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334" r:id="rId23"/>
    <p:sldId id="335" r:id="rId24"/>
    <p:sldId id="280" r:id="rId25"/>
    <p:sldId id="281" r:id="rId26"/>
    <p:sldId id="282" r:id="rId27"/>
    <p:sldId id="336" r:id="rId28"/>
    <p:sldId id="283" r:id="rId29"/>
    <p:sldId id="284" r:id="rId30"/>
    <p:sldId id="288" r:id="rId31"/>
    <p:sldId id="285" r:id="rId32"/>
    <p:sldId id="287" r:id="rId33"/>
    <p:sldId id="286" r:id="rId34"/>
    <p:sldId id="289" r:id="rId35"/>
    <p:sldId id="290" r:id="rId36"/>
    <p:sldId id="291" r:id="rId37"/>
    <p:sldId id="292" r:id="rId38"/>
    <p:sldId id="293" r:id="rId39"/>
    <p:sldId id="294" r:id="rId40"/>
    <p:sldId id="295" r:id="rId41"/>
    <p:sldId id="296" r:id="rId42"/>
    <p:sldId id="297" r:id="rId43"/>
    <p:sldId id="298" r:id="rId44"/>
    <p:sldId id="302" r:id="rId45"/>
    <p:sldId id="299" r:id="rId46"/>
    <p:sldId id="301" r:id="rId47"/>
    <p:sldId id="303" r:id="rId48"/>
    <p:sldId id="304" r:id="rId49"/>
    <p:sldId id="300" r:id="rId50"/>
    <p:sldId id="305" r:id="rId51"/>
    <p:sldId id="306" r:id="rId52"/>
    <p:sldId id="307" r:id="rId53"/>
    <p:sldId id="308" r:id="rId54"/>
    <p:sldId id="309" r:id="rId55"/>
    <p:sldId id="311" r:id="rId56"/>
    <p:sldId id="312" r:id="rId57"/>
    <p:sldId id="313" r:id="rId5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74" autoAdjust="0"/>
    <p:restoredTop sz="94660"/>
  </p:normalViewPr>
  <p:slideViewPr>
    <p:cSldViewPr>
      <p:cViewPr>
        <p:scale>
          <a:sx n="60" d="100"/>
          <a:sy n="60" d="100"/>
        </p:scale>
        <p:origin x="2702" y="6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352"/>
    </p:cViewPr>
  </p:sorterViewPr>
  <p:notesViewPr>
    <p:cSldViewPr>
      <p:cViewPr varScale="1">
        <p:scale>
          <a:sx n="67" d="100"/>
          <a:sy n="67" d="100"/>
        </p:scale>
        <p:origin x="-3168"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3DD650-1C3A-4F2B-A714-65BC1BF923D0}" type="datetimeFigureOut">
              <a:rPr lang="fr-FR" smtClean="0"/>
              <a:t>06/11/2022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69DEA6-CC1D-4684-8E0D-DA3AAE0B2DFD}" type="slidenum">
              <a:rPr lang="fr-FR" smtClean="0"/>
              <a:t>‹N°›</a:t>
            </a:fld>
            <a:endParaRPr lang="fr-FR"/>
          </a:p>
        </p:txBody>
      </p:sp>
    </p:spTree>
    <p:extLst>
      <p:ext uri="{BB962C8B-B14F-4D97-AF65-F5344CB8AC3E}">
        <p14:creationId xmlns:p14="http://schemas.microsoft.com/office/powerpoint/2010/main" val="2753639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EB8130-6439-4082-9BB7-52857609B12C}" type="datetimeFigureOut">
              <a:rPr lang="fr-FR" smtClean="0"/>
              <a:pPr/>
              <a:t>06/11/2022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C0C4B-BAB1-406F-9458-CBD1540D4B4B}" type="slidenum">
              <a:rPr lang="fr-FR" smtClean="0"/>
              <a:pPr/>
              <a:t>‹N°›</a:t>
            </a:fld>
            <a:endParaRPr lang="fr-FR"/>
          </a:p>
        </p:txBody>
      </p:sp>
    </p:spTree>
    <p:extLst>
      <p:ext uri="{BB962C8B-B14F-4D97-AF65-F5344CB8AC3E}">
        <p14:creationId xmlns:p14="http://schemas.microsoft.com/office/powerpoint/2010/main" val="3451577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33DAC6F-3503-4BBB-9EA5-AD6E3D344C34}" type="datetime1">
              <a:rPr lang="fr-FR" smtClean="0"/>
              <a:pPr/>
              <a:t>06/11/2022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287232F-CA01-4F09-BBC9-79E0E0A992BA}" type="datetime1">
              <a:rPr lang="fr-FR" smtClean="0"/>
              <a:pPr/>
              <a:t>06/11/2022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44E04B0-936F-4F3B-8CB1-63F44EB7F953}" type="datetime1">
              <a:rPr lang="fr-FR" smtClean="0"/>
              <a:pPr/>
              <a:t>06/11/2022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06D9B5F-9C42-4899-9DCC-0504C6335407}" type="datetime1">
              <a:rPr lang="fr-FR" smtClean="0"/>
              <a:pPr/>
              <a:t>06/11/2022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BBFE237-A06C-447F-B52D-C2DF039B9729}" type="datetime1">
              <a:rPr lang="fr-FR" smtClean="0"/>
              <a:pPr/>
              <a:t>06/11/2022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B360AB9-8AE7-447B-808D-88EAAA4AA434}" type="datetime1">
              <a:rPr lang="fr-FR" smtClean="0"/>
              <a:pPr/>
              <a:t>06/11/2022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588B914-8BB9-461B-919B-1FAAE6D07C3D}" type="datetime1">
              <a:rPr lang="fr-FR" smtClean="0"/>
              <a:pPr/>
              <a:t>06/11/2022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AFED947-48BA-4763-831C-2CDACCDBE55F}" type="datetime1">
              <a:rPr lang="fr-FR" smtClean="0"/>
              <a:pPr/>
              <a:t>06/11/2022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9422575-D3D0-4456-8A4F-FB7D858279DD}" type="datetime1">
              <a:rPr lang="fr-FR" smtClean="0"/>
              <a:pPr/>
              <a:t>06/11/2022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E0F1E91-6C04-42B8-8A24-D8B9402FDF8C}" type="datetime1">
              <a:rPr lang="fr-FR" smtClean="0"/>
              <a:pPr/>
              <a:t>06/11/2022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A139590-07AB-4F97-A9F8-2C409EDABFCB}" type="datetime1">
              <a:rPr lang="fr-FR" smtClean="0"/>
              <a:pPr/>
              <a:t>06/11/2022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6AD5E-A2FF-4C14-B7C8-768466B184FA}" type="datetime1">
              <a:rPr lang="fr-FR" smtClean="0"/>
              <a:pPr/>
              <a:t>06/11/2022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70E1F-8F25-4BAF-8401-4F768AFAE21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5.wmf"/><Relationship Id="rId5" Type="http://schemas.openxmlformats.org/officeDocument/2006/relationships/oleObject" Target="../embeddings/oleObject1.bin"/><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2.wmf"/><Relationship Id="rId5" Type="http://schemas.openxmlformats.org/officeDocument/2006/relationships/oleObject" Target="../embeddings/oleObject4.bin"/><Relationship Id="rId4" Type="http://schemas.openxmlformats.org/officeDocument/2006/relationships/image" Target="../media/image41.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3.wmf"/></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9.png"/><Relationship Id="rId4" Type="http://schemas.openxmlformats.org/officeDocument/2006/relationships/image" Target="../media/image48.wmf"/></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3.wmf"/><Relationship Id="rId5" Type="http://schemas.openxmlformats.org/officeDocument/2006/relationships/oleObject" Target="../embeddings/oleObject7.bin"/><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714357"/>
            <a:ext cx="7772400" cy="642942"/>
          </a:xfrm>
        </p:spPr>
        <p:txBody>
          <a:bodyPr>
            <a:normAutofit fontScale="90000"/>
          </a:bodyPr>
          <a:lstStyle/>
          <a:p>
            <a:r>
              <a:rPr lang="fr-FR" dirty="0" smtClean="0"/>
              <a:t>Le plan</a:t>
            </a:r>
            <a:endParaRPr lang="fr-FR" dirty="0"/>
          </a:p>
        </p:txBody>
      </p:sp>
      <p:sp>
        <p:nvSpPr>
          <p:cNvPr id="3" name="Sous-titre 2"/>
          <p:cNvSpPr>
            <a:spLocks noGrp="1"/>
          </p:cNvSpPr>
          <p:nvPr>
            <p:ph type="subTitle" idx="1"/>
          </p:nvPr>
        </p:nvSpPr>
        <p:spPr>
          <a:xfrm>
            <a:off x="571472" y="1571612"/>
            <a:ext cx="7200928" cy="4067188"/>
          </a:xfrm>
        </p:spPr>
        <p:txBody>
          <a:bodyPr/>
          <a:lstStyle/>
          <a:p>
            <a:pPr algn="l"/>
            <a:r>
              <a:rPr lang="fr-FR" dirty="0">
                <a:solidFill>
                  <a:schemeClr val="tx1"/>
                </a:solidFill>
              </a:rPr>
              <a:t>La variable</a:t>
            </a:r>
          </a:p>
          <a:p>
            <a:pPr algn="l"/>
            <a:r>
              <a:rPr lang="fr-FR" dirty="0">
                <a:solidFill>
                  <a:schemeClr val="tx1"/>
                </a:solidFill>
              </a:rPr>
              <a:t>Les variables quantitatives/qualitatives</a:t>
            </a:r>
          </a:p>
          <a:p>
            <a:pPr algn="l"/>
            <a:r>
              <a:rPr lang="fr-FR" dirty="0">
                <a:solidFill>
                  <a:schemeClr val="tx1"/>
                </a:solidFill>
              </a:rPr>
              <a:t>Les variables nominales/ordinales</a:t>
            </a:r>
          </a:p>
          <a:p>
            <a:endParaRPr lang="fr-FR" dirty="0"/>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a:t>
            </a:r>
            <a:r>
              <a:rPr lang="fr-FR" dirty="0" err="1" smtClean="0"/>
              <a:t>Spss</a:t>
            </a:r>
            <a:endParaRPr lang="fr-FR" dirty="0"/>
          </a:p>
        </p:txBody>
      </p:sp>
      <p:sp>
        <p:nvSpPr>
          <p:cNvPr id="3" name="Espace réservé du contenu 2"/>
          <p:cNvSpPr>
            <a:spLocks noGrp="1"/>
          </p:cNvSpPr>
          <p:nvPr>
            <p:ph idx="1"/>
          </p:nvPr>
        </p:nvSpPr>
        <p:spPr/>
        <p:txBody>
          <a:bodyPr/>
          <a:lstStyle/>
          <a:p>
            <a:r>
              <a:rPr lang="fr-FR" dirty="0" err="1" smtClean="0"/>
              <a:t>Statistical</a:t>
            </a:r>
            <a:r>
              <a:rPr lang="fr-FR" dirty="0" smtClean="0"/>
              <a:t> Package For Social Sciences</a:t>
            </a:r>
          </a:p>
          <a:p>
            <a:r>
              <a:rPr lang="en-US" smtClean="0"/>
              <a:t>Statistical Product and Service Solutions</a:t>
            </a:r>
            <a:endParaRPr lang="fr-FR"/>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10</a:t>
            </a:fld>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03200"/>
            <a:ext cx="8229600" cy="654032"/>
          </a:xfrm>
        </p:spPr>
        <p:txBody>
          <a:bodyPr>
            <a:normAutofit fontScale="90000"/>
          </a:bodyPr>
          <a:lstStyle/>
          <a:p>
            <a:r>
              <a:rPr lang="fr-FR" b="1" dirty="0" smtClean="0"/>
              <a:t>La corrélation statistique</a:t>
            </a:r>
            <a:br>
              <a:rPr lang="fr-FR" b="1" dirty="0" smtClean="0"/>
            </a:br>
            <a:endParaRPr lang="fr-FR" dirty="0"/>
          </a:p>
        </p:txBody>
      </p:sp>
      <p:sp>
        <p:nvSpPr>
          <p:cNvPr id="3" name="Espace réservé du contenu 2"/>
          <p:cNvSpPr>
            <a:spLocks noGrp="1"/>
          </p:cNvSpPr>
          <p:nvPr>
            <p:ph idx="1"/>
          </p:nvPr>
        </p:nvSpPr>
        <p:spPr>
          <a:xfrm>
            <a:off x="457200" y="857232"/>
            <a:ext cx="8229600" cy="5268931"/>
          </a:xfrm>
        </p:spPr>
        <p:txBody>
          <a:bodyPr>
            <a:normAutofit fontScale="92500"/>
          </a:bodyPr>
          <a:lstStyle/>
          <a:p>
            <a:r>
              <a:rPr lang="fr-FR" sz="2800" dirty="0" smtClean="0">
                <a:latin typeface="Times" pitchFamily="18" charset="0"/>
              </a:rPr>
              <a:t>est une technique statistique qui s'utilise pour voir si deux variables sont liées.</a:t>
            </a:r>
          </a:p>
          <a:p>
            <a:r>
              <a:rPr lang="fr-FR" sz="2800" dirty="0" smtClean="0">
                <a:latin typeface="Times" pitchFamily="18" charset="0"/>
              </a:rPr>
              <a:t>On dit qu'il existe une </a:t>
            </a:r>
            <a:r>
              <a:rPr lang="fr-FR" sz="2800" b="1" dirty="0" smtClean="0">
                <a:latin typeface="Times" pitchFamily="18" charset="0"/>
              </a:rPr>
              <a:t>relation</a:t>
            </a:r>
            <a:r>
              <a:rPr lang="fr-FR" sz="2800" dirty="0" smtClean="0">
                <a:latin typeface="Times" pitchFamily="18" charset="0"/>
              </a:rPr>
              <a:t> entre les deux variables X et Y si l'attribution des modalités de X et de Y ne se fait pas au hasard </a:t>
            </a:r>
            <a:r>
              <a:rPr lang="fr-FR" sz="2800" dirty="0" smtClean="0">
                <a:latin typeface="Calibri"/>
              </a:rPr>
              <a:t>,</a:t>
            </a:r>
            <a:r>
              <a:rPr lang="fr-FR" sz="2800" dirty="0" smtClean="0"/>
              <a:t>c'est à dire</a:t>
            </a:r>
            <a:endParaRPr lang="fr-FR" sz="2800" dirty="0" smtClean="0">
              <a:latin typeface="Times" pitchFamily="18" charset="0"/>
            </a:endParaRPr>
          </a:p>
          <a:p>
            <a:pPr lvl="1"/>
            <a:r>
              <a:rPr lang="fr-FR" dirty="0" smtClean="0"/>
              <a:t> si les valeurs de X </a:t>
            </a:r>
            <a:r>
              <a:rPr lang="fr-FR" b="1" dirty="0" smtClean="0"/>
              <a:t>dépendent</a:t>
            </a:r>
            <a:r>
              <a:rPr lang="fr-FR" dirty="0" smtClean="0"/>
              <a:t> des valeurs de Y ou si les valeurs de Y </a:t>
            </a:r>
            <a:r>
              <a:rPr lang="fr-FR" b="1" dirty="0" smtClean="0"/>
              <a:t>dépendent </a:t>
            </a:r>
            <a:r>
              <a:rPr lang="fr-FR" dirty="0" smtClean="0"/>
              <a:t>des valeurs de X</a:t>
            </a:r>
          </a:p>
          <a:p>
            <a:r>
              <a:rPr lang="fr-FR" b="1" dirty="0" smtClean="0"/>
              <a:t>Y dépend de X</a:t>
            </a:r>
            <a:r>
              <a:rPr lang="fr-FR" dirty="0" smtClean="0"/>
              <a:t> signifie que la connaissance des valeurs de X permet de prédire les valeurs de Y</a:t>
            </a:r>
          </a:p>
          <a:p>
            <a:pPr lvl="1"/>
            <a:r>
              <a:rPr lang="fr-FR" dirty="0" smtClean="0"/>
              <a:t>Si</a:t>
            </a:r>
            <a:r>
              <a:rPr lang="fr-FR" b="1" dirty="0" smtClean="0"/>
              <a:t> Y dépend de X </a:t>
            </a:r>
          </a:p>
          <a:p>
            <a:pPr lvl="4">
              <a:buNone/>
            </a:pPr>
            <a:r>
              <a:rPr lang="fr-FR" sz="2800" b="1" dirty="0" smtClean="0"/>
              <a:t>Y=f(X)</a:t>
            </a:r>
            <a:endParaRPr lang="fr-FR" sz="2800" dirty="0" smtClean="0"/>
          </a:p>
          <a:p>
            <a:pPr lvl="1">
              <a:buNone/>
            </a:pPr>
            <a:endParaRPr lang="fr-FR" dirty="0"/>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t>La corrélation statistique</a:t>
            </a:r>
            <a:br>
              <a:rPr lang="fr-FR" b="1" dirty="0" smtClean="0"/>
            </a:br>
            <a:endParaRPr lang="fr-FR" dirty="0"/>
          </a:p>
        </p:txBody>
      </p:sp>
      <p:sp>
        <p:nvSpPr>
          <p:cNvPr id="3" name="Espace réservé du contenu 2"/>
          <p:cNvSpPr>
            <a:spLocks noGrp="1"/>
          </p:cNvSpPr>
          <p:nvPr>
            <p:ph idx="1"/>
          </p:nvPr>
        </p:nvSpPr>
        <p:spPr>
          <a:xfrm>
            <a:off x="457200" y="857232"/>
            <a:ext cx="8229600" cy="5268931"/>
          </a:xfrm>
        </p:spPr>
        <p:txBody>
          <a:bodyPr>
            <a:normAutofit/>
          </a:bodyPr>
          <a:lstStyle/>
          <a:p>
            <a:pPr lvl="1"/>
            <a:r>
              <a:rPr lang="fr-FR" dirty="0" smtClean="0"/>
              <a:t>Si</a:t>
            </a:r>
            <a:r>
              <a:rPr lang="fr-FR" b="1" dirty="0" smtClean="0"/>
              <a:t> Y dépend de X </a:t>
            </a:r>
          </a:p>
          <a:p>
            <a:pPr lvl="4">
              <a:buNone/>
            </a:pPr>
            <a:r>
              <a:rPr lang="fr-FR" sz="2800" b="1" dirty="0" smtClean="0"/>
              <a:t>Y=f(X)</a:t>
            </a:r>
          </a:p>
          <a:p>
            <a:pPr lvl="2"/>
            <a:r>
              <a:rPr lang="fr-FR" sz="2800" dirty="0" smtClean="0"/>
              <a:t>Y est la variable </a:t>
            </a:r>
            <a:r>
              <a:rPr lang="fr-FR" sz="2800" b="1" dirty="0" smtClean="0"/>
              <a:t>dépendante (à expliquer) </a:t>
            </a:r>
          </a:p>
          <a:p>
            <a:pPr lvl="2"/>
            <a:r>
              <a:rPr lang="fr-FR" sz="2800" dirty="0" smtClean="0"/>
              <a:t>X est la variable </a:t>
            </a:r>
            <a:r>
              <a:rPr lang="fr-FR" sz="2800" b="1" dirty="0" smtClean="0"/>
              <a:t>indépendante (explicative)</a:t>
            </a:r>
            <a:endParaRPr lang="fr-FR" sz="2800" dirty="0" smtClean="0"/>
          </a:p>
          <a:p>
            <a:pPr lvl="1"/>
            <a:r>
              <a:rPr lang="fr-FR" dirty="0" smtClean="0"/>
              <a:t>les valeurs de X permettent de prédire les valeurs de </a:t>
            </a:r>
            <a:r>
              <a:rPr lang="fr-FR" dirty="0" smtClean="0"/>
              <a:t>Y</a:t>
            </a:r>
            <a:endParaRPr lang="fr-FR" dirty="0" smtClean="0"/>
          </a:p>
          <a:p>
            <a:pPr lvl="1"/>
            <a:r>
              <a:rPr lang="fr-FR" dirty="0" smtClean="0"/>
              <a:t>N.B </a:t>
            </a:r>
            <a:r>
              <a:rPr lang="fr-FR" b="1" dirty="0" smtClean="0"/>
              <a:t>La notion de dépendance n'est pas symétrique (</a:t>
            </a:r>
            <a:r>
              <a:rPr lang="fr-FR" dirty="0" smtClean="0"/>
              <a:t>la relation entre les deux variables n’est pas forcement  réciproque)</a:t>
            </a:r>
            <a:endParaRPr lang="fr-FR" b="1" dirty="0" smtClean="0"/>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t>Le diagramme de corrélation</a:t>
            </a:r>
            <a:br>
              <a:rPr lang="fr-FR" b="1" dirty="0" smtClean="0"/>
            </a:br>
            <a:endParaRPr lang="fr-FR" dirty="0"/>
          </a:p>
        </p:txBody>
      </p:sp>
      <p:sp>
        <p:nvSpPr>
          <p:cNvPr id="3" name="Espace réservé du contenu 2"/>
          <p:cNvSpPr>
            <a:spLocks noGrp="1"/>
          </p:cNvSpPr>
          <p:nvPr>
            <p:ph idx="1"/>
          </p:nvPr>
        </p:nvSpPr>
        <p:spPr>
          <a:xfrm>
            <a:off x="457200" y="928670"/>
            <a:ext cx="8229600" cy="5197493"/>
          </a:xfrm>
        </p:spPr>
        <p:txBody>
          <a:bodyPr/>
          <a:lstStyle/>
          <a:p>
            <a:r>
              <a:rPr lang="fr-FR" dirty="0" smtClean="0"/>
              <a:t>Pour savoir s'il existe une relation entre deux caractères, on établit un diagramme de corrélation, c'est à dire un diagramme croisant les modalités de </a:t>
            </a:r>
            <a:r>
              <a:rPr lang="fr-FR" i="1" dirty="0" smtClean="0"/>
              <a:t>X</a:t>
            </a:r>
            <a:r>
              <a:rPr lang="fr-FR" dirty="0" smtClean="0"/>
              <a:t> et de </a:t>
            </a:r>
            <a:r>
              <a:rPr lang="fr-FR" i="1" dirty="0" smtClean="0"/>
              <a:t>Y</a:t>
            </a:r>
            <a:r>
              <a:rPr lang="fr-FR" dirty="0" smtClean="0"/>
              <a:t>.</a:t>
            </a:r>
          </a:p>
          <a:p>
            <a:r>
              <a:rPr lang="fr-FR" dirty="0" smtClean="0"/>
              <a:t>la forme de nuage des points du diagramme permet de caractériser la relation à l'aide de</a:t>
            </a:r>
          </a:p>
          <a:p>
            <a:pPr lvl="1">
              <a:buNone/>
            </a:pPr>
            <a:r>
              <a:rPr lang="fr-FR" dirty="0" smtClean="0"/>
              <a:t>	- intensité de la relation </a:t>
            </a:r>
            <a:br>
              <a:rPr lang="fr-FR" dirty="0" smtClean="0"/>
            </a:br>
            <a:r>
              <a:rPr lang="fr-FR" dirty="0" smtClean="0"/>
              <a:t>- sens de la relation</a:t>
            </a:r>
          </a:p>
          <a:p>
            <a:endParaRPr lang="fr-FR" dirty="0"/>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13</a:t>
            </a:fld>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sz="3600" b="1" dirty="0" smtClean="0"/>
              <a:t/>
            </a:r>
            <a:br>
              <a:rPr lang="fr-FR" sz="3600" b="1" dirty="0" smtClean="0"/>
            </a:br>
            <a:r>
              <a:rPr lang="fr-FR" sz="3600" b="1" dirty="0" smtClean="0"/>
              <a:t/>
            </a:r>
            <a:br>
              <a:rPr lang="fr-FR" sz="3600" b="1" dirty="0" smtClean="0"/>
            </a:br>
            <a:r>
              <a:rPr lang="fr-FR" sz="3600" b="1" dirty="0" smtClean="0"/>
              <a:t>Le diagramme de corrélation</a:t>
            </a:r>
            <a:br>
              <a:rPr lang="fr-FR" sz="3600" b="1" dirty="0" smtClean="0"/>
            </a:br>
            <a:r>
              <a:rPr lang="fr-FR" sz="3600" b="1" dirty="0" smtClean="0"/>
              <a:t> L'intensité de la relation</a:t>
            </a:r>
            <a:r>
              <a:rPr lang="fr-FR" b="1" dirty="0" smtClean="0"/>
              <a:t/>
            </a:r>
            <a:br>
              <a:rPr lang="fr-FR" b="1" dirty="0" smtClean="0"/>
            </a:br>
            <a:r>
              <a:rPr lang="fr-FR" b="1" dirty="0" smtClean="0"/>
              <a:t/>
            </a:r>
            <a:br>
              <a:rPr lang="fr-FR" b="1" dirty="0" smtClean="0"/>
            </a:br>
            <a:endParaRPr lang="fr-FR" dirty="0"/>
          </a:p>
        </p:txBody>
      </p:sp>
      <p:sp>
        <p:nvSpPr>
          <p:cNvPr id="3" name="Espace réservé du contenu 2"/>
          <p:cNvSpPr>
            <a:spLocks noGrp="1"/>
          </p:cNvSpPr>
          <p:nvPr>
            <p:ph idx="1"/>
          </p:nvPr>
        </p:nvSpPr>
        <p:spPr>
          <a:xfrm>
            <a:off x="457200" y="928670"/>
            <a:ext cx="8229600" cy="5197493"/>
          </a:xfrm>
        </p:spPr>
        <p:txBody>
          <a:bodyPr/>
          <a:lstStyle/>
          <a:p>
            <a:r>
              <a:rPr lang="fr-FR" b="1" dirty="0" smtClean="0"/>
              <a:t>Une relation forte</a:t>
            </a:r>
          </a:p>
          <a:p>
            <a:pPr lvl="1"/>
            <a:r>
              <a:rPr lang="fr-FR" i="1" dirty="0" smtClean="0"/>
              <a:t>X</a:t>
            </a:r>
            <a:r>
              <a:rPr lang="fr-FR" i="1" baseline="-25000" dirty="0" smtClean="0"/>
              <a:t>i </a:t>
            </a:r>
            <a:r>
              <a:rPr lang="fr-FR" dirty="0" smtClean="0"/>
              <a:t>proche de </a:t>
            </a:r>
            <a:r>
              <a:rPr lang="fr-FR" i="1" dirty="0" err="1" smtClean="0"/>
              <a:t>X</a:t>
            </a:r>
            <a:r>
              <a:rPr lang="fr-FR" i="1" baseline="-25000" dirty="0" err="1" smtClean="0"/>
              <a:t>j</a:t>
            </a:r>
            <a:r>
              <a:rPr lang="fr-FR" dirty="0" smtClean="0"/>
              <a:t> =&gt; Y</a:t>
            </a:r>
            <a:r>
              <a:rPr lang="fr-FR" i="1" baseline="-25000" dirty="0" smtClean="0"/>
              <a:t>i</a:t>
            </a:r>
            <a:r>
              <a:rPr lang="fr-FR" dirty="0" smtClean="0"/>
              <a:t> proche de </a:t>
            </a:r>
            <a:r>
              <a:rPr lang="fr-FR" dirty="0" err="1" smtClean="0"/>
              <a:t>Y</a:t>
            </a:r>
            <a:r>
              <a:rPr lang="fr-FR" i="1" baseline="-25000" dirty="0" err="1" smtClean="0"/>
              <a:t>j</a:t>
            </a:r>
            <a:endParaRPr lang="fr-FR" i="1" baseline="-25000" dirty="0" smtClean="0"/>
          </a:p>
          <a:p>
            <a:pPr lvl="1"/>
            <a:r>
              <a:rPr lang="fr-FR" dirty="0" smtClean="0"/>
              <a:t>le nuage de point prend la forme d'une ligne ou d'une courbe</a:t>
            </a:r>
          </a:p>
          <a:p>
            <a:endParaRPr lang="fr-FR" dirty="0"/>
          </a:p>
        </p:txBody>
      </p:sp>
      <p:pic>
        <p:nvPicPr>
          <p:cNvPr id="1027" name="Picture 3"/>
          <p:cNvPicPr>
            <a:picLocks noChangeAspect="1" noChangeArrowheads="1"/>
          </p:cNvPicPr>
          <p:nvPr/>
        </p:nvPicPr>
        <p:blipFill>
          <a:blip r:embed="rId2"/>
          <a:srcRect/>
          <a:stretch>
            <a:fillRect/>
          </a:stretch>
        </p:blipFill>
        <p:spPr bwMode="auto">
          <a:xfrm>
            <a:off x="2428860" y="3214686"/>
            <a:ext cx="4929222" cy="2928958"/>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D5C70E1F-8F25-4BAF-8401-4F768AFAE21A}" type="slidenum">
              <a:rPr lang="fr-FR" smtClean="0"/>
              <a:pPr/>
              <a:t>14</a:t>
            </a:fld>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sz="3600" b="1" dirty="0" smtClean="0"/>
              <a:t/>
            </a:r>
            <a:br>
              <a:rPr lang="fr-FR" sz="3600" b="1" dirty="0" smtClean="0"/>
            </a:br>
            <a:r>
              <a:rPr lang="fr-FR" sz="3600" b="1" dirty="0" smtClean="0"/>
              <a:t/>
            </a:r>
            <a:br>
              <a:rPr lang="fr-FR" sz="3600" b="1" dirty="0" smtClean="0"/>
            </a:br>
            <a:r>
              <a:rPr lang="fr-FR" sz="3600" b="1" dirty="0" smtClean="0"/>
              <a:t>Le diagramme de corrélation</a:t>
            </a:r>
            <a:br>
              <a:rPr lang="fr-FR" sz="3600" b="1" dirty="0" smtClean="0"/>
            </a:br>
            <a:r>
              <a:rPr lang="fr-FR" sz="3600" b="1" dirty="0" smtClean="0"/>
              <a:t> L'intensité de la relation</a:t>
            </a:r>
            <a:r>
              <a:rPr lang="fr-FR" b="1" dirty="0" smtClean="0"/>
              <a:t/>
            </a:r>
            <a:br>
              <a:rPr lang="fr-FR" b="1" dirty="0" smtClean="0"/>
            </a:br>
            <a:r>
              <a:rPr lang="fr-FR" b="1" dirty="0" smtClean="0"/>
              <a:t/>
            </a:r>
            <a:br>
              <a:rPr lang="fr-FR" b="1" dirty="0" smtClean="0"/>
            </a:br>
            <a:endParaRPr lang="fr-FR" dirty="0"/>
          </a:p>
        </p:txBody>
      </p:sp>
      <p:sp>
        <p:nvSpPr>
          <p:cNvPr id="3" name="Espace réservé du contenu 2"/>
          <p:cNvSpPr>
            <a:spLocks noGrp="1"/>
          </p:cNvSpPr>
          <p:nvPr>
            <p:ph idx="1"/>
          </p:nvPr>
        </p:nvSpPr>
        <p:spPr>
          <a:xfrm>
            <a:off x="457200" y="928670"/>
            <a:ext cx="8229600" cy="5197493"/>
          </a:xfrm>
        </p:spPr>
        <p:txBody>
          <a:bodyPr/>
          <a:lstStyle/>
          <a:p>
            <a:r>
              <a:rPr lang="fr-FR" b="1" dirty="0" smtClean="0"/>
              <a:t>Une relation faible</a:t>
            </a:r>
          </a:p>
          <a:p>
            <a:pPr lvl="1"/>
            <a:r>
              <a:rPr lang="fr-FR" dirty="0" smtClean="0"/>
              <a:t>Les valeurs voisines sur X peuvent avoir des valeurs éloignées sur Y </a:t>
            </a:r>
          </a:p>
          <a:p>
            <a:pPr lvl="1"/>
            <a:r>
              <a:rPr lang="fr-FR" dirty="0" smtClean="0"/>
              <a:t>le nuage de point n’a pas la forme d'une ligne ou d'une courbe</a:t>
            </a:r>
          </a:p>
          <a:p>
            <a:endParaRPr lang="fr-FR" dirty="0"/>
          </a:p>
        </p:txBody>
      </p:sp>
      <p:pic>
        <p:nvPicPr>
          <p:cNvPr id="2050" name="Picture 2"/>
          <p:cNvPicPr>
            <a:picLocks noChangeAspect="1" noChangeArrowheads="1"/>
          </p:cNvPicPr>
          <p:nvPr/>
        </p:nvPicPr>
        <p:blipFill>
          <a:blip r:embed="rId2"/>
          <a:srcRect/>
          <a:stretch>
            <a:fillRect/>
          </a:stretch>
        </p:blipFill>
        <p:spPr bwMode="auto">
          <a:xfrm>
            <a:off x="2571736" y="3429000"/>
            <a:ext cx="4071966" cy="2714644"/>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D5C70E1F-8F25-4BAF-8401-4F768AFAE21A}" type="slidenum">
              <a:rPr lang="fr-FR" smtClean="0"/>
              <a:pPr/>
              <a:t>15</a:t>
            </a:fld>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sz="3600" b="1" dirty="0" smtClean="0"/>
              <a:t/>
            </a:r>
            <a:br>
              <a:rPr lang="fr-FR" sz="3600" b="1" dirty="0" smtClean="0"/>
            </a:br>
            <a:r>
              <a:rPr lang="fr-FR" sz="3600" b="1" dirty="0" smtClean="0"/>
              <a:t/>
            </a:r>
            <a:br>
              <a:rPr lang="fr-FR" sz="3600" b="1" dirty="0" smtClean="0"/>
            </a:br>
            <a:r>
              <a:rPr lang="fr-FR" sz="3600" b="1" dirty="0" smtClean="0"/>
              <a:t>Le diagramme de corrélation</a:t>
            </a:r>
            <a:br>
              <a:rPr lang="fr-FR" sz="3600" b="1" dirty="0" smtClean="0"/>
            </a:br>
            <a:r>
              <a:rPr lang="fr-FR" sz="3600" b="1" dirty="0" smtClean="0"/>
              <a:t> L'intensité de la relation</a:t>
            </a:r>
            <a:r>
              <a:rPr lang="fr-FR" b="1" dirty="0" smtClean="0"/>
              <a:t/>
            </a:r>
            <a:br>
              <a:rPr lang="fr-FR" b="1" dirty="0" smtClean="0"/>
            </a:br>
            <a:r>
              <a:rPr lang="fr-FR" b="1" dirty="0" smtClean="0"/>
              <a:t/>
            </a:r>
            <a:br>
              <a:rPr lang="fr-FR" b="1" dirty="0" smtClean="0"/>
            </a:br>
            <a:endParaRPr lang="fr-FR" dirty="0"/>
          </a:p>
        </p:txBody>
      </p:sp>
      <p:sp>
        <p:nvSpPr>
          <p:cNvPr id="3" name="Espace réservé du contenu 2"/>
          <p:cNvSpPr>
            <a:spLocks noGrp="1"/>
          </p:cNvSpPr>
          <p:nvPr>
            <p:ph idx="1"/>
          </p:nvPr>
        </p:nvSpPr>
        <p:spPr>
          <a:xfrm>
            <a:off x="457200" y="928670"/>
            <a:ext cx="8229600" cy="5197493"/>
          </a:xfrm>
        </p:spPr>
        <p:txBody>
          <a:bodyPr/>
          <a:lstStyle/>
          <a:p>
            <a:r>
              <a:rPr lang="fr-FR" b="1" dirty="0" smtClean="0"/>
              <a:t>Une relation nulle</a:t>
            </a:r>
          </a:p>
          <a:p>
            <a:r>
              <a:rPr lang="fr-FR" dirty="0" smtClean="0"/>
              <a:t>Si les valeurs de X ne permettent aucunement de prédire les valeurs de Y </a:t>
            </a:r>
          </a:p>
          <a:p>
            <a:r>
              <a:rPr lang="fr-FR" dirty="0" smtClean="0"/>
              <a:t>le nuage de point a le forme d'un carré, d'un cercle</a:t>
            </a:r>
            <a:endParaRPr lang="fr-FR" dirty="0"/>
          </a:p>
        </p:txBody>
      </p:sp>
      <p:pic>
        <p:nvPicPr>
          <p:cNvPr id="3074" name="Picture 2"/>
          <p:cNvPicPr>
            <a:picLocks noChangeAspect="1" noChangeArrowheads="1"/>
          </p:cNvPicPr>
          <p:nvPr/>
        </p:nvPicPr>
        <p:blipFill>
          <a:blip r:embed="rId2"/>
          <a:srcRect/>
          <a:stretch>
            <a:fillRect/>
          </a:stretch>
        </p:blipFill>
        <p:spPr bwMode="auto">
          <a:xfrm>
            <a:off x="3214678" y="3143248"/>
            <a:ext cx="3857652" cy="2786082"/>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D5C70E1F-8F25-4BAF-8401-4F768AFAE21A}" type="slidenum">
              <a:rPr lang="fr-FR" smtClean="0"/>
              <a:pPr/>
              <a:t>16</a:t>
            </a:fld>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sz="3600" b="1" dirty="0" smtClean="0"/>
              <a:t/>
            </a:r>
            <a:br>
              <a:rPr lang="fr-FR" sz="3600" b="1" dirty="0" smtClean="0"/>
            </a:br>
            <a:r>
              <a:rPr lang="fr-FR" sz="3600" b="1" dirty="0" smtClean="0"/>
              <a:t/>
            </a:r>
            <a:br>
              <a:rPr lang="fr-FR" sz="3600" b="1" dirty="0" smtClean="0"/>
            </a:br>
            <a:r>
              <a:rPr lang="fr-FR" sz="3600" b="1" dirty="0" smtClean="0"/>
              <a:t/>
            </a:r>
            <a:br>
              <a:rPr lang="fr-FR" sz="3600" b="1" dirty="0" smtClean="0"/>
            </a:br>
            <a:r>
              <a:rPr lang="fr-FR" sz="3600" b="1" dirty="0" smtClean="0"/>
              <a:t/>
            </a:r>
            <a:br>
              <a:rPr lang="fr-FR" sz="3600" b="1" dirty="0" smtClean="0"/>
            </a:br>
            <a:r>
              <a:rPr lang="fr-FR" sz="3600" b="1" dirty="0" smtClean="0"/>
              <a:t>Le diagramme de corrélation</a:t>
            </a:r>
            <a:br>
              <a:rPr lang="fr-FR" sz="3600" b="1" dirty="0" smtClean="0"/>
            </a:br>
            <a:r>
              <a:rPr lang="fr-FR" sz="3200" b="1" dirty="0" smtClean="0"/>
              <a:t> </a:t>
            </a:r>
            <a:r>
              <a:rPr lang="fr-FR" sz="3100" b="1" dirty="0" smtClean="0"/>
              <a:t>Le sens de la relation</a:t>
            </a:r>
            <a:r>
              <a:rPr lang="fr-FR" sz="2800" b="1" dirty="0" smtClean="0"/>
              <a:t/>
            </a:r>
            <a:br>
              <a:rPr lang="fr-FR" sz="2800" b="1" dirty="0" smtClean="0"/>
            </a:br>
            <a:r>
              <a:rPr lang="fr-FR" sz="3200" b="1" dirty="0" smtClean="0"/>
              <a:t/>
            </a:r>
            <a:br>
              <a:rPr lang="fr-FR" sz="3200" b="1" dirty="0" smtClean="0"/>
            </a:br>
            <a:r>
              <a:rPr lang="fr-FR" sz="3600" b="1" dirty="0" smtClean="0"/>
              <a:t> </a:t>
            </a:r>
            <a:r>
              <a:rPr lang="fr-FR" b="1" dirty="0" smtClean="0"/>
              <a:t/>
            </a:r>
            <a:br>
              <a:rPr lang="fr-FR" b="1" dirty="0" smtClean="0"/>
            </a:br>
            <a:r>
              <a:rPr lang="fr-FR" b="1" dirty="0" smtClean="0"/>
              <a:t/>
            </a:r>
            <a:br>
              <a:rPr lang="fr-FR" b="1" dirty="0" smtClean="0"/>
            </a:br>
            <a:endParaRPr lang="fr-FR" dirty="0"/>
          </a:p>
        </p:txBody>
      </p:sp>
      <p:sp>
        <p:nvSpPr>
          <p:cNvPr id="3" name="Espace réservé du contenu 2"/>
          <p:cNvSpPr>
            <a:spLocks noGrp="1"/>
          </p:cNvSpPr>
          <p:nvPr>
            <p:ph idx="1"/>
          </p:nvPr>
        </p:nvSpPr>
        <p:spPr>
          <a:xfrm>
            <a:off x="457200" y="928670"/>
            <a:ext cx="8229600" cy="5197493"/>
          </a:xfrm>
        </p:spPr>
        <p:txBody>
          <a:bodyPr/>
          <a:lstStyle/>
          <a:p>
            <a:pPr lvl="1">
              <a:buNone/>
            </a:pPr>
            <a:r>
              <a:rPr lang="fr-FR" b="1" dirty="0" smtClean="0"/>
              <a:t>1-une relation positive</a:t>
            </a:r>
            <a:r>
              <a:rPr lang="fr-FR" dirty="0" smtClean="0"/>
              <a:t> </a:t>
            </a:r>
          </a:p>
          <a:p>
            <a:pPr lvl="1">
              <a:buNone/>
            </a:pPr>
            <a:r>
              <a:rPr lang="fr-FR" dirty="0" smtClean="0"/>
              <a:t>si les deux variables varient dans le même sens</a:t>
            </a:r>
          </a:p>
          <a:p>
            <a:pPr lvl="1">
              <a:buNone/>
            </a:pPr>
            <a:r>
              <a:rPr lang="fr-FR" b="1" dirty="0" smtClean="0"/>
              <a:t>2-une relation négative</a:t>
            </a:r>
            <a:r>
              <a:rPr lang="fr-FR" dirty="0" smtClean="0"/>
              <a:t> </a:t>
            </a:r>
          </a:p>
          <a:p>
            <a:pPr lvl="1">
              <a:buNone/>
            </a:pPr>
            <a:r>
              <a:rPr lang="fr-FR" dirty="0" smtClean="0"/>
              <a:t>si les deux variables varient en sens inverse</a:t>
            </a:r>
            <a:endParaRPr lang="fr-FR" b="1" dirty="0" smtClean="0"/>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17</a:t>
            </a:fld>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t/>
            </a:r>
            <a:br>
              <a:rPr lang="fr-FR" b="1" dirty="0" smtClean="0"/>
            </a:br>
            <a:r>
              <a:rPr lang="fr-FR" b="1" dirty="0" smtClean="0"/>
              <a:t>Les COEFFICIENTS DE CORRELATION(r)</a:t>
            </a:r>
            <a:br>
              <a:rPr lang="fr-FR" b="1" dirty="0" smtClean="0"/>
            </a:br>
            <a:endParaRPr lang="fr-FR" dirty="0"/>
          </a:p>
        </p:txBody>
      </p:sp>
      <p:sp>
        <p:nvSpPr>
          <p:cNvPr id="3" name="Espace réservé du contenu 2"/>
          <p:cNvSpPr>
            <a:spLocks noGrp="1"/>
          </p:cNvSpPr>
          <p:nvPr>
            <p:ph idx="1"/>
          </p:nvPr>
        </p:nvSpPr>
        <p:spPr/>
        <p:txBody>
          <a:bodyPr/>
          <a:lstStyle/>
          <a:p>
            <a:r>
              <a:rPr lang="fr-FR" dirty="0" smtClean="0"/>
              <a:t>Permet de mesurer l’intensité d’une relation entre deux variables</a:t>
            </a:r>
          </a:p>
          <a:p>
            <a:pPr>
              <a:buNone/>
            </a:pPr>
            <a:endParaRPr lang="fr-FR" dirty="0"/>
          </a:p>
        </p:txBody>
      </p:sp>
      <p:pic>
        <p:nvPicPr>
          <p:cNvPr id="5122" name="Picture 2"/>
          <p:cNvPicPr>
            <a:picLocks noChangeAspect="1" noChangeArrowheads="1"/>
          </p:cNvPicPr>
          <p:nvPr/>
        </p:nvPicPr>
        <p:blipFill>
          <a:blip r:embed="rId2"/>
          <a:srcRect/>
          <a:stretch>
            <a:fillRect/>
          </a:stretch>
        </p:blipFill>
        <p:spPr bwMode="auto">
          <a:xfrm>
            <a:off x="785786" y="2928934"/>
            <a:ext cx="6786610" cy="3643338"/>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D5C70E1F-8F25-4BAF-8401-4F768AFAE21A}" type="slidenum">
              <a:rPr lang="fr-FR" smtClean="0"/>
              <a:pPr/>
              <a:t>18</a:t>
            </a:fld>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t/>
            </a:r>
            <a:br>
              <a:rPr lang="fr-FR" b="1" dirty="0" smtClean="0"/>
            </a:br>
            <a:r>
              <a:rPr lang="fr-FR" b="1" dirty="0" smtClean="0"/>
              <a:t>Les COEFFICIENTS DE CORRELATION(r)</a:t>
            </a:r>
            <a:br>
              <a:rPr lang="fr-FR" b="1" dirty="0" smtClean="0"/>
            </a:br>
            <a:endParaRPr lang="fr-FR" dirty="0"/>
          </a:p>
        </p:txBody>
      </p:sp>
      <p:sp>
        <p:nvSpPr>
          <p:cNvPr id="3" name="Espace réservé du contenu 2"/>
          <p:cNvSpPr>
            <a:spLocks noGrp="1"/>
          </p:cNvSpPr>
          <p:nvPr>
            <p:ph idx="1"/>
          </p:nvPr>
        </p:nvSpPr>
        <p:spPr>
          <a:xfrm>
            <a:off x="457200" y="1142984"/>
            <a:ext cx="8229600" cy="4983179"/>
          </a:xfrm>
        </p:spPr>
        <p:txBody>
          <a:bodyPr>
            <a:normAutofit fontScale="92500" lnSpcReduction="20000"/>
          </a:bodyPr>
          <a:lstStyle/>
          <a:p>
            <a:r>
              <a:rPr lang="fr-FR" b="1" dirty="0" smtClean="0"/>
              <a:t>Propriétés de r(XY)</a:t>
            </a:r>
            <a:r>
              <a:rPr lang="fr-FR" dirty="0" smtClean="0"/>
              <a:t> </a:t>
            </a:r>
            <a:br>
              <a:rPr lang="fr-FR" dirty="0" smtClean="0"/>
            </a:br>
            <a:r>
              <a:rPr lang="fr-FR" dirty="0" smtClean="0"/>
              <a:t> </a:t>
            </a:r>
            <a:r>
              <a:rPr lang="fr-FR" sz="3300" dirty="0" smtClean="0">
                <a:latin typeface="Times" pitchFamily="18" charset="0"/>
              </a:rPr>
              <a:t>ce coefficient  varie entre -1 et +1. Son interprétation est la suivante : </a:t>
            </a:r>
          </a:p>
          <a:p>
            <a:r>
              <a:rPr lang="fr-FR" sz="3300" dirty="0" smtClean="0">
                <a:latin typeface="Times" pitchFamily="18" charset="0"/>
              </a:rPr>
              <a:t>- si </a:t>
            </a:r>
            <a:r>
              <a:rPr lang="fr-FR" sz="3300" i="1" dirty="0" smtClean="0">
                <a:latin typeface="Times" pitchFamily="18" charset="0"/>
              </a:rPr>
              <a:t>r</a:t>
            </a:r>
            <a:r>
              <a:rPr lang="fr-FR" sz="3300" dirty="0" smtClean="0">
                <a:latin typeface="Times" pitchFamily="18" charset="0"/>
              </a:rPr>
              <a:t> est proche de 0, il n'y a pas de relation linéaire entre X et Y </a:t>
            </a:r>
            <a:br>
              <a:rPr lang="fr-FR" sz="3300" dirty="0" smtClean="0">
                <a:latin typeface="Times" pitchFamily="18" charset="0"/>
              </a:rPr>
            </a:br>
            <a:r>
              <a:rPr lang="fr-FR" sz="3300" dirty="0" smtClean="0">
                <a:latin typeface="Times" pitchFamily="18" charset="0"/>
              </a:rPr>
              <a:t>- si </a:t>
            </a:r>
            <a:r>
              <a:rPr lang="fr-FR" sz="3300" i="1" dirty="0" smtClean="0">
                <a:latin typeface="Times" pitchFamily="18" charset="0"/>
              </a:rPr>
              <a:t>r </a:t>
            </a:r>
            <a:r>
              <a:rPr lang="fr-FR" sz="3300" dirty="0" smtClean="0">
                <a:latin typeface="Times" pitchFamily="18" charset="0"/>
              </a:rPr>
              <a:t>est proche de -1, il existe une forte relation linéaire négative entre X et Y </a:t>
            </a:r>
            <a:br>
              <a:rPr lang="fr-FR" sz="3300" dirty="0" smtClean="0">
                <a:latin typeface="Times" pitchFamily="18" charset="0"/>
              </a:rPr>
            </a:br>
            <a:r>
              <a:rPr lang="fr-FR" sz="3300" dirty="0" smtClean="0">
                <a:latin typeface="Times" pitchFamily="18" charset="0"/>
              </a:rPr>
              <a:t>- si </a:t>
            </a:r>
            <a:r>
              <a:rPr lang="fr-FR" sz="3300" i="1" dirty="0" smtClean="0">
                <a:latin typeface="Times" pitchFamily="18" charset="0"/>
              </a:rPr>
              <a:t>r</a:t>
            </a:r>
            <a:r>
              <a:rPr lang="fr-FR" sz="3300" dirty="0" smtClean="0">
                <a:latin typeface="Times" pitchFamily="18" charset="0"/>
              </a:rPr>
              <a:t> est proche de 1, il existe une forte relation linéaire positive entre X et Y </a:t>
            </a:r>
          </a:p>
          <a:p>
            <a:pPr lvl="2"/>
            <a:r>
              <a:rPr lang="fr-FR" sz="3300" dirty="0" smtClean="0">
                <a:latin typeface="Times" pitchFamily="18" charset="0"/>
              </a:rPr>
              <a:t>Le </a:t>
            </a:r>
            <a:r>
              <a:rPr lang="fr-FR" sz="3300" b="1" dirty="0" smtClean="0">
                <a:latin typeface="Times" pitchFamily="18" charset="0"/>
              </a:rPr>
              <a:t>signe</a:t>
            </a:r>
            <a:r>
              <a:rPr lang="fr-FR" sz="3300" dirty="0" smtClean="0">
                <a:latin typeface="Times" pitchFamily="18" charset="0"/>
              </a:rPr>
              <a:t> de </a:t>
            </a:r>
            <a:r>
              <a:rPr lang="fr-FR" sz="3300" i="1" dirty="0" smtClean="0">
                <a:latin typeface="Times" pitchFamily="18" charset="0"/>
              </a:rPr>
              <a:t>r</a:t>
            </a:r>
            <a:r>
              <a:rPr lang="fr-FR" sz="3300" dirty="0" smtClean="0">
                <a:latin typeface="Times" pitchFamily="18" charset="0"/>
              </a:rPr>
              <a:t> indique le sens de la relation</a:t>
            </a:r>
          </a:p>
          <a:p>
            <a:pPr lvl="2"/>
            <a:r>
              <a:rPr lang="fr-FR" sz="3300" dirty="0" smtClean="0">
                <a:latin typeface="Times" pitchFamily="18" charset="0"/>
              </a:rPr>
              <a:t>la valeur absolue de</a:t>
            </a:r>
            <a:r>
              <a:rPr lang="fr-FR" sz="3300" i="1" dirty="0" smtClean="0">
                <a:latin typeface="Times" pitchFamily="18" charset="0"/>
              </a:rPr>
              <a:t> r </a:t>
            </a:r>
            <a:r>
              <a:rPr lang="fr-FR" sz="3300" dirty="0" smtClean="0">
                <a:latin typeface="Times" pitchFamily="18" charset="0"/>
              </a:rPr>
              <a:t> indique l'</a:t>
            </a:r>
            <a:r>
              <a:rPr lang="fr-FR" sz="3300" b="1" dirty="0" smtClean="0">
                <a:latin typeface="Times" pitchFamily="18" charset="0"/>
              </a:rPr>
              <a:t>intensité</a:t>
            </a:r>
            <a:r>
              <a:rPr lang="fr-FR" sz="3300" dirty="0" smtClean="0">
                <a:latin typeface="Times" pitchFamily="18" charset="0"/>
              </a:rPr>
              <a:t> de la relation.</a:t>
            </a:r>
          </a:p>
          <a:p>
            <a:pPr>
              <a:buNone/>
            </a:pPr>
            <a:endParaRPr lang="fr-FR" dirty="0"/>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19</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rPr>
              <a:t>La variable</a:t>
            </a:r>
            <a:br>
              <a:rPr lang="fr-FR" dirty="0" smtClean="0">
                <a:solidFill>
                  <a:schemeClr val="tx1"/>
                </a:solidFill>
              </a:rPr>
            </a:br>
            <a:endParaRPr lang="fr-FR" dirty="0"/>
          </a:p>
        </p:txBody>
      </p:sp>
      <p:pic>
        <p:nvPicPr>
          <p:cNvPr id="1026" name="Picture 2"/>
          <p:cNvPicPr>
            <a:picLocks noGrp="1" noChangeAspect="1" noChangeArrowheads="1"/>
          </p:cNvPicPr>
          <p:nvPr>
            <p:ph idx="1"/>
          </p:nvPr>
        </p:nvPicPr>
        <p:blipFill>
          <a:blip r:embed="rId2"/>
          <a:srcRect/>
          <a:stretch>
            <a:fillRect/>
          </a:stretch>
        </p:blipFill>
        <p:spPr bwMode="auto">
          <a:xfrm>
            <a:off x="3500430" y="1643050"/>
            <a:ext cx="5143536" cy="4143404"/>
          </a:xfrm>
          <a:prstGeom prst="rect">
            <a:avLst/>
          </a:prstGeom>
          <a:noFill/>
          <a:ln w="9525">
            <a:noFill/>
            <a:miter lim="800000"/>
            <a:headEnd/>
            <a:tailEnd/>
          </a:ln>
          <a:effectLst/>
        </p:spPr>
      </p:pic>
      <p:sp>
        <p:nvSpPr>
          <p:cNvPr id="5" name="ZoneTexte 4"/>
          <p:cNvSpPr txBox="1"/>
          <p:nvPr/>
        </p:nvSpPr>
        <p:spPr>
          <a:xfrm>
            <a:off x="357158" y="2071678"/>
            <a:ext cx="3000396" cy="2554545"/>
          </a:xfrm>
          <a:prstGeom prst="rect">
            <a:avLst/>
          </a:prstGeom>
          <a:noFill/>
        </p:spPr>
        <p:txBody>
          <a:bodyPr wrap="square" rtlCol="0">
            <a:spAutoFit/>
          </a:bodyPr>
          <a:lstStyle/>
          <a:p>
            <a:r>
              <a:rPr lang="fr-FR" sz="3200" dirty="0"/>
              <a:t>La variable est la propriété d’un objet pouvant prendre plusieurs valeurs</a:t>
            </a:r>
          </a:p>
        </p:txBody>
      </p:sp>
      <p:sp>
        <p:nvSpPr>
          <p:cNvPr id="8" name="Espace réservé du numéro de diapositive 7"/>
          <p:cNvSpPr>
            <a:spLocks noGrp="1"/>
          </p:cNvSpPr>
          <p:nvPr>
            <p:ph type="sldNum" sz="quarter" idx="12"/>
          </p:nvPr>
        </p:nvSpPr>
        <p:spPr/>
        <p:txBody>
          <a:bodyPr/>
          <a:lstStyle/>
          <a:p>
            <a:fld id="{D5C70E1F-8F25-4BAF-8401-4F768AFAE21A}" type="slidenum">
              <a:rPr lang="fr-FR" smtClean="0"/>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t/>
            </a:r>
            <a:br>
              <a:rPr lang="fr-FR" b="1" dirty="0" smtClean="0"/>
            </a:br>
            <a:r>
              <a:rPr lang="fr-FR" b="1" dirty="0" smtClean="0"/>
              <a:t/>
            </a:r>
            <a:br>
              <a:rPr lang="fr-FR" b="1" dirty="0" smtClean="0"/>
            </a:br>
            <a:r>
              <a:rPr lang="fr-FR" sz="3100" b="1" dirty="0" smtClean="0"/>
              <a:t>Les COEFFICIENTS DE CORRELATION</a:t>
            </a:r>
            <a:br>
              <a:rPr lang="fr-FR" sz="3100" b="1" dirty="0" smtClean="0"/>
            </a:br>
            <a:r>
              <a:rPr lang="fr-FR" sz="3100" b="1" dirty="0" smtClean="0"/>
              <a:t> Le coefficient de corrélation linéaire de Bravais-Pearson</a:t>
            </a:r>
            <a:r>
              <a:rPr lang="fr-FR" b="1" dirty="0" smtClean="0"/>
              <a:t/>
            </a:r>
            <a:br>
              <a:rPr lang="fr-FR" b="1" dirty="0" smtClean="0"/>
            </a:br>
            <a:r>
              <a:rPr lang="fr-FR" b="1" dirty="0" smtClean="0"/>
              <a:t/>
            </a:r>
            <a:br>
              <a:rPr lang="fr-FR" b="1" dirty="0" smtClean="0"/>
            </a:br>
            <a:endParaRPr lang="fr-FR" dirty="0"/>
          </a:p>
        </p:txBody>
      </p:sp>
      <p:sp>
        <p:nvSpPr>
          <p:cNvPr id="3" name="Espace réservé du contenu 2"/>
          <p:cNvSpPr>
            <a:spLocks noGrp="1"/>
          </p:cNvSpPr>
          <p:nvPr>
            <p:ph idx="1"/>
          </p:nvPr>
        </p:nvSpPr>
        <p:spPr>
          <a:xfrm>
            <a:off x="457200" y="1142984"/>
            <a:ext cx="8229600" cy="4983179"/>
          </a:xfrm>
        </p:spPr>
        <p:txBody>
          <a:bodyPr>
            <a:normAutofit/>
          </a:bodyPr>
          <a:lstStyle/>
          <a:p>
            <a:pPr>
              <a:buNone/>
            </a:pPr>
            <a:r>
              <a:rPr lang="fr-FR" dirty="0" smtClean="0"/>
              <a:t>Ce coefficient permet de détecter la présence ou l'absence d'une </a:t>
            </a:r>
            <a:r>
              <a:rPr lang="fr-FR" b="1" dirty="0" smtClean="0"/>
              <a:t>relation linéaire</a:t>
            </a:r>
            <a:r>
              <a:rPr lang="fr-FR" dirty="0" smtClean="0"/>
              <a:t> entre deux </a:t>
            </a:r>
            <a:r>
              <a:rPr lang="fr-FR" dirty="0" smtClean="0">
                <a:solidFill>
                  <a:srgbClr val="FF0000"/>
                </a:solidFill>
              </a:rPr>
              <a:t>variables quantitatives</a:t>
            </a:r>
          </a:p>
          <a:p>
            <a:pPr>
              <a:buNone/>
            </a:pPr>
            <a:endParaRPr lang="fr-FR" dirty="0"/>
          </a:p>
        </p:txBody>
      </p:sp>
      <p:pic>
        <p:nvPicPr>
          <p:cNvPr id="6147" name="Picture 3"/>
          <p:cNvPicPr>
            <a:picLocks noChangeAspect="1" noChangeArrowheads="1"/>
          </p:cNvPicPr>
          <p:nvPr/>
        </p:nvPicPr>
        <p:blipFill>
          <a:blip r:embed="rId2"/>
          <a:srcRect/>
          <a:stretch>
            <a:fillRect/>
          </a:stretch>
        </p:blipFill>
        <p:spPr bwMode="auto">
          <a:xfrm>
            <a:off x="2500298" y="2786058"/>
            <a:ext cx="2805127" cy="862017"/>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2071670" y="3857628"/>
            <a:ext cx="4500594" cy="2000264"/>
          </a:xfrm>
          <a:prstGeom prst="rect">
            <a:avLst/>
          </a:prstGeom>
          <a:noFill/>
          <a:ln w="9525">
            <a:noFill/>
            <a:miter lim="800000"/>
            <a:headEnd/>
            <a:tailEnd/>
          </a:ln>
          <a:effectLst/>
        </p:spPr>
      </p:pic>
      <p:sp>
        <p:nvSpPr>
          <p:cNvPr id="8" name="Espace réservé du numéro de diapositive 7"/>
          <p:cNvSpPr>
            <a:spLocks noGrp="1"/>
          </p:cNvSpPr>
          <p:nvPr>
            <p:ph type="sldNum" sz="quarter" idx="12"/>
          </p:nvPr>
        </p:nvSpPr>
        <p:spPr/>
        <p:txBody>
          <a:bodyPr/>
          <a:lstStyle/>
          <a:p>
            <a:fld id="{D5C70E1F-8F25-4BAF-8401-4F768AFAE21A}" type="slidenum">
              <a:rPr lang="fr-FR" smtClean="0"/>
              <a:pPr/>
              <a:t>20</a:t>
            </a:fld>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Exemple1</a:t>
            </a:r>
            <a:br>
              <a:rPr lang="fr-FR" dirty="0" smtClean="0"/>
            </a:br>
            <a:endParaRPr lang="fr-FR" dirty="0"/>
          </a:p>
        </p:txBody>
      </p:sp>
      <p:pic>
        <p:nvPicPr>
          <p:cNvPr id="7171" name="Picture 3"/>
          <p:cNvPicPr>
            <a:picLocks noGrp="1" noChangeAspect="1" noChangeArrowheads="1"/>
          </p:cNvPicPr>
          <p:nvPr>
            <p:ph idx="1"/>
          </p:nvPr>
        </p:nvPicPr>
        <p:blipFill>
          <a:blip r:embed="rId2"/>
          <a:srcRect/>
          <a:stretch>
            <a:fillRect/>
          </a:stretch>
        </p:blipFill>
        <p:spPr bwMode="auto">
          <a:xfrm>
            <a:off x="1142976" y="1699562"/>
            <a:ext cx="5357850" cy="3372512"/>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D5C70E1F-8F25-4BAF-8401-4F768AFAE21A}" type="slidenum">
              <a:rPr lang="fr-FR" smtClean="0"/>
              <a:pPr/>
              <a:t>21</a:t>
            </a:fld>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C70E1F-8F25-4BAF-8401-4F768AFAE21A}" type="slidenum">
              <a:rPr lang="fr-FR" smtClean="0"/>
              <a:pPr/>
              <a:t>22</a:t>
            </a:fld>
            <a:endParaRPr lang="fr-FR"/>
          </a:p>
        </p:txBody>
      </p:sp>
      <p:pic>
        <p:nvPicPr>
          <p:cNvPr id="97282" name="Picture 2"/>
          <p:cNvPicPr>
            <a:picLocks noChangeAspect="1" noChangeArrowheads="1"/>
          </p:cNvPicPr>
          <p:nvPr/>
        </p:nvPicPr>
        <p:blipFill>
          <a:blip r:embed="rId2"/>
          <a:srcRect/>
          <a:stretch>
            <a:fillRect/>
          </a:stretch>
        </p:blipFill>
        <p:spPr bwMode="auto">
          <a:xfrm>
            <a:off x="500034" y="931144"/>
            <a:ext cx="8643966" cy="5926856"/>
          </a:xfrm>
          <a:prstGeom prst="rect">
            <a:avLst/>
          </a:prstGeom>
          <a:noFill/>
          <a:ln w="9525">
            <a:noFill/>
            <a:miter lim="800000"/>
            <a:headEnd/>
            <a:tailEnd/>
          </a:ln>
          <a:effectLst/>
        </p:spPr>
      </p:pic>
      <p:sp>
        <p:nvSpPr>
          <p:cNvPr id="4" name="ZoneTexte 3"/>
          <p:cNvSpPr txBox="1"/>
          <p:nvPr/>
        </p:nvSpPr>
        <p:spPr>
          <a:xfrm>
            <a:off x="1285852" y="0"/>
            <a:ext cx="5786478" cy="646331"/>
          </a:xfrm>
          <a:prstGeom prst="rect">
            <a:avLst/>
          </a:prstGeom>
          <a:noFill/>
        </p:spPr>
        <p:txBody>
          <a:bodyPr wrap="square" rtlCol="0">
            <a:spAutoFit/>
          </a:bodyPr>
          <a:lstStyle/>
          <a:p>
            <a:r>
              <a:rPr lang="fr-FR" sz="3600" b="1" i="1" dirty="0" smtClean="0"/>
              <a:t>Résultats</a:t>
            </a:r>
            <a:endParaRPr lang="fr-FR" sz="3600" b="1"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C70E1F-8F25-4BAF-8401-4F768AFAE21A}" type="slidenum">
              <a:rPr lang="fr-FR" smtClean="0"/>
              <a:pPr/>
              <a:t>23</a:t>
            </a:fld>
            <a:endParaRPr lang="fr-FR"/>
          </a:p>
        </p:txBody>
      </p:sp>
      <p:pic>
        <p:nvPicPr>
          <p:cNvPr id="98306" name="Picture 2"/>
          <p:cNvPicPr>
            <a:picLocks noChangeAspect="1" noChangeArrowheads="1"/>
          </p:cNvPicPr>
          <p:nvPr/>
        </p:nvPicPr>
        <p:blipFill>
          <a:blip r:embed="rId2"/>
          <a:srcRect/>
          <a:stretch>
            <a:fillRect/>
          </a:stretch>
        </p:blipFill>
        <p:spPr bwMode="auto">
          <a:xfrm>
            <a:off x="285720" y="357166"/>
            <a:ext cx="8572560" cy="59293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 coefficient de corrélation de Spearman</a:t>
            </a:r>
            <a:endParaRPr lang="fr-FR" dirty="0"/>
          </a:p>
        </p:txBody>
      </p:sp>
      <p:sp>
        <p:nvSpPr>
          <p:cNvPr id="4" name="Espace réservé du contenu 3"/>
          <p:cNvSpPr>
            <a:spLocks noGrp="1"/>
          </p:cNvSpPr>
          <p:nvPr>
            <p:ph idx="1"/>
          </p:nvPr>
        </p:nvSpPr>
        <p:spPr/>
        <p:txBody>
          <a:bodyPr/>
          <a:lstStyle/>
          <a:p>
            <a:r>
              <a:rPr lang="fr-FR" dirty="0" smtClean="0"/>
              <a:t>Le coefficient de Spearman est fondé sur l'étude de la différence des rangs entre les attributs des individus pour les deux variables X et Y </a:t>
            </a:r>
          </a:p>
          <a:p>
            <a:endParaRPr lang="fr-FR" dirty="0"/>
          </a:p>
        </p:txBody>
      </p:sp>
      <p:pic>
        <p:nvPicPr>
          <p:cNvPr id="10243" name="Picture 3"/>
          <p:cNvPicPr>
            <a:picLocks noChangeAspect="1" noChangeArrowheads="1"/>
          </p:cNvPicPr>
          <p:nvPr/>
        </p:nvPicPr>
        <p:blipFill>
          <a:blip r:embed="rId2"/>
          <a:srcRect/>
          <a:stretch>
            <a:fillRect/>
          </a:stretch>
        </p:blipFill>
        <p:spPr bwMode="auto">
          <a:xfrm>
            <a:off x="1214414" y="3500438"/>
            <a:ext cx="6215106" cy="2643206"/>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D5C70E1F-8F25-4BAF-8401-4F768AFAE21A}" type="slidenum">
              <a:rPr lang="fr-FR" smtClean="0"/>
              <a:pPr/>
              <a:t>24</a:t>
            </a:fld>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lstStyle/>
          <a:p>
            <a:endParaRPr lang="fr-FR" dirty="0"/>
          </a:p>
        </p:txBody>
      </p:sp>
      <p:pic>
        <p:nvPicPr>
          <p:cNvPr id="9219" name="Picture 3"/>
          <p:cNvPicPr>
            <a:picLocks noChangeAspect="1" noChangeArrowheads="1"/>
          </p:cNvPicPr>
          <p:nvPr/>
        </p:nvPicPr>
        <p:blipFill>
          <a:blip r:embed="rId2"/>
          <a:srcRect/>
          <a:stretch>
            <a:fillRect/>
          </a:stretch>
        </p:blipFill>
        <p:spPr bwMode="auto">
          <a:xfrm>
            <a:off x="785786" y="3143248"/>
            <a:ext cx="7358114" cy="3571900"/>
          </a:xfrm>
          <a:prstGeom prst="rect">
            <a:avLst/>
          </a:prstGeom>
          <a:noFill/>
          <a:ln w="9525">
            <a:noFill/>
            <a:miter lim="800000"/>
            <a:headEnd/>
            <a:tailEnd/>
          </a:ln>
          <a:effectLst/>
        </p:spPr>
      </p:pic>
      <p:pic>
        <p:nvPicPr>
          <p:cNvPr id="9220" name="Picture 4"/>
          <p:cNvPicPr>
            <a:picLocks noChangeAspect="1" noChangeArrowheads="1"/>
          </p:cNvPicPr>
          <p:nvPr/>
        </p:nvPicPr>
        <p:blipFill>
          <a:blip r:embed="rId3"/>
          <a:srcRect/>
          <a:stretch>
            <a:fillRect/>
          </a:stretch>
        </p:blipFill>
        <p:spPr bwMode="auto">
          <a:xfrm>
            <a:off x="1142976" y="357166"/>
            <a:ext cx="4857784" cy="2357454"/>
          </a:xfrm>
          <a:prstGeom prst="rect">
            <a:avLst/>
          </a:prstGeom>
          <a:noFill/>
          <a:ln w="9525">
            <a:noFill/>
            <a:miter lim="800000"/>
            <a:headEnd/>
            <a:tailEnd/>
          </a:ln>
          <a:effectLst/>
        </p:spPr>
      </p:pic>
      <p:sp>
        <p:nvSpPr>
          <p:cNvPr id="11" name="ZoneTexte 10"/>
          <p:cNvSpPr txBox="1"/>
          <p:nvPr/>
        </p:nvSpPr>
        <p:spPr>
          <a:xfrm>
            <a:off x="6215074" y="571480"/>
            <a:ext cx="2428892" cy="923330"/>
          </a:xfrm>
          <a:prstGeom prst="rect">
            <a:avLst/>
          </a:prstGeom>
          <a:noFill/>
        </p:spPr>
        <p:txBody>
          <a:bodyPr wrap="square" rtlCol="0">
            <a:spAutoFit/>
          </a:bodyPr>
          <a:lstStyle/>
          <a:p>
            <a:r>
              <a:rPr lang="fr-FR" dirty="0" err="1" smtClean="0"/>
              <a:t>Rs</a:t>
            </a:r>
            <a:r>
              <a:rPr lang="fr-FR" dirty="0" smtClean="0"/>
              <a:t>(result1 ,result2)=1-(6*22)/(8*(8*8-1))</a:t>
            </a:r>
          </a:p>
          <a:p>
            <a:r>
              <a:rPr lang="fr-FR" dirty="0" smtClean="0"/>
              <a:t>=0.74</a:t>
            </a:r>
            <a:endParaRPr lang="fr-FR" dirty="0"/>
          </a:p>
        </p:txBody>
      </p:sp>
      <p:sp>
        <p:nvSpPr>
          <p:cNvPr id="9" name="Espace réservé du numéro de diapositive 8"/>
          <p:cNvSpPr>
            <a:spLocks noGrp="1"/>
          </p:cNvSpPr>
          <p:nvPr>
            <p:ph type="sldNum" sz="quarter" idx="12"/>
          </p:nvPr>
        </p:nvSpPr>
        <p:spPr/>
        <p:txBody>
          <a:bodyPr/>
          <a:lstStyle/>
          <a:p>
            <a:fld id="{D5C70E1F-8F25-4BAF-8401-4F768AFAE21A}" type="slidenum">
              <a:rPr lang="fr-FR" smtClean="0"/>
              <a:pPr/>
              <a:t>25</a:t>
            </a:fld>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Exemple2</a:t>
            </a:r>
            <a:endParaRPr lang="fr-FR" dirty="0"/>
          </a:p>
        </p:txBody>
      </p:sp>
      <p:pic>
        <p:nvPicPr>
          <p:cNvPr id="8194" name="Picture 2"/>
          <p:cNvPicPr>
            <a:picLocks noGrp="1" noChangeAspect="1" noChangeArrowheads="1"/>
          </p:cNvPicPr>
          <p:nvPr>
            <p:ph idx="1"/>
          </p:nvPr>
        </p:nvPicPr>
        <p:blipFill>
          <a:blip r:embed="rId2"/>
          <a:srcRect/>
          <a:stretch>
            <a:fillRect/>
          </a:stretch>
        </p:blipFill>
        <p:spPr bwMode="auto">
          <a:xfrm>
            <a:off x="2357422" y="1643050"/>
            <a:ext cx="4214842" cy="3372512"/>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D5C70E1F-8F25-4BAF-8401-4F768AFAE21A}" type="slidenum">
              <a:rPr lang="fr-FR" smtClean="0"/>
              <a:pPr/>
              <a:t>26</a:t>
            </a:fld>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C70E1F-8F25-4BAF-8401-4F768AFAE21A}" type="slidenum">
              <a:rPr lang="fr-FR" smtClean="0"/>
              <a:pPr/>
              <a:t>27</a:t>
            </a:fld>
            <a:endParaRPr lang="fr-FR"/>
          </a:p>
        </p:txBody>
      </p:sp>
      <p:pic>
        <p:nvPicPr>
          <p:cNvPr id="99330" name="Picture 2"/>
          <p:cNvPicPr>
            <a:picLocks noChangeAspect="1" noChangeArrowheads="1"/>
          </p:cNvPicPr>
          <p:nvPr/>
        </p:nvPicPr>
        <p:blipFill>
          <a:blip r:embed="rId2"/>
          <a:srcRect/>
          <a:stretch>
            <a:fillRect/>
          </a:stretch>
        </p:blipFill>
        <p:spPr bwMode="auto">
          <a:xfrm>
            <a:off x="357158" y="357166"/>
            <a:ext cx="8572559"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338"/>
            <a:ext cx="8229600" cy="1143000"/>
          </a:xfrm>
        </p:spPr>
        <p:txBody>
          <a:bodyPr/>
          <a:lstStyle/>
          <a:p>
            <a:r>
              <a:rPr lang="fr-FR" dirty="0" smtClean="0"/>
              <a:t>Le test du </a:t>
            </a:r>
            <a:r>
              <a:rPr lang="fr-FR" dirty="0" smtClean="0">
                <a:latin typeface="Calibri"/>
              </a:rPr>
              <a:t>Chi-2(1)</a:t>
            </a:r>
            <a:endParaRPr lang="fr-FR" dirty="0"/>
          </a:p>
        </p:txBody>
      </p:sp>
      <p:sp>
        <p:nvSpPr>
          <p:cNvPr id="3" name="Espace réservé du contenu 2"/>
          <p:cNvSpPr>
            <a:spLocks noGrp="1"/>
          </p:cNvSpPr>
          <p:nvPr>
            <p:ph idx="1"/>
          </p:nvPr>
        </p:nvSpPr>
        <p:spPr>
          <a:xfrm>
            <a:off x="457200" y="642918"/>
            <a:ext cx="8229600" cy="5483245"/>
          </a:xfrm>
        </p:spPr>
        <p:txBody>
          <a:bodyPr>
            <a:normAutofit/>
          </a:bodyPr>
          <a:lstStyle/>
          <a:p>
            <a:r>
              <a:rPr lang="fr-FR" dirty="0" smtClean="0"/>
              <a:t>Le test du Chi-2 permet de tester l’e</a:t>
            </a:r>
            <a:r>
              <a:rPr lang="fr-FR" dirty="0" smtClean="0">
                <a:latin typeface="Calibri"/>
              </a:rPr>
              <a:t>xistence d’une relation entre deux variables discrète.</a:t>
            </a:r>
          </a:p>
          <a:p>
            <a:r>
              <a:rPr lang="fr-FR" dirty="0" smtClean="0">
                <a:latin typeface="Calibri"/>
              </a:rPr>
              <a:t>Le déroulement du test est le suivant</a:t>
            </a:r>
          </a:p>
          <a:p>
            <a:pPr marL="971550" lvl="1" indent="-514350">
              <a:buFont typeface="+mj-lt"/>
              <a:buAutoNum type="arabicPeriod"/>
            </a:pPr>
            <a:r>
              <a:rPr lang="fr-FR" dirty="0" smtClean="0">
                <a:latin typeface="Calibri"/>
              </a:rPr>
              <a:t> </a:t>
            </a:r>
            <a:r>
              <a:rPr lang="fr-FR" dirty="0" smtClean="0"/>
              <a:t>On pose l'hypothèse H0 : "Il n'y a pas de relation entre les variables à tester X et Y« </a:t>
            </a:r>
          </a:p>
          <a:p>
            <a:pPr marL="971550" lvl="1" indent="-514350">
              <a:buFont typeface="+mj-lt"/>
              <a:buAutoNum type="arabicPeriod"/>
            </a:pPr>
            <a:r>
              <a:rPr lang="fr-FR" dirty="0" smtClean="0"/>
              <a:t>On détermine la valeur </a:t>
            </a:r>
            <a:r>
              <a:rPr lang="fr-FR" b="1" dirty="0" smtClean="0"/>
              <a:t>Chi-2</a:t>
            </a:r>
            <a:r>
              <a:rPr lang="fr-FR" b="1" baseline="-25000" dirty="0" smtClean="0"/>
              <a:t>Obs</a:t>
            </a:r>
            <a:r>
              <a:rPr lang="fr-FR" b="1" dirty="0" smtClean="0"/>
              <a:t> </a:t>
            </a:r>
            <a:r>
              <a:rPr lang="fr-FR" dirty="0" smtClean="0"/>
              <a:t>du tableau étudié. </a:t>
            </a:r>
          </a:p>
          <a:p>
            <a:pPr marL="914400" lvl="1" indent="-514350">
              <a:buFont typeface="+mj-lt"/>
              <a:buAutoNum type="arabicPeriod"/>
            </a:pPr>
            <a:r>
              <a:rPr lang="fr-FR" dirty="0" smtClean="0"/>
              <a:t>On détermine le nombre de degrés de liberté </a:t>
            </a:r>
            <a:r>
              <a:rPr lang="fr-FR" b="1" dirty="0" smtClean="0"/>
              <a:t>z </a:t>
            </a:r>
            <a:r>
              <a:rPr lang="fr-FR" dirty="0" smtClean="0"/>
              <a:t>du tableau étudié, et on fixe le risque d'erreur </a:t>
            </a:r>
            <a:r>
              <a:rPr lang="fr-FR" b="1" dirty="0" smtClean="0"/>
              <a:t>alpha </a:t>
            </a:r>
            <a:r>
              <a:rPr lang="fr-FR" dirty="0" smtClean="0"/>
              <a:t>de rejeter H0. </a:t>
            </a:r>
          </a:p>
          <a:p>
            <a:endParaRPr lang="fr-FR" dirty="0" smtClean="0"/>
          </a:p>
          <a:p>
            <a:pPr marL="971550" lvl="1" indent="-514350">
              <a:buFont typeface="+mj-lt"/>
              <a:buAutoNum type="arabicPeriod"/>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28</a:t>
            </a:fld>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785794"/>
          </a:xfrm>
        </p:spPr>
        <p:txBody>
          <a:bodyPr/>
          <a:lstStyle/>
          <a:p>
            <a:r>
              <a:rPr lang="fr-FR" dirty="0" smtClean="0"/>
              <a:t>Le test du Chi-2(2)</a:t>
            </a:r>
            <a:endParaRPr lang="fr-FR" dirty="0"/>
          </a:p>
        </p:txBody>
      </p:sp>
      <p:sp>
        <p:nvSpPr>
          <p:cNvPr id="3" name="Espace réservé du contenu 2"/>
          <p:cNvSpPr>
            <a:spLocks noGrp="1"/>
          </p:cNvSpPr>
          <p:nvPr>
            <p:ph idx="1"/>
          </p:nvPr>
        </p:nvSpPr>
        <p:spPr>
          <a:xfrm>
            <a:off x="457200" y="714356"/>
            <a:ext cx="8229600" cy="5411807"/>
          </a:xfrm>
        </p:spPr>
        <p:txBody>
          <a:bodyPr>
            <a:normAutofit lnSpcReduction="10000"/>
          </a:bodyPr>
          <a:lstStyle/>
          <a:p>
            <a:pPr marL="857250" lvl="2" indent="-457200">
              <a:buAutoNum type="arabicPeriod" startAt="4"/>
            </a:pPr>
            <a:r>
              <a:rPr lang="fr-FR" dirty="0" smtClean="0"/>
              <a:t>On détermine la valeur </a:t>
            </a:r>
            <a:r>
              <a:rPr lang="fr-FR" b="1" dirty="0" smtClean="0"/>
              <a:t>Chi-2(z, alpha) </a:t>
            </a:r>
            <a:r>
              <a:rPr lang="fr-FR" dirty="0" smtClean="0"/>
              <a:t>qui est la valeur de Chi-2 d'un tableau de contingence à z degrés de liberté. Cette valeur est lue dans une table du test du Chi-2 que l'on peut trouver en annexe de tous les manuels de statistique .</a:t>
            </a:r>
          </a:p>
          <a:p>
            <a:pPr marL="857250" lvl="2" indent="-457200">
              <a:buAutoNum type="arabicPeriod" startAt="4"/>
            </a:pPr>
            <a:r>
              <a:rPr lang="fr-FR" dirty="0" smtClean="0"/>
              <a:t>On procède au test : </a:t>
            </a:r>
          </a:p>
          <a:p>
            <a:pPr marL="857250" lvl="2" indent="-457200">
              <a:buNone/>
            </a:pPr>
            <a:r>
              <a:rPr lang="fr-FR" i="1" dirty="0" smtClean="0"/>
              <a:t>		on accepte H0  si :        </a:t>
            </a:r>
          </a:p>
          <a:p>
            <a:pPr marL="857250" lvl="2" indent="-457200">
              <a:buNone/>
            </a:pPr>
            <a:r>
              <a:rPr lang="fr-FR" i="1" dirty="0" smtClean="0"/>
              <a:t>			 </a:t>
            </a:r>
            <a:r>
              <a:rPr lang="fr-FR" b="1" dirty="0" smtClean="0"/>
              <a:t>Chi-2</a:t>
            </a:r>
            <a:r>
              <a:rPr lang="fr-FR" b="1" baseline="-25000" dirty="0" smtClean="0"/>
              <a:t>Obs</a:t>
            </a:r>
            <a:r>
              <a:rPr lang="fr-FR" dirty="0" smtClean="0"/>
              <a:t> </a:t>
            </a:r>
            <a:r>
              <a:rPr lang="fr-FR" b="1" dirty="0" smtClean="0"/>
              <a:t>est inférieur ou égal à</a:t>
            </a:r>
            <a:r>
              <a:rPr lang="fr-FR" dirty="0" smtClean="0"/>
              <a:t> </a:t>
            </a:r>
            <a:r>
              <a:rPr lang="fr-FR" b="1" dirty="0" smtClean="0"/>
              <a:t>Chi-2(z, alpha) </a:t>
            </a:r>
          </a:p>
          <a:p>
            <a:pPr marL="857250" lvl="2" indent="-457200">
              <a:buNone/>
            </a:pPr>
            <a:r>
              <a:rPr lang="fr-FR" b="1" dirty="0" smtClean="0"/>
              <a:t>		</a:t>
            </a:r>
            <a:r>
              <a:rPr lang="fr-FR" i="1" dirty="0" smtClean="0"/>
              <a:t>on rejette H0  si :        </a:t>
            </a:r>
          </a:p>
          <a:p>
            <a:pPr marL="857250" lvl="2" indent="-457200">
              <a:buNone/>
            </a:pPr>
            <a:r>
              <a:rPr lang="fr-FR" i="1" dirty="0" smtClean="0"/>
              <a:t>			 </a:t>
            </a:r>
            <a:r>
              <a:rPr lang="fr-FR" b="1" dirty="0" smtClean="0"/>
              <a:t>Chi-2</a:t>
            </a:r>
            <a:r>
              <a:rPr lang="fr-FR" b="1" baseline="-25000" dirty="0" smtClean="0"/>
              <a:t>Obs</a:t>
            </a:r>
            <a:r>
              <a:rPr lang="fr-FR" dirty="0" smtClean="0"/>
              <a:t> </a:t>
            </a:r>
            <a:r>
              <a:rPr lang="fr-FR" b="1" dirty="0" smtClean="0"/>
              <a:t>est supérieur à</a:t>
            </a:r>
            <a:r>
              <a:rPr lang="fr-FR" dirty="0" smtClean="0"/>
              <a:t> </a:t>
            </a:r>
            <a:r>
              <a:rPr lang="fr-FR" b="1" dirty="0" smtClean="0"/>
              <a:t>Chi-2(z, alpha) </a:t>
            </a:r>
          </a:p>
          <a:p>
            <a:pPr marL="857250" lvl="2" indent="-457200">
              <a:buNone/>
            </a:pPr>
            <a:r>
              <a:rPr lang="fr-FR" b="1" dirty="0" smtClean="0"/>
              <a:t>                     et</a:t>
            </a:r>
          </a:p>
          <a:p>
            <a:pPr marL="857250" lvl="2" indent="-457200">
              <a:buNone/>
            </a:pPr>
            <a:r>
              <a:rPr lang="fr-FR" b="1" dirty="0" smtClean="0"/>
              <a:t>		</a:t>
            </a:r>
            <a:r>
              <a:rPr lang="fr-FR" dirty="0" smtClean="0"/>
              <a:t>on accepte l'hypothèse inverse H1 (</a:t>
            </a:r>
            <a:r>
              <a:rPr lang="fr-FR" i="1" dirty="0" smtClean="0"/>
              <a:t>"il y a une relation de dépendance entre X et Y"</a:t>
            </a:r>
            <a:r>
              <a:rPr lang="fr-FR" dirty="0" smtClean="0"/>
              <a:t>) avec un risque d'erreur de alpha%. </a:t>
            </a:r>
            <a:endParaRPr lang="fr-FR" b="1" dirty="0" smtClean="0"/>
          </a:p>
          <a:p>
            <a:pPr marL="857250" lvl="2" indent="-457200">
              <a:buNone/>
            </a:pPr>
            <a:endParaRPr lang="fr-FR" b="1" dirty="0" smtClean="0"/>
          </a:p>
          <a:p>
            <a:pPr marL="857250" lvl="2" indent="-457200">
              <a:buNone/>
            </a:pPr>
            <a:endParaRPr lang="fr-FR" dirty="0" smtClean="0"/>
          </a:p>
          <a:p>
            <a:pPr marL="857250" lvl="2" indent="-457200">
              <a:buAutoNum type="arabicPeriod" startAt="4"/>
            </a:pP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29</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rPr>
              <a:t>Les variables</a:t>
            </a:r>
            <a:br>
              <a:rPr lang="fr-FR" dirty="0" smtClean="0">
                <a:solidFill>
                  <a:schemeClr val="tx1"/>
                </a:solidFill>
              </a:rPr>
            </a:br>
            <a:endParaRPr lang="fr-FR" dirty="0"/>
          </a:p>
        </p:txBody>
      </p:sp>
      <p:pic>
        <p:nvPicPr>
          <p:cNvPr id="2050" name="Picture 2"/>
          <p:cNvPicPr>
            <a:picLocks noGrp="1" noChangeAspect="1" noChangeArrowheads="1"/>
          </p:cNvPicPr>
          <p:nvPr>
            <p:ph idx="1"/>
          </p:nvPr>
        </p:nvPicPr>
        <p:blipFill>
          <a:blip r:embed="rId2"/>
          <a:srcRect/>
          <a:stretch>
            <a:fillRect/>
          </a:stretch>
        </p:blipFill>
        <p:spPr bwMode="auto">
          <a:xfrm>
            <a:off x="2857488" y="1785926"/>
            <a:ext cx="5357849" cy="3857652"/>
          </a:xfrm>
          <a:prstGeom prst="rect">
            <a:avLst/>
          </a:prstGeom>
          <a:noFill/>
          <a:ln w="9525">
            <a:noFill/>
            <a:miter lim="800000"/>
            <a:headEnd/>
            <a:tailEnd/>
          </a:ln>
          <a:effectLst/>
        </p:spPr>
      </p:pic>
      <p:sp>
        <p:nvSpPr>
          <p:cNvPr id="5" name="ZoneTexte 4"/>
          <p:cNvSpPr txBox="1"/>
          <p:nvPr/>
        </p:nvSpPr>
        <p:spPr>
          <a:xfrm>
            <a:off x="428596" y="1928802"/>
            <a:ext cx="3000396" cy="523220"/>
          </a:xfrm>
          <a:prstGeom prst="rect">
            <a:avLst/>
          </a:prstGeom>
          <a:noFill/>
        </p:spPr>
        <p:txBody>
          <a:bodyPr wrap="square" rtlCol="0">
            <a:spAutoFit/>
          </a:bodyPr>
          <a:lstStyle/>
          <a:p>
            <a:r>
              <a:rPr lang="fr-FR" sz="2800" b="1" dirty="0"/>
              <a:t>Observation</a:t>
            </a:r>
          </a:p>
        </p:txBody>
      </p:sp>
      <p:sp>
        <p:nvSpPr>
          <p:cNvPr id="8" name="Espace réservé du numéro de diapositive 7"/>
          <p:cNvSpPr>
            <a:spLocks noGrp="1"/>
          </p:cNvSpPr>
          <p:nvPr>
            <p:ph type="sldNum" sz="quarter" idx="12"/>
          </p:nvPr>
        </p:nvSpPr>
        <p:spPr/>
        <p:txBody>
          <a:bodyPr/>
          <a:lstStyle/>
          <a:p>
            <a:fld id="{D5C70E1F-8F25-4BAF-8401-4F768AFAE21A}" type="slidenum">
              <a:rPr lang="fr-FR" smtClean="0"/>
              <a:pPr/>
              <a:t>3</a:t>
            </a:fld>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785794"/>
          </a:xfrm>
        </p:spPr>
        <p:txBody>
          <a:bodyPr/>
          <a:lstStyle/>
          <a:p>
            <a:r>
              <a:rPr lang="fr-FR" dirty="0" smtClean="0"/>
              <a:t>Le test du Chi-2(3)</a:t>
            </a:r>
            <a:endParaRPr lang="fr-FR" dirty="0"/>
          </a:p>
        </p:txBody>
      </p:sp>
      <p:sp>
        <p:nvSpPr>
          <p:cNvPr id="3" name="Espace réservé du contenu 2"/>
          <p:cNvSpPr>
            <a:spLocks noGrp="1"/>
          </p:cNvSpPr>
          <p:nvPr>
            <p:ph idx="1"/>
          </p:nvPr>
        </p:nvSpPr>
        <p:spPr>
          <a:xfrm>
            <a:off x="457200" y="714356"/>
            <a:ext cx="8229600" cy="5411807"/>
          </a:xfrm>
        </p:spPr>
        <p:txBody>
          <a:bodyPr>
            <a:normAutofit/>
          </a:bodyPr>
          <a:lstStyle/>
          <a:p>
            <a:pPr marL="857250" lvl="2" indent="-457200">
              <a:buNone/>
            </a:pPr>
            <a:endParaRPr lang="fr-FR" b="1" dirty="0" smtClean="0"/>
          </a:p>
          <a:p>
            <a:pPr marL="857250" lvl="2" indent="-457200">
              <a:buNone/>
            </a:pPr>
            <a:endParaRPr lang="fr-FR" dirty="0" smtClean="0"/>
          </a:p>
          <a:p>
            <a:pPr marL="857250" lvl="2" indent="-457200">
              <a:buAutoNum type="arabicPeriod" startAt="4"/>
            </a:pP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30</a:t>
            </a:fld>
            <a:endParaRPr lang="fr-FR"/>
          </a:p>
        </p:txBody>
      </p:sp>
      <p:sp>
        <p:nvSpPr>
          <p:cNvPr id="5" name="ZoneTexte 4"/>
          <p:cNvSpPr txBox="1"/>
          <p:nvPr/>
        </p:nvSpPr>
        <p:spPr>
          <a:xfrm>
            <a:off x="714348" y="1142984"/>
            <a:ext cx="7643866" cy="2062103"/>
          </a:xfrm>
          <a:prstGeom prst="rect">
            <a:avLst/>
          </a:prstGeom>
          <a:noFill/>
        </p:spPr>
        <p:txBody>
          <a:bodyPr wrap="square" rtlCol="0">
            <a:spAutoFit/>
          </a:bodyPr>
          <a:lstStyle/>
          <a:p>
            <a:r>
              <a:rPr lang="fr-FR" sz="2400" dirty="0" smtClean="0"/>
              <a:t>On considère un échantillon de 200 individus selon l’âge et le programme sportif préféré</a:t>
            </a:r>
          </a:p>
          <a:p>
            <a:r>
              <a:rPr lang="fr-FR" sz="2400" dirty="0" smtClean="0"/>
              <a:t>Est-ce que l’âge est indépendant du sport préféré de l’échantillon étudié?</a:t>
            </a:r>
          </a:p>
          <a:p>
            <a:endParaRPr lang="fr-FR" sz="3200" dirty="0"/>
          </a:p>
        </p:txBody>
      </p:sp>
      <p:pic>
        <p:nvPicPr>
          <p:cNvPr id="11265" name="Picture 1"/>
          <p:cNvPicPr>
            <a:picLocks noChangeAspect="1" noChangeArrowheads="1"/>
          </p:cNvPicPr>
          <p:nvPr/>
        </p:nvPicPr>
        <p:blipFill>
          <a:blip r:embed="rId2"/>
          <a:srcRect/>
          <a:stretch>
            <a:fillRect/>
          </a:stretch>
        </p:blipFill>
        <p:spPr bwMode="auto">
          <a:xfrm>
            <a:off x="714348" y="2857496"/>
            <a:ext cx="7358114" cy="3786214"/>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785794"/>
          </a:xfrm>
        </p:spPr>
        <p:txBody>
          <a:bodyPr/>
          <a:lstStyle/>
          <a:p>
            <a:r>
              <a:rPr lang="fr-FR" dirty="0" smtClean="0"/>
              <a:t>Le test du Chi-2(4)</a:t>
            </a:r>
            <a:endParaRPr lang="fr-FR" dirty="0"/>
          </a:p>
        </p:txBody>
      </p:sp>
      <p:sp>
        <p:nvSpPr>
          <p:cNvPr id="3" name="Espace réservé du contenu 2"/>
          <p:cNvSpPr>
            <a:spLocks noGrp="1"/>
          </p:cNvSpPr>
          <p:nvPr>
            <p:ph idx="1"/>
          </p:nvPr>
        </p:nvSpPr>
        <p:spPr>
          <a:xfrm>
            <a:off x="457200" y="714356"/>
            <a:ext cx="8229600" cy="5411807"/>
          </a:xfrm>
        </p:spPr>
        <p:txBody>
          <a:bodyPr>
            <a:normAutofit/>
          </a:bodyPr>
          <a:lstStyle/>
          <a:p>
            <a:pPr marL="857250" lvl="2" indent="-457200">
              <a:buNone/>
            </a:pPr>
            <a:endParaRPr lang="fr-FR" b="1" dirty="0" smtClean="0"/>
          </a:p>
          <a:p>
            <a:pPr marL="857250" lvl="2" indent="-457200">
              <a:buNone/>
            </a:pPr>
            <a:endParaRPr lang="fr-FR" b="1" dirty="0" smtClean="0"/>
          </a:p>
          <a:p>
            <a:pPr marL="857250" lvl="2" indent="-457200">
              <a:buNone/>
            </a:pPr>
            <a:endParaRPr lang="fr-FR" dirty="0" smtClean="0"/>
          </a:p>
          <a:p>
            <a:pPr marL="857250" lvl="2" indent="-457200">
              <a:buAutoNum type="arabicPeriod" startAt="4"/>
            </a:pP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31</a:t>
            </a:fld>
            <a:endParaRPr lang="fr-FR"/>
          </a:p>
        </p:txBody>
      </p:sp>
      <p:pic>
        <p:nvPicPr>
          <p:cNvPr id="2051" name="Picture 3"/>
          <p:cNvPicPr>
            <a:picLocks noChangeAspect="1" noChangeArrowheads="1"/>
          </p:cNvPicPr>
          <p:nvPr/>
        </p:nvPicPr>
        <p:blipFill>
          <a:blip r:embed="rId2"/>
          <a:srcRect/>
          <a:stretch>
            <a:fillRect/>
          </a:stretch>
        </p:blipFill>
        <p:spPr bwMode="auto">
          <a:xfrm>
            <a:off x="0" y="714356"/>
            <a:ext cx="2343150" cy="54387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2357422" y="785794"/>
            <a:ext cx="2343150" cy="5048250"/>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4714876" y="714356"/>
            <a:ext cx="2143140" cy="5105400"/>
          </a:xfrm>
          <a:prstGeom prst="rect">
            <a:avLst/>
          </a:prstGeom>
          <a:noFill/>
          <a:ln w="9525">
            <a:noFill/>
            <a:miter lim="800000"/>
            <a:headEnd/>
            <a:tailEnd/>
          </a:ln>
          <a:effectLst/>
        </p:spPr>
      </p:pic>
      <p:pic>
        <p:nvPicPr>
          <p:cNvPr id="9" name="Picture 2"/>
          <p:cNvPicPr>
            <a:picLocks noChangeAspect="1" noChangeArrowheads="1"/>
          </p:cNvPicPr>
          <p:nvPr/>
        </p:nvPicPr>
        <p:blipFill>
          <a:blip r:embed="rId5"/>
          <a:srcRect/>
          <a:stretch>
            <a:fillRect/>
          </a:stretch>
        </p:blipFill>
        <p:spPr bwMode="auto">
          <a:xfrm>
            <a:off x="6929454" y="642918"/>
            <a:ext cx="2000264" cy="5857916"/>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785794"/>
          </a:xfrm>
        </p:spPr>
        <p:txBody>
          <a:bodyPr/>
          <a:lstStyle/>
          <a:p>
            <a:r>
              <a:rPr lang="fr-FR" dirty="0" smtClean="0"/>
              <a:t>Le test du Chi-2(5)</a:t>
            </a:r>
            <a:endParaRPr lang="fr-FR" dirty="0"/>
          </a:p>
        </p:txBody>
      </p:sp>
      <p:sp>
        <p:nvSpPr>
          <p:cNvPr id="3" name="Espace réservé du contenu 2"/>
          <p:cNvSpPr>
            <a:spLocks noGrp="1"/>
          </p:cNvSpPr>
          <p:nvPr>
            <p:ph idx="1"/>
          </p:nvPr>
        </p:nvSpPr>
        <p:spPr>
          <a:xfrm>
            <a:off x="457200" y="714356"/>
            <a:ext cx="8229600" cy="5411807"/>
          </a:xfrm>
        </p:spPr>
        <p:txBody>
          <a:bodyPr>
            <a:normAutofit/>
          </a:bodyPr>
          <a:lstStyle/>
          <a:p>
            <a:pPr marL="857250" lvl="2" indent="-457200">
              <a:buNone/>
            </a:pPr>
            <a:endParaRPr lang="fr-FR" b="1" dirty="0" smtClean="0"/>
          </a:p>
          <a:p>
            <a:pPr marL="857250" lvl="2" indent="-457200">
              <a:buNone/>
            </a:pPr>
            <a:endParaRPr lang="fr-FR" b="1" dirty="0" smtClean="0"/>
          </a:p>
          <a:p>
            <a:pPr marL="857250" lvl="2" indent="-457200">
              <a:buNone/>
            </a:pPr>
            <a:endParaRPr lang="fr-FR" dirty="0" smtClean="0"/>
          </a:p>
          <a:p>
            <a:pPr marL="857250" lvl="2" indent="-457200">
              <a:buAutoNum type="arabicPeriod" startAt="4"/>
            </a:pP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32</a:t>
            </a:fld>
            <a:endParaRPr lang="fr-FR"/>
          </a:p>
        </p:txBody>
      </p:sp>
      <p:pic>
        <p:nvPicPr>
          <p:cNvPr id="3075" name="Picture 3"/>
          <p:cNvPicPr>
            <a:picLocks noChangeAspect="1" noChangeArrowheads="1"/>
          </p:cNvPicPr>
          <p:nvPr/>
        </p:nvPicPr>
        <p:blipFill>
          <a:blip r:embed="rId2"/>
          <a:srcRect/>
          <a:stretch>
            <a:fillRect/>
          </a:stretch>
        </p:blipFill>
        <p:spPr bwMode="auto">
          <a:xfrm>
            <a:off x="0" y="642918"/>
            <a:ext cx="2190750" cy="572453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2214546" y="642918"/>
            <a:ext cx="2190750" cy="5786442"/>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4429124" y="571480"/>
            <a:ext cx="2181225" cy="5643602"/>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a:srcRect/>
          <a:stretch>
            <a:fillRect/>
          </a:stretch>
        </p:blipFill>
        <p:spPr bwMode="auto">
          <a:xfrm>
            <a:off x="6572264" y="571480"/>
            <a:ext cx="2181225" cy="172402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Le test du Chi-2(6)</a:t>
            </a:r>
            <a:br>
              <a:rPr lang="fr-FR" sz="3200" dirty="0" smtClean="0"/>
            </a:br>
            <a:r>
              <a:rPr lang="fr-FR" sz="3200" dirty="0" smtClean="0"/>
              <a:t>le calcule de la </a:t>
            </a:r>
            <a:r>
              <a:rPr lang="fr-FR" sz="3200" dirty="0" err="1" smtClean="0"/>
              <a:t>la</a:t>
            </a:r>
            <a:r>
              <a:rPr lang="fr-FR" sz="3200" dirty="0" smtClean="0"/>
              <a:t> valeur </a:t>
            </a:r>
            <a:r>
              <a:rPr lang="fr-FR" sz="3200" b="1" dirty="0" smtClean="0"/>
              <a:t>Chi-2</a:t>
            </a:r>
            <a:r>
              <a:rPr lang="fr-FR" sz="3200" b="1" baseline="-25000" dirty="0" smtClean="0"/>
              <a:t>Obs</a:t>
            </a:r>
            <a:r>
              <a:rPr lang="fr-FR" sz="3200" b="1" dirty="0" smtClean="0"/>
              <a:t> </a:t>
            </a:r>
            <a:endParaRPr lang="fr-FR" sz="3200" dirty="0"/>
          </a:p>
        </p:txBody>
      </p:sp>
      <p:sp>
        <p:nvSpPr>
          <p:cNvPr id="3" name="Espace réservé du contenu 2"/>
          <p:cNvSpPr>
            <a:spLocks noGrp="1"/>
          </p:cNvSpPr>
          <p:nvPr>
            <p:ph idx="1"/>
          </p:nvPr>
        </p:nvSpPr>
        <p:spPr>
          <a:xfrm>
            <a:off x="457200" y="714356"/>
            <a:ext cx="8229600" cy="5411807"/>
          </a:xfrm>
        </p:spPr>
        <p:txBody>
          <a:bodyPr>
            <a:normAutofit/>
          </a:bodyPr>
          <a:lstStyle/>
          <a:p>
            <a:pPr marL="857250" lvl="2" indent="-457200">
              <a:buNone/>
            </a:pPr>
            <a:endParaRPr lang="fr-FR" b="1" dirty="0" smtClean="0"/>
          </a:p>
          <a:p>
            <a:pPr marL="857250" lvl="2" indent="-457200">
              <a:buNone/>
            </a:pPr>
            <a:endParaRPr lang="fr-FR" b="1" dirty="0" smtClean="0"/>
          </a:p>
          <a:p>
            <a:pPr marL="857250" lvl="2" indent="-457200">
              <a:buNone/>
            </a:pPr>
            <a:endParaRPr lang="fr-FR" dirty="0" smtClean="0"/>
          </a:p>
          <a:p>
            <a:pPr marL="857250" lvl="2" indent="-457200">
              <a:buAutoNum type="arabicPeriod" startAt="4"/>
            </a:pP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33</a:t>
            </a:fld>
            <a:endParaRPr lang="fr-FR"/>
          </a:p>
        </p:txBody>
      </p:sp>
      <p:sp>
        <p:nvSpPr>
          <p:cNvPr id="6" name="ZoneTexte 5"/>
          <p:cNvSpPr txBox="1"/>
          <p:nvPr/>
        </p:nvSpPr>
        <p:spPr>
          <a:xfrm>
            <a:off x="500034" y="714356"/>
            <a:ext cx="7143800" cy="800219"/>
          </a:xfrm>
          <a:prstGeom prst="rect">
            <a:avLst/>
          </a:prstGeom>
          <a:noFill/>
        </p:spPr>
        <p:txBody>
          <a:bodyPr wrap="square" rtlCol="0">
            <a:spAutoFit/>
          </a:bodyPr>
          <a:lstStyle/>
          <a:p>
            <a:r>
              <a:rPr lang="fr-FR" sz="2800" dirty="0" smtClean="0"/>
              <a:t>1- La création de la table de contingence</a:t>
            </a:r>
          </a:p>
          <a:p>
            <a:endParaRPr lang="fr-FR" dirty="0"/>
          </a:p>
        </p:txBody>
      </p:sp>
      <p:sp>
        <p:nvSpPr>
          <p:cNvPr id="9" name="ZoneTexte 8"/>
          <p:cNvSpPr txBox="1"/>
          <p:nvPr/>
        </p:nvSpPr>
        <p:spPr>
          <a:xfrm>
            <a:off x="571472" y="4500570"/>
            <a:ext cx="8001056" cy="3836195"/>
          </a:xfrm>
          <a:prstGeom prst="rect">
            <a:avLst/>
          </a:prstGeom>
          <a:noFill/>
        </p:spPr>
        <p:txBody>
          <a:bodyPr wrap="square" rtlCol="0">
            <a:spAutoFit/>
          </a:bodyPr>
          <a:lstStyle/>
          <a:p>
            <a:r>
              <a:rPr lang="fr-FR" b="1" dirty="0" err="1" smtClean="0"/>
              <a:t>N</a:t>
            </a:r>
            <a:r>
              <a:rPr lang="fr-FR" b="1" baseline="-25000" dirty="0" err="1" smtClean="0"/>
              <a:t>ij</a:t>
            </a:r>
            <a:r>
              <a:rPr lang="fr-FR" b="1" dirty="0" smtClean="0"/>
              <a:t> </a:t>
            </a:r>
            <a:r>
              <a:rPr lang="fr-FR" dirty="0" smtClean="0"/>
              <a:t>: effectif de la case correspondant à la </a:t>
            </a:r>
            <a:r>
              <a:rPr lang="fr-FR" dirty="0" err="1" smtClean="0"/>
              <a:t>i</a:t>
            </a:r>
            <a:r>
              <a:rPr lang="fr-FR" baseline="30000" dirty="0" err="1" smtClean="0"/>
              <a:t>ème</a:t>
            </a:r>
            <a:r>
              <a:rPr lang="fr-FR" dirty="0" smtClean="0"/>
              <a:t> ligne et la </a:t>
            </a:r>
            <a:r>
              <a:rPr lang="fr-FR" dirty="0" err="1" smtClean="0"/>
              <a:t>j</a:t>
            </a:r>
            <a:r>
              <a:rPr lang="fr-FR" baseline="30000" dirty="0" err="1" smtClean="0"/>
              <a:t>ième</a:t>
            </a:r>
            <a:r>
              <a:rPr lang="fr-FR" dirty="0" smtClean="0"/>
              <a:t> colonne du tableau, c'est-à-dire nombre d'individus ayant comme attribut la  </a:t>
            </a:r>
            <a:r>
              <a:rPr lang="fr-FR" dirty="0" err="1" smtClean="0"/>
              <a:t>i</a:t>
            </a:r>
            <a:r>
              <a:rPr lang="fr-FR" baseline="30000" dirty="0" err="1" smtClean="0"/>
              <a:t>ème</a:t>
            </a:r>
            <a:r>
              <a:rPr lang="fr-FR" dirty="0" smtClean="0"/>
              <a:t> modalité de X et la </a:t>
            </a:r>
            <a:r>
              <a:rPr lang="fr-FR" dirty="0" err="1" smtClean="0"/>
              <a:t>j</a:t>
            </a:r>
            <a:r>
              <a:rPr lang="fr-FR" baseline="30000" dirty="0" err="1" smtClean="0"/>
              <a:t>ième</a:t>
            </a:r>
            <a:r>
              <a:rPr lang="fr-FR" dirty="0" smtClean="0"/>
              <a:t> modalité de Y</a:t>
            </a:r>
            <a:r>
              <a:rPr lang="fr-FR" b="1" dirty="0" smtClean="0"/>
              <a:t> </a:t>
            </a:r>
          </a:p>
          <a:p>
            <a:r>
              <a:rPr lang="fr-FR" b="1" dirty="0" smtClean="0"/>
              <a:t>N</a:t>
            </a:r>
            <a:r>
              <a:rPr lang="fr-FR" b="1" baseline="-25000" dirty="0" smtClean="0"/>
              <a:t>i.</a:t>
            </a:r>
            <a:r>
              <a:rPr lang="fr-FR" dirty="0" smtClean="0"/>
              <a:t> : somme de la  </a:t>
            </a:r>
            <a:r>
              <a:rPr lang="fr-FR" dirty="0" err="1" smtClean="0"/>
              <a:t>i</a:t>
            </a:r>
            <a:r>
              <a:rPr lang="fr-FR" baseline="30000" dirty="0" err="1" smtClean="0"/>
              <a:t>ème</a:t>
            </a:r>
            <a:r>
              <a:rPr lang="fr-FR" dirty="0" smtClean="0"/>
              <a:t> ligne, c'est-à-dire nombre d'individus ayant comme attribut la   </a:t>
            </a:r>
            <a:r>
              <a:rPr lang="fr-FR" dirty="0" err="1" smtClean="0"/>
              <a:t>i</a:t>
            </a:r>
            <a:r>
              <a:rPr lang="fr-FR" baseline="30000" dirty="0" err="1" smtClean="0"/>
              <a:t>ème</a:t>
            </a:r>
            <a:r>
              <a:rPr lang="fr-FR" dirty="0" smtClean="0"/>
              <a:t> modalité de X</a:t>
            </a:r>
            <a:r>
              <a:rPr lang="fr-FR" b="1" dirty="0" smtClean="0"/>
              <a:t> </a:t>
            </a:r>
          </a:p>
          <a:p>
            <a:r>
              <a:rPr lang="fr-FR" b="1" dirty="0" err="1" smtClean="0"/>
              <a:t>N</a:t>
            </a:r>
            <a:r>
              <a:rPr lang="fr-FR" b="1" baseline="-25000" dirty="0" err="1" smtClean="0"/>
              <a:t>.j</a:t>
            </a:r>
            <a:r>
              <a:rPr lang="fr-FR" dirty="0" smtClean="0"/>
              <a:t> : somme de la  </a:t>
            </a:r>
            <a:r>
              <a:rPr lang="fr-FR" dirty="0" err="1" smtClean="0"/>
              <a:t>j</a:t>
            </a:r>
            <a:r>
              <a:rPr lang="fr-FR" baseline="30000" dirty="0" err="1" smtClean="0"/>
              <a:t>ème</a:t>
            </a:r>
            <a:r>
              <a:rPr lang="fr-FR" dirty="0" smtClean="0"/>
              <a:t> colonne, c'est-à-dire nombre d'individus ayant comme attribut la   </a:t>
            </a:r>
            <a:r>
              <a:rPr lang="fr-FR" dirty="0" err="1" smtClean="0"/>
              <a:t>j</a:t>
            </a:r>
            <a:r>
              <a:rPr lang="fr-FR" baseline="30000" dirty="0" err="1" smtClean="0"/>
              <a:t>ème</a:t>
            </a:r>
            <a:r>
              <a:rPr lang="fr-FR" dirty="0" smtClean="0"/>
              <a:t> modalité de Y</a:t>
            </a:r>
            <a:r>
              <a:rPr lang="fr-FR" b="1" dirty="0" smtClean="0"/>
              <a:t>. </a:t>
            </a:r>
          </a:p>
          <a:p>
            <a:r>
              <a:rPr lang="fr-FR" b="1" dirty="0" smtClean="0"/>
              <a:t>N</a:t>
            </a:r>
            <a:r>
              <a:rPr lang="fr-FR" dirty="0" smtClean="0"/>
              <a:t>: le nombre total d'individus étudiés</a:t>
            </a:r>
          </a:p>
          <a:p>
            <a:endParaRPr lang="fr-FR" dirty="0" smtClean="0"/>
          </a:p>
          <a:p>
            <a:endParaRPr lang="fr-FR" dirty="0" smtClean="0"/>
          </a:p>
          <a:p>
            <a:r>
              <a:rPr lang="fr-FR" dirty="0" smtClean="0"/>
              <a:t>   </a:t>
            </a:r>
          </a:p>
          <a:p>
            <a:endParaRPr lang="fr-FR" dirty="0" smtClean="0"/>
          </a:p>
          <a:p>
            <a:endParaRPr lang="fr-FR" dirty="0"/>
          </a:p>
        </p:txBody>
      </p:sp>
      <p:pic>
        <p:nvPicPr>
          <p:cNvPr id="1029" name="Picture 5"/>
          <p:cNvPicPr>
            <a:picLocks noChangeAspect="1" noChangeArrowheads="1"/>
          </p:cNvPicPr>
          <p:nvPr/>
        </p:nvPicPr>
        <p:blipFill>
          <a:blip r:embed="rId2"/>
          <a:srcRect/>
          <a:stretch>
            <a:fillRect/>
          </a:stretch>
        </p:blipFill>
        <p:spPr bwMode="auto">
          <a:xfrm>
            <a:off x="1500166" y="1142984"/>
            <a:ext cx="6343650" cy="32385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Le test du Chi-2(7)</a:t>
            </a:r>
            <a:br>
              <a:rPr lang="fr-FR" sz="3200" dirty="0" smtClean="0"/>
            </a:br>
            <a:r>
              <a:rPr lang="fr-FR" sz="3200" dirty="0" smtClean="0"/>
              <a:t>le calcule de la </a:t>
            </a:r>
            <a:r>
              <a:rPr lang="fr-FR" sz="3200" dirty="0" err="1" smtClean="0"/>
              <a:t>la</a:t>
            </a:r>
            <a:r>
              <a:rPr lang="fr-FR" sz="3200" dirty="0" smtClean="0"/>
              <a:t> valeur </a:t>
            </a:r>
            <a:r>
              <a:rPr lang="fr-FR" sz="3200" b="1" dirty="0" smtClean="0"/>
              <a:t>Chi-2</a:t>
            </a:r>
            <a:r>
              <a:rPr lang="fr-FR" sz="3200" b="1" baseline="-25000" dirty="0" smtClean="0"/>
              <a:t>Obs</a:t>
            </a:r>
            <a:r>
              <a:rPr lang="fr-FR" sz="3200" b="1" dirty="0" smtClean="0"/>
              <a:t> </a:t>
            </a:r>
            <a:endParaRPr lang="fr-FR" sz="3200" dirty="0"/>
          </a:p>
        </p:txBody>
      </p:sp>
      <p:sp>
        <p:nvSpPr>
          <p:cNvPr id="3" name="Espace réservé du contenu 2"/>
          <p:cNvSpPr>
            <a:spLocks noGrp="1"/>
          </p:cNvSpPr>
          <p:nvPr>
            <p:ph idx="1"/>
          </p:nvPr>
        </p:nvSpPr>
        <p:spPr>
          <a:xfrm>
            <a:off x="457200" y="714356"/>
            <a:ext cx="8229600" cy="5411807"/>
          </a:xfrm>
        </p:spPr>
        <p:txBody>
          <a:bodyPr>
            <a:normAutofit/>
          </a:bodyPr>
          <a:lstStyle/>
          <a:p>
            <a:pPr marL="857250" lvl="2" indent="-457200">
              <a:buNone/>
            </a:pPr>
            <a:endParaRPr lang="fr-FR" b="1" dirty="0" smtClean="0"/>
          </a:p>
          <a:p>
            <a:pPr marL="857250" lvl="2" indent="-457200">
              <a:buNone/>
            </a:pPr>
            <a:endParaRPr lang="fr-FR" b="1" dirty="0" smtClean="0"/>
          </a:p>
          <a:p>
            <a:pPr marL="857250" lvl="2" indent="-457200">
              <a:buNone/>
            </a:pPr>
            <a:endParaRPr lang="fr-FR" dirty="0" smtClean="0"/>
          </a:p>
          <a:p>
            <a:pPr marL="857250" lvl="2" indent="-457200">
              <a:buAutoNum type="arabicPeriod" startAt="4"/>
            </a:pP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34</a:t>
            </a:fld>
            <a:endParaRPr lang="fr-FR"/>
          </a:p>
        </p:txBody>
      </p:sp>
      <p:sp>
        <p:nvSpPr>
          <p:cNvPr id="6" name="ZoneTexte 5"/>
          <p:cNvSpPr txBox="1"/>
          <p:nvPr/>
        </p:nvSpPr>
        <p:spPr>
          <a:xfrm>
            <a:off x="428596" y="642918"/>
            <a:ext cx="8501122" cy="7879080"/>
          </a:xfrm>
          <a:prstGeom prst="rect">
            <a:avLst/>
          </a:prstGeom>
          <a:noFill/>
        </p:spPr>
        <p:txBody>
          <a:bodyPr wrap="square" rtlCol="0">
            <a:spAutoFit/>
          </a:bodyPr>
          <a:lstStyle/>
          <a:p>
            <a:r>
              <a:rPr lang="fr-FR" sz="2800" dirty="0" smtClean="0"/>
              <a:t>2-</a:t>
            </a:r>
            <a:r>
              <a:rPr lang="fr-FR" sz="2800" b="1" dirty="0" smtClean="0"/>
              <a:t> </a:t>
            </a:r>
            <a:r>
              <a:rPr lang="fr-FR" sz="2400" dirty="0" smtClean="0"/>
              <a:t>Calcul des effectifs théoriques</a:t>
            </a:r>
            <a:r>
              <a:rPr lang="fr-FR" sz="2400" b="1" dirty="0" smtClean="0"/>
              <a:t> (</a:t>
            </a:r>
            <a:r>
              <a:rPr lang="fr-FR" sz="2400" b="1" dirty="0" err="1" smtClean="0"/>
              <a:t>N</a:t>
            </a:r>
            <a:r>
              <a:rPr lang="fr-FR" sz="2400" b="1" baseline="-25000" dirty="0" err="1" smtClean="0"/>
              <a:t>ij</a:t>
            </a:r>
            <a:r>
              <a:rPr lang="fr-FR" sz="2400" dirty="0" smtClean="0"/>
              <a:t>*) </a:t>
            </a:r>
          </a:p>
          <a:p>
            <a:r>
              <a:rPr lang="fr-FR" sz="2400" dirty="0" smtClean="0"/>
              <a:t>Les effectifs théoriques</a:t>
            </a:r>
            <a:r>
              <a:rPr lang="fr-FR" sz="2400" b="1" dirty="0" smtClean="0"/>
              <a:t> (</a:t>
            </a:r>
            <a:r>
              <a:rPr lang="fr-FR" sz="2400" b="1" dirty="0" err="1" smtClean="0"/>
              <a:t>N</a:t>
            </a:r>
            <a:r>
              <a:rPr lang="fr-FR" sz="2400" b="1" baseline="-25000" dirty="0" err="1" smtClean="0"/>
              <a:t>ij</a:t>
            </a:r>
            <a:r>
              <a:rPr lang="fr-FR" sz="2400" dirty="0" smtClean="0"/>
              <a:t>*) seront obtenus s’il n’y avait aucun lien entre les deux modalités X et Y, c'est-à-dire si l'attribution de chaque modalité se faisait de façon indépendante. </a:t>
            </a:r>
          </a:p>
          <a:p>
            <a:pPr marL="457200" indent="-457200">
              <a:buFont typeface="+mj-lt"/>
              <a:buAutoNum type="arabicPeriod"/>
            </a:pPr>
            <a:r>
              <a:rPr lang="fr-FR" sz="2400" dirty="0" smtClean="0"/>
              <a:t>La probabilité qu'un individu reçoive la modalité i de X est égale à Ni. / N</a:t>
            </a:r>
          </a:p>
          <a:p>
            <a:pPr marL="457200" indent="-457200">
              <a:buFont typeface="+mj-lt"/>
              <a:buAutoNum type="arabicPeriod"/>
            </a:pPr>
            <a:r>
              <a:rPr lang="fr-FR" sz="2400" dirty="0" smtClean="0"/>
              <a:t>La probabilité qu'un individu reçoive la modalité j de Y est égale à </a:t>
            </a:r>
            <a:r>
              <a:rPr lang="fr-FR" sz="2400" dirty="0" err="1" smtClean="0"/>
              <a:t>N.j</a:t>
            </a:r>
            <a:r>
              <a:rPr lang="fr-FR" sz="2400" dirty="0" smtClean="0"/>
              <a:t>/N</a:t>
            </a:r>
          </a:p>
          <a:p>
            <a:pPr marL="457200" indent="-457200">
              <a:buFont typeface="+mj-lt"/>
              <a:buAutoNum type="arabicPeriod"/>
            </a:pPr>
            <a:r>
              <a:rPr lang="fr-FR" sz="2400" dirty="0" smtClean="0"/>
              <a:t>La probabilité qu'un individu reçoive simultanément les modalités i de X et j de Y est donc égale à (Ni.* </a:t>
            </a:r>
            <a:r>
              <a:rPr lang="fr-FR" sz="2400" dirty="0" err="1" smtClean="0"/>
              <a:t>N.j</a:t>
            </a:r>
            <a:r>
              <a:rPr lang="fr-FR" sz="2400" dirty="0" smtClean="0"/>
              <a:t>) / (N.. * N..)</a:t>
            </a:r>
          </a:p>
          <a:p>
            <a:pPr>
              <a:buFontTx/>
              <a:buChar char="-"/>
            </a:pPr>
            <a:r>
              <a:rPr lang="fr-FR" sz="2400" dirty="0" smtClean="0"/>
              <a:t>L'effectif théorique de la case </a:t>
            </a:r>
            <a:r>
              <a:rPr lang="fr-FR" sz="2400" dirty="0" err="1" smtClean="0"/>
              <a:t>Nij</a:t>
            </a:r>
            <a:r>
              <a:rPr lang="fr-FR" sz="2400" dirty="0" smtClean="0"/>
              <a:t> (noté N*</a:t>
            </a:r>
            <a:r>
              <a:rPr lang="fr-FR" sz="2400" dirty="0" err="1" smtClean="0"/>
              <a:t>ij</a:t>
            </a:r>
            <a:r>
              <a:rPr lang="fr-FR" sz="2400" dirty="0" smtClean="0"/>
              <a:t>)  est obtenu en multipliant la probabilité qu'un individu reçoive cette modalité par le nombre d'individu (N). On aboutit donc à la formule générale suivante :</a:t>
            </a:r>
          </a:p>
          <a:p>
            <a:r>
              <a:rPr lang="pt-BR" sz="2400" i="1" dirty="0" smtClean="0"/>
              <a:t>		</a:t>
            </a:r>
            <a:r>
              <a:rPr lang="pt-BR" sz="2400" b="1" dirty="0" smtClean="0"/>
              <a:t>N*ij =  (N</a:t>
            </a:r>
            <a:r>
              <a:rPr lang="pt-BR" sz="2400" b="1" baseline="-25000" dirty="0" smtClean="0"/>
              <a:t>i. </a:t>
            </a:r>
            <a:r>
              <a:rPr lang="pt-BR" sz="2400" b="1" dirty="0" smtClean="0"/>
              <a:t>   *   N </a:t>
            </a:r>
            <a:r>
              <a:rPr lang="pt-BR" sz="2400" b="1" baseline="-25000" dirty="0" smtClean="0"/>
              <a:t>.j </a:t>
            </a:r>
            <a:r>
              <a:rPr lang="pt-BR" sz="2400" b="1" dirty="0" smtClean="0"/>
              <a:t>) /  N</a:t>
            </a:r>
            <a:endParaRPr lang="fr-FR" sz="2400" dirty="0" smtClean="0"/>
          </a:p>
          <a:p>
            <a:endParaRPr lang="fr-FR" sz="2400" dirty="0" smtClean="0"/>
          </a:p>
          <a:p>
            <a:endParaRPr lang="fr-FR" sz="2400" dirty="0" smtClean="0"/>
          </a:p>
          <a:p>
            <a:endParaRPr lang="fr-FR" sz="2400" dirty="0" smtClean="0"/>
          </a:p>
          <a:p>
            <a:endParaRPr lang="fr-FR" sz="2400" dirty="0" smtClean="0"/>
          </a:p>
          <a:p>
            <a:endParaRPr lang="fr-FR" sz="2800" dirty="0" smtClean="0"/>
          </a:p>
          <a:p>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Le test du Chi-2(8)</a:t>
            </a:r>
            <a:br>
              <a:rPr lang="fr-FR" sz="3200" dirty="0" smtClean="0"/>
            </a:br>
            <a:r>
              <a:rPr lang="fr-FR" sz="3200" dirty="0" smtClean="0"/>
              <a:t>le calcule de la  valeur </a:t>
            </a:r>
            <a:r>
              <a:rPr lang="fr-FR" sz="3200" b="1" dirty="0" smtClean="0"/>
              <a:t>Chi-2</a:t>
            </a:r>
            <a:r>
              <a:rPr lang="fr-FR" sz="3200" b="1" baseline="-25000" dirty="0" smtClean="0"/>
              <a:t>Obs</a:t>
            </a:r>
            <a:r>
              <a:rPr lang="fr-FR" sz="3200" b="1" dirty="0" smtClean="0"/>
              <a:t> </a:t>
            </a: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35</a:t>
            </a:fld>
            <a:endParaRPr lang="fr-FR"/>
          </a:p>
        </p:txBody>
      </p:sp>
      <p:sp>
        <p:nvSpPr>
          <p:cNvPr id="6" name="ZoneTexte 5"/>
          <p:cNvSpPr txBox="1"/>
          <p:nvPr/>
        </p:nvSpPr>
        <p:spPr>
          <a:xfrm>
            <a:off x="428596" y="642918"/>
            <a:ext cx="7143800" cy="1231106"/>
          </a:xfrm>
          <a:prstGeom prst="rect">
            <a:avLst/>
          </a:prstGeom>
          <a:noFill/>
        </p:spPr>
        <p:txBody>
          <a:bodyPr wrap="square" rtlCol="0">
            <a:spAutoFit/>
          </a:bodyPr>
          <a:lstStyle/>
          <a:p>
            <a:r>
              <a:rPr lang="fr-FR" sz="2800" dirty="0" smtClean="0"/>
              <a:t>2-</a:t>
            </a:r>
            <a:r>
              <a:rPr lang="fr-FR" sz="2800" b="1" dirty="0" smtClean="0"/>
              <a:t> </a:t>
            </a:r>
            <a:r>
              <a:rPr lang="fr-FR" sz="2400" dirty="0" smtClean="0"/>
              <a:t>Calcul des effectifs théoriques</a:t>
            </a:r>
            <a:r>
              <a:rPr lang="fr-FR" sz="2400" b="1" dirty="0" smtClean="0"/>
              <a:t> (</a:t>
            </a:r>
            <a:r>
              <a:rPr lang="fr-FR" sz="2400" b="1" dirty="0" err="1" smtClean="0"/>
              <a:t>N</a:t>
            </a:r>
            <a:r>
              <a:rPr lang="fr-FR" sz="2400" b="1" baseline="-25000" dirty="0" err="1" smtClean="0"/>
              <a:t>ij</a:t>
            </a:r>
            <a:r>
              <a:rPr lang="fr-FR" sz="2400" dirty="0" smtClean="0"/>
              <a:t>*) </a:t>
            </a:r>
          </a:p>
          <a:p>
            <a:endParaRPr lang="fr-FR" sz="2800" dirty="0" smtClean="0"/>
          </a:p>
          <a:p>
            <a:endParaRPr lang="fr-FR" dirty="0"/>
          </a:p>
        </p:txBody>
      </p:sp>
      <p:pic>
        <p:nvPicPr>
          <p:cNvPr id="1029" name="Picture 5"/>
          <p:cNvPicPr>
            <a:picLocks noChangeAspect="1" noChangeArrowheads="1"/>
          </p:cNvPicPr>
          <p:nvPr/>
        </p:nvPicPr>
        <p:blipFill>
          <a:blip r:embed="rId2"/>
          <a:srcRect/>
          <a:stretch>
            <a:fillRect/>
          </a:stretch>
        </p:blipFill>
        <p:spPr bwMode="auto">
          <a:xfrm>
            <a:off x="214282" y="1285860"/>
            <a:ext cx="6343650" cy="3000396"/>
          </a:xfrm>
          <a:prstGeom prst="rect">
            <a:avLst/>
          </a:prstGeom>
          <a:noFill/>
          <a:ln w="9525">
            <a:noFill/>
            <a:miter lim="800000"/>
            <a:headEnd/>
            <a:tailEnd/>
          </a:ln>
          <a:effectLst/>
        </p:spPr>
      </p:pic>
      <p:pic>
        <p:nvPicPr>
          <p:cNvPr id="4098" name="Picture 2"/>
          <p:cNvPicPr>
            <a:picLocks noGrp="1" noChangeAspect="1" noChangeArrowheads="1"/>
          </p:cNvPicPr>
          <p:nvPr>
            <p:ph idx="1"/>
          </p:nvPr>
        </p:nvPicPr>
        <p:blipFill>
          <a:blip r:embed="rId3"/>
          <a:srcRect/>
          <a:stretch>
            <a:fillRect/>
          </a:stretch>
        </p:blipFill>
        <p:spPr bwMode="auto">
          <a:xfrm>
            <a:off x="214282" y="4095968"/>
            <a:ext cx="5572164" cy="2547742"/>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Le test du Chi-2(9)</a:t>
            </a:r>
            <a:br>
              <a:rPr lang="fr-FR" sz="3200" dirty="0" smtClean="0"/>
            </a:br>
            <a:r>
              <a:rPr lang="fr-FR" sz="3200" dirty="0" smtClean="0"/>
              <a:t>le calcule de la valeur </a:t>
            </a:r>
            <a:r>
              <a:rPr lang="fr-FR" sz="3200" b="1" dirty="0" smtClean="0"/>
              <a:t>Chi-2</a:t>
            </a:r>
            <a:r>
              <a:rPr lang="fr-FR" sz="3200" b="1" baseline="-25000" dirty="0" smtClean="0"/>
              <a:t>Obs</a:t>
            </a:r>
            <a:r>
              <a:rPr lang="fr-FR" sz="3200" b="1" dirty="0" smtClean="0"/>
              <a:t> </a:t>
            </a: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36</a:t>
            </a:fld>
            <a:endParaRPr lang="fr-FR"/>
          </a:p>
        </p:txBody>
      </p:sp>
      <p:sp>
        <p:nvSpPr>
          <p:cNvPr id="6" name="ZoneTexte 5"/>
          <p:cNvSpPr txBox="1"/>
          <p:nvPr/>
        </p:nvSpPr>
        <p:spPr>
          <a:xfrm>
            <a:off x="428596" y="642918"/>
            <a:ext cx="7143800" cy="1231106"/>
          </a:xfrm>
          <a:prstGeom prst="rect">
            <a:avLst/>
          </a:prstGeom>
          <a:noFill/>
        </p:spPr>
        <p:txBody>
          <a:bodyPr wrap="square" rtlCol="0">
            <a:spAutoFit/>
          </a:bodyPr>
          <a:lstStyle/>
          <a:p>
            <a:r>
              <a:rPr lang="fr-FR" sz="2800" dirty="0" smtClean="0"/>
              <a:t>2-</a:t>
            </a:r>
            <a:r>
              <a:rPr lang="fr-FR" sz="2800" b="1" dirty="0" smtClean="0"/>
              <a:t> </a:t>
            </a:r>
            <a:r>
              <a:rPr lang="fr-FR" sz="2400" dirty="0" smtClean="0"/>
              <a:t>Calcul de</a:t>
            </a:r>
            <a:r>
              <a:rPr lang="fr-FR" sz="2400" b="1" dirty="0" smtClean="0"/>
              <a:t> Chi-2</a:t>
            </a:r>
            <a:r>
              <a:rPr lang="fr-FR" sz="2400" b="1" baseline="-25000" dirty="0" smtClean="0"/>
              <a:t>Obs</a:t>
            </a:r>
            <a:r>
              <a:rPr lang="fr-FR" sz="2400" dirty="0" smtClean="0"/>
              <a:t> </a:t>
            </a:r>
          </a:p>
          <a:p>
            <a:endParaRPr lang="fr-FR" sz="2800" dirty="0" smtClean="0"/>
          </a:p>
          <a:p>
            <a:endParaRPr lang="fr-FR" dirty="0"/>
          </a:p>
        </p:txBody>
      </p:sp>
      <p:pic>
        <p:nvPicPr>
          <p:cNvPr id="1029" name="Picture 5"/>
          <p:cNvPicPr>
            <a:picLocks noChangeAspect="1" noChangeArrowheads="1"/>
          </p:cNvPicPr>
          <p:nvPr/>
        </p:nvPicPr>
        <p:blipFill>
          <a:blip r:embed="rId3"/>
          <a:srcRect/>
          <a:stretch>
            <a:fillRect/>
          </a:stretch>
        </p:blipFill>
        <p:spPr bwMode="auto">
          <a:xfrm>
            <a:off x="214282" y="1285860"/>
            <a:ext cx="6343650" cy="3000396"/>
          </a:xfrm>
          <a:prstGeom prst="rect">
            <a:avLst/>
          </a:prstGeom>
          <a:noFill/>
          <a:ln w="9525">
            <a:noFill/>
            <a:miter lim="800000"/>
            <a:headEnd/>
            <a:tailEnd/>
          </a:ln>
          <a:effectLst/>
        </p:spPr>
      </p:pic>
      <p:pic>
        <p:nvPicPr>
          <p:cNvPr id="4098" name="Picture 2"/>
          <p:cNvPicPr>
            <a:picLocks noGrp="1" noChangeAspect="1" noChangeArrowheads="1"/>
          </p:cNvPicPr>
          <p:nvPr>
            <p:ph idx="1"/>
          </p:nvPr>
        </p:nvPicPr>
        <p:blipFill>
          <a:blip r:embed="rId4"/>
          <a:srcRect/>
          <a:stretch>
            <a:fillRect/>
          </a:stretch>
        </p:blipFill>
        <p:spPr bwMode="auto">
          <a:xfrm>
            <a:off x="214282" y="4071942"/>
            <a:ext cx="5572164" cy="2547742"/>
          </a:xfrm>
          <a:prstGeom prst="rect">
            <a:avLst/>
          </a:prstGeom>
          <a:noFill/>
          <a:ln w="9525">
            <a:noFill/>
            <a:miter lim="800000"/>
            <a:headEnd/>
            <a:tailEnd/>
          </a:ln>
          <a:effectLst/>
        </p:spPr>
      </p:pic>
      <p:sp>
        <p:nvSpPr>
          <p:cNvPr id="9" name="ZoneTexte 8"/>
          <p:cNvSpPr txBox="1"/>
          <p:nvPr/>
        </p:nvSpPr>
        <p:spPr>
          <a:xfrm>
            <a:off x="6072198" y="2643182"/>
            <a:ext cx="3071802" cy="1323439"/>
          </a:xfrm>
          <a:prstGeom prst="rect">
            <a:avLst/>
          </a:prstGeom>
          <a:noFill/>
        </p:spPr>
        <p:txBody>
          <a:bodyPr wrap="square" rtlCol="0">
            <a:spAutoFit/>
          </a:bodyPr>
          <a:lstStyle/>
          <a:p>
            <a:r>
              <a:rPr lang="fr-FR" sz="2000" dirty="0" smtClean="0"/>
              <a:t>            =(25-8,8) *(25-8,8)/8,8+</a:t>
            </a:r>
          </a:p>
          <a:p>
            <a:r>
              <a:rPr lang="fr-FR" sz="2000" dirty="0" smtClean="0"/>
              <a:t>(10-20)*(10-20)/20+….(40-25,2)*(40-25,2)/25,2=</a:t>
            </a:r>
            <a:r>
              <a:rPr lang="fr-FR" sz="2000" b="1" dirty="0" smtClean="0"/>
              <a:t>66,6</a:t>
            </a:r>
            <a:endParaRPr lang="fr-FR" sz="2000" b="1"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121" name="Object 1"/>
          <p:cNvGraphicFramePr>
            <a:graphicFrameLocks noChangeAspect="1"/>
          </p:cNvGraphicFramePr>
          <p:nvPr/>
        </p:nvGraphicFramePr>
        <p:xfrm>
          <a:off x="0" y="0"/>
          <a:ext cx="1323975" cy="457200"/>
        </p:xfrm>
        <a:graphic>
          <a:graphicData uri="http://schemas.openxmlformats.org/presentationml/2006/ole">
            <mc:AlternateContent xmlns:mc="http://schemas.openxmlformats.org/markup-compatibility/2006">
              <mc:Choice xmlns:v="urn:schemas-microsoft-com:vml" Requires="v">
                <p:oleObj spid="_x0000_s5124" name="Équation" r:id="rId5" imgW="1320800" imgH="457200" progId="Equation.3">
                  <p:embed/>
                </p:oleObj>
              </mc:Choice>
              <mc:Fallback>
                <p:oleObj name="Équation" r:id="rId5" imgW="1320800" imgH="45720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23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123" name="Object 3"/>
          <p:cNvGraphicFramePr>
            <a:graphicFrameLocks noChangeAspect="1"/>
          </p:cNvGraphicFramePr>
          <p:nvPr/>
        </p:nvGraphicFramePr>
        <p:xfrm>
          <a:off x="0" y="0"/>
          <a:ext cx="1323975" cy="457200"/>
        </p:xfrm>
        <a:graphic>
          <a:graphicData uri="http://schemas.openxmlformats.org/presentationml/2006/ole">
            <mc:AlternateContent xmlns:mc="http://schemas.openxmlformats.org/markup-compatibility/2006">
              <mc:Choice xmlns:v="urn:schemas-microsoft-com:vml" Requires="v">
                <p:oleObj spid="_x0000_s5125" name="Équation" r:id="rId7" imgW="1320800" imgH="457200" progId="Equation.3">
                  <p:embed/>
                </p:oleObj>
              </mc:Choice>
              <mc:Fallback>
                <p:oleObj name="Équation" r:id="rId7" imgW="132080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23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26" name="Picture 6"/>
          <p:cNvPicPr>
            <a:picLocks noChangeAspect="1" noChangeArrowheads="1"/>
          </p:cNvPicPr>
          <p:nvPr/>
        </p:nvPicPr>
        <p:blipFill>
          <a:blip r:embed="rId8"/>
          <a:srcRect/>
          <a:stretch>
            <a:fillRect/>
          </a:stretch>
        </p:blipFill>
        <p:spPr bwMode="auto">
          <a:xfrm>
            <a:off x="5772150" y="1500174"/>
            <a:ext cx="3371850" cy="54292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Le test du Chi-2(10)</a:t>
            </a:r>
            <a:br>
              <a:rPr lang="fr-FR" sz="3200" dirty="0" smtClean="0"/>
            </a:br>
            <a:r>
              <a:rPr lang="fr-FR" sz="3200" dirty="0" smtClean="0"/>
              <a:t>détermination du nombre</a:t>
            </a:r>
            <a:r>
              <a:rPr lang="fr-FR" sz="3200" i="1" dirty="0" smtClean="0"/>
              <a:t> </a:t>
            </a:r>
            <a:r>
              <a:rPr lang="fr-FR" sz="3200" dirty="0" smtClean="0"/>
              <a:t>de</a:t>
            </a:r>
            <a:r>
              <a:rPr lang="fr-FR" sz="3200" i="1" dirty="0" smtClean="0"/>
              <a:t> </a:t>
            </a:r>
            <a:r>
              <a:rPr lang="fr-FR" sz="3200" dirty="0" smtClean="0"/>
              <a:t>degré de liberté z</a:t>
            </a: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37</a:t>
            </a:fld>
            <a:endParaRPr lang="fr-FR"/>
          </a:p>
        </p:txBody>
      </p:sp>
      <p:sp>
        <p:nvSpPr>
          <p:cNvPr id="6" name="ZoneTexte 5"/>
          <p:cNvSpPr txBox="1"/>
          <p:nvPr/>
        </p:nvSpPr>
        <p:spPr>
          <a:xfrm>
            <a:off x="428596" y="642918"/>
            <a:ext cx="7143800" cy="830997"/>
          </a:xfrm>
          <a:prstGeom prst="rect">
            <a:avLst/>
          </a:prstGeom>
          <a:noFill/>
        </p:spPr>
        <p:txBody>
          <a:bodyPr wrap="square" rtlCol="0">
            <a:spAutoFit/>
          </a:bodyPr>
          <a:lstStyle/>
          <a:p>
            <a:endParaRPr lang="fr-FR" sz="2400" b="1" i="1" dirty="0" smtClean="0"/>
          </a:p>
          <a:p>
            <a:r>
              <a:rPr lang="fr-FR" sz="2400" b="1" i="1" dirty="0" smtClean="0"/>
              <a:t>z</a:t>
            </a:r>
            <a:r>
              <a:rPr lang="fr-FR" sz="2400" b="1" baseline="-25000" dirty="0" smtClean="0"/>
              <a:t>  </a:t>
            </a:r>
            <a:r>
              <a:rPr lang="fr-FR" sz="2400" b="1" dirty="0" smtClean="0"/>
              <a:t>=  (k-1)*(p-1)=(3-1)*(3-1)</a:t>
            </a:r>
            <a:endParaRPr lang="fr-FR"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0181" name="Picture 5"/>
          <p:cNvPicPr>
            <a:picLocks noGrp="1" noChangeAspect="1" noChangeArrowheads="1"/>
          </p:cNvPicPr>
          <p:nvPr>
            <p:ph idx="1"/>
          </p:nvPr>
        </p:nvPicPr>
        <p:blipFill>
          <a:blip r:embed="rId2"/>
          <a:srcRect/>
          <a:stretch>
            <a:fillRect/>
          </a:stretch>
        </p:blipFill>
        <p:spPr bwMode="auto">
          <a:xfrm>
            <a:off x="500034" y="1357298"/>
            <a:ext cx="7500990" cy="3429024"/>
          </a:xfrm>
          <a:prstGeom prst="rect">
            <a:avLst/>
          </a:prstGeom>
          <a:noFill/>
          <a:ln w="9525">
            <a:noFill/>
            <a:miter lim="800000"/>
            <a:headEnd/>
            <a:tailEnd/>
          </a:ln>
          <a:effectLst/>
        </p:spPr>
      </p:pic>
      <p:sp>
        <p:nvSpPr>
          <p:cNvPr id="17" name="ZoneTexte 16"/>
          <p:cNvSpPr txBox="1"/>
          <p:nvPr/>
        </p:nvSpPr>
        <p:spPr>
          <a:xfrm>
            <a:off x="214282" y="5286388"/>
            <a:ext cx="7715304" cy="369332"/>
          </a:xfrm>
          <a:prstGeom prst="rect">
            <a:avLst/>
          </a:prstGeom>
          <a:noFill/>
        </p:spPr>
        <p:txBody>
          <a:bodyPr wrap="square" rtlCol="0">
            <a:spAutoFit/>
          </a:bodyPr>
          <a:lstStyle/>
          <a:p>
            <a:r>
              <a:rPr lang="fr-FR" b="1" dirty="0" smtClean="0"/>
              <a:t>Chi-2</a:t>
            </a:r>
            <a:r>
              <a:rPr lang="fr-FR" b="1" baseline="-25000" dirty="0" smtClean="0"/>
              <a:t>Obs</a:t>
            </a:r>
            <a:r>
              <a:rPr lang="fr-FR" dirty="0" smtClean="0"/>
              <a:t> </a:t>
            </a:r>
            <a:r>
              <a:rPr lang="fr-FR" b="1" dirty="0" smtClean="0"/>
              <a:t>est supérieur  à</a:t>
            </a:r>
            <a:r>
              <a:rPr lang="fr-FR" dirty="0" smtClean="0"/>
              <a:t> </a:t>
            </a:r>
            <a:r>
              <a:rPr lang="fr-FR" b="1" dirty="0" smtClean="0"/>
              <a:t>Chi-2(</a:t>
            </a:r>
            <a:r>
              <a:rPr lang="fr-FR" b="1" dirty="0" err="1" smtClean="0"/>
              <a:t>z,alpha</a:t>
            </a:r>
            <a:r>
              <a:rPr lang="fr-FR" b="1" dirty="0" smtClean="0"/>
              <a:t>) </a:t>
            </a:r>
            <a:r>
              <a:rPr lang="fr-FR" b="1" dirty="0" err="1" smtClean="0"/>
              <a:t>c-à-d</a:t>
            </a:r>
            <a:r>
              <a:rPr lang="fr-FR" b="1" dirty="0" smtClean="0"/>
              <a:t> 66,6&gt;9,488 </a:t>
            </a:r>
            <a:endParaRPr lang="fr-FR" dirty="0"/>
          </a:p>
        </p:txBody>
      </p:sp>
      <p:sp>
        <p:nvSpPr>
          <p:cNvPr id="18" name="ZoneTexte 17"/>
          <p:cNvSpPr txBox="1"/>
          <p:nvPr/>
        </p:nvSpPr>
        <p:spPr>
          <a:xfrm>
            <a:off x="214282" y="5715016"/>
            <a:ext cx="7072362" cy="646331"/>
          </a:xfrm>
          <a:prstGeom prst="rect">
            <a:avLst/>
          </a:prstGeom>
          <a:noFill/>
        </p:spPr>
        <p:txBody>
          <a:bodyPr wrap="square" rtlCol="0">
            <a:spAutoFit/>
          </a:bodyPr>
          <a:lstStyle/>
          <a:p>
            <a:r>
              <a:rPr lang="fr-FR" b="1" dirty="0" smtClean="0">
                <a:latin typeface="Times" pitchFamily="18" charset="0"/>
              </a:rPr>
              <a:t>On rejette H0 et on accepte H1 alors l’âge et le sport préféré sont dépendantes avec un risque d’erreur égale à 5%</a:t>
            </a:r>
            <a:endParaRPr lang="fr-FR" b="1" dirty="0">
              <a:latin typeface="Times"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Le test du Chi-2(10)</a:t>
            </a:r>
            <a:br>
              <a:rPr lang="fr-FR" sz="3200" dirty="0" smtClean="0"/>
            </a:br>
            <a:r>
              <a:rPr lang="fr-FR" sz="3200" dirty="0" smtClean="0"/>
              <a:t>détermination du nombre</a:t>
            </a:r>
            <a:r>
              <a:rPr lang="fr-FR" sz="3200" i="1" dirty="0" smtClean="0"/>
              <a:t> </a:t>
            </a:r>
            <a:r>
              <a:rPr lang="fr-FR" sz="3200" dirty="0" smtClean="0"/>
              <a:t>de</a:t>
            </a:r>
            <a:r>
              <a:rPr lang="fr-FR" sz="3200" i="1" dirty="0" smtClean="0"/>
              <a:t> </a:t>
            </a:r>
            <a:r>
              <a:rPr lang="fr-FR" sz="3200" dirty="0" smtClean="0"/>
              <a:t>degré de liberté z</a:t>
            </a: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38</a:t>
            </a:fld>
            <a:endParaRPr lang="fr-FR"/>
          </a:p>
        </p:txBody>
      </p:sp>
      <p:sp>
        <p:nvSpPr>
          <p:cNvPr id="6" name="ZoneTexte 5"/>
          <p:cNvSpPr txBox="1"/>
          <p:nvPr/>
        </p:nvSpPr>
        <p:spPr>
          <a:xfrm>
            <a:off x="428596" y="642918"/>
            <a:ext cx="7143800" cy="830997"/>
          </a:xfrm>
          <a:prstGeom prst="rect">
            <a:avLst/>
          </a:prstGeom>
          <a:noFill/>
        </p:spPr>
        <p:txBody>
          <a:bodyPr wrap="square" rtlCol="0">
            <a:spAutoFit/>
          </a:bodyPr>
          <a:lstStyle/>
          <a:p>
            <a:endParaRPr lang="fr-FR" sz="2400" b="1" i="1" dirty="0" smtClean="0"/>
          </a:p>
          <a:p>
            <a:r>
              <a:rPr lang="fr-FR" sz="2400" b="1" i="1" dirty="0" smtClean="0"/>
              <a:t>z</a:t>
            </a:r>
            <a:r>
              <a:rPr lang="fr-FR" sz="2400" b="1" baseline="-25000" dirty="0" smtClean="0"/>
              <a:t>  </a:t>
            </a:r>
            <a:r>
              <a:rPr lang="fr-FR" sz="2400" b="1" dirty="0" smtClean="0"/>
              <a:t>=  (k-1)*(p-1)=(3-1)*(3-1)</a:t>
            </a:r>
            <a:endParaRPr lang="fr-FR"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0181" name="Picture 5"/>
          <p:cNvPicPr>
            <a:picLocks noGrp="1" noChangeAspect="1" noChangeArrowheads="1"/>
          </p:cNvPicPr>
          <p:nvPr>
            <p:ph idx="1"/>
          </p:nvPr>
        </p:nvPicPr>
        <p:blipFill>
          <a:blip r:embed="rId2"/>
          <a:srcRect/>
          <a:stretch>
            <a:fillRect/>
          </a:stretch>
        </p:blipFill>
        <p:spPr bwMode="auto">
          <a:xfrm>
            <a:off x="500034" y="1500174"/>
            <a:ext cx="7500990" cy="3429024"/>
          </a:xfrm>
          <a:prstGeom prst="rect">
            <a:avLst/>
          </a:prstGeom>
          <a:noFill/>
          <a:ln w="9525">
            <a:noFill/>
            <a:miter lim="800000"/>
            <a:headEnd/>
            <a:tailEnd/>
          </a:ln>
          <a:effectLst/>
        </p:spPr>
      </p:pic>
      <p:sp>
        <p:nvSpPr>
          <p:cNvPr id="17" name="ZoneTexte 16"/>
          <p:cNvSpPr txBox="1"/>
          <p:nvPr/>
        </p:nvSpPr>
        <p:spPr>
          <a:xfrm>
            <a:off x="214282" y="5286388"/>
            <a:ext cx="7715304" cy="369332"/>
          </a:xfrm>
          <a:prstGeom prst="rect">
            <a:avLst/>
          </a:prstGeom>
          <a:noFill/>
        </p:spPr>
        <p:txBody>
          <a:bodyPr wrap="square" rtlCol="0">
            <a:spAutoFit/>
          </a:bodyPr>
          <a:lstStyle/>
          <a:p>
            <a:r>
              <a:rPr lang="fr-FR" b="1" dirty="0" smtClean="0"/>
              <a:t>Chi-2</a:t>
            </a:r>
            <a:r>
              <a:rPr lang="fr-FR" b="1" baseline="-25000" dirty="0" smtClean="0"/>
              <a:t>Obs</a:t>
            </a:r>
            <a:r>
              <a:rPr lang="fr-FR" dirty="0" smtClean="0"/>
              <a:t> </a:t>
            </a:r>
            <a:r>
              <a:rPr lang="fr-FR" b="1" dirty="0" smtClean="0"/>
              <a:t>est supérieur  à</a:t>
            </a:r>
            <a:r>
              <a:rPr lang="fr-FR" dirty="0" smtClean="0"/>
              <a:t> </a:t>
            </a:r>
            <a:r>
              <a:rPr lang="fr-FR" b="1" dirty="0" smtClean="0"/>
              <a:t>Chi-2(</a:t>
            </a:r>
            <a:r>
              <a:rPr lang="fr-FR" b="1" dirty="0" err="1" smtClean="0"/>
              <a:t>z,alpha</a:t>
            </a:r>
            <a:r>
              <a:rPr lang="fr-FR" b="1" dirty="0" smtClean="0"/>
              <a:t>) </a:t>
            </a:r>
            <a:r>
              <a:rPr lang="fr-FR" b="1" dirty="0" err="1" smtClean="0"/>
              <a:t>c-à-d</a:t>
            </a:r>
            <a:r>
              <a:rPr lang="fr-FR" b="1" dirty="0" smtClean="0"/>
              <a:t> 66,6&gt;9,488 </a:t>
            </a:r>
            <a:endParaRPr lang="fr-FR" dirty="0"/>
          </a:p>
        </p:txBody>
      </p:sp>
      <p:sp>
        <p:nvSpPr>
          <p:cNvPr id="18" name="ZoneTexte 17"/>
          <p:cNvSpPr txBox="1"/>
          <p:nvPr/>
        </p:nvSpPr>
        <p:spPr>
          <a:xfrm>
            <a:off x="214282" y="5715016"/>
            <a:ext cx="7072362" cy="646331"/>
          </a:xfrm>
          <a:prstGeom prst="rect">
            <a:avLst/>
          </a:prstGeom>
          <a:noFill/>
        </p:spPr>
        <p:txBody>
          <a:bodyPr wrap="square" rtlCol="0">
            <a:spAutoFit/>
          </a:bodyPr>
          <a:lstStyle/>
          <a:p>
            <a:r>
              <a:rPr lang="fr-FR" b="1" dirty="0" smtClean="0">
                <a:latin typeface="Times" pitchFamily="18" charset="0"/>
              </a:rPr>
              <a:t>On rejette H0 et on accepte H1 alors l’âge et le sport préféré sont dépendantes avec un risque d’erreur égale à 5%</a:t>
            </a:r>
            <a:endParaRPr lang="fr-FR" b="1" dirty="0">
              <a:latin typeface="Times"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Application sur le </a:t>
            </a:r>
            <a:r>
              <a:rPr lang="fr-FR" sz="3200" dirty="0" err="1" smtClean="0"/>
              <a:t>spss</a:t>
            </a: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39</a:t>
            </a:fld>
            <a:endParaRPr lang="fr-FR"/>
          </a:p>
        </p:txBody>
      </p:sp>
      <p:sp>
        <p:nvSpPr>
          <p:cNvPr id="6" name="ZoneTexte 5"/>
          <p:cNvSpPr txBox="1"/>
          <p:nvPr/>
        </p:nvSpPr>
        <p:spPr>
          <a:xfrm>
            <a:off x="428596" y="642918"/>
            <a:ext cx="7143800" cy="738664"/>
          </a:xfrm>
          <a:prstGeom prst="rect">
            <a:avLst/>
          </a:prstGeom>
          <a:noFill/>
        </p:spPr>
        <p:txBody>
          <a:bodyPr wrap="square" rtlCol="0">
            <a:spAutoFit/>
          </a:bodyPr>
          <a:lstStyle/>
          <a:p>
            <a:endParaRPr lang="fr-FR" sz="2400" b="1" i="1" dirty="0" smtClean="0"/>
          </a:p>
          <a:p>
            <a:endParaRPr lang="fr-FR"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1202" name="Picture 2"/>
          <p:cNvPicPr>
            <a:picLocks noGrp="1" noChangeAspect="1" noChangeArrowheads="1"/>
          </p:cNvPicPr>
          <p:nvPr>
            <p:ph idx="1"/>
          </p:nvPr>
        </p:nvPicPr>
        <p:blipFill>
          <a:blip r:embed="rId2"/>
          <a:srcRect/>
          <a:stretch>
            <a:fillRect/>
          </a:stretch>
        </p:blipFill>
        <p:spPr bwMode="auto">
          <a:xfrm>
            <a:off x="500034" y="1928803"/>
            <a:ext cx="7286675" cy="282485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rPr>
              <a:t>Les variables</a:t>
            </a:r>
            <a:br>
              <a:rPr lang="fr-FR" dirty="0" smtClean="0">
                <a:solidFill>
                  <a:schemeClr val="tx1"/>
                </a:solidFill>
              </a:rPr>
            </a:br>
            <a:endParaRPr lang="fr-FR" dirty="0"/>
          </a:p>
        </p:txBody>
      </p:sp>
      <p:sp>
        <p:nvSpPr>
          <p:cNvPr id="5" name="ZoneTexte 4"/>
          <p:cNvSpPr txBox="1"/>
          <p:nvPr/>
        </p:nvSpPr>
        <p:spPr>
          <a:xfrm>
            <a:off x="285720" y="928671"/>
            <a:ext cx="7429552" cy="1261884"/>
          </a:xfrm>
          <a:prstGeom prst="rect">
            <a:avLst/>
          </a:prstGeom>
          <a:noFill/>
        </p:spPr>
        <p:txBody>
          <a:bodyPr wrap="square" rtlCol="0">
            <a:spAutoFit/>
          </a:bodyPr>
          <a:lstStyle/>
          <a:p>
            <a:r>
              <a:rPr lang="fr-FR" sz="2800" b="1" dirty="0" smtClean="0"/>
              <a:t>Score</a:t>
            </a:r>
            <a:r>
              <a:rPr lang="fr-FR" sz="2800" dirty="0" smtClean="0"/>
              <a:t> </a:t>
            </a:r>
          </a:p>
          <a:p>
            <a:pPr>
              <a:buFontTx/>
              <a:buChar char="-"/>
            </a:pPr>
            <a:r>
              <a:rPr lang="fr-FR" sz="2400" dirty="0" smtClean="0"/>
              <a:t>c’est la valeur contenant dans chaque case</a:t>
            </a:r>
          </a:p>
          <a:p>
            <a:r>
              <a:rPr lang="fr-FR" sz="2400" dirty="0" smtClean="0"/>
              <a:t>- chaque </a:t>
            </a:r>
            <a:r>
              <a:rPr lang="fr-FR" sz="2400" dirty="0"/>
              <a:t>case contient toujours une seule </a:t>
            </a:r>
            <a:r>
              <a:rPr lang="fr-FR" sz="2400" dirty="0" smtClean="0"/>
              <a:t>valeur</a:t>
            </a:r>
            <a:endParaRPr lang="fr-FR" sz="2400" b="1" dirty="0"/>
          </a:p>
        </p:txBody>
      </p:sp>
      <p:pic>
        <p:nvPicPr>
          <p:cNvPr id="3074" name="Picture 2"/>
          <p:cNvPicPr>
            <a:picLocks noGrp="1" noChangeAspect="1" noChangeArrowheads="1"/>
          </p:cNvPicPr>
          <p:nvPr>
            <p:ph idx="1"/>
          </p:nvPr>
        </p:nvPicPr>
        <p:blipFill>
          <a:blip r:embed="rId2"/>
          <a:srcRect/>
          <a:stretch>
            <a:fillRect/>
          </a:stretch>
        </p:blipFill>
        <p:spPr bwMode="auto">
          <a:xfrm>
            <a:off x="928662" y="2285992"/>
            <a:ext cx="7180953" cy="3094683"/>
          </a:xfrm>
          <a:prstGeom prst="rect">
            <a:avLst/>
          </a:prstGeom>
          <a:noFill/>
          <a:ln w="9525">
            <a:noFill/>
            <a:miter lim="800000"/>
            <a:headEnd/>
            <a:tailEnd/>
          </a:ln>
          <a:effectLst/>
        </p:spPr>
      </p:pic>
      <p:sp>
        <p:nvSpPr>
          <p:cNvPr id="7" name="ZoneTexte 6"/>
          <p:cNvSpPr txBox="1"/>
          <p:nvPr/>
        </p:nvSpPr>
        <p:spPr>
          <a:xfrm>
            <a:off x="428596" y="5286388"/>
            <a:ext cx="7286676" cy="1815882"/>
          </a:xfrm>
          <a:prstGeom prst="rect">
            <a:avLst/>
          </a:prstGeom>
          <a:noFill/>
        </p:spPr>
        <p:txBody>
          <a:bodyPr wrap="square" rtlCol="0">
            <a:spAutoFit/>
          </a:bodyPr>
          <a:lstStyle/>
          <a:p>
            <a:r>
              <a:rPr lang="fr-FR" sz="2800" b="1" dirty="0" smtClean="0"/>
              <a:t>Les modalités</a:t>
            </a:r>
          </a:p>
          <a:p>
            <a:r>
              <a:rPr lang="fr-FR" sz="2400" dirty="0" smtClean="0"/>
              <a:t>Les </a:t>
            </a:r>
            <a:r>
              <a:rPr lang="fr-FR" sz="2400" dirty="0"/>
              <a:t>scores qui peuvent prendre par une variable </a:t>
            </a:r>
            <a:r>
              <a:rPr lang="fr-FR" sz="2400" dirty="0" smtClean="0"/>
              <a:t>donnée</a:t>
            </a:r>
          </a:p>
          <a:p>
            <a:pPr lvl="1">
              <a:buFont typeface="Wingdings" pitchFamily="2" charset="2"/>
              <a:buChar char="Ø"/>
            </a:pPr>
            <a:r>
              <a:rPr lang="fr-FR" sz="2400" dirty="0" smtClean="0"/>
              <a:t>Définir le type de variable </a:t>
            </a:r>
            <a:endParaRPr lang="fr-FR" sz="2400" dirty="0"/>
          </a:p>
          <a:p>
            <a:r>
              <a:rPr lang="fr-FR" dirty="0" smtClean="0"/>
              <a:t> </a:t>
            </a:r>
          </a:p>
          <a:p>
            <a:endParaRPr lang="fr-FR" dirty="0"/>
          </a:p>
        </p:txBody>
      </p:sp>
      <p:sp>
        <p:nvSpPr>
          <p:cNvPr id="9" name="Espace réservé du numéro de diapositive 8"/>
          <p:cNvSpPr>
            <a:spLocks noGrp="1"/>
          </p:cNvSpPr>
          <p:nvPr>
            <p:ph type="sldNum" sz="quarter" idx="12"/>
          </p:nvPr>
        </p:nvSpPr>
        <p:spPr/>
        <p:txBody>
          <a:bodyPr/>
          <a:lstStyle/>
          <a:p>
            <a:fld id="{D5C70E1F-8F25-4BAF-8401-4F768AFAE21A}" type="slidenum">
              <a:rPr lang="fr-FR" smtClean="0"/>
              <a:pPr/>
              <a:t>4</a:t>
            </a:fld>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Application sur le </a:t>
            </a:r>
            <a:r>
              <a:rPr lang="fr-FR" sz="3200" dirty="0" err="1" smtClean="0"/>
              <a:t>spss</a:t>
            </a: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40</a:t>
            </a:fld>
            <a:endParaRPr lang="fr-FR"/>
          </a:p>
        </p:txBody>
      </p:sp>
      <p:sp>
        <p:nvSpPr>
          <p:cNvPr id="6" name="ZoneTexte 5"/>
          <p:cNvSpPr txBox="1"/>
          <p:nvPr/>
        </p:nvSpPr>
        <p:spPr>
          <a:xfrm>
            <a:off x="428596" y="642918"/>
            <a:ext cx="7143800" cy="738664"/>
          </a:xfrm>
          <a:prstGeom prst="rect">
            <a:avLst/>
          </a:prstGeom>
          <a:noFill/>
        </p:spPr>
        <p:txBody>
          <a:bodyPr wrap="square" rtlCol="0">
            <a:spAutoFit/>
          </a:bodyPr>
          <a:lstStyle/>
          <a:p>
            <a:endParaRPr lang="fr-FR" sz="2400" b="1" i="1" dirty="0" smtClean="0"/>
          </a:p>
          <a:p>
            <a:endParaRPr lang="fr-FR"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2226" name="Picture 2"/>
          <p:cNvPicPr>
            <a:picLocks noGrp="1" noChangeAspect="1" noChangeArrowheads="1"/>
          </p:cNvPicPr>
          <p:nvPr>
            <p:ph idx="1"/>
          </p:nvPr>
        </p:nvPicPr>
        <p:blipFill>
          <a:blip r:embed="rId2"/>
          <a:srcRect/>
          <a:stretch>
            <a:fillRect/>
          </a:stretch>
        </p:blipFill>
        <p:spPr bwMode="auto">
          <a:xfrm>
            <a:off x="214282" y="714356"/>
            <a:ext cx="8643998" cy="5411807"/>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dirty="0" smtClean="0"/>
              <a:t>Le test t</a:t>
            </a:r>
            <a:endParaRPr lang="fr-FR" dirty="0"/>
          </a:p>
        </p:txBody>
      </p:sp>
      <p:sp>
        <p:nvSpPr>
          <p:cNvPr id="3" name="Espace réservé du contenu 2"/>
          <p:cNvSpPr>
            <a:spLocks noGrp="1"/>
          </p:cNvSpPr>
          <p:nvPr>
            <p:ph idx="1"/>
          </p:nvPr>
        </p:nvSpPr>
        <p:spPr>
          <a:xfrm>
            <a:off x="285720" y="1142984"/>
            <a:ext cx="8643998" cy="5429288"/>
          </a:xfrm>
        </p:spPr>
        <p:txBody>
          <a:bodyPr>
            <a:normAutofit fontScale="92500" lnSpcReduction="20000"/>
          </a:bodyPr>
          <a:lstStyle/>
          <a:p>
            <a:r>
              <a:rPr lang="fr-FR" dirty="0" smtClean="0"/>
              <a:t>Le </a:t>
            </a:r>
            <a:r>
              <a:rPr lang="fr-FR" i="1" dirty="0" smtClean="0"/>
              <a:t>test-t</a:t>
            </a:r>
            <a:r>
              <a:rPr lang="fr-FR" dirty="0" smtClean="0"/>
              <a:t> est la méthode la plus répandue pour évaluer les différences de moyennes entre une ou deux groupes.</a:t>
            </a:r>
          </a:p>
          <a:p>
            <a:r>
              <a:rPr lang="fr-FR" dirty="0" smtClean="0"/>
              <a:t>Il existe plusieurs types de tests t </a:t>
            </a:r>
          </a:p>
          <a:p>
            <a:pPr lvl="1"/>
            <a:r>
              <a:rPr lang="fr-FR" dirty="0" smtClean="0"/>
              <a:t>Test t à 1 échantillons</a:t>
            </a:r>
          </a:p>
          <a:p>
            <a:pPr lvl="2"/>
            <a:r>
              <a:rPr lang="fr-FR" dirty="0" smtClean="0"/>
              <a:t>Est-ce que la taille moyenne des collégiennes est supérieure à 1,68 m ?</a:t>
            </a:r>
          </a:p>
          <a:p>
            <a:pPr lvl="1"/>
            <a:r>
              <a:rPr lang="fr-FR" dirty="0" smtClean="0"/>
              <a:t>Test t à 2 échantillons indépendants</a:t>
            </a:r>
          </a:p>
          <a:p>
            <a:pPr lvl="2"/>
            <a:r>
              <a:rPr lang="fr-FR" dirty="0" smtClean="0"/>
              <a:t>Est-ce que la taille moyenne des collégiennes est radicalement différente de la taille moyenne des collégiens ?</a:t>
            </a:r>
          </a:p>
          <a:p>
            <a:pPr lvl="1"/>
            <a:r>
              <a:rPr lang="fr-FR" dirty="0" smtClean="0"/>
              <a:t>Test t à 2 échantillons dépendants</a:t>
            </a:r>
          </a:p>
          <a:p>
            <a:pPr lvl="2"/>
            <a:r>
              <a:rPr lang="fr-FR" dirty="0" smtClean="0"/>
              <a:t>Si vous pesez les collégiens avant et après la prise d'une pilule amaigrissante, la perte de poids moyenne est-elle suffisamment importante pour en conclure que cette pilule est efficace ?</a:t>
            </a: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41</a:t>
            </a:fld>
            <a:endParaRPr lang="fr-F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Test t à 2 échantillons indépendants</a:t>
            </a:r>
            <a:endParaRPr lang="fr-FR" dirty="0"/>
          </a:p>
        </p:txBody>
      </p:sp>
      <p:sp>
        <p:nvSpPr>
          <p:cNvPr id="3" name="Espace réservé du contenu 2"/>
          <p:cNvSpPr>
            <a:spLocks noGrp="1"/>
          </p:cNvSpPr>
          <p:nvPr>
            <p:ph idx="1"/>
          </p:nvPr>
        </p:nvSpPr>
        <p:spPr>
          <a:xfrm>
            <a:off x="457200" y="1071546"/>
            <a:ext cx="8229600" cy="5054617"/>
          </a:xfrm>
        </p:spPr>
        <p:txBody>
          <a:bodyPr>
            <a:normAutofit fontScale="92500" lnSpcReduction="20000"/>
          </a:bodyPr>
          <a:lstStyle/>
          <a:p>
            <a:r>
              <a:rPr lang="fr-FR" dirty="0" smtClean="0"/>
              <a:t>Dans cette section, nous allons voir comment tester l'hypothèse nulle à partir de deux moyennes provenant de deux échantillons (ou sous-groupes) indépendants. Nous allons en fait estimer si deux moyennes populationnelles sont égales en nous basant sur le résultat de la comparaison entre ces deux échantillons. La technique employée s'appelle Test t pour échantillons indépendants (</a:t>
            </a:r>
            <a:r>
              <a:rPr lang="fr-FR" i="1" dirty="0" smtClean="0"/>
              <a:t>Independent </a:t>
            </a:r>
            <a:r>
              <a:rPr lang="fr-FR" i="1" dirty="0" err="1" smtClean="0"/>
              <a:t>sample</a:t>
            </a:r>
            <a:r>
              <a:rPr lang="fr-FR" i="1" dirty="0" smtClean="0"/>
              <a:t> t test</a:t>
            </a:r>
            <a:r>
              <a:rPr lang="fr-FR" dirty="0" smtClean="0"/>
              <a:t>).</a:t>
            </a:r>
          </a:p>
          <a:p>
            <a:r>
              <a:rPr lang="fr-FR" dirty="0" smtClean="0"/>
              <a:t>On utilise cette technique pour comparer </a:t>
            </a:r>
            <a:r>
              <a:rPr lang="fr-FR" b="1" dirty="0" smtClean="0"/>
              <a:t>DEUX</a:t>
            </a:r>
            <a:r>
              <a:rPr lang="fr-FR" dirty="0" smtClean="0"/>
              <a:t> groupes, créés par une variable catégorielle</a:t>
            </a:r>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42</a:t>
            </a:fld>
            <a:endParaRPr lang="fr-F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Test t à 2 échantillons indépendants</a:t>
            </a:r>
            <a:endParaRPr lang="fr-FR" dirty="0"/>
          </a:p>
        </p:txBody>
      </p:sp>
      <p:sp>
        <p:nvSpPr>
          <p:cNvPr id="3" name="Espace réservé du contenu 2"/>
          <p:cNvSpPr>
            <a:spLocks noGrp="1"/>
          </p:cNvSpPr>
          <p:nvPr>
            <p:ph idx="1"/>
          </p:nvPr>
        </p:nvSpPr>
        <p:spPr>
          <a:xfrm>
            <a:off x="457200" y="1071546"/>
            <a:ext cx="8229600" cy="5054617"/>
          </a:xfrm>
        </p:spPr>
        <p:txBody>
          <a:bodyPr>
            <a:normAutofit/>
          </a:bodyPr>
          <a:lstStyle/>
          <a:p>
            <a:r>
              <a:rPr lang="fr-FR" b="1" dirty="0" smtClean="0"/>
              <a:t>Prémisses du test t indépendant</a:t>
            </a:r>
            <a:endParaRPr lang="fr-FR" dirty="0" smtClean="0"/>
          </a:p>
          <a:p>
            <a:pPr lvl="1"/>
            <a:r>
              <a:rPr lang="fr-FR" dirty="0" smtClean="0"/>
              <a:t>Les données sont normalement distribuées.</a:t>
            </a:r>
          </a:p>
          <a:p>
            <a:pPr lvl="1"/>
            <a:r>
              <a:rPr lang="fr-FR" dirty="0" smtClean="0"/>
              <a:t>Les données sont retirées aléatoirement</a:t>
            </a:r>
          </a:p>
          <a:p>
            <a:pPr lvl="1"/>
            <a:r>
              <a:rPr lang="fr-FR" i="1" dirty="0" smtClean="0"/>
              <a:t>Les variances des groupes sont égales (homogénéité de la variance)</a:t>
            </a:r>
            <a:r>
              <a:rPr lang="fr-FR" dirty="0" smtClean="0"/>
              <a:t>(test de </a:t>
            </a:r>
            <a:r>
              <a:rPr lang="fr-FR" dirty="0" err="1" smtClean="0"/>
              <a:t>Levene</a:t>
            </a:r>
            <a:r>
              <a:rPr lang="fr-FR" dirty="0" smtClean="0"/>
              <a:t>)</a:t>
            </a:r>
            <a:endParaRPr lang="fr-FR" i="1" dirty="0" smtClean="0"/>
          </a:p>
          <a:p>
            <a:pPr lvl="1"/>
            <a:r>
              <a:rPr lang="fr-FR" dirty="0" smtClean="0"/>
              <a:t>Les groupes sont indépendants (les mêmes observations ne peuvent pas être dans les deux groupes).</a:t>
            </a:r>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43</a:t>
            </a:fld>
            <a:endParaRPr lang="fr-F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Test t à 2 échantillons indépendants</a:t>
            </a: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44</a:t>
            </a:fld>
            <a:endParaRPr lang="fr-FR"/>
          </a:p>
        </p:txBody>
      </p:sp>
      <p:pic>
        <p:nvPicPr>
          <p:cNvPr id="64514" name="Picture 2"/>
          <p:cNvPicPr>
            <a:picLocks noGrp="1" noChangeAspect="1" noChangeArrowheads="1"/>
          </p:cNvPicPr>
          <p:nvPr>
            <p:ph idx="1"/>
          </p:nvPr>
        </p:nvPicPr>
        <p:blipFill>
          <a:blip r:embed="rId2"/>
          <a:srcRect/>
          <a:stretch>
            <a:fillRect/>
          </a:stretch>
        </p:blipFill>
        <p:spPr bwMode="auto">
          <a:xfrm>
            <a:off x="2000233" y="1071546"/>
            <a:ext cx="4714908" cy="3936841"/>
          </a:xfrm>
          <a:prstGeom prst="rect">
            <a:avLst/>
          </a:prstGeom>
          <a:noFill/>
          <a:ln w="9525">
            <a:noFill/>
            <a:miter lim="800000"/>
            <a:headEnd/>
            <a:tailEnd/>
          </a:ln>
          <a:effectLst/>
        </p:spPr>
      </p:pic>
      <p:sp>
        <p:nvSpPr>
          <p:cNvPr id="6" name="ZoneTexte 5"/>
          <p:cNvSpPr txBox="1"/>
          <p:nvPr/>
        </p:nvSpPr>
        <p:spPr>
          <a:xfrm>
            <a:off x="642910" y="5286388"/>
            <a:ext cx="7715304" cy="646331"/>
          </a:xfrm>
          <a:prstGeom prst="rect">
            <a:avLst/>
          </a:prstGeom>
          <a:noFill/>
        </p:spPr>
        <p:txBody>
          <a:bodyPr wrap="square" rtlCol="0">
            <a:spAutoFit/>
          </a:bodyPr>
          <a:lstStyle/>
          <a:p>
            <a:r>
              <a:rPr lang="fr-FR" dirty="0" smtClean="0"/>
              <a:t>Il ya t’il des différences significatives dans le module de statistique pour les étudiants de la classe science et la classe lettre?</a:t>
            </a:r>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Autofit/>
          </a:bodyPr>
          <a:lstStyle/>
          <a:p>
            <a:r>
              <a:rPr lang="fr-FR" sz="3200" dirty="0" smtClean="0">
                <a:latin typeface="Times" pitchFamily="18" charset="0"/>
              </a:rPr>
              <a:t>Test t à 2 échantillons indépendants</a:t>
            </a:r>
            <a:br>
              <a:rPr lang="fr-FR" sz="3200" dirty="0" smtClean="0">
                <a:latin typeface="Times" pitchFamily="18" charset="0"/>
              </a:rPr>
            </a:br>
            <a:r>
              <a:rPr lang="fr-FR" sz="3200" dirty="0" smtClean="0">
                <a:latin typeface="Times" pitchFamily="18" charset="0"/>
              </a:rPr>
              <a:t>le test d’</a:t>
            </a:r>
            <a:r>
              <a:rPr lang="fr-FR" sz="3200" dirty="0" err="1" smtClean="0">
                <a:latin typeface="Times" pitchFamily="18" charset="0"/>
              </a:rPr>
              <a:t>homogeneité</a:t>
            </a:r>
            <a:r>
              <a:rPr lang="fr-FR" sz="3200" dirty="0" smtClean="0">
                <a:latin typeface="Times" pitchFamily="18" charset="0"/>
              </a:rPr>
              <a:t>(test de </a:t>
            </a:r>
            <a:r>
              <a:rPr lang="fr-FR" sz="3200" dirty="0" err="1" smtClean="0">
                <a:latin typeface="Times" pitchFamily="18" charset="0"/>
              </a:rPr>
              <a:t>Levene</a:t>
            </a:r>
            <a:r>
              <a:rPr lang="fr-FR" sz="3200" dirty="0" smtClean="0">
                <a:latin typeface="Times" pitchFamily="18" charset="0"/>
              </a:rPr>
              <a:t>)</a:t>
            </a:r>
            <a:endParaRPr lang="fr-FR" sz="3200" dirty="0">
              <a:latin typeface="Times" pitchFamily="18" charset="0"/>
            </a:endParaRPr>
          </a:p>
        </p:txBody>
      </p:sp>
      <p:sp>
        <p:nvSpPr>
          <p:cNvPr id="3" name="Espace réservé du contenu 2"/>
          <p:cNvSpPr>
            <a:spLocks noGrp="1"/>
          </p:cNvSpPr>
          <p:nvPr>
            <p:ph idx="1"/>
          </p:nvPr>
        </p:nvSpPr>
        <p:spPr>
          <a:xfrm>
            <a:off x="457200" y="1071546"/>
            <a:ext cx="8229600" cy="5054617"/>
          </a:xfrm>
        </p:spPr>
        <p:txBody>
          <a:bodyPr>
            <a:normAutofit/>
          </a:bodyPr>
          <a:lstStyle/>
          <a:p>
            <a:pPr>
              <a:buNone/>
            </a:pPr>
            <a:r>
              <a:rPr lang="fr-FR" dirty="0" smtClean="0"/>
              <a:t>1.	La formulation des hypothèses</a:t>
            </a:r>
          </a:p>
          <a:p>
            <a:pPr lvl="1"/>
            <a:r>
              <a:rPr lang="fr-FR" b="1" dirty="0" smtClean="0"/>
              <a:t>Hypothèse nulle</a:t>
            </a:r>
          </a:p>
          <a:p>
            <a:pPr lvl="1">
              <a:buNone/>
            </a:pPr>
            <a:endParaRPr lang="fr-FR" b="1" dirty="0" smtClean="0"/>
          </a:p>
          <a:p>
            <a:pPr lvl="1">
              <a:buNone/>
            </a:pPr>
            <a:endParaRPr lang="fr-FR" b="1" dirty="0" smtClean="0"/>
          </a:p>
          <a:p>
            <a:pPr lvl="1"/>
            <a:r>
              <a:rPr lang="fr-FR" dirty="0" smtClean="0"/>
              <a:t>L'hypothèse alternative est qu'il y a une différence entre les deux moyennes.</a:t>
            </a:r>
          </a:p>
          <a:p>
            <a:pPr lvl="1"/>
            <a:endParaRPr lang="fr-FR" dirty="0" smtClean="0"/>
          </a:p>
          <a:p>
            <a:pPr lvl="1">
              <a:buNone/>
            </a:pPr>
            <a:endParaRPr lang="fr-FR" dirty="0" smtClean="0"/>
          </a:p>
          <a:p>
            <a:pPr lvl="1">
              <a:buNone/>
            </a:pPr>
            <a:r>
              <a:rPr lang="fr-FR" dirty="0" smtClean="0"/>
              <a:t>Tel que α=0.05</a:t>
            </a:r>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45</a:t>
            </a:fld>
            <a:endParaRPr lang="fr-FR"/>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6865" name="Object 1"/>
          <p:cNvGraphicFramePr>
            <a:graphicFrameLocks noChangeAspect="1"/>
          </p:cNvGraphicFramePr>
          <p:nvPr/>
        </p:nvGraphicFramePr>
        <p:xfrm>
          <a:off x="2714612" y="2143125"/>
          <a:ext cx="2241563" cy="714371"/>
        </p:xfrm>
        <a:graphic>
          <a:graphicData uri="http://schemas.openxmlformats.org/presentationml/2006/ole">
            <mc:AlternateContent xmlns:mc="http://schemas.openxmlformats.org/markup-compatibility/2006">
              <mc:Choice xmlns:v="urn:schemas-microsoft-com:vml" Requires="v">
                <p:oleObj spid="_x0000_s36868" name="Équation" r:id="rId3" imgW="812520" imgH="241200" progId="Equation.3">
                  <p:embed/>
                </p:oleObj>
              </mc:Choice>
              <mc:Fallback>
                <p:oleObj name="Équation" r:id="rId3" imgW="812520" imgH="2412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12" y="2143125"/>
                        <a:ext cx="2241563" cy="7143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6867" name="Object 3"/>
          <p:cNvGraphicFramePr>
            <a:graphicFrameLocks noChangeAspect="1"/>
          </p:cNvGraphicFramePr>
          <p:nvPr/>
        </p:nvGraphicFramePr>
        <p:xfrm>
          <a:off x="2928926" y="4429132"/>
          <a:ext cx="2214578" cy="657228"/>
        </p:xfrm>
        <a:graphic>
          <a:graphicData uri="http://schemas.openxmlformats.org/presentationml/2006/ole">
            <mc:AlternateContent xmlns:mc="http://schemas.openxmlformats.org/markup-compatibility/2006">
              <mc:Choice xmlns:v="urn:schemas-microsoft-com:vml" Requires="v">
                <p:oleObj spid="_x0000_s36869" name="Équation" r:id="rId5" imgW="774364" imgH="228501" progId="Equation.3">
                  <p:embed/>
                </p:oleObj>
              </mc:Choice>
              <mc:Fallback>
                <p:oleObj name="Équation" r:id="rId5" imgW="774364" imgH="228501"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926" y="4429132"/>
                        <a:ext cx="2214578" cy="6572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Autofit/>
          </a:bodyPr>
          <a:lstStyle/>
          <a:p>
            <a:r>
              <a:rPr lang="fr-FR" sz="3200" dirty="0" smtClean="0">
                <a:latin typeface="Times" pitchFamily="18" charset="0"/>
              </a:rPr>
              <a:t>Test t à 2 échantillons indépendants</a:t>
            </a:r>
            <a:br>
              <a:rPr lang="fr-FR" sz="3200" dirty="0" smtClean="0">
                <a:latin typeface="Times" pitchFamily="18" charset="0"/>
              </a:rPr>
            </a:br>
            <a:r>
              <a:rPr lang="fr-FR" sz="3200" dirty="0" smtClean="0">
                <a:latin typeface="Times" pitchFamily="18" charset="0"/>
              </a:rPr>
              <a:t>le test d’</a:t>
            </a:r>
            <a:r>
              <a:rPr lang="fr-FR" sz="3200" dirty="0" err="1" smtClean="0">
                <a:latin typeface="Times" pitchFamily="18" charset="0"/>
              </a:rPr>
              <a:t>homogeneité</a:t>
            </a:r>
            <a:r>
              <a:rPr lang="fr-FR" sz="3200" dirty="0" smtClean="0">
                <a:latin typeface="Times" pitchFamily="18" charset="0"/>
              </a:rPr>
              <a:t>(test de </a:t>
            </a:r>
            <a:r>
              <a:rPr lang="fr-FR" sz="3200" dirty="0" err="1" smtClean="0">
                <a:latin typeface="Times" pitchFamily="18" charset="0"/>
              </a:rPr>
              <a:t>Levene</a:t>
            </a:r>
            <a:r>
              <a:rPr lang="fr-FR" sz="3200" dirty="0" smtClean="0">
                <a:latin typeface="Times" pitchFamily="18" charset="0"/>
              </a:rPr>
              <a:t>)</a:t>
            </a:r>
            <a:endParaRPr lang="fr-FR" sz="3200" dirty="0">
              <a:latin typeface="Times" pitchFamily="18" charset="0"/>
            </a:endParaRPr>
          </a:p>
        </p:txBody>
      </p:sp>
      <p:sp>
        <p:nvSpPr>
          <p:cNvPr id="3" name="Espace réservé du contenu 2"/>
          <p:cNvSpPr>
            <a:spLocks noGrp="1"/>
          </p:cNvSpPr>
          <p:nvPr>
            <p:ph idx="1"/>
          </p:nvPr>
        </p:nvSpPr>
        <p:spPr>
          <a:xfrm>
            <a:off x="457200" y="1071546"/>
            <a:ext cx="8229600" cy="5054617"/>
          </a:xfrm>
        </p:spPr>
        <p:txBody>
          <a:bodyPr>
            <a:normAutofit/>
          </a:bodyPr>
          <a:lstStyle/>
          <a:p>
            <a:pPr marL="514350" indent="-514350">
              <a:buNone/>
            </a:pPr>
            <a:r>
              <a:rPr lang="fr-FR" dirty="0" smtClean="0"/>
              <a:t>2. Calcule F</a:t>
            </a:r>
          </a:p>
          <a:p>
            <a:pPr marL="971550" lvl="1" indent="-514350">
              <a:buAutoNum type="arabicPeriod"/>
            </a:pPr>
            <a:endParaRPr lang="fr-FR" dirty="0" smtClean="0"/>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46</a:t>
            </a:fld>
            <a:endParaRPr lang="fr-FR"/>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34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3492" name="Object 4"/>
          <p:cNvGraphicFramePr>
            <a:graphicFrameLocks noChangeAspect="1"/>
          </p:cNvGraphicFramePr>
          <p:nvPr/>
        </p:nvGraphicFramePr>
        <p:xfrm>
          <a:off x="1357290" y="2000240"/>
          <a:ext cx="4500594" cy="1643074"/>
        </p:xfrm>
        <a:graphic>
          <a:graphicData uri="http://schemas.openxmlformats.org/presentationml/2006/ole">
            <mc:AlternateContent xmlns:mc="http://schemas.openxmlformats.org/markup-compatibility/2006">
              <mc:Choice xmlns:v="urn:schemas-microsoft-com:vml" Requires="v">
                <p:oleObj spid="_x0000_s63493" name="Équation" r:id="rId3" imgW="1916868" imgH="863225" progId="Equation.3">
                  <p:embed/>
                </p:oleObj>
              </mc:Choice>
              <mc:Fallback>
                <p:oleObj name="Équation" r:id="rId3" imgW="1916868" imgH="863225"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290" y="2000240"/>
                        <a:ext cx="4500594" cy="1643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495" name="Rectangle 7"/>
          <p:cNvSpPr>
            <a:spLocks noChangeArrowheads="1"/>
          </p:cNvSpPr>
          <p:nvPr/>
        </p:nvSpPr>
        <p:spPr bwMode="auto">
          <a:xfrm>
            <a:off x="642910" y="3786190"/>
            <a:ext cx="792961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Tel que k est le nombre de groupes(k=2)</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n</a:t>
            </a:r>
            <a:r>
              <a:rPr kumimoji="0" lang="fr-FR" sz="2800" b="0"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i </a:t>
            </a: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est la taille de l’échantillon i(i=1,2);</a:t>
            </a:r>
            <a:r>
              <a:rPr lang="fr-FR" sz="2800" dirty="0" smtClean="0">
                <a:latin typeface="Calibri" pitchFamily="34" charset="0"/>
                <a:ea typeface="Calibri" pitchFamily="34" charset="0"/>
                <a:cs typeface="Arial" pitchFamily="34" charset="0"/>
              </a:rPr>
              <a:t> n</a:t>
            </a:r>
            <a:r>
              <a:rPr lang="fr-FR" sz="2800" baseline="-30000" dirty="0" smtClean="0">
                <a:latin typeface="Calibri" pitchFamily="34" charset="0"/>
                <a:ea typeface="Calibri" pitchFamily="34" charset="0"/>
                <a:cs typeface="Arial" pitchFamily="34" charset="0"/>
              </a:rPr>
              <a:t>1</a:t>
            </a:r>
            <a:r>
              <a:rPr kumimoji="0" lang="fr-FR" sz="2800" b="0" i="0" u="none" strike="noStrike" cap="none" normalizeH="0" dirty="0" smtClean="0">
                <a:ln>
                  <a:noFill/>
                </a:ln>
                <a:solidFill>
                  <a:schemeClr val="tx1"/>
                </a:solidFill>
                <a:effectLst/>
                <a:latin typeface="Calibri" pitchFamily="34" charset="0"/>
                <a:ea typeface="Calibri" pitchFamily="34" charset="0"/>
                <a:cs typeface="Arial" pitchFamily="34" charset="0"/>
              </a:rPr>
              <a:t> =7;</a:t>
            </a:r>
            <a:r>
              <a:rPr lang="fr-FR" sz="2800" dirty="0" smtClean="0">
                <a:latin typeface="Calibri" pitchFamily="34" charset="0"/>
                <a:ea typeface="Calibri" pitchFamily="34" charset="0"/>
                <a:cs typeface="Arial" pitchFamily="34" charset="0"/>
              </a:rPr>
              <a:t>n</a:t>
            </a:r>
            <a:r>
              <a:rPr lang="fr-FR" sz="2800" baseline="-30000" dirty="0" smtClean="0">
                <a:latin typeface="Calibri" pitchFamily="34" charset="0"/>
                <a:ea typeface="Calibri" pitchFamily="34" charset="0"/>
                <a:cs typeface="Arial" pitchFamily="34" charset="0"/>
              </a:rPr>
              <a:t>2</a:t>
            </a: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=8; n=n</a:t>
            </a:r>
            <a:r>
              <a:rPr kumimoji="0" lang="fr-FR" sz="2800" b="0"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1</a:t>
            </a: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+n</a:t>
            </a:r>
            <a:r>
              <a:rPr kumimoji="0" lang="fr-FR" sz="2800" b="0"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2</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Autofit/>
          </a:bodyPr>
          <a:lstStyle/>
          <a:p>
            <a:r>
              <a:rPr lang="fr-FR" sz="3200" dirty="0" smtClean="0">
                <a:latin typeface="Times" pitchFamily="18" charset="0"/>
              </a:rPr>
              <a:t>Test t à 2 échantillons indépendants</a:t>
            </a:r>
            <a:br>
              <a:rPr lang="fr-FR" sz="3200" dirty="0" smtClean="0">
                <a:latin typeface="Times" pitchFamily="18" charset="0"/>
              </a:rPr>
            </a:br>
            <a:r>
              <a:rPr lang="fr-FR" sz="3200" dirty="0" smtClean="0">
                <a:latin typeface="Times" pitchFamily="18" charset="0"/>
              </a:rPr>
              <a:t>le test d’</a:t>
            </a:r>
            <a:r>
              <a:rPr lang="fr-FR" sz="3200" dirty="0" err="1" smtClean="0">
                <a:latin typeface="Times" pitchFamily="18" charset="0"/>
              </a:rPr>
              <a:t>homogeneité</a:t>
            </a:r>
            <a:r>
              <a:rPr lang="fr-FR" sz="3200" dirty="0" smtClean="0">
                <a:latin typeface="Times" pitchFamily="18" charset="0"/>
              </a:rPr>
              <a:t>(test de </a:t>
            </a:r>
            <a:r>
              <a:rPr lang="fr-FR" sz="3200" dirty="0" err="1" smtClean="0">
                <a:latin typeface="Times" pitchFamily="18" charset="0"/>
              </a:rPr>
              <a:t>Levene</a:t>
            </a:r>
            <a:r>
              <a:rPr lang="fr-FR" sz="3200" dirty="0" smtClean="0">
                <a:latin typeface="Times" pitchFamily="18" charset="0"/>
              </a:rPr>
              <a:t>)</a:t>
            </a:r>
            <a:endParaRPr lang="fr-FR" sz="3200" dirty="0">
              <a:latin typeface="Times" pitchFamily="18" charset="0"/>
            </a:endParaRPr>
          </a:p>
        </p:txBody>
      </p:sp>
      <p:sp>
        <p:nvSpPr>
          <p:cNvPr id="3" name="Espace réservé du contenu 2"/>
          <p:cNvSpPr>
            <a:spLocks noGrp="1"/>
          </p:cNvSpPr>
          <p:nvPr>
            <p:ph idx="1"/>
          </p:nvPr>
        </p:nvSpPr>
        <p:spPr>
          <a:xfrm>
            <a:off x="457200" y="1071546"/>
            <a:ext cx="8229600" cy="5054617"/>
          </a:xfrm>
        </p:spPr>
        <p:txBody>
          <a:bodyPr>
            <a:normAutofit/>
          </a:bodyPr>
          <a:lstStyle/>
          <a:p>
            <a:pPr marL="514350" indent="-514350">
              <a:buAutoNum type="arabicPeriod"/>
            </a:pPr>
            <a:r>
              <a:rPr lang="fr-FR" dirty="0" smtClean="0"/>
              <a:t>Calcule F</a:t>
            </a:r>
          </a:p>
          <a:p>
            <a:pPr marL="971550" lvl="1" indent="-514350">
              <a:buAutoNum type="arabicPeriod"/>
            </a:pPr>
            <a:endParaRPr lang="fr-FR" dirty="0" smtClean="0"/>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47</a:t>
            </a:fld>
            <a:endParaRPr lang="fr-FR"/>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34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0657" name="Picture 1"/>
          <p:cNvPicPr>
            <a:picLocks noChangeAspect="1" noChangeArrowheads="1"/>
          </p:cNvPicPr>
          <p:nvPr/>
        </p:nvPicPr>
        <p:blipFill>
          <a:blip r:embed="rId2"/>
          <a:srcRect/>
          <a:stretch>
            <a:fillRect/>
          </a:stretch>
        </p:blipFill>
        <p:spPr bwMode="auto">
          <a:xfrm>
            <a:off x="357158" y="642918"/>
            <a:ext cx="8304213" cy="5715000"/>
          </a:xfrm>
          <a:prstGeom prst="rect">
            <a:avLst/>
          </a:prstGeom>
          <a:noFill/>
          <a:ln w="9525">
            <a:noFill/>
            <a:miter lim="800000"/>
            <a:headEnd/>
            <a:tailEnd/>
          </a:ln>
          <a:effectLst/>
        </p:spPr>
      </p:pic>
      <p:pic>
        <p:nvPicPr>
          <p:cNvPr id="5" name="Picture 1"/>
          <p:cNvPicPr>
            <a:picLocks noChangeAspect="1" noChangeArrowheads="1"/>
          </p:cNvPicPr>
          <p:nvPr/>
        </p:nvPicPr>
        <p:blipFill>
          <a:blip r:embed="rId3"/>
          <a:srcRect/>
          <a:stretch>
            <a:fillRect/>
          </a:stretch>
        </p:blipFill>
        <p:spPr bwMode="auto">
          <a:xfrm>
            <a:off x="5214942" y="4786322"/>
            <a:ext cx="2447925" cy="1119191"/>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Autofit/>
          </a:bodyPr>
          <a:lstStyle/>
          <a:p>
            <a:r>
              <a:rPr lang="fr-FR" sz="3200" dirty="0" smtClean="0">
                <a:latin typeface="Times" pitchFamily="18" charset="0"/>
              </a:rPr>
              <a:t>Test t à 2 échantillons indépendants</a:t>
            </a:r>
            <a:br>
              <a:rPr lang="fr-FR" sz="3200" dirty="0" smtClean="0">
                <a:latin typeface="Times" pitchFamily="18" charset="0"/>
              </a:rPr>
            </a:br>
            <a:r>
              <a:rPr lang="fr-FR" sz="3200" dirty="0" smtClean="0">
                <a:latin typeface="Times" pitchFamily="18" charset="0"/>
              </a:rPr>
              <a:t>le test d’</a:t>
            </a:r>
            <a:r>
              <a:rPr lang="fr-FR" sz="3200" dirty="0" err="1" smtClean="0">
                <a:latin typeface="Times" pitchFamily="18" charset="0"/>
              </a:rPr>
              <a:t>homogeneité</a:t>
            </a:r>
            <a:r>
              <a:rPr lang="fr-FR" sz="3200" dirty="0" smtClean="0">
                <a:latin typeface="Times" pitchFamily="18" charset="0"/>
              </a:rPr>
              <a:t>(test de </a:t>
            </a:r>
            <a:r>
              <a:rPr lang="fr-FR" sz="3200" dirty="0" err="1" smtClean="0">
                <a:latin typeface="Times" pitchFamily="18" charset="0"/>
              </a:rPr>
              <a:t>Levene</a:t>
            </a:r>
            <a:r>
              <a:rPr lang="fr-FR" sz="3200" dirty="0" smtClean="0">
                <a:latin typeface="Times" pitchFamily="18" charset="0"/>
              </a:rPr>
              <a:t>)</a:t>
            </a:r>
            <a:endParaRPr lang="fr-FR" sz="3200" dirty="0">
              <a:latin typeface="Times" pitchFamily="18" charset="0"/>
            </a:endParaRPr>
          </a:p>
        </p:txBody>
      </p:sp>
      <p:sp>
        <p:nvSpPr>
          <p:cNvPr id="3" name="Espace réservé du contenu 2"/>
          <p:cNvSpPr>
            <a:spLocks noGrp="1"/>
          </p:cNvSpPr>
          <p:nvPr>
            <p:ph idx="1"/>
          </p:nvPr>
        </p:nvSpPr>
        <p:spPr>
          <a:xfrm>
            <a:off x="457200" y="1071546"/>
            <a:ext cx="8229600" cy="5054617"/>
          </a:xfrm>
        </p:spPr>
        <p:txBody>
          <a:bodyPr>
            <a:normAutofit/>
          </a:bodyPr>
          <a:lstStyle/>
          <a:p>
            <a:pPr marL="514350" indent="-514350">
              <a:buNone/>
            </a:pPr>
            <a:r>
              <a:rPr lang="fr-FR" dirty="0" smtClean="0"/>
              <a:t>2. Trouver la valeur F(0.025,6,7) de la table de distribution de F</a:t>
            </a:r>
          </a:p>
          <a:p>
            <a:pPr marL="971550" lvl="1" indent="-514350">
              <a:buAutoNum type="arabicPeriod"/>
            </a:pPr>
            <a:endParaRPr lang="fr-FR" dirty="0" smtClean="0"/>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48</a:t>
            </a:fld>
            <a:endParaRPr lang="fr-FR"/>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34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66563" name="Picture 3"/>
          <p:cNvPicPr>
            <a:picLocks noChangeAspect="1" noChangeArrowheads="1"/>
          </p:cNvPicPr>
          <p:nvPr/>
        </p:nvPicPr>
        <p:blipFill>
          <a:blip r:embed="rId2"/>
          <a:srcRect/>
          <a:stretch>
            <a:fillRect/>
          </a:stretch>
        </p:blipFill>
        <p:spPr bwMode="auto">
          <a:xfrm>
            <a:off x="571472" y="2285992"/>
            <a:ext cx="8396313" cy="2944599"/>
          </a:xfrm>
          <a:prstGeom prst="rect">
            <a:avLst/>
          </a:prstGeom>
          <a:noFill/>
          <a:ln w="9525">
            <a:noFill/>
            <a:miter lim="800000"/>
            <a:headEnd/>
            <a:tailEnd/>
          </a:ln>
          <a:effectLst/>
        </p:spPr>
      </p:pic>
      <p:pic>
        <p:nvPicPr>
          <p:cNvPr id="66564" name="Picture 4"/>
          <p:cNvPicPr>
            <a:picLocks noChangeAspect="1" noChangeArrowheads="1"/>
          </p:cNvPicPr>
          <p:nvPr/>
        </p:nvPicPr>
        <p:blipFill>
          <a:blip r:embed="rId3"/>
          <a:srcRect/>
          <a:stretch>
            <a:fillRect/>
          </a:stretch>
        </p:blipFill>
        <p:spPr bwMode="auto">
          <a:xfrm>
            <a:off x="3500430" y="5357826"/>
            <a:ext cx="2514600" cy="409575"/>
          </a:xfrm>
          <a:prstGeom prst="rect">
            <a:avLst/>
          </a:prstGeom>
          <a:noFill/>
          <a:ln w="9525">
            <a:noFill/>
            <a:miter lim="800000"/>
            <a:headEnd/>
            <a:tailEnd/>
          </a:ln>
          <a:effectLst/>
        </p:spPr>
      </p:pic>
      <p:sp>
        <p:nvSpPr>
          <p:cNvPr id="14" name="ZoneTexte 13"/>
          <p:cNvSpPr txBox="1"/>
          <p:nvPr/>
        </p:nvSpPr>
        <p:spPr>
          <a:xfrm>
            <a:off x="428596" y="5929330"/>
            <a:ext cx="8072494" cy="830997"/>
          </a:xfrm>
          <a:prstGeom prst="rect">
            <a:avLst/>
          </a:prstGeom>
          <a:noFill/>
        </p:spPr>
        <p:txBody>
          <a:bodyPr wrap="square" rtlCol="0">
            <a:spAutoFit/>
          </a:bodyPr>
          <a:lstStyle/>
          <a:p>
            <a:r>
              <a:rPr lang="fr-FR" sz="2400" b="1" i="1" dirty="0" smtClean="0"/>
              <a:t>On rejette H</a:t>
            </a:r>
            <a:r>
              <a:rPr lang="fr-FR" sz="2400" b="1" i="1" baseline="-25000" dirty="0" smtClean="0"/>
              <a:t>1</a:t>
            </a:r>
            <a:r>
              <a:rPr lang="fr-FR" sz="2400" b="1" i="1" dirty="0" smtClean="0"/>
              <a:t> et on accepte H</a:t>
            </a:r>
            <a:r>
              <a:rPr lang="fr-FR" sz="2400" b="1" i="1" baseline="-25000" dirty="0" smtClean="0"/>
              <a:t>0</a:t>
            </a:r>
            <a:r>
              <a:rPr lang="fr-FR" sz="2400" b="1" i="1" dirty="0" smtClean="0"/>
              <a:t> alors les deux populations sont homogènes</a:t>
            </a:r>
            <a:endParaRPr lang="fr-FR" sz="2400" b="1" i="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Test t à 2 échantillons indépendants</a:t>
            </a:r>
            <a:endParaRPr lang="fr-FR" dirty="0"/>
          </a:p>
        </p:txBody>
      </p:sp>
      <p:sp>
        <p:nvSpPr>
          <p:cNvPr id="3" name="Espace réservé du contenu 2"/>
          <p:cNvSpPr>
            <a:spLocks noGrp="1"/>
          </p:cNvSpPr>
          <p:nvPr>
            <p:ph idx="1"/>
          </p:nvPr>
        </p:nvSpPr>
        <p:spPr>
          <a:xfrm>
            <a:off x="457200" y="1071546"/>
            <a:ext cx="8229600" cy="5054617"/>
          </a:xfrm>
        </p:spPr>
        <p:txBody>
          <a:bodyPr>
            <a:normAutofit/>
          </a:bodyPr>
          <a:lstStyle/>
          <a:p>
            <a:pPr>
              <a:buNone/>
            </a:pPr>
            <a:r>
              <a:rPr lang="fr-FR" dirty="0" smtClean="0"/>
              <a:t>3.Application de test t pour vérifier si on a des différences entre les moyennes</a:t>
            </a:r>
          </a:p>
          <a:p>
            <a:pPr lvl="1"/>
            <a:r>
              <a:rPr lang="fr-FR" dirty="0" smtClean="0"/>
              <a:t>La formulation des hypothèses</a:t>
            </a:r>
          </a:p>
          <a:p>
            <a:pPr lvl="2"/>
            <a:r>
              <a:rPr lang="fr-FR" b="1" dirty="0" smtClean="0"/>
              <a:t>Hypothèse nulle</a:t>
            </a:r>
          </a:p>
          <a:p>
            <a:pPr lvl="3"/>
            <a:r>
              <a:rPr lang="fr-FR" sz="2400" dirty="0" smtClean="0"/>
              <a:t>Il n'y a pas de différence entre les moyennes des deux groupes dans la population. En d'autres termes, la différence entre les deux moyennes dans la population est de 0.</a:t>
            </a:r>
          </a:p>
          <a:p>
            <a:pPr lvl="3">
              <a:buNone/>
            </a:pPr>
            <a:r>
              <a:rPr lang="fr-FR" sz="2400" dirty="0" smtClean="0"/>
              <a:t>µ</a:t>
            </a:r>
            <a:r>
              <a:rPr lang="fr-FR" sz="2400" baseline="-25000" dirty="0" smtClean="0"/>
              <a:t>1</a:t>
            </a:r>
            <a:r>
              <a:rPr lang="fr-FR" sz="2400" dirty="0" smtClean="0"/>
              <a:t>= µ</a:t>
            </a:r>
            <a:r>
              <a:rPr lang="fr-FR" sz="2400" baseline="-25000" dirty="0" smtClean="0"/>
              <a:t>2</a:t>
            </a:r>
            <a:endParaRPr lang="fr-FR" sz="2400" dirty="0" smtClean="0"/>
          </a:p>
          <a:p>
            <a:pPr lvl="2"/>
            <a:r>
              <a:rPr lang="fr-FR" dirty="0" smtClean="0"/>
              <a:t>L'hypothèse alternative est qu'il y a une différence entre les deux moyennes.</a:t>
            </a:r>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49</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dirty="0" smtClean="0">
                <a:solidFill>
                  <a:schemeClr val="tx1"/>
                </a:solidFill>
              </a:rPr>
              <a:t/>
            </a:r>
            <a:br>
              <a:rPr lang="fr-FR" sz="4000" dirty="0" smtClean="0">
                <a:solidFill>
                  <a:schemeClr val="tx1"/>
                </a:solidFill>
              </a:rPr>
            </a:br>
            <a:r>
              <a:rPr lang="fr-FR" sz="4000" dirty="0" smtClean="0">
                <a:solidFill>
                  <a:schemeClr val="tx1"/>
                </a:solidFill>
              </a:rPr>
              <a:t>Les variables</a:t>
            </a:r>
            <a:br>
              <a:rPr lang="fr-FR" sz="4000" dirty="0" smtClean="0">
                <a:solidFill>
                  <a:schemeClr val="tx1"/>
                </a:solidFill>
              </a:rPr>
            </a:br>
            <a:r>
              <a:rPr lang="fr-FR" sz="4000" dirty="0" smtClean="0">
                <a:solidFill>
                  <a:schemeClr val="tx1"/>
                </a:solidFill>
              </a:rPr>
              <a:t>Les variables quantitatives/qualitatives</a:t>
            </a:r>
            <a:r>
              <a:rPr lang="fr-FR" dirty="0" smtClean="0">
                <a:solidFill>
                  <a:schemeClr val="tx1"/>
                </a:solidFill>
              </a:rPr>
              <a:t/>
            </a:r>
            <a:br>
              <a:rPr lang="fr-FR" dirty="0" smtClean="0">
                <a:solidFill>
                  <a:schemeClr val="tx1"/>
                </a:solidFill>
              </a:rPr>
            </a:br>
            <a:r>
              <a:rPr lang="fr-FR" dirty="0" smtClean="0">
                <a:solidFill>
                  <a:schemeClr val="tx1"/>
                </a:solidFill>
              </a:rPr>
              <a:t/>
            </a:r>
            <a:br>
              <a:rPr lang="fr-FR" dirty="0" smtClean="0">
                <a:solidFill>
                  <a:schemeClr val="tx1"/>
                </a:solidFill>
              </a:rPr>
            </a:br>
            <a:endParaRPr lang="fr-FR" dirty="0"/>
          </a:p>
        </p:txBody>
      </p:sp>
      <p:pic>
        <p:nvPicPr>
          <p:cNvPr id="4098" name="Picture 2"/>
          <p:cNvPicPr>
            <a:picLocks noGrp="1" noChangeAspect="1" noChangeArrowheads="1"/>
          </p:cNvPicPr>
          <p:nvPr>
            <p:ph idx="1"/>
          </p:nvPr>
        </p:nvPicPr>
        <p:blipFill>
          <a:blip r:embed="rId2"/>
          <a:srcRect/>
          <a:stretch>
            <a:fillRect/>
          </a:stretch>
        </p:blipFill>
        <p:spPr bwMode="auto">
          <a:xfrm>
            <a:off x="285720" y="1500174"/>
            <a:ext cx="4400000" cy="259047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929058" y="4143380"/>
            <a:ext cx="4419600" cy="2543175"/>
          </a:xfrm>
          <a:prstGeom prst="rect">
            <a:avLst/>
          </a:prstGeom>
          <a:noFill/>
          <a:ln w="9525">
            <a:noFill/>
            <a:miter lim="800000"/>
            <a:headEnd/>
            <a:tailEnd/>
          </a:ln>
          <a:effectLst/>
        </p:spPr>
      </p:pic>
      <p:sp>
        <p:nvSpPr>
          <p:cNvPr id="7" name="Flèche vers le bas 6"/>
          <p:cNvSpPr/>
          <p:nvPr/>
        </p:nvSpPr>
        <p:spPr>
          <a:xfrm>
            <a:off x="5286380" y="2928934"/>
            <a:ext cx="500066" cy="107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85720" y="4286256"/>
            <a:ext cx="3143272" cy="2800767"/>
          </a:xfrm>
          <a:prstGeom prst="rect">
            <a:avLst/>
          </a:prstGeom>
          <a:noFill/>
        </p:spPr>
        <p:txBody>
          <a:bodyPr wrap="square" rtlCol="0">
            <a:spAutoFit/>
          </a:bodyPr>
          <a:lstStyle/>
          <a:p>
            <a:r>
              <a:rPr lang="fr-FR" sz="2000" dirty="0" smtClean="0"/>
              <a:t>H-&gt;1</a:t>
            </a:r>
          </a:p>
          <a:p>
            <a:r>
              <a:rPr lang="fr-FR" sz="2000" dirty="0" smtClean="0"/>
              <a:t>F-&gt;2</a:t>
            </a:r>
          </a:p>
          <a:p>
            <a:r>
              <a:rPr lang="fr-FR" sz="2000" dirty="0" smtClean="0"/>
              <a:t>Très satisfait-&gt;4</a:t>
            </a:r>
          </a:p>
          <a:p>
            <a:r>
              <a:rPr lang="fr-FR" sz="2000" dirty="0" smtClean="0"/>
              <a:t>Plutôt satisfait-&gt;3</a:t>
            </a:r>
          </a:p>
          <a:p>
            <a:r>
              <a:rPr lang="fr-FR" sz="2000" dirty="0" smtClean="0"/>
              <a:t>Plutôt insatisfait-&gt;2 </a:t>
            </a:r>
          </a:p>
          <a:p>
            <a:r>
              <a:rPr lang="fr-FR" sz="2000" dirty="0" smtClean="0"/>
              <a:t> Très insatisfait-&gt;1</a:t>
            </a:r>
          </a:p>
          <a:p>
            <a:endParaRPr lang="fr-FR" sz="2000" dirty="0" smtClean="0"/>
          </a:p>
          <a:p>
            <a:endParaRPr lang="fr-FR" dirty="0" smtClean="0"/>
          </a:p>
          <a:p>
            <a:endParaRPr lang="fr-FR" dirty="0"/>
          </a:p>
        </p:txBody>
      </p:sp>
      <p:sp>
        <p:nvSpPr>
          <p:cNvPr id="11" name="Espace réservé du numéro de diapositive 10"/>
          <p:cNvSpPr>
            <a:spLocks noGrp="1"/>
          </p:cNvSpPr>
          <p:nvPr>
            <p:ph type="sldNum" sz="quarter" idx="12"/>
          </p:nvPr>
        </p:nvSpPr>
        <p:spPr/>
        <p:txBody>
          <a:bodyPr/>
          <a:lstStyle/>
          <a:p>
            <a:fld id="{D5C70E1F-8F25-4BAF-8401-4F768AFAE21A}" type="slidenum">
              <a:rPr lang="fr-FR" smtClean="0"/>
              <a:pPr/>
              <a:t>5</a:t>
            </a:fld>
            <a:endParaRPr lang="fr-F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Test t à 2 échantillons indépendants</a:t>
            </a:r>
            <a:endParaRPr lang="fr-FR" dirty="0"/>
          </a:p>
        </p:txBody>
      </p:sp>
      <p:sp>
        <p:nvSpPr>
          <p:cNvPr id="3" name="Espace réservé du contenu 2"/>
          <p:cNvSpPr>
            <a:spLocks noGrp="1"/>
          </p:cNvSpPr>
          <p:nvPr>
            <p:ph idx="1"/>
          </p:nvPr>
        </p:nvSpPr>
        <p:spPr>
          <a:xfrm>
            <a:off x="457200" y="1071546"/>
            <a:ext cx="8229600" cy="5054617"/>
          </a:xfrm>
        </p:spPr>
        <p:txBody>
          <a:bodyPr>
            <a:normAutofit/>
          </a:bodyPr>
          <a:lstStyle/>
          <a:p>
            <a:pPr>
              <a:buNone/>
            </a:pPr>
            <a:r>
              <a:rPr lang="fr-FR" dirty="0" smtClean="0"/>
              <a:t>3.Application de test t pour vérifier si on a des différences entre les moyennes</a:t>
            </a:r>
          </a:p>
          <a:p>
            <a:pPr lvl="1">
              <a:buNone/>
            </a:pPr>
            <a:r>
              <a:rPr lang="fr-FR" dirty="0" smtClean="0"/>
              <a:t>-	Calcule t</a:t>
            </a:r>
          </a:p>
          <a:p>
            <a:pPr>
              <a:buNone/>
            </a:pPr>
            <a:endParaRPr lang="fr-FR" dirty="0" smtClean="0"/>
          </a:p>
          <a:p>
            <a:pPr>
              <a:buNone/>
            </a:pPr>
            <a:endParaRPr lang="fr-FR" dirty="0" smtClean="0"/>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50</a:t>
            </a:fld>
            <a:endParaRPr lang="fr-FR"/>
          </a:p>
        </p:txBody>
      </p:sp>
      <p:graphicFrame>
        <p:nvGraphicFramePr>
          <p:cNvPr id="67586" name="Object 2"/>
          <p:cNvGraphicFramePr>
            <a:graphicFrameLocks noChangeAspect="1"/>
          </p:cNvGraphicFramePr>
          <p:nvPr/>
        </p:nvGraphicFramePr>
        <p:xfrm>
          <a:off x="1000100" y="2500307"/>
          <a:ext cx="4357717" cy="1643074"/>
        </p:xfrm>
        <a:graphic>
          <a:graphicData uri="http://schemas.openxmlformats.org/presentationml/2006/ole">
            <mc:AlternateContent xmlns:mc="http://schemas.openxmlformats.org/markup-compatibility/2006">
              <mc:Choice xmlns:v="urn:schemas-microsoft-com:vml" Requires="v">
                <p:oleObj spid="_x0000_s67587" name="Équation" r:id="rId3" imgW="2222280" imgH="711000" progId="Equation.3">
                  <p:embed/>
                </p:oleObj>
              </mc:Choice>
              <mc:Fallback>
                <p:oleObj name="Équation" r:id="rId3" imgW="2222280" imgH="711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00" y="2500307"/>
                        <a:ext cx="4357717" cy="1643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3"/>
          <p:cNvPicPr>
            <a:picLocks noChangeAspect="1" noChangeArrowheads="1"/>
          </p:cNvPicPr>
          <p:nvPr/>
        </p:nvPicPr>
        <p:blipFill>
          <a:blip r:embed="rId5"/>
          <a:srcRect/>
          <a:stretch>
            <a:fillRect/>
          </a:stretch>
        </p:blipFill>
        <p:spPr bwMode="auto">
          <a:xfrm>
            <a:off x="500034" y="4286256"/>
            <a:ext cx="7875587" cy="1819275"/>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Test t à 2 échantillons indépendants</a:t>
            </a:r>
            <a:endParaRPr lang="fr-FR" dirty="0"/>
          </a:p>
        </p:txBody>
      </p:sp>
      <p:sp>
        <p:nvSpPr>
          <p:cNvPr id="3" name="Espace réservé du contenu 2"/>
          <p:cNvSpPr>
            <a:spLocks noGrp="1"/>
          </p:cNvSpPr>
          <p:nvPr>
            <p:ph idx="1"/>
          </p:nvPr>
        </p:nvSpPr>
        <p:spPr>
          <a:xfrm>
            <a:off x="457200" y="1071546"/>
            <a:ext cx="8229600" cy="5054617"/>
          </a:xfrm>
        </p:spPr>
        <p:txBody>
          <a:bodyPr>
            <a:normAutofit/>
          </a:bodyPr>
          <a:lstStyle/>
          <a:p>
            <a:pPr>
              <a:buNone/>
            </a:pPr>
            <a:r>
              <a:rPr lang="fr-FR" dirty="0" smtClean="0"/>
              <a:t>3.Application de test t pour vérifier si on a des différences entre les moyennes</a:t>
            </a:r>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51</a:t>
            </a:fld>
            <a:endParaRPr lang="fr-FR"/>
          </a:p>
        </p:txBody>
      </p:sp>
      <p:sp>
        <p:nvSpPr>
          <p:cNvPr id="9" name="Titre 1"/>
          <p:cNvSpPr txBox="1">
            <a:spLocks/>
          </p:cNvSpPr>
          <p:nvPr/>
        </p:nvSpPr>
        <p:spPr>
          <a:xfrm>
            <a:off x="914400" y="3071810"/>
            <a:ext cx="8229600" cy="72547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Test t </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28004" name="Picture 4"/>
          <p:cNvPicPr>
            <a:picLocks noChangeAspect="1" noChangeArrowheads="1"/>
          </p:cNvPicPr>
          <p:nvPr/>
        </p:nvPicPr>
        <p:blipFill>
          <a:blip r:embed="rId2"/>
          <a:srcRect/>
          <a:stretch>
            <a:fillRect/>
          </a:stretch>
        </p:blipFill>
        <p:spPr bwMode="auto">
          <a:xfrm>
            <a:off x="642910" y="2285992"/>
            <a:ext cx="8008937" cy="3686175"/>
          </a:xfrm>
          <a:prstGeom prst="rect">
            <a:avLst/>
          </a:prstGeom>
          <a:noFill/>
          <a:ln w="9525">
            <a:noFill/>
            <a:miter lim="800000"/>
            <a:headEnd/>
            <a:tailEnd/>
          </a:ln>
          <a:effectLst/>
        </p:spPr>
      </p:pic>
      <p:pic>
        <p:nvPicPr>
          <p:cNvPr id="128005" name="Picture 5"/>
          <p:cNvPicPr>
            <a:picLocks noChangeAspect="1" noChangeArrowheads="1"/>
          </p:cNvPicPr>
          <p:nvPr/>
        </p:nvPicPr>
        <p:blipFill>
          <a:blip r:embed="rId3"/>
          <a:srcRect/>
          <a:stretch>
            <a:fillRect/>
          </a:stretch>
        </p:blipFill>
        <p:spPr bwMode="auto">
          <a:xfrm>
            <a:off x="714348" y="5786454"/>
            <a:ext cx="3038475" cy="81915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Test t à 2 échantillons indépendants</a:t>
            </a:r>
            <a:endParaRPr lang="fr-FR" dirty="0"/>
          </a:p>
        </p:txBody>
      </p:sp>
      <p:sp>
        <p:nvSpPr>
          <p:cNvPr id="3" name="Espace réservé du contenu 2"/>
          <p:cNvSpPr>
            <a:spLocks noGrp="1"/>
          </p:cNvSpPr>
          <p:nvPr>
            <p:ph idx="1"/>
          </p:nvPr>
        </p:nvSpPr>
        <p:spPr>
          <a:xfrm>
            <a:off x="457200" y="1071546"/>
            <a:ext cx="8229600" cy="5054617"/>
          </a:xfrm>
        </p:spPr>
        <p:txBody>
          <a:bodyPr>
            <a:normAutofit/>
          </a:bodyPr>
          <a:lstStyle/>
          <a:p>
            <a:pPr>
              <a:buNone/>
            </a:pPr>
            <a:r>
              <a:rPr lang="fr-FR" dirty="0" smtClean="0"/>
              <a:t>3.Application de test t pour vérifier si on a des différences entre les moyennes</a:t>
            </a:r>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52</a:t>
            </a:fld>
            <a:endParaRPr lang="fr-FR"/>
          </a:p>
        </p:txBody>
      </p:sp>
      <p:pic>
        <p:nvPicPr>
          <p:cNvPr id="129026" name="Picture 2"/>
          <p:cNvPicPr>
            <a:picLocks noChangeAspect="1" noChangeArrowheads="1"/>
          </p:cNvPicPr>
          <p:nvPr/>
        </p:nvPicPr>
        <p:blipFill>
          <a:blip r:embed="rId2"/>
          <a:srcRect/>
          <a:stretch>
            <a:fillRect/>
          </a:stretch>
        </p:blipFill>
        <p:spPr bwMode="auto">
          <a:xfrm>
            <a:off x="2786050" y="2285992"/>
            <a:ext cx="3357586" cy="1143008"/>
          </a:xfrm>
          <a:prstGeom prst="rect">
            <a:avLst/>
          </a:prstGeom>
          <a:noFill/>
          <a:ln w="9525">
            <a:noFill/>
            <a:miter lim="800000"/>
            <a:headEnd/>
            <a:tailEnd/>
          </a:ln>
          <a:effectLst/>
        </p:spPr>
      </p:pic>
      <p:sp>
        <p:nvSpPr>
          <p:cNvPr id="10" name="ZoneTexte 9"/>
          <p:cNvSpPr txBox="1"/>
          <p:nvPr/>
        </p:nvSpPr>
        <p:spPr>
          <a:xfrm>
            <a:off x="785786" y="3786190"/>
            <a:ext cx="6786610" cy="1815882"/>
          </a:xfrm>
          <a:prstGeom prst="rect">
            <a:avLst/>
          </a:prstGeom>
          <a:noFill/>
        </p:spPr>
        <p:txBody>
          <a:bodyPr wrap="square" rtlCol="0">
            <a:spAutoFit/>
          </a:bodyPr>
          <a:lstStyle/>
          <a:p>
            <a:pPr algn="ctr"/>
            <a:r>
              <a:rPr lang="fr-FR" sz="2800" b="1" i="1" dirty="0" smtClean="0">
                <a:latin typeface="Times" pitchFamily="18" charset="0"/>
              </a:rPr>
              <a:t>On accepte H</a:t>
            </a:r>
            <a:r>
              <a:rPr lang="fr-FR" sz="2800" b="1" i="1" baseline="-25000" dirty="0" smtClean="0">
                <a:latin typeface="Times" pitchFamily="18" charset="0"/>
              </a:rPr>
              <a:t>1</a:t>
            </a:r>
            <a:r>
              <a:rPr lang="fr-FR" sz="2800" b="1" i="1" dirty="0" smtClean="0">
                <a:latin typeface="Times" pitchFamily="18" charset="0"/>
              </a:rPr>
              <a:t> et on rejette H</a:t>
            </a:r>
            <a:r>
              <a:rPr lang="fr-FR" sz="2800" b="1" i="1" baseline="-25000" dirty="0" smtClean="0">
                <a:latin typeface="Times" pitchFamily="18" charset="0"/>
              </a:rPr>
              <a:t>0</a:t>
            </a:r>
            <a:r>
              <a:rPr lang="fr-FR" sz="2800" b="1" i="1" dirty="0" smtClean="0">
                <a:latin typeface="Times" pitchFamily="18" charset="0"/>
              </a:rPr>
              <a:t>,</a:t>
            </a:r>
          </a:p>
          <a:p>
            <a:pPr algn="ctr"/>
            <a:r>
              <a:rPr lang="fr-FR" sz="2800" b="1" i="1" dirty="0" smtClean="0">
                <a:latin typeface="Times" pitchFamily="18" charset="0"/>
              </a:rPr>
              <a:t>On dit que il ya des différences entre la moyenne des étudiants de classe science et de lettre  en module statistique</a:t>
            </a:r>
            <a:endParaRPr lang="fr-FR" sz="2800" b="1" i="1" dirty="0">
              <a:latin typeface="Times"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rmAutofit fontScale="90000"/>
          </a:bodyPr>
          <a:lstStyle/>
          <a:p>
            <a:pPr lvl="1" algn="ctr" rtl="0">
              <a:spcBef>
                <a:spcPct val="0"/>
              </a:spcBef>
            </a:pPr>
            <a:r>
              <a:rPr lang="fr-FR" sz="3200" dirty="0" smtClean="0"/>
              <a:t>Test t à 2 échantillons dépendants</a:t>
            </a:r>
            <a:br>
              <a:rPr lang="fr-FR" sz="3200" dirty="0" smtClean="0"/>
            </a:br>
            <a:endParaRPr lang="fr-FR" sz="3200" dirty="0"/>
          </a:p>
        </p:txBody>
      </p:sp>
      <p:sp>
        <p:nvSpPr>
          <p:cNvPr id="3" name="Espace réservé du contenu 2"/>
          <p:cNvSpPr>
            <a:spLocks noGrp="1"/>
          </p:cNvSpPr>
          <p:nvPr>
            <p:ph idx="1"/>
          </p:nvPr>
        </p:nvSpPr>
        <p:spPr>
          <a:xfrm>
            <a:off x="457200" y="1285860"/>
            <a:ext cx="8229600" cy="4840303"/>
          </a:xfrm>
        </p:spPr>
        <p:txBody>
          <a:bodyPr/>
          <a:lstStyle/>
          <a:p>
            <a:r>
              <a:rPr lang="fr-FR" dirty="0" smtClean="0"/>
              <a:t>Nous avons les moyennes de 8 étudiants avant et après l’application d’un programme d’amélioration de niveau en langues étrangères, </a:t>
            </a:r>
          </a:p>
          <a:p>
            <a:pPr>
              <a:buNone/>
            </a:pPr>
            <a:r>
              <a:rPr lang="fr-FR" dirty="0" smtClean="0"/>
              <a:t>est ce qu’il a des différences significatives des moyennes avant et après le programme d’amélioration ? </a:t>
            </a:r>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53</a:t>
            </a:fld>
            <a:endParaRPr lang="fr-F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rmAutofit fontScale="90000"/>
          </a:bodyPr>
          <a:lstStyle/>
          <a:p>
            <a:pPr lvl="1" algn="ctr" rtl="0">
              <a:spcBef>
                <a:spcPct val="0"/>
              </a:spcBef>
            </a:pPr>
            <a:r>
              <a:rPr lang="fr-FR" sz="3200" dirty="0" smtClean="0"/>
              <a:t>Test t à 2 échantillons dépendants</a:t>
            </a:r>
            <a:br>
              <a:rPr lang="fr-FR" sz="3200" dirty="0" smtClean="0"/>
            </a:br>
            <a:endParaRPr lang="fr-FR" sz="3200" dirty="0"/>
          </a:p>
        </p:txBody>
      </p:sp>
      <p:sp>
        <p:nvSpPr>
          <p:cNvPr id="3" name="Espace réservé du contenu 2"/>
          <p:cNvSpPr>
            <a:spLocks noGrp="1"/>
          </p:cNvSpPr>
          <p:nvPr>
            <p:ph idx="1"/>
          </p:nvPr>
        </p:nvSpPr>
        <p:spPr>
          <a:xfrm>
            <a:off x="457200" y="714356"/>
            <a:ext cx="8229600" cy="5411807"/>
          </a:xfrm>
        </p:spPr>
        <p:txBody>
          <a:bodyPr/>
          <a:lstStyle/>
          <a:p>
            <a:r>
              <a:rPr lang="fr-FR" dirty="0" smtClean="0"/>
              <a:t>1. La formation des hypothèses</a:t>
            </a:r>
          </a:p>
          <a:p>
            <a:pPr lvl="2"/>
            <a:r>
              <a:rPr lang="fr-FR" b="1" dirty="0" smtClean="0"/>
              <a:t>Hypothèse nulle</a:t>
            </a:r>
          </a:p>
          <a:p>
            <a:pPr lvl="3"/>
            <a:r>
              <a:rPr lang="fr-FR" sz="2400" dirty="0" smtClean="0"/>
              <a:t>Il n'y a pas de différence entre les moyennes avant et après le programme d’évaluation</a:t>
            </a:r>
          </a:p>
          <a:p>
            <a:pPr lvl="2"/>
            <a:r>
              <a:rPr lang="fr-FR" dirty="0" smtClean="0"/>
              <a:t>L'hypothèse alternative est qu'il y a une différence entre les deux moyennes avant et après le programme d’évaluation.</a:t>
            </a:r>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54</a:t>
            </a:fld>
            <a:endParaRPr lang="fr-FR"/>
          </a:p>
        </p:txBody>
      </p:sp>
      <p:pic>
        <p:nvPicPr>
          <p:cNvPr id="10242" name="Picture 2"/>
          <p:cNvPicPr>
            <a:picLocks noChangeAspect="1" noChangeArrowheads="1"/>
          </p:cNvPicPr>
          <p:nvPr/>
        </p:nvPicPr>
        <p:blipFill>
          <a:blip r:embed="rId2"/>
          <a:srcRect/>
          <a:stretch>
            <a:fillRect/>
          </a:stretch>
        </p:blipFill>
        <p:spPr bwMode="auto">
          <a:xfrm>
            <a:off x="3786182" y="3286124"/>
            <a:ext cx="4929222" cy="3357586"/>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714356"/>
            <a:ext cx="8229600" cy="71438"/>
          </a:xfrm>
        </p:spPr>
        <p:txBody>
          <a:bodyPr>
            <a:normAutofit fontScale="90000"/>
          </a:bodyPr>
          <a:lstStyle/>
          <a:p>
            <a:pPr lvl="1" algn="ctr" rtl="0">
              <a:spcBef>
                <a:spcPct val="0"/>
              </a:spcBef>
            </a:pPr>
            <a:r>
              <a:rPr lang="fr-FR" sz="3200" dirty="0" smtClean="0"/>
              <a:t>Test t à 2 échantillons dépendants</a:t>
            </a:r>
            <a:br>
              <a:rPr lang="fr-FR" sz="3200" dirty="0" smtClean="0"/>
            </a:br>
            <a:r>
              <a:rPr lang="fr-FR" sz="3200" dirty="0" smtClean="0"/>
              <a:t/>
            </a:r>
            <a:br>
              <a:rPr lang="fr-FR" sz="3200" dirty="0" smtClean="0"/>
            </a:b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55</a:t>
            </a:fld>
            <a:endParaRPr lang="fr-FR"/>
          </a:p>
        </p:txBody>
      </p:sp>
      <p:pic>
        <p:nvPicPr>
          <p:cNvPr id="72706" name="Picture 2"/>
          <p:cNvPicPr>
            <a:picLocks noGrp="1" noChangeAspect="1" noChangeArrowheads="1"/>
          </p:cNvPicPr>
          <p:nvPr>
            <p:ph idx="1"/>
          </p:nvPr>
        </p:nvPicPr>
        <p:blipFill>
          <a:blip r:embed="rId3"/>
          <a:srcRect/>
          <a:stretch>
            <a:fillRect/>
          </a:stretch>
        </p:blipFill>
        <p:spPr bwMode="auto">
          <a:xfrm>
            <a:off x="1500167" y="1571613"/>
            <a:ext cx="6000792" cy="3262978"/>
          </a:xfrm>
          <a:prstGeom prst="rect">
            <a:avLst/>
          </a:prstGeom>
          <a:noFill/>
          <a:ln w="9525">
            <a:noFill/>
            <a:miter lim="800000"/>
            <a:headEnd/>
            <a:tailEnd/>
          </a:ln>
          <a:effectLst/>
        </p:spPr>
      </p:pic>
      <p:pic>
        <p:nvPicPr>
          <p:cNvPr id="72708" name="Picture 4"/>
          <p:cNvPicPr>
            <a:picLocks noChangeAspect="1" noChangeArrowheads="1"/>
          </p:cNvPicPr>
          <p:nvPr/>
        </p:nvPicPr>
        <p:blipFill>
          <a:blip r:embed="rId4"/>
          <a:srcRect/>
          <a:stretch>
            <a:fillRect/>
          </a:stretch>
        </p:blipFill>
        <p:spPr bwMode="auto">
          <a:xfrm>
            <a:off x="1071538" y="4929198"/>
            <a:ext cx="2543175" cy="1352550"/>
          </a:xfrm>
          <a:prstGeom prst="rect">
            <a:avLst/>
          </a:prstGeom>
          <a:noFill/>
          <a:ln w="9525">
            <a:noFill/>
            <a:miter lim="800000"/>
            <a:headEnd/>
            <a:tailEnd/>
          </a:ln>
          <a:effectLst/>
        </p:spPr>
      </p:pic>
      <p:sp>
        <p:nvSpPr>
          <p:cNvPr id="6" name="ZoneTexte 5"/>
          <p:cNvSpPr txBox="1"/>
          <p:nvPr/>
        </p:nvSpPr>
        <p:spPr>
          <a:xfrm>
            <a:off x="1000100" y="857232"/>
            <a:ext cx="3143272" cy="523220"/>
          </a:xfrm>
          <a:prstGeom prst="rect">
            <a:avLst/>
          </a:prstGeom>
          <a:noFill/>
        </p:spPr>
        <p:txBody>
          <a:bodyPr wrap="square" rtlCol="0">
            <a:spAutoFit/>
          </a:bodyPr>
          <a:lstStyle/>
          <a:p>
            <a:pPr>
              <a:buFont typeface="Arial" pitchFamily="34" charset="0"/>
              <a:buChar char="•"/>
            </a:pPr>
            <a:r>
              <a:rPr lang="fr-FR" sz="2800" dirty="0" smtClean="0"/>
              <a:t>2. Calcule t</a:t>
            </a:r>
            <a:endParaRPr lang="fr-FR" sz="2800" dirty="0"/>
          </a:p>
        </p:txBody>
      </p:sp>
      <p:sp>
        <p:nvSpPr>
          <p:cNvPr id="71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1681" name="Object 1"/>
          <p:cNvGraphicFramePr>
            <a:graphicFrameLocks noChangeAspect="1"/>
          </p:cNvGraphicFramePr>
          <p:nvPr/>
        </p:nvGraphicFramePr>
        <p:xfrm>
          <a:off x="4357686" y="5000636"/>
          <a:ext cx="3500462" cy="1285884"/>
        </p:xfrm>
        <a:graphic>
          <a:graphicData uri="http://schemas.openxmlformats.org/presentationml/2006/ole">
            <mc:AlternateContent xmlns:mc="http://schemas.openxmlformats.org/markup-compatibility/2006">
              <mc:Choice xmlns:v="urn:schemas-microsoft-com:vml" Requires="v">
                <p:oleObj spid="_x0000_s71682" name="Équation" r:id="rId5" imgW="2108200" imgH="647700" progId="Equation.3">
                  <p:embed/>
                </p:oleObj>
              </mc:Choice>
              <mc:Fallback>
                <p:oleObj name="Équation" r:id="rId5" imgW="2108200" imgH="64770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7686" y="5000636"/>
                        <a:ext cx="3500462" cy="12858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83"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714356"/>
            <a:ext cx="8229600" cy="71438"/>
          </a:xfrm>
        </p:spPr>
        <p:txBody>
          <a:bodyPr>
            <a:normAutofit fontScale="90000"/>
          </a:bodyPr>
          <a:lstStyle/>
          <a:p>
            <a:pPr lvl="1" algn="ctr" rtl="0">
              <a:spcBef>
                <a:spcPct val="0"/>
              </a:spcBef>
            </a:pPr>
            <a:r>
              <a:rPr lang="fr-FR" sz="3200" dirty="0" smtClean="0"/>
              <a:t>Test t à 2 échantillons dépendants</a:t>
            </a:r>
            <a:br>
              <a:rPr lang="fr-FR" sz="3200" dirty="0" smtClean="0"/>
            </a:br>
            <a:r>
              <a:rPr lang="fr-FR" sz="3200" dirty="0" smtClean="0"/>
              <a:t/>
            </a:r>
            <a:br>
              <a:rPr lang="fr-FR" sz="3200" dirty="0" smtClean="0"/>
            </a:b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56</a:t>
            </a:fld>
            <a:endParaRPr lang="fr-FR"/>
          </a:p>
        </p:txBody>
      </p:sp>
      <p:sp>
        <p:nvSpPr>
          <p:cNvPr id="6" name="ZoneTexte 5"/>
          <p:cNvSpPr txBox="1"/>
          <p:nvPr/>
        </p:nvSpPr>
        <p:spPr>
          <a:xfrm>
            <a:off x="1000100" y="857232"/>
            <a:ext cx="3143272" cy="523220"/>
          </a:xfrm>
          <a:prstGeom prst="rect">
            <a:avLst/>
          </a:prstGeom>
          <a:noFill/>
        </p:spPr>
        <p:txBody>
          <a:bodyPr wrap="square" rtlCol="0">
            <a:spAutoFit/>
          </a:bodyPr>
          <a:lstStyle/>
          <a:p>
            <a:pPr>
              <a:buFont typeface="Arial" pitchFamily="34" charset="0"/>
              <a:buChar char="•"/>
            </a:pPr>
            <a:r>
              <a:rPr lang="fr-FR" sz="2800" dirty="0" smtClean="0"/>
              <a:t>3. Calcule t critique</a:t>
            </a:r>
            <a:endParaRPr lang="fr-FR" sz="2800" dirty="0"/>
          </a:p>
        </p:txBody>
      </p:sp>
      <p:sp>
        <p:nvSpPr>
          <p:cNvPr id="71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71683"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4755" name="Picture 3"/>
          <p:cNvPicPr>
            <a:picLocks noChangeAspect="1" noChangeArrowheads="1"/>
          </p:cNvPicPr>
          <p:nvPr/>
        </p:nvPicPr>
        <p:blipFill>
          <a:blip r:embed="rId2"/>
          <a:srcRect/>
          <a:stretch>
            <a:fillRect/>
          </a:stretch>
        </p:blipFill>
        <p:spPr bwMode="auto">
          <a:xfrm>
            <a:off x="1357290" y="1357299"/>
            <a:ext cx="6072229" cy="317184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 t à 2 échantillons dépendants</a:t>
            </a:r>
            <a:endParaRPr lang="fr-FR" dirty="0"/>
          </a:p>
        </p:txBody>
      </p:sp>
      <p:sp>
        <p:nvSpPr>
          <p:cNvPr id="3" name="Espace réservé du contenu 2"/>
          <p:cNvSpPr>
            <a:spLocks noGrp="1"/>
          </p:cNvSpPr>
          <p:nvPr>
            <p:ph idx="1"/>
          </p:nvPr>
        </p:nvSpPr>
        <p:spPr/>
        <p:txBody>
          <a:bodyPr/>
          <a:lstStyle/>
          <a:p>
            <a:r>
              <a:rPr lang="fr-FR" dirty="0" smtClean="0"/>
              <a:t>2,365&lt;3,62905254</a:t>
            </a:r>
          </a:p>
          <a:p>
            <a:r>
              <a:rPr lang="fr-FR" dirty="0" smtClean="0"/>
              <a:t>On rejette l’hypothèse nulle et on accepte l’hypothèse alternative ,alors il ya une différence entre les moyennes avant et après l’application du programme d’amélioration du niveau pour les langues étrangères pour la moyenne la plus élevée</a:t>
            </a:r>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57</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dirty="0" smtClean="0">
                <a:solidFill>
                  <a:schemeClr val="tx1"/>
                </a:solidFill>
              </a:rPr>
              <a:t/>
            </a:r>
            <a:br>
              <a:rPr lang="fr-FR" sz="4000" dirty="0" smtClean="0">
                <a:solidFill>
                  <a:schemeClr val="tx1"/>
                </a:solidFill>
              </a:rPr>
            </a:br>
            <a:r>
              <a:rPr lang="fr-FR" sz="4000" dirty="0" smtClean="0">
                <a:solidFill>
                  <a:schemeClr val="tx1"/>
                </a:solidFill>
              </a:rPr>
              <a:t>Les variables</a:t>
            </a:r>
            <a:br>
              <a:rPr lang="fr-FR" sz="4000" dirty="0" smtClean="0">
                <a:solidFill>
                  <a:schemeClr val="tx1"/>
                </a:solidFill>
              </a:rPr>
            </a:br>
            <a:r>
              <a:rPr lang="fr-FR" sz="4000" dirty="0" smtClean="0">
                <a:solidFill>
                  <a:schemeClr val="tx1"/>
                </a:solidFill>
              </a:rPr>
              <a:t>quantitatives/qualitatives</a:t>
            </a:r>
            <a:r>
              <a:rPr lang="fr-FR" dirty="0" smtClean="0">
                <a:solidFill>
                  <a:schemeClr val="tx1"/>
                </a:solidFill>
              </a:rPr>
              <a:t/>
            </a:r>
            <a:br>
              <a:rPr lang="fr-FR" dirty="0" smtClean="0">
                <a:solidFill>
                  <a:schemeClr val="tx1"/>
                </a:solidFill>
              </a:rPr>
            </a:br>
            <a:r>
              <a:rPr lang="fr-FR" dirty="0" smtClean="0">
                <a:solidFill>
                  <a:schemeClr val="tx1"/>
                </a:solidFill>
              </a:rPr>
              <a:t/>
            </a:r>
            <a:br>
              <a:rPr lang="fr-FR" dirty="0" smtClean="0">
                <a:solidFill>
                  <a:schemeClr val="tx1"/>
                </a:solidFill>
              </a:rPr>
            </a:br>
            <a:endParaRPr lang="fr-FR" dirty="0"/>
          </a:p>
        </p:txBody>
      </p:sp>
      <p:sp>
        <p:nvSpPr>
          <p:cNvPr id="13" name="ZoneTexte 12"/>
          <p:cNvSpPr txBox="1"/>
          <p:nvPr/>
        </p:nvSpPr>
        <p:spPr>
          <a:xfrm>
            <a:off x="285720" y="1357298"/>
            <a:ext cx="8215370" cy="1785104"/>
          </a:xfrm>
          <a:prstGeom prst="rect">
            <a:avLst/>
          </a:prstGeom>
          <a:noFill/>
        </p:spPr>
        <p:txBody>
          <a:bodyPr wrap="square" rtlCol="0">
            <a:spAutoFit/>
          </a:bodyPr>
          <a:lstStyle/>
          <a:p>
            <a:r>
              <a:rPr lang="fr-FR" sz="2200" dirty="0"/>
              <a:t>Chaque score est un nombre, ces nombres n’ont pas la même signification</a:t>
            </a:r>
          </a:p>
          <a:p>
            <a:r>
              <a:rPr lang="fr-FR" sz="2200" dirty="0"/>
              <a:t>Le genre 1 est insignifiant, H(Homme) est signifiant</a:t>
            </a:r>
          </a:p>
          <a:p>
            <a:r>
              <a:rPr lang="fr-FR" sz="2200" dirty="0"/>
              <a:t>Pour la variable Age le score 31 est signifiant, présente un client ayant 31 ans</a:t>
            </a:r>
          </a:p>
        </p:txBody>
      </p:sp>
      <p:pic>
        <p:nvPicPr>
          <p:cNvPr id="5122" name="Picture 2"/>
          <p:cNvPicPr>
            <a:picLocks noGrp="1" noChangeAspect="1" noChangeArrowheads="1"/>
          </p:cNvPicPr>
          <p:nvPr>
            <p:ph idx="1"/>
          </p:nvPr>
        </p:nvPicPr>
        <p:blipFill>
          <a:blip r:embed="rId2"/>
          <a:srcRect/>
          <a:stretch>
            <a:fillRect/>
          </a:stretch>
        </p:blipFill>
        <p:spPr bwMode="auto">
          <a:xfrm>
            <a:off x="2643174" y="3071810"/>
            <a:ext cx="4485715" cy="3028572"/>
          </a:xfrm>
          <a:prstGeom prst="rect">
            <a:avLst/>
          </a:prstGeom>
          <a:noFill/>
          <a:ln w="9525">
            <a:noFill/>
            <a:miter lim="800000"/>
            <a:headEnd/>
            <a:tailEnd/>
          </a:ln>
          <a:effectLst/>
        </p:spPr>
      </p:pic>
      <p:sp>
        <p:nvSpPr>
          <p:cNvPr id="16" name="ZoneTexte 15"/>
          <p:cNvSpPr txBox="1"/>
          <p:nvPr/>
        </p:nvSpPr>
        <p:spPr>
          <a:xfrm>
            <a:off x="6786578" y="2857496"/>
            <a:ext cx="2143140" cy="369332"/>
          </a:xfrm>
          <a:prstGeom prst="rect">
            <a:avLst/>
          </a:prstGeom>
          <a:noFill/>
        </p:spPr>
        <p:txBody>
          <a:bodyPr wrap="square" rtlCol="0">
            <a:spAutoFit/>
          </a:bodyPr>
          <a:lstStyle/>
          <a:p>
            <a:r>
              <a:rPr lang="fr-FR" b="1" i="1" dirty="0" smtClean="0"/>
              <a:t>variable qualitative</a:t>
            </a:r>
            <a:endParaRPr lang="fr-FR" b="1" i="1" dirty="0"/>
          </a:p>
        </p:txBody>
      </p:sp>
      <p:sp>
        <p:nvSpPr>
          <p:cNvPr id="17" name="ZoneTexte 16"/>
          <p:cNvSpPr txBox="1"/>
          <p:nvPr/>
        </p:nvSpPr>
        <p:spPr>
          <a:xfrm>
            <a:off x="214282" y="3571876"/>
            <a:ext cx="1643074" cy="646331"/>
          </a:xfrm>
          <a:prstGeom prst="rect">
            <a:avLst/>
          </a:prstGeom>
          <a:noFill/>
        </p:spPr>
        <p:txBody>
          <a:bodyPr wrap="square" rtlCol="0">
            <a:spAutoFit/>
          </a:bodyPr>
          <a:lstStyle/>
          <a:p>
            <a:r>
              <a:rPr lang="fr-FR" b="1" i="1" dirty="0" smtClean="0"/>
              <a:t>variable quantitative</a:t>
            </a:r>
            <a:endParaRPr lang="fr-FR" b="1" i="1" dirty="0"/>
          </a:p>
        </p:txBody>
      </p:sp>
      <p:cxnSp>
        <p:nvCxnSpPr>
          <p:cNvPr id="19" name="Connecteur droit avec flèche 18"/>
          <p:cNvCxnSpPr/>
          <p:nvPr/>
        </p:nvCxnSpPr>
        <p:spPr>
          <a:xfrm>
            <a:off x="1500166" y="3857628"/>
            <a:ext cx="1256628"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2" name="Connecteur droit avec flèche 21"/>
          <p:cNvCxnSpPr>
            <a:stCxn id="16" idx="1"/>
          </p:cNvCxnSpPr>
          <p:nvPr/>
        </p:nvCxnSpPr>
        <p:spPr>
          <a:xfrm rot="10800000" flipV="1">
            <a:off x="6786578" y="3042162"/>
            <a:ext cx="1588" cy="45827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4" name="Connecteur droit avec flèche 23"/>
          <p:cNvCxnSpPr/>
          <p:nvPr/>
        </p:nvCxnSpPr>
        <p:spPr>
          <a:xfrm rot="10800000" flipV="1">
            <a:off x="4929190" y="3000372"/>
            <a:ext cx="1785950" cy="50006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2" name="Espace réservé du numéro de diapositive 11"/>
          <p:cNvSpPr>
            <a:spLocks noGrp="1"/>
          </p:cNvSpPr>
          <p:nvPr>
            <p:ph type="sldNum" sz="quarter" idx="12"/>
          </p:nvPr>
        </p:nvSpPr>
        <p:spPr/>
        <p:txBody>
          <a:bodyPr/>
          <a:lstStyle/>
          <a:p>
            <a:fld id="{D5C70E1F-8F25-4BAF-8401-4F768AFAE21A}" type="slidenum">
              <a:rPr lang="fr-FR" smtClean="0"/>
              <a:pPr/>
              <a:t>6</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rPr>
              <a:t>Les variables </a:t>
            </a:r>
            <a:br>
              <a:rPr lang="fr-FR" dirty="0" smtClean="0">
                <a:solidFill>
                  <a:schemeClr val="tx1"/>
                </a:solidFill>
              </a:rPr>
            </a:br>
            <a:r>
              <a:rPr lang="fr-FR" dirty="0" smtClean="0"/>
              <a:t>ordinales/nominales</a:t>
            </a:r>
            <a:endParaRPr lang="fr-FR" dirty="0"/>
          </a:p>
        </p:txBody>
      </p:sp>
      <p:pic>
        <p:nvPicPr>
          <p:cNvPr id="6146" name="Picture 2"/>
          <p:cNvPicPr>
            <a:picLocks noGrp="1" noChangeAspect="1" noChangeArrowheads="1"/>
          </p:cNvPicPr>
          <p:nvPr>
            <p:ph idx="1"/>
          </p:nvPr>
        </p:nvPicPr>
        <p:blipFill>
          <a:blip r:embed="rId2"/>
          <a:srcRect/>
          <a:stretch>
            <a:fillRect/>
          </a:stretch>
        </p:blipFill>
        <p:spPr bwMode="auto">
          <a:xfrm>
            <a:off x="4929190" y="2000240"/>
            <a:ext cx="3347666" cy="2523810"/>
          </a:xfrm>
          <a:prstGeom prst="rect">
            <a:avLst/>
          </a:prstGeom>
          <a:noFill/>
          <a:ln w="9525">
            <a:noFill/>
            <a:miter lim="800000"/>
            <a:headEnd/>
            <a:tailEnd/>
          </a:ln>
          <a:effectLst/>
        </p:spPr>
      </p:pic>
      <p:sp>
        <p:nvSpPr>
          <p:cNvPr id="5" name="ZoneTexte 4"/>
          <p:cNvSpPr txBox="1"/>
          <p:nvPr/>
        </p:nvSpPr>
        <p:spPr>
          <a:xfrm>
            <a:off x="500034" y="1928802"/>
            <a:ext cx="4000528" cy="2308324"/>
          </a:xfrm>
          <a:prstGeom prst="rect">
            <a:avLst/>
          </a:prstGeom>
          <a:noFill/>
        </p:spPr>
        <p:txBody>
          <a:bodyPr wrap="square" rtlCol="0">
            <a:spAutoFit/>
          </a:bodyPr>
          <a:lstStyle/>
          <a:p>
            <a:pPr algn="ctr"/>
            <a:r>
              <a:rPr lang="fr-FR" sz="2400" dirty="0" smtClean="0"/>
              <a:t>Sur la</a:t>
            </a:r>
            <a:r>
              <a:rPr lang="fr-FR" sz="2400" dirty="0"/>
              <a:t> </a:t>
            </a:r>
            <a:r>
              <a:rPr lang="fr-FR" sz="2400" dirty="0" smtClean="0"/>
              <a:t>variable satisfaction on peut établir un ordre sur ses modalités</a:t>
            </a:r>
          </a:p>
          <a:p>
            <a:pPr algn="ctr"/>
            <a:r>
              <a:rPr lang="fr-FR" sz="2400" dirty="0" smtClean="0"/>
              <a:t>Très satisfait&gt;Plutôt satisfait</a:t>
            </a:r>
          </a:p>
          <a:p>
            <a:pPr algn="ctr"/>
            <a:r>
              <a:rPr lang="fr-FR" sz="2400" dirty="0" smtClean="0"/>
              <a:t>Plutôt satisfait&gt; Plutôt insatisfait</a:t>
            </a:r>
            <a:endParaRPr lang="fr-FR" dirty="0"/>
          </a:p>
        </p:txBody>
      </p:sp>
      <p:sp>
        <p:nvSpPr>
          <p:cNvPr id="6" name="Flèche vers le bas 5"/>
          <p:cNvSpPr/>
          <p:nvPr/>
        </p:nvSpPr>
        <p:spPr>
          <a:xfrm>
            <a:off x="2357422" y="4357694"/>
            <a:ext cx="42862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714348" y="5143512"/>
            <a:ext cx="3571900" cy="954107"/>
          </a:xfrm>
          <a:prstGeom prst="rect">
            <a:avLst/>
          </a:prstGeom>
          <a:noFill/>
        </p:spPr>
        <p:txBody>
          <a:bodyPr wrap="square" rtlCol="0">
            <a:spAutoFit/>
          </a:bodyPr>
          <a:lstStyle/>
          <a:p>
            <a:pPr algn="ctr"/>
            <a:r>
              <a:rPr lang="fr-FR" sz="2800" dirty="0" smtClean="0">
                <a:solidFill>
                  <a:schemeClr val="tx1"/>
                </a:solidFill>
              </a:rPr>
              <a:t>Une </a:t>
            </a:r>
            <a:r>
              <a:rPr lang="fr-FR" sz="2800" dirty="0" smtClean="0"/>
              <a:t>variable </a:t>
            </a:r>
            <a:r>
              <a:rPr lang="fr-FR" sz="2800" b="1" i="1" dirty="0" smtClean="0">
                <a:solidFill>
                  <a:schemeClr val="tx1"/>
                </a:solidFill>
              </a:rPr>
              <a:t>qualitative</a:t>
            </a:r>
            <a:r>
              <a:rPr lang="fr-FR" sz="2800" dirty="0" smtClean="0">
                <a:solidFill>
                  <a:schemeClr val="tx1"/>
                </a:solidFill>
              </a:rPr>
              <a:t> </a:t>
            </a:r>
            <a:r>
              <a:rPr lang="fr-FR" sz="2800" b="1" i="1" u="sng" dirty="0" smtClean="0">
                <a:solidFill>
                  <a:schemeClr val="tx1"/>
                </a:solidFill>
              </a:rPr>
              <a:t>ordinale</a:t>
            </a:r>
            <a:endParaRPr lang="fr-FR" sz="2800" b="1" i="1" u="sng" dirty="0"/>
          </a:p>
        </p:txBody>
      </p:sp>
      <p:sp>
        <p:nvSpPr>
          <p:cNvPr id="10" name="Espace réservé du numéro de diapositive 9"/>
          <p:cNvSpPr>
            <a:spLocks noGrp="1"/>
          </p:cNvSpPr>
          <p:nvPr>
            <p:ph type="sldNum" sz="quarter" idx="12"/>
          </p:nvPr>
        </p:nvSpPr>
        <p:spPr/>
        <p:txBody>
          <a:bodyPr/>
          <a:lstStyle/>
          <a:p>
            <a:fld id="{D5C70E1F-8F25-4BAF-8401-4F768AFAE21A}" type="slidenum">
              <a:rPr lang="fr-FR" smtClean="0"/>
              <a:pPr/>
              <a:t>7</a:t>
            </a:fld>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rPr>
              <a:t>Les variables </a:t>
            </a:r>
            <a:br>
              <a:rPr lang="fr-FR" dirty="0" smtClean="0">
                <a:solidFill>
                  <a:schemeClr val="tx1"/>
                </a:solidFill>
              </a:rPr>
            </a:br>
            <a:r>
              <a:rPr lang="fr-FR" dirty="0" smtClean="0"/>
              <a:t>ordinales/nominales</a:t>
            </a:r>
            <a:endParaRPr lang="fr-FR" dirty="0"/>
          </a:p>
        </p:txBody>
      </p:sp>
      <p:sp>
        <p:nvSpPr>
          <p:cNvPr id="5" name="ZoneTexte 4"/>
          <p:cNvSpPr txBox="1"/>
          <p:nvPr/>
        </p:nvSpPr>
        <p:spPr>
          <a:xfrm>
            <a:off x="500034" y="1928802"/>
            <a:ext cx="4000528" cy="1938992"/>
          </a:xfrm>
          <a:prstGeom prst="rect">
            <a:avLst/>
          </a:prstGeom>
          <a:noFill/>
        </p:spPr>
        <p:txBody>
          <a:bodyPr wrap="square" rtlCol="0">
            <a:spAutoFit/>
          </a:bodyPr>
          <a:lstStyle/>
          <a:p>
            <a:pPr algn="ctr"/>
            <a:r>
              <a:rPr lang="fr-FR" sz="2400" dirty="0" smtClean="0"/>
              <a:t>Sur la</a:t>
            </a:r>
            <a:r>
              <a:rPr lang="fr-FR" sz="2400" dirty="0"/>
              <a:t> </a:t>
            </a:r>
            <a:r>
              <a:rPr lang="fr-FR" sz="2400" dirty="0" smtClean="0"/>
              <a:t>variable Age on peut pas établir un ordre sur ses modalités</a:t>
            </a:r>
          </a:p>
          <a:p>
            <a:pPr algn="ctr"/>
            <a:r>
              <a:rPr lang="fr-FR" sz="2400" dirty="0" smtClean="0"/>
              <a:t>H</a:t>
            </a:r>
            <a:r>
              <a:rPr lang="fr-FR" sz="2400" dirty="0"/>
              <a:t> ? </a:t>
            </a:r>
            <a:r>
              <a:rPr lang="fr-FR" sz="2400" dirty="0" smtClean="0"/>
              <a:t>F</a:t>
            </a:r>
          </a:p>
          <a:p>
            <a:pPr algn="ctr"/>
            <a:r>
              <a:rPr lang="fr-FR" sz="2400" dirty="0" smtClean="0"/>
              <a:t>Des </a:t>
            </a:r>
            <a:r>
              <a:rPr lang="fr-FR" sz="2400" dirty="0"/>
              <a:t>catégories</a:t>
            </a:r>
            <a:endParaRPr lang="fr-FR" sz="2400" dirty="0" smtClean="0"/>
          </a:p>
        </p:txBody>
      </p:sp>
      <p:sp>
        <p:nvSpPr>
          <p:cNvPr id="6" name="Flèche vers le bas 5"/>
          <p:cNvSpPr/>
          <p:nvPr/>
        </p:nvSpPr>
        <p:spPr>
          <a:xfrm>
            <a:off x="2214546" y="4071942"/>
            <a:ext cx="428628"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714348" y="5072074"/>
            <a:ext cx="3571900" cy="954107"/>
          </a:xfrm>
          <a:prstGeom prst="rect">
            <a:avLst/>
          </a:prstGeom>
          <a:noFill/>
        </p:spPr>
        <p:txBody>
          <a:bodyPr wrap="square" rtlCol="0">
            <a:spAutoFit/>
          </a:bodyPr>
          <a:lstStyle/>
          <a:p>
            <a:pPr algn="ctr"/>
            <a:r>
              <a:rPr lang="fr-FR" sz="2800" dirty="0" smtClean="0">
                <a:solidFill>
                  <a:schemeClr val="tx1"/>
                </a:solidFill>
              </a:rPr>
              <a:t>Une </a:t>
            </a:r>
            <a:r>
              <a:rPr lang="fr-FR" sz="2800" dirty="0" smtClean="0"/>
              <a:t>variable </a:t>
            </a:r>
            <a:r>
              <a:rPr lang="fr-FR" sz="2800" b="1" i="1" dirty="0" smtClean="0">
                <a:solidFill>
                  <a:schemeClr val="tx1"/>
                </a:solidFill>
              </a:rPr>
              <a:t>qualitative</a:t>
            </a:r>
            <a:r>
              <a:rPr lang="fr-FR" sz="2800" dirty="0" smtClean="0">
                <a:solidFill>
                  <a:schemeClr val="tx1"/>
                </a:solidFill>
              </a:rPr>
              <a:t> </a:t>
            </a:r>
            <a:r>
              <a:rPr lang="fr-FR" sz="2800" b="1" i="1" u="sng" dirty="0" smtClean="0">
                <a:solidFill>
                  <a:schemeClr val="tx1"/>
                </a:solidFill>
              </a:rPr>
              <a:t>Nominale</a:t>
            </a:r>
            <a:endParaRPr lang="fr-FR" sz="2800" b="1" i="1" u="sng" dirty="0"/>
          </a:p>
        </p:txBody>
      </p:sp>
      <p:pic>
        <p:nvPicPr>
          <p:cNvPr id="7170" name="Picture 2"/>
          <p:cNvPicPr>
            <a:picLocks noGrp="1" noChangeAspect="1" noChangeArrowheads="1"/>
          </p:cNvPicPr>
          <p:nvPr>
            <p:ph idx="1"/>
          </p:nvPr>
        </p:nvPicPr>
        <p:blipFill>
          <a:blip r:embed="rId2"/>
          <a:srcRect/>
          <a:stretch>
            <a:fillRect/>
          </a:stretch>
        </p:blipFill>
        <p:spPr bwMode="auto">
          <a:xfrm>
            <a:off x="4500562" y="1785926"/>
            <a:ext cx="4429156" cy="3714776"/>
          </a:xfrm>
          <a:prstGeom prst="rect">
            <a:avLst/>
          </a:prstGeom>
          <a:noFill/>
          <a:ln w="9525">
            <a:noFill/>
            <a:miter lim="800000"/>
            <a:headEnd/>
            <a:tailEnd/>
          </a:ln>
          <a:effectLst/>
        </p:spPr>
      </p:pic>
      <p:sp>
        <p:nvSpPr>
          <p:cNvPr id="10" name="Espace réservé du numéro de diapositive 9"/>
          <p:cNvSpPr>
            <a:spLocks noGrp="1"/>
          </p:cNvSpPr>
          <p:nvPr>
            <p:ph type="sldNum" sz="quarter" idx="12"/>
          </p:nvPr>
        </p:nvSpPr>
        <p:spPr/>
        <p:txBody>
          <a:bodyPr/>
          <a:lstStyle/>
          <a:p>
            <a:fld id="{D5C70E1F-8F25-4BAF-8401-4F768AFAE21A}" type="slidenum">
              <a:rPr lang="fr-FR" smtClean="0"/>
              <a:pPr/>
              <a:t>8</a:t>
            </a:fld>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rPr>
              <a:t>Une </a:t>
            </a:r>
            <a:r>
              <a:rPr lang="fr-FR" dirty="0" smtClean="0"/>
              <a:t>variable</a:t>
            </a:r>
            <a:r>
              <a:rPr lang="fr-FR" b="1" i="1" dirty="0" smtClean="0"/>
              <a:t> </a:t>
            </a:r>
            <a:r>
              <a:rPr lang="fr-FR" dirty="0" smtClean="0"/>
              <a:t>quantitative -&gt;</a:t>
            </a:r>
            <a:r>
              <a:rPr lang="fr-FR" dirty="0"/>
              <a:t>u</a:t>
            </a:r>
            <a:r>
              <a:rPr lang="fr-FR" dirty="0" smtClean="0">
                <a:solidFill>
                  <a:schemeClr val="tx1"/>
                </a:solidFill>
              </a:rPr>
              <a:t>ne </a:t>
            </a:r>
            <a:r>
              <a:rPr lang="fr-FR" dirty="0" smtClean="0"/>
              <a:t>variable </a:t>
            </a:r>
            <a:r>
              <a:rPr lang="fr-FR" dirty="0" smtClean="0">
                <a:solidFill>
                  <a:schemeClr val="tx1"/>
                </a:solidFill>
              </a:rPr>
              <a:t>qualitative</a:t>
            </a:r>
            <a:endParaRPr lang="fr-FR" dirty="0"/>
          </a:p>
        </p:txBody>
      </p:sp>
      <p:pic>
        <p:nvPicPr>
          <p:cNvPr id="8194" name="Picture 2"/>
          <p:cNvPicPr>
            <a:picLocks noGrp="1" noChangeAspect="1" noChangeArrowheads="1"/>
          </p:cNvPicPr>
          <p:nvPr>
            <p:ph idx="1"/>
          </p:nvPr>
        </p:nvPicPr>
        <p:blipFill>
          <a:blip r:embed="rId2"/>
          <a:srcRect/>
          <a:stretch>
            <a:fillRect/>
          </a:stretch>
        </p:blipFill>
        <p:spPr bwMode="auto">
          <a:xfrm>
            <a:off x="1142976" y="2143116"/>
            <a:ext cx="5980953" cy="2752381"/>
          </a:xfrm>
          <a:prstGeom prst="rect">
            <a:avLst/>
          </a:prstGeom>
          <a:noFill/>
          <a:ln w="9525">
            <a:noFill/>
            <a:miter lim="800000"/>
            <a:headEnd/>
            <a:tailEnd/>
          </a:ln>
          <a:effectLst/>
        </p:spPr>
      </p:pic>
      <p:sp>
        <p:nvSpPr>
          <p:cNvPr id="5" name="ZoneTexte 4"/>
          <p:cNvSpPr txBox="1"/>
          <p:nvPr/>
        </p:nvSpPr>
        <p:spPr>
          <a:xfrm>
            <a:off x="428596" y="5072074"/>
            <a:ext cx="2357454" cy="830997"/>
          </a:xfrm>
          <a:prstGeom prst="rect">
            <a:avLst/>
          </a:prstGeom>
          <a:noFill/>
        </p:spPr>
        <p:txBody>
          <a:bodyPr wrap="square" rtlCol="0">
            <a:spAutoFit/>
          </a:bodyPr>
          <a:lstStyle/>
          <a:p>
            <a:r>
              <a:rPr lang="fr-FR" sz="2400" dirty="0" smtClean="0"/>
              <a:t>Une variable </a:t>
            </a:r>
            <a:r>
              <a:rPr lang="fr-FR" sz="2400" b="1" i="1" dirty="0" smtClean="0"/>
              <a:t>quantitative</a:t>
            </a:r>
            <a:endParaRPr lang="fr-FR" sz="2400" b="1" i="1" dirty="0"/>
          </a:p>
        </p:txBody>
      </p:sp>
      <p:sp>
        <p:nvSpPr>
          <p:cNvPr id="6" name="Flèche droite 5"/>
          <p:cNvSpPr/>
          <p:nvPr/>
        </p:nvSpPr>
        <p:spPr>
          <a:xfrm>
            <a:off x="3357554" y="5286388"/>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4643438" y="5072074"/>
            <a:ext cx="3571900" cy="830997"/>
          </a:xfrm>
          <a:prstGeom prst="rect">
            <a:avLst/>
          </a:prstGeom>
          <a:noFill/>
        </p:spPr>
        <p:txBody>
          <a:bodyPr wrap="square" rtlCol="0">
            <a:spAutoFit/>
          </a:bodyPr>
          <a:lstStyle/>
          <a:p>
            <a:pPr algn="ctr"/>
            <a:r>
              <a:rPr lang="fr-FR" sz="2400" dirty="0" smtClean="0">
                <a:solidFill>
                  <a:schemeClr val="tx1"/>
                </a:solidFill>
              </a:rPr>
              <a:t>Une </a:t>
            </a:r>
            <a:r>
              <a:rPr lang="fr-FR" sz="2400" dirty="0" smtClean="0"/>
              <a:t>variable </a:t>
            </a:r>
            <a:r>
              <a:rPr lang="fr-FR" sz="2400" b="1" i="1" dirty="0" smtClean="0">
                <a:solidFill>
                  <a:schemeClr val="tx1"/>
                </a:solidFill>
              </a:rPr>
              <a:t>qualitative</a:t>
            </a:r>
            <a:r>
              <a:rPr lang="fr-FR" sz="2400" dirty="0" smtClean="0">
                <a:solidFill>
                  <a:schemeClr val="tx1"/>
                </a:solidFill>
              </a:rPr>
              <a:t> </a:t>
            </a:r>
            <a:r>
              <a:rPr lang="fr-FR" sz="2400" b="1" i="1" u="sng" dirty="0" smtClean="0">
                <a:solidFill>
                  <a:schemeClr val="tx1"/>
                </a:solidFill>
              </a:rPr>
              <a:t>ordinale</a:t>
            </a:r>
            <a:endParaRPr lang="fr-FR" sz="2400" b="1" i="1" u="sng" dirty="0"/>
          </a:p>
        </p:txBody>
      </p:sp>
      <p:sp>
        <p:nvSpPr>
          <p:cNvPr id="10" name="Espace réservé du numéro de diapositive 9"/>
          <p:cNvSpPr>
            <a:spLocks noGrp="1"/>
          </p:cNvSpPr>
          <p:nvPr>
            <p:ph type="sldNum" sz="quarter" idx="12"/>
          </p:nvPr>
        </p:nvSpPr>
        <p:spPr/>
        <p:txBody>
          <a:bodyPr/>
          <a:lstStyle/>
          <a:p>
            <a:fld id="{D5C70E1F-8F25-4BAF-8401-4F768AFAE21A}" type="slidenum">
              <a:rPr lang="fr-FR" smtClean="0"/>
              <a:pPr/>
              <a:t>9</a:t>
            </a:fld>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2"/>
        </a:lnRef>
        <a:fillRef idx="0">
          <a:schemeClr val="accent2"/>
        </a:fillRef>
        <a:effectRef idx="0">
          <a:schemeClr val="accent2"/>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15334</TotalTime>
  <Words>1629</Words>
  <Application>Microsoft Office PowerPoint</Application>
  <PresentationFormat>Affichage à l'écran (4:3)</PresentationFormat>
  <Paragraphs>300</Paragraphs>
  <Slides>57</Slides>
  <Notes>0</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57</vt:i4>
      </vt:variant>
    </vt:vector>
  </HeadingPairs>
  <TitlesOfParts>
    <vt:vector size="63" baseType="lpstr">
      <vt:lpstr>Arial</vt:lpstr>
      <vt:lpstr>Calibri</vt:lpstr>
      <vt:lpstr>Times</vt:lpstr>
      <vt:lpstr>Wingdings</vt:lpstr>
      <vt:lpstr>Thème Office</vt:lpstr>
      <vt:lpstr>Équation</vt:lpstr>
      <vt:lpstr>Le plan</vt:lpstr>
      <vt:lpstr>La variable </vt:lpstr>
      <vt:lpstr>Les variables </vt:lpstr>
      <vt:lpstr>Les variables </vt:lpstr>
      <vt:lpstr> Les variables Les variables quantitatives/qualitatives  </vt:lpstr>
      <vt:lpstr> Les variables quantitatives/qualitatives  </vt:lpstr>
      <vt:lpstr>Les variables  ordinales/nominales</vt:lpstr>
      <vt:lpstr>Les variables  ordinales/nominales</vt:lpstr>
      <vt:lpstr>Une variable quantitative -&gt;une variable qualitative</vt:lpstr>
      <vt:lpstr>Le Spss</vt:lpstr>
      <vt:lpstr>La corrélation statistique </vt:lpstr>
      <vt:lpstr>La corrélation statistique </vt:lpstr>
      <vt:lpstr>Le diagramme de corrélation </vt:lpstr>
      <vt:lpstr>  Le diagramme de corrélation  L'intensité de la relation  </vt:lpstr>
      <vt:lpstr>  Le diagramme de corrélation  L'intensité de la relation  </vt:lpstr>
      <vt:lpstr>  Le diagramme de corrélation  L'intensité de la relation  </vt:lpstr>
      <vt:lpstr>    Le diagramme de corrélation  Le sens de la relation     </vt:lpstr>
      <vt:lpstr> Les COEFFICIENTS DE CORRELATION(r) </vt:lpstr>
      <vt:lpstr> Les COEFFICIENTS DE CORRELATION(r) </vt:lpstr>
      <vt:lpstr>  Les COEFFICIENTS DE CORRELATION  Le coefficient de corrélation linéaire de Bravais-Pearson  </vt:lpstr>
      <vt:lpstr>Exemple1 </vt:lpstr>
      <vt:lpstr>Présentation PowerPoint</vt:lpstr>
      <vt:lpstr>Présentation PowerPoint</vt:lpstr>
      <vt:lpstr>Le coefficient de corrélation de Spearman</vt:lpstr>
      <vt:lpstr>Présentation PowerPoint</vt:lpstr>
      <vt:lpstr>Exemple2</vt:lpstr>
      <vt:lpstr>Présentation PowerPoint</vt:lpstr>
      <vt:lpstr>Le test du Chi-2(1)</vt:lpstr>
      <vt:lpstr>Le test du Chi-2(2)</vt:lpstr>
      <vt:lpstr>Le test du Chi-2(3)</vt:lpstr>
      <vt:lpstr>Le test du Chi-2(4)</vt:lpstr>
      <vt:lpstr>Le test du Chi-2(5)</vt:lpstr>
      <vt:lpstr>Le test du Chi-2(6) le calcule de la la valeur Chi-2Obs </vt:lpstr>
      <vt:lpstr>Le test du Chi-2(7) le calcule de la la valeur Chi-2Obs </vt:lpstr>
      <vt:lpstr>Le test du Chi-2(8) le calcule de la  valeur Chi-2Obs </vt:lpstr>
      <vt:lpstr>Le test du Chi-2(9) le calcule de la valeur Chi-2Obs </vt:lpstr>
      <vt:lpstr>Le test du Chi-2(10) détermination du nombre de degré de liberté z</vt:lpstr>
      <vt:lpstr>Le test du Chi-2(10) détermination du nombre de degré de liberté z</vt:lpstr>
      <vt:lpstr>Application sur le spss</vt:lpstr>
      <vt:lpstr>Application sur le spss</vt:lpstr>
      <vt:lpstr>Le test t</vt:lpstr>
      <vt:lpstr>Test t à 2 échantillons indépendants</vt:lpstr>
      <vt:lpstr>Test t à 2 échantillons indépendants</vt:lpstr>
      <vt:lpstr>Test t à 2 échantillons indépendants</vt:lpstr>
      <vt:lpstr>Test t à 2 échantillons indépendants le test d’homogeneité(test de Levene)</vt:lpstr>
      <vt:lpstr>Test t à 2 échantillons indépendants le test d’homogeneité(test de Levene)</vt:lpstr>
      <vt:lpstr>Test t à 2 échantillons indépendants le test d’homogeneité(test de Levene)</vt:lpstr>
      <vt:lpstr>Test t à 2 échantillons indépendants le test d’homogeneité(test de Levene)</vt:lpstr>
      <vt:lpstr>Test t à 2 échantillons indépendants</vt:lpstr>
      <vt:lpstr>Test t à 2 échantillons indépendants</vt:lpstr>
      <vt:lpstr>Test t à 2 échantillons indépendants</vt:lpstr>
      <vt:lpstr>Test t à 2 échantillons indépendants</vt:lpstr>
      <vt:lpstr>Test t à 2 échantillons dépendants </vt:lpstr>
      <vt:lpstr>Test t à 2 échantillons dépendants </vt:lpstr>
      <vt:lpstr>Test t à 2 échantillons dépendants  </vt:lpstr>
      <vt:lpstr>Test t à 2 échantillons dépendants  </vt:lpstr>
      <vt:lpstr>Test t à 2 échantillons dépendants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plan</dc:title>
  <dc:creator>fou_ch</dc:creator>
  <cp:lastModifiedBy>STAR INFO</cp:lastModifiedBy>
  <cp:revision>380</cp:revision>
  <dcterms:created xsi:type="dcterms:W3CDTF">2018-11-21T21:16:58Z</dcterms:created>
  <dcterms:modified xsi:type="dcterms:W3CDTF">2022-11-06T09:21:50Z</dcterms:modified>
</cp:coreProperties>
</file>