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53C-3F70-4D8F-991D-1F90DDBA7AA9}" type="datetimeFigureOut">
              <a:rPr lang="fr-FR" smtClean="0"/>
              <a:t>03/01/2023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120D-D3C8-4E8F-BE68-B92D35005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80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53C-3F70-4D8F-991D-1F90DDBA7AA9}" type="datetimeFigureOut">
              <a:rPr lang="fr-FR" smtClean="0"/>
              <a:t>03/01/2023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120D-D3C8-4E8F-BE68-B92D35005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53C-3F70-4D8F-991D-1F90DDBA7AA9}" type="datetimeFigureOut">
              <a:rPr lang="fr-FR" smtClean="0"/>
              <a:t>03/01/2023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120D-D3C8-4E8F-BE68-B92D35005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3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53C-3F70-4D8F-991D-1F90DDBA7AA9}" type="datetimeFigureOut">
              <a:rPr lang="fr-FR" smtClean="0"/>
              <a:t>03/01/2023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120D-D3C8-4E8F-BE68-B92D35005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88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53C-3F70-4D8F-991D-1F90DDBA7AA9}" type="datetimeFigureOut">
              <a:rPr lang="fr-FR" smtClean="0"/>
              <a:t>03/01/2023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120D-D3C8-4E8F-BE68-B92D35005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52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53C-3F70-4D8F-991D-1F90DDBA7AA9}" type="datetimeFigureOut">
              <a:rPr lang="fr-FR" smtClean="0"/>
              <a:t>03/01/2023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120D-D3C8-4E8F-BE68-B92D35005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36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53C-3F70-4D8F-991D-1F90DDBA7AA9}" type="datetimeFigureOut">
              <a:rPr lang="fr-FR" smtClean="0"/>
              <a:t>03/01/2023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120D-D3C8-4E8F-BE68-B92D35005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75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53C-3F70-4D8F-991D-1F90DDBA7AA9}" type="datetimeFigureOut">
              <a:rPr lang="fr-FR" smtClean="0"/>
              <a:t>03/01/2023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120D-D3C8-4E8F-BE68-B92D35005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1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53C-3F70-4D8F-991D-1F90DDBA7AA9}" type="datetimeFigureOut">
              <a:rPr lang="fr-FR" smtClean="0"/>
              <a:t>03/01/2023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120D-D3C8-4E8F-BE68-B92D35005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27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53C-3F70-4D8F-991D-1F90DDBA7AA9}" type="datetimeFigureOut">
              <a:rPr lang="fr-FR" smtClean="0"/>
              <a:t>03/01/2023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120D-D3C8-4E8F-BE68-B92D35005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41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53C-3F70-4D8F-991D-1F90DDBA7AA9}" type="datetimeFigureOut">
              <a:rPr lang="fr-FR" smtClean="0"/>
              <a:t>03/01/2023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120D-D3C8-4E8F-BE68-B92D35005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2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6153C-3F70-4D8F-991D-1F90DDBA7AA9}" type="datetimeFigureOut">
              <a:rPr lang="fr-FR" smtClean="0"/>
              <a:t>03/01/2023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2120D-D3C8-4E8F-BE68-B92D35005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92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cer-environnement.fr/lexique/#lymphocyt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8797E504-D254-425A-A1F3-5962176A949A}"/>
              </a:ext>
            </a:extLst>
          </p:cNvPr>
          <p:cNvSpPr txBox="1">
            <a:spLocks noChangeArrowheads="1"/>
          </p:cNvSpPr>
          <p:nvPr/>
        </p:nvSpPr>
        <p:spPr>
          <a:xfrm>
            <a:off x="2243138" y="2339975"/>
            <a:ext cx="7705725" cy="2179638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rgbClr val="FF6600"/>
            </a:solidFill>
          </a:ln>
        </p:spPr>
        <p:txBody>
          <a:bodyPr lIns="36000" tIns="36000" rIns="36000" bIns="3600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spcBef>
                <a:spcPct val="20000"/>
              </a:spcBef>
              <a:defRPr/>
            </a:pPr>
            <a:r>
              <a:rPr lang="fr-FR" sz="3200" b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Module :  SYSTEMATIQUE DES PROCARYOTES</a:t>
            </a:r>
            <a:br>
              <a:rPr lang="fr-FR" sz="3200" b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fr-FR" sz="3200" b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(Bactéries et Archaea)</a:t>
            </a:r>
            <a:endParaRPr lang="fr-FR" sz="8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ous-titre 5">
            <a:extLst>
              <a:ext uri="{FF2B5EF4-FFF2-40B4-BE49-F238E27FC236}">
                <a16:creationId xmlns="" xmlns:a16="http://schemas.microsoft.com/office/drawing/2014/main" id="{0E8D6E2F-3378-40A2-94AE-D42EE2B42131}"/>
              </a:ext>
            </a:extLst>
          </p:cNvPr>
          <p:cNvSpPr txBox="1">
            <a:spLocks/>
          </p:cNvSpPr>
          <p:nvPr/>
        </p:nvSpPr>
        <p:spPr>
          <a:xfrm>
            <a:off x="3976688" y="4471988"/>
            <a:ext cx="4238625" cy="1693862"/>
          </a:xfrm>
          <a:prstGeom prst="round2DiagRect">
            <a:avLst>
              <a:gd name="adj1" fmla="val 50000"/>
              <a:gd name="adj2" fmla="val 0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lIns="36000" tIns="36000" rIns="36000" bIns="36000" anchor="ctr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Niveau : licence</a:t>
            </a:r>
          </a:p>
          <a:p>
            <a:pPr>
              <a:defRPr/>
            </a:pPr>
            <a:r>
              <a:rPr lang="fr-FR" sz="160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Chargé de module : BENKADDOUR Bachir</a:t>
            </a:r>
          </a:p>
          <a:p>
            <a:pPr>
              <a:defRPr/>
            </a:pPr>
            <a:r>
              <a:rPr lang="fr-FR" sz="160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Maître-assistant A </a:t>
            </a:r>
          </a:p>
          <a:p>
            <a:pPr>
              <a:defRPr/>
            </a:pPr>
            <a:r>
              <a:rPr lang="fr-FR" sz="160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Spécialité microbiologie</a:t>
            </a:r>
            <a:endParaRPr lang="fr-FR" sz="1600" dirty="0">
              <a:solidFill>
                <a:sysClr val="windowText" lastClr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Arrondir un rectangle avec un coin diagonal 6">
            <a:extLst>
              <a:ext uri="{FF2B5EF4-FFF2-40B4-BE49-F238E27FC236}">
                <a16:creationId xmlns="" xmlns:a16="http://schemas.microsoft.com/office/drawing/2014/main" id="{579CE536-F765-440D-A779-DDDE66E13A8F}"/>
              </a:ext>
            </a:extLst>
          </p:cNvPr>
          <p:cNvSpPr/>
          <p:nvPr/>
        </p:nvSpPr>
        <p:spPr>
          <a:xfrm>
            <a:off x="3042444" y="303213"/>
            <a:ext cx="6107112" cy="795337"/>
          </a:xfrm>
          <a:prstGeom prst="round2DiagRect">
            <a:avLst>
              <a:gd name="adj1" fmla="val 50000"/>
              <a:gd name="adj2" fmla="val 0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algn="ctr">
              <a:defRPr/>
            </a:pPr>
            <a:r>
              <a:rPr lang="fr-FR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République Algérienne Démocratique et Populaire</a:t>
            </a:r>
          </a:p>
          <a:p>
            <a:pPr algn="ctr">
              <a:defRPr/>
            </a:pPr>
            <a:r>
              <a:rPr lang="fr-FR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Ministère de l’enseignement Supérieur et de la Recherche Scientifique</a:t>
            </a:r>
          </a:p>
        </p:txBody>
      </p:sp>
      <p:sp>
        <p:nvSpPr>
          <p:cNvPr id="7" name="Arrondir un rectangle avec un coin diagonal 7">
            <a:extLst>
              <a:ext uri="{FF2B5EF4-FFF2-40B4-BE49-F238E27FC236}">
                <a16:creationId xmlns="" xmlns:a16="http://schemas.microsoft.com/office/drawing/2014/main" id="{47961C89-E587-4795-A6AA-E146BD9F7E3C}"/>
              </a:ext>
            </a:extLst>
          </p:cNvPr>
          <p:cNvSpPr/>
          <p:nvPr/>
        </p:nvSpPr>
        <p:spPr>
          <a:xfrm>
            <a:off x="3028950" y="1125538"/>
            <a:ext cx="6134100" cy="928687"/>
          </a:xfrm>
          <a:prstGeom prst="round2DiagRect">
            <a:avLst>
              <a:gd name="adj1" fmla="val 50000"/>
              <a:gd name="adj2" fmla="val 0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lIns="36000" tIns="36000" rIns="36000" bIns="36000" anchor="ctr"/>
          <a:lstStyle/>
          <a:p>
            <a:pPr algn="ctr">
              <a:lnSpc>
                <a:spcPct val="115000"/>
              </a:lnSpc>
              <a:defRPr/>
            </a:pPr>
            <a:r>
              <a:rPr lang="fr-FR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Université Mohamed </a:t>
            </a:r>
            <a:r>
              <a:rPr lang="fr-FR" sz="1600" kern="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Khider</a:t>
            </a:r>
            <a:r>
              <a:rPr lang="fr-FR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Biskra</a:t>
            </a:r>
          </a:p>
          <a:p>
            <a:pPr algn="ctr">
              <a:lnSpc>
                <a:spcPct val="115000"/>
              </a:lnSpc>
              <a:defRPr/>
            </a:pPr>
            <a:r>
              <a:rPr lang="fr-FR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Faculté des Sciences Exactes et des Sciences de la Nature et de la Vie</a:t>
            </a:r>
          </a:p>
          <a:p>
            <a:pPr algn="ctr">
              <a:lnSpc>
                <a:spcPct val="115000"/>
              </a:lnSpc>
              <a:defRPr/>
            </a:pPr>
            <a:r>
              <a:rPr lang="fr-FR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Département des Sciences de la Nature et de la Vie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329B8757-4196-4C73-AFE6-2489BEF69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238" y="6372225"/>
            <a:ext cx="305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 universitaire 2022-2023</a:t>
            </a:r>
          </a:p>
        </p:txBody>
      </p:sp>
    </p:spTree>
    <p:extLst>
      <p:ext uri="{BB962C8B-B14F-4D97-AF65-F5344CB8AC3E}">
        <p14:creationId xmlns:p14="http://schemas.microsoft.com/office/powerpoint/2010/main" val="365973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97510"/>
            <a:ext cx="6096000" cy="22024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famille </a:t>
            </a:r>
            <a:r>
              <a:rPr lang="fr-FR" sz="16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Helicobacteraceae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 compose de six genres validés par l’ICNP,</a:t>
            </a:r>
            <a:r>
              <a:rPr lang="fr-F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Helicobacter</a:t>
            </a:r>
            <a:r>
              <a:rPr lang="fr-FR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6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Sulfuricurvum</a:t>
            </a:r>
            <a:r>
              <a:rPr lang="fr-FR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6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Sulfurimonas</a:t>
            </a:r>
            <a:r>
              <a:rPr lang="fr-FR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6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Sulfurovum</a:t>
            </a:r>
            <a:r>
              <a:rPr lang="fr-FR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6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Thiovulum</a:t>
            </a:r>
            <a:r>
              <a:rPr lang="fr-FR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6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Wolinella</a:t>
            </a:r>
            <a:r>
              <a:rPr lang="fr-FR" sz="1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Cette famille est dominée par le genre </a:t>
            </a:r>
            <a:r>
              <a:rPr lang="fr-FR" sz="16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Helicobacter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qui comprend actuellement 49 espèces validées et plusieurs organismes </a:t>
            </a:r>
            <a:r>
              <a:rPr lang="fr-FR" sz="16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Candidatus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non classés.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0667"/>
            <a:ext cx="6563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genre </a:t>
            </a:r>
            <a:r>
              <a:rPr lang="fr-FR" sz="16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Helicobacter</a:t>
            </a:r>
            <a:endParaRPr lang="fr-FR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ce jour, le genre </a:t>
            </a:r>
            <a:r>
              <a:rPr lang="fr-F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Helicobacter</a:t>
            </a:r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compte 49 </a:t>
            </a:r>
            <a:r>
              <a:rPr lang="fr-F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especes</a:t>
            </a:r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validées par l’ICNP dont l’</a:t>
            </a:r>
            <a:r>
              <a:rPr lang="fr-F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espece</a:t>
            </a:r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type  </a:t>
            </a:r>
            <a:endParaRPr lang="fr-FR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membres du genre </a:t>
            </a:r>
            <a:r>
              <a:rPr lang="fr-F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Helicobacter</a:t>
            </a:r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sont typiquement des </a:t>
            </a:r>
            <a:r>
              <a:rPr lang="fr-F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batonnets</a:t>
            </a:r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incurvés, </a:t>
            </a:r>
            <a:r>
              <a:rPr lang="fr-FR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hélicoiidales</a:t>
            </a:r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spirale ou fusiforme. Les cellules  mesurant 0,3 à 0,60 de large et 1 à 10 µm de long. Les cellules peuvent prendre la forme 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sphérique ou </a:t>
            </a:r>
            <a:r>
              <a:rPr lang="fr-FR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coccoïdes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dans les cultures  âgées  ou si les conditions  de croissance sont défavorables.</a:t>
            </a:r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Mobiles par un flagelle polaire ou par de multiples flagelles mono- ou bipolaires ou latéraux, Gram négatif. Croissance optimale à 37°C en </a:t>
            </a:r>
            <a:r>
              <a:rPr lang="fr-FR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microaérophilie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H2 requis ou stimulant. Oxydase et catalase positives. Chimio-</a:t>
            </a:r>
            <a:r>
              <a:rPr lang="fr-FR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organotrophes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n’utilisant pas les sucres, mais les acides organiques et aminés. </a:t>
            </a:r>
            <a:endParaRPr lang="fr-FR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139861"/>
            <a:ext cx="73594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mol% G + C of the DNA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24–48. Type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species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Helicobacter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pylori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fr-FR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Helicobacter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species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isolated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gastrointestinal</a:t>
            </a:r>
            <a:endParaRPr lang="fr-FR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hepatobiliary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tracts of a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variety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mammalian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hosts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include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humans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dogs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cats,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cattle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sheep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swine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rodents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nonhuman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primates,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cheetahs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ferrets,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rabbits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dolphins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whales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horses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as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chickens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wild</a:t>
            </a:r>
            <a:endParaRPr lang="fr-FR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birds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(Table 1).</a:t>
            </a:r>
            <a:endParaRPr lang="fr-F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976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9975" cy="30238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8025" y="3023878"/>
            <a:ext cx="304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lang="en-US" spc="-2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pc="-1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micrograph</a:t>
            </a:r>
            <a:r>
              <a:rPr lang="en-US" spc="-2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-2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-2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freeze-dried</a:t>
            </a:r>
            <a:r>
              <a:rPr lang="en-US" spc="-2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en-US" spc="-1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Helicobacter pylori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showing its S-shaped morphology, sheathed flagella and terminal bulb (bar 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¼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0.5 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fr-FR" dirty="0"/>
          </a:p>
        </p:txBody>
      </p:sp>
      <p:pic>
        <p:nvPicPr>
          <p:cNvPr id="4" name="image19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0907" y="333853"/>
            <a:ext cx="4270293" cy="38251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35793" y="4159045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3035" marR="63500">
              <a:lnSpc>
                <a:spcPct val="115000"/>
              </a:lnSpc>
              <a:spcBef>
                <a:spcPts val="155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Transmission</a:t>
            </a:r>
            <a:r>
              <a:rPr lang="en-US" spc="-1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electron</a:t>
            </a:r>
            <a:r>
              <a:rPr lang="en-US" spc="-1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micrograph</a:t>
            </a:r>
            <a:r>
              <a:rPr lang="en-US" spc="-1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en-US" spc="-1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pc="-1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freeze-dried</a:t>
            </a:r>
            <a:r>
              <a:rPr lang="en-US" spc="-1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preparation</a:t>
            </a:r>
            <a:r>
              <a:rPr lang="en-US" spc="-1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 </a:t>
            </a:r>
            <a:r>
              <a:rPr lang="en-US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Helicobacter </a:t>
            </a:r>
            <a:r>
              <a:rPr lang="en-US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felis</a:t>
            </a:r>
            <a:r>
              <a:rPr lang="en-US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showing its helical/spiral morphology, bipolar tufts of sheathed flagella and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periplasmic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fibers arranged in pairs (bar 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¼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0.4 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m)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9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55083" cy="49028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70387" y="5096756"/>
            <a:ext cx="6096000" cy="13249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3035" marR="309880">
              <a:lnSpc>
                <a:spcPct val="115000"/>
              </a:lnSpc>
              <a:spcBef>
                <a:spcPts val="16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Transmission electron micrograph of a negatively stained preparation of </a:t>
            </a:r>
            <a:r>
              <a:rPr lang="en-US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Helicobacter </a:t>
            </a:r>
            <a:r>
              <a:rPr lang="en-US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ganmani</a:t>
            </a:r>
            <a:r>
              <a:rPr lang="en-US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showing its S-shaped morphology and single unsheathed bipolar flagella</a:t>
            </a:r>
            <a:endParaRPr lang="fr-FR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3035">
              <a:spcBef>
                <a:spcPts val="5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(bar</a:t>
            </a:r>
            <a:r>
              <a:rPr lang="en-US" spc="3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¼</a:t>
            </a:r>
            <a:r>
              <a:rPr lang="en-US" spc="-1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0.5</a:t>
            </a:r>
            <a:r>
              <a:rPr lang="en-US" spc="4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pc="-25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pc="-2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m)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19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9781" y="0"/>
            <a:ext cx="3023870" cy="30175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77897" y="3276677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3670" marR="62230">
              <a:lnSpc>
                <a:spcPct val="115000"/>
              </a:lnSpc>
              <a:spcBef>
                <a:spcPts val="155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Transmission</a:t>
            </a:r>
            <a:r>
              <a:rPr lang="en-US" spc="-1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electron</a:t>
            </a:r>
            <a:r>
              <a:rPr lang="en-US" spc="-1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micrograph</a:t>
            </a:r>
            <a:r>
              <a:rPr lang="en-US" spc="-1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en-US" spc="-1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pc="-1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freeze-dried</a:t>
            </a:r>
            <a:r>
              <a:rPr lang="en-US" spc="-15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preparation</a:t>
            </a:r>
            <a:r>
              <a:rPr lang="en-US" spc="-1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 </a:t>
            </a:r>
            <a:r>
              <a:rPr lang="en-US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Helicobacter </a:t>
            </a:r>
            <a:r>
              <a:rPr lang="en-US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muridarum</a:t>
            </a:r>
            <a:r>
              <a:rPr lang="en-US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showing its spiral morphology, bipolar tufts of sheathed flagella and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periplasmic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fibers entwining the cell (bar 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¼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0.4 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m)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0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2235" y="1318465"/>
            <a:ext cx="4645025" cy="32181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8761" y="5075982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Bef>
                <a:spcPts val="155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Transmission electron micrograph of a negatively stained preparation of </a:t>
            </a:r>
            <a:r>
              <a:rPr lang="en-US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Helicobacter </a:t>
            </a:r>
            <a:r>
              <a:rPr lang="en-US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mustelae</a:t>
            </a:r>
            <a:r>
              <a:rPr lang="en-US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showing its rod-shaped morphology and polar and lateral sheathed flagella (bar 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¼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0.5 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m)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0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3870" y="1292184"/>
            <a:ext cx="4591020" cy="47399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820" y="6128570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3670" marR="123190" algn="just">
              <a:lnSpc>
                <a:spcPct val="115000"/>
              </a:lnSpc>
              <a:spcBef>
                <a:spcPts val="160"/>
              </a:spcBef>
              <a:spcAft>
                <a:spcPts val="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Helicobacter pylori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colonies appear as a unique golden aspect on the surface of Belo Horizonte medium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0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525" y="1204451"/>
            <a:ext cx="3025775" cy="350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468273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3670" marR="64770" algn="just">
              <a:lnSpc>
                <a:spcPct val="115000"/>
              </a:lnSpc>
              <a:spcBef>
                <a:spcPts val="16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Transmission electron micrograph of a thin section of the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coccoid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form of </a:t>
            </a:r>
            <a:r>
              <a:rPr lang="en-US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Helicobacter pylori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(bar 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¼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0.2 </a:t>
            </a:r>
            <a:r>
              <a:rPr lang="en-US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m)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1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2005, Warren et Marshall obtiennent le prix Nobel de médecine pour leur découverte. (</a:t>
            </a:r>
            <a:r>
              <a:rPr lang="fr-FR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Mégraud</a:t>
            </a:r>
            <a:r>
              <a:rPr lang="fr-FR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2005)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9" y="1758130"/>
            <a:ext cx="24384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3271" y="1518115"/>
            <a:ext cx="876545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b="1" i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Epsilonproteobacteria</a:t>
            </a:r>
            <a:endParaRPr lang="fr-FR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Les </a:t>
            </a:r>
            <a:r>
              <a:rPr lang="fr-F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epsilon</a:t>
            </a:r>
            <a:r>
              <a:rPr lang="fr-FR" i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fr-FR" i="1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Proteobacteria</a:t>
            </a:r>
            <a:r>
              <a:rPr lang="fr-FR" i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constituent la plus petite des classes du phylum des</a:t>
            </a:r>
            <a:r>
              <a:rPr lang="fr-FR" i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Pseudomonadota</a:t>
            </a:r>
            <a:r>
              <a:rPr lang="fr-F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ce groupe est largement connu pour ses genres pathogènes</a:t>
            </a:r>
            <a:r>
              <a:rPr lang="fr-FR" i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Campylobacter, </a:t>
            </a:r>
            <a:r>
              <a:rPr lang="fr-FR" i="1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Helicobacter</a:t>
            </a:r>
            <a:r>
              <a:rPr lang="fr-FR" i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et dans une moindre proportion </a:t>
            </a:r>
            <a:r>
              <a:rPr lang="fr-FR" i="1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Arcobacter</a:t>
            </a:r>
            <a:r>
              <a:rPr lang="fr-F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Cependant, d'autres membres de cette classe sont connus par leur rôle écologiquement important à travers divers environnements dans lesquels ils se développent en tant que des mésophiles ou thermophiles modérés.</a:t>
            </a:r>
            <a:endParaRPr lang="fr-FR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 ce jour, la classe des </a:t>
            </a:r>
            <a:r>
              <a:rPr lang="fr-F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epsilon-</a:t>
            </a:r>
            <a:r>
              <a:rPr lang="fr-FR" i="1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Proteobacteria</a:t>
            </a:r>
            <a:r>
              <a:rPr lang="fr-F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compte 2 ordres, les </a:t>
            </a:r>
            <a:r>
              <a:rPr lang="fr-FR" i="1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Campylobacterales</a:t>
            </a:r>
            <a:r>
              <a:rPr lang="fr-F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et les </a:t>
            </a:r>
            <a:r>
              <a:rPr lang="fr-FR" i="1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Nautiliales</a:t>
            </a:r>
            <a:r>
              <a:rPr lang="fr-F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qui sont validés par ICNP.</a:t>
            </a:r>
            <a:endParaRPr lang="fr-F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fection à Helicobacter pylori et cancer gastrique -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13" y="432286"/>
            <a:ext cx="7631574" cy="59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9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9978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Le lymphome du tissu lymphoïde associé aux muqueuses (MALT) de la zone marginale </a:t>
            </a:r>
            <a:r>
              <a:rPr lang="fr-FR" dirty="0" err="1" smtClean="0"/>
              <a:t>extraganglionnaire</a:t>
            </a:r>
            <a:r>
              <a:rPr lang="fr-FR" dirty="0" smtClean="0"/>
              <a:t> est un lymphome non hodgkinien (LNH) à lymphocytes B. On dit que le lymphome du MALT est </a:t>
            </a:r>
            <a:r>
              <a:rPr lang="fr-FR" dirty="0" err="1" smtClean="0"/>
              <a:t>extraganglionnaire</a:t>
            </a:r>
            <a:r>
              <a:rPr lang="fr-FR" dirty="0" smtClean="0"/>
              <a:t> puisqu’il prend naissance dans des tissus ou des organes situés hors des ganglions lymphatiques. Il apparaît dans le tissu lymphatique des muqueuses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ou le tissu qui tapisse des organes ou des cavités du corps.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46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232" y="1028343"/>
            <a:ext cx="12029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fr-FR" b="0" i="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b="1" i="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lymphomes</a:t>
            </a:r>
            <a:r>
              <a:rPr lang="fr-FR" b="0" i="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sont des tumeurs malignes du système lymphatique. Ils regroupent un ensemble de prolifération tumorales provenant de </a:t>
            </a:r>
            <a:r>
              <a:rPr lang="fr-FR" b="0" i="0" dirty="0" smtClean="0">
                <a:solidFill>
                  <a:srgbClr val="E96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Ouvre la définition de lymphocyte dans le lexique (nouvelle fenêtre)"/>
              </a:rPr>
              <a:t>lymphocytes</a:t>
            </a:r>
            <a:r>
              <a:rPr lang="fr-FR" b="0" i="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 ou T à différents stades.</a:t>
            </a:r>
          </a:p>
          <a:p>
            <a:pPr fontAlgn="base">
              <a:lnSpc>
                <a:spcPct val="200000"/>
              </a:lnSpc>
            </a:pPr>
            <a:r>
              <a:rPr lang="fr-FR" b="0" i="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Ils sont responsables du développement de tumeurs au niveau des organes lymphatiques (ganglions, rate, thymus, amygdales…) ainsi qu’au niveau de territoires non lymphoïdes (tube digestif, os, testicule, sein, œil, thyroïde…).</a:t>
            </a:r>
          </a:p>
          <a:p>
            <a:pPr fontAlgn="base">
              <a:lnSpc>
                <a:spcPct val="200000"/>
              </a:lnSpc>
            </a:pPr>
            <a:r>
              <a:rPr lang="fr-FR" b="0" i="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 sein des proliférations de lymphocytes B ou T, il faut distinguer :</a:t>
            </a:r>
          </a:p>
          <a:p>
            <a:pPr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0" i="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proliférations développées à partir de cellules immatures donnant des leucémies aiguës ou des lymphomes </a:t>
            </a:r>
            <a:r>
              <a:rPr lang="fr-FR" b="0" i="0" dirty="0" err="1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lymphoblastiques</a:t>
            </a:r>
            <a:endParaRPr lang="fr-FR" b="0" i="0" dirty="0" smtClean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0" i="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proliférations développées à partir des cellules matures qui sont les plus nombreuses et les plus variées (voir tableau ci-dessous)</a:t>
            </a:r>
            <a:endParaRPr lang="fr-FR" b="0" i="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906" y="1767007"/>
            <a:ext cx="107421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000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L’ordre </a:t>
            </a:r>
            <a:r>
              <a:rPr lang="fr-FR" sz="2000" b="1" i="1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Campylobacterales</a:t>
            </a:r>
            <a:endParaRPr lang="fr-FR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L’ordre </a:t>
            </a:r>
            <a:r>
              <a:rPr lang="fr-FR" sz="2000" i="1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Campylobacterales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contient actuellement 4 familles reconnus par ICNP, qui sont comme suit : la famille des </a:t>
            </a:r>
            <a:r>
              <a:rPr lang="fr-FR" sz="2000" i="1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Arcobacteraceae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fr-FR" sz="2000" i="1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Campylobacteraceae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fr-FR" sz="2000" i="1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Helicobacteraceae</a:t>
            </a:r>
            <a:r>
              <a:rPr lang="fr-FR" sz="2000" i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et </a:t>
            </a:r>
            <a:r>
              <a:rPr lang="fr-FR" sz="2000" i="1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Hydrogenimonadaceae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</a:t>
            </a:r>
            <a:endParaRPr lang="fr-FR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000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 famille </a:t>
            </a:r>
            <a:r>
              <a:rPr lang="fr-FR" sz="2000" b="1" i="1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Campylobacteraceae</a:t>
            </a:r>
            <a:endParaRPr lang="fr-FR" sz="20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Cette famille est composé de 2 genres validés par ICNP ; le genre </a:t>
            </a:r>
            <a:r>
              <a:rPr lang="fr-FR" sz="2000" i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Campylobacter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et le genre </a:t>
            </a:r>
            <a:r>
              <a:rPr lang="fr-FR" sz="2000" i="1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Sulfurospirillum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Leur G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 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 entre 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27–47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genre type de cette famille est </a:t>
            </a:r>
            <a:r>
              <a:rPr lang="fr-FR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Campylobacter</a:t>
            </a:r>
            <a:r>
              <a:rPr lang="fr-FR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3045" y="889844"/>
            <a:ext cx="84213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Ce sont des bâtonnets minces incurvés,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vibrioïdes</a:t>
            </a:r>
            <a:r>
              <a:rPr lang="fr-F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en " S " ou en forme spirale de </a:t>
            </a:r>
            <a:r>
              <a:rPr lang="fr-F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0.2 </a:t>
            </a:r>
            <a:r>
              <a:rPr lang="fr-F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à 0.8 µm sur 0.5 à 5 µm de long. Gram </a:t>
            </a:r>
            <a:r>
              <a:rPr lang="fr-F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négatif,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asporulant</a:t>
            </a:r>
            <a:r>
              <a:rPr lang="fr-F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 Les cellules en culture veille peuvent prendre un forme sphérique ou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coccoïde</a:t>
            </a:r>
            <a:r>
              <a:rPr lang="fr-F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comme forme de dégénérescence. La plupart sont mobiles La plupart de ces bactéries sont motiles avec un déplacement caractéristique rapide dit « en tire-bouchon » ou « en vol de moucherons » grâce à la présence d'un flagelle polaire sur un ou deux pôles de la cellule.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microaerophiles</a:t>
            </a:r>
            <a:r>
              <a:rPr lang="fr-F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, Certaines espèces sont se développent</a:t>
            </a:r>
            <a:r>
              <a:rPr lang="fr-FR" b="1" i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b="1" i="1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aerobies</a:t>
            </a:r>
            <a:r>
              <a:rPr lang="fr-FR" b="1" i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- </a:t>
            </a:r>
            <a:r>
              <a:rPr lang="fr-FR" b="1" i="1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anaerobires</a:t>
            </a:r>
            <a:r>
              <a:rPr lang="fr-FR" b="1" i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 leur 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température optimale de croissance est entre 30–37</a:t>
            </a:r>
            <a:r>
              <a:rPr lang="fr-FR" dirty="0" smtClean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∘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C,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chimioorganotrophes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dégrade les sucres par la voie fermentative et oxydative, le fumarate et réduit en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succinate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Forment 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generalement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des colonies non-pigmenté, l’addition du sérum ou du sang améliorent leur croissance mais leur présence n’est pas nécessaire. tirent leur énergie à partir des acides aminées ou des intermédiaires du cycle des acides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tricarboxyliqyes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la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plupart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sont oxydase +, VP- RM-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484" y="1021874"/>
            <a:ext cx="837708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genre Campylobacter</a:t>
            </a:r>
            <a:endParaRPr lang="fr-F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genre </a:t>
            </a:r>
            <a:r>
              <a:rPr lang="fr-FR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Campylobacter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compte, à l’heure actuelle,  41 espèces  validés par ICS.</a:t>
            </a:r>
            <a:endParaRPr lang="fr-F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espèces du genre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sont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 bactéries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à Gram négatif,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ayant une morphologie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spiralée,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pouvant également évoluer vers une forme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coccoïde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(forme dégénérescente). La mobilité de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campylobacter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est assurée par la présence d’un ou de deux flagelles polaires.</a:t>
            </a:r>
            <a:endParaRPr lang="fr-F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sont des espèces micro aérophiles, possédant une oxydase et ne fermentant jamais les glucides.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Ils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sont particulièrement bien adaptés à la vie dans le tractus digestif de l’homme et des animaux d’une part grâce à leur micro-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aérophilie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d’autre part en raison de leur thermo tolérance (résistants entre 30° et 48°C avec une température optimale de croissance vers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42°C.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568" y="-13855"/>
            <a:ext cx="3667432" cy="34359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568" y="3624012"/>
            <a:ext cx="3667432" cy="276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1818288"/>
                <a:ext cx="11754465" cy="300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Campylobacter sont </a:t>
                </a:r>
                <a:r>
                  <a:rPr lang="fr-FR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chimioorganotrophes</a:t>
                </a:r>
                <a:r>
                  <a:rPr lang="fr-FR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tirent leur </a:t>
                </a:r>
                <a:r>
                  <a:rPr lang="fr-FR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énergie par la </a:t>
                </a:r>
                <a:r>
                  <a:rPr lang="fr-FR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dégradation des acides aminés ou </a:t>
                </a:r>
                <a:r>
                  <a:rPr lang="fr-FR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des </a:t>
                </a:r>
                <a:r>
                  <a:rPr lang="fr-FR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intermédiaires </a:t>
                </a:r>
                <a:r>
                  <a:rPr lang="fr-FR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du cycle de l’acide </a:t>
                </a:r>
                <a:r>
                  <a:rPr lang="fr-FR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tricarboxylique,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Elles </a:t>
                </a:r>
                <a:r>
                  <a:rPr lang="fr-FR" u="sng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ne peuvent pas </a:t>
                </a:r>
                <a:r>
                  <a:rPr lang="fr-FR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dégrader les glucides, gélatine</a:t>
                </a:r>
                <a14:m>
                  <m:oMath xmlns:m="http://schemas.openxmlformats.org/officeDocument/2006/math">
                    <m:r>
                      <a:rPr lang="fr-FR" i="1" baseline="200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fr-FR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caséine</a:t>
                </a:r>
                <a:r>
                  <a:rPr lang="fr-FR" baseline="20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 baseline="2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fr-FR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l’amidon-, tyrosine -, rouge </a:t>
                </a:r>
                <a:r>
                  <a:rPr lang="fr-FR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 méthyle-, </a:t>
                </a:r>
                <a:r>
                  <a:rPr lang="fr-FR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Voges-Proskauer</a:t>
                </a:r>
                <a:r>
                  <a:rPr lang="fr-FR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-.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Une activité oxydase est présente chez la quasi-totalité des espèces.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Une activité </a:t>
                </a:r>
                <a:r>
                  <a:rPr lang="fr-FR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arylsulfatase</a:t>
                </a:r>
                <a:r>
                  <a:rPr lang="fr-FR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présente chez quelques espèces, mais pas la lipase ou la </a:t>
                </a:r>
                <a:r>
                  <a:rPr lang="fr-FR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lécithinase</a:t>
                </a:r>
                <a:r>
                  <a:rPr lang="fr-FR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La plupart des espèces réduisent le nitrate.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Aucun pigment n’est produit.</a:t>
                </a:r>
                <a:endParaRPr lang="fr-F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18288"/>
                <a:ext cx="11754465" cy="3000821"/>
              </a:xfrm>
              <a:prstGeom prst="rect">
                <a:avLst/>
              </a:prstGeom>
              <a:blipFill rotWithShape="0">
                <a:blip r:embed="rId2"/>
                <a:stretch>
                  <a:fillRect l="-415" r="-415" b="-6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0" y="81927"/>
            <a:ext cx="7200000" cy="57436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0451" y="60112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Electron micrograph of </a:t>
            </a:r>
            <a:r>
              <a:rPr lang="en-US" dirty="0" smtClean="0"/>
              <a:t>a </a:t>
            </a:r>
            <a:r>
              <a:rPr lang="en-US" i="1" dirty="0" smtClean="0"/>
              <a:t>Campylobacter </a:t>
            </a:r>
            <a:r>
              <a:rPr lang="en-US" i="1" dirty="0" err="1" smtClean="0"/>
              <a:t>concisuscell</a:t>
            </a:r>
            <a:r>
              <a:rPr lang="en-US" dirty="0" smtClean="0"/>
              <a:t>. Bar</a:t>
            </a:r>
          </a:p>
          <a:p>
            <a:r>
              <a:rPr lang="en-US" dirty="0" smtClean="0"/>
              <a:t>maker¼1.0mm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50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534421"/>
              </p:ext>
            </p:extLst>
          </p:nvPr>
        </p:nvGraphicFramePr>
        <p:xfrm>
          <a:off x="265471" y="276017"/>
          <a:ext cx="11661058" cy="65874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8325"/>
                <a:gridCol w="2424901"/>
                <a:gridCol w="4255055"/>
                <a:gridCol w="2612777"/>
              </a:tblGrid>
              <a:tr h="113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Species</a:t>
                      </a:r>
                      <a:r>
                        <a:rPr lang="en-US" sz="1600" spc="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US" sz="1600" spc="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subspecies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Recognized</a:t>
                      </a:r>
                      <a:r>
                        <a:rPr lang="en-US" sz="1600" spc="14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sources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Human</a:t>
                      </a:r>
                      <a:r>
                        <a:rPr lang="en-US" sz="1600" spc="5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600" spc="6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association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Animal</a:t>
                      </a:r>
                      <a:r>
                        <a:rPr lang="en-US" sz="1600" spc="6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600" spc="7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association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avium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Chickens,</a:t>
                      </a:r>
                      <a:r>
                        <a:rPr lang="en-US" sz="16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turkeys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?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?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canadensis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Whooping</a:t>
                      </a:r>
                      <a:r>
                        <a:rPr lang="en-US" sz="1600" spc="-4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sandhill</a:t>
                      </a:r>
                      <a:r>
                        <a:rPr lang="en-US" sz="16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cranes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?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?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coli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Humans,</a:t>
                      </a:r>
                      <a:r>
                        <a:rPr lang="en-US" sz="16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dogs,</a:t>
                      </a:r>
                      <a:r>
                        <a:rPr lang="en-US" sz="160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cattle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Enteritis,</a:t>
                      </a:r>
                      <a:r>
                        <a:rPr lang="en-US" sz="160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septicemia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i="1" spc="5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concisus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Humans,</a:t>
                      </a:r>
                      <a:r>
                        <a:rPr lang="en-US" sz="16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dogs,</a:t>
                      </a:r>
                      <a:r>
                        <a:rPr lang="en-US" sz="160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cats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Inflammatory</a:t>
                      </a:r>
                      <a:r>
                        <a:rPr lang="en-US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bowel</a:t>
                      </a:r>
                      <a:r>
                        <a:rPr lang="en-US" sz="16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disease,</a:t>
                      </a:r>
                      <a:r>
                        <a:rPr lang="en-US" sz="16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periodontal</a:t>
                      </a:r>
                      <a:r>
                        <a:rPr lang="en-US" sz="1600" spc="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disease, enteritis, septicemia,</a:t>
                      </a:r>
                      <a:r>
                        <a:rPr lang="en-US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Barrett’s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esophagus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Enteritis—</a:t>
                      </a: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canine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cuniculorum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Rabbits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?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?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curvus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Humans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Gastroenteritis;</a:t>
                      </a: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abscesses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?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fetus</a:t>
                      </a:r>
                      <a:r>
                        <a:rPr lang="en-US" sz="1600" i="1" spc="4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subsp.</a:t>
                      </a:r>
                      <a:r>
                        <a:rPr lang="en-US" sz="16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fetus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Cattle,</a:t>
                      </a:r>
                      <a:r>
                        <a:rPr lang="en-US" sz="1600" spc="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sheep,</a:t>
                      </a:r>
                      <a:r>
                        <a:rPr lang="en-US" sz="16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dogs,</a:t>
                      </a:r>
                      <a:r>
                        <a:rPr lang="en-US" sz="16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turtles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Septicemia,</a:t>
                      </a:r>
                      <a:r>
                        <a:rPr lang="en-US" sz="16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meningitis,</a:t>
                      </a:r>
                      <a:r>
                        <a:rPr lang="en-US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vascular</a:t>
                      </a:r>
                      <a:r>
                        <a:rPr lang="en-US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infection,</a:t>
                      </a:r>
                      <a:r>
                        <a:rPr lang="en-US" sz="1600" spc="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abortion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Spontaneous</a:t>
                      </a:r>
                      <a:r>
                        <a:rPr lang="en-US" sz="1600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abortion—</a:t>
                      </a:r>
                      <a:r>
                        <a:rPr lang="en-US" sz="1600" spc="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bovine, ovine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fetus</a:t>
                      </a:r>
                      <a:r>
                        <a:rPr lang="en-US" sz="1600" i="1" spc="4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subsp.</a:t>
                      </a:r>
                      <a:r>
                        <a:rPr lang="en-US" sz="16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venerealis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Cattle=bovin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Septicemia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Infectious</a:t>
                      </a:r>
                      <a:r>
                        <a:rPr lang="en-US" sz="16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fertility—</a:t>
                      </a: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bovine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gracilis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Dogs,</a:t>
                      </a:r>
                      <a:r>
                        <a:rPr lang="en-US" sz="1600" spc="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humans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Abscesses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?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helveticus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Dogs,</a:t>
                      </a:r>
                      <a:r>
                        <a:rPr lang="en-US" sz="1600" spc="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cats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?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?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hominis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Humans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?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?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hyointestinalis</a:t>
                      </a:r>
                      <a:r>
                        <a:rPr lang="en-US" sz="1600" i="1" spc="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subsp.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hyointestinalis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Pigs,</a:t>
                      </a:r>
                      <a:r>
                        <a:rPr lang="en-US" sz="1600" spc="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cattle,</a:t>
                      </a:r>
                      <a:r>
                        <a:rPr lang="en-US" sz="1600" spc="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hamsters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Enteritis,</a:t>
                      </a:r>
                      <a:r>
                        <a:rPr lang="en-US" sz="160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septicemia</a:t>
                      </a:r>
                      <a:r>
                        <a:rPr lang="en-US" sz="1600" spc="-1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b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?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hyointestinalis</a:t>
                      </a:r>
                      <a:r>
                        <a:rPr lang="en-US" sz="1600" i="1" spc="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subsp.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lawsonii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Pigs,</a:t>
                      </a:r>
                      <a:r>
                        <a:rPr lang="en-US" sz="16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poultry,</a:t>
                      </a:r>
                      <a:r>
                        <a:rPr lang="en-US" sz="1600" spc="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birds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?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?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insulaenigrae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Seals, </a:t>
                      </a: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porpoises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Enteritis,</a:t>
                      </a:r>
                      <a:r>
                        <a:rPr lang="en-US" sz="160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septicemia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?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spc="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jejuni</a:t>
                      </a:r>
                      <a:r>
                        <a:rPr lang="en-US" sz="1600" i="1" spc="5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subsp.</a:t>
                      </a:r>
                      <a:r>
                        <a:rPr lang="en-US" sz="1600" spc="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jejuni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Humans,</a:t>
                      </a:r>
                      <a:r>
                        <a:rPr lang="en-US" sz="1600" spc="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dogs,</a:t>
                      </a:r>
                      <a:r>
                        <a:rPr lang="en-US" sz="160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cattle,</a:t>
                      </a:r>
                      <a:r>
                        <a:rPr lang="en-US" sz="16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birds,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poultry,</a:t>
                      </a:r>
                      <a:r>
                        <a:rPr lang="en-US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cattle,</a:t>
                      </a:r>
                      <a:r>
                        <a:rPr lang="en-US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sheep,</a:t>
                      </a:r>
                      <a:r>
                        <a:rPr lang="en-US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milk,</a:t>
                      </a:r>
                      <a:r>
                        <a:rPr lang="en-US" sz="1600" spc="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seafood, water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Enteritis, septicemia, abortion, appendicitis,</a:t>
                      </a:r>
                      <a:r>
                        <a:rPr lang="en-US" sz="1600" spc="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colitis,</a:t>
                      </a:r>
                      <a:r>
                        <a:rPr lang="en-US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myocarditis,</a:t>
                      </a:r>
                      <a:r>
                        <a:rPr lang="en-US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reactive</a:t>
                      </a:r>
                      <a:r>
                        <a:rPr lang="en-US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arthritis,</a:t>
                      </a:r>
                      <a:r>
                        <a:rPr lang="en-US" sz="16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Reiter’s</a:t>
                      </a:r>
                      <a:r>
                        <a:rPr lang="en-US" sz="1600" spc="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syndrome, Guillain-Barre´</a:t>
                      </a:r>
                      <a:r>
                        <a:rPr lang="en-US" sz="1600" spc="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syndrome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Spontaneous</a:t>
                      </a:r>
                      <a:r>
                        <a:rPr lang="en-US" sz="16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abortion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(bovine, ovine);</a:t>
                      </a:r>
                      <a:r>
                        <a:rPr lang="en-US" sz="1600" spc="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gastroenteritis</a:t>
                      </a:r>
                      <a:r>
                        <a:rPr lang="en-US" sz="1600" spc="-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(canine,</a:t>
                      </a:r>
                      <a:r>
                        <a:rPr lang="en-US" sz="1600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Times New Roman" panose="02020603050405020304" pitchFamily="18" charset="0"/>
                        </a:rPr>
                        <a:t>feline)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5" marR="10165" marT="10165" marB="101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4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961056"/>
              </p:ext>
            </p:extLst>
          </p:nvPr>
        </p:nvGraphicFramePr>
        <p:xfrm>
          <a:off x="265471" y="1211814"/>
          <a:ext cx="11661058" cy="6488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8325"/>
                <a:gridCol w="2424901"/>
                <a:gridCol w="4255055"/>
                <a:gridCol w="2612777"/>
              </a:tblGrid>
              <a:tr h="104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spc="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jejuni</a:t>
                      </a:r>
                      <a:r>
                        <a:rPr lang="en-US" sz="1800" i="1" spc="5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subsp.</a:t>
                      </a:r>
                      <a:r>
                        <a:rPr lang="en-US" sz="1800" spc="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1" spc="-1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doylei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Humans,</a:t>
                      </a:r>
                      <a:r>
                        <a:rPr lang="en-US" sz="1800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dogs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Enteritis,</a:t>
                      </a:r>
                      <a:r>
                        <a:rPr lang="en-US" sz="180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septicemia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lanienae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Humans,</a:t>
                      </a:r>
                      <a:r>
                        <a:rPr lang="en-US" sz="180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cattle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spc="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lari</a:t>
                      </a:r>
                      <a:r>
                        <a:rPr lang="en-US" sz="1800" i="1" spc="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subsp.</a:t>
                      </a:r>
                      <a:r>
                        <a:rPr lang="en-US" sz="1800" spc="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1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lari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Cats,</a:t>
                      </a:r>
                      <a:r>
                        <a:rPr lang="en-US" sz="18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dogs,</a:t>
                      </a:r>
                      <a:r>
                        <a:rPr lang="en-US" sz="18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chickens,</a:t>
                      </a:r>
                      <a:r>
                        <a:rPr lang="en-US" sz="1800" spc="-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seals,</a:t>
                      </a:r>
                      <a:r>
                        <a:rPr lang="en-US" sz="1800" spc="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mussels, oysters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Enteritis,</a:t>
                      </a:r>
                      <a:r>
                        <a:rPr lang="en-US" sz="180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septicemia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spc="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lari</a:t>
                      </a:r>
                      <a:r>
                        <a:rPr lang="en-US" sz="1800" i="1" spc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subsp.</a:t>
                      </a:r>
                      <a:r>
                        <a:rPr lang="en-US" sz="1800" spc="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1" spc="-1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concheus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1" spc="-1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mucosalis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Pigs,</a:t>
                      </a:r>
                      <a:r>
                        <a:rPr lang="en-US" sz="1800" spc="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dogs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peloridis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Humans,</a:t>
                      </a:r>
                      <a:r>
                        <a:rPr lang="en-US" sz="1800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1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molluscs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rectus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Humans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Abscesses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showae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Humans,</a:t>
                      </a:r>
                      <a:r>
                        <a:rPr lang="en-US" sz="180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dogs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Septicemia,</a:t>
                      </a:r>
                      <a:r>
                        <a:rPr lang="en-US" sz="18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cholangitis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sputorum</a:t>
                      </a:r>
                      <a:r>
                        <a:rPr lang="en-US" sz="1800" i="1" spc="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bv.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paraureolyticus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Cattle,</a:t>
                      </a:r>
                      <a:r>
                        <a:rPr lang="en-US" sz="1800" spc="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humans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spc="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sputorum</a:t>
                      </a:r>
                      <a:r>
                        <a:rPr lang="en-US" sz="1800" i="1" spc="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bv.</a:t>
                      </a:r>
                      <a:r>
                        <a:rPr lang="en-US" sz="1800" spc="2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faecalis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Cattle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sputorum</a:t>
                      </a:r>
                      <a:r>
                        <a:rPr lang="en-US" sz="1800" i="1" spc="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bv.</a:t>
                      </a:r>
                      <a:r>
                        <a:rPr lang="en-US" sz="18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sputorum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Humans,</a:t>
                      </a:r>
                      <a:r>
                        <a:rPr lang="en-US" sz="1800" spc="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cattle,</a:t>
                      </a:r>
                      <a:r>
                        <a:rPr lang="en-US" sz="18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pigs,</a:t>
                      </a:r>
                      <a:r>
                        <a:rPr lang="en-US" sz="18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sheep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Abscesses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subantarcticus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Penguins,</a:t>
                      </a:r>
                      <a:r>
                        <a:rPr lang="en-US" sz="18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albatrosses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troglodytis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Chimpanzees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upsaliensis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Cats,</a:t>
                      </a:r>
                      <a:r>
                        <a:rPr lang="en-US" sz="1800" spc="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dogs,</a:t>
                      </a:r>
                      <a:r>
                        <a:rPr lang="en-US" sz="1800" spc="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ducks,</a:t>
                      </a:r>
                      <a:r>
                        <a:rPr lang="en-US" sz="1800" spc="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monkeys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Enteritis,</a:t>
                      </a:r>
                      <a:r>
                        <a:rPr lang="en-US" sz="180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septicemia,</a:t>
                      </a:r>
                      <a:r>
                        <a:rPr lang="en-US" sz="18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abortion,</a:t>
                      </a:r>
                      <a:r>
                        <a:rPr lang="en-US" sz="18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abscesses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Gastroenteritis—canine,</a:t>
                      </a:r>
                      <a:r>
                        <a:rPr lang="en-US" sz="1800" spc="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feline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spc="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ureolyticus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Humans,</a:t>
                      </a:r>
                      <a:r>
                        <a:rPr lang="en-US" sz="180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milk,</a:t>
                      </a:r>
                      <a:r>
                        <a:rPr lang="en-US" sz="180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bovine</a:t>
                      </a:r>
                      <a:r>
                        <a:rPr lang="en-US" sz="1800" spc="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feces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Ulcerative </a:t>
                      </a:r>
                      <a:r>
                        <a:rPr lang="en-US" sz="1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colitis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i="1" spc="-1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volucris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Black-headed</a:t>
                      </a:r>
                      <a:r>
                        <a:rPr lang="en-US" sz="18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gulls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yriad Pro"/>
                          <a:cs typeface="Arial" panose="020B0604020202020204" pitchFamily="34" charset="0"/>
                        </a:rPr>
                        <a:t>?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5" marR="10165" marT="10165" marB="101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1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5867</TotalTime>
  <Words>1506</Words>
  <Application>Microsoft Office PowerPoint</Application>
  <PresentationFormat>Grand écran</PresentationFormat>
  <Paragraphs>196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SimSun</vt:lpstr>
      <vt:lpstr>Arial</vt:lpstr>
      <vt:lpstr>Calibri</vt:lpstr>
      <vt:lpstr>Calibri Light</vt:lpstr>
      <vt:lpstr>Cambria Math</vt:lpstr>
      <vt:lpstr>Myriad Pro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asus</dc:creator>
  <cp:lastModifiedBy>ASUS</cp:lastModifiedBy>
  <cp:revision>12</cp:revision>
  <dcterms:created xsi:type="dcterms:W3CDTF">2022-12-07T09:15:21Z</dcterms:created>
  <dcterms:modified xsi:type="dcterms:W3CDTF">2023-01-04T17:36:45Z</dcterms:modified>
</cp:coreProperties>
</file>