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7" r:id="rId2"/>
    <p:sldId id="258" r:id="rId3"/>
    <p:sldId id="259" r:id="rId4"/>
    <p:sldId id="280" r:id="rId5"/>
    <p:sldId id="261" r:id="rId6"/>
    <p:sldId id="285" r:id="rId7"/>
    <p:sldId id="278" r:id="rId8"/>
    <p:sldId id="284" r:id="rId9"/>
    <p:sldId id="263" r:id="rId10"/>
    <p:sldId id="286" r:id="rId11"/>
    <p:sldId id="287" r:id="rId12"/>
    <p:sldId id="266" r:id="rId13"/>
    <p:sldId id="267" r:id="rId14"/>
    <p:sldId id="279" r:id="rId15"/>
    <p:sldId id="268" r:id="rId16"/>
    <p:sldId id="288" r:id="rId17"/>
    <p:sldId id="269" r:id="rId18"/>
    <p:sldId id="270" r:id="rId19"/>
    <p:sldId id="277" r:id="rId20"/>
    <p:sldId id="289" r:id="rId21"/>
    <p:sldId id="272" r:id="rId22"/>
    <p:sldId id="281" r:id="rId23"/>
    <p:sldId id="291" r:id="rId24"/>
    <p:sldId id="274" r:id="rId25"/>
    <p:sldId id="275" r:id="rId26"/>
    <p:sldId id="276" r:id="rId27"/>
    <p:sldId id="290" r:id="rId2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990000"/>
    <a:srgbClr val="008000"/>
    <a:srgbClr val="FFFFD7"/>
    <a:srgbClr val="336600"/>
    <a:srgbClr val="CC9900"/>
    <a:srgbClr val="003399"/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3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D968C16F-A1F8-401C-84D9-1B86D05A867E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03E01-55FA-439C-B80B-5710B361E465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3063"/>
          </a:xfrm>
        </p:spPr>
        <p:txBody>
          <a:bodyPr/>
          <a:lstStyle/>
          <a:p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ar-DZ" sz="2400">
                <a:latin typeface="Times New Roman" pitchFamily="18" charset="0"/>
              </a:endParaRPr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512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DZ" sz="2400">
                  <a:latin typeface="Times New Roman" pitchFamily="18" charset="0"/>
                </a:endParaRPr>
              </a:p>
            </p:txBody>
          </p:sp>
          <p:sp>
            <p:nvSpPr>
              <p:cNvPr id="512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DZ" sz="2400">
                  <a:latin typeface="Times New Roman" pitchFamily="18" charset="0"/>
                </a:endParaRPr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DZ"/>
              </a:p>
            </p:txBody>
          </p:sp>
        </p:grpSp>
        <p:grpSp>
          <p:nvGrpSpPr>
            <p:cNvPr id="512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512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DZ" sz="2400">
                  <a:latin typeface="Times New Roman" pitchFamily="18" charset="0"/>
                </a:endParaRPr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DZ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8A28AF1-ACCD-4BEF-9423-D8794F0CE96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BDA63-AE8B-49F6-8784-653EF2AEAFC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FE74D-C1BE-4EB8-8E22-4542DA14906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E288C5-CFED-4FA4-BBE9-EA3295457B1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1AE4A-2054-40B8-A397-C2C2953DBB00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0B7A-EE0D-410A-B423-3959D9FA615D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8A89E-50EC-4D49-9786-93DEFC7F289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5ABF1-A5D5-40E3-9714-AF54CD1C5308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C2092-D1A1-46F3-B94C-EF08E4F321B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C083E-DBF2-430F-A0A5-E108E105493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FBF20-39FE-4841-AC0F-FDD8326F41D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05EE-1252-499C-8450-C597C9EE1E31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ar-D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ar-D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ar-D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IBUS 618, Dr. Yang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CEA2934-6C00-4BC4-AED7-3D24E3EBAF91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B047D2C-ACAA-41B2-A5F3-526460A116BE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41563" y="1339850"/>
            <a:ext cx="4532312" cy="1223963"/>
          </a:xfrm>
        </p:spPr>
        <p:txBody>
          <a:bodyPr/>
          <a:lstStyle/>
          <a:p>
            <a:r>
              <a:rPr lang="en-GB">
                <a:solidFill>
                  <a:srgbClr val="CC9900"/>
                </a:solidFill>
              </a:rPr>
              <a:t>Chapter 6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4005263"/>
            <a:ext cx="6337300" cy="1439862"/>
          </a:xfrm>
        </p:spPr>
        <p:txBody>
          <a:bodyPr/>
          <a:lstStyle/>
          <a:p>
            <a:r>
              <a:rPr lang="en-AU" sz="4000">
                <a:solidFill>
                  <a:srgbClr val="006600"/>
                </a:solidFill>
              </a:rPr>
              <a:t>International Training and Development</a:t>
            </a:r>
            <a:endParaRPr lang="en-GB" sz="400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DE062-6E5C-48AD-81CB-E8E008B49439}" type="slidenum">
              <a:rPr lang="en-US"/>
              <a:pPr/>
              <a:t>10</a:t>
            </a:fld>
            <a:endParaRPr lang="en-US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962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8"/>
          <p:cNvSpPr txBox="1">
            <a:spLocks noChangeArrowheads="1"/>
          </p:cNvSpPr>
          <p:nvPr/>
        </p:nvSpPr>
        <p:spPr bwMode="auto">
          <a:xfrm>
            <a:off x="1981200" y="273050"/>
            <a:ext cx="6477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45F"/>
                </a:solidFill>
                <a:latin typeface="Calibri" pitchFamily="34" charset="0"/>
              </a:rPr>
              <a:t>The Mendenhall, Dunbar and Oddou cross-cultural training model</a:t>
            </a:r>
          </a:p>
        </p:txBody>
      </p:sp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762000" y="339725"/>
            <a:ext cx="1066800" cy="727075"/>
          </a:xfrm>
          <a:prstGeom prst="rect">
            <a:avLst/>
          </a:prstGeom>
          <a:noFill/>
          <a:ln w="25400">
            <a:solidFill>
              <a:srgbClr val="00345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Figure</a:t>
            </a:r>
            <a:br>
              <a:rPr lang="en-US" sz="2000" b="1">
                <a:solidFill>
                  <a:srgbClr val="00345F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6-2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DDFEE-C022-48F0-A080-9CB0C8D7C1CE}" type="slidenum">
              <a:rPr lang="en-US"/>
              <a:pPr/>
              <a:t>11</a:t>
            </a:fld>
            <a:endParaRPr lang="en-US"/>
          </a:p>
        </p:txBody>
      </p:sp>
      <p:sp>
        <p:nvSpPr>
          <p:cNvPr id="44036" name="TextBox 27"/>
          <p:cNvSpPr txBox="1">
            <a:spLocks noChangeArrowheads="1"/>
          </p:cNvSpPr>
          <p:nvPr/>
        </p:nvSpPr>
        <p:spPr bwMode="auto">
          <a:xfrm>
            <a:off x="1752600" y="257175"/>
            <a:ext cx="73914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0345F"/>
                </a:solidFill>
                <a:latin typeface="Calibri" pitchFamily="34" charset="0"/>
              </a:rPr>
              <a:t>Cultural awareness training and assignment performance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750888" y="304800"/>
            <a:ext cx="863600" cy="727075"/>
          </a:xfrm>
          <a:prstGeom prst="rect">
            <a:avLst/>
          </a:prstGeom>
          <a:noFill/>
          <a:ln w="25400">
            <a:solidFill>
              <a:srgbClr val="00345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Figure</a:t>
            </a:r>
            <a:br>
              <a:rPr lang="en-US" sz="2000" b="1">
                <a:solidFill>
                  <a:srgbClr val="00345F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6-3</a:t>
            </a: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970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B1AC5-36C4-447E-B900-CFB251808B5E}" type="slidenum">
              <a:rPr lang="en-US"/>
              <a:pPr/>
              <a:t>12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Language Training</a:t>
            </a:r>
            <a:endParaRPr lang="en-AU" sz="4600">
              <a:solidFill>
                <a:srgbClr val="CC99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543800" cy="3844925"/>
          </a:xfrm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3200"/>
              <a:t>The role of English as the language of world business</a:t>
            </a:r>
          </a:p>
          <a:p>
            <a:pPr>
              <a:buClr>
                <a:srgbClr val="990000"/>
              </a:buClr>
            </a:pPr>
            <a:r>
              <a:rPr lang="en-US" sz="3200"/>
              <a:t>Host country-language skills and adjustment</a:t>
            </a:r>
          </a:p>
          <a:p>
            <a:pPr>
              <a:buClr>
                <a:srgbClr val="990000"/>
              </a:buClr>
            </a:pPr>
            <a:r>
              <a:rPr lang="en-US" sz="3200"/>
              <a:t>Knowledge of the corporate language</a:t>
            </a:r>
            <a:endParaRPr lang="en-A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2DF32-7BF8-4A02-A442-0C4236D55146}" type="slidenum">
              <a:rPr lang="en-US"/>
              <a:pPr/>
              <a:t>13</a:t>
            </a:fld>
            <a:endParaRPr lang="en-US"/>
          </a:p>
        </p:txBody>
      </p:sp>
      <p:pic>
        <p:nvPicPr>
          <p:cNvPr id="19458" name="Picture 2" descr="0504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4648200" cy="4260850"/>
          </a:xfrm>
          <a:noFill/>
          <a:ln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4572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600" b="1">
                <a:solidFill>
                  <a:srgbClr val="996633"/>
                </a:solidFill>
                <a:latin typeface="Times New Roman" pitchFamily="18" charset="0"/>
              </a:rPr>
              <a:t>The Impact of Language on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0E6E-584B-42E5-AE06-3505D731A78C}" type="slidenum">
              <a:rPr lang="en-US"/>
              <a:pPr/>
              <a:t>14</a:t>
            </a:fld>
            <a:endParaRPr lang="en-US"/>
          </a:p>
        </p:txBody>
      </p:sp>
      <p:pic>
        <p:nvPicPr>
          <p:cNvPr id="32772" name="Picture 4" descr="0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81000" y="182563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200" b="1">
                <a:solidFill>
                  <a:srgbClr val="333399"/>
                </a:solidFill>
                <a:latin typeface="Calibri" pitchFamily="34" charset="0"/>
              </a:rPr>
              <a:t>Shadow Structure Based on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51E0A-5091-421F-9AE8-55893DEBB6FA}" type="slidenum">
              <a:rPr lang="en-US"/>
              <a:pPr/>
              <a:t>15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887413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Practical Assistance</a:t>
            </a:r>
            <a:endParaRPr lang="en-AU" sz="4600">
              <a:solidFill>
                <a:srgbClr val="CC99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6200" cy="4378325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/>
              <a:t>Information that assists relocation</a:t>
            </a:r>
          </a:p>
          <a:p>
            <a:pPr>
              <a:buClr>
                <a:srgbClr val="008000"/>
              </a:buClr>
            </a:pPr>
            <a:r>
              <a:rPr lang="en-US"/>
              <a:t>Assistance in finding suitable accommodation and schooling</a:t>
            </a:r>
          </a:p>
          <a:p>
            <a:pPr>
              <a:buClr>
                <a:srgbClr val="008000"/>
              </a:buClr>
            </a:pPr>
            <a:r>
              <a:rPr lang="en-US"/>
              <a:t>Further language training</a:t>
            </a:r>
          </a:p>
          <a:p>
            <a:pPr>
              <a:buClr>
                <a:srgbClr val="008000"/>
              </a:buClr>
            </a:pPr>
            <a:r>
              <a:rPr lang="en-US"/>
              <a:t>Makes an important contribution to adaptation of expatriate and accompanying family members to the host location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3CD2-21BF-4402-B881-88F197FAA3E7}" type="slidenum">
              <a:rPr lang="en-US"/>
              <a:pPr/>
              <a:t>16</a:t>
            </a:fld>
            <a:endParaRPr lang="en-US"/>
          </a:p>
        </p:txBody>
      </p:sp>
      <p:sp>
        <p:nvSpPr>
          <p:cNvPr id="45060" name="TextBox 22"/>
          <p:cNvSpPr txBox="1">
            <a:spLocks noChangeArrowheads="1"/>
          </p:cNvSpPr>
          <p:nvPr/>
        </p:nvSpPr>
        <p:spPr bwMode="auto">
          <a:xfrm>
            <a:off x="762000" y="457200"/>
            <a:ext cx="787400" cy="727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Table</a:t>
            </a:r>
            <a:br>
              <a:rPr lang="en-US" sz="2000" b="1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6-2</a:t>
            </a:r>
          </a:p>
        </p:txBody>
      </p:sp>
      <p:sp>
        <p:nvSpPr>
          <p:cNvPr id="45061" name="TextBox 27"/>
          <p:cNvSpPr txBox="1">
            <a:spLocks noChangeArrowheads="1"/>
          </p:cNvSpPr>
          <p:nvPr/>
        </p:nvSpPr>
        <p:spPr bwMode="auto">
          <a:xfrm>
            <a:off x="1676400" y="365125"/>
            <a:ext cx="7086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45F"/>
                </a:solidFill>
                <a:latin typeface="Calibri" pitchFamily="34" charset="0"/>
              </a:rPr>
              <a:t>Perceived value of cross-cultural preparation of expatriates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815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7658D-8196-41DD-8A59-36580124141D}" type="slidenum">
              <a:rPr lang="en-US"/>
              <a:pPr/>
              <a:t>17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01000" cy="838200"/>
          </a:xfrm>
        </p:spPr>
        <p:txBody>
          <a:bodyPr/>
          <a:lstStyle/>
          <a:p>
            <a:r>
              <a:rPr lang="en-US" sz="3800">
                <a:solidFill>
                  <a:srgbClr val="CC9900"/>
                </a:solidFill>
              </a:rPr>
              <a:t>Effectiveness of Pre-departure Training</a:t>
            </a:r>
            <a:endParaRPr lang="en-AU" sz="3800">
              <a:solidFill>
                <a:srgbClr val="CC99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391400" cy="4267200"/>
          </a:xfrm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2400"/>
              <a:t>Limited data on how effective such training is and what components are considered most essential:</a:t>
            </a:r>
          </a:p>
          <a:p>
            <a:pPr lvl="1"/>
            <a:r>
              <a:rPr lang="en-US" sz="2200"/>
              <a:t>Use of mixture of methods makes evaluation of which method is most effective difficult to isolate</a:t>
            </a:r>
          </a:p>
          <a:p>
            <a:pPr lvl="1"/>
            <a:r>
              <a:rPr lang="en-US" sz="2200"/>
              <a:t>Large diversity of cultures involved</a:t>
            </a:r>
          </a:p>
          <a:p>
            <a:pPr lvl="1"/>
            <a:r>
              <a:rPr lang="en-US" sz="2200"/>
              <a:t>What works for one may not work for another</a:t>
            </a:r>
          </a:p>
          <a:p>
            <a:pPr lvl="1"/>
            <a:r>
              <a:rPr lang="en-US" sz="2200"/>
              <a:t>Complex jobs in multiple cultural contexts</a:t>
            </a:r>
          </a:p>
          <a:p>
            <a:pPr>
              <a:buClr>
                <a:srgbClr val="990000"/>
              </a:buClr>
            </a:pPr>
            <a:r>
              <a:rPr lang="en-AU" sz="2400"/>
              <a:t>Integrated cross-cultural training exhibited cultural proficiency earlier and appeared to have greater job satisfaction than those with lesser training.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99EAE-2F72-4DE6-8AE1-35C020AD4D05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1143000"/>
          </a:xfrm>
        </p:spPr>
        <p:txBody>
          <a:bodyPr/>
          <a:lstStyle/>
          <a:p>
            <a:r>
              <a:rPr lang="en-US" sz="3800">
                <a:solidFill>
                  <a:srgbClr val="CC9900"/>
                </a:solidFill>
              </a:rPr>
              <a:t>Developing Staff through International Assignments</a:t>
            </a:r>
            <a:endParaRPr lang="en-AU" sz="3800">
              <a:solidFill>
                <a:srgbClr val="CC99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93875"/>
            <a:ext cx="7315200" cy="4530725"/>
          </a:xfrm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3200"/>
              <a:t>Management Development</a:t>
            </a:r>
          </a:p>
          <a:p>
            <a:pPr lvl="1"/>
            <a:r>
              <a:rPr lang="en-US" sz="2800"/>
              <a:t>Individuals gain international experience which assists career progression</a:t>
            </a:r>
          </a:p>
          <a:p>
            <a:pPr lvl="1"/>
            <a:r>
              <a:rPr lang="en-US" sz="2800"/>
              <a:t>Multinationals gain through having a pool of experienced operators on which to draw for future international assignments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F5397-642A-4F15-BA71-14DEBAC05B02}" type="slidenum">
              <a:rPr lang="en-US"/>
              <a:pPr/>
              <a:t>19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1143000"/>
          </a:xfrm>
        </p:spPr>
        <p:txBody>
          <a:bodyPr/>
          <a:lstStyle/>
          <a:p>
            <a:r>
              <a:rPr lang="en-US" sz="3400">
                <a:solidFill>
                  <a:srgbClr val="CC9900"/>
                </a:solidFill>
              </a:rPr>
              <a:t>Developing Staff through International Assignments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391400" cy="4114800"/>
          </a:xfrm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3200"/>
              <a:t>Organizational Development</a:t>
            </a:r>
          </a:p>
          <a:p>
            <a:pPr lvl="1"/>
            <a:r>
              <a:rPr lang="en-US" sz="2800"/>
              <a:t>Accumulating a stock of knowledge, skills and abilities</a:t>
            </a:r>
          </a:p>
          <a:p>
            <a:pPr lvl="1"/>
            <a:r>
              <a:rPr lang="en-US" sz="2800"/>
              <a:t>Developing a global mindset</a:t>
            </a:r>
          </a:p>
          <a:p>
            <a:pPr lvl="1"/>
            <a:r>
              <a:rPr lang="en-US" sz="2800"/>
              <a:t>Expatriates as agents of direct control and socialization in the transfer of knowledge and competence.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77A8-2975-473E-8703-97F11A94F931}" type="slidenum">
              <a:rPr lang="en-US"/>
              <a:pPr/>
              <a:t>2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62800" cy="1143000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Chapter Objectives</a:t>
            </a:r>
            <a:endParaRPr lang="en-AU" sz="4600">
              <a:solidFill>
                <a:srgbClr val="CC99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38200" y="1717675"/>
            <a:ext cx="7620000" cy="4454525"/>
          </a:xfrm>
          <a:solidFill>
            <a:srgbClr val="FFF8E3"/>
          </a:solidFill>
          <a:ln>
            <a:solidFill>
              <a:srgbClr val="996633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GB" sz="2200">
                <a:solidFill>
                  <a:srgbClr val="000099"/>
                </a:solidFill>
              </a:rPr>
              <a:t>Define and contrast between training</a:t>
            </a:r>
            <a:r>
              <a:rPr lang="en-GB" sz="2200"/>
              <a:t> </a:t>
            </a:r>
            <a:r>
              <a:rPr lang="en-GB" sz="2200">
                <a:solidFill>
                  <a:srgbClr val="000099"/>
                </a:solidFill>
              </a:rPr>
              <a:t>and</a:t>
            </a:r>
            <a:r>
              <a:rPr lang="en-GB" sz="2200"/>
              <a:t> </a:t>
            </a:r>
            <a:r>
              <a:rPr lang="en-GB" sz="2200">
                <a:solidFill>
                  <a:srgbClr val="000099"/>
                </a:solidFill>
              </a:rPr>
              <a:t>development</a:t>
            </a:r>
            <a:endParaRPr lang="en-GB" sz="2200"/>
          </a:p>
          <a:p>
            <a:pPr>
              <a:buClr>
                <a:srgbClr val="008000"/>
              </a:buClr>
            </a:pPr>
            <a:r>
              <a:rPr lang="en-GB" sz="2200"/>
              <a:t>Explore how </a:t>
            </a:r>
            <a:r>
              <a:rPr lang="en-GB" sz="2200">
                <a:solidFill>
                  <a:srgbClr val="000099"/>
                </a:solidFill>
              </a:rPr>
              <a:t>the international assignment is a vehicle for both training and development</a:t>
            </a:r>
            <a:r>
              <a:rPr lang="en-GB" sz="2200"/>
              <a:t>, as reflected in the reasons why international assignments continue to play a strategic role in international business operations. </a:t>
            </a:r>
          </a:p>
          <a:p>
            <a:pPr>
              <a:buClr>
                <a:srgbClr val="008000"/>
              </a:buClr>
            </a:pPr>
            <a:r>
              <a:rPr lang="en-GB" sz="2200"/>
              <a:t>Examine </a:t>
            </a:r>
            <a:r>
              <a:rPr lang="en-GB" sz="2200">
                <a:solidFill>
                  <a:srgbClr val="000099"/>
                </a:solidFill>
              </a:rPr>
              <a:t>the role of training in preparing and supporting personnel on international assignments</a:t>
            </a:r>
            <a:r>
              <a:rPr lang="en-GB" sz="2200"/>
              <a:t>. </a:t>
            </a:r>
          </a:p>
          <a:p>
            <a:pPr>
              <a:buClr>
                <a:srgbClr val="008000"/>
              </a:buClr>
            </a:pPr>
            <a:r>
              <a:rPr lang="en-GB" sz="2200"/>
              <a:t>We examine the following issues: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909CF-ADED-4725-85F3-999A49C8F82B}" type="slidenum">
              <a:rPr lang="en-US"/>
              <a:pPr/>
              <a:t>20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752600" y="228600"/>
            <a:ext cx="7391400" cy="1006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sz="3000" b="1">
                <a:solidFill>
                  <a:schemeClr val="bg2"/>
                </a:solidFill>
                <a:latin typeface="Calibri" pitchFamily="34" charset="0"/>
              </a:rPr>
              <a:t>Developing international teams through international assignments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496175" cy="422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736600" y="415925"/>
            <a:ext cx="863600" cy="727075"/>
          </a:xfrm>
          <a:prstGeom prst="rect">
            <a:avLst/>
          </a:prstGeom>
          <a:noFill/>
          <a:ln w="25400">
            <a:solidFill>
              <a:srgbClr val="00345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Figure</a:t>
            </a:r>
            <a:br>
              <a:rPr lang="en-US" sz="2000" b="1">
                <a:solidFill>
                  <a:srgbClr val="00345F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6-4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F82B-0BC7-4A80-B0E9-A928B1008ABE}" type="slidenum">
              <a:rPr lang="en-US"/>
              <a:pPr/>
              <a:t>21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001000" cy="1143000"/>
          </a:xfrm>
        </p:spPr>
        <p:txBody>
          <a:bodyPr/>
          <a:lstStyle/>
          <a:p>
            <a:r>
              <a:rPr lang="en-US" sz="3800">
                <a:solidFill>
                  <a:srgbClr val="CC9900"/>
                </a:solidFill>
              </a:rPr>
              <a:t>How international teams benefit the multinational</a:t>
            </a:r>
            <a:endParaRPr lang="en-AU" sz="3800">
              <a:solidFill>
                <a:srgbClr val="CC9900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7772400" cy="4225925"/>
          </a:xfrm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/>
              <a:t>Fosters innovation, organizational learning and transfer of knowledge</a:t>
            </a:r>
          </a:p>
          <a:p>
            <a:pPr>
              <a:buClr>
                <a:srgbClr val="990000"/>
              </a:buClr>
            </a:pPr>
            <a:r>
              <a:rPr lang="en-US"/>
              <a:t>Assists breaking down of functional and national boundaries </a:t>
            </a:r>
          </a:p>
          <a:p>
            <a:pPr>
              <a:buClr>
                <a:srgbClr val="990000"/>
              </a:buClr>
            </a:pPr>
            <a:r>
              <a:rPr lang="en-US"/>
              <a:t>Encourages diverse inputs</a:t>
            </a:r>
          </a:p>
          <a:p>
            <a:pPr>
              <a:buClr>
                <a:srgbClr val="990000"/>
              </a:buClr>
            </a:pPr>
            <a:r>
              <a:rPr lang="en-US"/>
              <a:t>Assists in developing broader perspectives</a:t>
            </a:r>
          </a:p>
          <a:p>
            <a:pPr>
              <a:buClr>
                <a:srgbClr val="990000"/>
              </a:buClr>
            </a:pPr>
            <a:r>
              <a:rPr lang="en-US"/>
              <a:t>Develops shared values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A169-5D26-4BF0-AFCB-5609962E9F14}" type="slidenum">
              <a:rPr lang="en-US"/>
              <a:pPr/>
              <a:t>22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96633"/>
                </a:solidFill>
              </a:rPr>
              <a:t>Cross-cultural Training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3810000" cy="4302125"/>
          </a:xfrm>
          <a:solidFill>
            <a:srgbClr val="FFFFD7"/>
          </a:solidFill>
          <a:ln>
            <a:solidFill>
              <a:srgbClr val="996633"/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2400"/>
              <a:t>GMAC 2005 Survey:</a:t>
            </a:r>
          </a:p>
          <a:p>
            <a:pPr lvl="1">
              <a:buClr>
                <a:srgbClr val="336600"/>
              </a:buClr>
            </a:pPr>
            <a:r>
              <a:rPr lang="en-US" sz="2200"/>
              <a:t>60% provided training for the entire family</a:t>
            </a:r>
          </a:p>
          <a:p>
            <a:pPr lvl="1">
              <a:buClr>
                <a:srgbClr val="336600"/>
              </a:buClr>
            </a:pPr>
            <a:r>
              <a:rPr lang="en-US" sz="2200"/>
              <a:t>30% for expatriates and spouses</a:t>
            </a:r>
          </a:p>
          <a:p>
            <a:pPr lvl="1">
              <a:buClr>
                <a:srgbClr val="336600"/>
              </a:buClr>
            </a:pPr>
            <a:r>
              <a:rPr lang="en-US" sz="2200"/>
              <a:t>10% for employees alone</a:t>
            </a:r>
          </a:p>
          <a:p>
            <a:pPr lvl="1">
              <a:buClr>
                <a:srgbClr val="336600"/>
              </a:buClr>
            </a:pPr>
            <a:r>
              <a:rPr lang="en-US" sz="2200"/>
              <a:t>20% made training mandatory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28800"/>
            <a:ext cx="3810000" cy="4267200"/>
          </a:xfrm>
          <a:solidFill>
            <a:srgbClr val="D9FFFF"/>
          </a:solidFill>
          <a:ln>
            <a:solidFill>
              <a:schemeClr val="bg2"/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pPr>
              <a:buClr>
                <a:srgbClr val="990000"/>
              </a:buClr>
            </a:pPr>
            <a:r>
              <a:rPr lang="en-US" sz="2000"/>
              <a:t>73% companies reported great or high value of training</a:t>
            </a:r>
          </a:p>
          <a:p>
            <a:pPr>
              <a:buClr>
                <a:srgbClr val="990000"/>
              </a:buClr>
            </a:pPr>
            <a:r>
              <a:rPr lang="en-US" sz="2000"/>
              <a:t>29% used CD or web-based cross-cultural training programs</a:t>
            </a:r>
          </a:p>
          <a:p>
            <a:pPr>
              <a:buClr>
                <a:srgbClr val="990000"/>
              </a:buClr>
            </a:pPr>
            <a:r>
              <a:rPr lang="en-US" sz="2000"/>
              <a:t>62% report great or high value of CD or web-based training programs as alternatives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74924-7090-4C3C-A1FE-927A8627CB1F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295400"/>
          </a:xfrm>
        </p:spPr>
        <p:txBody>
          <a:bodyPr/>
          <a:lstStyle/>
          <a:p>
            <a:r>
              <a:rPr lang="en-US" sz="3800">
                <a:solidFill>
                  <a:srgbClr val="CC9900"/>
                </a:solidFill>
              </a:rPr>
              <a:t>Trends in internationals training and development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93875"/>
            <a:ext cx="7772400" cy="4530725"/>
          </a:xfrm>
        </p:spPr>
        <p:txBody>
          <a:bodyPr/>
          <a:lstStyle/>
          <a:p>
            <a:r>
              <a:rPr lang="en-US"/>
              <a:t>Convergence from globalization</a:t>
            </a:r>
          </a:p>
          <a:p>
            <a:r>
              <a:rPr lang="en-US"/>
              <a:t>Divergence towards localization of training and development </a:t>
            </a:r>
          </a:p>
          <a:p>
            <a:r>
              <a:rPr lang="en-US"/>
              <a:t>Non-government organizations</a:t>
            </a:r>
          </a:p>
          <a:p>
            <a:r>
              <a:rPr lang="en-US"/>
              <a:t>The rise of China</a:t>
            </a:r>
          </a:p>
          <a:p>
            <a:r>
              <a:rPr lang="en-US"/>
              <a:t>To address global, comparative, and local contexts for effective training and development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9D403-31F2-4FA5-826A-31A614A4BE2D}" type="slidenum">
              <a:rPr lang="en-US"/>
              <a:pPr/>
              <a:t>24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1143000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Chapter Summary</a:t>
            </a:r>
            <a:endParaRPr lang="en-AU" sz="4600">
              <a:solidFill>
                <a:srgbClr val="CC99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90600" y="3124200"/>
            <a:ext cx="75438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>
                <a:solidFill>
                  <a:srgbClr val="990000"/>
                </a:solidFill>
              </a:rPr>
              <a:t>The role of expatriate</a:t>
            </a:r>
            <a:r>
              <a:rPr lang="en-GB" sz="2400"/>
              <a:t> training in supporting adjustment and on-assignment performance.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>
                <a:solidFill>
                  <a:srgbClr val="990000"/>
                </a:solidFill>
              </a:rPr>
              <a:t>The components of effective pre-departure training programs</a:t>
            </a:r>
            <a:r>
              <a:rPr lang="en-GB" sz="2400"/>
              <a:t> such as cultural awareness, preliminary visits, language skills, relocation assistance and training for trainers.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None/>
            </a:pPr>
            <a:r>
              <a:rPr lang="en-GB" sz="2400" i="1"/>
              <a:t>	(cont.)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1774825"/>
            <a:ext cx="7467600" cy="1196975"/>
          </a:xfrm>
          <a:prstGeom prst="rect">
            <a:avLst/>
          </a:prstGeom>
          <a:solidFill>
            <a:srgbClr val="FFF8E3"/>
          </a:solidFill>
          <a:ln w="9525">
            <a:solidFill>
              <a:srgbClr val="996633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en-GB" sz="2400">
                <a:latin typeface="Times New Roman" pitchFamily="18" charset="0"/>
              </a:rPr>
              <a:t>This chapter has concentrated on the issues relating to training and developing expatriates for international assignments. In the process, we have discussed: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920EE-3391-4306-8E97-F9A41D8625CB}" type="slidenum">
              <a:rPr lang="en-US"/>
              <a:pPr/>
              <a:t>25</a:t>
            </a:fld>
            <a:endParaRPr 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1143000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Chapter Summary</a:t>
            </a:r>
            <a:r>
              <a:rPr lang="en-US">
                <a:solidFill>
                  <a:srgbClr val="CC9900"/>
                </a:solidFill>
              </a:rPr>
              <a:t> </a:t>
            </a:r>
            <a:r>
              <a:rPr lang="en-US" sz="2600" i="1">
                <a:solidFill>
                  <a:srgbClr val="CC9900"/>
                </a:solidFill>
              </a:rPr>
              <a:t>(cont.)</a:t>
            </a:r>
            <a:endParaRPr lang="en-AU" sz="2600" i="1">
              <a:solidFill>
                <a:srgbClr val="CC9900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0" y="1700213"/>
            <a:ext cx="76962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/>
              <a:t>How </a:t>
            </a:r>
            <a:r>
              <a:rPr lang="en-GB" sz="2400">
                <a:solidFill>
                  <a:srgbClr val="990000"/>
                </a:solidFill>
              </a:rPr>
              <a:t>cultural awareness</a:t>
            </a:r>
            <a:r>
              <a:rPr lang="en-GB" sz="2400"/>
              <a:t> training appears to assist in adjustment and performance and therefore should be made available to all categories of staff selected for overseas postings, regardless of duration and location.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/>
              <a:t>The need for </a:t>
            </a:r>
            <a:r>
              <a:rPr lang="en-GB" sz="2400">
                <a:solidFill>
                  <a:srgbClr val="990000"/>
                </a:solidFill>
              </a:rPr>
              <a:t>language training</a:t>
            </a:r>
            <a:r>
              <a:rPr lang="en-GB" sz="2400"/>
              <a:t> for the host country and in the relevant corporate language.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/>
              <a:t>The impact that an international assignment may have on </a:t>
            </a:r>
            <a:r>
              <a:rPr lang="en-GB" sz="2400">
                <a:solidFill>
                  <a:srgbClr val="990000"/>
                </a:solidFill>
              </a:rPr>
              <a:t>an individual’s career</a:t>
            </a:r>
            <a:r>
              <a:rPr lang="en-GB" sz="2400"/>
              <a:t>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None/>
            </a:pPr>
            <a:r>
              <a:rPr lang="en-GB" sz="2400" i="1"/>
              <a:t>	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CC5C1-FA90-4287-B2C6-5BF8ECD0B502}" type="slidenum">
              <a:rPr lang="en-US"/>
              <a:pPr/>
              <a:t>26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7813"/>
            <a:ext cx="7772400" cy="1143000"/>
          </a:xfrm>
        </p:spPr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Chapter Summary</a:t>
            </a:r>
            <a:r>
              <a:rPr lang="en-US">
                <a:solidFill>
                  <a:srgbClr val="CC9900"/>
                </a:solidFill>
              </a:rPr>
              <a:t> </a:t>
            </a:r>
            <a:r>
              <a:rPr lang="en-US" sz="2600" i="1">
                <a:solidFill>
                  <a:srgbClr val="CC9900"/>
                </a:solidFill>
              </a:rPr>
              <a:t>(cont.)</a:t>
            </a:r>
            <a:endParaRPr lang="en-AU" sz="2600" i="1">
              <a:solidFill>
                <a:srgbClr val="CC99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14400" y="1700213"/>
            <a:ext cx="7467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>
                <a:solidFill>
                  <a:srgbClr val="990000"/>
                </a:solidFill>
              </a:rPr>
              <a:t>The international assignment as an important way of training international operators and developing the international ‘cadre’.</a:t>
            </a:r>
            <a:r>
              <a:rPr lang="en-GB" sz="2400"/>
              <a:t> In this sense, an international assignment is both training (gaining international experience and competence) and managerial and organizational development.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/>
              <a:t>How international assignments are connected to the </a:t>
            </a:r>
            <a:r>
              <a:rPr lang="en-GB" sz="2400">
                <a:solidFill>
                  <a:srgbClr val="990000"/>
                </a:solidFill>
              </a:rPr>
              <a:t>creation of</a:t>
            </a:r>
            <a:r>
              <a:rPr lang="en-GB" sz="2400"/>
              <a:t> </a:t>
            </a:r>
            <a:r>
              <a:rPr lang="en-GB" sz="2400">
                <a:solidFill>
                  <a:srgbClr val="990000"/>
                </a:solidFill>
              </a:rPr>
              <a:t>international teams</a:t>
            </a:r>
            <a:r>
              <a:rPr lang="en-GB" sz="2400"/>
              <a:t>.</a:t>
            </a:r>
          </a:p>
          <a:p>
            <a:pPr marL="363538" indent="-347663">
              <a:spcBef>
                <a:spcPct val="20000"/>
              </a:spcBef>
              <a:buClr>
                <a:srgbClr val="008000"/>
              </a:buClr>
              <a:buSzPct val="90000"/>
              <a:buFont typeface="Wingdings" pitchFamily="2" charset="2"/>
              <a:buChar char="n"/>
            </a:pPr>
            <a:r>
              <a:rPr lang="en-GB" sz="2400">
                <a:solidFill>
                  <a:srgbClr val="990000"/>
                </a:solidFill>
              </a:rPr>
              <a:t>Trends</a:t>
            </a:r>
            <a:r>
              <a:rPr lang="en-GB" sz="2400"/>
              <a:t> in international training and development.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7B6A9-4327-4BAF-B76D-8DE0D7C2BFB1}" type="slidenum">
              <a:rPr lang="en-US"/>
              <a:pPr/>
              <a:t>27</a:t>
            </a:fld>
            <a:endParaRPr lang="en-US"/>
          </a:p>
        </p:txBody>
      </p:sp>
      <p:sp>
        <p:nvSpPr>
          <p:cNvPr id="47106" name="TextBox 14"/>
          <p:cNvSpPr txBox="1">
            <a:spLocks noChangeArrowheads="1"/>
          </p:cNvSpPr>
          <p:nvPr/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345F"/>
                </a:solidFill>
                <a:latin typeface="Calibri" pitchFamily="34" charset="0"/>
              </a:rPr>
              <a:t> Discussion Questions</a:t>
            </a:r>
          </a:p>
        </p:txBody>
      </p:sp>
      <p:sp>
        <p:nvSpPr>
          <p:cNvPr id="47109" name="Content Placeholder 4"/>
          <p:cNvSpPr txBox="1">
            <a:spLocks/>
          </p:cNvSpPr>
          <p:nvPr/>
        </p:nvSpPr>
        <p:spPr bwMode="auto">
          <a:xfrm>
            <a:off x="685800" y="1752600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rgbClr val="003399"/>
              </a:buClr>
              <a:buFont typeface="Calibri" pitchFamily="34" charset="0"/>
              <a:buAutoNum type="arabicPeriod"/>
            </a:pPr>
            <a:r>
              <a:rPr lang="en-US" sz="2000">
                <a:latin typeface="Calibri" pitchFamily="34" charset="0"/>
              </a:rPr>
              <a:t>What are some of the challenges faced in training expatriate managers?</a:t>
            </a:r>
          </a:p>
          <a:p>
            <a:pPr marL="457200" indent="-457200">
              <a:spcBef>
                <a:spcPct val="20000"/>
              </a:spcBef>
              <a:buClr>
                <a:srgbClr val="003399"/>
              </a:buClr>
              <a:buFont typeface="Calibri" pitchFamily="34" charset="0"/>
              <a:buAutoNum type="arabicPeriod"/>
            </a:pPr>
            <a:r>
              <a:rPr lang="en-US" sz="2000">
                <a:latin typeface="Calibri" pitchFamily="34" charset="0"/>
              </a:rPr>
              <a:t>Assume you are the HR director for a small company that has begun to use international assignments. You are considering using an external consulting firm to provide pre-departure training for employees, as you do not have the resources to provide this ‘in-house’. What components will you need covered? How will you measure the effectiveness of the pre-departure training program provided by this external consultant?</a:t>
            </a:r>
          </a:p>
          <a:p>
            <a:pPr marL="457200" indent="-457200">
              <a:spcBef>
                <a:spcPct val="20000"/>
              </a:spcBef>
              <a:buClr>
                <a:srgbClr val="003399"/>
              </a:buClr>
              <a:buFont typeface="Calibri" pitchFamily="34" charset="0"/>
              <a:buAutoNum type="arabicPeriod"/>
            </a:pPr>
            <a:r>
              <a:rPr lang="en-US" sz="2000">
                <a:latin typeface="Calibri" pitchFamily="34" charset="0"/>
              </a:rPr>
              <a:t>How does an international assignment assist in developing a ‘cadre’ of international operators? Why is it necessary to have such a ‘cadre’?</a:t>
            </a:r>
          </a:p>
          <a:p>
            <a:pPr marL="457200" indent="-457200">
              <a:spcBef>
                <a:spcPct val="20000"/>
              </a:spcBef>
              <a:buClr>
                <a:srgbClr val="003399"/>
              </a:buClr>
              <a:buFont typeface="Calibri" pitchFamily="34" charset="0"/>
              <a:buAutoNum type="arabicPeriod"/>
            </a:pPr>
            <a:r>
              <a:rPr lang="en-US" sz="2000">
                <a:latin typeface="Calibri" pitchFamily="34" charset="0"/>
              </a:rPr>
              <a:t>Why do some MNEs appear reluctant to provide basic pre-departure training?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0815A-2E38-41AE-9BFE-A565EEBACAE5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600">
                <a:solidFill>
                  <a:srgbClr val="CC9900"/>
                </a:solidFill>
              </a:rPr>
              <a:t>Chapter Objectives </a:t>
            </a:r>
            <a:r>
              <a:rPr lang="en-US" sz="2600" i="1">
                <a:solidFill>
                  <a:srgbClr val="CC9900"/>
                </a:solidFill>
              </a:rPr>
              <a:t>(cont.)</a:t>
            </a:r>
            <a:endParaRPr lang="en-AU" sz="2600" i="1">
              <a:solidFill>
                <a:srgbClr val="CC99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4419600"/>
          </a:xfrm>
          <a:solidFill>
            <a:srgbClr val="FFF8E3"/>
          </a:solidFill>
          <a:ln>
            <a:solidFill>
              <a:srgbClr val="996633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GB" sz="2200">
                <a:solidFill>
                  <a:srgbClr val="990000"/>
                </a:solidFill>
              </a:rPr>
              <a:t>The role of training in supporting expatriate adjustment and on-assignment performance</a:t>
            </a:r>
          </a:p>
          <a:p>
            <a:pPr>
              <a:buClr>
                <a:srgbClr val="008000"/>
              </a:buClr>
            </a:pPr>
            <a:r>
              <a:rPr lang="en-GB" sz="2200">
                <a:solidFill>
                  <a:srgbClr val="990000"/>
                </a:solidFill>
              </a:rPr>
              <a:t>Components</a:t>
            </a:r>
            <a:r>
              <a:rPr lang="en-GB" sz="2200"/>
              <a:t> of effective pre-departure training programs such as cultural awareness, preliminary visits and language skills. Relocation assistance and training for trainers are also addressed</a:t>
            </a:r>
          </a:p>
          <a:p>
            <a:pPr>
              <a:buClr>
                <a:srgbClr val="008000"/>
              </a:buClr>
            </a:pPr>
            <a:r>
              <a:rPr lang="en-GB" sz="2200"/>
              <a:t>Effectiveness of </a:t>
            </a:r>
            <a:r>
              <a:rPr lang="en-GB" sz="2200">
                <a:solidFill>
                  <a:srgbClr val="990000"/>
                </a:solidFill>
              </a:rPr>
              <a:t>pre-departure training</a:t>
            </a:r>
            <a:endParaRPr lang="en-GB" sz="2200"/>
          </a:p>
          <a:p>
            <a:pPr>
              <a:buClr>
                <a:srgbClr val="008000"/>
              </a:buClr>
            </a:pPr>
            <a:r>
              <a:rPr lang="en-GB" sz="2200"/>
              <a:t>Developmental aspect of international assignments and its relation to </a:t>
            </a:r>
            <a:r>
              <a:rPr lang="en-GB" sz="2200">
                <a:solidFill>
                  <a:srgbClr val="990000"/>
                </a:solidFill>
              </a:rPr>
              <a:t>international career paths</a:t>
            </a:r>
            <a:endParaRPr lang="en-GB" sz="2200"/>
          </a:p>
          <a:p>
            <a:pPr>
              <a:buClr>
                <a:srgbClr val="008000"/>
              </a:buClr>
            </a:pPr>
            <a:r>
              <a:rPr lang="en-GB" sz="2200"/>
              <a:t>Training and developing international </a:t>
            </a:r>
            <a:r>
              <a:rPr lang="en-GB" sz="2200">
                <a:solidFill>
                  <a:srgbClr val="990000"/>
                </a:solidFill>
              </a:rPr>
              <a:t>management teams</a:t>
            </a:r>
          </a:p>
          <a:p>
            <a:pPr>
              <a:buClr>
                <a:srgbClr val="008000"/>
              </a:buClr>
            </a:pPr>
            <a:r>
              <a:rPr lang="en-GB" sz="2200">
                <a:solidFill>
                  <a:srgbClr val="990000"/>
                </a:solidFill>
              </a:rPr>
              <a:t>Trends</a:t>
            </a:r>
            <a:r>
              <a:rPr lang="en-GB" sz="2200"/>
              <a:t> in international training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8F18-51F1-468B-9AF3-ADDDAFD9D3A8}" type="slidenum">
              <a:rPr lang="en-US"/>
              <a:pPr/>
              <a:t>4</a:t>
            </a:fld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77813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996633"/>
                </a:solidFill>
              </a:rPr>
              <a:t>Training and Development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828800"/>
            <a:ext cx="3810000" cy="4302125"/>
          </a:xfrm>
          <a:solidFill>
            <a:srgbClr val="D9FFFF"/>
          </a:solidFill>
          <a:ln>
            <a:solidFill>
              <a:schemeClr val="bg2"/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2400"/>
              <a:t>Training aims to improve employees’ current work skills and behavior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828800"/>
            <a:ext cx="3810000" cy="4302125"/>
          </a:xfrm>
          <a:solidFill>
            <a:srgbClr val="FFFFD7"/>
          </a:solidFill>
          <a:ln>
            <a:solidFill>
              <a:srgbClr val="996633"/>
            </a:solidFill>
          </a:ln>
          <a:effectLst>
            <a:outerShdw dist="7184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sz="2400"/>
              <a:t>Development aims to increase abilities in relation to some future positions or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 animBg="1"/>
      <p:bldP spid="3482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D1DF-A6AC-4A6B-85C4-4D12A3E971BF}" type="slidenum">
              <a:rPr lang="en-US"/>
              <a:pPr/>
              <a:t>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r>
              <a:rPr lang="en-US" sz="3600">
                <a:solidFill>
                  <a:srgbClr val="CC9900"/>
                </a:solidFill>
              </a:rPr>
              <a:t>International Assignments as a Training and Development Tool</a:t>
            </a:r>
            <a:endParaRPr lang="en-AU" sz="3600">
              <a:solidFill>
                <a:srgbClr val="CC99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302125"/>
          </a:xfrm>
        </p:spPr>
        <p:txBody>
          <a:bodyPr/>
          <a:lstStyle/>
          <a:p>
            <a:pPr>
              <a:buClr>
                <a:srgbClr val="008000"/>
              </a:buClr>
            </a:pPr>
            <a:r>
              <a:rPr lang="en-US" sz="2600"/>
              <a:t>Expatriates are trainers</a:t>
            </a:r>
          </a:p>
          <a:p>
            <a:pPr>
              <a:buClr>
                <a:srgbClr val="008000"/>
              </a:buClr>
            </a:pPr>
            <a:r>
              <a:rPr lang="en-US" sz="2600"/>
              <a:t>Expatriates show how systems and procedures work, ensure adoption, and monitor performance of HCNs</a:t>
            </a:r>
          </a:p>
          <a:p>
            <a:pPr>
              <a:buClr>
                <a:srgbClr val="008000"/>
              </a:buClr>
            </a:pPr>
            <a:r>
              <a:rPr lang="en-US" sz="2600"/>
              <a:t>International assignments are a form of job rotation to gain a broader perspective – management development, and to assist in developing a pool of capable global operators.</a:t>
            </a:r>
            <a:endParaRPr lang="en-AU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8446-C50B-4A3D-A890-F96FE4AF0433}" type="slidenum">
              <a:rPr lang="en-US"/>
              <a:pPr/>
              <a:t>6</a:t>
            </a:fld>
            <a:endParaRPr lang="en-US"/>
          </a:p>
        </p:txBody>
      </p:sp>
      <p:sp>
        <p:nvSpPr>
          <p:cNvPr id="41988" name="TextBox 27"/>
          <p:cNvSpPr txBox="1">
            <a:spLocks noChangeArrowheads="1"/>
          </p:cNvSpPr>
          <p:nvPr/>
        </p:nvSpPr>
        <p:spPr bwMode="auto">
          <a:xfrm>
            <a:off x="1752600" y="547688"/>
            <a:ext cx="723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45F"/>
                </a:solidFill>
                <a:latin typeface="Calibri" pitchFamily="34" charset="0"/>
              </a:rPr>
              <a:t>International training and development</a:t>
            </a:r>
          </a:p>
        </p:txBody>
      </p:sp>
      <p:pic>
        <p:nvPicPr>
          <p:cNvPr id="419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2057400"/>
            <a:ext cx="7832725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736600" y="492125"/>
            <a:ext cx="863600" cy="727075"/>
          </a:xfrm>
          <a:prstGeom prst="rect">
            <a:avLst/>
          </a:prstGeom>
          <a:noFill/>
          <a:ln w="25400">
            <a:solidFill>
              <a:srgbClr val="00345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Figure</a:t>
            </a:r>
            <a:br>
              <a:rPr lang="en-US" sz="2000" b="1">
                <a:solidFill>
                  <a:srgbClr val="00345F"/>
                </a:solidFill>
                <a:latin typeface="Calibri" pitchFamily="34" charset="0"/>
              </a:rPr>
            </a:br>
            <a:r>
              <a:rPr lang="en-US" sz="2000" b="1">
                <a:solidFill>
                  <a:srgbClr val="00345F"/>
                </a:solidFill>
                <a:latin typeface="Calibri" pitchFamily="34" charset="0"/>
              </a:rPr>
              <a:t>6-1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B66B0-96E3-489C-886D-C37D643064BD}" type="slidenum">
              <a:rPr lang="en-US"/>
              <a:pPr/>
              <a:t>7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solidFill>
                  <a:srgbClr val="CC9900"/>
                </a:solidFill>
              </a:rPr>
              <a:t>Pre-departure Training Programs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17675"/>
            <a:ext cx="3733800" cy="4454525"/>
          </a:xfrm>
          <a:solidFill>
            <a:srgbClr val="FFFFD7"/>
          </a:solidFill>
          <a:ln>
            <a:solidFill>
              <a:srgbClr val="996633"/>
            </a:solidFill>
          </a:ln>
          <a:effectLst>
            <a:outerShdw dist="35921" dir="2700000" algn="ctr" rotWithShape="0">
              <a:srgbClr val="996633"/>
            </a:outerShdw>
          </a:effectLst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400"/>
              <a:t>U.S. MNCs were found reluctant to provide pre-departure training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U.S. firms 32%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European firms 69%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Japan 57% </a:t>
            </a:r>
          </a:p>
          <a:p>
            <a:pPr>
              <a:spcBef>
                <a:spcPct val="15000"/>
              </a:spcBef>
            </a:pPr>
            <a:r>
              <a:rPr lang="en-US" sz="2400"/>
              <a:t>Primary reason: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Top managers saw it as not necessary or effective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No time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717675"/>
            <a:ext cx="3810000" cy="4454525"/>
          </a:xfrm>
          <a:solidFill>
            <a:srgbClr val="F1F1E3"/>
          </a:solidFill>
          <a:ln>
            <a:solidFill>
              <a:schemeClr val="bg2"/>
            </a:solidFill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400"/>
              <a:t>GMA-GRS 2002 International Survey :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64% firms provided at least a 1-day training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76% made it optional </a:t>
            </a:r>
          </a:p>
          <a:p>
            <a:pPr>
              <a:spcBef>
                <a:spcPct val="15000"/>
              </a:spcBef>
            </a:pPr>
            <a:r>
              <a:rPr lang="en-US" sz="2400"/>
              <a:t>Most firms include family: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Whole family 33%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Spouse 29%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Employee only 2%</a:t>
            </a:r>
          </a:p>
          <a:p>
            <a:pPr lvl="1">
              <a:spcBef>
                <a:spcPct val="15000"/>
              </a:spcBef>
            </a:pPr>
            <a:r>
              <a:rPr lang="en-US" sz="2200"/>
              <a:t>None 36%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E3837-7024-4F2A-9DA5-C8D4F4DB8AA7}" type="slidenum">
              <a:rPr lang="en-US"/>
              <a:pPr/>
              <a:t>8</a:t>
            </a:fld>
            <a:endParaRPr lang="en-US"/>
          </a:p>
        </p:txBody>
      </p:sp>
      <p:sp>
        <p:nvSpPr>
          <p:cNvPr id="40964" name="TextBox 22"/>
          <p:cNvSpPr txBox="1">
            <a:spLocks noChangeArrowheads="1"/>
          </p:cNvSpPr>
          <p:nvPr/>
        </p:nvSpPr>
        <p:spPr bwMode="auto">
          <a:xfrm>
            <a:off x="762000" y="492125"/>
            <a:ext cx="787400" cy="727075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Table</a:t>
            </a:r>
            <a:br>
              <a:rPr lang="en-US" sz="2000" b="1">
                <a:solidFill>
                  <a:schemeClr val="bg2"/>
                </a:solidFill>
                <a:latin typeface="Calibri" pitchFamily="34" charset="0"/>
              </a:rPr>
            </a:br>
            <a:r>
              <a:rPr lang="en-US" sz="2000" b="1">
                <a:solidFill>
                  <a:schemeClr val="bg2"/>
                </a:solidFill>
                <a:latin typeface="Calibri" pitchFamily="34" charset="0"/>
              </a:rPr>
              <a:t>6-1</a:t>
            </a:r>
          </a:p>
        </p:txBody>
      </p:sp>
      <p:sp>
        <p:nvSpPr>
          <p:cNvPr id="40965" name="TextBox 27"/>
          <p:cNvSpPr txBox="1">
            <a:spLocks noChangeArrowheads="1"/>
          </p:cNvSpPr>
          <p:nvPr/>
        </p:nvSpPr>
        <p:spPr bwMode="auto">
          <a:xfrm>
            <a:off x="1676400" y="547688"/>
            <a:ext cx="723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345F"/>
                </a:solidFill>
                <a:latin typeface="Calibri" pitchFamily="34" charset="0"/>
              </a:rPr>
              <a:t>Availability of cross-cultural training in MNEs</a:t>
            </a:r>
          </a:p>
        </p:txBody>
      </p:sp>
      <p:pic>
        <p:nvPicPr>
          <p:cNvPr id="409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1828800"/>
            <a:ext cx="78930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IBUS 618, Dr. Yang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57A8-8F8B-4DB3-AFC9-A4EE99A49438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848600" cy="1268413"/>
          </a:xfrm>
        </p:spPr>
        <p:txBody>
          <a:bodyPr/>
          <a:lstStyle/>
          <a:p>
            <a:r>
              <a:rPr lang="en-US" sz="3800">
                <a:solidFill>
                  <a:srgbClr val="CC9900"/>
                </a:solidFill>
              </a:rPr>
              <a:t>Components of Effective Pre-departure Training</a:t>
            </a:r>
            <a:endParaRPr lang="en-AU" sz="3800">
              <a:solidFill>
                <a:srgbClr val="CC99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772400" cy="4114800"/>
          </a:xfrm>
        </p:spPr>
        <p:txBody>
          <a:bodyPr/>
          <a:lstStyle/>
          <a:p>
            <a:pPr marL="447675" indent="-447675">
              <a:buClr>
                <a:srgbClr val="990000"/>
              </a:buClr>
            </a:pPr>
            <a:r>
              <a:rPr lang="en-US"/>
              <a:t>Cultural awareness programs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Preliminary visits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Language training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Practical assistance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Training for the training role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TCN and HCN expatriate training</a:t>
            </a:r>
          </a:p>
          <a:p>
            <a:pPr marL="447675" indent="-447675">
              <a:buClr>
                <a:srgbClr val="990000"/>
              </a:buClr>
            </a:pPr>
            <a:r>
              <a:rPr lang="en-US"/>
              <a:t>Non-traditional assignments and training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10">
      <a:dk1>
        <a:srgbClr val="000000"/>
      </a:dk1>
      <a:lt1>
        <a:srgbClr val="FFFFFF"/>
      </a:lt1>
      <a:dk2>
        <a:srgbClr val="660033"/>
      </a:dk2>
      <a:lt2>
        <a:srgbClr val="666699"/>
      </a:lt2>
      <a:accent1>
        <a:srgbClr val="95A3D1"/>
      </a:accent1>
      <a:accent2>
        <a:srgbClr val="FFFF66"/>
      </a:accent2>
      <a:accent3>
        <a:srgbClr val="FFFFFF"/>
      </a:accent3>
      <a:accent4>
        <a:srgbClr val="000000"/>
      </a:accent4>
      <a:accent5>
        <a:srgbClr val="C8CEE5"/>
      </a:accent5>
      <a:accent6>
        <a:srgbClr val="E7E75C"/>
      </a:accent6>
      <a:hlink>
        <a:srgbClr val="5A84D8"/>
      </a:hlink>
      <a:folHlink>
        <a:srgbClr val="CCCC99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805</TotalTime>
  <Words>1225</Words>
  <Application>Microsoft PowerPoint</Application>
  <PresentationFormat>Affichage à l'écran (4:3)</PresentationFormat>
  <Paragraphs>179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Times New Roman</vt:lpstr>
      <vt:lpstr>Wingdings</vt:lpstr>
      <vt:lpstr>Calibri</vt:lpstr>
      <vt:lpstr>Layers</vt:lpstr>
      <vt:lpstr>Chapter 6</vt:lpstr>
      <vt:lpstr>Chapter Objectives</vt:lpstr>
      <vt:lpstr>Chapter Objectives (cont.)</vt:lpstr>
      <vt:lpstr>Training and Development</vt:lpstr>
      <vt:lpstr>International Assignments as a Training and Development Tool</vt:lpstr>
      <vt:lpstr>Diapositive 6</vt:lpstr>
      <vt:lpstr>Pre-departure Training Programs</vt:lpstr>
      <vt:lpstr>Diapositive 8</vt:lpstr>
      <vt:lpstr>Components of Effective Pre-departure Training</vt:lpstr>
      <vt:lpstr>Diapositive 10</vt:lpstr>
      <vt:lpstr>Diapositive 11</vt:lpstr>
      <vt:lpstr>Language Training</vt:lpstr>
      <vt:lpstr>Diapositive 13</vt:lpstr>
      <vt:lpstr>Diapositive 14</vt:lpstr>
      <vt:lpstr>Practical Assistance</vt:lpstr>
      <vt:lpstr>Diapositive 16</vt:lpstr>
      <vt:lpstr>Effectiveness of Pre-departure Training</vt:lpstr>
      <vt:lpstr>Developing Staff through International Assignments</vt:lpstr>
      <vt:lpstr>Developing Staff through International Assignments</vt:lpstr>
      <vt:lpstr>Diapositive 20</vt:lpstr>
      <vt:lpstr>How international teams benefit the multinational</vt:lpstr>
      <vt:lpstr>Cross-cultural Training</vt:lpstr>
      <vt:lpstr>Trends in internationals training and development </vt:lpstr>
      <vt:lpstr>Chapter Summary</vt:lpstr>
      <vt:lpstr>Chapter Summary (cont.)</vt:lpstr>
      <vt:lpstr>Chapter Summary (cont.)</vt:lpstr>
      <vt:lpstr>Diapositive 27</vt:lpstr>
    </vt:vector>
  </TitlesOfParts>
  <Company>SFSU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COB</dc:creator>
  <cp:lastModifiedBy>tst</cp:lastModifiedBy>
  <cp:revision>35</cp:revision>
  <dcterms:created xsi:type="dcterms:W3CDTF">2004-10-11T04:58:40Z</dcterms:created>
  <dcterms:modified xsi:type="dcterms:W3CDTF">2017-10-06T13:54:16Z</dcterms:modified>
</cp:coreProperties>
</file>