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5332" autoAdjust="0"/>
  </p:normalViewPr>
  <p:slideViewPr>
    <p:cSldViewPr>
      <p:cViewPr varScale="1">
        <p:scale>
          <a:sx n="47" d="100"/>
          <a:sy n="47" d="100"/>
        </p:scale>
        <p:origin x="-11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F2AD-247C-4ADD-9357-0A7BCCDD7CB2}" type="datetimeFigureOut">
              <a:rPr lang="fr-FR" smtClean="0"/>
              <a:pPr/>
              <a:t>21/09/2022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9960-1E19-41D4-9037-269308DB1D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F2AD-247C-4ADD-9357-0A7BCCDD7CB2}" type="datetimeFigureOut">
              <a:rPr lang="fr-FR" smtClean="0"/>
              <a:pPr/>
              <a:t>21/09/2022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9960-1E19-41D4-9037-269308DB1D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F2AD-247C-4ADD-9357-0A7BCCDD7CB2}" type="datetimeFigureOut">
              <a:rPr lang="fr-FR" smtClean="0"/>
              <a:pPr/>
              <a:t>21/09/2022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9960-1E19-41D4-9037-269308DB1D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F2AD-247C-4ADD-9357-0A7BCCDD7CB2}" type="datetimeFigureOut">
              <a:rPr lang="fr-FR" smtClean="0"/>
              <a:pPr/>
              <a:t>21/09/2022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9960-1E19-41D4-9037-269308DB1D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F2AD-247C-4ADD-9357-0A7BCCDD7CB2}" type="datetimeFigureOut">
              <a:rPr lang="fr-FR" smtClean="0"/>
              <a:pPr/>
              <a:t>21/09/2022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9960-1E19-41D4-9037-269308DB1D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F2AD-247C-4ADD-9357-0A7BCCDD7CB2}" type="datetimeFigureOut">
              <a:rPr lang="fr-FR" smtClean="0"/>
              <a:pPr/>
              <a:t>21/09/2022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9960-1E19-41D4-9037-269308DB1D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F2AD-247C-4ADD-9357-0A7BCCDD7CB2}" type="datetimeFigureOut">
              <a:rPr lang="fr-FR" smtClean="0"/>
              <a:pPr/>
              <a:t>21/09/2022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9960-1E19-41D4-9037-269308DB1D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F2AD-247C-4ADD-9357-0A7BCCDD7CB2}" type="datetimeFigureOut">
              <a:rPr lang="fr-FR" smtClean="0"/>
              <a:pPr/>
              <a:t>21/09/2022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9960-1E19-41D4-9037-269308DB1D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F2AD-247C-4ADD-9357-0A7BCCDD7CB2}" type="datetimeFigureOut">
              <a:rPr lang="fr-FR" smtClean="0"/>
              <a:pPr/>
              <a:t>21/09/2022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9960-1E19-41D4-9037-269308DB1D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F2AD-247C-4ADD-9357-0A7BCCDD7CB2}" type="datetimeFigureOut">
              <a:rPr lang="fr-FR" smtClean="0"/>
              <a:pPr/>
              <a:t>21/09/2022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9960-1E19-41D4-9037-269308DB1D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6F2AD-247C-4ADD-9357-0A7BCCDD7CB2}" type="datetimeFigureOut">
              <a:rPr lang="fr-FR" smtClean="0"/>
              <a:pPr/>
              <a:t>21/09/2022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A79960-1E19-41D4-9037-269308DB1D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6F2AD-247C-4ADD-9357-0A7BCCDD7CB2}" type="datetimeFigureOut">
              <a:rPr lang="fr-FR" smtClean="0"/>
              <a:pPr/>
              <a:t>21/09/2022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79960-1E19-41D4-9037-269308DB1DA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35696" y="116632"/>
            <a:ext cx="453650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 smtClean="0"/>
              <a:t>PROGRAMME DE LA MATIERE GEOLOGIE</a:t>
            </a:r>
            <a:endParaRPr lang="fr-FR" sz="2000" dirty="0"/>
          </a:p>
        </p:txBody>
      </p:sp>
      <p:sp>
        <p:nvSpPr>
          <p:cNvPr id="3" name="Rectangle 2"/>
          <p:cNvSpPr/>
          <p:nvPr/>
        </p:nvSpPr>
        <p:spPr>
          <a:xfrm>
            <a:off x="357158" y="642918"/>
            <a:ext cx="3456384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dirty="0" smtClean="0"/>
              <a:t>CHAPITRE  I </a:t>
            </a:r>
            <a:r>
              <a:rPr lang="fr-FR" sz="2000" b="1" dirty="0" smtClean="0"/>
              <a:t>:   INTRODUCTION</a:t>
            </a:r>
            <a:endParaRPr lang="fr-FR" sz="2000" b="1" dirty="0"/>
          </a:p>
        </p:txBody>
      </p:sp>
      <p:sp>
        <p:nvSpPr>
          <p:cNvPr id="4" name="Rectangle 3"/>
          <p:cNvSpPr/>
          <p:nvPr/>
        </p:nvSpPr>
        <p:spPr>
          <a:xfrm>
            <a:off x="214282" y="928670"/>
            <a:ext cx="5544616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CHAPITRE II: </a:t>
            </a:r>
            <a:r>
              <a:rPr lang="fr-FR" b="1" dirty="0" smtClean="0"/>
              <a:t>Le globe terrestre; structure et composition</a:t>
            </a:r>
            <a:endParaRPr lang="fr-FR" b="1" dirty="0"/>
          </a:p>
        </p:txBody>
      </p:sp>
      <p:sp>
        <p:nvSpPr>
          <p:cNvPr id="5" name="Rectangle 4"/>
          <p:cNvSpPr/>
          <p:nvPr/>
        </p:nvSpPr>
        <p:spPr>
          <a:xfrm>
            <a:off x="357158" y="1214422"/>
            <a:ext cx="54006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CHAPITRE III: </a:t>
            </a:r>
            <a:r>
              <a:rPr lang="fr-FR" b="1" dirty="0" smtClean="0"/>
              <a:t>Notion de cristallographie et minéralogie</a:t>
            </a:r>
            <a:endParaRPr lang="fr-FR" b="1" dirty="0"/>
          </a:p>
        </p:txBody>
      </p:sp>
      <p:sp>
        <p:nvSpPr>
          <p:cNvPr id="6" name="Rectangle 5"/>
          <p:cNvSpPr/>
          <p:nvPr/>
        </p:nvSpPr>
        <p:spPr>
          <a:xfrm>
            <a:off x="214282" y="1643050"/>
            <a:ext cx="60486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CHAPITRE IV</a:t>
            </a:r>
            <a:r>
              <a:rPr lang="fr-FR" b="1" dirty="0" smtClean="0"/>
              <a:t>: Les principaux constituants de l’écorce terrestre</a:t>
            </a:r>
            <a:endParaRPr lang="fr-FR" b="1" dirty="0"/>
          </a:p>
        </p:txBody>
      </p:sp>
      <p:sp>
        <p:nvSpPr>
          <p:cNvPr id="7" name="Rectangle 6"/>
          <p:cNvSpPr/>
          <p:nvPr/>
        </p:nvSpPr>
        <p:spPr>
          <a:xfrm>
            <a:off x="357158" y="1928802"/>
            <a:ext cx="388843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CHAPITRE V</a:t>
            </a:r>
            <a:r>
              <a:rPr lang="fr-FR" b="1" dirty="0" smtClean="0"/>
              <a:t>: Les roches magmatiques</a:t>
            </a:r>
            <a:endParaRPr lang="fr-FR" b="1" dirty="0"/>
          </a:p>
        </p:txBody>
      </p:sp>
      <p:sp>
        <p:nvSpPr>
          <p:cNvPr id="8" name="Rectangle 7"/>
          <p:cNvSpPr/>
          <p:nvPr/>
        </p:nvSpPr>
        <p:spPr>
          <a:xfrm>
            <a:off x="285720" y="2285992"/>
            <a:ext cx="424847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CHAPITRE VI :</a:t>
            </a:r>
            <a:r>
              <a:rPr lang="fr-FR" b="1" dirty="0" smtClean="0"/>
              <a:t>Les roches métamorphiques</a:t>
            </a:r>
            <a:endParaRPr lang="fr-FR" b="1" dirty="0"/>
          </a:p>
        </p:txBody>
      </p:sp>
      <p:sp>
        <p:nvSpPr>
          <p:cNvPr id="9" name="Rectangle 8"/>
          <p:cNvSpPr/>
          <p:nvPr/>
        </p:nvSpPr>
        <p:spPr>
          <a:xfrm>
            <a:off x="285720" y="2571744"/>
            <a:ext cx="428628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CHAPITRE  VII </a:t>
            </a:r>
            <a:r>
              <a:rPr lang="fr-FR" b="1" dirty="0" smtClean="0"/>
              <a:t>: Les roches sédimentaires</a:t>
            </a:r>
            <a:endParaRPr lang="fr-FR" b="1" dirty="0"/>
          </a:p>
        </p:txBody>
      </p:sp>
      <p:sp>
        <p:nvSpPr>
          <p:cNvPr id="11" name="Rectangle 10"/>
          <p:cNvSpPr/>
          <p:nvPr/>
        </p:nvSpPr>
        <p:spPr>
          <a:xfrm>
            <a:off x="357158" y="2928934"/>
            <a:ext cx="4000528" cy="4286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CHAPITRE VIII: </a:t>
            </a:r>
            <a:r>
              <a:rPr lang="fr-FR" b="1" dirty="0" smtClean="0"/>
              <a:t>Notion de stratigraphie</a:t>
            </a:r>
            <a:endParaRPr lang="fr-FR" b="1" dirty="0"/>
          </a:p>
        </p:txBody>
      </p:sp>
      <p:sp>
        <p:nvSpPr>
          <p:cNvPr id="12" name="Rectangle 11"/>
          <p:cNvSpPr/>
          <p:nvPr/>
        </p:nvSpPr>
        <p:spPr>
          <a:xfrm>
            <a:off x="428596" y="3286124"/>
            <a:ext cx="38884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CHAPITRE IX </a:t>
            </a:r>
            <a:r>
              <a:rPr lang="fr-FR" b="1" dirty="0" smtClean="0"/>
              <a:t>: Eléments de tectonique</a:t>
            </a:r>
            <a:endParaRPr lang="fr-FR" b="1" dirty="0"/>
          </a:p>
        </p:txBody>
      </p:sp>
      <p:sp>
        <p:nvSpPr>
          <p:cNvPr id="13" name="Rectangle 12"/>
          <p:cNvSpPr/>
          <p:nvPr/>
        </p:nvSpPr>
        <p:spPr>
          <a:xfrm>
            <a:off x="500034" y="3571876"/>
            <a:ext cx="3888432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CHAPITRE X: </a:t>
            </a:r>
            <a:r>
              <a:rPr lang="fr-FR" b="1" dirty="0" smtClean="0"/>
              <a:t>Géodynamique externe</a:t>
            </a:r>
            <a:endParaRPr lang="fr-FR" b="1" dirty="0"/>
          </a:p>
        </p:txBody>
      </p:sp>
      <p:sp>
        <p:nvSpPr>
          <p:cNvPr id="14" name="Rectangle 13"/>
          <p:cNvSpPr/>
          <p:nvPr/>
        </p:nvSpPr>
        <p:spPr>
          <a:xfrm>
            <a:off x="179512" y="4357694"/>
            <a:ext cx="8460432" cy="250030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:</a:t>
            </a:r>
            <a:endParaRPr lang="fr-FR" dirty="0" smtClean="0"/>
          </a:p>
          <a:p>
            <a:pPr algn="ctr"/>
            <a:endParaRPr lang="fr-FR" sz="2000" dirty="0" smtClean="0"/>
          </a:p>
          <a:p>
            <a:pPr algn="ctr"/>
            <a:r>
              <a:rPr lang="fr-FR" sz="2000" dirty="0" smtClean="0"/>
              <a:t>Référence </a:t>
            </a:r>
            <a:r>
              <a:rPr lang="fr-FR" sz="2000" dirty="0" smtClean="0"/>
              <a:t>bibliographique</a:t>
            </a:r>
            <a:endParaRPr lang="fr-FR" sz="2000" b="1" dirty="0" smtClean="0"/>
          </a:p>
          <a:p>
            <a:pPr algn="ctr"/>
            <a:endParaRPr lang="fr-FR" sz="2000" b="1" dirty="0" smtClean="0"/>
          </a:p>
          <a:p>
            <a:pPr algn="ctr"/>
            <a:endParaRPr lang="fr-FR" sz="2000" b="1" dirty="0" smtClean="0"/>
          </a:p>
          <a:p>
            <a:pPr algn="ctr"/>
            <a:r>
              <a:rPr lang="fr-FR" sz="2000" b="1" dirty="0" smtClean="0"/>
              <a:t>Géologie </a:t>
            </a:r>
            <a:r>
              <a:rPr lang="fr-FR" sz="2000" b="1" dirty="0" smtClean="0"/>
              <a:t>objets et méthodes </a:t>
            </a:r>
            <a:r>
              <a:rPr lang="fr-FR" sz="2000" dirty="0" smtClean="0"/>
              <a:t>:  J. </a:t>
            </a:r>
            <a:r>
              <a:rPr lang="fr-FR" sz="2000" dirty="0" err="1" smtClean="0"/>
              <a:t>Dercourt</a:t>
            </a:r>
            <a:r>
              <a:rPr lang="fr-FR" sz="2000" dirty="0" smtClean="0"/>
              <a:t>    et  J. Paquet</a:t>
            </a:r>
          </a:p>
          <a:p>
            <a:pPr algn="ctr"/>
            <a:r>
              <a:rPr lang="fr-FR" sz="2000" b="1" dirty="0" smtClean="0"/>
              <a:t>Eléments </a:t>
            </a:r>
            <a:r>
              <a:rPr lang="fr-FR" sz="2000" dirty="0" smtClean="0"/>
              <a:t>de </a:t>
            </a:r>
            <a:r>
              <a:rPr lang="fr-FR" sz="2000" b="1" dirty="0" smtClean="0"/>
              <a:t>géologie : </a:t>
            </a:r>
            <a:r>
              <a:rPr lang="fr-FR" sz="2000" dirty="0" smtClean="0"/>
              <a:t>C.</a:t>
            </a:r>
            <a:r>
              <a:rPr lang="ar-DZ" sz="2000" dirty="0" smtClean="0"/>
              <a:t> </a:t>
            </a:r>
            <a:r>
              <a:rPr lang="fr-FR" sz="2000" dirty="0" smtClean="0"/>
              <a:t>Pomerol ;  M. Renard ; S. Guillot</a:t>
            </a:r>
          </a:p>
          <a:p>
            <a:pPr algn="ctr"/>
            <a:r>
              <a:rPr lang="fr-FR" sz="2000" b="1" dirty="0" smtClean="0"/>
              <a:t>Dictionnaire de géologie: </a:t>
            </a:r>
            <a:r>
              <a:rPr lang="fr-FR" sz="2000" dirty="0" smtClean="0"/>
              <a:t>A. Foucault  et J.F. Raoult</a:t>
            </a:r>
          </a:p>
          <a:p>
            <a:pPr algn="ctr"/>
            <a:r>
              <a:rPr lang="fr-FR" sz="2000" dirty="0" smtClean="0"/>
              <a:t>Sites  web: www. Géosciences.fr</a:t>
            </a:r>
          </a:p>
          <a:p>
            <a:r>
              <a:rPr lang="fr-FR" sz="2000" dirty="0" smtClean="0"/>
              <a:t>                                                              http://www.enslyon.fr/PlanetTerre</a:t>
            </a:r>
          </a:p>
          <a:p>
            <a:pPr algn="ctr"/>
            <a:r>
              <a:rPr lang="ar-DZ" sz="2000" b="1" dirty="0" smtClean="0"/>
              <a:t>مبادئ الجيولوجيا</a:t>
            </a:r>
            <a:r>
              <a:rPr lang="ar-DZ" sz="2000" dirty="0" smtClean="0"/>
              <a:t>: </a:t>
            </a:r>
            <a:r>
              <a:rPr lang="ar-DZ" sz="2000" dirty="0" err="1" smtClean="0"/>
              <a:t>دكتورعلي</a:t>
            </a:r>
            <a:r>
              <a:rPr lang="ar-DZ" sz="2000" dirty="0" smtClean="0"/>
              <a:t> الدنيا</a:t>
            </a:r>
          </a:p>
          <a:p>
            <a:pPr algn="ctr"/>
            <a:r>
              <a:rPr lang="ar-DZ" sz="2000" dirty="0" smtClean="0"/>
              <a:t> دكتور </a:t>
            </a:r>
            <a:r>
              <a:rPr lang="ar-DZ" sz="2000" dirty="0" err="1" smtClean="0"/>
              <a:t>ميشل</a:t>
            </a:r>
            <a:r>
              <a:rPr lang="ar-DZ" sz="2000" dirty="0" smtClean="0"/>
              <a:t> كامل </a:t>
            </a:r>
            <a:r>
              <a:rPr lang="ar-DZ" sz="2000" dirty="0" err="1" smtClean="0"/>
              <a:t>عطالله</a:t>
            </a:r>
            <a:r>
              <a:rPr lang="ar-DZ" sz="2000" dirty="0" smtClean="0"/>
              <a:t> :  </a:t>
            </a:r>
            <a:r>
              <a:rPr lang="ar-DZ" sz="2000" b="1" dirty="0" smtClean="0"/>
              <a:t>أساسيات علم الجيولوجيا</a:t>
            </a:r>
            <a:endParaRPr lang="fr-FR" sz="2000" b="1" dirty="0" smtClean="0"/>
          </a:p>
          <a:p>
            <a:pPr algn="ctr"/>
            <a:endParaRPr lang="fr-FR" dirty="0" smtClean="0"/>
          </a:p>
          <a:p>
            <a:pPr algn="ctr"/>
            <a:endParaRPr lang="fr-FR" sz="1400" b="1" dirty="0" smtClean="0"/>
          </a:p>
          <a:p>
            <a:pPr algn="ctr"/>
            <a:endParaRPr lang="fr-FR" b="1" dirty="0" smtClean="0"/>
          </a:p>
          <a:p>
            <a:pPr algn="ctr"/>
            <a:endParaRPr lang="fr-F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7704" y="260648"/>
            <a:ext cx="1440160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géographie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5" name="Flèche vers le bas 4"/>
          <p:cNvSpPr/>
          <p:nvPr/>
        </p:nvSpPr>
        <p:spPr>
          <a:xfrm>
            <a:off x="2555776" y="764704"/>
            <a:ext cx="45719" cy="360040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907704" y="1268760"/>
            <a:ext cx="187220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Géomorphologie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79912" y="260648"/>
            <a:ext cx="1440160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Science de la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bg1"/>
                </a:solidFill>
              </a:rPr>
              <a:t>vie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580112" y="260648"/>
            <a:ext cx="1368152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Physique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80312" y="260648"/>
            <a:ext cx="1440160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Chimie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7504" y="1268760"/>
            <a:ext cx="1368152" cy="360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Géodésie </a:t>
            </a:r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107504" y="1844824"/>
            <a:ext cx="1368152" cy="360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Sismologie </a:t>
            </a:r>
            <a:endParaRPr lang="fr-FR" dirty="0"/>
          </a:p>
        </p:txBody>
      </p:sp>
      <p:sp>
        <p:nvSpPr>
          <p:cNvPr id="15" name="Rectangle 14"/>
          <p:cNvSpPr/>
          <p:nvPr/>
        </p:nvSpPr>
        <p:spPr>
          <a:xfrm>
            <a:off x="107504" y="2348880"/>
            <a:ext cx="1440160" cy="360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volcanologie</a:t>
            </a:r>
            <a:endParaRPr lang="fr-FR" dirty="0"/>
          </a:p>
        </p:txBody>
      </p:sp>
      <p:sp>
        <p:nvSpPr>
          <p:cNvPr id="16" name="Rectangle 15"/>
          <p:cNvSpPr/>
          <p:nvPr/>
        </p:nvSpPr>
        <p:spPr>
          <a:xfrm>
            <a:off x="107504" y="2780928"/>
            <a:ext cx="1584176" cy="360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océanographie </a:t>
            </a:r>
            <a:endParaRPr lang="fr-FR" dirty="0"/>
          </a:p>
        </p:txBody>
      </p:sp>
      <p:sp>
        <p:nvSpPr>
          <p:cNvPr id="18" name="Rectangle 17"/>
          <p:cNvSpPr/>
          <p:nvPr/>
        </p:nvSpPr>
        <p:spPr>
          <a:xfrm>
            <a:off x="107504" y="3212976"/>
            <a:ext cx="1512168" cy="36004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Météorologie  </a:t>
            </a:r>
            <a:endParaRPr lang="fr-FR" dirty="0"/>
          </a:p>
        </p:txBody>
      </p:sp>
      <p:sp>
        <p:nvSpPr>
          <p:cNvPr id="19" name="Rectangle 18"/>
          <p:cNvSpPr/>
          <p:nvPr/>
        </p:nvSpPr>
        <p:spPr>
          <a:xfrm>
            <a:off x="107504" y="3717032"/>
            <a:ext cx="144016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Climatologie </a:t>
            </a:r>
            <a:endParaRPr lang="fr-FR" dirty="0"/>
          </a:p>
        </p:txBody>
      </p:sp>
      <p:sp>
        <p:nvSpPr>
          <p:cNvPr id="20" name="Rectangle 19"/>
          <p:cNvSpPr/>
          <p:nvPr/>
        </p:nvSpPr>
        <p:spPr>
          <a:xfrm>
            <a:off x="107504" y="4221088"/>
            <a:ext cx="144016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Pédologie </a:t>
            </a:r>
            <a:endParaRPr lang="fr-FR" dirty="0"/>
          </a:p>
        </p:txBody>
      </p:sp>
      <p:sp>
        <p:nvSpPr>
          <p:cNvPr id="21" name="Rectangle 20"/>
          <p:cNvSpPr/>
          <p:nvPr/>
        </p:nvSpPr>
        <p:spPr>
          <a:xfrm>
            <a:off x="107504" y="4797152"/>
            <a:ext cx="1440160" cy="288032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Planétologie </a:t>
            </a:r>
            <a:endParaRPr lang="fr-FR" dirty="0"/>
          </a:p>
        </p:txBody>
      </p:sp>
      <p:sp>
        <p:nvSpPr>
          <p:cNvPr id="22" name="Rectangle 21"/>
          <p:cNvSpPr/>
          <p:nvPr/>
        </p:nvSpPr>
        <p:spPr>
          <a:xfrm>
            <a:off x="3779912" y="1916832"/>
            <a:ext cx="1584176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Paléontologie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779912" y="2636912"/>
            <a:ext cx="144016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Stratigraphie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563888" y="3284984"/>
            <a:ext cx="223224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Paléo environnement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563888" y="4005064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Paléogéographie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635896" y="4725144"/>
            <a:ext cx="216024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Géologie historique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580112" y="1196752"/>
            <a:ext cx="144016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Géophysique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580112" y="1916832"/>
            <a:ext cx="151216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Géologie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fr-FR" dirty="0" smtClean="0">
                <a:solidFill>
                  <a:schemeClr val="tx1"/>
                </a:solidFill>
              </a:rPr>
              <a:t>structurale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436096" y="2636912"/>
            <a:ext cx="165618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Géotectonique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08304" y="1916832"/>
            <a:ext cx="165618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Cristallographie 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7452320" y="2564904"/>
            <a:ext cx="1584176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Minéralogie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2" name="Rectangle 31"/>
          <p:cNvSpPr/>
          <p:nvPr/>
        </p:nvSpPr>
        <p:spPr>
          <a:xfrm>
            <a:off x="7452320" y="3212976"/>
            <a:ext cx="129614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Pétrologie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524328" y="3861048"/>
            <a:ext cx="129614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Géochimie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907704" y="1844824"/>
            <a:ext cx="1584176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bg1"/>
                </a:solidFill>
              </a:rPr>
              <a:t>Géologie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bg1"/>
                </a:solidFill>
              </a:rPr>
              <a:t>physique</a:t>
            </a:r>
            <a:endParaRPr lang="fr-FR" dirty="0">
              <a:solidFill>
                <a:schemeClr val="bg1"/>
              </a:solidFill>
            </a:endParaRPr>
          </a:p>
        </p:txBody>
      </p:sp>
      <p:cxnSp>
        <p:nvCxnSpPr>
          <p:cNvPr id="40" name="Connecteur droit avec flèche 39"/>
          <p:cNvCxnSpPr>
            <a:stCxn id="13" idx="3"/>
            <a:endCxn id="6" idx="1"/>
          </p:cNvCxnSpPr>
          <p:nvPr/>
        </p:nvCxnSpPr>
        <p:spPr>
          <a:xfrm>
            <a:off x="1475656" y="1448780"/>
            <a:ext cx="432048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Connecteur droit avec flèche 45"/>
          <p:cNvCxnSpPr>
            <a:stCxn id="14" idx="3"/>
          </p:cNvCxnSpPr>
          <p:nvPr/>
        </p:nvCxnSpPr>
        <p:spPr>
          <a:xfrm>
            <a:off x="1475656" y="2024844"/>
            <a:ext cx="360040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Connecteur droit 55"/>
          <p:cNvCxnSpPr>
            <a:stCxn id="15" idx="3"/>
          </p:cNvCxnSpPr>
          <p:nvPr/>
        </p:nvCxnSpPr>
        <p:spPr>
          <a:xfrm>
            <a:off x="1547664" y="2528900"/>
            <a:ext cx="432048" cy="360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Connecteur droit 57"/>
          <p:cNvCxnSpPr>
            <a:stCxn id="16" idx="3"/>
          </p:cNvCxnSpPr>
          <p:nvPr/>
        </p:nvCxnSpPr>
        <p:spPr>
          <a:xfrm>
            <a:off x="1691680" y="2960948"/>
            <a:ext cx="504056" cy="360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Connecteur droit 59"/>
          <p:cNvCxnSpPr>
            <a:stCxn id="18" idx="3"/>
          </p:cNvCxnSpPr>
          <p:nvPr/>
        </p:nvCxnSpPr>
        <p:spPr>
          <a:xfrm flipV="1">
            <a:off x="1619672" y="3356992"/>
            <a:ext cx="792088" cy="360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Connecteur droit 61"/>
          <p:cNvCxnSpPr>
            <a:stCxn id="19" idx="3"/>
          </p:cNvCxnSpPr>
          <p:nvPr/>
        </p:nvCxnSpPr>
        <p:spPr>
          <a:xfrm>
            <a:off x="1547664" y="3933056"/>
            <a:ext cx="10801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Connecteur droit 63"/>
          <p:cNvCxnSpPr>
            <a:stCxn id="20" idx="3"/>
          </p:cNvCxnSpPr>
          <p:nvPr/>
        </p:nvCxnSpPr>
        <p:spPr>
          <a:xfrm>
            <a:off x="1547664" y="4437112"/>
            <a:ext cx="129614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Connecteur droit 65"/>
          <p:cNvCxnSpPr>
            <a:stCxn id="21" idx="3"/>
          </p:cNvCxnSpPr>
          <p:nvPr/>
        </p:nvCxnSpPr>
        <p:spPr>
          <a:xfrm>
            <a:off x="1547664" y="4941168"/>
            <a:ext cx="15841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/>
          <p:nvPr/>
        </p:nvCxnSpPr>
        <p:spPr>
          <a:xfrm flipV="1">
            <a:off x="1979712" y="227687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Connecteur droit avec flèche 69"/>
          <p:cNvCxnSpPr/>
          <p:nvPr/>
        </p:nvCxnSpPr>
        <p:spPr>
          <a:xfrm flipV="1">
            <a:off x="2195736" y="2348880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Connecteur droit avec flèche 71"/>
          <p:cNvCxnSpPr/>
          <p:nvPr/>
        </p:nvCxnSpPr>
        <p:spPr>
          <a:xfrm flipV="1">
            <a:off x="2411760" y="2276872"/>
            <a:ext cx="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Connecteur droit avec flèche 73"/>
          <p:cNvCxnSpPr/>
          <p:nvPr/>
        </p:nvCxnSpPr>
        <p:spPr>
          <a:xfrm flipV="1">
            <a:off x="2627784" y="2348880"/>
            <a:ext cx="0" cy="15841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Connecteur droit avec flèche 75"/>
          <p:cNvCxnSpPr/>
          <p:nvPr/>
        </p:nvCxnSpPr>
        <p:spPr>
          <a:xfrm flipV="1">
            <a:off x="2843808" y="2420888"/>
            <a:ext cx="0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avec flèche 77"/>
          <p:cNvCxnSpPr/>
          <p:nvPr/>
        </p:nvCxnSpPr>
        <p:spPr>
          <a:xfrm flipV="1">
            <a:off x="3131840" y="2420888"/>
            <a:ext cx="0" cy="25202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0" name="Connecteur droit 79"/>
          <p:cNvCxnSpPr/>
          <p:nvPr/>
        </p:nvCxnSpPr>
        <p:spPr>
          <a:xfrm>
            <a:off x="3347864" y="2420888"/>
            <a:ext cx="0" cy="3600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Connecteur droit avec flèche 81"/>
          <p:cNvCxnSpPr>
            <a:endCxn id="23" idx="1"/>
          </p:cNvCxnSpPr>
          <p:nvPr/>
        </p:nvCxnSpPr>
        <p:spPr>
          <a:xfrm>
            <a:off x="3347864" y="2780928"/>
            <a:ext cx="432048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Flèche vers le bas 82"/>
          <p:cNvSpPr/>
          <p:nvPr/>
        </p:nvSpPr>
        <p:spPr>
          <a:xfrm>
            <a:off x="4499992" y="764704"/>
            <a:ext cx="72008" cy="1008112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5" name="Connecteur droit 84"/>
          <p:cNvCxnSpPr>
            <a:stCxn id="27" idx="1"/>
          </p:cNvCxnSpPr>
          <p:nvPr/>
        </p:nvCxnSpPr>
        <p:spPr>
          <a:xfrm flipH="1">
            <a:off x="4139952" y="1412776"/>
            <a:ext cx="14401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Connecteur droit avec flèche 86"/>
          <p:cNvCxnSpPr>
            <a:endCxn id="34" idx="3"/>
          </p:cNvCxnSpPr>
          <p:nvPr/>
        </p:nvCxnSpPr>
        <p:spPr>
          <a:xfrm flipH="1">
            <a:off x="3491880" y="1412776"/>
            <a:ext cx="648072" cy="6840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8" name="Flèche vers le bas 87"/>
          <p:cNvSpPr/>
          <p:nvPr/>
        </p:nvSpPr>
        <p:spPr>
          <a:xfrm>
            <a:off x="2699792" y="1700808"/>
            <a:ext cx="45719" cy="72008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9" name="Flèche vers le bas 88"/>
          <p:cNvSpPr/>
          <p:nvPr/>
        </p:nvSpPr>
        <p:spPr>
          <a:xfrm>
            <a:off x="4572000" y="2420888"/>
            <a:ext cx="45719" cy="14401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90" name="Flèche vers le bas 89"/>
          <p:cNvSpPr/>
          <p:nvPr/>
        </p:nvSpPr>
        <p:spPr>
          <a:xfrm>
            <a:off x="4572000" y="3068960"/>
            <a:ext cx="72008" cy="14401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1" name="Flèche vers le bas 90"/>
          <p:cNvSpPr/>
          <p:nvPr/>
        </p:nvSpPr>
        <p:spPr>
          <a:xfrm>
            <a:off x="4572000" y="3645024"/>
            <a:ext cx="45719" cy="288032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Flèche vers le bas 91"/>
          <p:cNvSpPr/>
          <p:nvPr/>
        </p:nvSpPr>
        <p:spPr>
          <a:xfrm>
            <a:off x="4644008" y="4365104"/>
            <a:ext cx="45719" cy="288032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Flèche vers le bas 92"/>
          <p:cNvSpPr/>
          <p:nvPr/>
        </p:nvSpPr>
        <p:spPr>
          <a:xfrm>
            <a:off x="6300192" y="836712"/>
            <a:ext cx="45719" cy="288032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4" name="Flèche vers le bas 93"/>
          <p:cNvSpPr/>
          <p:nvPr/>
        </p:nvSpPr>
        <p:spPr>
          <a:xfrm>
            <a:off x="6300192" y="1628800"/>
            <a:ext cx="72008" cy="21602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5" name="Flèche vers le bas 94"/>
          <p:cNvSpPr/>
          <p:nvPr/>
        </p:nvSpPr>
        <p:spPr>
          <a:xfrm>
            <a:off x="6372200" y="2420888"/>
            <a:ext cx="45719" cy="144016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Flèche vers le bas 96"/>
          <p:cNvSpPr/>
          <p:nvPr/>
        </p:nvSpPr>
        <p:spPr>
          <a:xfrm>
            <a:off x="8028384" y="836712"/>
            <a:ext cx="72008" cy="93610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8" name="Flèche vers le bas 97"/>
          <p:cNvSpPr/>
          <p:nvPr/>
        </p:nvSpPr>
        <p:spPr>
          <a:xfrm>
            <a:off x="8100392" y="2276872"/>
            <a:ext cx="72008" cy="21602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9" name="Flèche vers le bas 98"/>
          <p:cNvSpPr/>
          <p:nvPr/>
        </p:nvSpPr>
        <p:spPr>
          <a:xfrm>
            <a:off x="8100392" y="2924944"/>
            <a:ext cx="72008" cy="21602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0" name="Flèche vers le bas 99"/>
          <p:cNvSpPr/>
          <p:nvPr/>
        </p:nvSpPr>
        <p:spPr>
          <a:xfrm>
            <a:off x="8172400" y="3573016"/>
            <a:ext cx="72008" cy="21602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2" name="Connecteur droit 101"/>
          <p:cNvCxnSpPr/>
          <p:nvPr/>
        </p:nvCxnSpPr>
        <p:spPr>
          <a:xfrm>
            <a:off x="6444208" y="3140968"/>
            <a:ext cx="0" cy="18722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Connecteur droit avec flèche 103"/>
          <p:cNvCxnSpPr>
            <a:endCxn id="26" idx="3"/>
          </p:cNvCxnSpPr>
          <p:nvPr/>
        </p:nvCxnSpPr>
        <p:spPr>
          <a:xfrm flipH="1" flipV="1">
            <a:off x="5796136" y="4941168"/>
            <a:ext cx="648072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Connecteur droit 105"/>
          <p:cNvCxnSpPr/>
          <p:nvPr/>
        </p:nvCxnSpPr>
        <p:spPr>
          <a:xfrm flipV="1">
            <a:off x="0" y="5589240"/>
            <a:ext cx="9144000" cy="7200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7" name="Rectangle 106"/>
          <p:cNvSpPr/>
          <p:nvPr/>
        </p:nvSpPr>
        <p:spPr>
          <a:xfrm>
            <a:off x="4572000" y="5661248"/>
            <a:ext cx="1512168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Géologie pétrolière </a:t>
            </a:r>
            <a:endParaRPr lang="fr-FR" dirty="0"/>
          </a:p>
        </p:txBody>
      </p:sp>
      <p:sp>
        <p:nvSpPr>
          <p:cNvPr id="108" name="Rectangle 107"/>
          <p:cNvSpPr/>
          <p:nvPr/>
        </p:nvSpPr>
        <p:spPr>
          <a:xfrm>
            <a:off x="7164288" y="5500702"/>
            <a:ext cx="1979712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Géologie minière</a:t>
            </a:r>
            <a:endParaRPr lang="fr-FR" dirty="0"/>
          </a:p>
        </p:txBody>
      </p:sp>
      <p:sp>
        <p:nvSpPr>
          <p:cNvPr id="109" name="Rectangle 108"/>
          <p:cNvSpPr/>
          <p:nvPr/>
        </p:nvSpPr>
        <p:spPr>
          <a:xfrm>
            <a:off x="7164288" y="6021288"/>
            <a:ext cx="1979712" cy="36004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Hydrogéologie </a:t>
            </a:r>
            <a:endParaRPr lang="fr-FR" dirty="0"/>
          </a:p>
        </p:txBody>
      </p:sp>
      <p:sp>
        <p:nvSpPr>
          <p:cNvPr id="110" name="Flèche vers le bas 109"/>
          <p:cNvSpPr/>
          <p:nvPr/>
        </p:nvSpPr>
        <p:spPr>
          <a:xfrm>
            <a:off x="8244408" y="4293096"/>
            <a:ext cx="45719" cy="129614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8" name="Connecteur droit 117"/>
          <p:cNvCxnSpPr/>
          <p:nvPr/>
        </p:nvCxnSpPr>
        <p:spPr>
          <a:xfrm>
            <a:off x="6732240" y="2348880"/>
            <a:ext cx="0" cy="37444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Connecteur droit avec flèche 119"/>
          <p:cNvCxnSpPr/>
          <p:nvPr/>
        </p:nvCxnSpPr>
        <p:spPr>
          <a:xfrm flipV="1">
            <a:off x="6732240" y="6093296"/>
            <a:ext cx="432048" cy="360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Connecteur droit 123"/>
          <p:cNvCxnSpPr/>
          <p:nvPr/>
        </p:nvCxnSpPr>
        <p:spPr>
          <a:xfrm>
            <a:off x="6876256" y="2348880"/>
            <a:ext cx="72008" cy="352839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6" name="Connecteur droit avec flèche 125"/>
          <p:cNvCxnSpPr/>
          <p:nvPr/>
        </p:nvCxnSpPr>
        <p:spPr>
          <a:xfrm>
            <a:off x="6948264" y="587727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8" name="Connecteur droit 127"/>
          <p:cNvCxnSpPr/>
          <p:nvPr/>
        </p:nvCxnSpPr>
        <p:spPr>
          <a:xfrm>
            <a:off x="4067944" y="5157192"/>
            <a:ext cx="0" cy="8640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Connecteur droit avec flèche 129"/>
          <p:cNvCxnSpPr/>
          <p:nvPr/>
        </p:nvCxnSpPr>
        <p:spPr>
          <a:xfrm>
            <a:off x="4067944" y="602128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Connecteur droit 131"/>
          <p:cNvCxnSpPr>
            <a:stCxn id="33" idx="1"/>
          </p:cNvCxnSpPr>
          <p:nvPr/>
        </p:nvCxnSpPr>
        <p:spPr>
          <a:xfrm flipH="1">
            <a:off x="6588224" y="4041068"/>
            <a:ext cx="936104" cy="360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Connecteur droit 133"/>
          <p:cNvCxnSpPr/>
          <p:nvPr/>
        </p:nvCxnSpPr>
        <p:spPr>
          <a:xfrm>
            <a:off x="6588224" y="4077072"/>
            <a:ext cx="0" cy="22322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Connecteur droit avec flèche 135"/>
          <p:cNvCxnSpPr/>
          <p:nvPr/>
        </p:nvCxnSpPr>
        <p:spPr>
          <a:xfrm>
            <a:off x="6588224" y="6309320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7" name="Rectangle 136"/>
          <p:cNvSpPr/>
          <p:nvPr/>
        </p:nvSpPr>
        <p:spPr>
          <a:xfrm>
            <a:off x="251520" y="6453336"/>
            <a:ext cx="6696744" cy="288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u="sng" dirty="0" smtClean="0"/>
              <a:t>Relations des spécialités géologiques avec les sciences de la terre </a:t>
            </a:r>
            <a:endParaRPr lang="fr-FR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</TotalTime>
  <Words>184</Words>
  <Application>Microsoft Office PowerPoint</Application>
  <PresentationFormat>Affichage à l'écran (4:3)</PresentationFormat>
  <Paragraphs>56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Win7Sis</cp:lastModifiedBy>
  <cp:revision>52</cp:revision>
  <dcterms:created xsi:type="dcterms:W3CDTF">2014-09-13T08:43:15Z</dcterms:created>
  <dcterms:modified xsi:type="dcterms:W3CDTF">2022-09-21T08:16:07Z</dcterms:modified>
</cp:coreProperties>
</file>