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71" r:id="rId4"/>
    <p:sldId id="272" r:id="rId5"/>
    <p:sldId id="269" r:id="rId6"/>
    <p:sldId id="270" r:id="rId7"/>
  </p:sldIdLst>
  <p:sldSz cx="9144000" cy="6858000" type="screen4x3"/>
  <p:notesSz cx="6858000" cy="91440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/>
          <a:lstStyle/>
          <a:p>
            <a:pPr rtl="1"/>
            <a:endParaRPr lang="ar-DZ" sz="6600" b="1" u="sng" dirty="0" smtClean="0"/>
          </a:p>
          <a:p>
            <a:pPr rtl="1"/>
            <a:endParaRPr lang="ar-DZ" sz="6600" b="1" u="sng" dirty="0" smtClean="0"/>
          </a:p>
          <a:p>
            <a:pPr xmlns:a="http://schemas.openxmlformats.org/drawingml/2006/main" rtl="1"/>
            <a:r xmlns:a="http://schemas.openxmlformats.org/drawingml/2006/main">
              <a:rPr lang="en" sz="6600" b="1" dirty="0" smtClean="0"/>
              <a:t> </a:t>
            </a:r>
            <a:r xmlns:a="http://schemas.openxmlformats.org/drawingml/2006/main">
              <a:rPr lang="en" sz="6600" b="1" u="sng" dirty="0" smtClean="0"/>
              <a:t>Codes of ethics in business organizations</a:t>
            </a:r>
            <a:endParaRPr xmlns:a="http://schemas.openxmlformats.org/drawingml/2006/main"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>
            <a:normAutofit/>
          </a:bodyPr>
          <a:lstStyle/>
          <a:p>
            <a:pPr xmlns:a="http://schemas.openxmlformats.org/drawingml/2006/main" rtl="1"/>
            <a:r xmlns:a="http://schemas.openxmlformats.org/drawingml/2006/main">
              <a:rPr lang="en" sz="4000" u="sng" dirty="0" smtClean="0"/>
              <a:t>1- </a:t>
            </a:r>
            <a:r xmlns:a="http://schemas.openxmlformats.org/drawingml/2006/main">
              <a:rPr lang="en" b="1" u="sng" dirty="0" smtClean="0"/>
              <a:t>Professional Ethics:</a:t>
            </a:r>
            <a:endParaRPr xmlns:a="http://schemas.openxmlformats.org/drawingml/2006/main" lang="fr-FR" u="sng" dirty="0" smtClean="0"/>
          </a:p>
          <a:p>
            <a:pPr xmlns:a="http://schemas.openxmlformats.org/drawingml/2006/main" rtl="1"/>
            <a:r xmlns:a="http://schemas.openxmlformats.org/drawingml/2006/main">
              <a:rPr lang="en" dirty="0" smtClean="0"/>
              <a:t>It is embodied in the correct ethical behavior through a number of elements, including:</a:t>
            </a:r>
            <a:endParaRPr xmlns:a="http://schemas.openxmlformats.org/drawingml/2006/main" lang="fr-FR" dirty="0" smtClean="0"/>
          </a:p>
          <a:p>
            <a:pPr xmlns:a="http://schemas.openxmlformats.org/drawingml/2006/main" lvl="0" rtl="1"/>
            <a:r xmlns:a="http://schemas.openxmlformats.org/drawingml/2006/main">
              <a:rPr lang="en" dirty="0" smtClean="0"/>
              <a:t>Support </a:t>
            </a:r>
            <a:r xmlns:a="http://schemas.openxmlformats.org/drawingml/2006/main">
              <a:rPr lang="en" dirty="0" smtClean="0"/>
              <a:t>and help others. </a:t>
            </a:r>
            <a:r xmlns:a="http://schemas.openxmlformats.org/drawingml/2006/main">
              <a:rPr lang="en" dirty="0" smtClean="0"/>
              <a:t>The </a:t>
            </a:r>
            <a:r xmlns:a="http://schemas.openxmlformats.org/drawingml/2006/main">
              <a:rPr lang="en" u="sng" dirty="0" smtClean="0"/>
              <a:t>meaning of life Tolstoy</a:t>
            </a:r>
            <a:endParaRPr xmlns:a="http://schemas.openxmlformats.org/drawingml/2006/main" lang="fr-FR" u="sng" dirty="0" smtClean="0"/>
          </a:p>
          <a:p>
            <a:pPr xmlns:a="http://schemas.openxmlformats.org/drawingml/2006/main" lvl="0" rtl="1"/>
            <a:r xmlns:a="http://schemas.openxmlformats.org/drawingml/2006/main">
              <a:rPr lang="en" dirty="0" smtClean="0"/>
              <a:t>* </a:t>
            </a:r>
            <a:r xmlns:a="http://schemas.openxmlformats.org/drawingml/2006/main">
              <a:rPr lang="en" dirty="0" smtClean="0"/>
              <a:t>Acknowledgment of error and the ability to change wrong attitudes </a:t>
            </a:r>
            <a:r xmlns:a="http://schemas.openxmlformats.org/drawingml/2006/main">
              <a:rPr lang="en" u="sng" dirty="0" smtClean="0"/>
              <a:t>(Al-Shafi'i saying)</a:t>
            </a:r>
            <a:endParaRPr xmlns:a="http://schemas.openxmlformats.org/drawingml/2006/main" lang="fr-FR" u="sng" dirty="0" smtClean="0"/>
          </a:p>
          <a:p>
            <a:pPr xmlns:a="http://schemas.openxmlformats.org/drawingml/2006/main" lvl="0" rtl="1"/>
            <a:r xmlns:a="http://schemas.openxmlformats.org/drawingml/2006/main">
              <a:rPr lang="en" dirty="0" smtClean="0"/>
              <a:t>* </a:t>
            </a:r>
            <a:r xmlns:a="http://schemas.openxmlformats.org/drawingml/2006/main">
              <a:rPr lang="en" dirty="0" smtClean="0"/>
              <a:t>Forgiveness, apology and forgiveness. </a:t>
            </a:r>
            <a:r xmlns:a="http://schemas.openxmlformats.org/drawingml/2006/main">
              <a:rPr lang="en" u="sng" dirty="0" smtClean="0"/>
              <a:t>(Go, you are free)</a:t>
            </a:r>
            <a:endParaRPr xmlns:a="http://schemas.openxmlformats.org/drawingml/2006/main" lang="fr-FR" u="sng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>
            <a:normAutofit/>
          </a:bodyPr>
          <a:lstStyle/>
          <a:p>
            <a:r xmlns:a="http://schemas.openxmlformats.org/drawingml/2006/main">
              <a:rPr lang="en" b="1" u="sng" dirty="0" smtClean="0"/>
              <a:t>2- Statements of company values.</a:t>
            </a:r>
            <a:endParaRPr xmlns:a="http://schemas.openxmlformats.org/drawingml/2006/main" lang="fr-FR" u="sng" dirty="0" smtClean="0"/>
          </a:p>
          <a:p>
            <a:endParaRPr lang="ar-DZ" dirty="0" smtClean="0"/>
          </a:p>
          <a:p>
            <a:r xmlns:a="http://schemas.openxmlformats.org/drawingml/2006/main">
              <a:rPr lang="en" dirty="0" smtClean="0"/>
              <a:t>It includes the company's values provided for a summary of its priorities for the public, society, stakeholders, and even its employees.</a:t>
            </a:r>
          </a:p>
          <a:p>
            <a:r xmlns:a="http://schemas.openxmlformats.org/drawingml/2006/main">
              <a:rPr lang="en" b="1" u="sng" dirty="0" smtClean="0"/>
              <a:t> </a:t>
            </a:r>
            <a:r xmlns:a="http://schemas.openxmlformats.org/drawingml/2006/main">
              <a:rPr lang="en" b="1" u="sng" dirty="0" smtClean="0"/>
              <a:t>Sony, </a:t>
            </a:r>
            <a:r xmlns:a="http://schemas.openxmlformats.org/drawingml/2006/main">
              <a:rPr lang="en" b="1" u="sng" dirty="0" smtClean="0"/>
              <a:t>for example, is a company</a:t>
            </a:r>
          </a:p>
          <a:p>
            <a:pPr xmlns:a="http://schemas.openxmlformats.org/drawingml/2006/main" marL="514350" lvl="0" indent="-514350" rtl="1">
              <a:buFont typeface="+mj-lt"/>
              <a:buAutoNum type="arabicParenR"/>
            </a:pPr>
            <a:r xmlns:a="http://schemas.openxmlformats.org/drawingml/2006/main">
              <a:rPr lang="en" dirty="0" smtClean="0"/>
              <a:t>Upgrading Japanese culture and national status.</a:t>
            </a:r>
          </a:p>
          <a:p>
            <a:pPr xmlns:a="http://schemas.openxmlformats.org/drawingml/2006/main" marL="514350" indent="-514350" rtl="1">
              <a:buFont typeface="+mj-lt"/>
              <a:buAutoNum type="arabicParenR"/>
            </a:pPr>
            <a:r xmlns:a="http://schemas.openxmlformats.org/drawingml/2006/main">
              <a:rPr lang="en" dirty="0" smtClean="0"/>
              <a:t>To be an entrepreneur, not to follow others, I do the impossible</a:t>
            </a:r>
            <a:endParaRPr xmlns:a="http://schemas.openxmlformats.org/drawingml/2006/main" lang="fr-FR" dirty="0" smtClean="0"/>
          </a:p>
          <a:p>
            <a:pPr xmlns:a="http://schemas.openxmlformats.org/drawingml/2006/main" marL="514350" indent="-514350" rtl="1">
              <a:buFont typeface="+mj-lt"/>
              <a:buAutoNum type="arabicParenR"/>
            </a:pPr>
            <a:r xmlns:a="http://schemas.openxmlformats.org/drawingml/2006/main">
              <a:rPr lang="en" dirty="0" smtClean="0"/>
              <a:t>Encourage individual ability and creativity</a:t>
            </a:r>
          </a:p>
          <a:p>
            <a:r xmlns:a="http://schemas.openxmlformats.org/drawingml/2006/main">
              <a:rPr lang="en" dirty="0" smtClean="0"/>
              <a:t> </a:t>
            </a:r>
            <a:endParaRPr xmlns:a="http://schemas.openxmlformats.org/drawingml/2006/main"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r" rtl="1"/>
            <a:r xmlns:a="http://schemas.openxmlformats.org/drawingml/2006/main">
              <a:rPr lang="en" sz="4000" dirty="0" smtClean="0"/>
              <a:t> </a:t>
            </a:r>
            <a:r xmlns:a="http://schemas.openxmlformats.org/drawingml/2006/main">
              <a:rPr lang="en" sz="4000" b="1" u="sng" dirty="0" smtClean="0"/>
              <a:t>3- Codes of Ethics:</a:t>
            </a:r>
            <a:endParaRPr xmlns:a="http://schemas.openxmlformats.org/drawingml/2006/main" lang="fr-FR" sz="4000" u="sng" dirty="0" smtClean="0"/>
          </a:p>
          <a:p>
            <a:pPr xmlns:a="http://schemas.openxmlformats.org/drawingml/2006/main" rtl="1"/>
            <a:r xmlns:a="http://schemas.openxmlformats.org/drawingml/2006/main">
              <a:rPr lang="en" sz="4000" b="1" dirty="0" smtClean="0">
                <a:solidFill>
                  <a:srgbClr val="FF0000"/>
                </a:solidFill>
              </a:rPr>
              <a:t>It is a document issued by the organization that includes a set of values and principles that the organization is committed to.</a:t>
            </a:r>
          </a:p>
          <a:p>
            <a:pPr xmlns:a="http://schemas.openxmlformats.org/drawingml/2006/main" rtl="1"/>
            <a:r xmlns:a="http://schemas.openxmlformats.org/drawingml/2006/main">
              <a:rPr lang="en" sz="4000" b="1" dirty="0" smtClean="0"/>
              <a:t>It generally includes the </a:t>
            </a:r>
            <a:r xmlns:a="http://schemas.openxmlformats.org/drawingml/2006/main">
              <a:rPr lang="en" sz="4000" b="1" dirty="0" err="1" smtClean="0"/>
              <a:t>basic principles </a:t>
            </a:r>
            <a:r xmlns:a="http://schemas.openxmlformats.org/drawingml/2006/main">
              <a:rPr lang="en" sz="4000" b="1" dirty="0" smtClean="0"/>
              <a:t>, rights and duties </a:t>
            </a:r>
            <a:r xmlns:a="http://schemas.openxmlformats.org/drawingml/2006/main">
              <a:rPr lang="en" sz="4000" b="1" dirty="0" err="1" smtClean="0"/>
              <a:t>of members </a:t>
            </a:r>
            <a:r xmlns:a="http://schemas.openxmlformats.org/drawingml/2006/main">
              <a:rPr lang="en" sz="4000" b="1" dirty="0" smtClean="0"/>
              <a:t>.</a:t>
            </a:r>
            <a:endParaRPr xmlns:a="http://schemas.openxmlformats.org/drawingml/2006/main" lang="fr-FR" sz="4000" dirty="0" smtClean="0"/>
          </a:p>
          <a:p>
            <a:pPr xmlns:a="http://schemas.openxmlformats.org/drawingml/2006/main" rtl="1"/>
            <a:r xmlns:a="http://schemas.openxmlformats.org/drawingml/2006/main">
              <a:rPr lang="en" sz="4000" b="1" dirty="0" smtClean="0"/>
              <a:t>Many professionals have established codes </a:t>
            </a:r>
            <a:r xmlns:a="http://schemas.openxmlformats.org/drawingml/2006/main">
              <a:rPr lang="en" sz="4000" b="1" dirty="0" err="1" smtClean="0"/>
              <a:t>of ethics </a:t>
            </a:r>
            <a:r xmlns:a="http://schemas.openxmlformats.org/drawingml/2006/main">
              <a:rPr lang="en" sz="4000" b="1" dirty="0" smtClean="0"/>
              <a:t>for their professions, such as </a:t>
            </a:r>
            <a:r xmlns:a="http://schemas.openxmlformats.org/drawingml/2006/main">
              <a:rPr lang="en" sz="4000" b="1" dirty="0" err="1" smtClean="0"/>
              <a:t>doctors </a:t>
            </a:r>
            <a:r xmlns:a="http://schemas.openxmlformats.org/drawingml/2006/main">
              <a:rPr lang="en" sz="4000" b="1" dirty="0" smtClean="0"/>
              <a:t>, architects, lawyers, notaries, pharmacists, judicial bailiffs, judges, journalists, universities, etc.</a:t>
            </a:r>
            <a:endParaRPr xmlns:a="http://schemas.openxmlformats.org/drawingml/2006/main" lang="fr-FR" sz="4000" dirty="0" smtClean="0"/>
          </a:p>
          <a:p>
            <a:pPr xmlns:a="http://schemas.openxmlformats.org/drawingml/2006/main" rtl="1"/>
            <a:r xmlns:a="http://schemas.openxmlformats.org/drawingml/2006/main">
              <a:rPr lang="en" sz="4000" b="1" dirty="0" smtClean="0"/>
              <a:t>What about </a:t>
            </a:r>
            <a:r xmlns:a="http://schemas.openxmlformats.org/drawingml/2006/main">
              <a:rPr lang="en" sz="4000" b="1" dirty="0" err="1" smtClean="0"/>
              <a:t>politicians </a:t>
            </a:r>
            <a:r xmlns:a="http://schemas.openxmlformats.org/drawingml/2006/main">
              <a:rPr lang="en" sz="4000" b="1" dirty="0" smtClean="0"/>
              <a:t>???</a:t>
            </a:r>
            <a:endParaRPr xmlns:a="http://schemas.openxmlformats.org/drawingml/2006/main" lang="fr-FR" sz="4000" dirty="0" smtClean="0"/>
          </a:p>
          <a:p>
            <a:pPr rtl="1"/>
            <a:endParaRPr lang="fr-FR" sz="4000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/>
          <a:lstStyle/>
          <a:p>
            <a:pPr xmlns:a="http://schemas.openxmlformats.org/drawingml/2006/main" algn="r" rtl="1"/>
            <a:r xmlns:a="http://schemas.openxmlformats.org/drawingml/2006/main">
              <a:rPr lang="en" sz="4000" b="1" u="sng" dirty="0" smtClean="0"/>
              <a:t>4- Types of blogs:</a:t>
            </a:r>
            <a:r xmlns:a="http://schemas.openxmlformats.org/drawingml/2006/main">
              <a:rPr lang="en" sz="4000" u="sng" dirty="0" smtClean="0"/>
              <a:t> </a:t>
            </a:r>
            <a:endParaRPr xmlns:a="http://schemas.openxmlformats.org/drawingml/2006/main" lang="fr-FR" sz="4000" u="sng" dirty="0" smtClean="0"/>
          </a:p>
          <a:p>
            <a:pPr xmlns:a="http://schemas.openxmlformats.org/drawingml/2006/main" algn="r" rtl="1"/>
            <a:r xmlns:a="http://schemas.openxmlformats.org/drawingml/2006/main">
              <a:rPr lang="en" sz="4000" dirty="0" smtClean="0"/>
              <a:t>We can talk here about two main types:</a:t>
            </a:r>
            <a:endParaRPr xmlns:a="http://schemas.openxmlformats.org/drawingml/2006/main" lang="fr-FR" sz="4000" dirty="0" smtClean="0"/>
          </a:p>
          <a:p>
            <a:pPr xmlns:a="http://schemas.openxmlformats.org/drawingml/2006/main" lvl="1" algn="r" rtl="1">
              <a:buFont typeface="Wingdings" pitchFamily="2" charset="2"/>
              <a:buChar char="ü"/>
            </a:pPr>
            <a:r xmlns:a="http://schemas.openxmlformats.org/drawingml/2006/main">
              <a:rPr lang="en" sz="4000" dirty="0" smtClean="0"/>
              <a:t>An ethical code based on </a:t>
            </a:r>
            <a:r xmlns:a="http://schemas.openxmlformats.org/drawingml/2006/main">
              <a:rPr lang="en" sz="4000" b="1" u="sng" dirty="0" smtClean="0"/>
              <a:t>compliance </a:t>
            </a:r>
            <a:r xmlns:a="http://schemas.openxmlformats.org/drawingml/2006/main">
              <a:rPr lang="en" sz="4000" dirty="0" smtClean="0"/>
              <a:t>, in which emphasis is placed on the legal aspects and standards that prevent </a:t>
            </a:r>
            <a:r xmlns:a="http://schemas.openxmlformats.org/drawingml/2006/main">
              <a:rPr lang="en" sz="4000" dirty="0" err="1" smtClean="0"/>
              <a:t>unethical behavior </a:t>
            </a:r>
            <a:r xmlns:a="http://schemas.openxmlformats.org/drawingml/2006/main">
              <a:rPr lang="en" sz="4000" dirty="0" smtClean="0"/>
              <a:t>.</a:t>
            </a:r>
            <a:endParaRPr xmlns:a="http://schemas.openxmlformats.org/drawingml/2006/main" lang="fr-FR" sz="4000" dirty="0" smtClean="0"/>
          </a:p>
          <a:p>
            <a:pPr xmlns:a="http://schemas.openxmlformats.org/drawingml/2006/main" lvl="1" algn="r" rtl="1">
              <a:buFont typeface="Wingdings" pitchFamily="2" charset="2"/>
              <a:buChar char="ü"/>
            </a:pPr>
            <a:r xmlns:a="http://schemas.openxmlformats.org/drawingml/2006/main">
              <a:rPr lang="en" sz="4000" dirty="0" smtClean="0"/>
              <a:t>Blogging based on </a:t>
            </a:r>
            <a:r xmlns:a="http://schemas.openxmlformats.org/drawingml/2006/main">
              <a:rPr lang="en" sz="4000" b="1" u="sng" dirty="0" smtClean="0"/>
              <a:t>integrity</a:t>
            </a:r>
            <a:r xmlns:a="http://schemas.openxmlformats.org/drawingml/2006/main">
              <a:rPr lang="en" sz="4000" b="1" u="sng" dirty="0" smtClean="0"/>
              <a:t> </a:t>
            </a:r>
            <a:r xmlns:a="http://schemas.openxmlformats.org/drawingml/2006/main">
              <a:rPr lang="en" sz="4000" dirty="0" smtClean="0"/>
              <a:t>It is the one that promotes organizational values and creates an environment and climate that supports correct ethical behaviour.</a:t>
            </a:r>
            <a:endParaRPr xmlns:a="http://schemas.openxmlformats.org/drawingml/2006/main" lang="fr-FR" sz="40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/>
          <a:lstStyle/>
          <a:p>
            <a:pPr xmlns:a="http://schemas.openxmlformats.org/drawingml/2006/main" algn="r" rtl="1"/>
            <a:r xmlns:a="http://schemas.openxmlformats.org/drawingml/2006/main">
              <a:rPr lang="en" sz="4000" b="1" dirty="0" smtClean="0"/>
              <a:t>5- Disadvantages and disadvantages of ethical codes:</a:t>
            </a:r>
            <a:endParaRPr xmlns:a="http://schemas.openxmlformats.org/drawingml/2006/main" lang="fr-FR" sz="4000" dirty="0" smtClean="0"/>
          </a:p>
          <a:p>
            <a:pPr lvl="0" algn="l" rtl="1">
              <a:buFont typeface="Wingdings" pitchFamily="2" charset="2"/>
              <a:buChar char="ü"/>
            </a:pPr>
            <a:endParaRPr lang="en-US" sz="4000" b="1" i="1" dirty="0" smtClean="0"/>
          </a:p>
          <a:p>
            <a:pPr xmlns:a="http://schemas.openxmlformats.org/drawingml/2006/main" lvl="0" algn="l" rtl="1">
              <a:buFont typeface="Wingdings" pitchFamily="2" charset="2"/>
              <a:buChar char="ü"/>
            </a:pPr>
            <a:r xmlns:a="http://schemas.openxmlformats.org/drawingml/2006/main">
              <a:rPr lang="en" sz="4000" b="1" i="1" dirty="0" smtClean="0"/>
              <a:t>Le </a:t>
            </a:r>
            <a:r xmlns:a="http://schemas.openxmlformats.org/drawingml/2006/main">
              <a:rPr lang="en" sz="4000" b="1" i="1" dirty="0" err="1" smtClean="0"/>
              <a:t>décalage </a:t>
            </a:r>
            <a:r xmlns:a="http://schemas.openxmlformats.org/drawingml/2006/main">
              <a:rPr lang="en" sz="4000" b="1" i="1" dirty="0" smtClean="0"/>
              <a:t>between the </a:t>
            </a:r>
            <a:r xmlns:a="http://schemas.openxmlformats.org/drawingml/2006/main">
              <a:rPr lang="en" sz="4000" b="1" i="1" dirty="0" err="1" smtClean="0"/>
              <a:t>discours </a:t>
            </a:r>
            <a:r xmlns:a="http://schemas.openxmlformats.org/drawingml/2006/main">
              <a:rPr lang="en" sz="4000" b="1" i="1" dirty="0" smtClean="0"/>
              <a:t>et les </a:t>
            </a:r>
            <a:r xmlns:a="http://schemas.openxmlformats.org/drawingml/2006/main">
              <a:rPr lang="en" sz="4000" b="1" i="1" dirty="0" err="1" smtClean="0"/>
              <a:t>faits</a:t>
            </a:r>
            <a:endParaRPr xmlns:a="http://schemas.openxmlformats.org/drawingml/2006/main" lang="en-US" sz="4000" b="1" i="1" dirty="0" smtClean="0"/>
          </a:p>
          <a:p>
            <a:pPr xmlns:a="http://schemas.openxmlformats.org/drawingml/2006/main" lvl="0" rtl="1"/>
            <a:r xmlns:a="http://schemas.openxmlformats.org/drawingml/2006/main">
              <a:rPr lang="en" sz="4000" dirty="0" smtClean="0"/>
              <a:t>The code of ethics is liable to be mere glamorous slogans </a:t>
            </a:r>
            <a:r xmlns:a="http://schemas.openxmlformats.org/drawingml/2006/main">
              <a:rPr lang="en" sz="4000" dirty="0" err="1" smtClean="0"/>
              <a:t>raised </a:t>
            </a:r>
            <a:r xmlns:a="http://schemas.openxmlformats.org/drawingml/2006/main">
              <a:rPr lang="en" sz="4000" dirty="0" smtClean="0"/>
              <a:t>to polish the company's image, without providing a true picture of the reality of practices within the company. </a:t>
            </a:r>
            <a:r xmlns:a="http://schemas.openxmlformats.org/drawingml/2006/main">
              <a:rPr lang="en" sz="4000" dirty="0" smtClean="0"/>
              <a:t>Total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557</TotalTime>
  <Words>144</Words>
  <Application>Microsoft Office PowerPoint</Application>
  <PresentationFormat>Affichage à l'écran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Fonderie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yoyo</dc:creator>
  <cp:lastModifiedBy>Pc</cp:lastModifiedBy>
  <cp:revision>61</cp:revision>
  <dcterms:created xsi:type="dcterms:W3CDTF">2015-03-25T16:02:27Z</dcterms:created>
  <dcterms:modified xsi:type="dcterms:W3CDTF">2019-06-15T16:34:53Z</dcterms:modified>
</cp:coreProperties>
</file>