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3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A436F-9561-4101-BCF7-16856B3A35D1}" type="datetimeFigureOut">
              <a:rPr lang="fr-FR" smtClean="0"/>
              <a:t>09/11/2022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A6287-A730-4686-97BD-ED28C00E2FA3}" type="slidenum">
              <a:rPr lang="fr-FR" smtClean="0"/>
              <a:t>‹N°›</a:t>
            </a:fld>
            <a:endParaRPr lang="fr-FR"/>
          </a:p>
        </p:txBody>
      </p:sp>
    </p:spTree>
    <p:extLst>
      <p:ext uri="{BB962C8B-B14F-4D97-AF65-F5344CB8AC3E}">
        <p14:creationId xmlns:p14="http://schemas.microsoft.com/office/powerpoint/2010/main" val="2491481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9A6287-A730-4686-97BD-ED28C00E2FA3}" type="slidenum">
              <a:rPr lang="fr-FR" smtClean="0"/>
              <a:t>3</a:t>
            </a:fld>
            <a:endParaRPr lang="fr-FR"/>
          </a:p>
        </p:txBody>
      </p:sp>
    </p:spTree>
    <p:extLst>
      <p:ext uri="{BB962C8B-B14F-4D97-AF65-F5344CB8AC3E}">
        <p14:creationId xmlns:p14="http://schemas.microsoft.com/office/powerpoint/2010/main" val="4028450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9A6287-A730-4686-97BD-ED28C00E2FA3}" type="slidenum">
              <a:rPr lang="fr-FR" smtClean="0"/>
              <a:t>11</a:t>
            </a:fld>
            <a:endParaRPr lang="fr-FR"/>
          </a:p>
        </p:txBody>
      </p:sp>
    </p:spTree>
    <p:extLst>
      <p:ext uri="{BB962C8B-B14F-4D97-AF65-F5344CB8AC3E}">
        <p14:creationId xmlns:p14="http://schemas.microsoft.com/office/powerpoint/2010/main" val="294782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9A6287-A730-4686-97BD-ED28C00E2FA3}" type="slidenum">
              <a:rPr lang="fr-FR" smtClean="0"/>
              <a:t>23</a:t>
            </a:fld>
            <a:endParaRPr lang="fr-FR"/>
          </a:p>
        </p:txBody>
      </p:sp>
    </p:spTree>
    <p:extLst>
      <p:ext uri="{BB962C8B-B14F-4D97-AF65-F5344CB8AC3E}">
        <p14:creationId xmlns:p14="http://schemas.microsoft.com/office/powerpoint/2010/main" val="3514527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09F2605-6421-46F5-BCF5-8E179E91B0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7E818A43-B1AF-422E-A2DF-3BBDE66D98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FA7B1262-F274-45AD-B705-00CB943D156A}"/>
              </a:ext>
            </a:extLst>
          </p:cNvPr>
          <p:cNvSpPr>
            <a:spLocks noGrp="1"/>
          </p:cNvSpPr>
          <p:nvPr>
            <p:ph type="dt" sz="half" idx="10"/>
          </p:nvPr>
        </p:nvSpPr>
        <p:spPr/>
        <p:txBody>
          <a:bodyPr/>
          <a:lstStyle/>
          <a:p>
            <a:fld id="{7D1145FB-4A9A-4A56-9930-398429C04F33}" type="datetime1">
              <a:rPr lang="fr-FR" smtClean="0"/>
              <a:t>09/11/2022</a:t>
            </a:fld>
            <a:endParaRPr lang="fr-FR"/>
          </a:p>
        </p:txBody>
      </p:sp>
      <p:sp>
        <p:nvSpPr>
          <p:cNvPr id="5" name="Espace réservé du pied de page 4">
            <a:extLst>
              <a:ext uri="{FF2B5EF4-FFF2-40B4-BE49-F238E27FC236}">
                <a16:creationId xmlns="" xmlns:a16="http://schemas.microsoft.com/office/drawing/2014/main" id="{575E989A-C0B9-4068-854D-75FDA3263D6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0214CDDF-2305-49F7-8121-814D2C434B81}"/>
              </a:ext>
            </a:extLst>
          </p:cNvPr>
          <p:cNvSpPr>
            <a:spLocks noGrp="1"/>
          </p:cNvSpPr>
          <p:nvPr>
            <p:ph type="sldNum" sz="quarter" idx="12"/>
          </p:nvPr>
        </p:nvSpPr>
        <p:spPr/>
        <p:txBody>
          <a:bodyPr/>
          <a:lstStyle/>
          <a:p>
            <a:fld id="{6B981AFE-59DC-41C2-9F73-E99B4617D09A}" type="slidenum">
              <a:rPr lang="fr-FR" smtClean="0"/>
              <a:t>‹N°›</a:t>
            </a:fld>
            <a:endParaRPr lang="fr-FR"/>
          </a:p>
        </p:txBody>
      </p:sp>
    </p:spTree>
    <p:extLst>
      <p:ext uri="{BB962C8B-B14F-4D97-AF65-F5344CB8AC3E}">
        <p14:creationId xmlns:p14="http://schemas.microsoft.com/office/powerpoint/2010/main" val="1200695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A703795-7638-4914-8233-3AE0E227DC9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2D8E3783-6E69-4E8F-A885-50D3B8E5709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2EAE845B-8FED-4486-B6BA-4F880F91640F}"/>
              </a:ext>
            </a:extLst>
          </p:cNvPr>
          <p:cNvSpPr>
            <a:spLocks noGrp="1"/>
          </p:cNvSpPr>
          <p:nvPr>
            <p:ph type="dt" sz="half" idx="10"/>
          </p:nvPr>
        </p:nvSpPr>
        <p:spPr/>
        <p:txBody>
          <a:bodyPr/>
          <a:lstStyle/>
          <a:p>
            <a:fld id="{43349399-C040-436C-B720-5ED8490BF277}" type="datetime1">
              <a:rPr lang="fr-FR" smtClean="0"/>
              <a:t>09/11/2022</a:t>
            </a:fld>
            <a:endParaRPr lang="fr-FR"/>
          </a:p>
        </p:txBody>
      </p:sp>
      <p:sp>
        <p:nvSpPr>
          <p:cNvPr id="5" name="Espace réservé du pied de page 4">
            <a:extLst>
              <a:ext uri="{FF2B5EF4-FFF2-40B4-BE49-F238E27FC236}">
                <a16:creationId xmlns="" xmlns:a16="http://schemas.microsoft.com/office/drawing/2014/main" id="{7210F016-E533-47A4-8460-BEE86B5E68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06AD16AE-06EC-4927-B37D-7DF6AEEA8BB1}"/>
              </a:ext>
            </a:extLst>
          </p:cNvPr>
          <p:cNvSpPr>
            <a:spLocks noGrp="1"/>
          </p:cNvSpPr>
          <p:nvPr>
            <p:ph type="sldNum" sz="quarter" idx="12"/>
          </p:nvPr>
        </p:nvSpPr>
        <p:spPr/>
        <p:txBody>
          <a:bodyPr/>
          <a:lstStyle/>
          <a:p>
            <a:fld id="{6B981AFE-59DC-41C2-9F73-E99B4617D09A}" type="slidenum">
              <a:rPr lang="fr-FR" smtClean="0"/>
              <a:t>‹N°›</a:t>
            </a:fld>
            <a:endParaRPr lang="fr-FR"/>
          </a:p>
        </p:txBody>
      </p:sp>
    </p:spTree>
    <p:extLst>
      <p:ext uri="{BB962C8B-B14F-4D97-AF65-F5344CB8AC3E}">
        <p14:creationId xmlns:p14="http://schemas.microsoft.com/office/powerpoint/2010/main" val="2133771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8D1F9CC5-7CE2-4F6D-8D90-FD86EEDA8DC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5879D06E-7D1B-418F-9D26-9CD38AE7F9C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2A9681ED-EE63-4C18-B721-11E0F5A05DFF}"/>
              </a:ext>
            </a:extLst>
          </p:cNvPr>
          <p:cNvSpPr>
            <a:spLocks noGrp="1"/>
          </p:cNvSpPr>
          <p:nvPr>
            <p:ph type="dt" sz="half" idx="10"/>
          </p:nvPr>
        </p:nvSpPr>
        <p:spPr/>
        <p:txBody>
          <a:bodyPr/>
          <a:lstStyle/>
          <a:p>
            <a:fld id="{21160B3C-37E6-4EE9-90F7-BCBAB7F15DF5}" type="datetime1">
              <a:rPr lang="fr-FR" smtClean="0"/>
              <a:t>09/11/2022</a:t>
            </a:fld>
            <a:endParaRPr lang="fr-FR"/>
          </a:p>
        </p:txBody>
      </p:sp>
      <p:sp>
        <p:nvSpPr>
          <p:cNvPr id="5" name="Espace réservé du pied de page 4">
            <a:extLst>
              <a:ext uri="{FF2B5EF4-FFF2-40B4-BE49-F238E27FC236}">
                <a16:creationId xmlns="" xmlns:a16="http://schemas.microsoft.com/office/drawing/2014/main" id="{741E29ED-A306-4474-B3A4-FDEBF43B75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7791A4F1-5C3F-40C0-A60E-C1EE7BF1EC96}"/>
              </a:ext>
            </a:extLst>
          </p:cNvPr>
          <p:cNvSpPr>
            <a:spLocks noGrp="1"/>
          </p:cNvSpPr>
          <p:nvPr>
            <p:ph type="sldNum" sz="quarter" idx="12"/>
          </p:nvPr>
        </p:nvSpPr>
        <p:spPr/>
        <p:txBody>
          <a:bodyPr/>
          <a:lstStyle/>
          <a:p>
            <a:fld id="{6B981AFE-59DC-41C2-9F73-E99B4617D09A}" type="slidenum">
              <a:rPr lang="fr-FR" smtClean="0"/>
              <a:t>‹N°›</a:t>
            </a:fld>
            <a:endParaRPr lang="fr-FR"/>
          </a:p>
        </p:txBody>
      </p:sp>
    </p:spTree>
    <p:extLst>
      <p:ext uri="{BB962C8B-B14F-4D97-AF65-F5344CB8AC3E}">
        <p14:creationId xmlns:p14="http://schemas.microsoft.com/office/powerpoint/2010/main" val="221815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9815FE6-8D7E-45B0-9A60-D87E6BC8A2B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9DD4781E-9636-4DED-B3F9-355DF85737C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1ADE1470-69AC-4A23-BB60-942646554EE5}"/>
              </a:ext>
            </a:extLst>
          </p:cNvPr>
          <p:cNvSpPr>
            <a:spLocks noGrp="1"/>
          </p:cNvSpPr>
          <p:nvPr>
            <p:ph type="dt" sz="half" idx="10"/>
          </p:nvPr>
        </p:nvSpPr>
        <p:spPr/>
        <p:txBody>
          <a:bodyPr/>
          <a:lstStyle/>
          <a:p>
            <a:fld id="{AB972B15-1452-480A-A743-C3501C53AC04}" type="datetime1">
              <a:rPr lang="fr-FR" smtClean="0"/>
              <a:t>09/11/2022</a:t>
            </a:fld>
            <a:endParaRPr lang="fr-FR"/>
          </a:p>
        </p:txBody>
      </p:sp>
      <p:sp>
        <p:nvSpPr>
          <p:cNvPr id="5" name="Espace réservé du pied de page 4">
            <a:extLst>
              <a:ext uri="{FF2B5EF4-FFF2-40B4-BE49-F238E27FC236}">
                <a16:creationId xmlns="" xmlns:a16="http://schemas.microsoft.com/office/drawing/2014/main" id="{FEE0817F-DB3A-4557-9193-02405CBD202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3A0B536B-6084-48B1-BF0B-72C787E906FA}"/>
              </a:ext>
            </a:extLst>
          </p:cNvPr>
          <p:cNvSpPr>
            <a:spLocks noGrp="1"/>
          </p:cNvSpPr>
          <p:nvPr>
            <p:ph type="sldNum" sz="quarter" idx="12"/>
          </p:nvPr>
        </p:nvSpPr>
        <p:spPr/>
        <p:txBody>
          <a:bodyPr/>
          <a:lstStyle/>
          <a:p>
            <a:fld id="{6B981AFE-59DC-41C2-9F73-E99B4617D09A}" type="slidenum">
              <a:rPr lang="fr-FR" smtClean="0"/>
              <a:t>‹N°›</a:t>
            </a:fld>
            <a:endParaRPr lang="fr-FR"/>
          </a:p>
        </p:txBody>
      </p:sp>
    </p:spTree>
    <p:extLst>
      <p:ext uri="{BB962C8B-B14F-4D97-AF65-F5344CB8AC3E}">
        <p14:creationId xmlns:p14="http://schemas.microsoft.com/office/powerpoint/2010/main" val="210974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8A3CF99-EAE6-438F-B331-27D2AF67CC1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7EC11CAF-AB77-4B46-B476-63D8C5904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416B191F-6769-403D-A3AD-1D8E89930B76}"/>
              </a:ext>
            </a:extLst>
          </p:cNvPr>
          <p:cNvSpPr>
            <a:spLocks noGrp="1"/>
          </p:cNvSpPr>
          <p:nvPr>
            <p:ph type="dt" sz="half" idx="10"/>
          </p:nvPr>
        </p:nvSpPr>
        <p:spPr/>
        <p:txBody>
          <a:bodyPr/>
          <a:lstStyle/>
          <a:p>
            <a:fld id="{34C32CE1-00CE-433D-9B4F-9C0949D0A291}" type="datetime1">
              <a:rPr lang="fr-FR" smtClean="0"/>
              <a:t>09/11/2022</a:t>
            </a:fld>
            <a:endParaRPr lang="fr-FR"/>
          </a:p>
        </p:txBody>
      </p:sp>
      <p:sp>
        <p:nvSpPr>
          <p:cNvPr id="5" name="Espace réservé du pied de page 4">
            <a:extLst>
              <a:ext uri="{FF2B5EF4-FFF2-40B4-BE49-F238E27FC236}">
                <a16:creationId xmlns="" xmlns:a16="http://schemas.microsoft.com/office/drawing/2014/main" id="{1A7BE60F-E31D-4062-9DDD-D048D4C887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D657761D-9C88-4684-8DEF-4953700B508B}"/>
              </a:ext>
            </a:extLst>
          </p:cNvPr>
          <p:cNvSpPr>
            <a:spLocks noGrp="1"/>
          </p:cNvSpPr>
          <p:nvPr>
            <p:ph type="sldNum" sz="quarter" idx="12"/>
          </p:nvPr>
        </p:nvSpPr>
        <p:spPr/>
        <p:txBody>
          <a:bodyPr/>
          <a:lstStyle/>
          <a:p>
            <a:fld id="{6B981AFE-59DC-41C2-9F73-E99B4617D09A}" type="slidenum">
              <a:rPr lang="fr-FR" smtClean="0"/>
              <a:t>‹N°›</a:t>
            </a:fld>
            <a:endParaRPr lang="fr-FR"/>
          </a:p>
        </p:txBody>
      </p:sp>
    </p:spTree>
    <p:extLst>
      <p:ext uri="{BB962C8B-B14F-4D97-AF65-F5344CB8AC3E}">
        <p14:creationId xmlns:p14="http://schemas.microsoft.com/office/powerpoint/2010/main" val="113251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F5619BC-1D8D-4755-9B2A-BA285B99815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6AF2FF8C-6D55-4045-9A98-D1A78D3A6D8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BF7389EA-E439-4DFC-AC53-E78FEC2A66C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BE584BCE-C141-410E-A7BD-DF3F45970C63}"/>
              </a:ext>
            </a:extLst>
          </p:cNvPr>
          <p:cNvSpPr>
            <a:spLocks noGrp="1"/>
          </p:cNvSpPr>
          <p:nvPr>
            <p:ph type="dt" sz="half" idx="10"/>
          </p:nvPr>
        </p:nvSpPr>
        <p:spPr/>
        <p:txBody>
          <a:bodyPr/>
          <a:lstStyle/>
          <a:p>
            <a:fld id="{03B7C324-2B91-4F94-B06D-1D85F1A61CA2}" type="datetime1">
              <a:rPr lang="fr-FR" smtClean="0"/>
              <a:t>09/11/2022</a:t>
            </a:fld>
            <a:endParaRPr lang="fr-FR"/>
          </a:p>
        </p:txBody>
      </p:sp>
      <p:sp>
        <p:nvSpPr>
          <p:cNvPr id="6" name="Espace réservé du pied de page 5">
            <a:extLst>
              <a:ext uri="{FF2B5EF4-FFF2-40B4-BE49-F238E27FC236}">
                <a16:creationId xmlns="" xmlns:a16="http://schemas.microsoft.com/office/drawing/2014/main" id="{F5219848-6576-49D5-ACAB-ACCA7600DC4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465A0A7F-D20E-4247-B05B-CB6A3BE05AEC}"/>
              </a:ext>
            </a:extLst>
          </p:cNvPr>
          <p:cNvSpPr>
            <a:spLocks noGrp="1"/>
          </p:cNvSpPr>
          <p:nvPr>
            <p:ph type="sldNum" sz="quarter" idx="12"/>
          </p:nvPr>
        </p:nvSpPr>
        <p:spPr/>
        <p:txBody>
          <a:bodyPr/>
          <a:lstStyle/>
          <a:p>
            <a:fld id="{6B981AFE-59DC-41C2-9F73-E99B4617D09A}" type="slidenum">
              <a:rPr lang="fr-FR" smtClean="0"/>
              <a:t>‹N°›</a:t>
            </a:fld>
            <a:endParaRPr lang="fr-FR"/>
          </a:p>
        </p:txBody>
      </p:sp>
    </p:spTree>
    <p:extLst>
      <p:ext uri="{BB962C8B-B14F-4D97-AF65-F5344CB8AC3E}">
        <p14:creationId xmlns:p14="http://schemas.microsoft.com/office/powerpoint/2010/main" val="302594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9EE8B70-7E9A-4C35-A07C-153CE34814E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4AE34FC7-6E4C-451D-8F6B-61E32DBF53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32D2B01A-E1FB-4170-80AA-4FDF62BC19A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FFCF2437-A6E9-49F1-A365-BEEF15E87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BD4E2EFD-9F28-474F-9CBD-04B1D1BAF14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F328F427-A871-4E2B-A218-5191043AF8D0}"/>
              </a:ext>
            </a:extLst>
          </p:cNvPr>
          <p:cNvSpPr>
            <a:spLocks noGrp="1"/>
          </p:cNvSpPr>
          <p:nvPr>
            <p:ph type="dt" sz="half" idx="10"/>
          </p:nvPr>
        </p:nvSpPr>
        <p:spPr/>
        <p:txBody>
          <a:bodyPr/>
          <a:lstStyle/>
          <a:p>
            <a:fld id="{82F2E728-475F-4BEF-879D-AE204F21433C}" type="datetime1">
              <a:rPr lang="fr-FR" smtClean="0"/>
              <a:t>09/11/2022</a:t>
            </a:fld>
            <a:endParaRPr lang="fr-FR"/>
          </a:p>
        </p:txBody>
      </p:sp>
      <p:sp>
        <p:nvSpPr>
          <p:cNvPr id="8" name="Espace réservé du pied de page 7">
            <a:extLst>
              <a:ext uri="{FF2B5EF4-FFF2-40B4-BE49-F238E27FC236}">
                <a16:creationId xmlns="" xmlns:a16="http://schemas.microsoft.com/office/drawing/2014/main" id="{09461371-3826-4480-850F-691540599FB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84F09F2D-C97E-49D4-954F-1D2B5E029AD3}"/>
              </a:ext>
            </a:extLst>
          </p:cNvPr>
          <p:cNvSpPr>
            <a:spLocks noGrp="1"/>
          </p:cNvSpPr>
          <p:nvPr>
            <p:ph type="sldNum" sz="quarter" idx="12"/>
          </p:nvPr>
        </p:nvSpPr>
        <p:spPr/>
        <p:txBody>
          <a:bodyPr/>
          <a:lstStyle/>
          <a:p>
            <a:fld id="{6B981AFE-59DC-41C2-9F73-E99B4617D09A}" type="slidenum">
              <a:rPr lang="fr-FR" smtClean="0"/>
              <a:t>‹N°›</a:t>
            </a:fld>
            <a:endParaRPr lang="fr-FR"/>
          </a:p>
        </p:txBody>
      </p:sp>
    </p:spTree>
    <p:extLst>
      <p:ext uri="{BB962C8B-B14F-4D97-AF65-F5344CB8AC3E}">
        <p14:creationId xmlns:p14="http://schemas.microsoft.com/office/powerpoint/2010/main" val="208389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59EF3CE-04C7-405F-9918-EC86ACB43A0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606850A8-B01A-4B9E-BC13-44D7F7B3225A}"/>
              </a:ext>
            </a:extLst>
          </p:cNvPr>
          <p:cNvSpPr>
            <a:spLocks noGrp="1"/>
          </p:cNvSpPr>
          <p:nvPr>
            <p:ph type="dt" sz="half" idx="10"/>
          </p:nvPr>
        </p:nvSpPr>
        <p:spPr/>
        <p:txBody>
          <a:bodyPr/>
          <a:lstStyle/>
          <a:p>
            <a:fld id="{44CA74B9-30AE-449E-B759-8A449E961061}" type="datetime1">
              <a:rPr lang="fr-FR" smtClean="0"/>
              <a:t>09/11/2022</a:t>
            </a:fld>
            <a:endParaRPr lang="fr-FR"/>
          </a:p>
        </p:txBody>
      </p:sp>
      <p:sp>
        <p:nvSpPr>
          <p:cNvPr id="4" name="Espace réservé du pied de page 3">
            <a:extLst>
              <a:ext uri="{FF2B5EF4-FFF2-40B4-BE49-F238E27FC236}">
                <a16:creationId xmlns="" xmlns:a16="http://schemas.microsoft.com/office/drawing/2014/main" id="{5ED09653-5330-493A-9C8A-FC7DB9449EB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E11BB603-A1AC-4DFC-A4D9-E6E43C8E2517}"/>
              </a:ext>
            </a:extLst>
          </p:cNvPr>
          <p:cNvSpPr>
            <a:spLocks noGrp="1"/>
          </p:cNvSpPr>
          <p:nvPr>
            <p:ph type="sldNum" sz="quarter" idx="12"/>
          </p:nvPr>
        </p:nvSpPr>
        <p:spPr/>
        <p:txBody>
          <a:bodyPr/>
          <a:lstStyle/>
          <a:p>
            <a:fld id="{6B981AFE-59DC-41C2-9F73-E99B4617D09A}" type="slidenum">
              <a:rPr lang="fr-FR" smtClean="0"/>
              <a:t>‹N°›</a:t>
            </a:fld>
            <a:endParaRPr lang="fr-FR"/>
          </a:p>
        </p:txBody>
      </p:sp>
    </p:spTree>
    <p:extLst>
      <p:ext uri="{BB962C8B-B14F-4D97-AF65-F5344CB8AC3E}">
        <p14:creationId xmlns:p14="http://schemas.microsoft.com/office/powerpoint/2010/main" val="3260628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725F8CBC-898C-47A8-A27F-44E1CAEED5BA}"/>
              </a:ext>
            </a:extLst>
          </p:cNvPr>
          <p:cNvSpPr>
            <a:spLocks noGrp="1"/>
          </p:cNvSpPr>
          <p:nvPr>
            <p:ph type="dt" sz="half" idx="10"/>
          </p:nvPr>
        </p:nvSpPr>
        <p:spPr/>
        <p:txBody>
          <a:bodyPr/>
          <a:lstStyle/>
          <a:p>
            <a:fld id="{203ED75D-C17C-44D8-8BEF-869ADD756F76}" type="datetime1">
              <a:rPr lang="fr-FR" smtClean="0"/>
              <a:t>09/11/2022</a:t>
            </a:fld>
            <a:endParaRPr lang="fr-FR"/>
          </a:p>
        </p:txBody>
      </p:sp>
      <p:sp>
        <p:nvSpPr>
          <p:cNvPr id="3" name="Espace réservé du pied de page 2">
            <a:extLst>
              <a:ext uri="{FF2B5EF4-FFF2-40B4-BE49-F238E27FC236}">
                <a16:creationId xmlns="" xmlns:a16="http://schemas.microsoft.com/office/drawing/2014/main" id="{C6EF59BD-DA7A-4F4E-B154-E8C703D93B5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734B7142-C440-48AB-8193-E630A71F9416}"/>
              </a:ext>
            </a:extLst>
          </p:cNvPr>
          <p:cNvSpPr>
            <a:spLocks noGrp="1"/>
          </p:cNvSpPr>
          <p:nvPr>
            <p:ph type="sldNum" sz="quarter" idx="12"/>
          </p:nvPr>
        </p:nvSpPr>
        <p:spPr/>
        <p:txBody>
          <a:bodyPr/>
          <a:lstStyle/>
          <a:p>
            <a:fld id="{6B981AFE-59DC-41C2-9F73-E99B4617D09A}" type="slidenum">
              <a:rPr lang="fr-FR" smtClean="0"/>
              <a:t>‹N°›</a:t>
            </a:fld>
            <a:endParaRPr lang="fr-FR"/>
          </a:p>
        </p:txBody>
      </p:sp>
    </p:spTree>
    <p:extLst>
      <p:ext uri="{BB962C8B-B14F-4D97-AF65-F5344CB8AC3E}">
        <p14:creationId xmlns:p14="http://schemas.microsoft.com/office/powerpoint/2010/main" val="2273349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5C016EF-8880-4D35-9EC0-EAE01DA450D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25D01C29-6D7D-4E1D-889A-B45A286D03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4AA6AAE2-5211-4797-B44C-5BA5EAE06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5D262C00-6208-402F-9845-6CAD76CB6F9D}"/>
              </a:ext>
            </a:extLst>
          </p:cNvPr>
          <p:cNvSpPr>
            <a:spLocks noGrp="1"/>
          </p:cNvSpPr>
          <p:nvPr>
            <p:ph type="dt" sz="half" idx="10"/>
          </p:nvPr>
        </p:nvSpPr>
        <p:spPr/>
        <p:txBody>
          <a:bodyPr/>
          <a:lstStyle/>
          <a:p>
            <a:fld id="{99F4AACB-CF3E-4AF4-8A84-B8F7A0A0436E}" type="datetime1">
              <a:rPr lang="fr-FR" smtClean="0"/>
              <a:t>09/11/2022</a:t>
            </a:fld>
            <a:endParaRPr lang="fr-FR"/>
          </a:p>
        </p:txBody>
      </p:sp>
      <p:sp>
        <p:nvSpPr>
          <p:cNvPr id="6" name="Espace réservé du pied de page 5">
            <a:extLst>
              <a:ext uri="{FF2B5EF4-FFF2-40B4-BE49-F238E27FC236}">
                <a16:creationId xmlns="" xmlns:a16="http://schemas.microsoft.com/office/drawing/2014/main" id="{0D22D42B-0E00-4D7E-9DF9-EDA2F1BF433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57385386-D741-4064-8C38-CFC15216995E}"/>
              </a:ext>
            </a:extLst>
          </p:cNvPr>
          <p:cNvSpPr>
            <a:spLocks noGrp="1"/>
          </p:cNvSpPr>
          <p:nvPr>
            <p:ph type="sldNum" sz="quarter" idx="12"/>
          </p:nvPr>
        </p:nvSpPr>
        <p:spPr/>
        <p:txBody>
          <a:bodyPr/>
          <a:lstStyle/>
          <a:p>
            <a:fld id="{6B981AFE-59DC-41C2-9F73-E99B4617D09A}" type="slidenum">
              <a:rPr lang="fr-FR" smtClean="0"/>
              <a:t>‹N°›</a:t>
            </a:fld>
            <a:endParaRPr lang="fr-FR"/>
          </a:p>
        </p:txBody>
      </p:sp>
    </p:spTree>
    <p:extLst>
      <p:ext uri="{BB962C8B-B14F-4D97-AF65-F5344CB8AC3E}">
        <p14:creationId xmlns:p14="http://schemas.microsoft.com/office/powerpoint/2010/main" val="184244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1B5A91D-98B5-4330-A0FB-C09E01FC19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14085572-0DAD-41D0-B5B4-0FD5E93257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E63EA63F-AE02-4D06-AC34-E5DA3F455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9028F055-3ECC-47D2-BC8F-63D344A7F24A}"/>
              </a:ext>
            </a:extLst>
          </p:cNvPr>
          <p:cNvSpPr>
            <a:spLocks noGrp="1"/>
          </p:cNvSpPr>
          <p:nvPr>
            <p:ph type="dt" sz="half" idx="10"/>
          </p:nvPr>
        </p:nvSpPr>
        <p:spPr/>
        <p:txBody>
          <a:bodyPr/>
          <a:lstStyle/>
          <a:p>
            <a:fld id="{1D9E9253-4D13-46F5-B0BF-56619CD65E8D}" type="datetime1">
              <a:rPr lang="fr-FR" smtClean="0"/>
              <a:t>09/11/2022</a:t>
            </a:fld>
            <a:endParaRPr lang="fr-FR"/>
          </a:p>
        </p:txBody>
      </p:sp>
      <p:sp>
        <p:nvSpPr>
          <p:cNvPr id="6" name="Espace réservé du pied de page 5">
            <a:extLst>
              <a:ext uri="{FF2B5EF4-FFF2-40B4-BE49-F238E27FC236}">
                <a16:creationId xmlns="" xmlns:a16="http://schemas.microsoft.com/office/drawing/2014/main" id="{9DA63548-4ABE-49C6-8106-1599634F8F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CDC63CED-F16F-4EBF-BAD4-A974C797E8B4}"/>
              </a:ext>
            </a:extLst>
          </p:cNvPr>
          <p:cNvSpPr>
            <a:spLocks noGrp="1"/>
          </p:cNvSpPr>
          <p:nvPr>
            <p:ph type="sldNum" sz="quarter" idx="12"/>
          </p:nvPr>
        </p:nvSpPr>
        <p:spPr/>
        <p:txBody>
          <a:bodyPr/>
          <a:lstStyle/>
          <a:p>
            <a:fld id="{6B981AFE-59DC-41C2-9F73-E99B4617D09A}" type="slidenum">
              <a:rPr lang="fr-FR" smtClean="0"/>
              <a:t>‹N°›</a:t>
            </a:fld>
            <a:endParaRPr lang="fr-FR"/>
          </a:p>
        </p:txBody>
      </p:sp>
    </p:spTree>
    <p:extLst>
      <p:ext uri="{BB962C8B-B14F-4D97-AF65-F5344CB8AC3E}">
        <p14:creationId xmlns:p14="http://schemas.microsoft.com/office/powerpoint/2010/main" val="3327402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E3A21514-AF41-4463-A1D4-27E87F410D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DAF7EDAA-4C93-4090-A6B8-010839F8D6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B4863CDC-5833-4459-85B5-602709F9FC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33559-3570-471C-ABE9-C8D171A5BEC2}" type="datetime1">
              <a:rPr lang="fr-FR" smtClean="0"/>
              <a:t>09/11/2022</a:t>
            </a:fld>
            <a:endParaRPr lang="fr-FR"/>
          </a:p>
        </p:txBody>
      </p:sp>
      <p:sp>
        <p:nvSpPr>
          <p:cNvPr id="5" name="Espace réservé du pied de page 4">
            <a:extLst>
              <a:ext uri="{FF2B5EF4-FFF2-40B4-BE49-F238E27FC236}">
                <a16:creationId xmlns="" xmlns:a16="http://schemas.microsoft.com/office/drawing/2014/main" id="{362AFECA-3375-47EC-965D-77797207E0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AF79854E-F342-4F34-8943-4B0F5A610C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81AFE-59DC-41C2-9F73-E99B4617D09A}" type="slidenum">
              <a:rPr lang="fr-FR" smtClean="0"/>
              <a:t>‹N°›</a:t>
            </a:fld>
            <a:endParaRPr lang="fr-FR"/>
          </a:p>
        </p:txBody>
      </p:sp>
    </p:spTree>
    <p:extLst>
      <p:ext uri="{BB962C8B-B14F-4D97-AF65-F5344CB8AC3E}">
        <p14:creationId xmlns:p14="http://schemas.microsoft.com/office/powerpoint/2010/main" val="1213361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lpsn.dsmz.de/genus/nanchangia" TargetMode="External"/><Relationship Id="rId13" Type="http://schemas.openxmlformats.org/officeDocument/2006/relationships/hyperlink" Target="https://lpsn.dsmz.de/genus/varibaculum" TargetMode="External"/><Relationship Id="rId18" Type="http://schemas.openxmlformats.org/officeDocument/2006/relationships/hyperlink" Target="https://lpsn.dsmz.de/genus/neoactinobaculum" TargetMode="External"/><Relationship Id="rId3" Type="http://schemas.openxmlformats.org/officeDocument/2006/relationships/hyperlink" Target="https://lpsn.dsmz.de/genus/buchananella" TargetMode="External"/><Relationship Id="rId7" Type="http://schemas.openxmlformats.org/officeDocument/2006/relationships/hyperlink" Target="https://lpsn.dsmz.de/genus/mobiluncus" TargetMode="External"/><Relationship Id="rId12" Type="http://schemas.openxmlformats.org/officeDocument/2006/relationships/hyperlink" Target="https://lpsn.dsmz.de/genus/scrofimicrobium" TargetMode="External"/><Relationship Id="rId17" Type="http://schemas.openxmlformats.org/officeDocument/2006/relationships/hyperlink" Target="https://lpsn.dsmz.de/genus/actinobacterium" TargetMode="External"/><Relationship Id="rId2" Type="http://schemas.openxmlformats.org/officeDocument/2006/relationships/hyperlink" Target="https://lpsn.dsmz.de/genus/bowdeniella" TargetMode="External"/><Relationship Id="rId16" Type="http://schemas.openxmlformats.org/officeDocument/2006/relationships/hyperlink" Target="https://lpsn.dsmz.de/genus/falcivibrio" TargetMode="External"/><Relationship Id="rId1" Type="http://schemas.openxmlformats.org/officeDocument/2006/relationships/slideLayout" Target="../slideLayouts/slideLayout7.xml"/><Relationship Id="rId6" Type="http://schemas.openxmlformats.org/officeDocument/2006/relationships/hyperlink" Target="https://lpsn.dsmz.de/genus/gleimia" TargetMode="External"/><Relationship Id="rId11" Type="http://schemas.openxmlformats.org/officeDocument/2006/relationships/hyperlink" Target="https://lpsn.dsmz.de/genus/schaalia" TargetMode="External"/><Relationship Id="rId5" Type="http://schemas.openxmlformats.org/officeDocument/2006/relationships/hyperlink" Target="https://lpsn.dsmz.de/genus/fudania" TargetMode="External"/><Relationship Id="rId15" Type="http://schemas.openxmlformats.org/officeDocument/2006/relationships/hyperlink" Target="https://lpsn.dsmz.de/genus/bowdenia" TargetMode="External"/><Relationship Id="rId10" Type="http://schemas.openxmlformats.org/officeDocument/2006/relationships/hyperlink" Target="https://lpsn.dsmz.de/genus/peptidiphaga" TargetMode="External"/><Relationship Id="rId19" Type="http://schemas.openxmlformats.org/officeDocument/2006/relationships/hyperlink" Target="https://lpsn.dsmz.de/genus/odontomyces" TargetMode="External"/><Relationship Id="rId4" Type="http://schemas.openxmlformats.org/officeDocument/2006/relationships/hyperlink" Target="https://lpsn.dsmz.de/genus/flaviflexus" TargetMode="External"/><Relationship Id="rId9" Type="http://schemas.openxmlformats.org/officeDocument/2006/relationships/hyperlink" Target="https://lpsn.dsmz.de/genus/pauljensenia" TargetMode="External"/><Relationship Id="rId14" Type="http://schemas.openxmlformats.org/officeDocument/2006/relationships/hyperlink" Target="https://lpsn.dsmz.de/genus/winki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5">
            <a:extLst>
              <a:ext uri="{FF2B5EF4-FFF2-40B4-BE49-F238E27FC236}">
                <a16:creationId xmlns="" xmlns:a16="http://schemas.microsoft.com/office/drawing/2014/main" id="{0E8D6E2F-3378-40A2-94AE-D42EE2B42131}"/>
              </a:ext>
            </a:extLst>
          </p:cNvPr>
          <p:cNvSpPr txBox="1">
            <a:spLocks/>
          </p:cNvSpPr>
          <p:nvPr/>
        </p:nvSpPr>
        <p:spPr>
          <a:xfrm>
            <a:off x="3976688" y="4471988"/>
            <a:ext cx="4238625" cy="1693862"/>
          </a:xfrm>
          <a:prstGeom prst="round2DiagRect">
            <a:avLst>
              <a:gd name="adj1" fmla="val 50000"/>
              <a:gd name="adj2" fmla="val 0"/>
            </a:avLst>
          </a:prstGeom>
          <a:solidFill>
            <a:sysClr val="window" lastClr="FFFFFF">
              <a:lumMod val="95000"/>
            </a:sysClr>
          </a:solidFill>
          <a:ln w="25400" cap="flat" cmpd="sng" algn="ctr">
            <a:solidFill>
              <a:sysClr val="windowText" lastClr="000000"/>
            </a:solidFill>
            <a:prstDash val="solid"/>
          </a:ln>
          <a:effectLst/>
        </p:spPr>
        <p:txBody>
          <a:bodyPr wrap="none" lIns="36000" tIns="36000" rIns="36000" bIns="36000" anchor="ctr">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fr-FR" sz="1600">
                <a:solidFill>
                  <a:sysClr val="windowText" lastClr="000000"/>
                </a:solidFill>
                <a:latin typeface="Times New Roman" pitchFamily="18" charset="0"/>
                <a:ea typeface="Calibri"/>
                <a:cs typeface="Times New Roman" pitchFamily="18" charset="0"/>
              </a:rPr>
              <a:t>Niveau : licence</a:t>
            </a:r>
          </a:p>
          <a:p>
            <a:pPr fontAlgn="auto">
              <a:spcAft>
                <a:spcPts val="0"/>
              </a:spcAft>
              <a:defRPr/>
            </a:pPr>
            <a:r>
              <a:rPr lang="fr-FR" sz="1600">
                <a:solidFill>
                  <a:sysClr val="windowText" lastClr="000000"/>
                </a:solidFill>
                <a:latin typeface="Times New Roman" pitchFamily="18" charset="0"/>
                <a:ea typeface="Calibri"/>
                <a:cs typeface="Times New Roman" pitchFamily="18" charset="0"/>
              </a:rPr>
              <a:t>Chargé de module : BENKADDOUR Bachir</a:t>
            </a:r>
          </a:p>
          <a:p>
            <a:pPr fontAlgn="auto">
              <a:spcAft>
                <a:spcPts val="0"/>
              </a:spcAft>
              <a:defRPr/>
            </a:pPr>
            <a:r>
              <a:rPr lang="fr-FR" sz="1600">
                <a:solidFill>
                  <a:sysClr val="windowText" lastClr="000000"/>
                </a:solidFill>
                <a:latin typeface="Times New Roman" pitchFamily="18" charset="0"/>
                <a:ea typeface="Calibri"/>
                <a:cs typeface="Times New Roman" pitchFamily="18" charset="0"/>
              </a:rPr>
              <a:t>Maître-assistant A </a:t>
            </a:r>
          </a:p>
          <a:p>
            <a:pPr fontAlgn="auto">
              <a:spcAft>
                <a:spcPts val="0"/>
              </a:spcAft>
              <a:defRPr/>
            </a:pPr>
            <a:r>
              <a:rPr lang="fr-FR" sz="1600">
                <a:solidFill>
                  <a:sysClr val="windowText" lastClr="000000"/>
                </a:solidFill>
                <a:latin typeface="Times New Roman" pitchFamily="18" charset="0"/>
                <a:ea typeface="Calibri"/>
                <a:cs typeface="Times New Roman" pitchFamily="18" charset="0"/>
              </a:rPr>
              <a:t>Spécialité microbiologie</a:t>
            </a:r>
            <a:endParaRPr lang="fr-FR" sz="1600" dirty="0">
              <a:solidFill>
                <a:sysClr val="windowText" lastClr="000000"/>
              </a:solidFill>
              <a:latin typeface="Times New Roman" pitchFamily="18" charset="0"/>
              <a:ea typeface="Calibri"/>
              <a:cs typeface="Times New Roman" pitchFamily="18" charset="0"/>
            </a:endParaRPr>
          </a:p>
        </p:txBody>
      </p:sp>
      <p:sp>
        <p:nvSpPr>
          <p:cNvPr id="3" name="Arrondir un rectangle avec un coin diagonal 6">
            <a:extLst>
              <a:ext uri="{FF2B5EF4-FFF2-40B4-BE49-F238E27FC236}">
                <a16:creationId xmlns="" xmlns:a16="http://schemas.microsoft.com/office/drawing/2014/main" id="{579CE536-F765-440D-A779-DDDE66E13A8F}"/>
              </a:ext>
            </a:extLst>
          </p:cNvPr>
          <p:cNvSpPr/>
          <p:nvPr/>
        </p:nvSpPr>
        <p:spPr>
          <a:xfrm>
            <a:off x="3042444" y="303213"/>
            <a:ext cx="6107112" cy="795337"/>
          </a:xfrm>
          <a:prstGeom prst="round2DiagRect">
            <a:avLst>
              <a:gd name="adj1" fmla="val 50000"/>
              <a:gd name="adj2" fmla="val 0"/>
            </a:avLst>
          </a:prstGeom>
          <a:solidFill>
            <a:sysClr val="window" lastClr="FFFFFF"/>
          </a:solidFill>
          <a:ln w="25400" cap="flat" cmpd="sng" algn="ctr">
            <a:solidFill>
              <a:srgbClr val="4F81BD"/>
            </a:solidFill>
            <a:prstDash val="solid"/>
          </a:ln>
          <a:effectLst/>
        </p:spPr>
        <p:txBody>
          <a:bodyPr wrap="none" lIns="36000" tIns="36000" rIns="36000" bIns="36000" anchor="ctr">
            <a:spAutoFit/>
          </a:bodyPr>
          <a:lstStyle/>
          <a:p>
            <a:pPr algn="ctr" eaLnBrk="1" fontAlgn="auto" hangingPunct="1">
              <a:spcBef>
                <a:spcPts val="0"/>
              </a:spcBef>
              <a:spcAft>
                <a:spcPts val="0"/>
              </a:spcAft>
              <a:defRPr/>
            </a:pPr>
            <a:r>
              <a:rPr lang="fr-FR" sz="1600" kern="0" dirty="0">
                <a:solidFill>
                  <a:prstClr val="black"/>
                </a:solidFill>
                <a:latin typeface="Times New Roman" pitchFamily="18" charset="0"/>
                <a:ea typeface="Calibri"/>
                <a:cs typeface="Times New Roman" pitchFamily="18" charset="0"/>
              </a:rPr>
              <a:t>République Algérienne Démocratique et Populaire</a:t>
            </a:r>
          </a:p>
          <a:p>
            <a:pPr algn="ctr" eaLnBrk="1" fontAlgn="auto" hangingPunct="1">
              <a:spcBef>
                <a:spcPts val="0"/>
              </a:spcBef>
              <a:spcAft>
                <a:spcPts val="0"/>
              </a:spcAft>
              <a:defRPr/>
            </a:pPr>
            <a:r>
              <a:rPr lang="fr-FR" sz="1600" kern="0" dirty="0">
                <a:solidFill>
                  <a:prstClr val="black"/>
                </a:solidFill>
                <a:latin typeface="Times New Roman" pitchFamily="18" charset="0"/>
                <a:ea typeface="Calibri"/>
                <a:cs typeface="Times New Roman" pitchFamily="18" charset="0"/>
              </a:rPr>
              <a:t>Ministère de l’enseignement Supérieur et de la Recherche Scientifique</a:t>
            </a:r>
          </a:p>
        </p:txBody>
      </p:sp>
      <p:sp>
        <p:nvSpPr>
          <p:cNvPr id="4" name="Arrondir un rectangle avec un coin diagonal 7">
            <a:extLst>
              <a:ext uri="{FF2B5EF4-FFF2-40B4-BE49-F238E27FC236}">
                <a16:creationId xmlns="" xmlns:a16="http://schemas.microsoft.com/office/drawing/2014/main" id="{47961C89-E587-4795-A6AA-E146BD9F7E3C}"/>
              </a:ext>
            </a:extLst>
          </p:cNvPr>
          <p:cNvSpPr/>
          <p:nvPr/>
        </p:nvSpPr>
        <p:spPr>
          <a:xfrm>
            <a:off x="3028950" y="1125538"/>
            <a:ext cx="6134100" cy="928687"/>
          </a:xfrm>
          <a:prstGeom prst="round2DiagRect">
            <a:avLst>
              <a:gd name="adj1" fmla="val 50000"/>
              <a:gd name="adj2" fmla="val 0"/>
            </a:avLst>
          </a:prstGeom>
          <a:solidFill>
            <a:sysClr val="window" lastClr="FFFFFF"/>
          </a:solidFill>
          <a:ln w="25400" cap="flat" cmpd="sng" algn="ctr">
            <a:solidFill>
              <a:sysClr val="windowText" lastClr="000000"/>
            </a:solidFill>
            <a:prstDash val="solid"/>
          </a:ln>
          <a:effectLst/>
        </p:spPr>
        <p:txBody>
          <a:bodyPr wrap="none" lIns="36000" tIns="36000" rIns="36000" bIns="36000" anchor="ctr"/>
          <a:lstStyle/>
          <a:p>
            <a:pPr algn="ctr" eaLnBrk="1" fontAlgn="auto" hangingPunct="1">
              <a:lnSpc>
                <a:spcPct val="115000"/>
              </a:lnSpc>
              <a:spcBef>
                <a:spcPts val="0"/>
              </a:spcBef>
              <a:spcAft>
                <a:spcPts val="0"/>
              </a:spcAft>
              <a:defRPr/>
            </a:pPr>
            <a:r>
              <a:rPr lang="fr-FR" sz="1600" kern="0" dirty="0">
                <a:solidFill>
                  <a:prstClr val="black"/>
                </a:solidFill>
                <a:latin typeface="Times New Roman" pitchFamily="18" charset="0"/>
                <a:ea typeface="Calibri"/>
                <a:cs typeface="Times New Roman" pitchFamily="18" charset="0"/>
              </a:rPr>
              <a:t>Université Mohamed </a:t>
            </a:r>
            <a:r>
              <a:rPr lang="fr-FR" sz="1600" kern="0" dirty="0" err="1">
                <a:solidFill>
                  <a:prstClr val="black"/>
                </a:solidFill>
                <a:latin typeface="Times New Roman" pitchFamily="18" charset="0"/>
                <a:ea typeface="Calibri"/>
                <a:cs typeface="Times New Roman" pitchFamily="18" charset="0"/>
              </a:rPr>
              <a:t>Khider</a:t>
            </a:r>
            <a:r>
              <a:rPr lang="fr-FR" sz="1600" kern="0" dirty="0">
                <a:solidFill>
                  <a:prstClr val="black"/>
                </a:solidFill>
                <a:latin typeface="Times New Roman" pitchFamily="18" charset="0"/>
                <a:ea typeface="Calibri"/>
                <a:cs typeface="Times New Roman" pitchFamily="18" charset="0"/>
              </a:rPr>
              <a:t> Biskra</a:t>
            </a:r>
          </a:p>
          <a:p>
            <a:pPr algn="ctr" eaLnBrk="1" fontAlgn="auto" hangingPunct="1">
              <a:lnSpc>
                <a:spcPct val="115000"/>
              </a:lnSpc>
              <a:spcBef>
                <a:spcPts val="0"/>
              </a:spcBef>
              <a:spcAft>
                <a:spcPts val="0"/>
              </a:spcAft>
              <a:defRPr/>
            </a:pPr>
            <a:r>
              <a:rPr lang="fr-FR" sz="1600" kern="0" dirty="0">
                <a:solidFill>
                  <a:prstClr val="black"/>
                </a:solidFill>
                <a:latin typeface="Times New Roman" pitchFamily="18" charset="0"/>
                <a:ea typeface="Calibri"/>
                <a:cs typeface="Times New Roman" pitchFamily="18" charset="0"/>
              </a:rPr>
              <a:t>Faculté des Sciences Exactes et des Sciences de la Nature et de la Vie</a:t>
            </a:r>
          </a:p>
          <a:p>
            <a:pPr algn="ctr" eaLnBrk="1" fontAlgn="auto" hangingPunct="1">
              <a:lnSpc>
                <a:spcPct val="115000"/>
              </a:lnSpc>
              <a:spcBef>
                <a:spcPts val="0"/>
              </a:spcBef>
              <a:spcAft>
                <a:spcPts val="0"/>
              </a:spcAft>
              <a:defRPr/>
            </a:pPr>
            <a:r>
              <a:rPr lang="fr-FR" sz="1600" kern="0" dirty="0">
                <a:solidFill>
                  <a:prstClr val="black"/>
                </a:solidFill>
                <a:latin typeface="Times New Roman" pitchFamily="18" charset="0"/>
                <a:ea typeface="Calibri"/>
                <a:cs typeface="Times New Roman" pitchFamily="18" charset="0"/>
              </a:rPr>
              <a:t>Département des Sciences de la Nature et de la Vie</a:t>
            </a:r>
          </a:p>
        </p:txBody>
      </p:sp>
      <p:sp>
        <p:nvSpPr>
          <p:cNvPr id="5" name="Rectangle 3">
            <a:extLst>
              <a:ext uri="{FF2B5EF4-FFF2-40B4-BE49-F238E27FC236}">
                <a16:creationId xmlns="" xmlns:a16="http://schemas.microsoft.com/office/drawing/2014/main" id="{329B8757-4196-4C73-AFE6-2489BEF696C6}"/>
              </a:ext>
            </a:extLst>
          </p:cNvPr>
          <p:cNvSpPr>
            <a:spLocks noChangeArrowheads="1"/>
          </p:cNvSpPr>
          <p:nvPr/>
        </p:nvSpPr>
        <p:spPr bwMode="auto">
          <a:xfrm>
            <a:off x="4567238" y="6372225"/>
            <a:ext cx="305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dirty="0">
                <a:solidFill>
                  <a:srgbClr val="000000"/>
                </a:solidFill>
                <a:latin typeface="Times New Roman" panose="02020603050405020304" pitchFamily="18" charset="0"/>
                <a:cs typeface="Times New Roman" panose="02020603050405020304" pitchFamily="18" charset="0"/>
              </a:rPr>
              <a:t>Année universitaire 2022-2023</a:t>
            </a:r>
          </a:p>
        </p:txBody>
      </p:sp>
      <p:sp>
        <p:nvSpPr>
          <p:cNvPr id="6" name="Rectangle 2">
            <a:extLst>
              <a:ext uri="{FF2B5EF4-FFF2-40B4-BE49-F238E27FC236}">
                <a16:creationId xmlns="" xmlns:a16="http://schemas.microsoft.com/office/drawing/2014/main" id="{8797E504-D254-425A-A1F3-5962176A949A}"/>
              </a:ext>
            </a:extLst>
          </p:cNvPr>
          <p:cNvSpPr txBox="1">
            <a:spLocks noChangeArrowheads="1"/>
          </p:cNvSpPr>
          <p:nvPr/>
        </p:nvSpPr>
        <p:spPr>
          <a:xfrm>
            <a:off x="2243138" y="2339975"/>
            <a:ext cx="7705725" cy="2179638"/>
          </a:xfrm>
          <a:prstGeom prst="round2DiagRect">
            <a:avLst>
              <a:gd name="adj1" fmla="val 50000"/>
              <a:gd name="adj2" fmla="val 0"/>
            </a:avLst>
          </a:prstGeom>
          <a:ln>
            <a:solidFill>
              <a:srgbClr val="FF6600"/>
            </a:solidFill>
          </a:ln>
        </p:spPr>
        <p:txBody>
          <a:bodyPr lIns="36000" tIns="36000" rIns="36000" bIns="3600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82880" fontAlgn="auto">
              <a:spcBef>
                <a:spcPct val="20000"/>
              </a:spcBef>
              <a:spcAft>
                <a:spcPts val="0"/>
              </a:spcAft>
              <a:defRPr/>
            </a:pPr>
            <a:r>
              <a:rPr lang="fr-FR" sz="3200" b="1">
                <a:solidFill>
                  <a:prstClr val="black"/>
                </a:solidFill>
                <a:latin typeface="Times New Roman" pitchFamily="18" charset="0"/>
                <a:ea typeface="Calibri"/>
                <a:cs typeface="Times New Roman" pitchFamily="18" charset="0"/>
              </a:rPr>
              <a:t>Module :  SYSTEMATIQUE DES PROCARYOTES</a:t>
            </a:r>
            <a:br>
              <a:rPr lang="fr-FR" sz="3200" b="1">
                <a:solidFill>
                  <a:prstClr val="black"/>
                </a:solidFill>
                <a:latin typeface="Times New Roman" pitchFamily="18" charset="0"/>
                <a:ea typeface="Calibri"/>
                <a:cs typeface="Times New Roman" pitchFamily="18" charset="0"/>
              </a:rPr>
            </a:br>
            <a:r>
              <a:rPr lang="fr-FR" sz="3200" b="1">
                <a:solidFill>
                  <a:prstClr val="black"/>
                </a:solidFill>
                <a:latin typeface="Times New Roman" pitchFamily="18" charset="0"/>
                <a:ea typeface="Calibri"/>
                <a:cs typeface="Times New Roman" pitchFamily="18" charset="0"/>
              </a:rPr>
              <a:t>(Bactéries et Archaea)</a:t>
            </a:r>
            <a:endParaRPr lang="fr-FR" sz="8000" b="1" dirty="0">
              <a:latin typeface="Times New Roman" pitchFamily="18" charset="0"/>
              <a:cs typeface="Times New Roman" pitchFamily="18" charset="0"/>
            </a:endParaRPr>
          </a:p>
        </p:txBody>
      </p:sp>
      <p:sp>
        <p:nvSpPr>
          <p:cNvPr id="8" name="Espace réservé du numéro de diapositive 7"/>
          <p:cNvSpPr>
            <a:spLocks noGrp="1"/>
          </p:cNvSpPr>
          <p:nvPr>
            <p:ph type="sldNum" sz="quarter" idx="12"/>
          </p:nvPr>
        </p:nvSpPr>
        <p:spPr/>
        <p:txBody>
          <a:bodyPr/>
          <a:lstStyle/>
          <a:p>
            <a:fld id="{6B981AFE-59DC-41C2-9F73-E99B4617D09A}" type="slidenum">
              <a:rPr lang="fr-FR" smtClean="0"/>
              <a:t>1</a:t>
            </a:fld>
            <a:endParaRPr lang="fr-FR"/>
          </a:p>
        </p:txBody>
      </p:sp>
    </p:spTree>
    <p:extLst>
      <p:ext uri="{BB962C8B-B14F-4D97-AF65-F5344CB8AC3E}">
        <p14:creationId xmlns:p14="http://schemas.microsoft.com/office/powerpoint/2010/main" val="2298693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CC0039D-E7FC-4D65-A38B-1B1A767F3D33}"/>
              </a:ext>
            </a:extLst>
          </p:cNvPr>
          <p:cNvSpPr/>
          <p:nvPr/>
        </p:nvSpPr>
        <p:spPr>
          <a:xfrm>
            <a:off x="2431473" y="2828836"/>
            <a:ext cx="7329055" cy="1289071"/>
          </a:xfrm>
          <a:prstGeom prst="rect">
            <a:avLst/>
          </a:prstGeom>
        </p:spPr>
        <p:txBody>
          <a:bodyPr wrap="square">
            <a:spAutoFit/>
          </a:bodyPr>
          <a:lstStyle/>
          <a:p>
            <a:pPr algn="just">
              <a:lnSpc>
                <a:spcPct val="150000"/>
              </a:lnSpc>
            </a:pPr>
            <a:r>
              <a:rPr lang="fr-FR" dirty="0">
                <a:latin typeface="Times New Roman" panose="02020603050405020304" pitchFamily="18" charset="0"/>
                <a:cs typeface="Times New Roman" panose="02020603050405020304" pitchFamily="18" charset="0"/>
              </a:rPr>
              <a:t>Les produits finaux de </a:t>
            </a:r>
            <a:r>
              <a:rPr lang="fr-FR" b="1" dirty="0">
                <a:latin typeface="Times New Roman" panose="02020603050405020304" pitchFamily="18" charset="0"/>
                <a:cs typeface="Times New Roman" panose="02020603050405020304" pitchFamily="18" charset="0"/>
              </a:rPr>
              <a:t>la fermentation du glucose </a:t>
            </a:r>
            <a:r>
              <a:rPr lang="fr-FR" dirty="0">
                <a:latin typeface="Times New Roman" panose="02020603050405020304" pitchFamily="18" charset="0"/>
                <a:cs typeface="Times New Roman" panose="02020603050405020304" pitchFamily="18" charset="0"/>
              </a:rPr>
              <a:t>comprennent </a:t>
            </a:r>
            <a:r>
              <a:rPr lang="fr-FR" b="1" dirty="0">
                <a:latin typeface="Times New Roman" panose="02020603050405020304" pitchFamily="18" charset="0"/>
                <a:cs typeface="Times New Roman" panose="02020603050405020304" pitchFamily="18" charset="0"/>
              </a:rPr>
              <a:t>les acides acétique, lactique et succinique</a:t>
            </a:r>
            <a:r>
              <a:rPr lang="fr-FR" dirty="0">
                <a:latin typeface="Times New Roman" panose="02020603050405020304" pitchFamily="18" charset="0"/>
                <a:cs typeface="Times New Roman" panose="02020603050405020304" pitchFamily="18" charset="0"/>
              </a:rPr>
              <a:t> avec une certaine variation dans les quantités de ces acides produits par les membres de différents genres.</a:t>
            </a:r>
          </a:p>
        </p:txBody>
      </p:sp>
      <p:sp>
        <p:nvSpPr>
          <p:cNvPr id="4" name="Espace réservé du numéro de diapositive 3"/>
          <p:cNvSpPr>
            <a:spLocks noGrp="1"/>
          </p:cNvSpPr>
          <p:nvPr>
            <p:ph type="sldNum" sz="quarter" idx="12"/>
          </p:nvPr>
        </p:nvSpPr>
        <p:spPr/>
        <p:txBody>
          <a:bodyPr/>
          <a:lstStyle/>
          <a:p>
            <a:fld id="{6B981AFE-59DC-41C2-9F73-E99B4617D09A}" type="slidenum">
              <a:rPr lang="fr-FR" smtClean="0"/>
              <a:t>10</a:t>
            </a:fld>
            <a:endParaRPr lang="fr-FR"/>
          </a:p>
        </p:txBody>
      </p:sp>
    </p:spTree>
    <p:extLst>
      <p:ext uri="{BB962C8B-B14F-4D97-AF65-F5344CB8AC3E}">
        <p14:creationId xmlns:p14="http://schemas.microsoft.com/office/powerpoint/2010/main" val="1799763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21B52864-C220-4143-BCBB-AAD7057F0448}"/>
              </a:ext>
            </a:extLst>
          </p:cNvPr>
          <p:cNvSpPr/>
          <p:nvPr/>
        </p:nvSpPr>
        <p:spPr>
          <a:xfrm>
            <a:off x="1842656" y="1745718"/>
            <a:ext cx="8617526" cy="2585323"/>
          </a:xfrm>
          <a:prstGeom prst="rect">
            <a:avLst/>
          </a:prstGeom>
        </p:spPr>
        <p:txBody>
          <a:bodyPr wrap="square">
            <a:spAutoFit/>
          </a:bodyPr>
          <a:lstStyle/>
          <a:p>
            <a:pPr algn="just">
              <a:lnSpc>
                <a:spcPct val="150000"/>
              </a:lnSpc>
              <a:spcAft>
                <a:spcPts val="0"/>
              </a:spcAft>
            </a:pPr>
            <a:r>
              <a:rPr lang="fr-FR" dirty="0">
                <a:latin typeface="Times New Roman" panose="02020603050405020304" pitchFamily="18" charset="0"/>
                <a:ea typeface="Calibri" panose="020F0502020204030204" pitchFamily="34" charset="0"/>
                <a:cs typeface="Times New Roman" panose="02020603050405020304" pitchFamily="18" charset="0"/>
              </a:rPr>
              <a:t>Les </a:t>
            </a:r>
            <a:r>
              <a:rPr lang="fr-FR" i="1" dirty="0" err="1">
                <a:latin typeface="Times New Roman" panose="02020603050405020304" pitchFamily="18" charset="0"/>
                <a:ea typeface="Calibri" panose="020F0502020204030204" pitchFamily="34" charset="0"/>
                <a:cs typeface="Times New Roman" panose="02020603050405020304" pitchFamily="18" charset="0"/>
              </a:rPr>
              <a:t>Actinomycetales</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dirty="0">
                <a:latin typeface="Times New Roman" panose="02020603050405020304" pitchFamily="18" charset="0"/>
                <a:ea typeface="Calibri" panose="020F0502020204030204" pitchFamily="34" charset="0"/>
                <a:cs typeface="Times New Roman" panose="02020603050405020304" pitchFamily="18" charset="0"/>
              </a:rPr>
              <a:t>contribuent de manière significative à la dégradation des polysaccharides complexes dans le sol. Ils synthétisent et sécrètent des enzymes pour hydrolyser des molécules comme la chitine, la pectine et la cellulose.</a:t>
            </a:r>
          </a:p>
          <a:p>
            <a:pPr algn="just">
              <a:lnSpc>
                <a:spcPct val="150000"/>
              </a:lnSpc>
              <a:spcAft>
                <a:spcPts val="0"/>
              </a:spcAft>
            </a:pPr>
            <a:r>
              <a:rPr lang="fr-FR" dirty="0">
                <a:latin typeface="Times New Roman" panose="02020603050405020304" pitchFamily="18" charset="0"/>
                <a:ea typeface="Calibri" panose="020F0502020204030204" pitchFamily="34" charset="0"/>
                <a:cs typeface="Times New Roman" panose="02020603050405020304" pitchFamily="18" charset="0"/>
              </a:rPr>
              <a:t> Il existe des espèces appartenant à l’ordre </a:t>
            </a:r>
            <a:r>
              <a:rPr lang="fr-FR" b="1" i="1" dirty="0" err="1" smtClean="0">
                <a:latin typeface="Times New Roman" panose="02020603050405020304" pitchFamily="18" charset="0"/>
                <a:ea typeface="Calibri" panose="020F0502020204030204" pitchFamily="34" charset="0"/>
                <a:cs typeface="Times New Roman" panose="02020603050405020304" pitchFamily="18" charset="0"/>
              </a:rPr>
              <a:t>Actinomecetales</a:t>
            </a:r>
            <a:r>
              <a:rPr lang="fr-FR" b="1" dirty="0" smtClean="0">
                <a:latin typeface="Times New Roman" panose="02020603050405020304" pitchFamily="18" charset="0"/>
                <a:ea typeface="Calibri" panose="020F0502020204030204" pitchFamily="34" charset="0"/>
                <a:cs typeface="Times New Roman" panose="02020603050405020304" pitchFamily="18" charset="0"/>
              </a:rPr>
              <a:t> </a:t>
            </a:r>
            <a:r>
              <a:rPr lang="fr-FR" dirty="0">
                <a:latin typeface="Times New Roman" panose="02020603050405020304" pitchFamily="18" charset="0"/>
                <a:ea typeface="Calibri" panose="020F0502020204030204" pitchFamily="34" charset="0"/>
                <a:cs typeface="Times New Roman" panose="02020603050405020304" pitchFamily="18" charset="0"/>
              </a:rPr>
              <a:t>peuvent être à l’origine de maladies chez l'homme et l’animal. On peut citez à titre d’exemple : </a:t>
            </a:r>
            <a:r>
              <a:rPr lang="fr-FR" i="1" dirty="0">
                <a:latin typeface="Times New Roman" panose="02020603050405020304" pitchFamily="18" charset="0"/>
                <a:ea typeface="Calibri" panose="020F0502020204030204" pitchFamily="34" charset="0"/>
                <a:cs typeface="Times New Roman" panose="02020603050405020304" pitchFamily="18" charset="0"/>
              </a:rPr>
              <a:t>A. </a:t>
            </a:r>
            <a:r>
              <a:rPr lang="fr-FR" i="1" dirty="0" err="1">
                <a:latin typeface="Times New Roman" panose="02020603050405020304" pitchFamily="18" charset="0"/>
                <a:ea typeface="Calibri" panose="020F0502020204030204" pitchFamily="34" charset="0"/>
                <a:cs typeface="Times New Roman" panose="02020603050405020304" pitchFamily="18" charset="0"/>
              </a:rPr>
              <a:t>israelii</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i="1" dirty="0">
                <a:latin typeface="Times New Roman" panose="02020603050405020304" pitchFamily="18" charset="0"/>
                <a:ea typeface="Calibri" panose="020F0502020204030204" pitchFamily="34" charset="0"/>
                <a:cs typeface="Times New Roman" panose="02020603050405020304" pitchFamily="18" charset="0"/>
              </a:rPr>
              <a:t>A. </a:t>
            </a:r>
            <a:r>
              <a:rPr lang="fr-FR" i="1" dirty="0" err="1">
                <a:latin typeface="Times New Roman" panose="02020603050405020304" pitchFamily="18" charset="0"/>
                <a:ea typeface="Calibri" panose="020F0502020204030204" pitchFamily="34" charset="0"/>
                <a:cs typeface="Times New Roman" panose="02020603050405020304" pitchFamily="18" charset="0"/>
              </a:rPr>
              <a:t>viscosus</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A.pyogenes</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A.suis</a:t>
            </a:r>
            <a:r>
              <a:rPr lang="fr-FR" dirty="0">
                <a:latin typeface="Times New Roman" panose="02020603050405020304" pitchFamily="18" charset="0"/>
                <a:ea typeface="Calibri" panose="020F0502020204030204" pitchFamily="34" charset="0"/>
                <a:cs typeface="Times New Roman" panose="02020603050405020304" pitchFamily="18" charset="0"/>
              </a:rPr>
              <a:t> et </a:t>
            </a:r>
            <a:r>
              <a:rPr lang="fr-FR" i="1" dirty="0" err="1">
                <a:latin typeface="Times New Roman" panose="02020603050405020304" pitchFamily="18" charset="0"/>
                <a:ea typeface="Calibri" panose="020F0502020204030204" pitchFamily="34" charset="0"/>
                <a:cs typeface="Times New Roman" panose="02020603050405020304" pitchFamily="18" charset="0"/>
              </a:rPr>
              <a:t>A.hyovaginalis</a:t>
            </a:r>
            <a:endParaRPr lang="fr-FR"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6B981AFE-59DC-41C2-9F73-E99B4617D09A}" type="slidenum">
              <a:rPr lang="fr-FR" smtClean="0"/>
              <a:t>11</a:t>
            </a:fld>
            <a:endParaRPr lang="fr-FR"/>
          </a:p>
        </p:txBody>
      </p:sp>
    </p:spTree>
    <p:extLst>
      <p:ext uri="{BB962C8B-B14F-4D97-AF65-F5344CB8AC3E}">
        <p14:creationId xmlns:p14="http://schemas.microsoft.com/office/powerpoint/2010/main" val="1612032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3C81C194-916C-43A5-8D53-A07C7C68198D}"/>
              </a:ext>
            </a:extLst>
          </p:cNvPr>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15636" y="0"/>
            <a:ext cx="10654146" cy="6691745"/>
          </a:xfrm>
          <a:prstGeom prst="rect">
            <a:avLst/>
          </a:prstGeom>
          <a:noFill/>
          <a:ln>
            <a:noFill/>
          </a:ln>
        </p:spPr>
      </p:pic>
      <p:sp>
        <p:nvSpPr>
          <p:cNvPr id="4" name="Espace réservé du numéro de diapositive 3"/>
          <p:cNvSpPr>
            <a:spLocks noGrp="1"/>
          </p:cNvSpPr>
          <p:nvPr>
            <p:ph type="sldNum" sz="quarter" idx="12"/>
          </p:nvPr>
        </p:nvSpPr>
        <p:spPr/>
        <p:txBody>
          <a:bodyPr/>
          <a:lstStyle/>
          <a:p>
            <a:fld id="{6B981AFE-59DC-41C2-9F73-E99B4617D09A}" type="slidenum">
              <a:rPr lang="fr-FR" smtClean="0"/>
              <a:t>12</a:t>
            </a:fld>
            <a:endParaRPr lang="fr-FR"/>
          </a:p>
        </p:txBody>
      </p:sp>
    </p:spTree>
    <p:extLst>
      <p:ext uri="{BB962C8B-B14F-4D97-AF65-F5344CB8AC3E}">
        <p14:creationId xmlns:p14="http://schemas.microsoft.com/office/powerpoint/2010/main" val="633148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05C8B7E3-937E-4948-A361-B071493E7089}"/>
              </a:ext>
            </a:extLst>
          </p:cNvPr>
          <p:cNvPicPr>
            <a:picLocks noChangeAspect="1"/>
          </p:cNvPicPr>
          <p:nvPr/>
        </p:nvPicPr>
        <p:blipFill>
          <a:blip r:embed="rId2"/>
          <a:stretch>
            <a:fillRect/>
          </a:stretch>
        </p:blipFill>
        <p:spPr>
          <a:xfrm>
            <a:off x="-46784" y="440555"/>
            <a:ext cx="5760000" cy="4999482"/>
          </a:xfrm>
          <a:prstGeom prst="rect">
            <a:avLst/>
          </a:prstGeom>
        </p:spPr>
      </p:pic>
      <p:pic>
        <p:nvPicPr>
          <p:cNvPr id="3" name="Image 2">
            <a:extLst>
              <a:ext uri="{FF2B5EF4-FFF2-40B4-BE49-F238E27FC236}">
                <a16:creationId xmlns="" xmlns:a16="http://schemas.microsoft.com/office/drawing/2014/main" id="{714ADDB8-F814-488E-84D6-66757C99D9AA}"/>
              </a:ext>
            </a:extLst>
          </p:cNvPr>
          <p:cNvPicPr>
            <a:picLocks noChangeAspect="1"/>
          </p:cNvPicPr>
          <p:nvPr/>
        </p:nvPicPr>
        <p:blipFill>
          <a:blip r:embed="rId3"/>
          <a:stretch>
            <a:fillRect/>
          </a:stretch>
        </p:blipFill>
        <p:spPr>
          <a:xfrm>
            <a:off x="6432000" y="440555"/>
            <a:ext cx="5760000" cy="4773427"/>
          </a:xfrm>
          <a:prstGeom prst="rect">
            <a:avLst/>
          </a:prstGeom>
        </p:spPr>
      </p:pic>
      <p:sp>
        <p:nvSpPr>
          <p:cNvPr id="5" name="Espace réservé du numéro de diapositive 4"/>
          <p:cNvSpPr>
            <a:spLocks noGrp="1"/>
          </p:cNvSpPr>
          <p:nvPr>
            <p:ph type="sldNum" sz="quarter" idx="12"/>
          </p:nvPr>
        </p:nvSpPr>
        <p:spPr/>
        <p:txBody>
          <a:bodyPr/>
          <a:lstStyle/>
          <a:p>
            <a:fld id="{6B981AFE-59DC-41C2-9F73-E99B4617D09A}" type="slidenum">
              <a:rPr lang="fr-FR" smtClean="0"/>
              <a:t>13</a:t>
            </a:fld>
            <a:endParaRPr lang="fr-FR"/>
          </a:p>
        </p:txBody>
      </p:sp>
    </p:spTree>
    <p:extLst>
      <p:ext uri="{BB962C8B-B14F-4D97-AF65-F5344CB8AC3E}">
        <p14:creationId xmlns:p14="http://schemas.microsoft.com/office/powerpoint/2010/main" val="1260897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8EB8703-C51E-4AAE-9FB0-8A780F43C62C}"/>
              </a:ext>
            </a:extLst>
          </p:cNvPr>
          <p:cNvSpPr/>
          <p:nvPr/>
        </p:nvSpPr>
        <p:spPr>
          <a:xfrm>
            <a:off x="471469" y="413465"/>
            <a:ext cx="7444232" cy="1338828"/>
          </a:xfrm>
          <a:prstGeom prst="rect">
            <a:avLst/>
          </a:prstGeom>
        </p:spPr>
        <p:txBody>
          <a:bodyPr wrap="square">
            <a:spAutoFit/>
          </a:bodyPr>
          <a:lstStyle/>
          <a:p>
            <a:pPr lvl="0" algn="just">
              <a:lnSpc>
                <a:spcPct val="150000"/>
              </a:lnSpc>
              <a:tabLst>
                <a:tab pos="180340" algn="l"/>
              </a:tabLst>
            </a:pPr>
            <a:r>
              <a:rPr lang="fr-FR" b="1" dirty="0" smtClean="0">
                <a:latin typeface="Times New Roman" panose="02020603050405020304" pitchFamily="18" charset="0"/>
                <a:ea typeface="SimSun" panose="02010600030101010101" pitchFamily="2" charset="-122"/>
                <a:cs typeface="Arial" panose="020B0604020202020204" pitchFamily="34" charset="0"/>
              </a:rPr>
              <a:t>2. L’ordre </a:t>
            </a:r>
            <a:r>
              <a:rPr lang="fr-FR" b="1" i="1" dirty="0">
                <a:latin typeface="Times New Roman" panose="02020603050405020304" pitchFamily="18" charset="0"/>
                <a:ea typeface="SimSun" panose="02010600030101010101" pitchFamily="2" charset="-122"/>
                <a:cs typeface="Arial" panose="020B0604020202020204" pitchFamily="34" charset="0"/>
              </a:rPr>
              <a:t>Bifidobacteriales</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dirty="0">
                <a:latin typeface="Times New Roman" panose="02020603050405020304" pitchFamily="18" charset="0"/>
                <a:ea typeface="SimSun" panose="02010600030101010101" pitchFamily="2" charset="-122"/>
                <a:cs typeface="Arial" panose="020B0604020202020204" pitchFamily="34" charset="0"/>
              </a:rPr>
              <a:t>L’ordre </a:t>
            </a:r>
            <a:r>
              <a:rPr lang="fr-FR" i="1" dirty="0">
                <a:latin typeface="Times New Roman" panose="02020603050405020304" pitchFamily="18" charset="0"/>
                <a:ea typeface="SimSun" panose="02010600030101010101" pitchFamily="2" charset="-122"/>
                <a:cs typeface="Arial" panose="020B0604020202020204" pitchFamily="34" charset="0"/>
              </a:rPr>
              <a:t>Bifidobacteriales</a:t>
            </a:r>
            <a:r>
              <a:rPr lang="fr-FR" dirty="0">
                <a:latin typeface="Times New Roman" panose="02020603050405020304" pitchFamily="18" charset="0"/>
                <a:ea typeface="SimSun" panose="02010600030101010101" pitchFamily="2" charset="-122"/>
                <a:cs typeface="Arial" panose="020B0604020202020204" pitchFamily="34" charset="0"/>
              </a:rPr>
              <a:t> compte 1 famille et 10 genres validés, le plus important parmi eux, le genre </a:t>
            </a:r>
            <a:r>
              <a:rPr lang="fr-FR" i="1" dirty="0" err="1">
                <a:latin typeface="Times New Roman" panose="02020603050405020304" pitchFamily="18" charset="0"/>
                <a:ea typeface="SimSun" panose="02010600030101010101" pitchFamily="2" charset="-122"/>
                <a:cs typeface="Arial" panose="020B0604020202020204" pitchFamily="34" charset="0"/>
              </a:rPr>
              <a:t>Biﬁdobacterium</a:t>
            </a:r>
            <a:r>
              <a:rPr lang="fr-FR" dirty="0">
                <a:latin typeface="Times New Roman" panose="02020603050405020304" pitchFamily="18" charset="0"/>
                <a:ea typeface="SimSun" panose="02010600030101010101" pitchFamily="2" charset="-122"/>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 xmlns:a16="http://schemas.microsoft.com/office/drawing/2014/main" id="{9452968E-4EF6-46B3-BF4D-A31B14B22BAF}"/>
              </a:ext>
            </a:extLst>
          </p:cNvPr>
          <p:cNvSpPr/>
          <p:nvPr/>
        </p:nvSpPr>
        <p:spPr>
          <a:xfrm>
            <a:off x="236354" y="2384482"/>
            <a:ext cx="7813964" cy="4247317"/>
          </a:xfrm>
          <a:prstGeom prst="rect">
            <a:avLst/>
          </a:prstGeom>
        </p:spPr>
        <p:txBody>
          <a:bodyPr wrap="square">
            <a:spAutoFit/>
          </a:bodyPr>
          <a:lstStyle/>
          <a:p>
            <a:pPr algn="just">
              <a:lnSpc>
                <a:spcPct val="150000"/>
              </a:lnSpc>
              <a:spcAft>
                <a:spcPts val="0"/>
              </a:spcAft>
            </a:pPr>
            <a:r>
              <a:rPr lang="fr-FR" dirty="0">
                <a:latin typeface="Times New Roman" panose="02020603050405020304" pitchFamily="18" charset="0"/>
                <a:ea typeface="Calibri" panose="020F0502020204030204" pitchFamily="34" charset="0"/>
                <a:cs typeface="Times New Roman" panose="02020603050405020304" pitchFamily="18" charset="0"/>
              </a:rPr>
              <a:t>Les </a:t>
            </a:r>
            <a:r>
              <a:rPr lang="fr-FR" dirty="0" smtClean="0">
                <a:latin typeface="Times New Roman" panose="02020603050405020304" pitchFamily="18" charset="0"/>
                <a:ea typeface="Calibri" panose="020F0502020204030204" pitchFamily="34" charset="0"/>
                <a:cs typeface="Times New Roman" panose="02020603050405020304" pitchFamily="18" charset="0"/>
              </a:rPr>
              <a:t>Bifidobacteriales sont Bactéries à </a:t>
            </a:r>
            <a:r>
              <a:rPr lang="fr-FR" dirty="0" smtClean="0">
                <a:latin typeface="Times New Roman" panose="02020603050405020304" pitchFamily="18" charset="0"/>
                <a:ea typeface="Calibri" panose="020F0502020204030204" pitchFamily="34" charset="0"/>
                <a:cs typeface="Times New Roman" panose="02020603050405020304" pitchFamily="18" charset="0"/>
              </a:rPr>
              <a:t>Gram-positif</a:t>
            </a:r>
            <a:r>
              <a:rPr lang="fr-FR" dirty="0">
                <a:latin typeface="Times New Roman" panose="02020603050405020304" pitchFamily="18" charset="0"/>
                <a:ea typeface="Calibri" panose="020F0502020204030204" pitchFamily="34" charset="0"/>
                <a:cs typeface="Times New Roman" panose="02020603050405020304" pitchFamily="18" charset="0"/>
              </a:rPr>
              <a:t>, non-motiles, non-</a:t>
            </a:r>
            <a:r>
              <a:rPr lang="fr-FR" dirty="0" err="1">
                <a:latin typeface="Times New Roman" panose="02020603050405020304" pitchFamily="18" charset="0"/>
                <a:ea typeface="Calibri" panose="020F0502020204030204" pitchFamily="34" charset="0"/>
                <a:cs typeface="Times New Roman" panose="02020603050405020304" pitchFamily="18" charset="0"/>
              </a:rPr>
              <a:t>sporulantes</a:t>
            </a:r>
            <a:r>
              <a:rPr lang="fr-FR" dirty="0">
                <a:latin typeface="Times New Roman" panose="02020603050405020304" pitchFamily="18" charset="0"/>
                <a:ea typeface="Calibri" panose="020F0502020204030204" pitchFamily="34" charset="0"/>
                <a:cs typeface="Times New Roman" panose="02020603050405020304" pitchFamily="18" charset="0"/>
              </a:rPr>
              <a:t>, non capsulées, non </a:t>
            </a:r>
            <a:r>
              <a:rPr lang="fr-FR" dirty="0" err="1">
                <a:latin typeface="Times New Roman" panose="02020603050405020304" pitchFamily="18" charset="0"/>
                <a:ea typeface="Calibri" panose="020F0502020204030204" pitchFamily="34" charset="0"/>
                <a:cs typeface="Times New Roman" panose="02020603050405020304" pitchFamily="18" charset="0"/>
              </a:rPr>
              <a:t>acido</a:t>
            </a:r>
            <a:r>
              <a:rPr lang="fr-FR" dirty="0">
                <a:latin typeface="Times New Roman" panose="02020603050405020304" pitchFamily="18" charset="0"/>
                <a:ea typeface="Calibri" panose="020F0502020204030204" pitchFamily="34" charset="0"/>
                <a:cs typeface="Times New Roman" panose="02020603050405020304" pitchFamily="18" charset="0"/>
              </a:rPr>
              <a:t>-alcolo-résistant. Elles ont une grande variété de formes : conoïdes, allongées avec des protubérances et des bifurcations (forme bifide en Y) ou à extrémités spatulées, incurvées ; elles sont souvent en chaînes étoilées, en paire en forme V ou en palissades.</a:t>
            </a:r>
          </a:p>
          <a:p>
            <a:pPr algn="just">
              <a:lnSpc>
                <a:spcPct val="150000"/>
              </a:lnSpc>
              <a:spcAft>
                <a:spcPts val="0"/>
              </a:spcAft>
            </a:pPr>
            <a:r>
              <a:rPr lang="fr-FR" dirty="0">
                <a:latin typeface="Times New Roman" panose="02020603050405020304" pitchFamily="18" charset="0"/>
                <a:ea typeface="Calibri" panose="020F0502020204030204" pitchFamily="34" charset="0"/>
                <a:cs typeface="Times New Roman" panose="02020603050405020304" pitchFamily="18" charset="0"/>
              </a:rPr>
              <a:t>Les </a:t>
            </a:r>
            <a:r>
              <a:rPr lang="fr-FR" dirty="0" err="1">
                <a:latin typeface="Times New Roman" panose="02020603050405020304" pitchFamily="18" charset="0"/>
                <a:ea typeface="Calibri" panose="020F0502020204030204" pitchFamily="34" charset="0"/>
                <a:cs typeface="Times New Roman" panose="02020603050405020304" pitchFamily="18" charset="0"/>
              </a:rPr>
              <a:t>bifidobactries</a:t>
            </a:r>
            <a:r>
              <a:rPr lang="fr-FR" dirty="0">
                <a:latin typeface="Times New Roman" panose="02020603050405020304" pitchFamily="18" charset="0"/>
                <a:ea typeface="Calibri" panose="020F0502020204030204" pitchFamily="34" charset="0"/>
                <a:cs typeface="Times New Roman" panose="02020603050405020304" pitchFamily="18" charset="0"/>
              </a:rPr>
              <a:t> sont</a:t>
            </a:r>
            <a:r>
              <a:rPr lang="fr-FR" b="1" dirty="0">
                <a:latin typeface="Times New Roman" panose="02020603050405020304" pitchFamily="18" charset="0"/>
                <a:ea typeface="Calibri" panose="020F0502020204030204" pitchFamily="34" charset="0"/>
                <a:cs typeface="Times New Roman" panose="02020603050405020304" pitchFamily="18" charset="0"/>
              </a:rPr>
              <a:t> anaérobies</a:t>
            </a:r>
            <a:r>
              <a:rPr lang="fr-FR" dirty="0">
                <a:latin typeface="Times New Roman" panose="02020603050405020304" pitchFamily="18" charset="0"/>
                <a:ea typeface="Calibri" panose="020F0502020204030204" pitchFamily="34" charset="0"/>
                <a:cs typeface="Times New Roman" panose="02020603050405020304" pitchFamily="18" charset="0"/>
              </a:rPr>
              <a:t> (certaines espèces tolèrent cependant l'oxygène en présence de dioxyde de carbone, ne produisant ni </a:t>
            </a:r>
            <a:r>
              <a:rPr lang="fr-FR" dirty="0" err="1">
                <a:latin typeface="Times New Roman" panose="02020603050405020304" pitchFamily="18" charset="0"/>
                <a:ea typeface="Calibri" panose="020F0502020204030204" pitchFamily="34" charset="0"/>
                <a:cs typeface="Times New Roman" panose="02020603050405020304" pitchFamily="18" charset="0"/>
              </a:rPr>
              <a:t>gelatinae</a:t>
            </a:r>
            <a:r>
              <a:rPr lang="fr-FR" dirty="0">
                <a:latin typeface="Times New Roman" panose="02020603050405020304" pitchFamily="18" charset="0"/>
                <a:ea typeface="Calibri" panose="020F0502020204030204" pitchFamily="34" charset="0"/>
                <a:cs typeface="Times New Roman" panose="02020603050405020304" pitchFamily="18" charset="0"/>
              </a:rPr>
              <a:t>, ni oxydase, nitrate réductase négative, ni catalase (excepté </a:t>
            </a:r>
            <a:r>
              <a:rPr lang="fr-FR" i="1" dirty="0">
                <a:latin typeface="Times New Roman" panose="02020603050405020304" pitchFamily="18" charset="0"/>
                <a:ea typeface="Calibri" panose="020F0502020204030204" pitchFamily="34" charset="0"/>
                <a:cs typeface="Times New Roman" panose="02020603050405020304" pitchFamily="18" charset="0"/>
              </a:rPr>
              <a:t>B. </a:t>
            </a:r>
            <a:r>
              <a:rPr lang="fr-FR" i="1" dirty="0" err="1">
                <a:latin typeface="Times New Roman" panose="02020603050405020304" pitchFamily="18" charset="0"/>
                <a:ea typeface="Calibri" panose="020F0502020204030204" pitchFamily="34" charset="0"/>
                <a:cs typeface="Times New Roman" panose="02020603050405020304" pitchFamily="18" charset="0"/>
              </a:rPr>
              <a:t>indicum</a:t>
            </a:r>
            <a:r>
              <a:rPr lang="fr-FR" dirty="0">
                <a:latin typeface="Times New Roman" panose="02020603050405020304" pitchFamily="18" charset="0"/>
                <a:ea typeface="Calibri" panose="020F0502020204030204" pitchFamily="34" charset="0"/>
                <a:cs typeface="Times New Roman" panose="02020603050405020304" pitchFamily="18" charset="0"/>
              </a:rPr>
              <a:t> et </a:t>
            </a:r>
            <a:r>
              <a:rPr lang="fr-FR" i="1" dirty="0">
                <a:latin typeface="Times New Roman" panose="02020603050405020304" pitchFamily="18" charset="0"/>
                <a:ea typeface="Calibri" panose="020F0502020204030204" pitchFamily="34" charset="0"/>
                <a:cs typeface="Times New Roman" panose="02020603050405020304" pitchFamily="18" charset="0"/>
              </a:rPr>
              <a:t>B. </a:t>
            </a:r>
            <a:r>
              <a:rPr lang="fr-FR" i="1" dirty="0" err="1">
                <a:latin typeface="Times New Roman" panose="02020603050405020304" pitchFamily="18" charset="0"/>
                <a:ea typeface="Calibri" panose="020F0502020204030204" pitchFamily="34" charset="0"/>
                <a:cs typeface="Times New Roman" panose="02020603050405020304" pitchFamily="18" charset="0"/>
              </a:rPr>
              <a:t>asteroides</a:t>
            </a:r>
            <a:r>
              <a:rPr lang="fr-FR" dirty="0">
                <a:latin typeface="Times New Roman" panose="02020603050405020304" pitchFamily="18" charset="0"/>
                <a:ea typeface="Calibri" panose="020F0502020204030204" pitchFamily="34" charset="0"/>
                <a:cs typeface="Times New Roman" panose="02020603050405020304" pitchFamily="18" charset="0"/>
              </a:rPr>
              <a:t> quand se développent en présence d’aire).</a:t>
            </a:r>
          </a:p>
          <a:p>
            <a:pPr algn="just">
              <a:lnSpc>
                <a:spcPct val="150000"/>
              </a:lnSpc>
              <a:spcAft>
                <a:spcPts val="0"/>
              </a:spcAft>
            </a:pPr>
            <a:r>
              <a:rPr lang="fr-FR" dirty="0">
                <a:latin typeface="Times New Roman" panose="02020603050405020304" pitchFamily="18" charset="0"/>
                <a:ea typeface="Calibri" panose="020F0502020204030204" pitchFamily="34" charset="0"/>
                <a:cs typeface="Times New Roman" panose="02020603050405020304" pitchFamily="18" charset="0"/>
              </a:rPr>
              <a:t>Le contenu en G+C généralement élevé qui varie de 42 -67 %. </a:t>
            </a:r>
          </a:p>
        </p:txBody>
      </p:sp>
      <p:sp>
        <p:nvSpPr>
          <p:cNvPr id="2" name="Rectangle 1"/>
          <p:cNvSpPr/>
          <p:nvPr/>
        </p:nvSpPr>
        <p:spPr>
          <a:xfrm>
            <a:off x="9094437" y="604533"/>
            <a:ext cx="2999874" cy="5909310"/>
          </a:xfrm>
          <a:prstGeom prst="rect">
            <a:avLst/>
          </a:prstGeom>
        </p:spPr>
        <p:txBody>
          <a:bodyPr wrap="square">
            <a:spAutoFit/>
          </a:bodyPr>
          <a:lstStyle/>
          <a:p>
            <a:pPr>
              <a:lnSpc>
                <a:spcPct val="150000"/>
              </a:lnSpc>
            </a:pPr>
            <a:r>
              <a:rPr lang="fr-FR" dirty="0">
                <a:latin typeface="Times New Roman" panose="02020603050405020304" pitchFamily="18" charset="0"/>
                <a:cs typeface="Times New Roman" panose="02020603050405020304" pitchFamily="18" charset="0"/>
              </a:rPr>
              <a:t>Ordre. </a:t>
            </a:r>
            <a:r>
              <a:rPr lang="fr-FR" i="1" dirty="0" err="1">
                <a:latin typeface="Times New Roman" panose="02020603050405020304" pitchFamily="18" charset="0"/>
                <a:cs typeface="Times New Roman" panose="02020603050405020304" pitchFamily="18" charset="0"/>
              </a:rPr>
              <a:t>Biﬁdobacteriales</a:t>
            </a:r>
            <a:endParaRPr lang="fr-FR" i="1" dirty="0">
              <a:latin typeface="Times New Roman" panose="02020603050405020304" pitchFamily="18" charset="0"/>
              <a:cs typeface="Times New Roman" panose="02020603050405020304" pitchFamily="18" charset="0"/>
            </a:endParaRPr>
          </a:p>
          <a:p>
            <a:pPr>
              <a:lnSpc>
                <a:spcPct val="150000"/>
              </a:lnSpc>
            </a:pPr>
            <a:r>
              <a:rPr lang="fr-FR" dirty="0">
                <a:latin typeface="Times New Roman" panose="02020603050405020304" pitchFamily="18" charset="0"/>
                <a:cs typeface="Times New Roman" panose="02020603050405020304" pitchFamily="18" charset="0"/>
              </a:rPr>
              <a:t>Famille. </a:t>
            </a:r>
            <a:r>
              <a:rPr lang="fr-FR" i="1" dirty="0" err="1">
                <a:latin typeface="Times New Roman" panose="02020603050405020304" pitchFamily="18" charset="0"/>
                <a:cs typeface="Times New Roman" panose="02020603050405020304" pitchFamily="18" charset="0"/>
              </a:rPr>
              <a:t>Biﬁdobacteriaceae</a:t>
            </a:r>
            <a:endParaRPr lang="fr-FR" i="1" dirty="0">
              <a:latin typeface="Times New Roman" panose="02020603050405020304" pitchFamily="18" charset="0"/>
              <a:cs typeface="Times New Roman" panose="02020603050405020304" pitchFamily="18" charset="0"/>
            </a:endParaRPr>
          </a:p>
          <a:p>
            <a:pPr>
              <a:lnSpc>
                <a:spcPct val="150000"/>
              </a:lnSpc>
            </a:pPr>
            <a:r>
              <a:rPr lang="fr-FR" dirty="0">
                <a:latin typeface="Times New Roman" panose="02020603050405020304" pitchFamily="18" charset="0"/>
                <a:cs typeface="Times New Roman" panose="02020603050405020304" pitchFamily="18" charset="0"/>
              </a:rPr>
              <a:t>Genre </a:t>
            </a:r>
          </a:p>
          <a:p>
            <a:pPr>
              <a:lnSpc>
                <a:spcPct val="150000"/>
              </a:lnSpc>
            </a:pPr>
            <a:r>
              <a:rPr lang="fr-FR" i="1" dirty="0" err="1">
                <a:latin typeface="Times New Roman" panose="02020603050405020304" pitchFamily="18" charset="0"/>
                <a:cs typeface="Times New Roman" panose="02020603050405020304" pitchFamily="18" charset="0"/>
              </a:rPr>
              <a:t>Aeriscardovia</a:t>
            </a:r>
            <a:endParaRPr lang="fr-FR" i="1" dirty="0">
              <a:latin typeface="Times New Roman" panose="02020603050405020304" pitchFamily="18" charset="0"/>
              <a:cs typeface="Times New Roman" panose="02020603050405020304" pitchFamily="18" charset="0"/>
            </a:endParaRPr>
          </a:p>
          <a:p>
            <a:pPr>
              <a:lnSpc>
                <a:spcPct val="150000"/>
              </a:lnSpc>
            </a:pPr>
            <a:r>
              <a:rPr lang="fr-FR" i="1" dirty="0" err="1">
                <a:latin typeface="Times New Roman" panose="02020603050405020304" pitchFamily="18" charset="0"/>
                <a:cs typeface="Times New Roman" panose="02020603050405020304" pitchFamily="18" charset="0"/>
              </a:rPr>
              <a:t>Alloscardovia</a:t>
            </a:r>
            <a:r>
              <a:rPr lang="fr-FR" i="1" dirty="0">
                <a:latin typeface="Times New Roman" panose="02020603050405020304" pitchFamily="18" charset="0"/>
                <a:cs typeface="Times New Roman" panose="02020603050405020304" pitchFamily="18" charset="0"/>
              </a:rPr>
              <a:t>  </a:t>
            </a:r>
          </a:p>
          <a:p>
            <a:pPr>
              <a:lnSpc>
                <a:spcPct val="150000"/>
              </a:lnSpc>
            </a:pPr>
            <a:r>
              <a:rPr lang="fr-FR" i="1" dirty="0" err="1">
                <a:latin typeface="Times New Roman" panose="02020603050405020304" pitchFamily="18" charset="0"/>
                <a:cs typeface="Times New Roman" panose="02020603050405020304" pitchFamily="18" charset="0"/>
              </a:rPr>
              <a:t>Bifidobacterium</a:t>
            </a:r>
            <a:r>
              <a:rPr lang="fr-FR" i="1" dirty="0">
                <a:latin typeface="Times New Roman" panose="02020603050405020304" pitchFamily="18" charset="0"/>
                <a:cs typeface="Times New Roman" panose="02020603050405020304" pitchFamily="18" charset="0"/>
              </a:rPr>
              <a:t> </a:t>
            </a:r>
          </a:p>
          <a:p>
            <a:pPr>
              <a:lnSpc>
                <a:spcPct val="150000"/>
              </a:lnSpc>
            </a:pPr>
            <a:r>
              <a:rPr lang="fr-FR" i="1" dirty="0" err="1">
                <a:latin typeface="Times New Roman" panose="02020603050405020304" pitchFamily="18" charset="0"/>
                <a:cs typeface="Times New Roman" panose="02020603050405020304" pitchFamily="18" charset="0"/>
              </a:rPr>
              <a:t>Bombiscardovia</a:t>
            </a:r>
            <a:r>
              <a:rPr lang="fr-FR" i="1" dirty="0">
                <a:latin typeface="Times New Roman" panose="02020603050405020304" pitchFamily="18" charset="0"/>
                <a:cs typeface="Times New Roman" panose="02020603050405020304" pitchFamily="18" charset="0"/>
              </a:rPr>
              <a:t>  </a:t>
            </a:r>
          </a:p>
          <a:p>
            <a:pPr>
              <a:lnSpc>
                <a:spcPct val="150000"/>
              </a:lnSpc>
            </a:pPr>
            <a:r>
              <a:rPr lang="fr-FR" i="1" dirty="0" err="1">
                <a:latin typeface="Times New Roman" panose="02020603050405020304" pitchFamily="18" charset="0"/>
                <a:cs typeface="Times New Roman" panose="02020603050405020304" pitchFamily="18" charset="0"/>
              </a:rPr>
              <a:t>Galliscardovia</a:t>
            </a:r>
            <a:r>
              <a:rPr lang="fr-FR" i="1" dirty="0">
                <a:latin typeface="Times New Roman" panose="02020603050405020304" pitchFamily="18" charset="0"/>
                <a:cs typeface="Times New Roman" panose="02020603050405020304" pitchFamily="18" charset="0"/>
              </a:rPr>
              <a:t>  </a:t>
            </a:r>
          </a:p>
          <a:p>
            <a:pPr>
              <a:lnSpc>
                <a:spcPct val="150000"/>
              </a:lnSpc>
            </a:pPr>
            <a:r>
              <a:rPr lang="fr-FR" i="1" dirty="0" err="1">
                <a:latin typeface="Times New Roman" panose="02020603050405020304" pitchFamily="18" charset="0"/>
                <a:cs typeface="Times New Roman" panose="02020603050405020304" pitchFamily="18" charset="0"/>
              </a:rPr>
              <a:t>Gardnerella</a:t>
            </a:r>
            <a:r>
              <a:rPr lang="fr-FR" i="1" dirty="0">
                <a:latin typeface="Times New Roman" panose="02020603050405020304" pitchFamily="18" charset="0"/>
                <a:cs typeface="Times New Roman" panose="02020603050405020304" pitchFamily="18" charset="0"/>
              </a:rPr>
              <a:t>  </a:t>
            </a:r>
          </a:p>
          <a:p>
            <a:pPr>
              <a:lnSpc>
                <a:spcPct val="150000"/>
              </a:lnSpc>
            </a:pPr>
            <a:r>
              <a:rPr lang="fr-FR" i="1" dirty="0" err="1">
                <a:latin typeface="Times New Roman" panose="02020603050405020304" pitchFamily="18" charset="0"/>
                <a:cs typeface="Times New Roman" panose="02020603050405020304" pitchFamily="18" charset="0"/>
              </a:rPr>
              <a:t>Metascardovia</a:t>
            </a:r>
            <a:r>
              <a:rPr lang="fr-FR" i="1" dirty="0">
                <a:latin typeface="Times New Roman" panose="02020603050405020304" pitchFamily="18" charset="0"/>
                <a:cs typeface="Times New Roman" panose="02020603050405020304" pitchFamily="18" charset="0"/>
              </a:rPr>
              <a:t>  </a:t>
            </a:r>
          </a:p>
          <a:p>
            <a:pPr>
              <a:lnSpc>
                <a:spcPct val="150000"/>
              </a:lnSpc>
            </a:pPr>
            <a:r>
              <a:rPr lang="fr-FR" i="1" dirty="0" err="1">
                <a:latin typeface="Times New Roman" panose="02020603050405020304" pitchFamily="18" charset="0"/>
                <a:cs typeface="Times New Roman" panose="02020603050405020304" pitchFamily="18" charset="0"/>
              </a:rPr>
              <a:t>Neoscardovia</a:t>
            </a:r>
            <a:r>
              <a:rPr lang="fr-FR" i="1" dirty="0">
                <a:latin typeface="Times New Roman" panose="02020603050405020304" pitchFamily="18" charset="0"/>
                <a:cs typeface="Times New Roman" panose="02020603050405020304" pitchFamily="18" charset="0"/>
              </a:rPr>
              <a:t>  </a:t>
            </a:r>
          </a:p>
          <a:p>
            <a:pPr>
              <a:lnSpc>
                <a:spcPct val="150000"/>
              </a:lnSpc>
            </a:pPr>
            <a:r>
              <a:rPr lang="fr-FR" i="1" dirty="0" err="1">
                <a:latin typeface="Times New Roman" panose="02020603050405020304" pitchFamily="18" charset="0"/>
                <a:cs typeface="Times New Roman" panose="02020603050405020304" pitchFamily="18" charset="0"/>
              </a:rPr>
              <a:t>Parascardovia</a:t>
            </a:r>
            <a:r>
              <a:rPr lang="fr-FR" i="1" dirty="0">
                <a:latin typeface="Times New Roman" panose="02020603050405020304" pitchFamily="18" charset="0"/>
                <a:cs typeface="Times New Roman" panose="02020603050405020304" pitchFamily="18" charset="0"/>
              </a:rPr>
              <a:t>  </a:t>
            </a:r>
          </a:p>
          <a:p>
            <a:pPr>
              <a:lnSpc>
                <a:spcPct val="150000"/>
              </a:lnSpc>
            </a:pPr>
            <a:r>
              <a:rPr lang="fr-FR" i="1" dirty="0" err="1">
                <a:latin typeface="Times New Roman" panose="02020603050405020304" pitchFamily="18" charset="0"/>
                <a:cs typeface="Times New Roman" panose="02020603050405020304" pitchFamily="18" charset="0"/>
              </a:rPr>
              <a:t>Pseudoscardovia</a:t>
            </a:r>
            <a:r>
              <a:rPr lang="fr-FR" i="1" dirty="0">
                <a:latin typeface="Times New Roman" panose="02020603050405020304" pitchFamily="18" charset="0"/>
                <a:cs typeface="Times New Roman" panose="02020603050405020304" pitchFamily="18" charset="0"/>
              </a:rPr>
              <a:t> </a:t>
            </a:r>
          </a:p>
          <a:p>
            <a:pPr>
              <a:lnSpc>
                <a:spcPct val="150000"/>
              </a:lnSpc>
            </a:pPr>
            <a:r>
              <a:rPr lang="fr-FR" i="1" dirty="0" err="1">
                <a:latin typeface="Times New Roman" panose="02020603050405020304" pitchFamily="18" charset="0"/>
                <a:cs typeface="Times New Roman" panose="02020603050405020304" pitchFamily="18" charset="0"/>
              </a:rPr>
              <a:t>Scardovia</a:t>
            </a:r>
            <a:endParaRPr lang="fr-FR" i="1" dirty="0">
              <a:latin typeface="Times New Roman" panose="02020603050405020304" pitchFamily="18" charset="0"/>
              <a:cs typeface="Times New Roman" panose="02020603050405020304" pitchFamily="18" charset="0"/>
            </a:endParaRPr>
          </a:p>
        </p:txBody>
      </p:sp>
      <p:sp>
        <p:nvSpPr>
          <p:cNvPr id="6" name="Espace réservé du numéro de diapositive 5"/>
          <p:cNvSpPr>
            <a:spLocks noGrp="1"/>
          </p:cNvSpPr>
          <p:nvPr>
            <p:ph type="sldNum" sz="quarter" idx="12"/>
          </p:nvPr>
        </p:nvSpPr>
        <p:spPr/>
        <p:txBody>
          <a:bodyPr/>
          <a:lstStyle/>
          <a:p>
            <a:fld id="{6B981AFE-59DC-41C2-9F73-E99B4617D09A}" type="slidenum">
              <a:rPr lang="fr-FR" smtClean="0"/>
              <a:t>14</a:t>
            </a:fld>
            <a:endParaRPr lang="fr-FR"/>
          </a:p>
        </p:txBody>
      </p:sp>
    </p:spTree>
    <p:extLst>
      <p:ext uri="{BB962C8B-B14F-4D97-AF65-F5344CB8AC3E}">
        <p14:creationId xmlns:p14="http://schemas.microsoft.com/office/powerpoint/2010/main" val="1795004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90EF78DF-21DD-41FF-8B92-D14A66873975}"/>
              </a:ext>
            </a:extLst>
          </p:cNvPr>
          <p:cNvPicPr/>
          <p:nvPr/>
        </p:nvPicPr>
        <p:blipFill rotWithShape="1">
          <a:blip r:embed="rId2"/>
          <a:srcRect l="9658" r="14642"/>
          <a:stretch/>
        </p:blipFill>
        <p:spPr bwMode="auto">
          <a:xfrm>
            <a:off x="4121738" y="192505"/>
            <a:ext cx="8070262" cy="6858000"/>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 xmlns:a16="http://schemas.microsoft.com/office/drawing/2014/main" id="{28EF2B12-274B-431A-9611-302161D29EEA}"/>
              </a:ext>
            </a:extLst>
          </p:cNvPr>
          <p:cNvSpPr/>
          <p:nvPr/>
        </p:nvSpPr>
        <p:spPr>
          <a:xfrm>
            <a:off x="1" y="401782"/>
            <a:ext cx="5029200" cy="3787383"/>
          </a:xfrm>
          <a:prstGeom prst="rect">
            <a:avLst/>
          </a:prstGeom>
        </p:spPr>
        <p:txBody>
          <a:bodyPr wrap="square">
            <a:spAutoFit/>
          </a:bodyPr>
          <a:lstStyle/>
          <a:p>
            <a:pPr algn="just">
              <a:lnSpc>
                <a:spcPct val="150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Les </a:t>
            </a:r>
            <a:r>
              <a:rPr lang="fr-FR" dirty="0" err="1">
                <a:latin typeface="Times New Roman" panose="02020603050405020304" pitchFamily="18" charset="0"/>
                <a:ea typeface="Calibri" panose="020F0502020204030204" pitchFamily="34" charset="0"/>
                <a:cs typeface="Arial" panose="020B0604020202020204" pitchFamily="34" charset="0"/>
              </a:rPr>
              <a:t>bifidobactéries</a:t>
            </a:r>
            <a:r>
              <a:rPr lang="fr-FR" dirty="0">
                <a:latin typeface="Times New Roman" panose="02020603050405020304" pitchFamily="18" charset="0"/>
                <a:ea typeface="Calibri" panose="020F0502020204030204" pitchFamily="34" charset="0"/>
                <a:cs typeface="Arial" panose="020B0604020202020204" pitchFamily="34" charset="0"/>
              </a:rPr>
              <a:t> métabolisent les hexoses selon une voie particulière, la voie de la </a:t>
            </a:r>
            <a:r>
              <a:rPr lang="fr-FR" b="1" dirty="0">
                <a:latin typeface="Times New Roman" panose="02020603050405020304" pitchFamily="18" charset="0"/>
                <a:ea typeface="Calibri" panose="020F0502020204030204" pitchFamily="34" charset="0"/>
                <a:cs typeface="Arial" panose="020B0604020202020204" pitchFamily="34" charset="0"/>
              </a:rPr>
              <a:t>fructose 6 </a:t>
            </a:r>
            <a:r>
              <a:rPr lang="fr-FR" b="1" dirty="0" err="1">
                <a:latin typeface="Times New Roman" panose="02020603050405020304" pitchFamily="18" charset="0"/>
                <a:ea typeface="Calibri" panose="020F0502020204030204" pitchFamily="34" charset="0"/>
                <a:cs typeface="Arial" panose="020B0604020202020204" pitchFamily="34" charset="0"/>
              </a:rPr>
              <a:t>phosphocétolase</a:t>
            </a:r>
            <a:r>
              <a:rPr lang="fr-FR" dirty="0">
                <a:latin typeface="Times New Roman" panose="02020603050405020304" pitchFamily="18" charset="0"/>
                <a:ea typeface="Calibri" panose="020F0502020204030204" pitchFamily="34" charset="0"/>
                <a:cs typeface="Arial" panose="020B0604020202020204" pitchFamily="34" charset="0"/>
              </a:rPr>
              <a:t> appelée également "</a:t>
            </a:r>
            <a:r>
              <a:rPr lang="fr-FR" dirty="0" err="1">
                <a:latin typeface="Times New Roman" panose="02020603050405020304" pitchFamily="18" charset="0"/>
                <a:ea typeface="Calibri" panose="020F0502020204030204" pitchFamily="34" charset="0"/>
                <a:cs typeface="Arial" panose="020B0604020202020204" pitchFamily="34" charset="0"/>
              </a:rPr>
              <a:t>bifid</a:t>
            </a:r>
            <a:r>
              <a:rPr lang="fr-FR" dirty="0">
                <a:latin typeface="Times New Roman" panose="02020603050405020304" pitchFamily="18" charset="0"/>
                <a:ea typeface="Calibri" panose="020F0502020204030204" pitchFamily="34" charset="0"/>
                <a:cs typeface="Arial" panose="020B0604020202020204" pitchFamily="34" charset="0"/>
              </a:rPr>
              <a:t> shunt, sans production de gaz et produisant de l'</a:t>
            </a:r>
            <a:r>
              <a:rPr lang="fr-FR" b="1" dirty="0">
                <a:latin typeface="Times New Roman" panose="02020603050405020304" pitchFamily="18" charset="0"/>
                <a:ea typeface="Calibri" panose="020F0502020204030204" pitchFamily="34" charset="0"/>
                <a:cs typeface="Arial" panose="020B0604020202020204" pitchFamily="34" charset="0"/>
              </a:rPr>
              <a:t>acide acétique </a:t>
            </a:r>
            <a:r>
              <a:rPr lang="fr-FR" dirty="0">
                <a:latin typeface="Times New Roman" panose="02020603050405020304" pitchFamily="18" charset="0"/>
                <a:ea typeface="Calibri" panose="020F0502020204030204" pitchFamily="34" charset="0"/>
                <a:cs typeface="Arial" panose="020B0604020202020204" pitchFamily="34" charset="0"/>
              </a:rPr>
              <a:t>et de </a:t>
            </a:r>
            <a:r>
              <a:rPr lang="fr-FR" b="1" dirty="0">
                <a:latin typeface="Times New Roman" panose="02020603050405020304" pitchFamily="18" charset="0"/>
                <a:ea typeface="Calibri" panose="020F0502020204030204" pitchFamily="34" charset="0"/>
                <a:cs typeface="Arial" panose="020B0604020202020204" pitchFamily="34" charset="0"/>
              </a:rPr>
              <a:t>l'acide lactique</a:t>
            </a:r>
            <a:r>
              <a:rPr lang="fr-FR" dirty="0">
                <a:latin typeface="Times New Roman" panose="02020603050405020304" pitchFamily="18" charset="0"/>
                <a:ea typeface="Calibri" panose="020F0502020204030204" pitchFamily="34" charset="0"/>
                <a:cs typeface="Arial" panose="020B0604020202020204" pitchFamily="34" charset="0"/>
              </a:rPr>
              <a:t> comme produits terminaux.</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L’enzyme </a:t>
            </a:r>
            <a:r>
              <a:rPr lang="fr-FR" b="1" dirty="0">
                <a:latin typeface="Times New Roman" panose="02020603050405020304" pitchFamily="18" charset="0"/>
                <a:ea typeface="Calibri" panose="020F0502020204030204" pitchFamily="34" charset="0"/>
                <a:cs typeface="Arial" panose="020B0604020202020204" pitchFamily="34" charset="0"/>
              </a:rPr>
              <a:t>fructose 6 </a:t>
            </a:r>
            <a:r>
              <a:rPr lang="fr-FR" b="1" dirty="0" err="1">
                <a:latin typeface="Times New Roman" panose="02020603050405020304" pitchFamily="18" charset="0"/>
                <a:ea typeface="Calibri" panose="020F0502020204030204" pitchFamily="34" charset="0"/>
                <a:cs typeface="Arial" panose="020B0604020202020204" pitchFamily="34" charset="0"/>
              </a:rPr>
              <a:t>phosphocétolase</a:t>
            </a:r>
            <a:r>
              <a:rPr lang="fr-FR" dirty="0">
                <a:latin typeface="Times New Roman" panose="02020603050405020304" pitchFamily="18" charset="0"/>
                <a:ea typeface="Calibri" panose="020F0502020204030204" pitchFamily="34" charset="0"/>
                <a:cs typeface="Arial" panose="020B0604020202020204" pitchFamily="34" charset="0"/>
              </a:rPr>
              <a:t> clive le fructose-6-phosphate en </a:t>
            </a:r>
            <a:r>
              <a:rPr lang="fr-FR" dirty="0" err="1">
                <a:latin typeface="Times New Roman" panose="02020603050405020304" pitchFamily="18" charset="0"/>
                <a:ea typeface="Calibri" panose="020F0502020204030204" pitchFamily="34" charset="0"/>
                <a:cs typeface="Arial" panose="020B0604020202020204" pitchFamily="34" charset="0"/>
              </a:rPr>
              <a:t>acetylphosphate</a:t>
            </a:r>
            <a:r>
              <a:rPr lang="fr-FR" dirty="0">
                <a:latin typeface="Times New Roman" panose="02020603050405020304" pitchFamily="18" charset="0"/>
                <a:ea typeface="Calibri" panose="020F0502020204030204" pitchFamily="34" charset="0"/>
                <a:cs typeface="Arial" panose="020B0604020202020204" pitchFamily="34" charset="0"/>
              </a:rPr>
              <a:t> et en érythrose-4-phosphate.</a:t>
            </a: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6B981AFE-59DC-41C2-9F73-E99B4617D09A}" type="slidenum">
              <a:rPr lang="fr-FR" smtClean="0"/>
              <a:t>15</a:t>
            </a:fld>
            <a:endParaRPr lang="fr-FR"/>
          </a:p>
        </p:txBody>
      </p:sp>
    </p:spTree>
    <p:extLst>
      <p:ext uri="{BB962C8B-B14F-4D97-AF65-F5344CB8AC3E}">
        <p14:creationId xmlns:p14="http://schemas.microsoft.com/office/powerpoint/2010/main" val="3217625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DBB71EA-5626-4712-8E5E-18EA345E7DC3}"/>
              </a:ext>
            </a:extLst>
          </p:cNvPr>
          <p:cNvSpPr/>
          <p:nvPr/>
        </p:nvSpPr>
        <p:spPr>
          <a:xfrm>
            <a:off x="1551709" y="581931"/>
            <a:ext cx="8991600" cy="2535566"/>
          </a:xfrm>
          <a:prstGeom prst="rect">
            <a:avLst/>
          </a:prstGeom>
        </p:spPr>
        <p:txBody>
          <a:bodyPr wrap="square" anchor="ctr">
            <a:spAutoFit/>
          </a:bodyPr>
          <a:lstStyle/>
          <a:p>
            <a:pPr algn="just">
              <a:lnSpc>
                <a:spcPct val="150000"/>
              </a:lnSpc>
              <a:spcAft>
                <a:spcPts val="0"/>
              </a:spcAft>
            </a:pPr>
            <a:r>
              <a:rPr lang="fr-FR" dirty="0">
                <a:latin typeface="Times New Roman" panose="02020603050405020304" pitchFamily="18" charset="0"/>
                <a:ea typeface="Calibri" panose="020F0502020204030204" pitchFamily="34" charset="0"/>
                <a:cs typeface="Times New Roman" panose="02020603050405020304" pitchFamily="18" charset="0"/>
              </a:rPr>
              <a:t>Les </a:t>
            </a:r>
            <a:r>
              <a:rPr lang="fr-FR" b="1" dirty="0" err="1">
                <a:latin typeface="Times New Roman" panose="02020603050405020304" pitchFamily="18" charset="0"/>
                <a:ea typeface="Calibri" panose="020F0502020204030204" pitchFamily="34" charset="0"/>
                <a:cs typeface="Times New Roman" panose="02020603050405020304" pitchFamily="18" charset="0"/>
              </a:rPr>
              <a:t>bifidobactéries</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b="1" dirty="0">
                <a:latin typeface="Times New Roman" panose="02020603050405020304" pitchFamily="18" charset="0"/>
                <a:ea typeface="Calibri" panose="020F0502020204030204" pitchFamily="34" charset="0"/>
                <a:cs typeface="Times New Roman" panose="02020603050405020304" pitchFamily="18" charset="0"/>
              </a:rPr>
              <a:t>ne sont pas pathogènes</a:t>
            </a:r>
            <a:r>
              <a:rPr lang="fr-FR" dirty="0">
                <a:latin typeface="Times New Roman" panose="02020603050405020304" pitchFamily="18" charset="0"/>
                <a:ea typeface="Calibri" panose="020F0502020204030204" pitchFamily="34" charset="0"/>
                <a:cs typeface="Times New Roman" panose="02020603050405020304" pitchFamily="18" charset="0"/>
              </a:rPr>
              <a:t> sauf </a:t>
            </a:r>
            <a:r>
              <a:rPr lang="fr-FR" i="1" dirty="0">
                <a:latin typeface="Times New Roman" panose="02020603050405020304" pitchFamily="18" charset="0"/>
                <a:ea typeface="Calibri" panose="020F0502020204030204" pitchFamily="34" charset="0"/>
                <a:cs typeface="Times New Roman" panose="02020603050405020304" pitchFamily="18" charset="0"/>
              </a:rPr>
              <a:t>B. </a:t>
            </a:r>
            <a:r>
              <a:rPr lang="fr-FR" i="1" dirty="0" err="1">
                <a:latin typeface="Times New Roman" panose="02020603050405020304" pitchFamily="18" charset="0"/>
                <a:ea typeface="Calibri" panose="020F0502020204030204" pitchFamily="34" charset="0"/>
                <a:cs typeface="Times New Roman" panose="02020603050405020304" pitchFamily="18" charset="0"/>
              </a:rPr>
              <a:t>dentium</a:t>
            </a:r>
            <a:r>
              <a:rPr lang="fr-FR" dirty="0">
                <a:latin typeface="Times New Roman" panose="02020603050405020304" pitchFamily="18" charset="0"/>
                <a:ea typeface="Calibri" panose="020F0502020204030204" pitchFamily="34" charset="0"/>
                <a:cs typeface="Times New Roman" panose="02020603050405020304" pitchFamily="18" charset="0"/>
              </a:rPr>
              <a:t> dentaires (et probablement impliquées dans la pathologie des caries) et </a:t>
            </a:r>
            <a:r>
              <a:rPr lang="fr-FR" i="1" dirty="0">
                <a:latin typeface="Times New Roman" panose="02020603050405020304" pitchFamily="18" charset="0"/>
                <a:ea typeface="Calibri" panose="020F0502020204030204" pitchFamily="34" charset="0"/>
                <a:cs typeface="Times New Roman" panose="02020603050405020304" pitchFamily="18" charset="0"/>
              </a:rPr>
              <a:t>G. vaginalis</a:t>
            </a:r>
            <a:r>
              <a:rPr lang="fr-FR" dirty="0">
                <a:latin typeface="Times New Roman" panose="02020603050405020304" pitchFamily="18" charset="0"/>
                <a:ea typeface="Calibri" panose="020F0502020204030204" pitchFamily="34" charset="0"/>
                <a:cs typeface="Times New Roman" panose="02020603050405020304" pitchFamily="18" charset="0"/>
              </a:rPr>
              <a:t> qui assume souvent un caractère pathogène (comme dans la </a:t>
            </a:r>
            <a:r>
              <a:rPr lang="fr-FR" dirty="0" err="1">
                <a:latin typeface="Times New Roman" panose="02020603050405020304" pitchFamily="18" charset="0"/>
                <a:ea typeface="Calibri" panose="020F0502020204030204" pitchFamily="34" charset="0"/>
                <a:cs typeface="Times New Roman" panose="02020603050405020304" pitchFamily="18" charset="0"/>
              </a:rPr>
              <a:t>vaginose</a:t>
            </a:r>
            <a:r>
              <a:rPr lang="fr-FR" dirty="0">
                <a:latin typeface="Times New Roman" panose="02020603050405020304" pitchFamily="18" charset="0"/>
                <a:ea typeface="Calibri" panose="020F0502020204030204" pitchFamily="34" charset="0"/>
                <a:cs typeface="Times New Roman" panose="02020603050405020304" pitchFamily="18" charset="0"/>
              </a:rPr>
              <a:t> bactérienne et dans les infections des voies urogénitales des deux sexes).</a:t>
            </a:r>
          </a:p>
          <a:p>
            <a:pPr algn="just">
              <a:lnSpc>
                <a:spcPct val="150000"/>
              </a:lnSpc>
              <a:spcAft>
                <a:spcPts val="1000"/>
              </a:spcAft>
            </a:pPr>
            <a:r>
              <a:rPr lang="fr-FR" dirty="0">
                <a:latin typeface="Times New Roman" panose="02020603050405020304" pitchFamily="18" charset="0"/>
                <a:ea typeface="Calibri" panose="020F0502020204030204" pitchFamily="34" charset="0"/>
                <a:cs typeface="Times New Roman" panose="02020603050405020304" pitchFamily="18" charset="0"/>
              </a:rPr>
              <a:t>Les </a:t>
            </a:r>
            <a:r>
              <a:rPr lang="fr-FR" b="1" dirty="0" err="1">
                <a:latin typeface="Times New Roman" panose="02020603050405020304" pitchFamily="18" charset="0"/>
                <a:ea typeface="Calibri" panose="020F0502020204030204" pitchFamily="34" charset="0"/>
                <a:cs typeface="Times New Roman" panose="02020603050405020304" pitchFamily="18" charset="0"/>
              </a:rPr>
              <a:t>bifidobactéries</a:t>
            </a:r>
            <a:r>
              <a:rPr lang="fr-FR" dirty="0">
                <a:latin typeface="Times New Roman" panose="02020603050405020304" pitchFamily="18" charset="0"/>
                <a:ea typeface="Calibri" panose="020F0502020204030204" pitchFamily="34" charset="0"/>
                <a:cs typeface="Times New Roman" panose="02020603050405020304" pitchFamily="18" charset="0"/>
              </a:rPr>
              <a:t> se retrouvent dans de nombreux environnements différents comme dans les sols, les plantes, les animaux ou chez l’homme. </a:t>
            </a:r>
          </a:p>
        </p:txBody>
      </p:sp>
      <p:sp>
        <p:nvSpPr>
          <p:cNvPr id="4" name="Rectangle 3">
            <a:extLst>
              <a:ext uri="{FF2B5EF4-FFF2-40B4-BE49-F238E27FC236}">
                <a16:creationId xmlns="" xmlns:a16="http://schemas.microsoft.com/office/drawing/2014/main" id="{BCCA70BE-8EB6-4734-8422-74502023C26C}"/>
              </a:ext>
            </a:extLst>
          </p:cNvPr>
          <p:cNvSpPr/>
          <p:nvPr/>
        </p:nvSpPr>
        <p:spPr>
          <a:xfrm>
            <a:off x="1620982" y="3856503"/>
            <a:ext cx="8853054" cy="2446824"/>
          </a:xfrm>
          <a:prstGeom prst="rect">
            <a:avLst/>
          </a:prstGeom>
        </p:spPr>
        <p:txBody>
          <a:bodyPr wrap="square">
            <a:spAutoFit/>
          </a:bodyPr>
          <a:lstStyle/>
          <a:p>
            <a:pPr algn="just">
              <a:lnSpc>
                <a:spcPct val="150000"/>
              </a:lnSpc>
              <a:spcAft>
                <a:spcPts val="0"/>
              </a:spcAft>
            </a:pPr>
            <a:r>
              <a:rPr lang="fr-FR" i="1" dirty="0" err="1">
                <a:latin typeface="Times New Roman" panose="02020603050405020304" pitchFamily="18" charset="0"/>
                <a:ea typeface="Calibri" panose="020F0502020204030204" pitchFamily="34" charset="0"/>
                <a:cs typeface="Times New Roman" panose="02020603050405020304" pitchFamily="18" charset="0"/>
              </a:rPr>
              <a:t>Bifidobacterium</a:t>
            </a:r>
            <a:r>
              <a:rPr lang="fr-FR" dirty="0">
                <a:latin typeface="Times New Roman" panose="02020603050405020304" pitchFamily="18" charset="0"/>
                <a:ea typeface="Calibri" panose="020F0502020204030204" pitchFamily="34" charset="0"/>
                <a:cs typeface="Times New Roman" panose="02020603050405020304" pitchFamily="18" charset="0"/>
              </a:rPr>
              <a:t> : intestin de l'homme, d'animaux variés et des abeilles, eaux usées, caries dentaires</a:t>
            </a:r>
          </a:p>
          <a:p>
            <a:pPr algn="just">
              <a:lnSpc>
                <a:spcPct val="150000"/>
              </a:lnSpc>
              <a:spcAft>
                <a:spcPts val="0"/>
              </a:spcAft>
            </a:pPr>
            <a:r>
              <a:rPr lang="fr-FR" i="1" dirty="0" err="1">
                <a:latin typeface="Times New Roman" panose="02020603050405020304" pitchFamily="18" charset="0"/>
                <a:ea typeface="Calibri" panose="020F0502020204030204" pitchFamily="34" charset="0"/>
                <a:cs typeface="Times New Roman" panose="02020603050405020304" pitchFamily="18" charset="0"/>
              </a:rPr>
              <a:t>Aeriscardovia</a:t>
            </a:r>
            <a:r>
              <a:rPr lang="fr-FR" dirty="0">
                <a:latin typeface="Times New Roman" panose="02020603050405020304" pitchFamily="18" charset="0"/>
                <a:ea typeface="Calibri" panose="020F0502020204030204" pitchFamily="34" charset="0"/>
                <a:cs typeface="Times New Roman" panose="02020603050405020304" pitchFamily="18" charset="0"/>
              </a:rPr>
              <a:t> : </a:t>
            </a:r>
            <a:r>
              <a:rPr lang="fr-FR" dirty="0" err="1">
                <a:latin typeface="Times New Roman" panose="02020603050405020304" pitchFamily="18" charset="0"/>
                <a:ea typeface="Calibri" panose="020F0502020204030204" pitchFamily="34" charset="0"/>
                <a:cs typeface="Times New Roman" panose="02020603050405020304" pitchFamily="18" charset="0"/>
              </a:rPr>
              <a:t>caecum</a:t>
            </a:r>
            <a:r>
              <a:rPr lang="fr-FR" dirty="0">
                <a:latin typeface="Times New Roman" panose="02020603050405020304" pitchFamily="18" charset="0"/>
                <a:ea typeface="Calibri" panose="020F0502020204030204" pitchFamily="34" charset="0"/>
                <a:cs typeface="Times New Roman" panose="02020603050405020304" pitchFamily="18" charset="0"/>
              </a:rPr>
              <a:t> de porc</a:t>
            </a:r>
          </a:p>
          <a:p>
            <a:pPr algn="just">
              <a:lnSpc>
                <a:spcPct val="150000"/>
              </a:lnSpc>
              <a:spcAft>
                <a:spcPts val="0"/>
              </a:spcAft>
            </a:pPr>
            <a:r>
              <a:rPr lang="fr-FR" i="1" dirty="0" err="1">
                <a:latin typeface="Times New Roman" panose="02020603050405020304" pitchFamily="18" charset="0"/>
                <a:ea typeface="Calibri" panose="020F0502020204030204" pitchFamily="34" charset="0"/>
                <a:cs typeface="Times New Roman" panose="02020603050405020304" pitchFamily="18" charset="0"/>
              </a:rPr>
              <a:t>Alloscardovia</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dirty="0">
                <a:latin typeface="Times New Roman" panose="02020603050405020304" pitchFamily="18" charset="0"/>
                <a:ea typeface="Calibri" panose="020F0502020204030204" pitchFamily="34" charset="0"/>
                <a:cs typeface="Times New Roman" panose="02020603050405020304" pitchFamily="18" charset="0"/>
              </a:rPr>
              <a:t> échantillons cliniques humains variés comme l'urine, le sang, la salive, le poumon ou la valve aortique.</a:t>
            </a:r>
          </a:p>
          <a:p>
            <a:r>
              <a:rPr lang="fr-FR" i="1" dirty="0" err="1">
                <a:latin typeface="Times New Roman" panose="02020603050405020304" pitchFamily="18" charset="0"/>
                <a:ea typeface="Calibri" panose="020F0502020204030204" pitchFamily="34" charset="0"/>
                <a:cs typeface="Times New Roman" panose="02020603050405020304" pitchFamily="18" charset="0"/>
              </a:rPr>
              <a:t>Gardnerella</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dirty="0">
                <a:latin typeface="Times New Roman" panose="02020603050405020304" pitchFamily="18" charset="0"/>
                <a:ea typeface="Calibri" panose="020F0502020204030204" pitchFamily="34" charset="0"/>
                <a:cs typeface="Times New Roman" panose="02020603050405020304" pitchFamily="18" charset="0"/>
              </a:rPr>
              <a:t> Une seule espèce, </a:t>
            </a:r>
            <a:r>
              <a:rPr lang="fr-FR" i="1" dirty="0">
                <a:latin typeface="Times New Roman" panose="02020603050405020304" pitchFamily="18" charset="0"/>
                <a:ea typeface="Calibri" panose="020F0502020204030204" pitchFamily="34" charset="0"/>
                <a:cs typeface="Times New Roman" panose="02020603050405020304" pitchFamily="18" charset="0"/>
              </a:rPr>
              <a:t>G. vaginalis</a:t>
            </a:r>
            <a:r>
              <a:rPr lang="fr-FR" dirty="0">
                <a:latin typeface="Times New Roman" panose="02020603050405020304" pitchFamily="18" charset="0"/>
                <a:ea typeface="Calibri" panose="020F0502020204030204" pitchFamily="34" charset="0"/>
                <a:cs typeface="Times New Roman" panose="02020603050405020304" pitchFamily="18" charset="0"/>
              </a:rPr>
              <a:t>, tractus génito-urinaire humain.</a:t>
            </a:r>
            <a:endParaRPr lang="fr-FR" dirty="0">
              <a:latin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6B981AFE-59DC-41C2-9F73-E99B4617D09A}" type="slidenum">
              <a:rPr lang="fr-FR" smtClean="0"/>
              <a:t>16</a:t>
            </a:fld>
            <a:endParaRPr lang="fr-FR"/>
          </a:p>
        </p:txBody>
      </p:sp>
    </p:spTree>
    <p:extLst>
      <p:ext uri="{BB962C8B-B14F-4D97-AF65-F5344CB8AC3E}">
        <p14:creationId xmlns:p14="http://schemas.microsoft.com/office/powerpoint/2010/main" val="2132212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57F2424F-2C59-4119-80C7-A42C06D8A2A7}"/>
              </a:ext>
            </a:extLst>
          </p:cNvPr>
          <p:cNvPicPr/>
          <p:nvPr/>
        </p:nvPicPr>
        <p:blipFill>
          <a:blip r:embed="rId2"/>
          <a:stretch>
            <a:fillRect/>
          </a:stretch>
        </p:blipFill>
        <p:spPr>
          <a:xfrm>
            <a:off x="1961882" y="881557"/>
            <a:ext cx="8268236" cy="5094887"/>
          </a:xfrm>
          <a:prstGeom prst="rect">
            <a:avLst/>
          </a:prstGeom>
        </p:spPr>
      </p:pic>
      <p:sp>
        <p:nvSpPr>
          <p:cNvPr id="4" name="Espace réservé du numéro de diapositive 3"/>
          <p:cNvSpPr>
            <a:spLocks noGrp="1"/>
          </p:cNvSpPr>
          <p:nvPr>
            <p:ph type="sldNum" sz="quarter" idx="12"/>
          </p:nvPr>
        </p:nvSpPr>
        <p:spPr/>
        <p:txBody>
          <a:bodyPr/>
          <a:lstStyle/>
          <a:p>
            <a:fld id="{6B981AFE-59DC-41C2-9F73-E99B4617D09A}" type="slidenum">
              <a:rPr lang="fr-FR" smtClean="0"/>
              <a:t>17</a:t>
            </a:fld>
            <a:endParaRPr lang="fr-FR"/>
          </a:p>
        </p:txBody>
      </p:sp>
    </p:spTree>
    <p:extLst>
      <p:ext uri="{BB962C8B-B14F-4D97-AF65-F5344CB8AC3E}">
        <p14:creationId xmlns:p14="http://schemas.microsoft.com/office/powerpoint/2010/main" val="2654145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094D37A-8CD5-4B6B-9AA4-E6679B729B15}"/>
              </a:ext>
            </a:extLst>
          </p:cNvPr>
          <p:cNvSpPr/>
          <p:nvPr/>
        </p:nvSpPr>
        <p:spPr>
          <a:xfrm>
            <a:off x="439124" y="120739"/>
            <a:ext cx="4368696" cy="400110"/>
          </a:xfrm>
          <a:prstGeom prst="rect">
            <a:avLst/>
          </a:prstGeom>
        </p:spPr>
        <p:txBody>
          <a:bodyPr wrap="none">
            <a:spAutoFit/>
          </a:bodyPr>
          <a:lstStyle/>
          <a:p>
            <a:r>
              <a:rPr lang="fr-FR" sz="2000" b="1" dirty="0">
                <a:latin typeface="Times New Roman" panose="02020603050405020304" pitchFamily="18" charset="0"/>
                <a:ea typeface="Calibri" panose="020F0502020204030204" pitchFamily="34" charset="0"/>
              </a:rPr>
              <a:t>E</a:t>
            </a:r>
            <a:r>
              <a:rPr lang="fr-FR" sz="2000" b="1" dirty="0" smtClean="0">
                <a:latin typeface="Times New Roman" panose="02020603050405020304" pitchFamily="18" charset="0"/>
                <a:ea typeface="Calibri" panose="020F0502020204030204" pitchFamily="34" charset="0"/>
              </a:rPr>
              <a:t>ffets </a:t>
            </a:r>
            <a:r>
              <a:rPr lang="fr-FR" sz="2000" b="1" dirty="0">
                <a:latin typeface="Times New Roman" panose="02020603050405020304" pitchFamily="18" charset="0"/>
                <a:ea typeface="Calibri" panose="020F0502020204030204" pitchFamily="34" charset="0"/>
              </a:rPr>
              <a:t>probiotiques des </a:t>
            </a:r>
            <a:r>
              <a:rPr lang="fr-FR" sz="2000" b="1" dirty="0" err="1">
                <a:latin typeface="Times New Roman" panose="02020603050405020304" pitchFamily="18" charset="0"/>
                <a:ea typeface="Calibri" panose="020F0502020204030204" pitchFamily="34" charset="0"/>
              </a:rPr>
              <a:t>bifidobactéries</a:t>
            </a:r>
            <a:endParaRPr lang="fr-FR" sz="3200" dirty="0"/>
          </a:p>
        </p:txBody>
      </p:sp>
      <p:pic>
        <p:nvPicPr>
          <p:cNvPr id="5" name="Image 4">
            <a:extLst>
              <a:ext uri="{FF2B5EF4-FFF2-40B4-BE49-F238E27FC236}">
                <a16:creationId xmlns="" xmlns:a16="http://schemas.microsoft.com/office/drawing/2014/main" id="{2B427845-C702-464B-8DFB-0147E88596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6473" y="481004"/>
            <a:ext cx="8479055" cy="5895992"/>
          </a:xfrm>
          <a:prstGeom prst="rect">
            <a:avLst/>
          </a:prstGeom>
          <a:noFill/>
          <a:ln>
            <a:noFill/>
          </a:ln>
        </p:spPr>
      </p:pic>
      <p:sp>
        <p:nvSpPr>
          <p:cNvPr id="3" name="Espace réservé du numéro de diapositive 2"/>
          <p:cNvSpPr>
            <a:spLocks noGrp="1"/>
          </p:cNvSpPr>
          <p:nvPr>
            <p:ph type="sldNum" sz="quarter" idx="12"/>
          </p:nvPr>
        </p:nvSpPr>
        <p:spPr/>
        <p:txBody>
          <a:bodyPr/>
          <a:lstStyle/>
          <a:p>
            <a:fld id="{6B981AFE-59DC-41C2-9F73-E99B4617D09A}" type="slidenum">
              <a:rPr lang="fr-FR" smtClean="0"/>
              <a:t>18</a:t>
            </a:fld>
            <a:endParaRPr lang="fr-FR"/>
          </a:p>
        </p:txBody>
      </p:sp>
    </p:spTree>
    <p:extLst>
      <p:ext uri="{BB962C8B-B14F-4D97-AF65-F5344CB8AC3E}">
        <p14:creationId xmlns:p14="http://schemas.microsoft.com/office/powerpoint/2010/main" val="639875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9E26D8D-B6E0-4934-A8D4-0EFE8118F4A0}"/>
              </a:ext>
            </a:extLst>
          </p:cNvPr>
          <p:cNvSpPr/>
          <p:nvPr/>
        </p:nvSpPr>
        <p:spPr>
          <a:xfrm>
            <a:off x="430287" y="0"/>
            <a:ext cx="3089628" cy="463397"/>
          </a:xfrm>
          <a:prstGeom prst="rect">
            <a:avLst/>
          </a:prstGeom>
        </p:spPr>
        <p:txBody>
          <a:bodyPr wrap="none">
            <a:spAutoFit/>
          </a:bodyPr>
          <a:lstStyle/>
          <a:p>
            <a:pPr lvl="0" algn="just">
              <a:lnSpc>
                <a:spcPct val="150000"/>
              </a:lnSpc>
              <a:tabLst>
                <a:tab pos="180340" algn="l"/>
              </a:tabLst>
            </a:pPr>
            <a:r>
              <a:rPr lang="en-GB" b="1" dirty="0" smtClean="0">
                <a:latin typeface="Times New Roman" panose="02020603050405020304" pitchFamily="18" charset="0"/>
                <a:ea typeface="Calibri" panose="020F0502020204030204" pitchFamily="34" charset="0"/>
                <a:cs typeface="Arial" panose="020B0604020202020204" pitchFamily="34" charset="0"/>
              </a:rPr>
              <a:t>3. </a:t>
            </a:r>
            <a:r>
              <a:rPr lang="en-GB" b="1" dirty="0" err="1" smtClean="0">
                <a:latin typeface="Times New Roman" panose="02020603050405020304" pitchFamily="18" charset="0"/>
                <a:ea typeface="Calibri" panose="020F0502020204030204" pitchFamily="34" charset="0"/>
                <a:cs typeface="Arial" panose="020B0604020202020204" pitchFamily="34" charset="0"/>
              </a:rPr>
              <a:t>L’Ordre</a:t>
            </a:r>
            <a:r>
              <a:rPr lang="en-GB" b="1" dirty="0" smtClean="0">
                <a:latin typeface="Times New Roman" panose="02020603050405020304" pitchFamily="18" charset="0"/>
                <a:ea typeface="Calibri" panose="020F0502020204030204" pitchFamily="34" charset="0"/>
                <a:cs typeface="Arial" panose="020B0604020202020204" pitchFamily="34" charset="0"/>
              </a:rPr>
              <a:t> </a:t>
            </a:r>
            <a:r>
              <a:rPr lang="fr-FR" b="1" i="1" dirty="0" err="1">
                <a:latin typeface="Times New Roman" panose="02020603050405020304" pitchFamily="18" charset="0"/>
                <a:ea typeface="Calibri" panose="020F0502020204030204" pitchFamily="34" charset="0"/>
                <a:cs typeface="Arial" panose="020B0604020202020204" pitchFamily="34" charset="0"/>
              </a:rPr>
              <a:t>Corynebacteriales</a:t>
            </a:r>
            <a:endParaRPr lang="fr-FR"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Tableau 3">
            <a:extLst>
              <a:ext uri="{FF2B5EF4-FFF2-40B4-BE49-F238E27FC236}">
                <a16:creationId xmlns="" xmlns:a16="http://schemas.microsoft.com/office/drawing/2014/main" id="{BC51793F-F44C-4221-8005-B385106506FE}"/>
              </a:ext>
            </a:extLst>
          </p:cNvPr>
          <p:cNvGraphicFramePr>
            <a:graphicFrameLocks noGrp="1"/>
          </p:cNvGraphicFramePr>
          <p:nvPr>
            <p:extLst>
              <p:ext uri="{D42A27DB-BD31-4B8C-83A1-F6EECF244321}">
                <p14:modId xmlns:p14="http://schemas.microsoft.com/office/powerpoint/2010/main" val="3558041040"/>
              </p:ext>
            </p:extLst>
          </p:nvPr>
        </p:nvGraphicFramePr>
        <p:xfrm>
          <a:off x="8662737" y="231698"/>
          <a:ext cx="2935705" cy="6436972"/>
        </p:xfrm>
        <a:graphic>
          <a:graphicData uri="http://schemas.openxmlformats.org/drawingml/2006/table">
            <a:tbl>
              <a:tblPr firstRow="1" firstCol="1" bandRow="1"/>
              <a:tblGrid>
                <a:gridCol w="2935705">
                  <a:extLst>
                    <a:ext uri="{9D8B030D-6E8A-4147-A177-3AD203B41FA5}">
                      <a16:colId xmlns="" xmlns:a16="http://schemas.microsoft.com/office/drawing/2014/main" val="661819851"/>
                    </a:ext>
                  </a:extLst>
                </a:gridCol>
              </a:tblGrid>
              <a:tr h="305393">
                <a:tc>
                  <a:txBody>
                    <a:bodyPr/>
                    <a:lstStyle/>
                    <a:p>
                      <a:pPr algn="l">
                        <a:lnSpc>
                          <a:spcPct val="100000"/>
                        </a:lnSpc>
                        <a:spcAft>
                          <a:spcPts val="0"/>
                        </a:spcAft>
                      </a:pPr>
                      <a:r>
                        <a:rPr lang="en-GB" sz="1800" dirty="0" err="1">
                          <a:effectLst/>
                          <a:latin typeface="Times New Roman" panose="02020603050405020304" pitchFamily="18" charset="0"/>
                          <a:ea typeface="Calibri" panose="020F0502020204030204" pitchFamily="34" charset="0"/>
                          <a:cs typeface="Arial" panose="020B0604020202020204" pitchFamily="34" charset="0"/>
                        </a:rPr>
                        <a:t>Ordre</a:t>
                      </a:r>
                      <a:r>
                        <a:rPr lang="en-GB" sz="1800" dirty="0">
                          <a:effectLst/>
                          <a:latin typeface="Times New Roman" panose="02020603050405020304" pitchFamily="18" charset="0"/>
                          <a:ea typeface="Calibri" panose="020F0502020204030204" pitchFamily="34" charset="0"/>
                          <a:cs typeface="Arial" panose="020B0604020202020204" pitchFamily="34" charset="0"/>
                        </a:rPr>
                        <a:t> IV. </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Corynebacteriales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2135" marR="521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597938628"/>
                  </a:ext>
                </a:extLst>
              </a:tr>
              <a:tr h="415097">
                <a:tc>
                  <a:txBody>
                    <a:bodyPr/>
                    <a:lstStyle/>
                    <a:p>
                      <a:pPr algn="l">
                        <a:lnSpc>
                          <a:spcPct val="100000"/>
                        </a:lnSpc>
                        <a:spcAft>
                          <a:spcPts val="0"/>
                        </a:spcAft>
                      </a:pPr>
                      <a:r>
                        <a:rPr lang="en-GB" sz="1800" dirty="0" err="1">
                          <a:effectLst/>
                          <a:latin typeface="Times New Roman" panose="02020603050405020304" pitchFamily="18" charset="0"/>
                          <a:ea typeface="Calibri" panose="020F0502020204030204" pitchFamily="34" charset="0"/>
                          <a:cs typeface="Arial" panose="020B0604020202020204" pitchFamily="34" charset="0"/>
                        </a:rPr>
                        <a:t>Famille</a:t>
                      </a:r>
                      <a:r>
                        <a:rPr lang="en-GB" sz="1800" dirty="0">
                          <a:effectLst/>
                          <a:latin typeface="Times New Roman" panose="02020603050405020304" pitchFamily="18" charset="0"/>
                          <a:ea typeface="Calibri" panose="020F0502020204030204" pitchFamily="34" charset="0"/>
                          <a:cs typeface="Arial" panose="020B0604020202020204" pitchFamily="34" charset="0"/>
                        </a:rPr>
                        <a:t> I. </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Corynebacteriaceae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2135" marR="521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740535899"/>
                  </a:ext>
                </a:extLst>
              </a:tr>
              <a:tr h="305393">
                <a:tc>
                  <a:txBody>
                    <a:bodyPr/>
                    <a:lstStyle/>
                    <a:p>
                      <a:pPr algn="l">
                        <a:lnSpc>
                          <a:spcPct val="100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Genre I. </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Corynebacterium</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2135" marR="521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766896210"/>
                  </a:ext>
                </a:extLst>
              </a:tr>
              <a:tr h="305393">
                <a:tc>
                  <a:txBody>
                    <a:bodyPr/>
                    <a:lstStyle/>
                    <a:p>
                      <a:pPr algn="l">
                        <a:lnSpc>
                          <a:spcPct val="100000"/>
                        </a:lnSpc>
                        <a:spcAft>
                          <a:spcPts val="0"/>
                        </a:spcAft>
                      </a:pPr>
                      <a:r>
                        <a:rPr lang="fr-FR" sz="1800">
                          <a:effectLst/>
                          <a:latin typeface="Times New Roman" panose="02020603050405020304" pitchFamily="18" charset="0"/>
                          <a:ea typeface="Calibri" panose="020F0502020204030204" pitchFamily="34" charset="0"/>
                          <a:cs typeface="Arial" panose="020B0604020202020204" pitchFamily="34" charset="0"/>
                        </a:rPr>
                        <a:t>Genre II. </a:t>
                      </a:r>
                      <a:r>
                        <a:rPr lang="fr-FR" sz="1800" i="1">
                          <a:effectLst/>
                          <a:latin typeface="Times New Roman" panose="02020603050405020304" pitchFamily="18" charset="0"/>
                          <a:ea typeface="Calibri" panose="020F0502020204030204" pitchFamily="34" charset="0"/>
                          <a:cs typeface="Arial" panose="020B0604020202020204" pitchFamily="34" charset="0"/>
                        </a:rPr>
                        <a:t>Turicella</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52135" marR="521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79138239"/>
                  </a:ext>
                </a:extLst>
              </a:tr>
              <a:tr h="305393">
                <a:tc>
                  <a:txBody>
                    <a:bodyPr/>
                    <a:lstStyle/>
                    <a:p>
                      <a:pPr algn="l">
                        <a:lnSpc>
                          <a:spcPct val="100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Famille II. </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Dietziaceae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2135" marR="521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936727959"/>
                  </a:ext>
                </a:extLst>
              </a:tr>
              <a:tr h="305393">
                <a:tc>
                  <a:txBody>
                    <a:bodyPr/>
                    <a:lstStyle/>
                    <a:p>
                      <a:pPr algn="l">
                        <a:lnSpc>
                          <a:spcPct val="100000"/>
                        </a:lnSpc>
                        <a:spcAft>
                          <a:spcPts val="0"/>
                        </a:spcAft>
                      </a:pPr>
                      <a:r>
                        <a:rPr lang="en-GB" sz="1800" dirty="0">
                          <a:effectLst/>
                          <a:latin typeface="Times New Roman" panose="02020603050405020304" pitchFamily="18" charset="0"/>
                          <a:ea typeface="Calibri" panose="020F0502020204030204" pitchFamily="34" charset="0"/>
                          <a:cs typeface="Arial" panose="020B0604020202020204" pitchFamily="34" charset="0"/>
                        </a:rPr>
                        <a:t>Genre I. </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Dietzia</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2135" marR="521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512396471"/>
                  </a:ext>
                </a:extLst>
              </a:tr>
              <a:tr h="415097">
                <a:tc>
                  <a:txBody>
                    <a:bodyPr/>
                    <a:lstStyle/>
                    <a:p>
                      <a:pPr algn="l">
                        <a:lnSpc>
                          <a:spcPct val="100000"/>
                        </a:lnSpc>
                        <a:spcAft>
                          <a:spcPts val="0"/>
                        </a:spcAft>
                      </a:pPr>
                      <a:r>
                        <a:rPr lang="en-GB" sz="1800" dirty="0" err="1">
                          <a:effectLst/>
                          <a:latin typeface="Times New Roman" panose="02020603050405020304" pitchFamily="18" charset="0"/>
                          <a:ea typeface="Calibri" panose="020F0502020204030204" pitchFamily="34" charset="0"/>
                          <a:cs typeface="Arial" panose="020B0604020202020204" pitchFamily="34" charset="0"/>
                        </a:rPr>
                        <a:t>Famille</a:t>
                      </a:r>
                      <a:r>
                        <a:rPr lang="en-GB" sz="1800" dirty="0">
                          <a:effectLst/>
                          <a:latin typeface="Times New Roman" panose="02020603050405020304" pitchFamily="18" charset="0"/>
                          <a:ea typeface="Calibri" panose="020F0502020204030204" pitchFamily="34" charset="0"/>
                          <a:cs typeface="Arial" panose="020B0604020202020204" pitchFamily="34" charset="0"/>
                        </a:rPr>
                        <a:t> III. </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Mycobacteriaceae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2135" marR="521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04421864"/>
                  </a:ext>
                </a:extLst>
              </a:tr>
              <a:tr h="305393">
                <a:tc>
                  <a:txBody>
                    <a:bodyPr/>
                    <a:lstStyle/>
                    <a:p>
                      <a:pPr algn="l">
                        <a:lnSpc>
                          <a:spcPct val="100000"/>
                        </a:lnSpc>
                        <a:spcAft>
                          <a:spcPts val="0"/>
                        </a:spcAft>
                      </a:pPr>
                      <a:r>
                        <a:rPr lang="en-GB" sz="1800" dirty="0">
                          <a:effectLst/>
                          <a:latin typeface="Times New Roman" panose="02020603050405020304" pitchFamily="18" charset="0"/>
                          <a:ea typeface="Calibri" panose="020F0502020204030204" pitchFamily="34" charset="0"/>
                          <a:cs typeface="Arial" panose="020B0604020202020204" pitchFamily="34" charset="0"/>
                        </a:rPr>
                        <a:t>Genre I. </a:t>
                      </a:r>
                      <a:r>
                        <a:rPr lang="en-GB" sz="1800" i="1" dirty="0">
                          <a:effectLst/>
                          <a:latin typeface="Times New Roman" panose="02020603050405020304" pitchFamily="18" charset="0"/>
                          <a:ea typeface="Calibri" panose="020F0502020204030204" pitchFamily="34" charset="0"/>
                          <a:cs typeface="Arial" panose="020B0604020202020204" pitchFamily="34" charset="0"/>
                        </a:rPr>
                        <a:t>Mycobacterium</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2135" marR="521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582896728"/>
                  </a:ext>
                </a:extLst>
              </a:tr>
              <a:tr h="305393">
                <a:tc>
                  <a:txBody>
                    <a:bodyPr/>
                    <a:lstStyle/>
                    <a:p>
                      <a:pPr algn="l">
                        <a:lnSpc>
                          <a:spcPct val="100000"/>
                        </a:lnSpc>
                        <a:spcAft>
                          <a:spcPts val="0"/>
                        </a:spcAft>
                      </a:pPr>
                      <a:r>
                        <a:rPr lang="en-GB" sz="1800" dirty="0" err="1">
                          <a:effectLst/>
                          <a:latin typeface="Times New Roman" panose="02020603050405020304" pitchFamily="18" charset="0"/>
                          <a:ea typeface="Calibri" panose="020F0502020204030204" pitchFamily="34" charset="0"/>
                          <a:cs typeface="Arial" panose="020B0604020202020204" pitchFamily="34" charset="0"/>
                        </a:rPr>
                        <a:t>Famille</a:t>
                      </a:r>
                      <a:r>
                        <a:rPr lang="en-GB" sz="1800" dirty="0">
                          <a:effectLst/>
                          <a:latin typeface="Times New Roman" panose="02020603050405020304" pitchFamily="18" charset="0"/>
                          <a:ea typeface="Calibri" panose="020F0502020204030204" pitchFamily="34" charset="0"/>
                          <a:cs typeface="Arial" panose="020B0604020202020204" pitchFamily="34" charset="0"/>
                        </a:rPr>
                        <a:t>. IV. </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Nocardiaceae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2135" marR="521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472150863"/>
                  </a:ext>
                </a:extLst>
              </a:tr>
              <a:tr h="305393">
                <a:tc>
                  <a:txBody>
                    <a:bodyPr/>
                    <a:lstStyle/>
                    <a:p>
                      <a:pPr algn="l">
                        <a:lnSpc>
                          <a:spcPct val="100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Genre I. </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Nocardia</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2135" marR="521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166814958"/>
                  </a:ext>
                </a:extLst>
              </a:tr>
              <a:tr h="305393">
                <a:tc>
                  <a:txBody>
                    <a:bodyPr/>
                    <a:lstStyle/>
                    <a:p>
                      <a:pPr algn="l">
                        <a:lnSpc>
                          <a:spcPct val="100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Genre II. </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Gordonia</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2135" marR="521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11470059"/>
                  </a:ext>
                </a:extLst>
              </a:tr>
              <a:tr h="305393">
                <a:tc>
                  <a:txBody>
                    <a:bodyPr/>
                    <a:lstStyle/>
                    <a:p>
                      <a:pPr algn="l">
                        <a:lnSpc>
                          <a:spcPct val="100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Genre III. </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Millisia</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2135" marR="521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83026896"/>
                  </a:ext>
                </a:extLst>
              </a:tr>
              <a:tr h="305393">
                <a:tc>
                  <a:txBody>
                    <a:bodyPr/>
                    <a:lstStyle/>
                    <a:p>
                      <a:pPr algn="l">
                        <a:lnSpc>
                          <a:spcPct val="100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Genre IV. </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Rhodococcus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2135" marR="521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614714366"/>
                  </a:ext>
                </a:extLst>
              </a:tr>
              <a:tr h="305393">
                <a:tc>
                  <a:txBody>
                    <a:bodyPr/>
                    <a:lstStyle/>
                    <a:p>
                      <a:pPr algn="l">
                        <a:lnSpc>
                          <a:spcPct val="100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Genre V. </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Skermania</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2135" marR="521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957994390"/>
                  </a:ext>
                </a:extLst>
              </a:tr>
              <a:tr h="305393">
                <a:tc>
                  <a:txBody>
                    <a:bodyPr/>
                    <a:lstStyle/>
                    <a:p>
                      <a:pPr algn="l">
                        <a:lnSpc>
                          <a:spcPct val="100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Genre VI. </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Smaragdicoccus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2135" marR="521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676579166"/>
                  </a:ext>
                </a:extLst>
              </a:tr>
              <a:tr h="305393">
                <a:tc>
                  <a:txBody>
                    <a:bodyPr/>
                    <a:lstStyle/>
                    <a:p>
                      <a:pPr algn="l">
                        <a:lnSpc>
                          <a:spcPct val="100000"/>
                        </a:lnSpc>
                        <a:spcAft>
                          <a:spcPts val="0"/>
                        </a:spcAft>
                      </a:pPr>
                      <a:r>
                        <a:rPr lang="en-GB" sz="1800">
                          <a:effectLst/>
                          <a:latin typeface="Times New Roman" panose="02020603050405020304" pitchFamily="18" charset="0"/>
                          <a:ea typeface="Calibri" panose="020F0502020204030204" pitchFamily="34" charset="0"/>
                          <a:cs typeface="Arial" panose="020B0604020202020204" pitchFamily="34" charset="0"/>
                        </a:rPr>
                        <a:t>Genre VII. </a:t>
                      </a:r>
                      <a:r>
                        <a:rPr lang="en-GB" sz="1800" i="1">
                          <a:effectLst/>
                          <a:latin typeface="Times New Roman" panose="02020603050405020304" pitchFamily="18" charset="0"/>
                          <a:ea typeface="Calibri" panose="020F0502020204030204" pitchFamily="34" charset="0"/>
                          <a:cs typeface="Arial" panose="020B0604020202020204" pitchFamily="34" charset="0"/>
                        </a:rPr>
                        <a:t>Williamsia</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52135" marR="521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486694959"/>
                  </a:ext>
                </a:extLst>
              </a:tr>
              <a:tr h="305393">
                <a:tc>
                  <a:txBody>
                    <a:bodyPr/>
                    <a:lstStyle/>
                    <a:p>
                      <a:pPr algn="l">
                        <a:lnSpc>
                          <a:spcPct val="100000"/>
                        </a:lnSpc>
                        <a:spcAft>
                          <a:spcPts val="0"/>
                        </a:spcAft>
                      </a:pPr>
                      <a:r>
                        <a:rPr lang="en-GB" sz="1800" dirty="0" err="1">
                          <a:effectLst/>
                          <a:latin typeface="Times New Roman" panose="02020603050405020304" pitchFamily="18" charset="0"/>
                          <a:ea typeface="Calibri" panose="020F0502020204030204" pitchFamily="34" charset="0"/>
                          <a:cs typeface="Arial" panose="020B0604020202020204" pitchFamily="34" charset="0"/>
                        </a:rPr>
                        <a:t>Famille</a:t>
                      </a:r>
                      <a:r>
                        <a:rPr lang="en-GB" sz="1800" dirty="0">
                          <a:effectLst/>
                          <a:latin typeface="Times New Roman" panose="02020603050405020304" pitchFamily="18" charset="0"/>
                          <a:ea typeface="Calibri" panose="020F0502020204030204" pitchFamily="34" charset="0"/>
                          <a:cs typeface="Arial" panose="020B0604020202020204" pitchFamily="34" charset="0"/>
                        </a:rPr>
                        <a:t> V. </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Segniliparaceae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2135" marR="521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823215972"/>
                  </a:ext>
                </a:extLst>
              </a:tr>
              <a:tr h="305393">
                <a:tc>
                  <a:txBody>
                    <a:bodyPr/>
                    <a:lstStyle/>
                    <a:p>
                      <a:pPr algn="l">
                        <a:lnSpc>
                          <a:spcPct val="100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Genre I. </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Segniliparus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2135" marR="521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261278158"/>
                  </a:ext>
                </a:extLst>
              </a:tr>
              <a:tr h="415097">
                <a:tc>
                  <a:txBody>
                    <a:bodyPr/>
                    <a:lstStyle/>
                    <a:p>
                      <a:pPr algn="l">
                        <a:lnSpc>
                          <a:spcPct val="100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Famille VI. </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Tsukamurellaceae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2135" marR="521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982962830"/>
                  </a:ext>
                </a:extLst>
              </a:tr>
              <a:tr h="305393">
                <a:tc>
                  <a:txBody>
                    <a:bodyPr/>
                    <a:lstStyle/>
                    <a:p>
                      <a:pPr algn="l">
                        <a:lnSpc>
                          <a:spcPct val="100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Genre I. </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Tsukamurella</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2135" marR="521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470292221"/>
                  </a:ext>
                </a:extLst>
              </a:tr>
            </a:tbl>
          </a:graphicData>
        </a:graphic>
      </p:graphicFrame>
      <p:sp>
        <p:nvSpPr>
          <p:cNvPr id="5" name="Rectangle 4">
            <a:extLst>
              <a:ext uri="{FF2B5EF4-FFF2-40B4-BE49-F238E27FC236}">
                <a16:creationId xmlns="" xmlns:a16="http://schemas.microsoft.com/office/drawing/2014/main" id="{8BCA8E12-A48F-4DF1-8B19-5CE0A55E5F31}"/>
              </a:ext>
            </a:extLst>
          </p:cNvPr>
          <p:cNvSpPr/>
          <p:nvPr/>
        </p:nvSpPr>
        <p:spPr>
          <a:xfrm>
            <a:off x="176464" y="627506"/>
            <a:ext cx="7304261" cy="5970865"/>
          </a:xfrm>
          <a:prstGeom prst="rect">
            <a:avLst/>
          </a:prstGeom>
        </p:spPr>
        <p:txBody>
          <a:bodyPr wrap="square">
            <a:spAutoFit/>
          </a:bodyPr>
          <a:lstStyle/>
          <a:p>
            <a:pPr algn="just">
              <a:lnSpc>
                <a:spcPct val="150000"/>
              </a:lnSpc>
              <a:spcAft>
                <a:spcPts val="1000"/>
              </a:spcAft>
            </a:pPr>
            <a:r>
              <a:rPr lang="fr-FR" sz="2000" dirty="0">
                <a:latin typeface="Times New Roman" panose="02020603050405020304" pitchFamily="18" charset="0"/>
                <a:ea typeface="Calibri" panose="020F0502020204030204" pitchFamily="34" charset="0"/>
                <a:cs typeface="Arial" panose="020B0604020202020204" pitchFamily="34" charset="0"/>
              </a:rPr>
              <a:t>sont des </a:t>
            </a:r>
            <a:r>
              <a:rPr lang="fr-FR" sz="2000" dirty="0" smtClean="0">
                <a:latin typeface="Times New Roman" panose="02020603050405020304" pitchFamily="18" charset="0"/>
                <a:ea typeface="Calibri" panose="020F0502020204030204" pitchFamily="34" charset="0"/>
                <a:cs typeface="Arial" panose="020B0604020202020204" pitchFamily="34" charset="0"/>
              </a:rPr>
              <a:t>bactéries </a:t>
            </a:r>
            <a:r>
              <a:rPr lang="fr-FR" sz="2000" dirty="0">
                <a:latin typeface="Times New Roman" panose="02020603050405020304" pitchFamily="18" charset="0"/>
                <a:ea typeface="Calibri" panose="020F0502020204030204" pitchFamily="34" charset="0"/>
                <a:cs typeface="Arial" panose="020B0604020202020204" pitchFamily="34" charset="0"/>
              </a:rPr>
              <a:t>à gram </a:t>
            </a:r>
            <a:r>
              <a:rPr lang="fr-FR" sz="2000" dirty="0" smtClean="0">
                <a:latin typeface="Times New Roman" panose="02020603050405020304" pitchFamily="18" charset="0"/>
                <a:ea typeface="Calibri" panose="020F0502020204030204" pitchFamily="34" charset="0"/>
                <a:cs typeface="Arial" panose="020B0604020202020204" pitchFamily="34" charset="0"/>
              </a:rPr>
              <a:t>négatif, </a:t>
            </a:r>
            <a:r>
              <a:rPr lang="fr-FR" sz="2000" dirty="0">
                <a:latin typeface="Times New Roman" panose="02020603050405020304" pitchFamily="18" charset="0"/>
                <a:ea typeface="Calibri" panose="020F0502020204030204" pitchFamily="34" charset="0"/>
                <a:cs typeface="Arial" panose="020B0604020202020204" pitchFamily="34" charset="0"/>
              </a:rPr>
              <a:t>en forme bâtonnet droits ou légèrement incurvés avec pour certaines des extrémités légèrement renflées donnant une image de massue.  peuvent former un mycélium de substrat ramifié qui se fragmente en éléments en forme de </a:t>
            </a:r>
            <a:r>
              <a:rPr lang="fr-FR" sz="2000" dirty="0" err="1">
                <a:latin typeface="Times New Roman" panose="02020603050405020304" pitchFamily="18" charset="0"/>
                <a:ea typeface="Calibri" panose="020F0502020204030204" pitchFamily="34" charset="0"/>
                <a:cs typeface="Arial" panose="020B0604020202020204" pitchFamily="34" charset="0"/>
              </a:rPr>
              <a:t>coccoïdes</a:t>
            </a:r>
            <a:r>
              <a:rPr lang="fr-FR" sz="2000" dirty="0">
                <a:latin typeface="Times New Roman" panose="02020603050405020304" pitchFamily="18" charset="0"/>
                <a:ea typeface="Calibri" panose="020F0502020204030204" pitchFamily="34" charset="0"/>
                <a:cs typeface="Arial" panose="020B0604020202020204" pitchFamily="34" charset="0"/>
              </a:rPr>
              <a:t> à bâtonnets ou se présente sous forme de filaments ramifiés, de </a:t>
            </a:r>
            <a:r>
              <a:rPr lang="fr-FR" sz="2000" dirty="0" err="1">
                <a:latin typeface="Times New Roman" panose="02020603050405020304" pitchFamily="18" charset="0"/>
                <a:ea typeface="Calibri" panose="020F0502020204030204" pitchFamily="34" charset="0"/>
                <a:cs typeface="Arial" panose="020B0604020202020204" pitchFamily="34" charset="0"/>
              </a:rPr>
              <a:t>cocci</a:t>
            </a:r>
            <a:r>
              <a:rPr lang="fr-FR" sz="2000" dirty="0">
                <a:latin typeface="Times New Roman" panose="02020603050405020304" pitchFamily="18" charset="0"/>
                <a:ea typeface="Calibri" panose="020F0502020204030204" pitchFamily="34" charset="0"/>
                <a:cs typeface="Arial" panose="020B0604020202020204" pitchFamily="34" charset="0"/>
              </a:rPr>
              <a:t> ou de formes pléomorphes. Certaines souches forment des hyphes aériens.</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sz="2000" dirty="0">
                <a:latin typeface="Times New Roman" panose="02020603050405020304" pitchFamily="18" charset="0"/>
                <a:ea typeface="Calibri" panose="020F0502020204030204" pitchFamily="34" charset="0"/>
                <a:cs typeface="Arial" panose="020B0604020202020204" pitchFamily="34" charset="0"/>
              </a:rPr>
              <a:t>aérobies ou anaérobies facultatifs, immobiles, non </a:t>
            </a:r>
            <a:r>
              <a:rPr lang="fr-FR" sz="2000" dirty="0" err="1">
                <a:latin typeface="Times New Roman" panose="02020603050405020304" pitchFamily="18" charset="0"/>
                <a:ea typeface="Calibri" panose="020F0502020204030204" pitchFamily="34" charset="0"/>
                <a:cs typeface="Arial" panose="020B0604020202020204" pitchFamily="34" charset="0"/>
              </a:rPr>
              <a:t>sporulantes</a:t>
            </a:r>
            <a:r>
              <a:rPr lang="fr-FR" sz="2000" dirty="0">
                <a:latin typeface="Times New Roman" panose="02020603050405020304" pitchFamily="18" charset="0"/>
                <a:ea typeface="Calibri" panose="020F0502020204030204" pitchFamily="34" charset="0"/>
                <a:cs typeface="Arial" panose="020B0604020202020204" pitchFamily="34" charset="0"/>
              </a:rPr>
              <a:t>, chimio-organotrophes.</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sz="2000" dirty="0">
                <a:latin typeface="Times New Roman" panose="02020603050405020304" pitchFamily="18" charset="0"/>
                <a:ea typeface="Calibri" panose="020F0502020204030204" pitchFamily="34" charset="0"/>
                <a:cs typeface="Arial" panose="020B0604020202020204" pitchFamily="34" charset="0"/>
              </a:rPr>
              <a:t>Le peptidoglycane de paroi contient de l'acide méso-</a:t>
            </a:r>
            <a:r>
              <a:rPr lang="fr-FR" sz="2000" dirty="0" err="1">
                <a:latin typeface="Times New Roman" panose="02020603050405020304" pitchFamily="18" charset="0"/>
                <a:ea typeface="Calibri" panose="020F0502020204030204" pitchFamily="34" charset="0"/>
                <a:cs typeface="Arial" panose="020B0604020202020204" pitchFamily="34" charset="0"/>
              </a:rPr>
              <a:t>diaminopimélique</a:t>
            </a:r>
            <a:r>
              <a:rPr lang="fr-FR" sz="2000" dirty="0">
                <a:latin typeface="Times New Roman" panose="02020603050405020304" pitchFamily="18" charset="0"/>
                <a:ea typeface="Calibri" panose="020F0502020204030204" pitchFamily="34" charset="0"/>
                <a:cs typeface="Arial" panose="020B0604020202020204" pitchFamily="34" charset="0"/>
              </a:rPr>
              <a:t> et est de type A1γ.</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sz="2000" dirty="0">
                <a:latin typeface="Times New Roman" panose="02020603050405020304" pitchFamily="18" charset="0"/>
                <a:ea typeface="Calibri" panose="020F0502020204030204" pitchFamily="34" charset="0"/>
                <a:cs typeface="Arial" panose="020B0604020202020204" pitchFamily="34" charset="0"/>
              </a:rPr>
              <a:t>L'arabinose et le galactose sont les principaux sucres de la paroi.</a:t>
            </a:r>
            <a:endParaRPr lang="fr-FR" sz="2000" dirty="0">
              <a:latin typeface="Calibri" panose="020F0502020204030204" pitchFamily="34" charset="0"/>
              <a:ea typeface="Calibri" panose="020F050202020403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6B981AFE-59DC-41C2-9F73-E99B4617D09A}" type="slidenum">
              <a:rPr lang="fr-FR" smtClean="0"/>
              <a:t>19</a:t>
            </a:fld>
            <a:endParaRPr lang="fr-FR"/>
          </a:p>
        </p:txBody>
      </p:sp>
    </p:spTree>
    <p:extLst>
      <p:ext uri="{BB962C8B-B14F-4D97-AF65-F5344CB8AC3E}">
        <p14:creationId xmlns:p14="http://schemas.microsoft.com/office/powerpoint/2010/main" val="3339305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F52C20C-90F5-4810-BFDE-0E2C76007F84}"/>
              </a:ext>
            </a:extLst>
          </p:cNvPr>
          <p:cNvSpPr/>
          <p:nvPr/>
        </p:nvSpPr>
        <p:spPr>
          <a:xfrm>
            <a:off x="2072640" y="3154854"/>
            <a:ext cx="7071360" cy="962508"/>
          </a:xfrm>
          <a:prstGeom prst="rect">
            <a:avLst/>
          </a:prstGeom>
        </p:spPr>
        <p:txBody>
          <a:bodyPr wrap="square">
            <a:spAutoFit/>
          </a:bodyPr>
          <a:lstStyle/>
          <a:p>
            <a:pPr algn="ctr">
              <a:lnSpc>
                <a:spcPct val="107000"/>
              </a:lnSpc>
              <a:spcAft>
                <a:spcPts val="800"/>
              </a:spcAft>
            </a:pPr>
            <a:r>
              <a:rPr lang="fr-FR" sz="2000" dirty="0">
                <a:latin typeface="Times New Roman" panose="02020603050405020304" pitchFamily="18" charset="0"/>
                <a:ea typeface="Calibri" panose="020F0502020204030204" pitchFamily="34" charset="0"/>
                <a:cs typeface="Arial" panose="020B0604020202020204" pitchFamily="34" charset="0"/>
              </a:rPr>
              <a:t>Etude des grands groupes </a:t>
            </a:r>
            <a:r>
              <a:rPr lang="fr-FR" sz="2000" dirty="0" smtClean="0">
                <a:latin typeface="Times New Roman" panose="02020603050405020304" pitchFamily="18" charset="0"/>
                <a:ea typeface="Calibri" panose="020F0502020204030204" pitchFamily="34" charset="0"/>
                <a:cs typeface="Arial" panose="020B0604020202020204" pitchFamily="34" charset="0"/>
              </a:rPr>
              <a:t>bactériens</a:t>
            </a:r>
            <a:endParaRPr lang="fr-FR" sz="20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fr-FR" sz="2800" b="1" dirty="0" smtClean="0">
                <a:latin typeface="Times New Roman" panose="02020603050405020304" pitchFamily="18" charset="0"/>
                <a:ea typeface="Calibri" panose="020F0502020204030204" pitchFamily="34" charset="0"/>
                <a:cs typeface="Arial" panose="020B0604020202020204" pitchFamily="34" charset="0"/>
              </a:rPr>
              <a:t>phylum </a:t>
            </a:r>
            <a:r>
              <a:rPr lang="fr-FR" sz="2800" b="1" i="1" dirty="0" err="1" smtClean="0">
                <a:latin typeface="Times New Roman" panose="02020603050405020304" pitchFamily="18" charset="0"/>
                <a:ea typeface="Calibri" panose="020F0502020204030204" pitchFamily="34" charset="0"/>
                <a:cs typeface="Arial" panose="020B0604020202020204" pitchFamily="34" charset="0"/>
              </a:rPr>
              <a:t>Actinomycetota</a:t>
            </a:r>
            <a:r>
              <a:rPr lang="fr-FR" sz="2800" b="1" i="1" dirty="0" smtClean="0">
                <a:latin typeface="Times New Roman" panose="02020603050405020304" pitchFamily="18" charset="0"/>
                <a:ea typeface="Calibri" panose="020F0502020204030204" pitchFamily="34" charset="0"/>
                <a:cs typeface="Arial" panose="020B0604020202020204" pitchFamily="34" charset="0"/>
              </a:rPr>
              <a:t> </a:t>
            </a:r>
            <a:endParaRPr lang="fr-FR" sz="2800" b="1" i="1" dirty="0">
              <a:latin typeface="Calibri" panose="020F0502020204030204" pitchFamily="34" charset="0"/>
              <a:ea typeface="Calibri" panose="020F0502020204030204" pitchFamily="34" charset="0"/>
              <a:cs typeface="Arial" panose="020B0604020202020204" pitchFamily="34" charset="0"/>
            </a:endParaRPr>
          </a:p>
        </p:txBody>
      </p:sp>
      <p:sp>
        <p:nvSpPr>
          <p:cNvPr id="3" name="Espace réservé du numéro de diapositive 2"/>
          <p:cNvSpPr>
            <a:spLocks noGrp="1"/>
          </p:cNvSpPr>
          <p:nvPr>
            <p:ph type="sldNum" sz="quarter" idx="12"/>
          </p:nvPr>
        </p:nvSpPr>
        <p:spPr/>
        <p:txBody>
          <a:bodyPr/>
          <a:lstStyle/>
          <a:p>
            <a:fld id="{6B981AFE-59DC-41C2-9F73-E99B4617D09A}" type="slidenum">
              <a:rPr lang="fr-FR" smtClean="0"/>
              <a:t>2</a:t>
            </a:fld>
            <a:endParaRPr lang="fr-FR"/>
          </a:p>
        </p:txBody>
      </p:sp>
    </p:spTree>
    <p:extLst>
      <p:ext uri="{BB962C8B-B14F-4D97-AF65-F5344CB8AC3E}">
        <p14:creationId xmlns:p14="http://schemas.microsoft.com/office/powerpoint/2010/main" val="4115870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A5E64E3-5DA7-474E-AEF1-56229C423E7C}"/>
              </a:ext>
            </a:extLst>
          </p:cNvPr>
          <p:cNvSpPr/>
          <p:nvPr/>
        </p:nvSpPr>
        <p:spPr>
          <a:xfrm>
            <a:off x="471055" y="798342"/>
            <a:ext cx="7329054" cy="2669129"/>
          </a:xfrm>
          <a:prstGeom prst="rect">
            <a:avLst/>
          </a:prstGeom>
        </p:spPr>
        <p:txBody>
          <a:bodyPr wrap="square">
            <a:spAutoFit/>
          </a:bodyPr>
          <a:lstStyle/>
          <a:p>
            <a:pPr algn="just">
              <a:lnSpc>
                <a:spcPct val="150000"/>
              </a:lnSpc>
              <a:spcAft>
                <a:spcPts val="1000"/>
              </a:spcAft>
            </a:pPr>
            <a:r>
              <a:rPr lang="fr-FR" dirty="0">
                <a:latin typeface="Times New Roman" panose="02020603050405020304" pitchFamily="18" charset="0"/>
                <a:ea typeface="Calibri" panose="020F0502020204030204" pitchFamily="34" charset="0"/>
                <a:cs typeface="Arial" panose="020B0604020202020204" pitchFamily="34" charset="0"/>
              </a:rPr>
              <a:t>Les espèces produisent de longues chaînes </a:t>
            </a:r>
            <a:r>
              <a:rPr lang="fr-FR" b="1" dirty="0">
                <a:latin typeface="Times New Roman" panose="02020603050405020304" pitchFamily="18" charset="0"/>
                <a:ea typeface="Calibri" panose="020F0502020204030204" pitchFamily="34" charset="0"/>
                <a:cs typeface="Arial" panose="020B0604020202020204" pitchFamily="34" charset="0"/>
              </a:rPr>
              <a:t>d’acides gras</a:t>
            </a:r>
            <a:r>
              <a:rPr lang="fr-FR" dirty="0">
                <a:latin typeface="Times New Roman" panose="02020603050405020304" pitchFamily="18" charset="0"/>
                <a:ea typeface="Calibri" panose="020F0502020204030204" pitchFamily="34" charset="0"/>
                <a:cs typeface="Arial" panose="020B0604020202020204" pitchFamily="34" charset="0"/>
              </a:rPr>
              <a:t> appelés </a:t>
            </a:r>
            <a:r>
              <a:rPr lang="fr-FR" b="1" dirty="0">
                <a:latin typeface="Times New Roman" panose="02020603050405020304" pitchFamily="18" charset="0"/>
                <a:ea typeface="Calibri" panose="020F0502020204030204" pitchFamily="34" charset="0"/>
                <a:cs typeface="Arial" panose="020B0604020202020204" pitchFamily="34" charset="0"/>
              </a:rPr>
              <a:t>acides </a:t>
            </a:r>
            <a:r>
              <a:rPr lang="fr-FR" b="1" dirty="0" err="1">
                <a:latin typeface="Times New Roman" panose="02020603050405020304" pitchFamily="18" charset="0"/>
                <a:ea typeface="Calibri" panose="020F0502020204030204" pitchFamily="34" charset="0"/>
                <a:cs typeface="Arial" panose="020B0604020202020204" pitchFamily="34" charset="0"/>
              </a:rPr>
              <a:t>mycoliques</a:t>
            </a:r>
            <a:r>
              <a:rPr lang="fr-FR" dirty="0">
                <a:latin typeface="Calibri" panose="020F0502020204030204" pitchFamily="34" charset="0"/>
                <a:ea typeface="Calibri" panose="020F0502020204030204" pitchFamily="34" charset="0"/>
                <a:cs typeface="Arial" panose="020B0604020202020204" pitchFamily="34" charset="0"/>
              </a:rPr>
              <a:t> </a:t>
            </a:r>
            <a:r>
              <a:rPr lang="fr-FR" dirty="0">
                <a:latin typeface="Times New Roman" panose="02020603050405020304" pitchFamily="18" charset="0"/>
                <a:ea typeface="Calibri" panose="020F0502020204030204" pitchFamily="34" charset="0"/>
                <a:cs typeface="Arial" panose="020B0604020202020204" pitchFamily="34" charset="0"/>
              </a:rPr>
              <a:t>(figure) dont on sait qu’ils s’organisent pour former une </a:t>
            </a:r>
            <a:r>
              <a:rPr lang="fr-FR" dirty="0" err="1">
                <a:latin typeface="Times New Roman" panose="02020603050405020304" pitchFamily="18" charset="0"/>
                <a:ea typeface="Calibri" panose="020F0502020204030204" pitchFamily="34" charset="0"/>
                <a:cs typeface="Arial" panose="020B0604020202020204" pitchFamily="34" charset="0"/>
              </a:rPr>
              <a:t>mycomembrane</a:t>
            </a:r>
            <a:r>
              <a:rPr lang="fr-FR" dirty="0">
                <a:latin typeface="Times New Roman" panose="02020603050405020304" pitchFamily="18" charset="0"/>
                <a:ea typeface="Calibri" panose="020F0502020204030204" pitchFamily="34" charset="0"/>
                <a:cs typeface="Arial" panose="020B0604020202020204" pitchFamily="34" charset="0"/>
              </a:rPr>
              <a:t> responsable de la faible perméabilité de l’enveloppe aux composés hydrophiles.</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dirty="0">
                <a:latin typeface="Times New Roman" panose="02020603050405020304" pitchFamily="18" charset="0"/>
                <a:ea typeface="Calibri" panose="020F0502020204030204" pitchFamily="34" charset="0"/>
                <a:cs typeface="Arial" panose="020B0604020202020204" pitchFamily="34" charset="0"/>
              </a:rPr>
              <a:t>Les   </a:t>
            </a:r>
            <a:r>
              <a:rPr lang="fr-FR" b="1" dirty="0" err="1">
                <a:latin typeface="Times New Roman" panose="02020603050405020304" pitchFamily="18" charset="0"/>
                <a:ea typeface="Calibri" panose="020F0502020204030204" pitchFamily="34" charset="0"/>
                <a:cs typeface="Arial" panose="020B0604020202020204" pitchFamily="34" charset="0"/>
              </a:rPr>
              <a:t>Corynebacteriales</a:t>
            </a:r>
            <a:r>
              <a:rPr lang="fr-FR" dirty="0">
                <a:latin typeface="Times New Roman" panose="02020603050405020304" pitchFamily="18" charset="0"/>
                <a:ea typeface="Calibri" panose="020F0502020204030204" pitchFamily="34" charset="0"/>
                <a:cs typeface="Arial" panose="020B0604020202020204" pitchFamily="34" charset="0"/>
              </a:rPr>
              <a:t> se retrouvent dans de nombreux environnements différents comme dans les sols, les plantes, les animaux ou chez l’homme. </a:t>
            </a:r>
            <a:endParaRPr lang="fr-FR" dirty="0">
              <a:latin typeface="Calibri" panose="020F0502020204030204" pitchFamily="34" charset="0"/>
              <a:ea typeface="Calibri" panose="020F0502020204030204" pitchFamily="34" charset="0"/>
              <a:cs typeface="Arial" panose="020B0604020202020204" pitchFamily="34" charset="0"/>
            </a:endParaRPr>
          </a:p>
        </p:txBody>
      </p:sp>
      <p:pic>
        <p:nvPicPr>
          <p:cNvPr id="4" name="Image 3">
            <a:extLst>
              <a:ext uri="{FF2B5EF4-FFF2-40B4-BE49-F238E27FC236}">
                <a16:creationId xmlns="" xmlns:a16="http://schemas.microsoft.com/office/drawing/2014/main" id="{2331A7AD-95DB-44E1-8DF5-3333A3C124FA}"/>
              </a:ext>
            </a:extLst>
          </p:cNvPr>
          <p:cNvPicPr>
            <a:picLocks noChangeAspect="1"/>
          </p:cNvPicPr>
          <p:nvPr/>
        </p:nvPicPr>
        <p:blipFill>
          <a:blip r:embed="rId2"/>
          <a:stretch>
            <a:fillRect/>
          </a:stretch>
        </p:blipFill>
        <p:spPr>
          <a:xfrm>
            <a:off x="8206679" y="1607128"/>
            <a:ext cx="3874485" cy="3497540"/>
          </a:xfrm>
          <a:prstGeom prst="rect">
            <a:avLst/>
          </a:prstGeom>
        </p:spPr>
      </p:pic>
      <p:sp>
        <p:nvSpPr>
          <p:cNvPr id="5" name="Rectangle 4">
            <a:extLst>
              <a:ext uri="{FF2B5EF4-FFF2-40B4-BE49-F238E27FC236}">
                <a16:creationId xmlns="" xmlns:a16="http://schemas.microsoft.com/office/drawing/2014/main" id="{CBCD054C-D4EC-4A96-AFAE-50C4054B181B}"/>
              </a:ext>
            </a:extLst>
          </p:cNvPr>
          <p:cNvSpPr/>
          <p:nvPr/>
        </p:nvSpPr>
        <p:spPr>
          <a:xfrm>
            <a:off x="8617211" y="5468688"/>
            <a:ext cx="3297698" cy="339773"/>
          </a:xfrm>
          <a:prstGeom prst="rect">
            <a:avLst/>
          </a:prstGeom>
        </p:spPr>
        <p:txBody>
          <a:bodyPr wrap="none">
            <a:spAutoFit/>
          </a:bodyPr>
          <a:lstStyle/>
          <a:p>
            <a:pPr algn="ctr">
              <a:lnSpc>
                <a:spcPct val="150000"/>
              </a:lnSpc>
              <a:spcAft>
                <a:spcPts val="1000"/>
              </a:spcAft>
            </a:pPr>
            <a:r>
              <a:rPr lang="en-GB" sz="1200" dirty="0">
                <a:latin typeface="Times New Roman" panose="02020603050405020304" pitchFamily="18" charset="0"/>
                <a:ea typeface="Calibri" panose="020F0502020204030204" pitchFamily="34" charset="0"/>
                <a:cs typeface="Arial" panose="020B0604020202020204" pitchFamily="34" charset="0"/>
              </a:rPr>
              <a:t>Mycolic acids. General formula for mycolic acids.</a:t>
            </a:r>
            <a:endParaRPr lang="fr-FR" sz="1100" dirty="0">
              <a:latin typeface="Calibri" panose="020F0502020204030204" pitchFamily="34" charset="0"/>
              <a:ea typeface="Calibri" panose="020F050202020403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6B981AFE-59DC-41C2-9F73-E99B4617D09A}" type="slidenum">
              <a:rPr lang="fr-FR" smtClean="0"/>
              <a:t>20</a:t>
            </a:fld>
            <a:endParaRPr lang="fr-FR"/>
          </a:p>
        </p:txBody>
      </p:sp>
    </p:spTree>
    <p:extLst>
      <p:ext uri="{BB962C8B-B14F-4D97-AF65-F5344CB8AC3E}">
        <p14:creationId xmlns:p14="http://schemas.microsoft.com/office/powerpoint/2010/main" val="4190088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FFB2207-DEC4-4CE6-8592-C9E65762B341}"/>
              </a:ext>
            </a:extLst>
          </p:cNvPr>
          <p:cNvSpPr/>
          <p:nvPr/>
        </p:nvSpPr>
        <p:spPr>
          <a:xfrm>
            <a:off x="245444" y="408756"/>
            <a:ext cx="3153427" cy="369332"/>
          </a:xfrm>
          <a:prstGeom prst="rect">
            <a:avLst/>
          </a:prstGeom>
        </p:spPr>
        <p:txBody>
          <a:bodyPr wrap="none">
            <a:spAutoFit/>
          </a:bodyPr>
          <a:lstStyle/>
          <a:p>
            <a:r>
              <a:rPr lang="fr-FR" b="1" dirty="0">
                <a:latin typeface="Times New Roman" panose="02020603050405020304" pitchFamily="18" charset="0"/>
                <a:ea typeface="Calibri" panose="020F0502020204030204" pitchFamily="34" charset="0"/>
              </a:rPr>
              <a:t>Famille </a:t>
            </a:r>
            <a:r>
              <a:rPr lang="fr-FR" b="1" dirty="0" smtClean="0">
                <a:latin typeface="Times New Roman" panose="02020603050405020304" pitchFamily="18" charset="0"/>
                <a:ea typeface="Calibri" panose="020F0502020204030204" pitchFamily="34" charset="0"/>
              </a:rPr>
              <a:t>. </a:t>
            </a:r>
            <a:r>
              <a:rPr lang="fr-FR" b="1" i="1" dirty="0" err="1">
                <a:latin typeface="Times New Roman" panose="02020603050405020304" pitchFamily="18" charset="0"/>
                <a:ea typeface="Calibri" panose="020F0502020204030204" pitchFamily="34" charset="0"/>
              </a:rPr>
              <a:t>Corynebacteriaceae</a:t>
            </a:r>
            <a:endParaRPr lang="fr-FR" dirty="0"/>
          </a:p>
        </p:txBody>
      </p:sp>
      <p:sp>
        <p:nvSpPr>
          <p:cNvPr id="4" name="Rectangle 3">
            <a:extLst>
              <a:ext uri="{FF2B5EF4-FFF2-40B4-BE49-F238E27FC236}">
                <a16:creationId xmlns="" xmlns:a16="http://schemas.microsoft.com/office/drawing/2014/main" id="{0AAF3A9B-A4F9-4F33-B5CA-D113143885AA}"/>
              </a:ext>
            </a:extLst>
          </p:cNvPr>
          <p:cNvSpPr/>
          <p:nvPr/>
        </p:nvSpPr>
        <p:spPr>
          <a:xfrm>
            <a:off x="764646" y="1685169"/>
            <a:ext cx="6096000" cy="4746620"/>
          </a:xfrm>
          <a:prstGeom prst="rect">
            <a:avLst/>
          </a:prstGeom>
        </p:spPr>
        <p:txBody>
          <a:bodyPr>
            <a:spAutoFit/>
          </a:bodyPr>
          <a:lstStyle/>
          <a:p>
            <a:pPr algn="just">
              <a:lnSpc>
                <a:spcPct val="150000"/>
              </a:lnSpc>
              <a:spcAft>
                <a:spcPts val="1000"/>
              </a:spcAft>
            </a:pPr>
            <a:r>
              <a:rPr lang="fr-FR" dirty="0">
                <a:latin typeface="Times New Roman" panose="02020603050405020304" pitchFamily="18" charset="0"/>
                <a:ea typeface="Calibri" panose="020F0502020204030204" pitchFamily="34" charset="0"/>
                <a:cs typeface="Arial" panose="020B0604020202020204" pitchFamily="34" charset="0"/>
              </a:rPr>
              <a:t>La famille des </a:t>
            </a:r>
            <a:r>
              <a:rPr lang="fr-FR" b="1" i="1" dirty="0" err="1">
                <a:latin typeface="Times New Roman" panose="02020603050405020304" pitchFamily="18" charset="0"/>
                <a:ea typeface="Calibri" panose="020F0502020204030204" pitchFamily="34" charset="0"/>
                <a:cs typeface="Arial" panose="020B0604020202020204" pitchFamily="34" charset="0"/>
              </a:rPr>
              <a:t>Corynebacteriaceae</a:t>
            </a:r>
            <a:r>
              <a:rPr lang="fr-FR" b="1" i="1" dirty="0">
                <a:latin typeface="Times New Roman" panose="02020603050405020304" pitchFamily="18" charset="0"/>
                <a:ea typeface="Calibri" panose="020F0502020204030204" pitchFamily="34" charset="0"/>
                <a:cs typeface="Arial" panose="020B0604020202020204" pitchFamily="34" charset="0"/>
              </a:rPr>
              <a:t> </a:t>
            </a:r>
            <a:r>
              <a:rPr lang="fr-FR" dirty="0">
                <a:latin typeface="Times New Roman" panose="02020603050405020304" pitchFamily="18" charset="0"/>
                <a:ea typeface="Calibri" panose="020F0502020204030204" pitchFamily="34" charset="0"/>
                <a:cs typeface="Arial" panose="020B0604020202020204" pitchFamily="34" charset="0"/>
              </a:rPr>
              <a:t>ne compte que 2 genres, le genre type </a:t>
            </a:r>
            <a:r>
              <a:rPr lang="fr-FR" b="1" i="1" dirty="0">
                <a:latin typeface="Times New Roman" panose="02020603050405020304" pitchFamily="18" charset="0"/>
                <a:ea typeface="Calibri" panose="020F0502020204030204" pitchFamily="34" charset="0"/>
                <a:cs typeface="Arial" panose="020B0604020202020204" pitchFamily="34" charset="0"/>
              </a:rPr>
              <a:t>Corynebacterium </a:t>
            </a:r>
            <a:r>
              <a:rPr lang="fr-FR" dirty="0">
                <a:latin typeface="Times New Roman" panose="02020603050405020304" pitchFamily="18" charset="0"/>
                <a:ea typeface="Calibri" panose="020F0502020204030204" pitchFamily="34" charset="0"/>
                <a:cs typeface="Arial" panose="020B0604020202020204" pitchFamily="34" charset="0"/>
              </a:rPr>
              <a:t>avec près de 90 espèces et le genre </a:t>
            </a:r>
            <a:r>
              <a:rPr lang="fr-FR" b="1" i="1" dirty="0" err="1">
                <a:latin typeface="Times New Roman" panose="02020603050405020304" pitchFamily="18" charset="0"/>
                <a:ea typeface="Calibri" panose="020F0502020204030204" pitchFamily="34" charset="0"/>
                <a:cs typeface="Arial" panose="020B0604020202020204" pitchFamily="34" charset="0"/>
              </a:rPr>
              <a:t>Turicella</a:t>
            </a:r>
            <a:r>
              <a:rPr lang="fr-FR" i="1" dirty="0">
                <a:latin typeface="Times New Roman" panose="02020603050405020304" pitchFamily="18" charset="0"/>
                <a:ea typeface="Calibri" panose="020F0502020204030204" pitchFamily="34" charset="0"/>
                <a:cs typeface="Arial" panose="020B0604020202020204" pitchFamily="34" charset="0"/>
              </a:rPr>
              <a:t> </a:t>
            </a:r>
            <a:r>
              <a:rPr lang="fr-FR" dirty="0">
                <a:latin typeface="Times New Roman" panose="02020603050405020304" pitchFamily="18" charset="0"/>
                <a:ea typeface="Calibri" panose="020F0502020204030204" pitchFamily="34" charset="0"/>
                <a:cs typeface="Arial" panose="020B0604020202020204" pitchFamily="34" charset="0"/>
              </a:rPr>
              <a:t>avec une seule espèce.</a:t>
            </a:r>
            <a:r>
              <a:rPr lang="fr-FR" dirty="0">
                <a:latin typeface="Calibri" panose="020F0502020204030204" pitchFamily="34" charset="0"/>
                <a:ea typeface="Calibri" panose="020F0502020204030204" pitchFamily="34" charset="0"/>
                <a:cs typeface="Arial" panose="020B0604020202020204" pitchFamily="34" charset="0"/>
              </a:rPr>
              <a:t> </a:t>
            </a:r>
            <a:r>
              <a:rPr lang="fr-FR" dirty="0">
                <a:latin typeface="Times New Roman" panose="02020603050405020304" pitchFamily="18" charset="0"/>
                <a:ea typeface="Calibri" panose="020F0502020204030204" pitchFamily="34" charset="0"/>
                <a:cs typeface="Arial" panose="020B0604020202020204" pitchFamily="34" charset="0"/>
              </a:rPr>
              <a:t>Contenu en G+C (mol%) : 46–74.</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dirty="0">
                <a:latin typeface="Times New Roman" panose="02020603050405020304" pitchFamily="18" charset="0"/>
                <a:ea typeface="Calibri" panose="020F0502020204030204" pitchFamily="34" charset="0"/>
                <a:cs typeface="Arial" panose="020B0604020202020204" pitchFamily="34" charset="0"/>
              </a:rPr>
              <a:t>Les </a:t>
            </a:r>
            <a:r>
              <a:rPr lang="fr-FR" b="1" dirty="0" err="1">
                <a:latin typeface="Times New Roman" panose="02020603050405020304" pitchFamily="18" charset="0"/>
                <a:ea typeface="Calibri" panose="020F0502020204030204" pitchFamily="34" charset="0"/>
                <a:cs typeface="Arial" panose="020B0604020202020204" pitchFamily="34" charset="0"/>
              </a:rPr>
              <a:t>Corynebacteriaceae</a:t>
            </a:r>
            <a:r>
              <a:rPr lang="fr-FR" dirty="0">
                <a:latin typeface="Times New Roman" panose="02020603050405020304" pitchFamily="18" charset="0"/>
                <a:ea typeface="Calibri" panose="020F0502020204030204" pitchFamily="34" charset="0"/>
                <a:cs typeface="Arial" panose="020B0604020202020204" pitchFamily="34" charset="0"/>
              </a:rPr>
              <a:t> sont des bâtonnets droits à légèrement incurvés,</a:t>
            </a:r>
            <a:r>
              <a:rPr lang="fr-FR" dirty="0">
                <a:latin typeface="Calibri" panose="020F0502020204030204" pitchFamily="34" charset="0"/>
                <a:ea typeface="Calibri" panose="020F0502020204030204" pitchFamily="34" charset="0"/>
                <a:cs typeface="Arial" panose="020B0604020202020204" pitchFamily="34" charset="0"/>
              </a:rPr>
              <a:t> </a:t>
            </a:r>
            <a:r>
              <a:rPr lang="fr-FR" dirty="0">
                <a:latin typeface="Times New Roman" panose="02020603050405020304" pitchFamily="18" charset="0"/>
                <a:ea typeface="Calibri" panose="020F0502020204030204" pitchFamily="34" charset="0"/>
                <a:cs typeface="Arial" panose="020B0604020202020204" pitchFamily="34" charset="0"/>
              </a:rPr>
              <a:t>extrémités souvent renflées (aspect de "lettres chinoises"), aérobies et facultatifs, catalase-positif. On trouve aussi fréquemment des formes en massue. Ont une paroi à deux couches qui provoque une </a:t>
            </a:r>
            <a:r>
              <a:rPr lang="fr-FR" b="1" dirty="0">
                <a:latin typeface="Times New Roman" panose="02020603050405020304" pitchFamily="18" charset="0"/>
                <a:ea typeface="Calibri" panose="020F0502020204030204" pitchFamily="34" charset="0"/>
                <a:cs typeface="Arial" panose="020B0604020202020204" pitchFamily="34" charset="0"/>
              </a:rPr>
              <a:t>division par cassure</a:t>
            </a:r>
            <a:r>
              <a:rPr lang="fr-FR" dirty="0">
                <a:latin typeface="Times New Roman" panose="02020603050405020304" pitchFamily="18" charset="0"/>
                <a:ea typeface="Calibri" panose="020F0502020204030204" pitchFamily="34" charset="0"/>
                <a:cs typeface="Arial" panose="020B0604020202020204" pitchFamily="34" charset="0"/>
              </a:rPr>
              <a:t> (figure). </a:t>
            </a:r>
            <a:r>
              <a:rPr lang="fr-FR" b="1" dirty="0">
                <a:latin typeface="Times New Roman" panose="02020603050405020304" pitchFamily="18" charset="0"/>
                <a:ea typeface="Calibri" panose="020F0502020204030204" pitchFamily="34" charset="0"/>
                <a:cs typeface="Arial" panose="020B0604020202020204" pitchFamily="34" charset="0"/>
              </a:rPr>
              <a:t>Le peptidoglycane de la paroi contient du </a:t>
            </a:r>
            <a:r>
              <a:rPr lang="fr-FR" b="1" i="1" dirty="0" err="1">
                <a:latin typeface="Times New Roman" panose="02020603050405020304" pitchFamily="18" charset="0"/>
                <a:ea typeface="Calibri" panose="020F0502020204030204" pitchFamily="34" charset="0"/>
                <a:cs typeface="Arial" panose="020B0604020202020204" pitchFamily="34" charset="0"/>
              </a:rPr>
              <a:t>meso</a:t>
            </a:r>
            <a:r>
              <a:rPr lang="fr-FR" b="1" dirty="0" err="1">
                <a:latin typeface="Times New Roman" panose="02020603050405020304" pitchFamily="18" charset="0"/>
                <a:ea typeface="Calibri" panose="020F0502020204030204" pitchFamily="34" charset="0"/>
                <a:cs typeface="Arial" panose="020B0604020202020204" pitchFamily="34" charset="0"/>
              </a:rPr>
              <a:t>-diaminopimélique</a:t>
            </a:r>
            <a:r>
              <a:rPr lang="fr-FR" b="1" dirty="0">
                <a:latin typeface="Times New Roman" panose="02020603050405020304" pitchFamily="18" charset="0"/>
                <a:ea typeface="Calibri" panose="020F0502020204030204" pitchFamily="34" charset="0"/>
                <a:cs typeface="Arial" panose="020B0604020202020204" pitchFamily="34" charset="0"/>
              </a:rPr>
              <a:t> acide.</a:t>
            </a:r>
            <a:endParaRPr lang="fr-FR" dirty="0">
              <a:latin typeface="Calibri" panose="020F0502020204030204" pitchFamily="34" charset="0"/>
              <a:ea typeface="Calibri" panose="020F0502020204030204" pitchFamily="34" charset="0"/>
              <a:cs typeface="Arial" panose="020B0604020202020204" pitchFamily="34" charset="0"/>
            </a:endParaRPr>
          </a:p>
        </p:txBody>
      </p:sp>
      <p:pic>
        <p:nvPicPr>
          <p:cNvPr id="5" name="Image 4">
            <a:extLst>
              <a:ext uri="{FF2B5EF4-FFF2-40B4-BE49-F238E27FC236}">
                <a16:creationId xmlns="" xmlns:a16="http://schemas.microsoft.com/office/drawing/2014/main" id="{4E8730A6-2286-413C-9306-E788E1FD9219}"/>
              </a:ext>
            </a:extLst>
          </p:cNvPr>
          <p:cNvPicPr>
            <a:picLocks noChangeAspect="1"/>
          </p:cNvPicPr>
          <p:nvPr/>
        </p:nvPicPr>
        <p:blipFill>
          <a:blip r:embed="rId2"/>
          <a:stretch>
            <a:fillRect/>
          </a:stretch>
        </p:blipFill>
        <p:spPr>
          <a:xfrm>
            <a:off x="7010401" y="1246909"/>
            <a:ext cx="4837880" cy="5109441"/>
          </a:xfrm>
          <a:prstGeom prst="rect">
            <a:avLst/>
          </a:prstGeom>
        </p:spPr>
      </p:pic>
      <p:sp>
        <p:nvSpPr>
          <p:cNvPr id="6" name="Espace réservé du numéro de diapositive 5"/>
          <p:cNvSpPr>
            <a:spLocks noGrp="1"/>
          </p:cNvSpPr>
          <p:nvPr>
            <p:ph type="sldNum" sz="quarter" idx="12"/>
          </p:nvPr>
        </p:nvSpPr>
        <p:spPr/>
        <p:txBody>
          <a:bodyPr/>
          <a:lstStyle/>
          <a:p>
            <a:fld id="{6B981AFE-59DC-41C2-9F73-E99B4617D09A}" type="slidenum">
              <a:rPr lang="fr-FR" smtClean="0"/>
              <a:t>21</a:t>
            </a:fld>
            <a:endParaRPr lang="fr-FR"/>
          </a:p>
        </p:txBody>
      </p:sp>
    </p:spTree>
    <p:extLst>
      <p:ext uri="{BB962C8B-B14F-4D97-AF65-F5344CB8AC3E}">
        <p14:creationId xmlns:p14="http://schemas.microsoft.com/office/powerpoint/2010/main" val="636081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7437FA3-8B3B-450D-A16B-541AED35FFCC}"/>
              </a:ext>
            </a:extLst>
          </p:cNvPr>
          <p:cNvSpPr/>
          <p:nvPr/>
        </p:nvSpPr>
        <p:spPr>
          <a:xfrm>
            <a:off x="708338" y="1148919"/>
            <a:ext cx="9865217" cy="3770263"/>
          </a:xfrm>
          <a:prstGeom prst="rect">
            <a:avLst/>
          </a:prstGeom>
        </p:spPr>
        <p:txBody>
          <a:bodyPr wrap="square">
            <a:spAutoFit/>
          </a:bodyPr>
          <a:lstStyle/>
          <a:p>
            <a:pPr marL="285750" indent="-285750" algn="just">
              <a:lnSpc>
                <a:spcPct val="150000"/>
              </a:lnSpc>
              <a:spcAft>
                <a:spcPts val="1000"/>
              </a:spcAft>
              <a:buFont typeface="Wingdings" panose="05000000000000000000" pitchFamily="2" charset="2"/>
              <a:buChar char="Ø"/>
            </a:pPr>
            <a:r>
              <a:rPr lang="fr-FR" dirty="0">
                <a:latin typeface="Times New Roman" panose="02020603050405020304" pitchFamily="18" charset="0"/>
                <a:ea typeface="Calibri" panose="020F0502020204030204" pitchFamily="34" charset="0"/>
                <a:cs typeface="Arial" panose="020B0604020202020204" pitchFamily="34" charset="0"/>
              </a:rPr>
              <a:t>certaines espèces soient des saprophytes inoffensifs, </a:t>
            </a:r>
          </a:p>
          <a:p>
            <a:pPr marL="285750" indent="-285750" algn="just">
              <a:lnSpc>
                <a:spcPct val="150000"/>
              </a:lnSpc>
              <a:spcAft>
                <a:spcPts val="1000"/>
              </a:spcAft>
              <a:buFont typeface="Wingdings" panose="05000000000000000000" pitchFamily="2" charset="2"/>
              <a:buChar char="Ø"/>
            </a:pPr>
            <a:r>
              <a:rPr lang="fr-FR" dirty="0">
                <a:latin typeface="Times New Roman" panose="02020603050405020304" pitchFamily="18" charset="0"/>
                <a:ea typeface="Calibri" panose="020F0502020204030204" pitchFamily="34" charset="0"/>
                <a:cs typeface="Arial" panose="020B0604020202020204" pitchFamily="34" charset="0"/>
              </a:rPr>
              <a:t>nombreuses son pathogènes pour les végétaux ou les animaux. </a:t>
            </a:r>
            <a:endParaRPr lang="fr-FR" dirty="0" smtClean="0">
              <a:latin typeface="Times New Roman" panose="02020603050405020304" pitchFamily="18" charset="0"/>
              <a:ea typeface="Calibri" panose="020F0502020204030204" pitchFamily="34" charset="0"/>
              <a:cs typeface="Arial" panose="020B0604020202020204" pitchFamily="34" charset="0"/>
            </a:endParaRPr>
          </a:p>
          <a:p>
            <a:pPr marL="285750" indent="-285750" algn="just">
              <a:lnSpc>
                <a:spcPct val="150000"/>
              </a:lnSpc>
              <a:spcAft>
                <a:spcPts val="1000"/>
              </a:spcAft>
              <a:buFont typeface="Wingdings" panose="05000000000000000000" pitchFamily="2" charset="2"/>
              <a:buChar char="Ø"/>
            </a:pPr>
            <a:r>
              <a:rPr lang="fr-FR" dirty="0" smtClean="0">
                <a:latin typeface="Times New Roman" panose="02020603050405020304" pitchFamily="18" charset="0"/>
                <a:ea typeface="Calibri" panose="020F0502020204030204" pitchFamily="34" charset="0"/>
                <a:cs typeface="Arial" panose="020B0604020202020204" pitchFamily="34" charset="0"/>
              </a:rPr>
              <a:t>exemple</a:t>
            </a:r>
            <a:r>
              <a:rPr lang="fr-FR" dirty="0">
                <a:latin typeface="Times New Roman" panose="02020603050405020304" pitchFamily="18" charset="0"/>
                <a:ea typeface="Calibri" panose="020F0502020204030204" pitchFamily="34" charset="0"/>
                <a:cs typeface="Arial" panose="020B0604020202020204" pitchFamily="34" charset="0"/>
              </a:rPr>
              <a:t>, </a:t>
            </a:r>
          </a:p>
          <a:p>
            <a:pPr algn="just">
              <a:lnSpc>
                <a:spcPct val="150000"/>
              </a:lnSpc>
              <a:spcAft>
                <a:spcPts val="1000"/>
              </a:spcAft>
            </a:pPr>
            <a:r>
              <a:rPr lang="fr-FR" i="1" dirty="0">
                <a:latin typeface="Times New Roman" panose="02020603050405020304" pitchFamily="18" charset="0"/>
                <a:ea typeface="Calibri" panose="020F0502020204030204" pitchFamily="34" charset="0"/>
                <a:cs typeface="Arial" panose="020B0604020202020204" pitchFamily="34" charset="0"/>
              </a:rPr>
              <a:t>C. </a:t>
            </a:r>
            <a:r>
              <a:rPr lang="fr-FR" i="1" dirty="0" err="1">
                <a:latin typeface="Times New Roman" panose="02020603050405020304" pitchFamily="18" charset="0"/>
                <a:ea typeface="Calibri" panose="020F0502020204030204" pitchFamily="34" charset="0"/>
                <a:cs typeface="Arial" panose="020B0604020202020204" pitchFamily="34" charset="0"/>
              </a:rPr>
              <a:t>diphtheriae</a:t>
            </a:r>
            <a:r>
              <a:rPr lang="fr-FR" dirty="0">
                <a:latin typeface="Times New Roman" panose="02020603050405020304" pitchFamily="18" charset="0"/>
                <a:ea typeface="Calibri" panose="020F0502020204030204" pitchFamily="34" charset="0"/>
                <a:cs typeface="Arial" panose="020B0604020202020204" pitchFamily="34" charset="0"/>
              </a:rPr>
              <a:t> est l’agent causal de la diphtérie chez les humains. </a:t>
            </a:r>
          </a:p>
          <a:p>
            <a:pPr algn="just">
              <a:lnSpc>
                <a:spcPct val="150000"/>
              </a:lnSpc>
              <a:spcAft>
                <a:spcPts val="1000"/>
              </a:spcAft>
            </a:pPr>
            <a:r>
              <a:rPr lang="fr-FR" i="1" dirty="0">
                <a:latin typeface="Times New Roman" panose="02020603050405020304" pitchFamily="18" charset="0"/>
                <a:ea typeface="Calibri" panose="020F0502020204030204" pitchFamily="34" charset="0"/>
                <a:cs typeface="Arial" panose="020B0604020202020204" pitchFamily="34" charset="0"/>
              </a:rPr>
              <a:t>C. </a:t>
            </a:r>
            <a:r>
              <a:rPr lang="fr-FR" i="1" dirty="0" err="1">
                <a:latin typeface="Times New Roman" panose="02020603050405020304" pitchFamily="18" charset="0"/>
                <a:ea typeface="Calibri" panose="020F0502020204030204" pitchFamily="34" charset="0"/>
                <a:cs typeface="Arial" panose="020B0604020202020204" pitchFamily="34" charset="0"/>
              </a:rPr>
              <a:t>pseudotuberculosis</a:t>
            </a:r>
            <a:r>
              <a:rPr lang="fr-FR" i="1" dirty="0">
                <a:latin typeface="Times New Roman" panose="02020603050405020304" pitchFamily="18" charset="0"/>
                <a:ea typeface="Calibri" panose="020F0502020204030204" pitchFamily="34" charset="0"/>
                <a:cs typeface="Arial" panose="020B0604020202020204" pitchFamily="34" charset="0"/>
              </a:rPr>
              <a:t> </a:t>
            </a:r>
            <a:r>
              <a:rPr lang="fr-FR" i="1" dirty="0" err="1">
                <a:latin typeface="Times New Roman" panose="02020603050405020304" pitchFamily="18" charset="0"/>
                <a:ea typeface="Calibri" panose="020F0502020204030204" pitchFamily="34" charset="0"/>
                <a:cs typeface="Arial" panose="020B0604020202020204" pitchFamily="34" charset="0"/>
              </a:rPr>
              <a:t>biovar</a:t>
            </a:r>
            <a:r>
              <a:rPr lang="fr-FR" i="1" dirty="0">
                <a:latin typeface="Times New Roman" panose="02020603050405020304" pitchFamily="18" charset="0"/>
                <a:ea typeface="Calibri" panose="020F0502020204030204" pitchFamily="34" charset="0"/>
                <a:cs typeface="Arial" panose="020B0604020202020204" pitchFamily="34" charset="0"/>
              </a:rPr>
              <a:t> </a:t>
            </a:r>
            <a:r>
              <a:rPr lang="fr-FR" i="1" dirty="0" err="1">
                <a:latin typeface="Times New Roman" panose="02020603050405020304" pitchFamily="18" charset="0"/>
                <a:ea typeface="Calibri" panose="020F0502020204030204" pitchFamily="34" charset="0"/>
                <a:cs typeface="Arial" panose="020B0604020202020204" pitchFamily="34" charset="0"/>
              </a:rPr>
              <a:t>ovis</a:t>
            </a:r>
            <a:r>
              <a:rPr lang="fr-FR" dirty="0">
                <a:latin typeface="Times New Roman" panose="02020603050405020304" pitchFamily="18" charset="0"/>
                <a:ea typeface="Calibri" panose="020F0502020204030204" pitchFamily="34" charset="0"/>
                <a:cs typeface="Arial" panose="020B0604020202020204" pitchFamily="34" charset="0"/>
              </a:rPr>
              <a:t>, est l’agent causal de </a:t>
            </a:r>
            <a:r>
              <a:rPr lang="fr-FR" b="1" dirty="0">
                <a:latin typeface="Times New Roman" panose="02020603050405020304" pitchFamily="18" charset="0"/>
                <a:ea typeface="Calibri" panose="020F0502020204030204" pitchFamily="34" charset="0"/>
                <a:cs typeface="Arial" panose="020B0604020202020204" pitchFamily="34" charset="0"/>
              </a:rPr>
              <a:t>la lymphadénite caséeuse </a:t>
            </a:r>
            <a:r>
              <a:rPr lang="fr-FR" dirty="0">
                <a:latin typeface="Times New Roman" panose="02020603050405020304" pitchFamily="18" charset="0"/>
                <a:ea typeface="Calibri" panose="020F0502020204030204" pitchFamily="34" charset="0"/>
                <a:cs typeface="Arial" panose="020B0604020202020204" pitchFamily="34" charset="0"/>
              </a:rPr>
              <a:t>chez les animaux. </a:t>
            </a:r>
          </a:p>
          <a:p>
            <a:pPr algn="just">
              <a:lnSpc>
                <a:spcPct val="150000"/>
              </a:lnSpc>
              <a:spcAft>
                <a:spcPts val="1000"/>
              </a:spcAft>
            </a:pPr>
            <a:r>
              <a:rPr lang="fr-FR" i="1" dirty="0">
                <a:latin typeface="Times New Roman" panose="02020603050405020304" pitchFamily="18" charset="0"/>
                <a:ea typeface="Calibri" panose="020F0502020204030204" pitchFamily="34" charset="0"/>
                <a:cs typeface="Arial" panose="020B0604020202020204" pitchFamily="34" charset="0"/>
              </a:rPr>
              <a:t>C. striatum </a:t>
            </a:r>
            <a:r>
              <a:rPr lang="fr-FR" dirty="0">
                <a:latin typeface="Times New Roman" panose="02020603050405020304" pitchFamily="18" charset="0"/>
                <a:ea typeface="Calibri" panose="020F0502020204030204" pitchFamily="34" charset="0"/>
                <a:cs typeface="Arial" panose="020B0604020202020204" pitchFamily="34" charset="0"/>
              </a:rPr>
              <a:t>peut provoquer une odeur axillaire. </a:t>
            </a:r>
            <a:endParaRPr lang="fr-FR" dirty="0" smtClean="0">
              <a:latin typeface="Times New Roman" panose="02020603050405020304" pitchFamily="18" charset="0"/>
              <a:ea typeface="Calibri" panose="020F0502020204030204" pitchFamily="34" charset="0"/>
              <a:cs typeface="Arial" panose="020B0604020202020204" pitchFamily="34" charset="0"/>
            </a:endParaRPr>
          </a:p>
          <a:p>
            <a:pPr algn="just">
              <a:lnSpc>
                <a:spcPct val="150000"/>
              </a:lnSpc>
              <a:spcAft>
                <a:spcPts val="1000"/>
              </a:spcAft>
            </a:pPr>
            <a:r>
              <a:rPr lang="fr-FR" i="1" dirty="0" smtClean="0">
                <a:latin typeface="Times New Roman" panose="02020603050405020304" pitchFamily="18" charset="0"/>
                <a:ea typeface="Calibri" panose="020F0502020204030204" pitchFamily="34" charset="0"/>
                <a:cs typeface="Arial" panose="020B0604020202020204" pitchFamily="34" charset="0"/>
              </a:rPr>
              <a:t>C</a:t>
            </a:r>
            <a:r>
              <a:rPr lang="fr-FR" i="1" dirty="0">
                <a:latin typeface="Times New Roman" panose="02020603050405020304" pitchFamily="18" charset="0"/>
                <a:ea typeface="Calibri" panose="020F0502020204030204" pitchFamily="34" charset="0"/>
                <a:cs typeface="Arial" panose="020B0604020202020204" pitchFamily="34" charset="0"/>
              </a:rPr>
              <a:t>. </a:t>
            </a:r>
            <a:r>
              <a:rPr lang="fr-FR" i="1" dirty="0" err="1">
                <a:latin typeface="Times New Roman" panose="02020603050405020304" pitchFamily="18" charset="0"/>
                <a:ea typeface="Calibri" panose="020F0502020204030204" pitchFamily="34" charset="0"/>
                <a:cs typeface="Arial" panose="020B0604020202020204" pitchFamily="34" charset="0"/>
              </a:rPr>
              <a:t>minutissimum</a:t>
            </a:r>
            <a:r>
              <a:rPr lang="fr-FR" dirty="0">
                <a:latin typeface="Times New Roman" panose="02020603050405020304" pitchFamily="18" charset="0"/>
                <a:ea typeface="Calibri" panose="020F0502020204030204" pitchFamily="34" charset="0"/>
                <a:cs typeface="Arial" panose="020B0604020202020204" pitchFamily="34" charset="0"/>
              </a:rPr>
              <a:t> provoque </a:t>
            </a:r>
            <a:r>
              <a:rPr lang="fr-FR" i="1" dirty="0">
                <a:latin typeface="Times New Roman" panose="02020603050405020304" pitchFamily="18" charset="0"/>
                <a:ea typeface="Calibri" panose="020F0502020204030204" pitchFamily="34" charset="0"/>
                <a:cs typeface="Arial" panose="020B0604020202020204" pitchFamily="34" charset="0"/>
              </a:rPr>
              <a:t>l’</a:t>
            </a:r>
            <a:r>
              <a:rPr lang="fr-FR" i="1" dirty="0" err="1">
                <a:latin typeface="Times New Roman" panose="02020603050405020304" pitchFamily="18" charset="0"/>
                <a:ea typeface="Calibri" panose="020F0502020204030204" pitchFamily="34" charset="0"/>
                <a:cs typeface="Arial" panose="020B0604020202020204" pitchFamily="34" charset="0"/>
              </a:rPr>
              <a:t>érythrasme</a:t>
            </a:r>
            <a:r>
              <a:rPr lang="fr-FR" dirty="0">
                <a:latin typeface="Times New Roman" panose="02020603050405020304" pitchFamily="18" charset="0"/>
                <a:ea typeface="Calibri" panose="020F0502020204030204" pitchFamily="34"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p:txBody>
      </p:sp>
      <p:pic>
        <p:nvPicPr>
          <p:cNvPr id="3" name="Image 2"/>
          <p:cNvPicPr>
            <a:picLocks noChangeAspect="1"/>
          </p:cNvPicPr>
          <p:nvPr/>
        </p:nvPicPr>
        <p:blipFill>
          <a:blip r:embed="rId2"/>
          <a:stretch>
            <a:fillRect/>
          </a:stretch>
        </p:blipFill>
        <p:spPr>
          <a:xfrm>
            <a:off x="6533865" y="0"/>
            <a:ext cx="2619375" cy="1743075"/>
          </a:xfrm>
          <a:prstGeom prst="rect">
            <a:avLst/>
          </a:prstGeom>
        </p:spPr>
      </p:pic>
      <p:pic>
        <p:nvPicPr>
          <p:cNvPr id="6" name="Image 5"/>
          <p:cNvPicPr>
            <a:picLocks noChangeAspect="1"/>
          </p:cNvPicPr>
          <p:nvPr/>
        </p:nvPicPr>
        <p:blipFill>
          <a:blip r:embed="rId3"/>
          <a:stretch>
            <a:fillRect/>
          </a:stretch>
        </p:blipFill>
        <p:spPr>
          <a:xfrm>
            <a:off x="9832424" y="1543388"/>
            <a:ext cx="2343150" cy="1952625"/>
          </a:xfrm>
          <a:prstGeom prst="rect">
            <a:avLst/>
          </a:prstGeom>
        </p:spPr>
      </p:pic>
      <p:pic>
        <p:nvPicPr>
          <p:cNvPr id="7" name="Image 6"/>
          <p:cNvPicPr>
            <a:picLocks noChangeAspect="1"/>
          </p:cNvPicPr>
          <p:nvPr/>
        </p:nvPicPr>
        <p:blipFill>
          <a:blip r:embed="rId4"/>
          <a:stretch>
            <a:fillRect/>
          </a:stretch>
        </p:blipFill>
        <p:spPr>
          <a:xfrm>
            <a:off x="7365449" y="3890482"/>
            <a:ext cx="2466975" cy="1847850"/>
          </a:xfrm>
          <a:prstGeom prst="rect">
            <a:avLst/>
          </a:prstGeom>
        </p:spPr>
      </p:pic>
      <p:pic>
        <p:nvPicPr>
          <p:cNvPr id="8" name="Image 7"/>
          <p:cNvPicPr>
            <a:picLocks noChangeAspect="1"/>
          </p:cNvPicPr>
          <p:nvPr/>
        </p:nvPicPr>
        <p:blipFill>
          <a:blip r:embed="rId5"/>
          <a:stretch>
            <a:fillRect/>
          </a:stretch>
        </p:blipFill>
        <p:spPr>
          <a:xfrm>
            <a:off x="4713618" y="4782635"/>
            <a:ext cx="2466975" cy="1847850"/>
          </a:xfrm>
          <a:prstGeom prst="rect">
            <a:avLst/>
          </a:prstGeom>
        </p:spPr>
      </p:pic>
      <p:sp>
        <p:nvSpPr>
          <p:cNvPr id="5" name="Espace réservé du numéro de diapositive 4"/>
          <p:cNvSpPr>
            <a:spLocks noGrp="1"/>
          </p:cNvSpPr>
          <p:nvPr>
            <p:ph type="sldNum" sz="quarter" idx="12"/>
          </p:nvPr>
        </p:nvSpPr>
        <p:spPr/>
        <p:txBody>
          <a:bodyPr/>
          <a:lstStyle/>
          <a:p>
            <a:fld id="{6B981AFE-59DC-41C2-9F73-E99B4617D09A}" type="slidenum">
              <a:rPr lang="fr-FR" smtClean="0"/>
              <a:t>22</a:t>
            </a:fld>
            <a:endParaRPr lang="fr-FR"/>
          </a:p>
        </p:txBody>
      </p:sp>
    </p:spTree>
    <p:extLst>
      <p:ext uri="{BB962C8B-B14F-4D97-AF65-F5344CB8AC3E}">
        <p14:creationId xmlns:p14="http://schemas.microsoft.com/office/powerpoint/2010/main" val="406557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E7DBF3D-1D16-4688-A6AC-76B04B48005E}"/>
              </a:ext>
            </a:extLst>
          </p:cNvPr>
          <p:cNvSpPr/>
          <p:nvPr/>
        </p:nvSpPr>
        <p:spPr>
          <a:xfrm>
            <a:off x="1388772" y="1720840"/>
            <a:ext cx="9414456" cy="3416320"/>
          </a:xfrm>
          <a:prstGeom prst="rect">
            <a:avLst/>
          </a:prstGeom>
        </p:spPr>
        <p:txBody>
          <a:bodyPr wrap="square">
            <a:spAutoFit/>
          </a:bodyPr>
          <a:lstStyle/>
          <a:p>
            <a:pPr algn="just">
              <a:lnSpc>
                <a:spcPct val="150000"/>
              </a:lnSpc>
              <a:spcAft>
                <a:spcPts val="0"/>
              </a:spcAft>
            </a:pPr>
            <a:r>
              <a:rPr lang="fr-FR" dirty="0" smtClean="0">
                <a:latin typeface="Times New Roman" panose="02020603050405020304" pitchFamily="18" charset="0"/>
                <a:ea typeface="Times New Roman" panose="02020603050405020304" pitchFamily="18" charset="0"/>
                <a:cs typeface="Arial" panose="020B0604020202020204" pitchFamily="34" charset="0"/>
              </a:rPr>
              <a:t>Certaines sont </a:t>
            </a:r>
            <a:r>
              <a:rPr lang="fr-FR" dirty="0">
                <a:latin typeface="Times New Roman" panose="02020603050405020304" pitchFamily="18" charset="0"/>
                <a:ea typeface="Times New Roman" panose="02020603050405020304" pitchFamily="18" charset="0"/>
                <a:cs typeface="Arial" panose="020B0604020202020204" pitchFamily="34" charset="0"/>
              </a:rPr>
              <a:t>utilisées pour des applications industrielles très importantes. </a:t>
            </a:r>
            <a:endParaRPr lang="fr-FR" dirty="0" smtClean="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50000"/>
              </a:lnSpc>
              <a:spcAft>
                <a:spcPts val="0"/>
              </a:spcAft>
            </a:pPr>
            <a:r>
              <a:rPr lang="fr-FR" dirty="0" smtClean="0">
                <a:latin typeface="Times New Roman" panose="02020603050405020304" pitchFamily="18" charset="0"/>
                <a:ea typeface="Calibri" panose="020F0502020204030204" pitchFamily="34" charset="0"/>
                <a:cs typeface="Arial" panose="020B0604020202020204" pitchFamily="34" charset="0"/>
              </a:rPr>
              <a:t>exemple:</a:t>
            </a:r>
          </a:p>
          <a:p>
            <a:pPr algn="just">
              <a:lnSpc>
                <a:spcPct val="150000"/>
              </a:lnSpc>
              <a:spcAft>
                <a:spcPts val="0"/>
              </a:spcAft>
            </a:pPr>
            <a:r>
              <a:rPr lang="fr-FR" b="1" i="1" dirty="0" smtClean="0">
                <a:latin typeface="Times New Roman" panose="02020603050405020304" pitchFamily="18" charset="0"/>
                <a:ea typeface="Times New Roman" panose="02020603050405020304" pitchFamily="18" charset="0"/>
                <a:cs typeface="Arial" panose="020B0604020202020204" pitchFamily="34" charset="0"/>
              </a:rPr>
              <a:t>C</a:t>
            </a:r>
            <a:r>
              <a:rPr lang="fr-FR" b="1" i="1" dirty="0">
                <a:latin typeface="Times New Roman" panose="02020603050405020304" pitchFamily="18" charset="0"/>
                <a:ea typeface="Times New Roman" panose="02020603050405020304" pitchFamily="18" charset="0"/>
                <a:cs typeface="Arial" panose="020B0604020202020204" pitchFamily="34" charset="0"/>
              </a:rPr>
              <a:t>. </a:t>
            </a:r>
            <a:r>
              <a:rPr lang="fr-FR" b="1" i="1" dirty="0" err="1">
                <a:latin typeface="Times New Roman" panose="02020603050405020304" pitchFamily="18" charset="0"/>
                <a:ea typeface="Times New Roman" panose="02020603050405020304" pitchFamily="18" charset="0"/>
                <a:cs typeface="Arial" panose="020B0604020202020204" pitchFamily="34" charset="0"/>
              </a:rPr>
              <a:t>glutamicum</a:t>
            </a:r>
            <a:r>
              <a:rPr lang="fr-FR" b="1" i="1" dirty="0">
                <a:latin typeface="Times New Roman" panose="02020603050405020304" pitchFamily="18" charset="0"/>
                <a:ea typeface="Times New Roman" panose="02020603050405020304" pitchFamily="18" charset="0"/>
                <a:cs typeface="Arial" panose="020B0604020202020204" pitchFamily="34" charset="0"/>
              </a:rPr>
              <a:t> </a:t>
            </a:r>
            <a:r>
              <a:rPr lang="fr-FR" dirty="0" smtClean="0">
                <a:latin typeface="Times New Roman" panose="02020603050405020304" pitchFamily="18" charset="0"/>
                <a:ea typeface="Times New Roman" panose="02020603050405020304" pitchFamily="18" charset="0"/>
                <a:cs typeface="Arial" panose="020B0604020202020204" pitchFamily="34" charset="0"/>
              </a:rPr>
              <a:t>: production de </a:t>
            </a:r>
            <a:r>
              <a:rPr lang="fr-FR" dirty="0">
                <a:latin typeface="Times New Roman" panose="02020603050405020304" pitchFamily="18" charset="0"/>
                <a:ea typeface="Times New Roman" panose="02020603050405020304" pitchFamily="18" charset="0"/>
                <a:cs typeface="Arial" panose="020B0604020202020204" pitchFamily="34" charset="0"/>
              </a:rPr>
              <a:t>l'acide glutamique en conditions aérobies. </a:t>
            </a:r>
            <a:endParaRPr lang="fr-FR" dirty="0" smtClean="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50000"/>
              </a:lnSpc>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l'acide glutamique </a:t>
            </a:r>
            <a:r>
              <a:rPr lang="fr-FR" dirty="0" smtClean="0">
                <a:latin typeface="Times New Roman" panose="02020603050405020304" pitchFamily="18" charset="0"/>
                <a:ea typeface="Times New Roman" panose="02020603050405020304" pitchFamily="18" charset="0"/>
                <a:cs typeface="Arial" panose="020B0604020202020204" pitchFamily="34" charset="0"/>
              </a:rPr>
              <a:t>est </a:t>
            </a:r>
            <a:r>
              <a:rPr lang="fr-FR" dirty="0">
                <a:latin typeface="Times New Roman" panose="02020603050405020304" pitchFamily="18" charset="0"/>
                <a:ea typeface="Times New Roman" panose="02020603050405020304" pitchFamily="18" charset="0"/>
                <a:cs typeface="Arial" panose="020B0604020202020204" pitchFamily="34" charset="0"/>
              </a:rPr>
              <a:t>utilisé dans l'industrie alimentaire sous forme de glutamate monosodique dans la production de sauce soja et de yogourt. </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b="1" i="1" dirty="0">
                <a:latin typeface="Times New Roman" panose="02020603050405020304" pitchFamily="18" charset="0"/>
                <a:ea typeface="Times New Roman" panose="02020603050405020304" pitchFamily="18" charset="0"/>
                <a:cs typeface="Arial" panose="020B0604020202020204" pitchFamily="34" charset="0"/>
              </a:rPr>
              <a:t>C. </a:t>
            </a:r>
            <a:r>
              <a:rPr lang="fr-FR" b="1" i="1" dirty="0" err="1" smtClean="0">
                <a:latin typeface="Times New Roman" panose="02020603050405020304" pitchFamily="18" charset="0"/>
                <a:ea typeface="Times New Roman" panose="02020603050405020304" pitchFamily="18" charset="0"/>
                <a:cs typeface="Arial" panose="020B0604020202020204" pitchFamily="34" charset="0"/>
              </a:rPr>
              <a:t>Ammoniagenes</a:t>
            </a:r>
            <a:r>
              <a:rPr lang="fr-FR" b="1" i="1" dirty="0" smtClean="0">
                <a:latin typeface="Times New Roman" panose="02020603050405020304" pitchFamily="18" charset="0"/>
                <a:ea typeface="Times New Roman" panose="02020603050405020304" pitchFamily="18" charset="0"/>
                <a:cs typeface="Arial" panose="020B0604020202020204" pitchFamily="34" charset="0"/>
              </a:rPr>
              <a:t> </a:t>
            </a:r>
            <a:r>
              <a:rPr lang="fr-FR" dirty="0" smtClean="0">
                <a:latin typeface="Times New Roman" panose="02020603050405020304" pitchFamily="18" charset="0"/>
                <a:ea typeface="Times New Roman" panose="02020603050405020304" pitchFamily="18" charset="0"/>
                <a:cs typeface="Arial" panose="020B0604020202020204" pitchFamily="34" charset="0"/>
              </a:rPr>
              <a:t>: la </a:t>
            </a:r>
            <a:r>
              <a:rPr lang="fr-FR" dirty="0">
                <a:latin typeface="Times New Roman" panose="02020603050405020304" pitchFamily="18" charset="0"/>
                <a:ea typeface="Times New Roman" panose="02020603050405020304" pitchFamily="18" charset="0"/>
                <a:cs typeface="Arial" panose="020B0604020202020204" pitchFamily="34" charset="0"/>
              </a:rPr>
              <a:t>production industrielle de </a:t>
            </a:r>
            <a:r>
              <a:rPr lang="fr-FR" b="1" dirty="0">
                <a:latin typeface="Times New Roman" panose="02020603050405020304" pitchFamily="18" charset="0"/>
                <a:ea typeface="Times New Roman" panose="02020603050405020304" pitchFamily="18" charset="0"/>
                <a:cs typeface="Arial" panose="020B0604020202020204" pitchFamily="34" charset="0"/>
              </a:rPr>
              <a:t>nucléotides</a:t>
            </a:r>
            <a:r>
              <a:rPr lang="fr-FR" dirty="0">
                <a:latin typeface="Times New Roman" panose="02020603050405020304" pitchFamily="18" charset="0"/>
                <a:ea typeface="Times New Roman" panose="02020603050405020304" pitchFamily="18" charset="0"/>
                <a:cs typeface="Arial" panose="020B0604020202020204" pitchFamily="34" charset="0"/>
              </a:rPr>
              <a:t> et </a:t>
            </a:r>
            <a:r>
              <a:rPr lang="fr-FR" b="1" dirty="0">
                <a:latin typeface="Times New Roman" panose="02020603050405020304" pitchFamily="18" charset="0"/>
                <a:ea typeface="Times New Roman" panose="02020603050405020304" pitchFamily="18" charset="0"/>
                <a:cs typeface="Arial" panose="020B0604020202020204" pitchFamily="34" charset="0"/>
              </a:rPr>
              <a:t>nucléosides</a:t>
            </a:r>
            <a:r>
              <a:rPr lang="fr-FR" dirty="0">
                <a:latin typeface="Times New Roman" panose="02020603050405020304" pitchFamily="18" charset="0"/>
                <a:ea typeface="Times New Roman" panose="02020603050405020304" pitchFamily="18" charset="0"/>
                <a:cs typeface="Arial" panose="020B0604020202020204" pitchFamily="34" charset="0"/>
              </a:rPr>
              <a:t> tels que l’</a:t>
            </a:r>
            <a:r>
              <a:rPr lang="fr-FR" dirty="0">
                <a:latin typeface="Times New Roman" panose="02020603050405020304" pitchFamily="18" charset="0"/>
                <a:ea typeface="Calibri" panose="020F0502020204030204" pitchFamily="34" charset="0"/>
                <a:cs typeface="Arial" panose="020B0604020202020204" pitchFamily="34" charset="0"/>
              </a:rPr>
              <a:t>inosine 5’-monophosphate and guanosine 5’-monophosphate. Elle est également utilisée dans la </a:t>
            </a:r>
            <a:r>
              <a:rPr lang="fr-FR" dirty="0" smtClean="0">
                <a:latin typeface="Times New Roman" panose="02020603050405020304" pitchFamily="18" charset="0"/>
                <a:ea typeface="Calibri" panose="020F0502020204030204" pitchFamily="34" charset="0"/>
                <a:cs typeface="Arial" panose="020B0604020202020204" pitchFamily="34" charset="0"/>
              </a:rPr>
              <a:t>production </a:t>
            </a:r>
            <a:r>
              <a:rPr lang="fr-FR" dirty="0">
                <a:latin typeface="Times New Roman" panose="02020603050405020304" pitchFamily="18" charset="0"/>
                <a:ea typeface="Calibri" panose="020F0502020204030204" pitchFamily="34" charset="0"/>
                <a:cs typeface="Arial" panose="020B0604020202020204" pitchFamily="34" charset="0"/>
              </a:rPr>
              <a:t>industrielle de la vitamine B</a:t>
            </a:r>
            <a:r>
              <a:rPr lang="fr-FR" baseline="-25000" dirty="0">
                <a:latin typeface="Times New Roman" panose="02020603050405020304" pitchFamily="18" charset="0"/>
                <a:ea typeface="Calibri" panose="020F0502020204030204" pitchFamily="34" charset="0"/>
                <a:cs typeface="Arial" panose="020B0604020202020204" pitchFamily="34" charset="0"/>
              </a:rPr>
              <a:t>2</a:t>
            </a:r>
            <a:r>
              <a:rPr lang="fr-FR" dirty="0">
                <a:latin typeface="Calibri" panose="020F0502020204030204" pitchFamily="34"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Riboﬂavin</a:t>
            </a:r>
            <a:r>
              <a:rPr lang="fr-FR" dirty="0">
                <a:latin typeface="Times New Roman" panose="02020603050405020304" pitchFamily="18" charset="0"/>
                <a:ea typeface="Calibri" panose="020F0502020204030204" pitchFamily="34"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6B981AFE-59DC-41C2-9F73-E99B4617D09A}" type="slidenum">
              <a:rPr lang="fr-FR" smtClean="0"/>
              <a:t>23</a:t>
            </a:fld>
            <a:endParaRPr lang="fr-FR"/>
          </a:p>
        </p:txBody>
      </p:sp>
    </p:spTree>
    <p:extLst>
      <p:ext uri="{BB962C8B-B14F-4D97-AF65-F5344CB8AC3E}">
        <p14:creationId xmlns:p14="http://schemas.microsoft.com/office/powerpoint/2010/main" val="267851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8D45168-0F1B-4C24-808F-4AB06EDFA81A}"/>
              </a:ext>
            </a:extLst>
          </p:cNvPr>
          <p:cNvSpPr/>
          <p:nvPr/>
        </p:nvSpPr>
        <p:spPr>
          <a:xfrm>
            <a:off x="0" y="1548956"/>
            <a:ext cx="6096000" cy="2540888"/>
          </a:xfrm>
          <a:prstGeom prst="rect">
            <a:avLst/>
          </a:prstGeom>
        </p:spPr>
        <p:txBody>
          <a:bodyPr>
            <a:spAutoFit/>
          </a:bodyPr>
          <a:lstStyle/>
          <a:p>
            <a:pPr algn="just">
              <a:lnSpc>
                <a:spcPct val="150000"/>
              </a:lnSpc>
              <a:spcAft>
                <a:spcPts val="0"/>
              </a:spcAft>
            </a:pPr>
            <a:r>
              <a:rPr lang="fr-FR" dirty="0">
                <a:latin typeface="Times New Roman" panose="02020603050405020304" pitchFamily="18" charset="0"/>
                <a:ea typeface="SimSun" panose="02010600030101010101" pitchFamily="2" charset="-122"/>
                <a:cs typeface="Arial" panose="020B0604020202020204" pitchFamily="34" charset="0"/>
              </a:rPr>
              <a:t>Le phylum </a:t>
            </a:r>
            <a:r>
              <a:rPr lang="fr-FR" i="1" dirty="0">
                <a:latin typeface="Times New Roman" panose="02020603050405020304" pitchFamily="18" charset="0"/>
                <a:ea typeface="SimSun" panose="02010600030101010101" pitchFamily="2" charset="-122"/>
                <a:cs typeface="Arial" panose="020B0604020202020204" pitchFamily="34" charset="0"/>
              </a:rPr>
              <a:t>Actinomycetota</a:t>
            </a:r>
            <a:r>
              <a:rPr lang="fr-FR" dirty="0">
                <a:latin typeface="Times New Roman" panose="02020603050405020304" pitchFamily="18" charset="0"/>
                <a:ea typeface="SimSun" panose="02010600030101010101" pitchFamily="2" charset="-122"/>
                <a:cs typeface="Arial" panose="020B0604020202020204" pitchFamily="34" charset="0"/>
              </a:rPr>
              <a:t> (</a:t>
            </a:r>
            <a:r>
              <a:rPr lang="fr-FR" dirty="0" err="1">
                <a:latin typeface="Times New Roman" panose="02020603050405020304" pitchFamily="18" charset="0"/>
                <a:ea typeface="SimSun" panose="02010600030101010101" pitchFamily="2" charset="-122"/>
                <a:cs typeface="Arial" panose="020B0604020202020204" pitchFamily="34" charset="0"/>
              </a:rPr>
              <a:t>Oren</a:t>
            </a:r>
            <a:r>
              <a:rPr lang="fr-FR" dirty="0">
                <a:latin typeface="Times New Roman" panose="02020603050405020304" pitchFamily="18" charset="0"/>
                <a:ea typeface="SimSun" panose="02010600030101010101" pitchFamily="2" charset="-122"/>
                <a:cs typeface="Arial" panose="020B0604020202020204" pitchFamily="34" charset="0"/>
              </a:rPr>
              <a:t> and </a:t>
            </a:r>
            <a:r>
              <a:rPr lang="fr-FR" dirty="0" err="1">
                <a:latin typeface="Times New Roman" panose="02020603050405020304" pitchFamily="18" charset="0"/>
                <a:ea typeface="SimSun" panose="02010600030101010101" pitchFamily="2" charset="-122"/>
                <a:cs typeface="Arial" panose="020B0604020202020204" pitchFamily="34" charset="0"/>
              </a:rPr>
              <a:t>Garrity</a:t>
            </a:r>
            <a:r>
              <a:rPr lang="fr-FR" dirty="0">
                <a:latin typeface="Times New Roman" panose="02020603050405020304" pitchFamily="18" charset="0"/>
                <a:ea typeface="SimSun" panose="02010600030101010101" pitchFamily="2" charset="-122"/>
                <a:cs typeface="Arial" panose="020B0604020202020204" pitchFamily="34" charset="0"/>
              </a:rPr>
              <a:t>, 2021) contient actuellement six classes valides, à savoir </a:t>
            </a:r>
            <a:r>
              <a:rPr lang="fr-FR" i="1" dirty="0" err="1">
                <a:latin typeface="Times New Roman" panose="02020603050405020304" pitchFamily="18" charset="0"/>
                <a:ea typeface="SimSun" panose="02010600030101010101" pitchFamily="2" charset="-122"/>
                <a:cs typeface="Arial" panose="020B0604020202020204" pitchFamily="34" charset="0"/>
              </a:rPr>
              <a:t>Actinobacteria</a:t>
            </a:r>
            <a:r>
              <a:rPr lang="fr-FR" dirty="0">
                <a:latin typeface="Times New Roman" panose="02020603050405020304" pitchFamily="18" charset="0"/>
                <a:ea typeface="SimSun" panose="02010600030101010101" pitchFamily="2" charset="-122"/>
                <a:cs typeface="Arial" panose="020B0604020202020204" pitchFamily="34" charset="0"/>
              </a:rPr>
              <a:t>, </a:t>
            </a:r>
            <a:r>
              <a:rPr lang="fr-FR" i="1" dirty="0" err="1">
                <a:latin typeface="Times New Roman" panose="02020603050405020304" pitchFamily="18" charset="0"/>
                <a:ea typeface="SimSun" panose="02010600030101010101" pitchFamily="2" charset="-122"/>
                <a:cs typeface="Arial" panose="020B0604020202020204" pitchFamily="34" charset="0"/>
              </a:rPr>
              <a:t>Acidimicrobiia</a:t>
            </a:r>
            <a:r>
              <a:rPr lang="fr-FR" dirty="0">
                <a:latin typeface="Times New Roman" panose="02020603050405020304" pitchFamily="18" charset="0"/>
                <a:ea typeface="SimSun" panose="02010600030101010101" pitchFamily="2" charset="-122"/>
                <a:cs typeface="Arial" panose="020B0604020202020204" pitchFamily="34" charset="0"/>
              </a:rPr>
              <a:t>, </a:t>
            </a:r>
            <a:r>
              <a:rPr lang="fr-FR" i="1" dirty="0" err="1">
                <a:latin typeface="Times New Roman" panose="02020603050405020304" pitchFamily="18" charset="0"/>
                <a:ea typeface="SimSun" panose="02010600030101010101" pitchFamily="2" charset="-122"/>
                <a:cs typeface="Arial" panose="020B0604020202020204" pitchFamily="34" charset="0"/>
              </a:rPr>
              <a:t>Coriobacteriia</a:t>
            </a:r>
            <a:r>
              <a:rPr lang="fr-FR" dirty="0">
                <a:latin typeface="Times New Roman" panose="02020603050405020304" pitchFamily="18" charset="0"/>
                <a:ea typeface="SimSun" panose="02010600030101010101" pitchFamily="2" charset="-122"/>
                <a:cs typeface="Arial" panose="020B0604020202020204" pitchFamily="34" charset="0"/>
              </a:rPr>
              <a:t>, </a:t>
            </a:r>
            <a:r>
              <a:rPr lang="fr-FR" i="1" dirty="0" err="1">
                <a:latin typeface="Times New Roman" panose="02020603050405020304" pitchFamily="18" charset="0"/>
                <a:ea typeface="SimSun" panose="02010600030101010101" pitchFamily="2" charset="-122"/>
                <a:cs typeface="Arial" panose="020B0604020202020204" pitchFamily="34" charset="0"/>
              </a:rPr>
              <a:t>Nitriliruptoria</a:t>
            </a:r>
            <a:r>
              <a:rPr lang="fr-FR" dirty="0">
                <a:latin typeface="Times New Roman" panose="02020603050405020304" pitchFamily="18" charset="0"/>
                <a:ea typeface="SimSun" panose="02010600030101010101" pitchFamily="2" charset="-122"/>
                <a:cs typeface="Arial" panose="020B0604020202020204" pitchFamily="34" charset="0"/>
              </a:rPr>
              <a:t>, </a:t>
            </a:r>
            <a:r>
              <a:rPr lang="fr-FR" i="1" dirty="0" err="1">
                <a:latin typeface="Times New Roman" panose="02020603050405020304" pitchFamily="18" charset="0"/>
                <a:ea typeface="SimSun" panose="02010600030101010101" pitchFamily="2" charset="-122"/>
                <a:cs typeface="Arial" panose="020B0604020202020204" pitchFamily="34" charset="0"/>
              </a:rPr>
              <a:t>Rubrobacteria</a:t>
            </a:r>
            <a:r>
              <a:rPr lang="fr-FR" dirty="0">
                <a:latin typeface="Times New Roman" panose="02020603050405020304" pitchFamily="18" charset="0"/>
                <a:ea typeface="SimSun" panose="02010600030101010101" pitchFamily="2" charset="-122"/>
                <a:cs typeface="Arial" panose="020B0604020202020204" pitchFamily="34" charset="0"/>
              </a:rPr>
              <a:t> et </a:t>
            </a:r>
            <a:r>
              <a:rPr lang="fr-FR" i="1" dirty="0" err="1">
                <a:latin typeface="Times New Roman" panose="02020603050405020304" pitchFamily="18" charset="0"/>
                <a:ea typeface="SimSun" panose="02010600030101010101" pitchFamily="2" charset="-122"/>
                <a:cs typeface="Arial" panose="020B0604020202020204" pitchFamily="34" charset="0"/>
              </a:rPr>
              <a:t>Thermoleophilia</a:t>
            </a:r>
            <a:r>
              <a:rPr lang="fr-FR" b="1" dirty="0">
                <a:latin typeface="Times New Roman" panose="02020603050405020304" pitchFamily="18" charset="0"/>
                <a:ea typeface="SimSun" panose="02010600030101010101" pitchFamily="2" charset="-122"/>
                <a:cs typeface="Arial" panose="020B0604020202020204" pitchFamily="34" charset="0"/>
              </a:rPr>
              <a:t>, </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46 ordres, 79 familles et 425 genres (Salam et al., 2020).</a:t>
            </a:r>
            <a:r>
              <a:rPr lang="fr-FR" i="1" dirty="0">
                <a:latin typeface="Times New Roman" panose="02020603050405020304" pitchFamily="18" charset="0"/>
                <a:ea typeface="SimSun" panose="02010600030101010101" pitchFamily="2" charset="-122"/>
                <a:cs typeface="Arial" panose="020B0604020202020204" pitchFamily="34" charset="0"/>
              </a:rPr>
              <a:t> Les Actinomycetota </a:t>
            </a:r>
            <a:r>
              <a:rPr lang="fr-FR" dirty="0">
                <a:latin typeface="Times New Roman" panose="02020603050405020304" pitchFamily="18" charset="0"/>
                <a:ea typeface="SimSun" panose="02010600030101010101" pitchFamily="2" charset="-122"/>
                <a:cs typeface="Arial" panose="020B0604020202020204" pitchFamily="34" charset="0"/>
              </a:rPr>
              <a:t>sont des bactéries Gram-positif avec un pourcentage de G+C élevé.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Image 2">
            <a:extLst>
              <a:ext uri="{FF2B5EF4-FFF2-40B4-BE49-F238E27FC236}">
                <a16:creationId xmlns="" xmlns:a16="http://schemas.microsoft.com/office/drawing/2014/main" id="{3970E354-E965-404E-A768-4DAA69FF7C2F}"/>
              </a:ext>
            </a:extLst>
          </p:cNvPr>
          <p:cNvPicPr>
            <a:picLocks noChangeAspect="1"/>
          </p:cNvPicPr>
          <p:nvPr/>
        </p:nvPicPr>
        <p:blipFill>
          <a:blip r:embed="rId3"/>
          <a:stretch>
            <a:fillRect/>
          </a:stretch>
        </p:blipFill>
        <p:spPr>
          <a:xfrm>
            <a:off x="6386945" y="290946"/>
            <a:ext cx="5389419" cy="6109854"/>
          </a:xfrm>
          <a:prstGeom prst="rect">
            <a:avLst/>
          </a:prstGeom>
        </p:spPr>
      </p:pic>
      <p:sp>
        <p:nvSpPr>
          <p:cNvPr id="5" name="Espace réservé du numéro de diapositive 4"/>
          <p:cNvSpPr>
            <a:spLocks noGrp="1"/>
          </p:cNvSpPr>
          <p:nvPr>
            <p:ph type="sldNum" sz="quarter" idx="12"/>
          </p:nvPr>
        </p:nvSpPr>
        <p:spPr/>
        <p:txBody>
          <a:bodyPr/>
          <a:lstStyle/>
          <a:p>
            <a:fld id="{6B981AFE-59DC-41C2-9F73-E99B4617D09A}" type="slidenum">
              <a:rPr lang="fr-FR" smtClean="0"/>
              <a:t>3</a:t>
            </a:fld>
            <a:endParaRPr lang="fr-FR"/>
          </a:p>
        </p:txBody>
      </p:sp>
    </p:spTree>
    <p:extLst>
      <p:ext uri="{BB962C8B-B14F-4D97-AF65-F5344CB8AC3E}">
        <p14:creationId xmlns:p14="http://schemas.microsoft.com/office/powerpoint/2010/main" val="4008565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03A6165-99FB-49BF-912C-E5CC3CBB6CE3}"/>
              </a:ext>
            </a:extLst>
          </p:cNvPr>
          <p:cNvSpPr/>
          <p:nvPr/>
        </p:nvSpPr>
        <p:spPr>
          <a:xfrm>
            <a:off x="277091" y="639725"/>
            <a:ext cx="9407236" cy="1294393"/>
          </a:xfrm>
          <a:prstGeom prst="rect">
            <a:avLst/>
          </a:prstGeom>
        </p:spPr>
        <p:txBody>
          <a:bodyPr wrap="square">
            <a:spAutoFit/>
          </a:bodyPr>
          <a:lstStyle/>
          <a:p>
            <a:pPr>
              <a:lnSpc>
                <a:spcPct val="150000"/>
              </a:lnSpc>
            </a:pPr>
            <a:r>
              <a:rPr lang="fr-FR" dirty="0">
                <a:solidFill>
                  <a:srgbClr val="000000"/>
                </a:solidFill>
                <a:latin typeface="Times New Roman" panose="02020603050405020304" pitchFamily="18" charset="0"/>
                <a:ea typeface="SimSun" panose="02010600030101010101" pitchFamily="2" charset="-122"/>
              </a:rPr>
              <a:t>le mot Actinomycète provient de deux mots grecs :</a:t>
            </a:r>
            <a:r>
              <a:rPr lang="fr-FR" dirty="0">
                <a:latin typeface="Calibri" panose="020F0502020204030204" pitchFamily="34" charset="0"/>
                <a:ea typeface="Calibri" panose="020F0502020204030204" pitchFamily="34" charset="0"/>
                <a:cs typeface="Arial" panose="020B0604020202020204" pitchFamily="34" charset="0"/>
              </a:rPr>
              <a:t> </a:t>
            </a:r>
            <a:r>
              <a:rPr lang="fr-FR" dirty="0">
                <a:solidFill>
                  <a:srgbClr val="000000"/>
                </a:solidFill>
                <a:latin typeface="Times New Roman" panose="02020603050405020304" pitchFamily="18" charset="0"/>
                <a:ea typeface="SimSun" panose="02010600030101010101" pitchFamily="2" charset="-122"/>
              </a:rPr>
              <a:t>«</a:t>
            </a:r>
            <a:r>
              <a:rPr lang="fr-FR" dirty="0" err="1">
                <a:solidFill>
                  <a:srgbClr val="000000"/>
                </a:solidFill>
                <a:latin typeface="Times New Roman" panose="02020603050405020304" pitchFamily="18" charset="0"/>
                <a:ea typeface="SimSun" panose="02010600030101010101" pitchFamily="2" charset="-122"/>
              </a:rPr>
              <a:t>Aktis</a:t>
            </a:r>
            <a:r>
              <a:rPr lang="fr-FR" dirty="0">
                <a:solidFill>
                  <a:srgbClr val="000000"/>
                </a:solidFill>
                <a:latin typeface="Times New Roman" panose="02020603050405020304" pitchFamily="18" charset="0"/>
                <a:ea typeface="SimSun" panose="02010600030101010101" pitchFamily="2" charset="-122"/>
              </a:rPr>
              <a:t>»</a:t>
            </a:r>
            <a:r>
              <a:rPr lang="fr-FR" dirty="0">
                <a:latin typeface="Calibri" panose="020F0502020204030204" pitchFamily="34" charset="0"/>
                <a:ea typeface="Calibri" panose="020F0502020204030204" pitchFamily="34" charset="0"/>
                <a:cs typeface="Arial" panose="020B0604020202020204" pitchFamily="34" charset="0"/>
              </a:rPr>
              <a:t> </a:t>
            </a:r>
            <a:r>
              <a:rPr lang="fr-FR" dirty="0">
                <a:solidFill>
                  <a:srgbClr val="000000"/>
                </a:solidFill>
                <a:latin typeface="Times New Roman" panose="02020603050405020304" pitchFamily="18" charset="0"/>
                <a:ea typeface="SimSun" panose="02010600030101010101" pitchFamily="2" charset="-122"/>
              </a:rPr>
              <a:t>qui veut dire rayon et «</a:t>
            </a:r>
            <a:r>
              <a:rPr lang="fr-FR" dirty="0" err="1">
                <a:solidFill>
                  <a:srgbClr val="000000"/>
                </a:solidFill>
                <a:latin typeface="Times New Roman" panose="02020603050405020304" pitchFamily="18" charset="0"/>
                <a:ea typeface="SimSun" panose="02010600030101010101" pitchFamily="2" charset="-122"/>
              </a:rPr>
              <a:t>mykes</a:t>
            </a:r>
            <a:r>
              <a:rPr lang="fr-FR" dirty="0">
                <a:solidFill>
                  <a:srgbClr val="000000"/>
                </a:solidFill>
                <a:latin typeface="Times New Roman" panose="02020603050405020304" pitchFamily="18" charset="0"/>
                <a:ea typeface="SimSun" panose="02010600030101010101" pitchFamily="2" charset="-122"/>
              </a:rPr>
              <a:t>» qui veut dire champignon «Champignons à rayons» ou «Champignons rayonnants». Elles ont donc un type de croissance rappelle celui des champions filamenteux. </a:t>
            </a:r>
            <a:endParaRPr lang="fr-FR" dirty="0"/>
          </a:p>
        </p:txBody>
      </p:sp>
      <p:pic>
        <p:nvPicPr>
          <p:cNvPr id="3" name="Image 2">
            <a:extLst>
              <a:ext uri="{FF2B5EF4-FFF2-40B4-BE49-F238E27FC236}">
                <a16:creationId xmlns="" xmlns:a16="http://schemas.microsoft.com/office/drawing/2014/main" id="{9226C70D-37D9-432A-829D-9ED64D7B5E2E}"/>
              </a:ext>
            </a:extLst>
          </p:cNvPr>
          <p:cNvPicPr>
            <a:picLocks noChangeAspect="1"/>
          </p:cNvPicPr>
          <p:nvPr/>
        </p:nvPicPr>
        <p:blipFill>
          <a:blip r:embed="rId2"/>
          <a:stretch>
            <a:fillRect/>
          </a:stretch>
        </p:blipFill>
        <p:spPr>
          <a:xfrm>
            <a:off x="2092036" y="2240176"/>
            <a:ext cx="9019309" cy="4354587"/>
          </a:xfrm>
          <a:prstGeom prst="rect">
            <a:avLst/>
          </a:prstGeom>
        </p:spPr>
      </p:pic>
      <p:sp>
        <p:nvSpPr>
          <p:cNvPr id="5" name="Espace réservé du numéro de diapositive 4"/>
          <p:cNvSpPr>
            <a:spLocks noGrp="1"/>
          </p:cNvSpPr>
          <p:nvPr>
            <p:ph type="sldNum" sz="quarter" idx="12"/>
          </p:nvPr>
        </p:nvSpPr>
        <p:spPr/>
        <p:txBody>
          <a:bodyPr/>
          <a:lstStyle/>
          <a:p>
            <a:fld id="{6B981AFE-59DC-41C2-9F73-E99B4617D09A}" type="slidenum">
              <a:rPr lang="fr-FR" smtClean="0"/>
              <a:t>4</a:t>
            </a:fld>
            <a:endParaRPr lang="fr-FR"/>
          </a:p>
        </p:txBody>
      </p:sp>
    </p:spTree>
    <p:extLst>
      <p:ext uri="{BB962C8B-B14F-4D97-AF65-F5344CB8AC3E}">
        <p14:creationId xmlns:p14="http://schemas.microsoft.com/office/powerpoint/2010/main" val="221570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8CC4E0E-9CA3-4071-904F-BCCA8E20B142}"/>
              </a:ext>
            </a:extLst>
          </p:cNvPr>
          <p:cNvSpPr/>
          <p:nvPr/>
        </p:nvSpPr>
        <p:spPr>
          <a:xfrm>
            <a:off x="2008909" y="2550105"/>
            <a:ext cx="7966363" cy="878895"/>
          </a:xfrm>
          <a:prstGeom prst="rect">
            <a:avLst/>
          </a:prstGeom>
        </p:spPr>
        <p:txBody>
          <a:bodyPr wrap="square">
            <a:spAutoFit/>
          </a:bodyPr>
          <a:lstStyle/>
          <a:p>
            <a:pPr algn="just">
              <a:lnSpc>
                <a:spcPct val="150000"/>
              </a:lnSpc>
              <a:spcAft>
                <a:spcPts val="0"/>
              </a:spcAft>
            </a:pPr>
            <a:r>
              <a:rPr lang="fr-FR" dirty="0">
                <a:solidFill>
                  <a:srgbClr val="000000"/>
                </a:solidFill>
                <a:latin typeface="Times New Roman" panose="02020603050405020304" pitchFamily="18" charset="0"/>
                <a:ea typeface="SimSun" panose="02010600030101010101" pitchFamily="2" charset="-122"/>
                <a:cs typeface="Arial" panose="020B0604020202020204" pitchFamily="34" charset="0"/>
              </a:rPr>
              <a:t>premiers organismes étudiés de ce type est le genre </a:t>
            </a:r>
            <a:r>
              <a:rPr lang="fr-FR" i="1" dirty="0" err="1">
                <a:solidFill>
                  <a:srgbClr val="000000"/>
                </a:solidFill>
                <a:latin typeface="Times New Roman" panose="02020603050405020304" pitchFamily="18" charset="0"/>
                <a:ea typeface="SimSun" panose="02010600030101010101" pitchFamily="2" charset="-122"/>
                <a:cs typeface="Arial" panose="020B0604020202020204" pitchFamily="34" charset="0"/>
              </a:rPr>
              <a:t>Actinomyces</a:t>
            </a:r>
            <a:r>
              <a:rPr lang="fr-FR" i="1" dirty="0">
                <a:solidFill>
                  <a:srgbClr val="000000"/>
                </a:solidFill>
                <a:latin typeface="Times New Roman" panose="02020603050405020304" pitchFamily="18" charset="0"/>
                <a:ea typeface="SimSun" panose="02010600030101010101" pitchFamily="2" charset="-122"/>
                <a:cs typeface="Arial" panose="020B0604020202020204" pitchFamily="34" charset="0"/>
              </a:rPr>
              <a:t>, </a:t>
            </a:r>
            <a:r>
              <a:rPr lang="fr-FR" dirty="0">
                <a:solidFill>
                  <a:srgbClr val="000000"/>
                </a:solidFill>
                <a:latin typeface="Times New Roman" panose="02020603050405020304" pitchFamily="18" charset="0"/>
                <a:ea typeface="SimSun" panose="02010600030101010101" pitchFamily="2" charset="-122"/>
                <a:cs typeface="Arial" panose="020B0604020202020204" pitchFamily="34" charset="0"/>
              </a:rPr>
              <a:t>qui a donné son nom au groupe</a:t>
            </a:r>
            <a:r>
              <a:rPr lang="fr-FR" i="1" dirty="0">
                <a:solidFill>
                  <a:srgbClr val="000000"/>
                </a:solidFill>
                <a:latin typeface="Times New Roman" panose="02020603050405020304" pitchFamily="18" charset="0"/>
                <a:ea typeface="SimSun" panose="02010600030101010101" pitchFamily="2" charset="-122"/>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 xmlns:a16="http://schemas.microsoft.com/office/drawing/2014/main" id="{2854DA9D-73FA-4869-8537-6F27F456BE64}"/>
              </a:ext>
            </a:extLst>
          </p:cNvPr>
          <p:cNvSpPr/>
          <p:nvPr/>
        </p:nvSpPr>
        <p:spPr>
          <a:xfrm>
            <a:off x="2008909" y="4188526"/>
            <a:ext cx="7966363" cy="1338828"/>
          </a:xfrm>
          <a:prstGeom prst="rect">
            <a:avLst/>
          </a:prstGeom>
        </p:spPr>
        <p:txBody>
          <a:bodyPr wrap="square">
            <a:spAutoFit/>
          </a:bodyPr>
          <a:lstStyle/>
          <a:p>
            <a:pPr algn="just">
              <a:lnSpc>
                <a:spcPct val="150000"/>
              </a:lnSpc>
              <a:spcAft>
                <a:spcPts val="0"/>
              </a:spcAft>
            </a:pPr>
            <a:r>
              <a:rPr lang="fr-FR" dirty="0">
                <a:solidFill>
                  <a:srgbClr val="000000"/>
                </a:solidFill>
                <a:latin typeface="Times New Roman" panose="02020603050405020304" pitchFamily="18" charset="0"/>
                <a:ea typeface="SimSun" panose="02010600030101010101" pitchFamily="2" charset="-122"/>
                <a:cs typeface="Arial" panose="020B0604020202020204" pitchFamily="34" charset="0"/>
              </a:rPr>
              <a:t>Bien que la plupart des membres du</a:t>
            </a:r>
            <a:r>
              <a:rPr lang="fr-FR" b="1" dirty="0">
                <a:solidFill>
                  <a:srgbClr val="000000"/>
                </a:solidFill>
                <a:latin typeface="Times New Roman" panose="02020603050405020304" pitchFamily="18" charset="0"/>
                <a:ea typeface="SimSun" panose="02010600030101010101" pitchFamily="2" charset="-122"/>
                <a:cs typeface="Arial" panose="020B0604020202020204" pitchFamily="34" charset="0"/>
              </a:rPr>
              <a:t> </a:t>
            </a:r>
            <a:r>
              <a:rPr lang="fr-FR" dirty="0">
                <a:solidFill>
                  <a:srgbClr val="000000"/>
                </a:solidFill>
                <a:latin typeface="Times New Roman" panose="02020603050405020304" pitchFamily="18" charset="0"/>
                <a:ea typeface="SimSun" panose="02010600030101010101" pitchFamily="2" charset="-122"/>
                <a:cs typeface="Arial" panose="020B0604020202020204" pitchFamily="34" charset="0"/>
              </a:rPr>
              <a:t>phylum</a:t>
            </a:r>
            <a:r>
              <a:rPr lang="fr-FR" i="1" dirty="0">
                <a:solidFill>
                  <a:srgbClr val="000000"/>
                </a:solidFill>
                <a:latin typeface="Times New Roman" panose="02020603050405020304" pitchFamily="18" charset="0"/>
                <a:ea typeface="SimSun" panose="02010600030101010101" pitchFamily="2" charset="-122"/>
                <a:cs typeface="Arial" panose="020B0604020202020204" pitchFamily="34" charset="0"/>
              </a:rPr>
              <a:t> </a:t>
            </a:r>
            <a:r>
              <a:rPr lang="fr-FR" b="1" i="1" dirty="0" err="1" smtClean="0">
                <a:solidFill>
                  <a:srgbClr val="000000"/>
                </a:solidFill>
                <a:latin typeface="Times New Roman" panose="02020603050405020304" pitchFamily="18" charset="0"/>
                <a:ea typeface="SimSun" panose="02010600030101010101" pitchFamily="2" charset="-122"/>
                <a:cs typeface="Arial" panose="020B0604020202020204" pitchFamily="34" charset="0"/>
              </a:rPr>
              <a:t>Actinomycetota</a:t>
            </a:r>
            <a:r>
              <a:rPr lang="fr-FR" dirty="0" smtClean="0">
                <a:solidFill>
                  <a:srgbClr val="000000"/>
                </a:solidFill>
                <a:latin typeface="Times New Roman" panose="02020603050405020304" pitchFamily="18" charset="0"/>
                <a:ea typeface="SimSun" panose="02010600030101010101" pitchFamily="2" charset="-122"/>
                <a:cs typeface="Arial" panose="020B0604020202020204" pitchFamily="34" charset="0"/>
              </a:rPr>
              <a:t> produisent </a:t>
            </a:r>
            <a:r>
              <a:rPr lang="fr-FR" dirty="0">
                <a:solidFill>
                  <a:srgbClr val="000000"/>
                </a:solidFill>
                <a:latin typeface="Times New Roman" panose="02020603050405020304" pitchFamily="18" charset="0"/>
                <a:ea typeface="SimSun" panose="02010600030101010101" pitchFamily="2" charset="-122"/>
                <a:cs typeface="Arial" panose="020B0604020202020204" pitchFamily="34" charset="0"/>
              </a:rPr>
              <a:t>des filaments multicellulaires ou mycélium, certains </a:t>
            </a:r>
            <a:r>
              <a:rPr lang="fr-FR" dirty="0" smtClean="0">
                <a:solidFill>
                  <a:srgbClr val="000000"/>
                </a:solidFill>
                <a:latin typeface="Times New Roman" panose="02020603050405020304" pitchFamily="18" charset="0"/>
                <a:ea typeface="SimSun" panose="02010600030101010101" pitchFamily="2" charset="-122"/>
                <a:cs typeface="Arial" panose="020B0604020202020204" pitchFamily="34" charset="0"/>
              </a:rPr>
              <a:t>comme </a:t>
            </a:r>
            <a:r>
              <a:rPr lang="fr-FR" dirty="0">
                <a:solidFill>
                  <a:srgbClr val="000000"/>
                </a:solidFill>
                <a:latin typeface="Times New Roman" panose="02020603050405020304" pitchFamily="18" charset="0"/>
                <a:ea typeface="SimSun" panose="02010600030101010101" pitchFamily="2" charset="-122"/>
                <a:cs typeface="Arial" panose="020B0604020202020204" pitchFamily="34" charset="0"/>
              </a:rPr>
              <a:t>le genre </a:t>
            </a:r>
            <a:r>
              <a:rPr lang="fr-FR" i="1" dirty="0">
                <a:solidFill>
                  <a:srgbClr val="000000"/>
                </a:solidFill>
                <a:latin typeface="Times New Roman" panose="02020603050405020304" pitchFamily="18" charset="0"/>
                <a:ea typeface="SimSun" panose="02010600030101010101" pitchFamily="2" charset="-122"/>
                <a:cs typeface="Arial" panose="020B0604020202020204" pitchFamily="34" charset="0"/>
              </a:rPr>
              <a:t>Micrococcus</a:t>
            </a:r>
            <a:r>
              <a:rPr lang="fr-FR" dirty="0">
                <a:solidFill>
                  <a:srgbClr val="000000"/>
                </a:solidFill>
                <a:latin typeface="Times New Roman" panose="02020603050405020304" pitchFamily="18" charset="0"/>
                <a:ea typeface="SimSun" panose="02010600030101010101" pitchFamily="2" charset="-122"/>
                <a:cs typeface="Arial" panose="020B0604020202020204" pitchFamily="34" charset="0"/>
              </a:rPr>
              <a:t>, sont unicellulaires. </a:t>
            </a: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6B981AFE-59DC-41C2-9F73-E99B4617D09A}" type="slidenum">
              <a:rPr lang="fr-FR" smtClean="0"/>
              <a:t>5</a:t>
            </a:fld>
            <a:endParaRPr lang="fr-FR"/>
          </a:p>
        </p:txBody>
      </p:sp>
    </p:spTree>
    <p:extLst>
      <p:ext uri="{BB962C8B-B14F-4D97-AF65-F5344CB8AC3E}">
        <p14:creationId xmlns:p14="http://schemas.microsoft.com/office/powerpoint/2010/main" val="1225776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4FD2924-1D9A-4DE0-A2B7-17713366A870}"/>
              </a:ext>
            </a:extLst>
          </p:cNvPr>
          <p:cNvSpPr/>
          <p:nvPr/>
        </p:nvSpPr>
        <p:spPr>
          <a:xfrm>
            <a:off x="1461655" y="1535309"/>
            <a:ext cx="9268690" cy="3787383"/>
          </a:xfrm>
          <a:prstGeom prst="rect">
            <a:avLst/>
          </a:prstGeom>
        </p:spPr>
        <p:txBody>
          <a:bodyPr wrap="square">
            <a:spAutoFit/>
          </a:bodyPr>
          <a:lstStyle/>
          <a:p>
            <a:pPr algn="just">
              <a:lnSpc>
                <a:spcPct val="150000"/>
              </a:lnSpc>
              <a:spcAft>
                <a:spcPts val="0"/>
              </a:spcAft>
            </a:pPr>
            <a:r>
              <a:rPr lang="fr-FR" dirty="0">
                <a:solidFill>
                  <a:srgbClr val="000000"/>
                </a:solidFill>
                <a:latin typeface="Times New Roman" panose="02020603050405020304" pitchFamily="18" charset="0"/>
                <a:ea typeface="SimSun" panose="02010600030101010101" pitchFamily="2" charset="-122"/>
                <a:cs typeface="Arial" panose="020B0604020202020204" pitchFamily="34" charset="0"/>
              </a:rPr>
              <a:t>Le cycle biologique de </a:t>
            </a:r>
            <a:r>
              <a:rPr lang="fr-FR" b="1" u="sng" dirty="0">
                <a:solidFill>
                  <a:srgbClr val="000000"/>
                </a:solidFill>
                <a:latin typeface="Times New Roman" panose="02020603050405020304" pitchFamily="18" charset="0"/>
                <a:ea typeface="SimSun" panose="02010600030101010101" pitchFamily="2" charset="-122"/>
                <a:cs typeface="Arial" panose="020B0604020202020204" pitchFamily="34" charset="0"/>
              </a:rPr>
              <a:t>nombreux actinomycètes</a:t>
            </a:r>
            <a:r>
              <a:rPr lang="fr-FR" dirty="0">
                <a:solidFill>
                  <a:srgbClr val="000000"/>
                </a:solidFill>
                <a:latin typeface="Times New Roman" panose="02020603050405020304" pitchFamily="18" charset="0"/>
                <a:ea typeface="SimSun" panose="02010600030101010101" pitchFamily="2" charset="-122"/>
                <a:cs typeface="Arial" panose="020B0604020202020204" pitchFamily="34" charset="0"/>
              </a:rPr>
              <a:t> comprend le développement de cellules filamenteuse, appelées, </a:t>
            </a:r>
            <a:r>
              <a:rPr lang="fr-FR" b="1" dirty="0">
                <a:solidFill>
                  <a:srgbClr val="000000"/>
                </a:solidFill>
                <a:latin typeface="Times New Roman" panose="02020603050405020304" pitchFamily="18" charset="0"/>
                <a:ea typeface="SimSun" panose="02010600030101010101" pitchFamily="2" charset="-122"/>
                <a:cs typeface="Arial" panose="020B0604020202020204" pitchFamily="34" charset="0"/>
              </a:rPr>
              <a:t>hyphes, et de spores</a:t>
            </a:r>
            <a:r>
              <a:rPr lang="fr-FR" dirty="0">
                <a:solidFill>
                  <a:srgbClr val="000000"/>
                </a:solidFill>
                <a:latin typeface="Times New Roman" panose="02020603050405020304" pitchFamily="18" charset="0"/>
                <a:ea typeface="SimSun" panose="02010600030101010101" pitchFamily="2" charset="-122"/>
                <a:cs typeface="Arial" panose="020B0604020202020204" pitchFamily="34" charset="0"/>
              </a:rPr>
              <a:t>. Lorsqu’ils croissent sur un substrat solide comme le sol ou la gélose, les actinomycètes développent un réseau ramifié d’hyphes.  Ceux-ci poussent à la fois à la surface et à l’intérieur du substrat pour former un tapis dense d’hyphes, qu’on appelle mycélium végétatif.  Les hyphes aériens forment par </a:t>
            </a:r>
            <a:r>
              <a:rPr lang="fr-FR" dirty="0" err="1">
                <a:solidFill>
                  <a:srgbClr val="000000"/>
                </a:solidFill>
                <a:latin typeface="Times New Roman" panose="02020603050405020304" pitchFamily="18" charset="0"/>
                <a:ea typeface="SimSun" panose="02010600030101010101" pitchFamily="2" charset="-122"/>
                <a:cs typeface="Arial" panose="020B0604020202020204" pitchFamily="34" charset="0"/>
              </a:rPr>
              <a:t>septation</a:t>
            </a:r>
            <a:r>
              <a:rPr lang="fr-FR" dirty="0">
                <a:solidFill>
                  <a:srgbClr val="000000"/>
                </a:solidFill>
                <a:latin typeface="Times New Roman" panose="02020603050405020304" pitchFamily="18" charset="0"/>
                <a:ea typeface="SimSun" panose="02010600030101010101" pitchFamily="2" charset="-122"/>
                <a:cs typeface="Arial" panose="020B0604020202020204" pitchFamily="34" charset="0"/>
              </a:rPr>
              <a:t> des spores à paroi mince.  Ces spores sont considérées comme des exospores, parce qu’elles ne se développent pas dans une cellule mère, comme les endospores de </a:t>
            </a:r>
            <a:r>
              <a:rPr lang="fr-FR" b="1" i="1" dirty="0">
                <a:solidFill>
                  <a:srgbClr val="000000"/>
                </a:solidFill>
                <a:latin typeface="Times New Roman" panose="02020603050405020304" pitchFamily="18" charset="0"/>
                <a:ea typeface="SimSun" panose="02010600030101010101" pitchFamily="2" charset="-122"/>
                <a:cs typeface="Arial" panose="020B0604020202020204" pitchFamily="34" charset="0"/>
              </a:rPr>
              <a:t>Bacillus</a:t>
            </a:r>
            <a:r>
              <a:rPr lang="fr-FR" dirty="0">
                <a:solidFill>
                  <a:srgbClr val="000000"/>
                </a:solidFill>
                <a:latin typeface="Times New Roman" panose="02020603050405020304" pitchFamily="18" charset="0"/>
                <a:ea typeface="SimSun" panose="02010600030101010101" pitchFamily="2" charset="-122"/>
                <a:cs typeface="Arial" panose="020B0604020202020204" pitchFamily="34" charset="0"/>
              </a:rPr>
              <a:t> et </a:t>
            </a:r>
            <a:r>
              <a:rPr lang="fr-FR" b="1" i="1" dirty="0">
                <a:solidFill>
                  <a:srgbClr val="000000"/>
                </a:solidFill>
                <a:latin typeface="Times New Roman" panose="02020603050405020304" pitchFamily="18" charset="0"/>
                <a:ea typeface="SimSun" panose="02010600030101010101" pitchFamily="2" charset="-122"/>
                <a:cs typeface="Arial" panose="020B0604020202020204" pitchFamily="34" charset="0"/>
              </a:rPr>
              <a:t>Clostridium</a:t>
            </a:r>
            <a:r>
              <a:rPr lang="fr-FR" dirty="0">
                <a:solidFill>
                  <a:srgbClr val="000000"/>
                </a:solidFill>
                <a:latin typeface="Times New Roman" panose="02020603050405020304" pitchFamily="18" charset="0"/>
                <a:ea typeface="SimSun" panose="02010600030101010101" pitchFamily="2" charset="-122"/>
                <a:cs typeface="Arial" panose="020B0604020202020204" pitchFamily="34" charset="0"/>
              </a:rPr>
              <a:t>. </a:t>
            </a:r>
            <a:r>
              <a:rPr lang="fr-FR" b="1" dirty="0">
                <a:solidFill>
                  <a:srgbClr val="000000"/>
                </a:solidFill>
                <a:latin typeface="Times New Roman" panose="02020603050405020304" pitchFamily="18" charset="0"/>
                <a:ea typeface="SimSun" panose="02010600030101010101" pitchFamily="2" charset="-122"/>
                <a:cs typeface="Arial" panose="020B0604020202020204" pitchFamily="34" charset="0"/>
              </a:rPr>
              <a:t>la plupart des actinomycètes ne sont pas mobiles, leurs spores se dispersent grâce au vent ou en adhérant à des animaux. </a:t>
            </a:r>
            <a:r>
              <a:rPr lang="fr-FR" dirty="0">
                <a:solidFill>
                  <a:srgbClr val="000000"/>
                </a:solidFill>
                <a:latin typeface="Times New Roman" panose="02020603050405020304" pitchFamily="18" charset="0"/>
                <a:ea typeface="SimSun" panose="02010600030101010101" pitchFamily="2" charset="-122"/>
                <a:cs typeface="Arial" panose="020B0604020202020204" pitchFamily="34" charset="0"/>
              </a:rPr>
              <a:t>Chez les genres peu nombreux, dotés de mobilités, celles-ci sont limitée aux spores flagellées.</a:t>
            </a: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6B981AFE-59DC-41C2-9F73-E99B4617D09A}" type="slidenum">
              <a:rPr lang="fr-FR" smtClean="0"/>
              <a:t>6</a:t>
            </a:fld>
            <a:endParaRPr lang="fr-FR"/>
          </a:p>
        </p:txBody>
      </p:sp>
    </p:spTree>
    <p:extLst>
      <p:ext uri="{BB962C8B-B14F-4D97-AF65-F5344CB8AC3E}">
        <p14:creationId xmlns:p14="http://schemas.microsoft.com/office/powerpoint/2010/main" val="4262622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D09E4DC-9ADD-4882-AABA-DAF1DA048041}"/>
              </a:ext>
            </a:extLst>
          </p:cNvPr>
          <p:cNvSpPr/>
          <p:nvPr/>
        </p:nvSpPr>
        <p:spPr>
          <a:xfrm>
            <a:off x="609600" y="128079"/>
            <a:ext cx="11471563" cy="1338828"/>
          </a:xfrm>
          <a:prstGeom prst="rect">
            <a:avLst/>
          </a:prstGeom>
        </p:spPr>
        <p:txBody>
          <a:bodyPr wrap="square">
            <a:spAutoFit/>
          </a:bodyPr>
          <a:lstStyle/>
          <a:p>
            <a:pPr marL="342900" lvl="0" indent="-342900" algn="just">
              <a:lnSpc>
                <a:spcPct val="150000"/>
              </a:lnSpc>
              <a:buFont typeface="+mj-lt"/>
              <a:buAutoNum type="arabicPeriod"/>
            </a:pPr>
            <a:r>
              <a:rPr lang="fr-FR" b="1" dirty="0">
                <a:solidFill>
                  <a:srgbClr val="000000"/>
                </a:solidFill>
                <a:latin typeface="Times New Roman" panose="02020603050405020304" pitchFamily="18" charset="0"/>
                <a:ea typeface="SimSun" panose="02010600030101010101" pitchFamily="2" charset="-122"/>
                <a:cs typeface="Arial" panose="020B0604020202020204" pitchFamily="34" charset="0"/>
              </a:rPr>
              <a:t>L’Ordre </a:t>
            </a:r>
            <a:r>
              <a:rPr lang="fr-FR" b="1" i="1" dirty="0" err="1">
                <a:solidFill>
                  <a:srgbClr val="000000"/>
                </a:solidFill>
                <a:latin typeface="Times New Roman" panose="02020603050405020304" pitchFamily="18" charset="0"/>
                <a:ea typeface="SimSun" panose="02010600030101010101" pitchFamily="2" charset="-122"/>
                <a:cs typeface="Arial" panose="020B0604020202020204" pitchFamily="34" charset="0"/>
              </a:rPr>
              <a:t>Actinomycetales</a:t>
            </a:r>
            <a:r>
              <a:rPr lang="fr-FR" b="1" i="1" dirty="0">
                <a:solidFill>
                  <a:srgbClr val="000000"/>
                </a:solidFill>
                <a:latin typeface="Times New Roman" panose="02020603050405020304" pitchFamily="18" charset="0"/>
                <a:ea typeface="SimSun" panose="02010600030101010101" pitchFamily="2" charset="-122"/>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L’ordre </a:t>
            </a:r>
            <a:r>
              <a:rPr lang="fr-FR" i="1" dirty="0" err="1">
                <a:latin typeface="Times New Roman" panose="02020603050405020304" pitchFamily="18" charset="0"/>
                <a:ea typeface="Calibri" panose="020F0502020204030204" pitchFamily="34" charset="0"/>
                <a:cs typeface="Arial" panose="020B0604020202020204" pitchFamily="34" charset="0"/>
              </a:rPr>
              <a:t>Actinomycetales</a:t>
            </a:r>
            <a:r>
              <a:rPr lang="fr-FR" i="1" dirty="0">
                <a:latin typeface="Times New Roman" panose="02020603050405020304" pitchFamily="18" charset="0"/>
                <a:ea typeface="Calibri" panose="020F0502020204030204" pitchFamily="34" charset="0"/>
                <a:cs typeface="Arial" panose="020B0604020202020204" pitchFamily="34" charset="0"/>
              </a:rPr>
              <a:t> </a:t>
            </a:r>
            <a:r>
              <a:rPr lang="fr-FR" dirty="0">
                <a:latin typeface="Times New Roman" panose="02020603050405020304" pitchFamily="18" charset="0"/>
                <a:ea typeface="Calibri" panose="020F0502020204030204" pitchFamily="34" charset="0"/>
                <a:cs typeface="Arial" panose="020B0604020202020204" pitchFamily="34" charset="0"/>
              </a:rPr>
              <a:t>appartient à la classe des</a:t>
            </a:r>
            <a:r>
              <a:rPr lang="fr-FR" i="1" dirty="0">
                <a:latin typeface="Times New Roman" panose="02020603050405020304" pitchFamily="18" charset="0"/>
                <a:ea typeface="Calibri" panose="020F0502020204030204" pitchFamily="34" charset="0"/>
                <a:cs typeface="Arial" panose="020B0604020202020204" pitchFamily="34" charset="0"/>
              </a:rPr>
              <a:t> </a:t>
            </a:r>
            <a:r>
              <a:rPr lang="fr-FR" i="1" dirty="0" err="1">
                <a:latin typeface="Times New Roman" panose="02020603050405020304" pitchFamily="18" charset="0"/>
                <a:ea typeface="Calibri" panose="020F0502020204030204" pitchFamily="34" charset="0"/>
                <a:cs typeface="Arial" panose="020B0604020202020204" pitchFamily="34" charset="0"/>
              </a:rPr>
              <a:t>Actinomyces</a:t>
            </a:r>
            <a:r>
              <a:rPr lang="fr-FR" dirty="0">
                <a:latin typeface="Times New Roman" panose="02020603050405020304" pitchFamily="18" charset="0"/>
                <a:ea typeface="Calibri" panose="020F0502020204030204" pitchFamily="34" charset="0"/>
                <a:cs typeface="Arial" panose="020B0604020202020204" pitchFamily="34" charset="0"/>
              </a:rPr>
              <a:t>, il compte</a:t>
            </a:r>
            <a:r>
              <a:rPr lang="fr-FR" i="1" dirty="0">
                <a:latin typeface="Times New Roman" panose="02020603050405020304" pitchFamily="18" charset="0"/>
                <a:ea typeface="Calibri" panose="020F0502020204030204" pitchFamily="34" charset="0"/>
                <a:cs typeface="Arial" panose="020B0604020202020204" pitchFamily="34" charset="0"/>
              </a:rPr>
              <a:t> </a:t>
            </a:r>
            <a:r>
              <a:rPr lang="fr-FR" dirty="0">
                <a:latin typeface="Times New Roman" panose="02020603050405020304" pitchFamily="18" charset="0"/>
                <a:ea typeface="Calibri" panose="020F0502020204030204" pitchFamily="34" charset="0"/>
                <a:cs typeface="Arial" panose="020B0604020202020204" pitchFamily="34" charset="0"/>
              </a:rPr>
              <a:t>une seule famille validée ; </a:t>
            </a:r>
            <a:r>
              <a:rPr lang="fr-FR" i="1" dirty="0" err="1">
                <a:latin typeface="Times New Roman" panose="02020603050405020304" pitchFamily="18" charset="0"/>
                <a:ea typeface="Calibri" panose="020F0502020204030204" pitchFamily="34" charset="0"/>
                <a:cs typeface="Arial" panose="020B0604020202020204" pitchFamily="34" charset="0"/>
              </a:rPr>
              <a:t>Actinomycetaceae</a:t>
            </a:r>
            <a:r>
              <a:rPr lang="fr-FR" dirty="0">
                <a:latin typeface="Times New Roman" panose="02020603050405020304" pitchFamily="18" charset="0"/>
                <a:ea typeface="Calibri" panose="020F0502020204030204" pitchFamily="34" charset="0"/>
                <a:cs typeface="Arial" panose="020B0604020202020204" pitchFamily="34" charset="0"/>
              </a:rPr>
              <a:t> qui à son tour contenant 20 genres validés</a:t>
            </a:r>
            <a:r>
              <a:rPr lang="fr-FR" i="1" dirty="0">
                <a:latin typeface="Times New Roman" panose="02020603050405020304" pitchFamily="18" charset="0"/>
                <a:ea typeface="Calibri" panose="020F0502020204030204" pitchFamily="34"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Tableau 5">
            <a:extLst>
              <a:ext uri="{FF2B5EF4-FFF2-40B4-BE49-F238E27FC236}">
                <a16:creationId xmlns="" xmlns:a16="http://schemas.microsoft.com/office/drawing/2014/main" id="{A376E22A-B614-4DFC-90D4-B32D14EE4C3D}"/>
              </a:ext>
            </a:extLst>
          </p:cNvPr>
          <p:cNvGraphicFramePr>
            <a:graphicFrameLocks noGrp="1"/>
          </p:cNvGraphicFramePr>
          <p:nvPr>
            <p:extLst>
              <p:ext uri="{D42A27DB-BD31-4B8C-83A1-F6EECF244321}">
                <p14:modId xmlns:p14="http://schemas.microsoft.com/office/powerpoint/2010/main" val="3055379783"/>
              </p:ext>
            </p:extLst>
          </p:nvPr>
        </p:nvGraphicFramePr>
        <p:xfrm>
          <a:off x="1315453" y="1378782"/>
          <a:ext cx="5514110" cy="5479218"/>
        </p:xfrm>
        <a:graphic>
          <a:graphicData uri="http://schemas.openxmlformats.org/drawingml/2006/table">
            <a:tbl>
              <a:tblPr firstRow="1" firstCol="1" bandRow="1"/>
              <a:tblGrid>
                <a:gridCol w="2064327">
                  <a:extLst>
                    <a:ext uri="{9D8B030D-6E8A-4147-A177-3AD203B41FA5}">
                      <a16:colId xmlns="" xmlns:a16="http://schemas.microsoft.com/office/drawing/2014/main" val="4286274163"/>
                    </a:ext>
                  </a:extLst>
                </a:gridCol>
                <a:gridCol w="3449783">
                  <a:extLst>
                    <a:ext uri="{9D8B030D-6E8A-4147-A177-3AD203B41FA5}">
                      <a16:colId xmlns="" xmlns:a16="http://schemas.microsoft.com/office/drawing/2014/main" val="1014504523"/>
                    </a:ext>
                  </a:extLst>
                </a:gridCol>
              </a:tblGrid>
              <a:tr h="1283368">
                <a:tc gridSpan="2">
                  <a:txBody>
                    <a:bodyPr/>
                    <a:lstStyle/>
                    <a:p>
                      <a:pPr>
                        <a:lnSpc>
                          <a:spcPct val="115000"/>
                        </a:lnSpc>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Phylum XIV. </a:t>
                      </a:r>
                      <a:r>
                        <a:rPr lang="fr-FR" sz="1800" i="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Actinomycetota</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Classe I. </a:t>
                      </a:r>
                      <a:r>
                        <a:rPr lang="fr-FR" sz="1800" i="1"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Actinomyces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Ordre I. </a:t>
                      </a:r>
                      <a:r>
                        <a:rPr lang="fr-FR" sz="1800" i="1"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Actinomycetales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Famille I. </a:t>
                      </a:r>
                      <a:r>
                        <a:rPr lang="fr-FR" sz="1800" i="1" dirty="0" err="1"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Actinomycetaceae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extLst>
                  <a:ext uri="{0D108BD9-81ED-4DB2-BD59-A6C34878D82A}">
                    <a16:rowId xmlns="" xmlns:a16="http://schemas.microsoft.com/office/drawing/2014/main" val="1701437036"/>
                  </a:ext>
                </a:extLst>
              </a:tr>
              <a:tr h="258918">
                <a:tc>
                  <a:txBody>
                    <a:bodyPr/>
                    <a:lstStyle/>
                    <a:p>
                      <a:pPr>
                        <a:lnSpc>
                          <a:spcPct val="115000"/>
                        </a:lnSpc>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Genre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Nomenclatural status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3955863"/>
                  </a:ext>
                </a:extLst>
              </a:tr>
              <a:tr h="258918">
                <a:tc>
                  <a:txBody>
                    <a:bodyPr/>
                    <a:lstStyle/>
                    <a:p>
                      <a:pPr>
                        <a:lnSpc>
                          <a:spcPct val="115000"/>
                        </a:lnSpc>
                        <a:spcAft>
                          <a:spcPts val="0"/>
                        </a:spcAft>
                      </a:pPr>
                      <a:r>
                        <a:rPr lang="en-US" sz="1800" i="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Actinobaculum</a:t>
                      </a:r>
                      <a:r>
                        <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validly published under the ICNP</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573215583"/>
                  </a:ext>
                </a:extLst>
              </a:tr>
              <a:tr h="258918">
                <a:tc>
                  <a:txBody>
                    <a:bodyPr/>
                    <a:lstStyle/>
                    <a:p>
                      <a:pPr>
                        <a:lnSpc>
                          <a:spcPct val="115000"/>
                        </a:lnSpc>
                        <a:spcAft>
                          <a:spcPts val="0"/>
                        </a:spcAft>
                      </a:pPr>
                      <a:r>
                        <a:rPr lang="en-US" sz="1800" i="1" u="none" strike="noStrike"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Actinomyces</a:t>
                      </a:r>
                      <a:r>
                        <a:rPr lang="en-US" sz="1800" u="none" strike="noStrike"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validly published under the ICNP</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094873925"/>
                  </a:ext>
                </a:extLst>
              </a:tr>
              <a:tr h="258918">
                <a:tc>
                  <a:txBody>
                    <a:bodyPr/>
                    <a:lstStyle/>
                    <a:p>
                      <a:pPr>
                        <a:lnSpc>
                          <a:spcPct val="115000"/>
                        </a:lnSpc>
                        <a:spcAft>
                          <a:spcPts val="0"/>
                        </a:spcAft>
                      </a:pPr>
                      <a:r>
                        <a:rPr lang="en-US" sz="1800" i="1" u="none" strike="noStrike"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Actinotignum</a:t>
                      </a:r>
                      <a:r>
                        <a:rPr lang="en-US" sz="1800" u="none" strike="noStrike"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validly published under the ICNP</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774007291"/>
                  </a:ext>
                </a:extLst>
              </a:tr>
              <a:tr h="258918">
                <a:tc>
                  <a:txBody>
                    <a:bodyPr/>
                    <a:lstStyle/>
                    <a:p>
                      <a:pPr>
                        <a:lnSpc>
                          <a:spcPct val="115000"/>
                        </a:lnSpc>
                        <a:spcAft>
                          <a:spcPts val="0"/>
                        </a:spcAft>
                      </a:pPr>
                      <a:r>
                        <a:rPr lang="en-US" sz="1800" i="1" u="none" strike="noStrike"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Arcanobacterium</a:t>
                      </a:r>
                      <a:r>
                        <a:rPr lang="en-US" sz="1800" u="none" strike="noStrike"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validly published under the ICNP</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415598547"/>
                  </a:ext>
                </a:extLst>
              </a:tr>
              <a:tr h="258918">
                <a:tc>
                  <a:txBody>
                    <a:bodyPr/>
                    <a:lstStyle/>
                    <a:p>
                      <a:pPr>
                        <a:lnSpc>
                          <a:spcPct val="115000"/>
                        </a:lnSpc>
                        <a:spcAft>
                          <a:spcPts val="0"/>
                        </a:spcAft>
                      </a:pPr>
                      <a:r>
                        <a:rPr lang="en-US" sz="1800" i="1" u="none" strike="noStrike"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Boudabousia</a:t>
                      </a:r>
                      <a:r>
                        <a:rPr lang="en-US" sz="1800" u="none" strike="noStrike"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validly published under the ICNP</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18336288"/>
                  </a:ext>
                </a:extLst>
              </a:tr>
              <a:tr h="258918">
                <a:tc>
                  <a:txBody>
                    <a:bodyPr/>
                    <a:lstStyle/>
                    <a:p>
                      <a:pPr>
                        <a:lnSpc>
                          <a:spcPct val="115000"/>
                        </a:lnSpc>
                        <a:spcAft>
                          <a:spcPts val="0"/>
                        </a:spcAft>
                      </a:pPr>
                      <a:r>
                        <a:rPr lang="fr-FR" sz="1800" i="1" u="none" strike="noStrike"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hlinkClick r:id="rId2"/>
                        </a:rPr>
                        <a:t>Bowdeniella</a:t>
                      </a:r>
                      <a:r>
                        <a:rPr lang="fr-FR" sz="1800" u="none" strike="noStrike"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hlinkClick r:id="rId2"/>
                        </a:rPr>
                        <a:t> </a:t>
                      </a:r>
                      <a:r>
                        <a:rPr lang="fr-FR" sz="1800" u="none" strike="noStrike"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hlinkClick r:id="rId2"/>
                        </a:rPr>
                        <a:t>corrig</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validly published under the ICNP</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944529591"/>
                  </a:ext>
                </a:extLst>
              </a:tr>
              <a:tr h="258918">
                <a:tc>
                  <a:txBody>
                    <a:bodyPr/>
                    <a:lstStyle/>
                    <a:p>
                      <a:pPr>
                        <a:lnSpc>
                          <a:spcPct val="115000"/>
                        </a:lnSpc>
                        <a:spcAft>
                          <a:spcPts val="0"/>
                        </a:spcAft>
                      </a:pPr>
                      <a:r>
                        <a:rPr lang="en-US" sz="1800" i="1" u="none" strike="noStrike"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hlinkClick r:id="rId3"/>
                        </a:rPr>
                        <a:t>Buchananella</a:t>
                      </a:r>
                      <a:r>
                        <a:rPr lang="en-US" sz="1800" u="none" strike="noStrike"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hlinkClick r:id="rId3"/>
                        </a:rPr>
                        <a:t> </a:t>
                      </a:r>
                      <a:r>
                        <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validly published under the ICNP</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281522499"/>
                  </a:ext>
                </a:extLst>
              </a:tr>
              <a:tr h="258918">
                <a:tc>
                  <a:txBody>
                    <a:bodyPr/>
                    <a:lstStyle/>
                    <a:p>
                      <a:pPr>
                        <a:lnSpc>
                          <a:spcPct val="115000"/>
                        </a:lnSpc>
                        <a:spcAft>
                          <a:spcPts val="0"/>
                        </a:spcAft>
                      </a:pPr>
                      <a:r>
                        <a:rPr lang="en-US" sz="1800" i="1" u="none" strike="noStrike"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hlinkClick r:id="rId4"/>
                        </a:rPr>
                        <a:t>Flaviflexus</a:t>
                      </a:r>
                      <a:r>
                        <a:rPr lang="en-US" sz="1800" u="none" strike="noStrike"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hlinkClick r:id="rId4"/>
                        </a:rPr>
                        <a:t> </a:t>
                      </a:r>
                      <a:r>
                        <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validly published under the ICNP</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944599924"/>
                  </a:ext>
                </a:extLst>
              </a:tr>
              <a:tr h="258918">
                <a:tc>
                  <a:txBody>
                    <a:bodyPr/>
                    <a:lstStyle/>
                    <a:p>
                      <a:pPr>
                        <a:lnSpc>
                          <a:spcPct val="115000"/>
                        </a:lnSpc>
                        <a:spcAft>
                          <a:spcPts val="0"/>
                        </a:spcAft>
                      </a:pPr>
                      <a:r>
                        <a:rPr lang="en-US" sz="1800" i="1" u="none" strike="noStrike"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hlinkClick r:id="rId5"/>
                        </a:rPr>
                        <a:t>Fudania</a:t>
                      </a:r>
                      <a:r>
                        <a:rPr lang="en-US" sz="1800" u="none" strike="noStrike"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hlinkClick r:id="rId5"/>
                        </a:rPr>
                        <a:t> </a:t>
                      </a:r>
                      <a:r>
                        <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validly published under the ICNP</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194605001"/>
                  </a:ext>
                </a:extLst>
              </a:tr>
              <a:tr h="258918">
                <a:tc>
                  <a:txBody>
                    <a:bodyPr/>
                    <a:lstStyle/>
                    <a:p>
                      <a:pPr>
                        <a:lnSpc>
                          <a:spcPct val="115000"/>
                        </a:lnSpc>
                        <a:spcAft>
                          <a:spcPts val="0"/>
                        </a:spcAft>
                      </a:pPr>
                      <a:r>
                        <a:rPr lang="en-US" sz="1800" i="1" u="none" strike="noStrike"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hlinkClick r:id="rId6"/>
                        </a:rPr>
                        <a:t>Gleimia</a:t>
                      </a:r>
                      <a:r>
                        <a:rPr lang="en-US" sz="1800" u="none" strike="noStrike"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hlinkClick r:id="rId6"/>
                        </a:rPr>
                        <a:t> </a:t>
                      </a:r>
                      <a:r>
                        <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validly published under the ICNP</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535828439"/>
                  </a:ext>
                </a:extLst>
              </a:tr>
              <a:tr h="0">
                <a:tc>
                  <a:txBody>
                    <a:bodyPr/>
                    <a:lstStyle/>
                    <a:p>
                      <a:pPr>
                        <a:lnSpc>
                          <a:spcPct val="115000"/>
                        </a:lnSpc>
                        <a:spcAft>
                          <a:spcPts val="0"/>
                        </a:spcAft>
                      </a:pPr>
                      <a:r>
                        <a:rPr lang="en-US" sz="1800" i="1" u="none" strike="noStrike"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hlinkClick r:id="rId7"/>
                        </a:rPr>
                        <a:t>Mobiluncus</a:t>
                      </a:r>
                      <a:r>
                        <a:rPr lang="en-US" sz="1800" u="none" strike="noStrike"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hlinkClick r:id="rId7"/>
                        </a:rPr>
                        <a:t> </a:t>
                      </a:r>
                      <a:r>
                        <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validly published under the ICNP</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12865486"/>
                  </a:ext>
                </a:extLst>
              </a:tr>
            </a:tbl>
          </a:graphicData>
        </a:graphic>
      </p:graphicFrame>
      <p:graphicFrame>
        <p:nvGraphicFramePr>
          <p:cNvPr id="7" name="Tableau 6">
            <a:extLst>
              <a:ext uri="{FF2B5EF4-FFF2-40B4-BE49-F238E27FC236}">
                <a16:creationId xmlns="" xmlns:a16="http://schemas.microsoft.com/office/drawing/2014/main" id="{5787E0D3-76DF-4C14-83FC-AE4BD6BC7032}"/>
              </a:ext>
            </a:extLst>
          </p:cNvPr>
          <p:cNvGraphicFramePr>
            <a:graphicFrameLocks noGrp="1"/>
          </p:cNvGraphicFramePr>
          <p:nvPr>
            <p:extLst>
              <p:ext uri="{D42A27DB-BD31-4B8C-83A1-F6EECF244321}">
                <p14:modId xmlns:p14="http://schemas.microsoft.com/office/powerpoint/2010/main" val="518612471"/>
              </p:ext>
            </p:extLst>
          </p:nvPr>
        </p:nvGraphicFramePr>
        <p:xfrm>
          <a:off x="6844145" y="1573164"/>
          <a:ext cx="5347855" cy="5284836"/>
        </p:xfrm>
        <a:graphic>
          <a:graphicData uri="http://schemas.openxmlformats.org/drawingml/2006/table">
            <a:tbl>
              <a:tblPr firstRow="1" firstCol="1" bandRow="1"/>
              <a:tblGrid>
                <a:gridCol w="1773382">
                  <a:extLst>
                    <a:ext uri="{9D8B030D-6E8A-4147-A177-3AD203B41FA5}">
                      <a16:colId xmlns="" xmlns:a16="http://schemas.microsoft.com/office/drawing/2014/main" val="3110702251"/>
                    </a:ext>
                  </a:extLst>
                </a:gridCol>
                <a:gridCol w="3574473">
                  <a:extLst>
                    <a:ext uri="{9D8B030D-6E8A-4147-A177-3AD203B41FA5}">
                      <a16:colId xmlns="" xmlns:a16="http://schemas.microsoft.com/office/drawing/2014/main" val="73487842"/>
                    </a:ext>
                  </a:extLst>
                </a:gridCol>
              </a:tblGrid>
              <a:tr h="136335">
                <a:tc>
                  <a:txBody>
                    <a:bodyPr/>
                    <a:lstStyle/>
                    <a:p>
                      <a:pPr>
                        <a:lnSpc>
                          <a:spcPct val="115000"/>
                        </a:lnSpc>
                        <a:spcAft>
                          <a:spcPts val="0"/>
                        </a:spcAft>
                      </a:pPr>
                      <a:r>
                        <a:rPr lang="en-US" sz="1600" i="1" u="none" strike="noStrike"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hlinkClick r:id="rId8"/>
                        </a:rPr>
                        <a:t>Nanchangia</a:t>
                      </a:r>
                      <a:r>
                        <a:rPr lang="en-US" sz="1600" u="none" strike="noStrike"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hlinkClick r:id="rId8"/>
                        </a:rPr>
                        <a:t> </a:t>
                      </a:r>
                      <a:r>
                        <a:rPr lang="en-US" sz="16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6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validly published under the ICNP</a:t>
                      </a:r>
                      <a:endParaRPr lang="fr-F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6335">
                <a:tc>
                  <a:txBody>
                    <a:bodyPr/>
                    <a:lstStyle/>
                    <a:p>
                      <a:pPr>
                        <a:lnSpc>
                          <a:spcPct val="115000"/>
                        </a:lnSpc>
                        <a:spcAft>
                          <a:spcPts val="0"/>
                        </a:spcAft>
                      </a:pPr>
                      <a:r>
                        <a:rPr lang="en-US" sz="1600" i="1" u="none" strike="noStrike"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hlinkClick r:id="rId9"/>
                        </a:rPr>
                        <a:t>Pauljensenia</a:t>
                      </a:r>
                      <a:r>
                        <a:rPr lang="en-US" sz="1600" u="none" strike="noStrike"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hlinkClick r:id="rId9"/>
                        </a:rPr>
                        <a:t> </a:t>
                      </a:r>
                      <a:r>
                        <a:rPr lang="en-US" sz="16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6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validly published under the ICNP</a:t>
                      </a:r>
                      <a:endParaRPr lang="fr-F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6335">
                <a:tc>
                  <a:txBody>
                    <a:bodyPr/>
                    <a:lstStyle/>
                    <a:p>
                      <a:pPr>
                        <a:lnSpc>
                          <a:spcPct val="115000"/>
                        </a:lnSpc>
                        <a:spcAft>
                          <a:spcPts val="0"/>
                        </a:spcAft>
                      </a:pPr>
                      <a:r>
                        <a:rPr lang="en-US" sz="1600" i="1" u="none" strike="noStrike"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0"/>
                        </a:rPr>
                        <a:t>Peptidiphaga</a:t>
                      </a:r>
                      <a:r>
                        <a:rPr lang="en-US" sz="160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0"/>
                        </a:rPr>
                        <a:t> </a:t>
                      </a: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validly published under the ICNP</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100752285"/>
                  </a:ext>
                </a:extLst>
              </a:tr>
              <a:tr h="258918">
                <a:tc>
                  <a:txBody>
                    <a:bodyPr/>
                    <a:lstStyle/>
                    <a:p>
                      <a:pPr>
                        <a:lnSpc>
                          <a:spcPct val="115000"/>
                        </a:lnSpc>
                        <a:spcAft>
                          <a:spcPts val="0"/>
                        </a:spcAft>
                      </a:pPr>
                      <a:r>
                        <a:rPr lang="en-US" sz="1600" i="1" u="none" strike="noStrike"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1"/>
                        </a:rPr>
                        <a:t>Schaalia</a:t>
                      </a:r>
                      <a:r>
                        <a:rPr lang="en-US" sz="160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1"/>
                        </a:rPr>
                        <a:t>  </a:t>
                      </a: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validly published under the ICNP</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332900598"/>
                  </a:ext>
                </a:extLst>
              </a:tr>
              <a:tr h="258918">
                <a:tc>
                  <a:txBody>
                    <a:bodyPr/>
                    <a:lstStyle/>
                    <a:p>
                      <a:pPr>
                        <a:lnSpc>
                          <a:spcPct val="115000"/>
                        </a:lnSpc>
                        <a:spcAft>
                          <a:spcPts val="0"/>
                        </a:spcAft>
                      </a:pPr>
                      <a:r>
                        <a:rPr lang="en-US" sz="1600" i="1" u="none" strike="noStrike"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2"/>
                        </a:rPr>
                        <a:t>Scrofimicrobium</a:t>
                      </a:r>
                      <a:r>
                        <a:rPr lang="en-US" sz="160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2"/>
                        </a:rPr>
                        <a:t> </a:t>
                      </a: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validly published under the ICNP</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56953252"/>
                  </a:ext>
                </a:extLst>
              </a:tr>
              <a:tr h="258918">
                <a:tc>
                  <a:txBody>
                    <a:bodyPr/>
                    <a:lstStyle/>
                    <a:p>
                      <a:pPr>
                        <a:lnSpc>
                          <a:spcPct val="115000"/>
                        </a:lnSpc>
                        <a:spcAft>
                          <a:spcPts val="0"/>
                        </a:spcAft>
                      </a:pPr>
                      <a:r>
                        <a:rPr lang="en-US" sz="1600" i="1"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Trueperella</a:t>
                      </a: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validly published under the ICNP</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275695329"/>
                  </a:ext>
                </a:extLst>
              </a:tr>
              <a:tr h="258918">
                <a:tc>
                  <a:txBody>
                    <a:bodyPr/>
                    <a:lstStyle/>
                    <a:p>
                      <a:pPr>
                        <a:lnSpc>
                          <a:spcPct val="115000"/>
                        </a:lnSpc>
                        <a:spcAft>
                          <a:spcPts val="0"/>
                        </a:spcAft>
                      </a:pPr>
                      <a:r>
                        <a:rPr lang="en-US" sz="1600" i="1" u="none" strike="noStrike"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3"/>
                        </a:rPr>
                        <a:t>Varibaculum</a:t>
                      </a:r>
                      <a:r>
                        <a:rPr lang="en-US" sz="160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3"/>
                        </a:rPr>
                        <a:t> </a:t>
                      </a: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validly published under the ICNP</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01564492"/>
                  </a:ext>
                </a:extLst>
              </a:tr>
              <a:tr h="258918">
                <a:tc>
                  <a:txBody>
                    <a:bodyPr/>
                    <a:lstStyle/>
                    <a:p>
                      <a:pPr>
                        <a:lnSpc>
                          <a:spcPct val="115000"/>
                        </a:lnSpc>
                        <a:spcAft>
                          <a:spcPts val="0"/>
                        </a:spcAft>
                      </a:pPr>
                      <a:r>
                        <a:rPr lang="en-US" sz="1600" i="1" u="none" strike="noStrike"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4"/>
                        </a:rPr>
                        <a:t>Winkia</a:t>
                      </a:r>
                      <a:r>
                        <a:rPr lang="en-US" sz="160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4"/>
                        </a:rPr>
                        <a:t> </a:t>
                      </a:r>
                      <a:r>
                        <a:rPr lang="en-US" sz="1600" u="none" strike="noStrike"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4"/>
                        </a:rPr>
                        <a:t>Nouioui</a:t>
                      </a:r>
                      <a:r>
                        <a:rPr lang="en-US" sz="160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4"/>
                        </a:rPr>
                        <a:t> </a:t>
                      </a: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validly published under the ICNP</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515848879"/>
                  </a:ext>
                </a:extLst>
              </a:tr>
              <a:tr h="258918">
                <a:tc>
                  <a:txBody>
                    <a:bodyPr/>
                    <a:lstStyle/>
                    <a:p>
                      <a:pPr>
                        <a:lnSpc>
                          <a:spcPct val="115000"/>
                        </a:lnSpc>
                        <a:spcAft>
                          <a:spcPts val="0"/>
                        </a:spcAft>
                      </a:pPr>
                      <a:r>
                        <a:rPr lang="en-US" sz="1600" i="1" u="none" strike="noStrike"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5"/>
                        </a:rPr>
                        <a:t>Bowdenia</a:t>
                      </a:r>
                      <a:r>
                        <a:rPr lang="en-US" sz="160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5"/>
                        </a:rPr>
                        <a:t> </a:t>
                      </a:r>
                      <a:r>
                        <a:rPr lang="en-US" sz="1600" u="none" strike="noStrike"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5"/>
                        </a:rPr>
                        <a:t>Nouioui</a:t>
                      </a:r>
                      <a:r>
                        <a:rPr lang="en-US" sz="160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5"/>
                        </a:rPr>
                        <a:t> </a:t>
                      </a: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orthographic variant</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97932221"/>
                  </a:ext>
                </a:extLst>
              </a:tr>
              <a:tr h="258918">
                <a:tc>
                  <a:txBody>
                    <a:bodyPr/>
                    <a:lstStyle/>
                    <a:p>
                      <a:pPr>
                        <a:lnSpc>
                          <a:spcPct val="115000"/>
                        </a:lnSpc>
                        <a:spcAft>
                          <a:spcPts val="0"/>
                        </a:spcAft>
                      </a:pPr>
                      <a:r>
                        <a:rPr lang="en-US" sz="1600" i="1" u="none" strike="noStrike"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6"/>
                        </a:rPr>
                        <a:t>Falcivibrio</a:t>
                      </a:r>
                      <a:r>
                        <a:rPr lang="en-US" sz="160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6"/>
                        </a:rPr>
                        <a:t>  </a:t>
                      </a: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validly published under the ICNP</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351725527"/>
                  </a:ext>
                </a:extLst>
              </a:tr>
              <a:tr h="258918">
                <a:tc>
                  <a:txBody>
                    <a:bodyPr/>
                    <a:lstStyle/>
                    <a:p>
                      <a:pPr>
                        <a:lnSpc>
                          <a:spcPct val="115000"/>
                        </a:lnSpc>
                        <a:spcAft>
                          <a:spcPts val="0"/>
                        </a:spcAft>
                      </a:pPr>
                      <a:r>
                        <a:rPr lang="en-US" sz="160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7"/>
                        </a:rPr>
                        <a:t>"</a:t>
                      </a:r>
                      <a:r>
                        <a:rPr lang="en-US" sz="1600" i="1" u="none" strike="noStrike"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7"/>
                        </a:rPr>
                        <a:t>Actinobacterium</a:t>
                      </a:r>
                      <a:r>
                        <a:rPr lang="en-US" sz="160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7"/>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not validly published</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41404900"/>
                  </a:ext>
                </a:extLst>
              </a:tr>
              <a:tr h="258918">
                <a:tc>
                  <a:txBody>
                    <a:bodyPr/>
                    <a:lstStyle/>
                    <a:p>
                      <a:pPr>
                        <a:lnSpc>
                          <a:spcPct val="115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600" i="1"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Actinomonospora</a:t>
                      </a: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not validly published</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840322444"/>
                  </a:ext>
                </a:extLst>
              </a:tr>
              <a:tr h="258918">
                <a:tc>
                  <a:txBody>
                    <a:bodyPr/>
                    <a:lstStyle/>
                    <a:p>
                      <a:pPr>
                        <a:lnSpc>
                          <a:spcPct val="115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600" i="1"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Ancrocorticia</a:t>
                      </a: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not validly published</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44320145"/>
                  </a:ext>
                </a:extLst>
              </a:tr>
              <a:tr h="258918">
                <a:tc>
                  <a:txBody>
                    <a:bodyPr/>
                    <a:lstStyle/>
                    <a:p>
                      <a:pPr>
                        <a:lnSpc>
                          <a:spcPct val="115000"/>
                        </a:lnSpc>
                        <a:spcAft>
                          <a:spcPts val="0"/>
                        </a:spcAft>
                      </a:pPr>
                      <a:r>
                        <a:rPr lang="en-US" sz="160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8"/>
                        </a:rPr>
                        <a:t>"</a:t>
                      </a:r>
                      <a:r>
                        <a:rPr lang="en-US" sz="1600" i="1" u="none" strike="noStrike"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8"/>
                        </a:rPr>
                        <a:t>Neoactinobaculum</a:t>
                      </a:r>
                      <a:r>
                        <a:rPr lang="en-US" sz="160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8"/>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not validly published</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98655308"/>
                  </a:ext>
                </a:extLst>
              </a:tr>
              <a:tr h="258918">
                <a:tc>
                  <a:txBody>
                    <a:bodyPr/>
                    <a:lstStyle/>
                    <a:p>
                      <a:pPr>
                        <a:lnSpc>
                          <a:spcPct val="115000"/>
                        </a:lnSpc>
                        <a:spcAft>
                          <a:spcPts val="0"/>
                        </a:spcAft>
                      </a:pPr>
                      <a:r>
                        <a:rPr lang="en-US" sz="160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9"/>
                        </a:rPr>
                        <a:t>"</a:t>
                      </a:r>
                      <a:r>
                        <a:rPr lang="en-US" sz="1600" i="1" u="none" strike="noStrike"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9"/>
                        </a:rPr>
                        <a:t>Odontomyces</a:t>
                      </a:r>
                      <a:r>
                        <a:rPr lang="en-US" sz="160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19"/>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not validly published</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3212" marR="53212" marT="26606" marB="26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162862821"/>
                  </a:ext>
                </a:extLst>
              </a:tr>
            </a:tbl>
          </a:graphicData>
        </a:graphic>
      </p:graphicFrame>
      <p:sp>
        <p:nvSpPr>
          <p:cNvPr id="4" name="Espace réservé du numéro de diapositive 3"/>
          <p:cNvSpPr>
            <a:spLocks noGrp="1"/>
          </p:cNvSpPr>
          <p:nvPr>
            <p:ph type="sldNum" sz="quarter" idx="12"/>
          </p:nvPr>
        </p:nvSpPr>
        <p:spPr/>
        <p:txBody>
          <a:bodyPr/>
          <a:lstStyle/>
          <a:p>
            <a:fld id="{6B981AFE-59DC-41C2-9F73-E99B4617D09A}" type="slidenum">
              <a:rPr lang="fr-FR" smtClean="0"/>
              <a:t>7</a:t>
            </a:fld>
            <a:endParaRPr lang="fr-FR"/>
          </a:p>
        </p:txBody>
      </p:sp>
    </p:spTree>
    <p:extLst>
      <p:ext uri="{BB962C8B-B14F-4D97-AF65-F5344CB8AC3E}">
        <p14:creationId xmlns:p14="http://schemas.microsoft.com/office/powerpoint/2010/main" val="3106044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FF29F69-2DCD-443A-81DF-762A985B0C93}"/>
              </a:ext>
            </a:extLst>
          </p:cNvPr>
          <p:cNvSpPr/>
          <p:nvPr/>
        </p:nvSpPr>
        <p:spPr>
          <a:xfrm>
            <a:off x="0" y="1333838"/>
            <a:ext cx="11859491" cy="3787383"/>
          </a:xfrm>
          <a:prstGeom prst="rect">
            <a:avLst/>
          </a:prstGeom>
        </p:spPr>
        <p:txBody>
          <a:bodyPr wrap="square">
            <a:spAutoFit/>
          </a:bodyPr>
          <a:lstStyle/>
          <a:p>
            <a:pPr algn="just">
              <a:lnSpc>
                <a:spcPct val="150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La plupart sont des bâtonnets, gram-positifs, de forme irrégulière, non sporulant, au métabolisme anaérobie facultatif, ne sont acido-alcoolo-résistantes, ne formant pas des endospores, chimio-</a:t>
            </a:r>
            <a:r>
              <a:rPr lang="fr-FR" dirty="0" err="1">
                <a:latin typeface="Times New Roman" panose="02020603050405020304" pitchFamily="18" charset="0"/>
                <a:ea typeface="Calibri" panose="020F0502020204030204" pitchFamily="34" charset="0"/>
                <a:cs typeface="Arial" panose="020B0604020202020204" pitchFamily="34" charset="0"/>
              </a:rPr>
              <a:t>héterotrophes</a:t>
            </a:r>
            <a:r>
              <a:rPr lang="fr-FR" dirty="0">
                <a:latin typeface="Times New Roman" panose="02020603050405020304" pitchFamily="18" charset="0"/>
                <a:ea typeface="Calibri" panose="020F0502020204030204" pitchFamily="34"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Leur forme bâtonnet peut être droite ou légèrement incurvée et présente des gonflements et peut prendre la formes massue. Certains </a:t>
            </a:r>
            <a:r>
              <a:rPr lang="fr-FR" i="1" dirty="0" err="1">
                <a:latin typeface="Times New Roman" panose="02020603050405020304" pitchFamily="18" charset="0"/>
                <a:ea typeface="Calibri" panose="020F0502020204030204" pitchFamily="34" charset="0"/>
                <a:cs typeface="Arial" panose="020B0604020202020204" pitchFamily="34" charset="0"/>
              </a:rPr>
              <a:t>Actinomycetales</a:t>
            </a:r>
            <a:r>
              <a:rPr lang="fr-FR" dirty="0">
                <a:latin typeface="Times New Roman" panose="02020603050405020304" pitchFamily="18" charset="0"/>
                <a:ea typeface="Calibri" panose="020F0502020204030204" pitchFamily="34" charset="0"/>
                <a:cs typeface="Arial" panose="020B0604020202020204" pitchFamily="34" charset="0"/>
              </a:rPr>
              <a:t> ont tendance à former des filaments avec des ramifications d’un 1µ m de diamètre. D’autres déviations de la morphologie du bâtonnet normal peuvent être rencontrées. </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Les colonies peuvent être filamenteuses et donner un aspect plus ou moins mycélien, mais généralement ne forment pas un mycélium.</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La plupart des espèces forment des </a:t>
            </a:r>
            <a:r>
              <a:rPr lang="fr-FR" b="1" dirty="0">
                <a:latin typeface="Times New Roman" panose="02020603050405020304" pitchFamily="18" charset="0"/>
                <a:ea typeface="Calibri" panose="020F0502020204030204" pitchFamily="34" charset="0"/>
                <a:cs typeface="Arial" panose="020B0604020202020204" pitchFamily="34" charset="0"/>
              </a:rPr>
              <a:t>colonies non filamenteuses </a:t>
            </a:r>
            <a:r>
              <a:rPr lang="fr-FR" dirty="0">
                <a:latin typeface="Times New Roman" panose="02020603050405020304" pitchFamily="18" charset="0"/>
                <a:ea typeface="Calibri" panose="020F0502020204030204" pitchFamily="34" charset="0"/>
                <a:cs typeface="Arial" panose="020B0604020202020204" pitchFamily="34" charset="0"/>
              </a:rPr>
              <a:t>de couleur blanche ou grise, tandis que certaines espèces peuvent développer des colonies pigmentées (rouge foncé, rougeâtre, brune, rose, rosâtre ou jaunâtre).</a:t>
            </a: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 xmlns:a16="http://schemas.microsoft.com/office/drawing/2014/main" id="{3EDCEE58-F7E8-4E52-AFEB-B8922C7D022B}"/>
              </a:ext>
            </a:extLst>
          </p:cNvPr>
          <p:cNvSpPr/>
          <p:nvPr/>
        </p:nvSpPr>
        <p:spPr>
          <a:xfrm>
            <a:off x="162503" y="363515"/>
            <a:ext cx="3083216" cy="463397"/>
          </a:xfrm>
          <a:prstGeom prst="rect">
            <a:avLst/>
          </a:prstGeom>
        </p:spPr>
        <p:txBody>
          <a:bodyPr wrap="none">
            <a:spAutoFit/>
          </a:bodyPr>
          <a:lstStyle/>
          <a:p>
            <a:pPr marL="342900" lvl="0" indent="-342900" algn="just">
              <a:lnSpc>
                <a:spcPct val="150000"/>
              </a:lnSpc>
              <a:buFont typeface="+mj-lt"/>
              <a:buAutoNum type="arabicPeriod"/>
            </a:pPr>
            <a:r>
              <a:rPr lang="fr-FR" b="1" dirty="0">
                <a:solidFill>
                  <a:srgbClr val="000000"/>
                </a:solidFill>
                <a:latin typeface="Times New Roman" panose="02020603050405020304" pitchFamily="18" charset="0"/>
                <a:ea typeface="SimSun" panose="02010600030101010101" pitchFamily="2" charset="-122"/>
                <a:cs typeface="Arial" panose="020B0604020202020204" pitchFamily="34" charset="0"/>
              </a:rPr>
              <a:t>L’Ordre </a:t>
            </a:r>
            <a:r>
              <a:rPr lang="fr-FR" b="1" i="1" dirty="0" err="1">
                <a:solidFill>
                  <a:srgbClr val="000000"/>
                </a:solidFill>
                <a:latin typeface="Times New Roman" panose="02020603050405020304" pitchFamily="18" charset="0"/>
                <a:ea typeface="SimSun" panose="02010600030101010101" pitchFamily="2" charset="-122"/>
                <a:cs typeface="Arial" panose="020B0604020202020204" pitchFamily="34" charset="0"/>
              </a:rPr>
              <a:t>Actinomycetales</a:t>
            </a:r>
            <a:r>
              <a:rPr lang="fr-FR" b="1" i="1" dirty="0">
                <a:solidFill>
                  <a:srgbClr val="000000"/>
                </a:solidFill>
                <a:latin typeface="Times New Roman" panose="02020603050405020304" pitchFamily="18" charset="0"/>
                <a:ea typeface="SimSun" panose="02010600030101010101" pitchFamily="2" charset="-122"/>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6B981AFE-59DC-41C2-9F73-E99B4617D09A}" type="slidenum">
              <a:rPr lang="fr-FR" smtClean="0"/>
              <a:t>8</a:t>
            </a:fld>
            <a:endParaRPr lang="fr-FR"/>
          </a:p>
        </p:txBody>
      </p:sp>
    </p:spTree>
    <p:extLst>
      <p:ext uri="{BB962C8B-B14F-4D97-AF65-F5344CB8AC3E}">
        <p14:creationId xmlns:p14="http://schemas.microsoft.com/office/powerpoint/2010/main" val="1539904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3094B2A-89C2-43F2-A9FA-34336210773D}"/>
              </a:ext>
            </a:extLst>
          </p:cNvPr>
          <p:cNvSpPr/>
          <p:nvPr/>
        </p:nvSpPr>
        <p:spPr>
          <a:xfrm>
            <a:off x="817419" y="1471366"/>
            <a:ext cx="10557163" cy="2169825"/>
          </a:xfrm>
          <a:prstGeom prst="rect">
            <a:avLst/>
          </a:prstGeom>
        </p:spPr>
        <p:txBody>
          <a:bodyPr wrap="square">
            <a:spAutoFit/>
          </a:bodyPr>
          <a:lstStyle/>
          <a:p>
            <a:pPr algn="just">
              <a:lnSpc>
                <a:spcPct val="150000"/>
              </a:lnSpc>
            </a:pPr>
            <a:r>
              <a:rPr lang="fr-FR" dirty="0">
                <a:latin typeface="Times New Roman" panose="02020603050405020304" pitchFamily="18" charset="0"/>
                <a:cs typeface="Times New Roman" panose="02020603050405020304" pitchFamily="18" charset="0"/>
              </a:rPr>
              <a:t>Quelques espèces sont </a:t>
            </a:r>
            <a:r>
              <a:rPr lang="fr-FR" b="1" dirty="0">
                <a:latin typeface="Times New Roman" panose="02020603050405020304" pitchFamily="18" charset="0"/>
                <a:cs typeface="Times New Roman" panose="02020603050405020304" pitchFamily="18" charset="0"/>
              </a:rPr>
              <a:t>β- ou α-hémolytiques</a:t>
            </a:r>
            <a:r>
              <a:rPr lang="fr-FR" dirty="0">
                <a:latin typeface="Times New Roman" panose="02020603050405020304" pitchFamily="18" charset="0"/>
                <a:cs typeface="Times New Roman" panose="02020603050405020304" pitchFamily="18" charset="0"/>
              </a:rPr>
              <a:t>. La plupart des membres de la famille se développent en tant qu'anaérobies facultatifs, mais certains sont anaérobies et d'autres sont capables de se développer dans l'</a:t>
            </a:r>
            <a:r>
              <a:rPr lang="fr-FR" dirty="0" err="1">
                <a:latin typeface="Times New Roman" panose="02020603050405020304" pitchFamily="18" charset="0"/>
                <a:cs typeface="Times New Roman" panose="02020603050405020304" pitchFamily="18" charset="0"/>
              </a:rPr>
              <a:t>air.Le</a:t>
            </a:r>
            <a:r>
              <a:rPr lang="fr-FR" dirty="0">
                <a:latin typeface="Times New Roman" panose="02020603050405020304" pitchFamily="18" charset="0"/>
                <a:cs typeface="Times New Roman" panose="02020603050405020304" pitchFamily="18" charset="0"/>
              </a:rPr>
              <a:t> dioxyde de carbone stimule généralement la croissance. La catalase peut être produite. La réduction des nitrates varie selon les genres, les espèces et les souches au sein d'une même espèce (</a:t>
            </a:r>
            <a:r>
              <a:rPr lang="fr-FR" i="1" dirty="0" err="1">
                <a:latin typeface="Times New Roman" panose="02020603050405020304" pitchFamily="18" charset="0"/>
                <a:cs typeface="Times New Roman" panose="02020603050405020304" pitchFamily="18" charset="0"/>
              </a:rPr>
              <a:t>Varibaculum</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cambriense</a:t>
            </a:r>
            <a:r>
              <a:rPr lang="fr-FR" dirty="0">
                <a:latin typeface="Times New Roman" panose="02020603050405020304" pitchFamily="18" charset="0"/>
                <a:cs typeface="Times New Roman" panose="02020603050405020304" pitchFamily="18" charset="0"/>
              </a:rPr>
              <a:t>). Tous </a:t>
            </a:r>
            <a:r>
              <a:rPr lang="fr-FR" dirty="0" smtClean="0">
                <a:latin typeface="Times New Roman" panose="02020603050405020304" pitchFamily="18" charset="0"/>
                <a:cs typeface="Times New Roman" panose="02020603050405020304" pitchFamily="18" charset="0"/>
              </a:rPr>
              <a:t>les membres </a:t>
            </a:r>
            <a:r>
              <a:rPr lang="fr-FR" dirty="0">
                <a:latin typeface="Times New Roman" panose="02020603050405020304" pitchFamily="18" charset="0"/>
                <a:cs typeface="Times New Roman" panose="02020603050405020304" pitchFamily="18" charset="0"/>
              </a:rPr>
              <a:t>de la famille sont des </a:t>
            </a:r>
            <a:r>
              <a:rPr lang="fr-FR" b="1" dirty="0">
                <a:latin typeface="Times New Roman" panose="02020603050405020304" pitchFamily="18" charset="0"/>
                <a:cs typeface="Times New Roman" panose="02020603050405020304" pitchFamily="18" charset="0"/>
              </a:rPr>
              <a:t>chimio-organotrophes</a:t>
            </a:r>
            <a:r>
              <a:rPr lang="fr-FR" dirty="0">
                <a:latin typeface="Times New Roman" panose="02020603050405020304" pitchFamily="18" charset="0"/>
                <a:cs typeface="Times New Roman" panose="02020603050405020304" pitchFamily="18" charset="0"/>
              </a:rPr>
              <a:t> avec des besoins nutritionnels relativement exigeants.</a:t>
            </a:r>
          </a:p>
        </p:txBody>
      </p:sp>
      <p:sp>
        <p:nvSpPr>
          <p:cNvPr id="4" name="Espace réservé du numéro de diapositive 3"/>
          <p:cNvSpPr>
            <a:spLocks noGrp="1"/>
          </p:cNvSpPr>
          <p:nvPr>
            <p:ph type="sldNum" sz="quarter" idx="12"/>
          </p:nvPr>
        </p:nvSpPr>
        <p:spPr/>
        <p:txBody>
          <a:bodyPr/>
          <a:lstStyle/>
          <a:p>
            <a:fld id="{6B981AFE-59DC-41C2-9F73-E99B4617D09A}" type="slidenum">
              <a:rPr lang="fr-FR" smtClean="0"/>
              <a:t>9</a:t>
            </a:fld>
            <a:endParaRPr lang="fr-FR"/>
          </a:p>
        </p:txBody>
      </p:sp>
    </p:spTree>
    <p:extLst>
      <p:ext uri="{BB962C8B-B14F-4D97-AF65-F5344CB8AC3E}">
        <p14:creationId xmlns:p14="http://schemas.microsoft.com/office/powerpoint/2010/main" val="1079930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1503</Words>
  <Application>Microsoft Office PowerPoint</Application>
  <PresentationFormat>Grand écran</PresentationFormat>
  <Paragraphs>184</Paragraphs>
  <Slides>23</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SimSun</vt: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ASUS</dc:creator>
  <cp:lastModifiedBy>asus</cp:lastModifiedBy>
  <cp:revision>28</cp:revision>
  <dcterms:created xsi:type="dcterms:W3CDTF">2022-11-03T17:42:19Z</dcterms:created>
  <dcterms:modified xsi:type="dcterms:W3CDTF">2022-11-09T21:53:09Z</dcterms:modified>
</cp:coreProperties>
</file>