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92" r:id="rId3"/>
    <p:sldId id="258" r:id="rId4"/>
    <p:sldId id="259" r:id="rId5"/>
    <p:sldId id="260" r:id="rId6"/>
    <p:sldId id="283" r:id="rId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18" autoAdjust="0"/>
    <p:restoredTop sz="94868" autoAdjust="0"/>
  </p:normalViewPr>
  <p:slideViewPr>
    <p:cSldViewPr>
      <p:cViewPr varScale="1">
        <p:scale>
          <a:sx n="70" d="100"/>
          <a:sy n="70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62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6B6269-6AF3-4FB4-9652-AD7B71352EAF}" type="datetimeFigureOut">
              <a:rPr lang="fr-FR" smtClean="0"/>
              <a:pPr/>
              <a:t>27/04/2023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297581-DF63-46CB-B4BF-8C11E105EAA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91721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297581-DF63-46CB-B4BF-8C11E105EAA1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940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800B-4FD9-40A6-B159-D953F3AE5121}" type="datetimeFigureOut">
              <a:rPr lang="fr-FR" smtClean="0"/>
              <a:pPr/>
              <a:t>27/04/2023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5365-55D2-476C-BBAA-371A9DD1D91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800B-4FD9-40A6-B159-D953F3AE5121}" type="datetimeFigureOut">
              <a:rPr lang="fr-FR" smtClean="0"/>
              <a:pPr/>
              <a:t>27/04/2023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5365-55D2-476C-BBAA-371A9DD1D91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800B-4FD9-40A6-B159-D953F3AE5121}" type="datetimeFigureOut">
              <a:rPr lang="fr-FR" smtClean="0"/>
              <a:pPr/>
              <a:t>27/04/2023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5365-55D2-476C-BBAA-371A9DD1D91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800B-4FD9-40A6-B159-D953F3AE5121}" type="datetimeFigureOut">
              <a:rPr lang="fr-FR" smtClean="0"/>
              <a:pPr/>
              <a:t>27/04/2023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5365-55D2-476C-BBAA-371A9DD1D91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800B-4FD9-40A6-B159-D953F3AE5121}" type="datetimeFigureOut">
              <a:rPr lang="fr-FR" smtClean="0"/>
              <a:pPr/>
              <a:t>27/04/2023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5365-55D2-476C-BBAA-371A9DD1D91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800B-4FD9-40A6-B159-D953F3AE5121}" type="datetimeFigureOut">
              <a:rPr lang="fr-FR" smtClean="0"/>
              <a:pPr/>
              <a:t>27/04/2023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5365-55D2-476C-BBAA-371A9DD1D91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800B-4FD9-40A6-B159-D953F3AE5121}" type="datetimeFigureOut">
              <a:rPr lang="fr-FR" smtClean="0"/>
              <a:pPr/>
              <a:t>27/04/2023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5365-55D2-476C-BBAA-371A9DD1D91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800B-4FD9-40A6-B159-D953F3AE5121}" type="datetimeFigureOut">
              <a:rPr lang="fr-FR" smtClean="0"/>
              <a:pPr/>
              <a:t>27/04/2023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5365-55D2-476C-BBAA-371A9DD1D91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800B-4FD9-40A6-B159-D953F3AE5121}" type="datetimeFigureOut">
              <a:rPr lang="fr-FR" smtClean="0"/>
              <a:pPr/>
              <a:t>27/04/2023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5365-55D2-476C-BBAA-371A9DD1D91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800B-4FD9-40A6-B159-D953F3AE5121}" type="datetimeFigureOut">
              <a:rPr lang="fr-FR" smtClean="0"/>
              <a:pPr/>
              <a:t>27/04/2023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5365-55D2-476C-BBAA-371A9DD1D91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800B-4FD9-40A6-B159-D953F3AE5121}" type="datetimeFigureOut">
              <a:rPr lang="fr-FR" smtClean="0"/>
              <a:pPr/>
              <a:t>27/04/2023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5365-55D2-476C-BBAA-371A9DD1D91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36800B-4FD9-40A6-B159-D953F3AE5121}" type="datetimeFigureOut">
              <a:rPr lang="fr-FR" smtClean="0"/>
              <a:pPr/>
              <a:t>27/04/2023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425365-55D2-476C-BBAA-371A9DD1D91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352928" cy="864096"/>
          </a:xfrm>
        </p:spPr>
        <p:txBody>
          <a:bodyPr>
            <a:normAutofit/>
          </a:bodyPr>
          <a:lstStyle/>
          <a:p>
            <a:r>
              <a:rPr lang="fr-FR" sz="1800" dirty="0" smtClean="0">
                <a:solidFill>
                  <a:srgbClr val="C00000"/>
                </a:solidFill>
              </a:rPr>
              <a:t>	</a:t>
            </a:r>
            <a:r>
              <a:rPr lang="fr-FR" sz="2000" b="1" dirty="0">
                <a:solidFill>
                  <a:srgbClr val="C00000"/>
                </a:solidFill>
              </a:rPr>
              <a:t>English </a:t>
            </a:r>
            <a:r>
              <a:rPr lang="fr-FR" sz="2000" b="1" dirty="0" err="1">
                <a:solidFill>
                  <a:srgbClr val="C00000"/>
                </a:solidFill>
              </a:rPr>
              <a:t>legal</a:t>
            </a:r>
            <a:r>
              <a:rPr lang="fr-FR" sz="2000" b="1" dirty="0">
                <a:solidFill>
                  <a:srgbClr val="C00000"/>
                </a:solidFill>
              </a:rPr>
              <a:t> </a:t>
            </a:r>
            <a:r>
              <a:rPr lang="fr-FR" sz="2000" b="1" dirty="0" smtClean="0">
                <a:solidFill>
                  <a:srgbClr val="C00000"/>
                </a:solidFill>
              </a:rPr>
              <a:t>terminology,L1, </a:t>
            </a:r>
            <a:r>
              <a:rPr lang="fr-FR" sz="2000" b="1" dirty="0" err="1" smtClean="0">
                <a:solidFill>
                  <a:srgbClr val="C00000"/>
                </a:solidFill>
              </a:rPr>
              <a:t>Level</a:t>
            </a:r>
            <a:r>
              <a:rPr lang="fr-FR" sz="2000" b="1" dirty="0" smtClean="0">
                <a:solidFill>
                  <a:srgbClr val="C00000"/>
                </a:solidFill>
              </a:rPr>
              <a:t>: </a:t>
            </a:r>
            <a:r>
              <a:rPr lang="fr-FR" sz="2000" b="1" dirty="0">
                <a:solidFill>
                  <a:srgbClr val="C00000"/>
                </a:solidFill>
              </a:rPr>
              <a:t>Master1-Sem2,</a:t>
            </a:r>
            <a:r>
              <a:rPr lang="fr-FR" sz="2000" b="1" dirty="0" smtClean="0">
                <a:solidFill>
                  <a:srgbClr val="C00000"/>
                </a:solidFill>
              </a:rPr>
              <a:t>Speciality </a:t>
            </a:r>
            <a:r>
              <a:rPr lang="fr-FR" sz="2000" b="1" dirty="0">
                <a:solidFill>
                  <a:srgbClr val="C00000"/>
                </a:solidFill>
              </a:rPr>
              <a:t>: Administrative </a:t>
            </a:r>
            <a:r>
              <a:rPr lang="fr-FR" sz="2000" b="1" dirty="0" err="1">
                <a:solidFill>
                  <a:srgbClr val="C00000"/>
                </a:solidFill>
              </a:rPr>
              <a:t>Law,</a:t>
            </a:r>
            <a:r>
              <a:rPr lang="fr-FR" sz="2000" b="1" dirty="0" err="1" smtClean="0">
                <a:solidFill>
                  <a:srgbClr val="C00000"/>
                </a:solidFill>
              </a:rPr>
              <a:t>Department</a:t>
            </a:r>
            <a:r>
              <a:rPr lang="fr-FR" sz="2000" b="1" dirty="0" smtClean="0">
                <a:solidFill>
                  <a:srgbClr val="C00000"/>
                </a:solidFill>
              </a:rPr>
              <a:t> </a:t>
            </a:r>
            <a:r>
              <a:rPr lang="fr-FR" sz="2000" b="1" dirty="0">
                <a:solidFill>
                  <a:srgbClr val="C00000"/>
                </a:solidFill>
              </a:rPr>
              <a:t>of </a:t>
            </a:r>
            <a:r>
              <a:rPr lang="fr-FR" sz="2000" b="1" dirty="0" smtClean="0">
                <a:solidFill>
                  <a:srgbClr val="C00000"/>
                </a:solidFill>
              </a:rPr>
              <a:t>Law,</a:t>
            </a:r>
            <a:r>
              <a:rPr lang="en-US" sz="2000" b="1" dirty="0">
                <a:solidFill>
                  <a:srgbClr val="C00000"/>
                </a:solidFill>
              </a:rPr>
              <a:t> University </a:t>
            </a:r>
            <a:r>
              <a:rPr lang="en-US" sz="2000" b="1" dirty="0" smtClean="0">
                <a:solidFill>
                  <a:srgbClr val="C00000"/>
                </a:solidFill>
              </a:rPr>
              <a:t>of </a:t>
            </a:r>
            <a:r>
              <a:rPr lang="en-US" sz="2000" b="1" dirty="0" err="1" smtClean="0">
                <a:solidFill>
                  <a:srgbClr val="C00000"/>
                </a:solidFill>
              </a:rPr>
              <a:t>Biskra</a:t>
            </a:r>
            <a:endParaRPr lang="fr-FR" sz="2000" b="1" dirty="0">
              <a:solidFill>
                <a:srgbClr val="C00000"/>
              </a:solidFill>
            </a:endParaRPr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381164"/>
              </p:ext>
            </p:extLst>
          </p:nvPr>
        </p:nvGraphicFramePr>
        <p:xfrm>
          <a:off x="45250" y="1124744"/>
          <a:ext cx="8991246" cy="5577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67489"/>
                <a:gridCol w="3823757"/>
              </a:tblGrid>
              <a:tr h="457200">
                <a:tc>
                  <a:txBody>
                    <a:bodyPr/>
                    <a:lstStyle/>
                    <a:p>
                      <a:pPr algn="r" rtl="1"/>
                      <a:r>
                        <a:rPr lang="ar-DZ" sz="2400" b="1" dirty="0" smtClean="0">
                          <a:solidFill>
                            <a:srgbClr val="FFFF00"/>
                          </a:solidFill>
                        </a:rPr>
                        <a:t>ترجمة المصطلح باللغة</a:t>
                      </a:r>
                      <a:r>
                        <a:rPr lang="fr-FR" sz="2400" b="1" baseline="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ar-DZ" sz="2400" b="1" baseline="0" dirty="0" smtClean="0">
                          <a:solidFill>
                            <a:srgbClr val="FFFF00"/>
                          </a:solidFill>
                        </a:rPr>
                        <a:t>الإنجليزية</a:t>
                      </a:r>
                      <a:endParaRPr lang="fr-FR" sz="2400" b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400" b="1" dirty="0" smtClean="0">
                          <a:solidFill>
                            <a:srgbClr val="FFFF00"/>
                          </a:solidFill>
                        </a:rPr>
                        <a:t>المصطلح باللغة العربية</a:t>
                      </a:r>
                      <a:endParaRPr lang="fr-FR" sz="2400" b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 algn="l" rtl="1"/>
                      <a:r>
                        <a:rPr lang="fr-FR" sz="1800" b="1" dirty="0" smtClean="0"/>
                        <a:t>Court/ Tribunal</a:t>
                      </a:r>
                      <a:endParaRPr lang="fr-FR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>
                          <a:latin typeface="Simplified Arabic" panose="02020603050405020304" pitchFamily="18" charset="-78"/>
                          <a:cs typeface="Simplified Arabic" panose="02020603050405020304" pitchFamily="18" charset="-78"/>
                        </a:rPr>
                        <a:t>محكمة</a:t>
                      </a:r>
                      <a:endParaRPr lang="fr-FR" b="1" dirty="0">
                        <a:latin typeface="Simplified Arabic" panose="02020603050405020304" pitchFamily="18" charset="-78"/>
                        <a:cs typeface="Simplified Arabic" panose="02020603050405020304" pitchFamily="18" charset="-78"/>
                      </a:endParaRP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lang="fr-FR" b="1" dirty="0" err="1" smtClean="0"/>
                        <a:t>Advisory</a:t>
                      </a:r>
                      <a:r>
                        <a:rPr lang="fr-FR" b="1" dirty="0" smtClean="0"/>
                        <a:t> opinion of court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رأي استشاري للمحكمة</a:t>
                      </a:r>
                      <a:endParaRPr lang="fr-FR" b="1" dirty="0"/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lang="fr-FR" b="1" dirty="0" smtClean="0"/>
                        <a:t>Court</a:t>
                      </a:r>
                      <a:r>
                        <a:rPr lang="fr-FR" b="1" baseline="0" dirty="0" smtClean="0"/>
                        <a:t> of </a:t>
                      </a:r>
                      <a:r>
                        <a:rPr lang="fr-FR" b="1" baseline="0" dirty="0" err="1" smtClean="0"/>
                        <a:t>appeal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محكمة</a:t>
                      </a:r>
                      <a:r>
                        <a:rPr lang="ar-DZ" b="1" baseline="0" dirty="0" smtClean="0"/>
                        <a:t> الاستئناف</a:t>
                      </a:r>
                      <a:endParaRPr lang="fr-FR" b="1" dirty="0"/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lang="fr-FR" b="1" dirty="0" smtClean="0"/>
                        <a:t>Arbitral court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محكمة التحكيم</a:t>
                      </a:r>
                      <a:endParaRPr lang="fr-FR" b="1" dirty="0"/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lang="fr-FR" b="1" dirty="0" smtClean="0"/>
                        <a:t>Civil court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محكمة مدنية</a:t>
                      </a:r>
                      <a:endParaRPr lang="fr-FR" b="1" dirty="0"/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lang="fr-FR" b="1" dirty="0" smtClean="0"/>
                        <a:t>Court of justice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محكمة العدل</a:t>
                      </a:r>
                      <a:endParaRPr lang="fr-FR" b="1" dirty="0"/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lang="fr-FR" b="1" dirty="0" smtClean="0"/>
                        <a:t>Court of cassation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محكمة النقض</a:t>
                      </a:r>
                      <a:endParaRPr lang="fr-FR" b="1" dirty="0"/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lang="fr-FR" b="1" dirty="0" err="1" smtClean="0"/>
                        <a:t>Supreme</a:t>
                      </a:r>
                      <a:r>
                        <a:rPr lang="fr-FR" b="1" dirty="0" smtClean="0"/>
                        <a:t> court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محكمة عليا</a:t>
                      </a:r>
                      <a:endParaRPr lang="fr-FR" b="1" dirty="0"/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lang="fr-FR" b="1" dirty="0" smtClean="0"/>
                        <a:t>Court of main instance/Court</a:t>
                      </a:r>
                      <a:r>
                        <a:rPr lang="fr-FR" b="1" baseline="0" dirty="0" smtClean="0"/>
                        <a:t> of first </a:t>
                      </a:r>
                      <a:r>
                        <a:rPr lang="fr-FR" b="1" baseline="0" dirty="0" err="1" smtClean="0"/>
                        <a:t>resort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محكمة ابتدائية أو محكمة درجة أولى</a:t>
                      </a:r>
                      <a:endParaRPr lang="fr-FR" b="1" dirty="0"/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lang="fr-FR" b="1" dirty="0" err="1" smtClean="0"/>
                        <a:t>Family</a:t>
                      </a:r>
                      <a:r>
                        <a:rPr lang="fr-FR" b="1" dirty="0" smtClean="0"/>
                        <a:t> court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محكمة الأسرة</a:t>
                      </a:r>
                      <a:endParaRPr lang="fr-FR" b="1" dirty="0"/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lang="fr-FR" b="1" dirty="0" smtClean="0"/>
                        <a:t>Court of</a:t>
                      </a:r>
                      <a:r>
                        <a:rPr lang="fr-FR" b="1" baseline="0" dirty="0" smtClean="0"/>
                        <a:t> </a:t>
                      </a:r>
                      <a:r>
                        <a:rPr lang="fr-FR" b="1" baseline="0" dirty="0" err="1" smtClean="0"/>
                        <a:t>hereditists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محكمة التركات أو المواريث</a:t>
                      </a:r>
                      <a:endParaRPr lang="fr-FR" b="1" dirty="0"/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lang="fr-FR" b="1" dirty="0" smtClean="0"/>
                        <a:t>Municipal court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محكمة محلية</a:t>
                      </a:r>
                      <a:endParaRPr lang="fr-FR" b="1" dirty="0"/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lang="fr-FR" b="1" dirty="0" err="1" smtClean="0"/>
                        <a:t>Summary</a:t>
                      </a:r>
                      <a:r>
                        <a:rPr lang="fr-FR" b="1" dirty="0" smtClean="0"/>
                        <a:t> court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محكمة قضاء مستعجل</a:t>
                      </a:r>
                      <a:endParaRPr lang="fr-FR" b="1" dirty="0"/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lang="fr-FR" b="1" dirty="0" smtClean="0"/>
                        <a:t>Law suit/</a:t>
                      </a:r>
                      <a:r>
                        <a:rPr lang="fr-FR" b="1" baseline="0" dirty="0" smtClean="0"/>
                        <a:t> Civil suit/Civil case/Judicial </a:t>
                      </a:r>
                      <a:r>
                        <a:rPr lang="fr-FR" b="1" baseline="0" dirty="0" err="1" smtClean="0"/>
                        <a:t>claime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الدعوى القضائية</a:t>
                      </a:r>
                      <a:endParaRPr lang="fr-FR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Espace réservé du contenu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8953248"/>
              </p:ext>
            </p:extLst>
          </p:nvPr>
        </p:nvGraphicFramePr>
        <p:xfrm>
          <a:off x="29387" y="523449"/>
          <a:ext cx="9079117" cy="6217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68552"/>
                <a:gridCol w="4110565"/>
              </a:tblGrid>
              <a:tr h="241176">
                <a:tc>
                  <a:txBody>
                    <a:bodyPr/>
                    <a:lstStyle/>
                    <a:p>
                      <a:pPr algn="r" rtl="1"/>
                      <a:r>
                        <a:rPr lang="ar-DZ" sz="2400" dirty="0" smtClean="0">
                          <a:solidFill>
                            <a:srgbClr val="FFFF00"/>
                          </a:solidFill>
                        </a:rPr>
                        <a:t>ترجمة المصطلح باللغة الإنجليزية</a:t>
                      </a:r>
                      <a:endParaRPr lang="fr-FR" sz="24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400" dirty="0" smtClean="0">
                          <a:solidFill>
                            <a:srgbClr val="FFFF00"/>
                          </a:solidFill>
                        </a:rPr>
                        <a:t>المصطلح باللغة العربية</a:t>
                      </a:r>
                      <a:endParaRPr lang="fr-FR" sz="24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</a:tr>
              <a:tr h="347333">
                <a:tc>
                  <a:txBody>
                    <a:bodyPr/>
                    <a:lstStyle/>
                    <a:p>
                      <a:r>
                        <a:rPr lang="fr-FR" b="1" dirty="0" err="1" smtClean="0"/>
                        <a:t>Incompetence</a:t>
                      </a:r>
                      <a:r>
                        <a:rPr lang="fr-FR" b="1" baseline="0" dirty="0" smtClean="0"/>
                        <a:t> of power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عدم الاختصاص القضائي </a:t>
                      </a:r>
                      <a:endParaRPr lang="fr-FR" b="1" dirty="0"/>
                    </a:p>
                  </a:txBody>
                  <a:tcPr/>
                </a:tc>
              </a:tr>
              <a:tr h="347333">
                <a:tc>
                  <a:txBody>
                    <a:bodyPr/>
                    <a:lstStyle/>
                    <a:p>
                      <a:r>
                        <a:rPr lang="fr-FR" b="1" dirty="0" smtClean="0"/>
                        <a:t>Abuse of power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تعسف السلطة</a:t>
                      </a:r>
                      <a:endParaRPr lang="fr-FR" b="1" dirty="0"/>
                    </a:p>
                  </a:txBody>
                  <a:tcPr/>
                </a:tc>
              </a:tr>
              <a:tr h="347333">
                <a:tc>
                  <a:txBody>
                    <a:bodyPr/>
                    <a:lstStyle/>
                    <a:p>
                      <a:r>
                        <a:rPr lang="fr-FR" b="1" dirty="0" smtClean="0"/>
                        <a:t>Basic </a:t>
                      </a:r>
                      <a:r>
                        <a:rPr lang="fr-FR" b="1" dirty="0" err="1" smtClean="0"/>
                        <a:t>lack</a:t>
                      </a:r>
                      <a:r>
                        <a:rPr lang="fr-FR" b="1" dirty="0" smtClean="0"/>
                        <a:t> of </a:t>
                      </a:r>
                      <a:r>
                        <a:rPr lang="fr-FR" b="1" dirty="0" err="1" smtClean="0"/>
                        <a:t>legal</a:t>
                      </a:r>
                      <a:r>
                        <a:rPr lang="fr-FR" b="1" dirty="0" smtClean="0"/>
                        <a:t> </a:t>
                      </a:r>
                      <a:r>
                        <a:rPr lang="fr-FR" b="1" dirty="0" err="1" smtClean="0"/>
                        <a:t>merit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انعدام الأساس القانوني للحكم</a:t>
                      </a:r>
                      <a:endParaRPr lang="fr-FR" b="1" dirty="0"/>
                    </a:p>
                  </a:txBody>
                  <a:tcPr/>
                </a:tc>
              </a:tr>
              <a:tr h="607832">
                <a:tc>
                  <a:txBody>
                    <a:bodyPr/>
                    <a:lstStyle/>
                    <a:p>
                      <a:r>
                        <a:rPr lang="fr-FR" b="1" dirty="0" smtClean="0"/>
                        <a:t>Violation or omission</a:t>
                      </a:r>
                      <a:r>
                        <a:rPr lang="fr-FR" b="1" baseline="0" dirty="0" smtClean="0"/>
                        <a:t> of the </a:t>
                      </a:r>
                      <a:r>
                        <a:rPr lang="fr-FR" b="1" baseline="0" dirty="0" err="1" smtClean="0"/>
                        <a:t>substantial</a:t>
                      </a:r>
                      <a:r>
                        <a:rPr lang="fr-FR" b="1" baseline="0" dirty="0" smtClean="0"/>
                        <a:t> </a:t>
                      </a:r>
                      <a:r>
                        <a:rPr lang="fr-FR" b="1" baseline="0" dirty="0" err="1" smtClean="0"/>
                        <a:t>forms</a:t>
                      </a:r>
                      <a:r>
                        <a:rPr lang="fr-FR" b="1" baseline="0" dirty="0" smtClean="0"/>
                        <a:t> of the </a:t>
                      </a:r>
                      <a:r>
                        <a:rPr lang="fr-FR" b="1" baseline="0" dirty="0" err="1" smtClean="0"/>
                        <a:t>rules</a:t>
                      </a:r>
                      <a:r>
                        <a:rPr lang="fr-FR" b="1" baseline="0" dirty="0" smtClean="0"/>
                        <a:t> of </a:t>
                      </a:r>
                      <a:r>
                        <a:rPr lang="fr-FR" b="1" baseline="0" dirty="0" err="1" smtClean="0"/>
                        <a:t>procedure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مخالفة</a:t>
                      </a:r>
                      <a:r>
                        <a:rPr lang="fr-FR" b="1" dirty="0" smtClean="0"/>
                        <a:t> </a:t>
                      </a:r>
                      <a:r>
                        <a:rPr lang="ar-DZ" b="1" dirty="0" smtClean="0"/>
                        <a:t>أو إغفال أشكال</a:t>
                      </a:r>
                      <a:r>
                        <a:rPr lang="ar-DZ" b="1" baseline="0" dirty="0" smtClean="0"/>
                        <a:t> </a:t>
                      </a:r>
                      <a:r>
                        <a:rPr lang="ar-DZ" b="1" dirty="0" smtClean="0"/>
                        <a:t>جوهرية للقواعد</a:t>
                      </a:r>
                      <a:r>
                        <a:rPr lang="ar-DZ" b="1" baseline="0" dirty="0" smtClean="0"/>
                        <a:t> الإجرائية</a:t>
                      </a:r>
                      <a:endParaRPr lang="fr-FR" b="1" dirty="0"/>
                    </a:p>
                  </a:txBody>
                  <a:tcPr/>
                </a:tc>
              </a:tr>
              <a:tr h="347333">
                <a:tc>
                  <a:txBody>
                    <a:bodyPr/>
                    <a:lstStyle/>
                    <a:p>
                      <a:r>
                        <a:rPr lang="fr-FR" b="1" dirty="0" err="1" smtClean="0"/>
                        <a:t>Witness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شاهد</a:t>
                      </a:r>
                      <a:endParaRPr lang="fr-FR" b="1" dirty="0"/>
                    </a:p>
                  </a:txBody>
                  <a:tcPr/>
                </a:tc>
              </a:tr>
              <a:tr h="347333">
                <a:tc>
                  <a:txBody>
                    <a:bodyPr/>
                    <a:lstStyle/>
                    <a:p>
                      <a:r>
                        <a:rPr lang="fr-FR" b="1" dirty="0" err="1" smtClean="0"/>
                        <a:t>Insufficiency</a:t>
                      </a:r>
                      <a:r>
                        <a:rPr lang="fr-FR" b="1" dirty="0" smtClean="0"/>
                        <a:t>/</a:t>
                      </a:r>
                      <a:r>
                        <a:rPr lang="fr-FR" b="1" dirty="0" err="1" smtClean="0"/>
                        <a:t>Defect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قصور </a:t>
                      </a:r>
                      <a:endParaRPr lang="fr-FR" b="1" dirty="0"/>
                    </a:p>
                  </a:txBody>
                  <a:tcPr/>
                </a:tc>
              </a:tr>
              <a:tr h="347333">
                <a:tc>
                  <a:txBody>
                    <a:bodyPr/>
                    <a:lstStyle/>
                    <a:p>
                      <a:r>
                        <a:rPr lang="fr-FR" b="1" dirty="0" err="1" smtClean="0"/>
                        <a:t>Contradicting</a:t>
                      </a:r>
                      <a:r>
                        <a:rPr lang="fr-FR" b="1" dirty="0" smtClean="0"/>
                        <a:t> decisions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قرارات</a:t>
                      </a:r>
                      <a:r>
                        <a:rPr lang="ar-DZ" b="1" baseline="0" dirty="0" smtClean="0"/>
                        <a:t> متناقضة</a:t>
                      </a:r>
                      <a:endParaRPr lang="fr-FR" b="1" dirty="0"/>
                    </a:p>
                  </a:txBody>
                  <a:tcPr/>
                </a:tc>
              </a:tr>
              <a:tr h="347333">
                <a:tc>
                  <a:txBody>
                    <a:bodyPr/>
                    <a:lstStyle/>
                    <a:p>
                      <a:r>
                        <a:rPr lang="fr-FR" b="1" dirty="0" smtClean="0"/>
                        <a:t>Jurisdiction </a:t>
                      </a:r>
                      <a:r>
                        <a:rPr lang="fr-FR" b="1" dirty="0" err="1" smtClean="0"/>
                        <a:t>duality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تقاضي على درجتين</a:t>
                      </a:r>
                      <a:endParaRPr lang="fr-FR" b="1" dirty="0"/>
                    </a:p>
                  </a:txBody>
                  <a:tcPr/>
                </a:tc>
              </a:tr>
              <a:tr h="347333">
                <a:tc>
                  <a:txBody>
                    <a:bodyPr/>
                    <a:lstStyle/>
                    <a:p>
                      <a:r>
                        <a:rPr lang="fr-FR" b="1" dirty="0" err="1" smtClean="0"/>
                        <a:t>Litigation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منازعة</a:t>
                      </a:r>
                      <a:endParaRPr lang="fr-FR" b="1" dirty="0"/>
                    </a:p>
                  </a:txBody>
                  <a:tcPr/>
                </a:tc>
              </a:tr>
              <a:tr h="347333">
                <a:tc>
                  <a:txBody>
                    <a:bodyPr/>
                    <a:lstStyle/>
                    <a:p>
                      <a:r>
                        <a:rPr lang="fr-FR" b="1" dirty="0" err="1" smtClean="0"/>
                        <a:t>Defendant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المدعي</a:t>
                      </a:r>
                      <a:r>
                        <a:rPr lang="ar-DZ" b="1" baseline="0" dirty="0" smtClean="0"/>
                        <a:t> عليه</a:t>
                      </a:r>
                      <a:endParaRPr lang="fr-FR" b="1" dirty="0"/>
                    </a:p>
                  </a:txBody>
                  <a:tcPr/>
                </a:tc>
              </a:tr>
              <a:tr h="347333">
                <a:tc>
                  <a:txBody>
                    <a:bodyPr/>
                    <a:lstStyle/>
                    <a:p>
                      <a:r>
                        <a:rPr lang="fr-FR" b="1" dirty="0" smtClean="0"/>
                        <a:t>Judicial </a:t>
                      </a:r>
                      <a:r>
                        <a:rPr lang="fr-FR" b="1" dirty="0" err="1" smtClean="0"/>
                        <a:t>precedent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السابقة القضائية</a:t>
                      </a:r>
                      <a:endParaRPr lang="fr-FR" b="1" dirty="0"/>
                    </a:p>
                  </a:txBody>
                  <a:tcPr/>
                </a:tc>
              </a:tr>
              <a:tr h="347333">
                <a:tc>
                  <a:txBody>
                    <a:bodyPr/>
                    <a:lstStyle/>
                    <a:p>
                      <a:r>
                        <a:rPr lang="fr-FR" b="1" dirty="0" err="1" smtClean="0"/>
                        <a:t>Prosecution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الادعاء/</a:t>
                      </a:r>
                      <a:r>
                        <a:rPr lang="ar-DZ" b="1" baseline="0" dirty="0" smtClean="0"/>
                        <a:t> النيابة العامة</a:t>
                      </a:r>
                      <a:endParaRPr lang="fr-FR" b="1" dirty="0"/>
                    </a:p>
                  </a:txBody>
                  <a:tcPr/>
                </a:tc>
              </a:tr>
              <a:tr h="347333">
                <a:tc>
                  <a:txBody>
                    <a:bodyPr/>
                    <a:lstStyle/>
                    <a:p>
                      <a:r>
                        <a:rPr lang="fr-FR" b="1" dirty="0" err="1" smtClean="0"/>
                        <a:t>Prosecutor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النائب العام</a:t>
                      </a:r>
                      <a:endParaRPr lang="fr-FR" b="1" dirty="0"/>
                    </a:p>
                  </a:txBody>
                  <a:tcPr/>
                </a:tc>
              </a:tr>
              <a:tr h="347333">
                <a:tc>
                  <a:txBody>
                    <a:bodyPr/>
                    <a:lstStyle/>
                    <a:p>
                      <a:r>
                        <a:rPr lang="fr-FR" b="1" dirty="0" smtClean="0"/>
                        <a:t>Trial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محاكمة</a:t>
                      </a:r>
                      <a:endParaRPr lang="fr-FR" b="1" dirty="0"/>
                    </a:p>
                  </a:txBody>
                  <a:tcPr/>
                </a:tc>
              </a:tr>
              <a:tr h="249128">
                <a:tc>
                  <a:txBody>
                    <a:bodyPr/>
                    <a:lstStyle/>
                    <a:p>
                      <a:r>
                        <a:rPr lang="fr-FR" b="1" dirty="0" smtClean="0"/>
                        <a:t>Trial record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محاضر سجلات المحكمة</a:t>
                      </a:r>
                      <a:endParaRPr lang="fr-FR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9061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Espace réservé du contenu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300091"/>
              </p:ext>
            </p:extLst>
          </p:nvPr>
        </p:nvGraphicFramePr>
        <p:xfrm>
          <a:off x="44090" y="0"/>
          <a:ext cx="9073008" cy="667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6584"/>
                <a:gridCol w="3816424"/>
              </a:tblGrid>
              <a:tr h="262800">
                <a:tc>
                  <a:txBody>
                    <a:bodyPr/>
                    <a:lstStyle/>
                    <a:p>
                      <a:pPr algn="r" rtl="1"/>
                      <a:r>
                        <a:rPr lang="ar-DZ" sz="2400" b="1" dirty="0" smtClean="0">
                          <a:solidFill>
                            <a:srgbClr val="FFFF00"/>
                          </a:solidFill>
                        </a:rPr>
                        <a:t>ترجمة المصطلح باللغة الإنجليزية</a:t>
                      </a:r>
                      <a:endParaRPr lang="fr-FR" sz="2400" b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400" b="1" dirty="0" smtClean="0">
                          <a:solidFill>
                            <a:srgbClr val="FFFF00"/>
                          </a:solidFill>
                        </a:rPr>
                        <a:t>المصطلح باللغة العربية</a:t>
                      </a:r>
                    </a:p>
                  </a:txBody>
                  <a:tcPr/>
                </a:tc>
              </a:tr>
              <a:tr h="359054">
                <a:tc>
                  <a:txBody>
                    <a:bodyPr/>
                    <a:lstStyle/>
                    <a:p>
                      <a:r>
                        <a:rPr lang="fr-FR" b="1" dirty="0" smtClean="0"/>
                        <a:t>Independent </a:t>
                      </a:r>
                      <a:r>
                        <a:rPr lang="fr-FR" b="1" dirty="0" err="1" smtClean="0"/>
                        <a:t>judicial</a:t>
                      </a:r>
                      <a:r>
                        <a:rPr lang="fr-FR" b="1" dirty="0" smtClean="0"/>
                        <a:t> system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استقلال النظام القضائي</a:t>
                      </a:r>
                      <a:endParaRPr lang="fr-FR" b="1" dirty="0"/>
                    </a:p>
                  </a:txBody>
                  <a:tcPr/>
                </a:tc>
              </a:tr>
              <a:tr h="359054">
                <a:tc>
                  <a:txBody>
                    <a:bodyPr/>
                    <a:lstStyle/>
                    <a:p>
                      <a:r>
                        <a:rPr lang="fr-FR" b="1" dirty="0" smtClean="0"/>
                        <a:t>Judge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قاضي</a:t>
                      </a:r>
                    </a:p>
                  </a:txBody>
                  <a:tcPr/>
                </a:tc>
              </a:tr>
              <a:tr h="359054">
                <a:tc>
                  <a:txBody>
                    <a:bodyPr/>
                    <a:lstStyle/>
                    <a:p>
                      <a:r>
                        <a:rPr lang="fr-FR" b="1" dirty="0" smtClean="0"/>
                        <a:t>Obey the law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طاعة أو امتثال للقانون</a:t>
                      </a:r>
                      <a:endParaRPr lang="fr-FR" b="1" dirty="0"/>
                    </a:p>
                  </a:txBody>
                  <a:tcPr/>
                </a:tc>
              </a:tr>
              <a:tr h="359054">
                <a:tc>
                  <a:txBody>
                    <a:bodyPr/>
                    <a:lstStyle/>
                    <a:p>
                      <a:r>
                        <a:rPr lang="fr-FR" b="1" dirty="0" smtClean="0"/>
                        <a:t>High </a:t>
                      </a:r>
                      <a:r>
                        <a:rPr lang="fr-FR" b="1" dirty="0" err="1" smtClean="0"/>
                        <a:t>council</a:t>
                      </a:r>
                      <a:r>
                        <a:rPr lang="fr-FR" b="1" baseline="0" dirty="0" smtClean="0"/>
                        <a:t> for </a:t>
                      </a:r>
                      <a:r>
                        <a:rPr lang="fr-FR" b="1" baseline="0" dirty="0" err="1" smtClean="0"/>
                        <a:t>judiciary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المجلس الأعلى للقضاء</a:t>
                      </a:r>
                      <a:endParaRPr lang="fr-FR" b="1" dirty="0"/>
                    </a:p>
                  </a:txBody>
                  <a:tcPr/>
                </a:tc>
              </a:tr>
              <a:tr h="359054">
                <a:tc>
                  <a:txBody>
                    <a:bodyPr/>
                    <a:lstStyle/>
                    <a:p>
                      <a:r>
                        <a:rPr lang="fr-FR" b="1" dirty="0" err="1" smtClean="0"/>
                        <a:t>Personal</a:t>
                      </a:r>
                      <a:r>
                        <a:rPr lang="fr-FR" b="1" dirty="0" smtClean="0"/>
                        <a:t> </a:t>
                      </a:r>
                      <a:r>
                        <a:rPr lang="fr-FR" b="1" dirty="0" err="1" smtClean="0"/>
                        <a:t>statute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قانون متعلق بالأحوال الشخصية</a:t>
                      </a:r>
                      <a:endParaRPr lang="fr-FR" b="1" dirty="0"/>
                    </a:p>
                  </a:txBody>
                  <a:tcPr/>
                </a:tc>
              </a:tr>
              <a:tr h="359054">
                <a:tc>
                  <a:txBody>
                    <a:bodyPr/>
                    <a:lstStyle/>
                    <a:p>
                      <a:r>
                        <a:rPr lang="fr-FR" b="1" dirty="0" err="1" smtClean="0"/>
                        <a:t>Foreigh</a:t>
                      </a:r>
                      <a:r>
                        <a:rPr lang="fr-FR" b="1" dirty="0" smtClean="0"/>
                        <a:t> law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قانون أجنبي</a:t>
                      </a:r>
                      <a:endParaRPr lang="fr-FR" b="1" dirty="0"/>
                    </a:p>
                  </a:txBody>
                  <a:tcPr/>
                </a:tc>
              </a:tr>
              <a:tr h="359054">
                <a:tc>
                  <a:txBody>
                    <a:bodyPr/>
                    <a:lstStyle/>
                    <a:p>
                      <a:r>
                        <a:rPr lang="fr-FR" b="1" dirty="0" smtClean="0"/>
                        <a:t>Distortion of </a:t>
                      </a:r>
                      <a:r>
                        <a:rPr lang="fr-FR" b="1" dirty="0" err="1" smtClean="0"/>
                        <a:t>facts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تزييف</a:t>
                      </a:r>
                      <a:r>
                        <a:rPr lang="ar-DZ" b="1" baseline="0" dirty="0" smtClean="0"/>
                        <a:t> </a:t>
                      </a:r>
                      <a:r>
                        <a:rPr lang="ar-DZ" b="1" dirty="0" smtClean="0"/>
                        <a:t>الحقائق/ تحريف الحقائق</a:t>
                      </a:r>
                      <a:endParaRPr lang="fr-FR" b="1" dirty="0"/>
                    </a:p>
                  </a:txBody>
                  <a:tcPr/>
                </a:tc>
              </a:tr>
              <a:tr h="359054">
                <a:tc>
                  <a:txBody>
                    <a:bodyPr/>
                    <a:lstStyle/>
                    <a:p>
                      <a:r>
                        <a:rPr lang="fr-FR" b="1" dirty="0" smtClean="0"/>
                        <a:t>Adjudiction/Provision/</a:t>
                      </a:r>
                      <a:r>
                        <a:rPr lang="fr-FR" b="1" dirty="0" err="1" smtClean="0"/>
                        <a:t>Judgment</a:t>
                      </a:r>
                      <a:r>
                        <a:rPr lang="fr-FR" b="1" dirty="0" smtClean="0"/>
                        <a:t>/Judicial decision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حكم أو قرار محكمة</a:t>
                      </a:r>
                    </a:p>
                  </a:txBody>
                  <a:tcPr/>
                </a:tc>
              </a:tr>
              <a:tr h="359054">
                <a:tc>
                  <a:txBody>
                    <a:bodyPr/>
                    <a:lstStyle/>
                    <a:p>
                      <a:r>
                        <a:rPr lang="fr-FR" b="1" dirty="0" err="1" smtClean="0"/>
                        <a:t>Testify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يشهد</a:t>
                      </a:r>
                      <a:endParaRPr lang="fr-FR" b="1" dirty="0"/>
                    </a:p>
                  </a:txBody>
                  <a:tcPr/>
                </a:tc>
              </a:tr>
              <a:tr h="359054">
                <a:tc>
                  <a:txBody>
                    <a:bodyPr/>
                    <a:lstStyle/>
                    <a:p>
                      <a:r>
                        <a:rPr lang="fr-FR" b="1" dirty="0" smtClean="0"/>
                        <a:t>Legal issues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قضايا</a:t>
                      </a:r>
                      <a:r>
                        <a:rPr lang="ar-DZ" b="1" baseline="0" dirty="0" smtClean="0"/>
                        <a:t> قانونية</a:t>
                      </a:r>
                      <a:endParaRPr lang="fr-FR" b="1" dirty="0"/>
                    </a:p>
                  </a:txBody>
                  <a:tcPr/>
                </a:tc>
              </a:tr>
              <a:tr h="359054">
                <a:tc>
                  <a:txBody>
                    <a:bodyPr/>
                    <a:lstStyle/>
                    <a:p>
                      <a:r>
                        <a:rPr lang="fr-FR" b="1" dirty="0" smtClean="0"/>
                        <a:t>Damages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أضرار</a:t>
                      </a:r>
                      <a:endParaRPr lang="fr-FR" b="1" dirty="0"/>
                    </a:p>
                  </a:txBody>
                  <a:tcPr/>
                </a:tc>
              </a:tr>
              <a:tr h="359054">
                <a:tc>
                  <a:txBody>
                    <a:bodyPr/>
                    <a:lstStyle/>
                    <a:p>
                      <a:r>
                        <a:rPr lang="fr-FR" b="1" dirty="0" smtClean="0"/>
                        <a:t>Criminal justice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عدالة جنائية</a:t>
                      </a:r>
                      <a:endParaRPr lang="fr-FR" b="1" dirty="0"/>
                    </a:p>
                  </a:txBody>
                  <a:tcPr/>
                </a:tc>
              </a:tr>
              <a:tr h="359054">
                <a:tc>
                  <a:txBody>
                    <a:bodyPr/>
                    <a:lstStyle/>
                    <a:p>
                      <a:r>
                        <a:rPr lang="fr-FR" b="1" dirty="0" err="1" smtClean="0"/>
                        <a:t>Burden</a:t>
                      </a:r>
                      <a:r>
                        <a:rPr lang="fr-FR" b="1" dirty="0" smtClean="0"/>
                        <a:t> of proof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عبء الإثبات</a:t>
                      </a:r>
                      <a:endParaRPr lang="fr-FR" b="1" dirty="0"/>
                    </a:p>
                  </a:txBody>
                  <a:tcPr/>
                </a:tc>
              </a:tr>
              <a:tr h="359054">
                <a:tc>
                  <a:txBody>
                    <a:bodyPr/>
                    <a:lstStyle/>
                    <a:p>
                      <a:r>
                        <a:rPr lang="fr-FR" b="1" dirty="0" smtClean="0"/>
                        <a:t>Conviction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إدانة</a:t>
                      </a:r>
                      <a:endParaRPr lang="fr-FR" b="1" dirty="0"/>
                    </a:p>
                  </a:txBody>
                  <a:tcPr/>
                </a:tc>
              </a:tr>
              <a:tr h="359054">
                <a:tc>
                  <a:txBody>
                    <a:bodyPr/>
                    <a:lstStyle/>
                    <a:p>
                      <a:r>
                        <a:rPr lang="fr-FR" b="1" dirty="0" err="1" smtClean="0"/>
                        <a:t>Death</a:t>
                      </a:r>
                      <a:r>
                        <a:rPr lang="fr-FR" b="1" dirty="0" smtClean="0"/>
                        <a:t> penalty-</a:t>
                      </a:r>
                      <a:r>
                        <a:rPr lang="fr-FR" b="1" dirty="0" err="1" smtClean="0"/>
                        <a:t>Execution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عقوبة الإعدام</a:t>
                      </a:r>
                      <a:endParaRPr lang="fr-FR" b="1" dirty="0"/>
                    </a:p>
                  </a:txBody>
                  <a:tcPr/>
                </a:tc>
              </a:tr>
              <a:tr h="359054">
                <a:tc>
                  <a:txBody>
                    <a:bodyPr/>
                    <a:lstStyle/>
                    <a:p>
                      <a:r>
                        <a:rPr lang="fr-FR" b="1" dirty="0" smtClean="0"/>
                        <a:t>Law </a:t>
                      </a:r>
                      <a:r>
                        <a:rPr lang="fr-FR" b="1" dirty="0" err="1" smtClean="0"/>
                        <a:t>enforcement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إنفاذ القانون</a:t>
                      </a:r>
                      <a:endParaRPr lang="fr-FR" b="1" dirty="0"/>
                    </a:p>
                  </a:txBody>
                  <a:tcPr/>
                </a:tc>
              </a:tr>
              <a:tr h="359054">
                <a:tc>
                  <a:txBody>
                    <a:bodyPr/>
                    <a:lstStyle/>
                    <a:p>
                      <a:r>
                        <a:rPr lang="fr-FR" b="1" dirty="0" smtClean="0"/>
                        <a:t>Legal </a:t>
                      </a:r>
                      <a:r>
                        <a:rPr lang="fr-FR" b="1" dirty="0" err="1" smtClean="0"/>
                        <a:t>advice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استشارة قانونية</a:t>
                      </a:r>
                      <a:endParaRPr lang="fr-FR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981283"/>
              </p:ext>
            </p:extLst>
          </p:nvPr>
        </p:nvGraphicFramePr>
        <p:xfrm>
          <a:off x="-2340" y="692696"/>
          <a:ext cx="9144000" cy="594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60926"/>
                <a:gridCol w="4383074"/>
              </a:tblGrid>
              <a:tr h="437587">
                <a:tc>
                  <a:txBody>
                    <a:bodyPr/>
                    <a:lstStyle/>
                    <a:p>
                      <a:pPr algn="r" rtl="1"/>
                      <a:r>
                        <a:rPr lang="ar-DZ" sz="2400" b="1" dirty="0" smtClean="0">
                          <a:solidFill>
                            <a:srgbClr val="FFFF00"/>
                          </a:solidFill>
                        </a:rPr>
                        <a:t>ترجمة المصطلح باللغة الإنجليزية</a:t>
                      </a:r>
                      <a:endParaRPr lang="fr-FR" sz="2400" b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400" b="1" dirty="0" smtClean="0">
                          <a:solidFill>
                            <a:srgbClr val="FFFF00"/>
                          </a:solidFill>
                        </a:rPr>
                        <a:t>المصطلح باللغة العربية</a:t>
                      </a:r>
                      <a:endParaRPr lang="fr-FR" sz="2400" b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</a:tr>
              <a:tr h="350069">
                <a:tc>
                  <a:txBody>
                    <a:bodyPr/>
                    <a:lstStyle/>
                    <a:p>
                      <a:r>
                        <a:rPr lang="fr-FR" b="1" dirty="0" smtClean="0"/>
                        <a:t>Fines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غرامات</a:t>
                      </a:r>
                      <a:endParaRPr lang="fr-FR" b="1" dirty="0"/>
                    </a:p>
                  </a:txBody>
                  <a:tcPr/>
                </a:tc>
              </a:tr>
              <a:tr h="350069">
                <a:tc>
                  <a:txBody>
                    <a:bodyPr/>
                    <a:lstStyle/>
                    <a:p>
                      <a:r>
                        <a:rPr lang="fr-FR" b="1" dirty="0" err="1" smtClean="0"/>
                        <a:t>Felony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جناية</a:t>
                      </a:r>
                      <a:endParaRPr lang="fr-FR" b="1" dirty="0"/>
                    </a:p>
                  </a:txBody>
                  <a:tcPr/>
                </a:tc>
              </a:tr>
              <a:tr h="350069">
                <a:tc>
                  <a:txBody>
                    <a:bodyPr/>
                    <a:lstStyle/>
                    <a:p>
                      <a:r>
                        <a:rPr lang="fr-FR" b="1" dirty="0" err="1" smtClean="0"/>
                        <a:t>Misdemeanor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جنحة</a:t>
                      </a:r>
                      <a:endParaRPr lang="fr-FR" b="1" dirty="0"/>
                    </a:p>
                  </a:txBody>
                  <a:tcPr/>
                </a:tc>
              </a:tr>
              <a:tr h="350069">
                <a:tc>
                  <a:txBody>
                    <a:bodyPr/>
                    <a:lstStyle/>
                    <a:p>
                      <a:r>
                        <a:rPr lang="fr-FR" b="1" dirty="0" err="1" smtClean="0"/>
                        <a:t>Imprisonment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سجن</a:t>
                      </a:r>
                      <a:endParaRPr lang="fr-FR" b="1" dirty="0"/>
                    </a:p>
                  </a:txBody>
                  <a:tcPr/>
                </a:tc>
              </a:tr>
              <a:tr h="350069">
                <a:tc>
                  <a:txBody>
                    <a:bodyPr/>
                    <a:lstStyle/>
                    <a:p>
                      <a:r>
                        <a:rPr lang="fr-FR" b="1" dirty="0" err="1" smtClean="0"/>
                        <a:t>Liability</a:t>
                      </a:r>
                      <a:r>
                        <a:rPr lang="fr-FR" b="1" dirty="0" smtClean="0"/>
                        <a:t>/</a:t>
                      </a:r>
                      <a:r>
                        <a:rPr lang="fr-FR" b="1" dirty="0" err="1" smtClean="0"/>
                        <a:t>responsibility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مسؤولية</a:t>
                      </a:r>
                      <a:endParaRPr lang="fr-FR" b="1" dirty="0"/>
                    </a:p>
                  </a:txBody>
                  <a:tcPr/>
                </a:tc>
              </a:tr>
              <a:tr h="350069">
                <a:tc>
                  <a:txBody>
                    <a:bodyPr/>
                    <a:lstStyle/>
                    <a:p>
                      <a:r>
                        <a:rPr lang="fr-FR" b="1" dirty="0" err="1" smtClean="0"/>
                        <a:t>Nullity</a:t>
                      </a:r>
                      <a:r>
                        <a:rPr lang="fr-FR" b="1" dirty="0" smtClean="0"/>
                        <a:t>/ </a:t>
                      </a:r>
                      <a:r>
                        <a:rPr lang="fr-FR" b="1" dirty="0" err="1" smtClean="0"/>
                        <a:t>Void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بطلان</a:t>
                      </a:r>
                      <a:endParaRPr lang="fr-FR" b="1" dirty="0"/>
                    </a:p>
                  </a:txBody>
                  <a:tcPr/>
                </a:tc>
              </a:tr>
              <a:tr h="350069">
                <a:tc>
                  <a:txBody>
                    <a:bodyPr/>
                    <a:lstStyle/>
                    <a:p>
                      <a:r>
                        <a:rPr lang="fr-FR" b="1" dirty="0" smtClean="0"/>
                        <a:t>Prison/ Jail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سجن</a:t>
                      </a:r>
                      <a:endParaRPr lang="fr-FR" b="1" dirty="0"/>
                    </a:p>
                  </a:txBody>
                  <a:tcPr/>
                </a:tc>
              </a:tr>
              <a:tr h="350069">
                <a:tc>
                  <a:txBody>
                    <a:bodyPr/>
                    <a:lstStyle/>
                    <a:p>
                      <a:r>
                        <a:rPr lang="fr-FR" b="1" dirty="0" err="1" smtClean="0"/>
                        <a:t>Authoritarian</a:t>
                      </a:r>
                      <a:r>
                        <a:rPr lang="fr-FR" b="1" dirty="0" smtClean="0"/>
                        <a:t> </a:t>
                      </a:r>
                      <a:r>
                        <a:rPr lang="fr-FR" b="1" dirty="0" err="1" smtClean="0"/>
                        <a:t>regimes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نظم تسلطية</a:t>
                      </a:r>
                      <a:endParaRPr lang="fr-FR" b="1" dirty="0"/>
                    </a:p>
                  </a:txBody>
                  <a:tcPr/>
                </a:tc>
              </a:tr>
              <a:tr h="350069">
                <a:tc>
                  <a:txBody>
                    <a:bodyPr/>
                    <a:lstStyle/>
                    <a:p>
                      <a:r>
                        <a:rPr lang="fr-FR" b="1" dirty="0" err="1" smtClean="0"/>
                        <a:t>Illegal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غير قانوني</a:t>
                      </a:r>
                      <a:endParaRPr lang="fr-FR" b="1" dirty="0"/>
                    </a:p>
                  </a:txBody>
                  <a:tcPr/>
                </a:tc>
              </a:tr>
              <a:tr h="350069">
                <a:tc>
                  <a:txBody>
                    <a:bodyPr/>
                    <a:lstStyle/>
                    <a:p>
                      <a:r>
                        <a:rPr lang="fr-FR" b="1" dirty="0" err="1" smtClean="0"/>
                        <a:t>Guilty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مذنب</a:t>
                      </a:r>
                      <a:endParaRPr lang="fr-FR" b="1" dirty="0"/>
                    </a:p>
                  </a:txBody>
                  <a:tcPr/>
                </a:tc>
              </a:tr>
              <a:tr h="350069">
                <a:tc>
                  <a:txBody>
                    <a:bodyPr/>
                    <a:lstStyle/>
                    <a:p>
                      <a:r>
                        <a:rPr lang="fr-FR" b="1" dirty="0" err="1" smtClean="0"/>
                        <a:t>Sentenced</a:t>
                      </a:r>
                      <a:r>
                        <a:rPr lang="fr-FR" b="1" dirty="0" smtClean="0"/>
                        <a:t> 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يحاكم</a:t>
                      </a:r>
                      <a:endParaRPr lang="fr-FR" b="1" dirty="0"/>
                    </a:p>
                  </a:txBody>
                  <a:tcPr/>
                </a:tc>
              </a:tr>
              <a:tr h="350069">
                <a:tc>
                  <a:txBody>
                    <a:bodyPr/>
                    <a:lstStyle/>
                    <a:p>
                      <a:r>
                        <a:rPr lang="fr-FR" b="1" dirty="0" smtClean="0"/>
                        <a:t>Public morals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الآداب العامة</a:t>
                      </a:r>
                      <a:endParaRPr lang="fr-FR" b="1" dirty="0"/>
                    </a:p>
                  </a:txBody>
                  <a:tcPr/>
                </a:tc>
              </a:tr>
              <a:tr h="350069">
                <a:tc>
                  <a:txBody>
                    <a:bodyPr/>
                    <a:lstStyle/>
                    <a:p>
                      <a:r>
                        <a:rPr lang="fr-FR" b="1" dirty="0" smtClean="0"/>
                        <a:t>Public </a:t>
                      </a:r>
                      <a:r>
                        <a:rPr lang="fr-FR" b="1" dirty="0" err="1" smtClean="0"/>
                        <a:t>order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نظام عام</a:t>
                      </a:r>
                      <a:endParaRPr lang="fr-FR" b="1" dirty="0"/>
                    </a:p>
                  </a:txBody>
                  <a:tcPr/>
                </a:tc>
              </a:tr>
              <a:tr h="350069">
                <a:tc>
                  <a:txBody>
                    <a:bodyPr/>
                    <a:lstStyle/>
                    <a:p>
                      <a:r>
                        <a:rPr lang="fr-FR" b="1" dirty="0" err="1" smtClean="0"/>
                        <a:t>Repair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تعويض</a:t>
                      </a:r>
                      <a:endParaRPr lang="fr-FR" b="1" dirty="0"/>
                    </a:p>
                  </a:txBody>
                  <a:tcPr/>
                </a:tc>
              </a:tr>
              <a:tr h="350069">
                <a:tc>
                  <a:txBody>
                    <a:bodyPr/>
                    <a:lstStyle/>
                    <a:p>
                      <a:r>
                        <a:rPr lang="fr-FR" b="1" dirty="0" err="1" smtClean="0"/>
                        <a:t>Prevent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يمنع</a:t>
                      </a:r>
                      <a:endParaRPr lang="fr-FR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9954890"/>
              </p:ext>
            </p:extLst>
          </p:nvPr>
        </p:nvGraphicFramePr>
        <p:xfrm>
          <a:off x="107504" y="116632"/>
          <a:ext cx="8928992" cy="6614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18449"/>
                <a:gridCol w="3510543"/>
              </a:tblGrid>
              <a:tr h="389253"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>
                          <a:solidFill>
                            <a:srgbClr val="FFFF00"/>
                          </a:solidFill>
                        </a:rPr>
                        <a:t>ترجمة المصطلح باللغة الإنجليزية</a:t>
                      </a:r>
                      <a:endParaRPr lang="fr-FR" sz="2000" b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>
                          <a:solidFill>
                            <a:srgbClr val="FFFF00"/>
                          </a:solidFill>
                        </a:rPr>
                        <a:t>المصطلح باللغة العربية</a:t>
                      </a:r>
                      <a:endParaRPr lang="fr-FR" sz="2000" b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</a:tr>
              <a:tr h="359310">
                <a:tc>
                  <a:txBody>
                    <a:bodyPr/>
                    <a:lstStyle/>
                    <a:p>
                      <a:r>
                        <a:rPr lang="fr-FR" b="1" dirty="0" smtClean="0"/>
                        <a:t>Authority/ Power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سلطة</a:t>
                      </a:r>
                      <a:endParaRPr lang="fr-FR" b="1" dirty="0"/>
                    </a:p>
                  </a:txBody>
                  <a:tcPr/>
                </a:tc>
              </a:tr>
              <a:tr h="359310">
                <a:tc>
                  <a:txBody>
                    <a:bodyPr/>
                    <a:lstStyle/>
                    <a:p>
                      <a:r>
                        <a:rPr lang="fr-FR" b="1" dirty="0" smtClean="0"/>
                        <a:t>Ratification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مصادقة</a:t>
                      </a:r>
                      <a:endParaRPr lang="fr-FR" b="1" dirty="0"/>
                    </a:p>
                  </a:txBody>
                  <a:tcPr/>
                </a:tc>
              </a:tr>
              <a:tr h="359310">
                <a:tc>
                  <a:txBody>
                    <a:bodyPr/>
                    <a:lstStyle/>
                    <a:p>
                      <a:r>
                        <a:rPr lang="fr-FR" b="1" dirty="0" smtClean="0"/>
                        <a:t>Property/ Possession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ملكية/</a:t>
                      </a:r>
                      <a:r>
                        <a:rPr lang="ar-DZ" b="1" baseline="0" dirty="0" smtClean="0"/>
                        <a:t> حيازة</a:t>
                      </a:r>
                      <a:endParaRPr lang="fr-FR" b="1" dirty="0"/>
                    </a:p>
                  </a:txBody>
                  <a:tcPr/>
                </a:tc>
              </a:tr>
              <a:tr h="359310">
                <a:tc>
                  <a:txBody>
                    <a:bodyPr/>
                    <a:lstStyle/>
                    <a:p>
                      <a:r>
                        <a:rPr lang="fr-FR" b="1" dirty="0" smtClean="0"/>
                        <a:t>Rights and duties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حقوق وواجبات</a:t>
                      </a:r>
                      <a:endParaRPr lang="fr-FR" b="1" dirty="0"/>
                    </a:p>
                  </a:txBody>
                  <a:tcPr/>
                </a:tc>
              </a:tr>
              <a:tr h="359310">
                <a:tc>
                  <a:txBody>
                    <a:bodyPr/>
                    <a:lstStyle/>
                    <a:p>
                      <a:r>
                        <a:rPr lang="fr-FR" b="1" dirty="0" smtClean="0"/>
                        <a:t>Criminal procedures law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قانون</a:t>
                      </a:r>
                      <a:r>
                        <a:rPr lang="ar-DZ" b="1" baseline="0" dirty="0" smtClean="0"/>
                        <a:t> الإجراءات المدنية</a:t>
                      </a:r>
                      <a:endParaRPr lang="fr-FR" b="1" dirty="0"/>
                    </a:p>
                  </a:txBody>
                  <a:tcPr/>
                </a:tc>
              </a:tr>
              <a:tr h="359310">
                <a:tc>
                  <a:txBody>
                    <a:bodyPr/>
                    <a:lstStyle/>
                    <a:p>
                      <a:r>
                        <a:rPr lang="fr-FR" b="1" dirty="0" smtClean="0"/>
                        <a:t>Civil</a:t>
                      </a:r>
                      <a:r>
                        <a:rPr lang="fr-FR" b="1" baseline="0" dirty="0" smtClean="0"/>
                        <a:t> </a:t>
                      </a:r>
                      <a:r>
                        <a:rPr lang="fr-FR" b="1" dirty="0" smtClean="0"/>
                        <a:t>procedures</a:t>
                      </a:r>
                      <a:r>
                        <a:rPr lang="fr-FR" b="1" baseline="0" dirty="0" smtClean="0"/>
                        <a:t> law</a:t>
                      </a:r>
                      <a:endParaRPr lang="fr-FR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قانون الإجراءات المدنية</a:t>
                      </a:r>
                      <a:endParaRPr lang="fr-FR" b="1" dirty="0"/>
                    </a:p>
                  </a:txBody>
                  <a:tcPr/>
                </a:tc>
              </a:tr>
              <a:tr h="359310">
                <a:tc>
                  <a:txBody>
                    <a:bodyPr/>
                    <a:lstStyle/>
                    <a:p>
                      <a:r>
                        <a:rPr lang="fr-FR" b="1" dirty="0" smtClean="0"/>
                        <a:t>Resignation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استقالة</a:t>
                      </a:r>
                      <a:endParaRPr lang="fr-FR" b="1" dirty="0"/>
                    </a:p>
                  </a:txBody>
                  <a:tcPr/>
                </a:tc>
              </a:tr>
              <a:tr h="359310">
                <a:tc>
                  <a:txBody>
                    <a:bodyPr/>
                    <a:lstStyle/>
                    <a:p>
                      <a:r>
                        <a:rPr lang="fr-FR" b="1" dirty="0" err="1" smtClean="0"/>
                        <a:t>Designation</a:t>
                      </a:r>
                      <a:r>
                        <a:rPr lang="fr-FR" b="1" dirty="0" smtClean="0"/>
                        <a:t>/</a:t>
                      </a:r>
                      <a:r>
                        <a:rPr lang="fr-FR" b="1" baseline="0" dirty="0" smtClean="0"/>
                        <a:t> Appointement/Nomination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تعيين</a:t>
                      </a:r>
                      <a:endParaRPr lang="fr-FR" b="1" dirty="0"/>
                    </a:p>
                  </a:txBody>
                  <a:tcPr/>
                </a:tc>
              </a:tr>
              <a:tr h="359310">
                <a:tc>
                  <a:txBody>
                    <a:bodyPr/>
                    <a:lstStyle/>
                    <a:p>
                      <a:r>
                        <a:rPr lang="fr-FR" b="1" dirty="0" smtClean="0"/>
                        <a:t>Right to a </a:t>
                      </a:r>
                      <a:r>
                        <a:rPr lang="fr-FR" b="1" dirty="0" err="1" smtClean="0"/>
                        <a:t>fair</a:t>
                      </a:r>
                      <a:r>
                        <a:rPr lang="fr-FR" b="1" dirty="0" smtClean="0"/>
                        <a:t> trial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الحق في المحاكمة العادلة</a:t>
                      </a:r>
                      <a:endParaRPr lang="fr-FR" b="1" dirty="0"/>
                    </a:p>
                  </a:txBody>
                  <a:tcPr/>
                </a:tc>
              </a:tr>
              <a:tr h="359310">
                <a:tc>
                  <a:txBody>
                    <a:bodyPr/>
                    <a:lstStyle/>
                    <a:p>
                      <a:r>
                        <a:rPr lang="fr-FR" b="1" dirty="0" smtClean="0"/>
                        <a:t>Dismisse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يقيل</a:t>
                      </a:r>
                      <a:endParaRPr lang="fr-FR" b="1" dirty="0"/>
                    </a:p>
                  </a:txBody>
                  <a:tcPr/>
                </a:tc>
              </a:tr>
              <a:tr h="359310">
                <a:tc>
                  <a:txBody>
                    <a:bodyPr/>
                    <a:lstStyle/>
                    <a:p>
                      <a:r>
                        <a:rPr lang="fr-FR" b="1" dirty="0" err="1" smtClean="0"/>
                        <a:t>Promulgate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يصدر</a:t>
                      </a:r>
                      <a:endParaRPr lang="fr-FR" b="1" dirty="0"/>
                    </a:p>
                  </a:txBody>
                  <a:tcPr/>
                </a:tc>
              </a:tr>
              <a:tr h="359310">
                <a:tc>
                  <a:txBody>
                    <a:bodyPr/>
                    <a:lstStyle/>
                    <a:p>
                      <a:r>
                        <a:rPr lang="fr-FR" b="1" dirty="0" smtClean="0"/>
                        <a:t>Codified Constitution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دستور مقنن (مكتوب على</a:t>
                      </a:r>
                      <a:r>
                        <a:rPr lang="ar-DZ" b="1" baseline="0" dirty="0" smtClean="0"/>
                        <a:t> شكل قوانين)</a:t>
                      </a:r>
                      <a:endParaRPr lang="fr-FR" b="1" dirty="0"/>
                    </a:p>
                  </a:txBody>
                  <a:tcPr/>
                </a:tc>
              </a:tr>
              <a:tr h="359310">
                <a:tc>
                  <a:txBody>
                    <a:bodyPr/>
                    <a:lstStyle/>
                    <a:p>
                      <a:r>
                        <a:rPr lang="fr-FR" b="1" dirty="0" err="1" smtClean="0"/>
                        <a:t>Uncodified</a:t>
                      </a:r>
                      <a:r>
                        <a:rPr lang="fr-FR" b="1" dirty="0" smtClean="0"/>
                        <a:t> Constitution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دستور غير مقنن (غير مكتوب)</a:t>
                      </a:r>
                      <a:endParaRPr lang="fr-FR" b="1" dirty="0"/>
                    </a:p>
                  </a:txBody>
                  <a:tcPr/>
                </a:tc>
              </a:tr>
              <a:tr h="359310">
                <a:tc>
                  <a:txBody>
                    <a:bodyPr/>
                    <a:lstStyle/>
                    <a:p>
                      <a:r>
                        <a:rPr lang="fr-FR" b="1" dirty="0" err="1" smtClean="0"/>
                        <a:t>Stipulate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متفق</a:t>
                      </a:r>
                      <a:r>
                        <a:rPr lang="ar-DZ" b="1" baseline="0" dirty="0" smtClean="0"/>
                        <a:t> على شروطه</a:t>
                      </a:r>
                      <a:endParaRPr lang="fr-FR" b="1" dirty="0"/>
                    </a:p>
                  </a:txBody>
                  <a:tcPr/>
                </a:tc>
              </a:tr>
              <a:tr h="359310">
                <a:tc>
                  <a:txBody>
                    <a:bodyPr/>
                    <a:lstStyle/>
                    <a:p>
                      <a:r>
                        <a:rPr lang="fr-FR" b="1" dirty="0" err="1" smtClean="0"/>
                        <a:t>Waiving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تنازل</a:t>
                      </a:r>
                      <a:endParaRPr lang="fr-FR" b="1" dirty="0"/>
                    </a:p>
                  </a:txBody>
                  <a:tcPr/>
                </a:tc>
              </a:tr>
              <a:tr h="359310">
                <a:tc>
                  <a:txBody>
                    <a:bodyPr/>
                    <a:lstStyle/>
                    <a:p>
                      <a:r>
                        <a:rPr lang="fr-FR" b="1" dirty="0" smtClean="0"/>
                        <a:t>Fusion of powers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دمج السلطات</a:t>
                      </a:r>
                      <a:endParaRPr lang="fr-FR" b="1" dirty="0"/>
                    </a:p>
                  </a:txBody>
                  <a:tcPr/>
                </a:tc>
              </a:tr>
              <a:tr h="249128">
                <a:tc>
                  <a:txBody>
                    <a:bodyPr/>
                    <a:lstStyle/>
                    <a:p>
                      <a:r>
                        <a:rPr lang="fr-FR" b="1" dirty="0" smtClean="0"/>
                        <a:t>The</a:t>
                      </a:r>
                      <a:r>
                        <a:rPr lang="fr-FR" b="1" baseline="0" dirty="0" smtClean="0"/>
                        <a:t> </a:t>
                      </a:r>
                      <a:r>
                        <a:rPr lang="fr-FR" b="1" baseline="0" dirty="0" err="1" smtClean="0"/>
                        <a:t>president</a:t>
                      </a:r>
                      <a:r>
                        <a:rPr lang="fr-FR" b="1" baseline="0" dirty="0" smtClean="0"/>
                        <a:t> </a:t>
                      </a:r>
                      <a:r>
                        <a:rPr lang="fr-FR" b="1" baseline="0" dirty="0" err="1" smtClean="0"/>
                        <a:t>impediment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مانع</a:t>
                      </a:r>
                      <a:r>
                        <a:rPr lang="ar-DZ" b="1" baseline="0" dirty="0" smtClean="0"/>
                        <a:t> عمل الرئيس</a:t>
                      </a:r>
                      <a:endParaRPr lang="fr-FR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619672" y="1196752"/>
            <a:ext cx="7056784" cy="4176464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innerShdw blurRad="63500" dist="50800" dir="8100000">
              <a:prstClr val="black">
                <a:alpha val="50000"/>
              </a:prstClr>
            </a:innerShdw>
          </a:effectLst>
          <a:scene3d>
            <a:camera prst="perspectiveHeroicExtremeRightFacing"/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>
            <a:normAutofit/>
          </a:bodyPr>
          <a:lstStyle/>
          <a:p>
            <a:pPr rtl="1"/>
            <a:r>
              <a:rPr lang="ar-DZ" sz="6600" b="1" dirty="0" smtClean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مصطلحات </a:t>
            </a:r>
            <a:r>
              <a:rPr lang="ar-DZ" sz="6600" b="1" dirty="0" smtClean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قانونية تخصص قانون إداري</a:t>
            </a:r>
            <a:endParaRPr lang="fr-FR" sz="66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1322</TotalTime>
  <Words>399</Words>
  <Application>Microsoft Office PowerPoint</Application>
  <PresentationFormat>Affichage à l'écran (4:3)</PresentationFormat>
  <Paragraphs>169</Paragraphs>
  <Slides>6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1" baseType="lpstr">
      <vt:lpstr>Arial</vt:lpstr>
      <vt:lpstr>Calibri</vt:lpstr>
      <vt:lpstr>Sakkal Majalla</vt:lpstr>
      <vt:lpstr>Simplified Arabic</vt:lpstr>
      <vt:lpstr>Thème Office</vt:lpstr>
      <vt:lpstr> English legal terminology,L1, Level: Master1-Sem2,Speciality : Administrative Law,Department of Law, University of Biskra</vt:lpstr>
      <vt:lpstr>Présentation PowerPoint</vt:lpstr>
      <vt:lpstr>Présentation PowerPoint</vt:lpstr>
      <vt:lpstr>Présentation PowerPoint</vt:lpstr>
      <vt:lpstr>Présentation PowerPoint</vt:lpstr>
      <vt:lpstr>مصطلحات قانونية تخصص قانون إداري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تـــــــــقديــــــــم</dc:title>
  <dc:creator>o</dc:creator>
  <cp:lastModifiedBy>User</cp:lastModifiedBy>
  <cp:revision>287</cp:revision>
  <dcterms:created xsi:type="dcterms:W3CDTF">2006-06-02T00:20:43Z</dcterms:created>
  <dcterms:modified xsi:type="dcterms:W3CDTF">2023-04-27T02:46:10Z</dcterms:modified>
</cp:coreProperties>
</file>