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16"/>
  </p:notesMasterIdLst>
  <p:sldIdLst>
    <p:sldId id="303" r:id="rId2"/>
    <p:sldId id="257" r:id="rId3"/>
    <p:sldId id="258" r:id="rId4"/>
    <p:sldId id="259" r:id="rId5"/>
    <p:sldId id="260" r:id="rId6"/>
    <p:sldId id="261" r:id="rId7"/>
    <p:sldId id="262" r:id="rId8"/>
    <p:sldId id="263" r:id="rId9"/>
    <p:sldId id="266" r:id="rId10"/>
    <p:sldId id="268" r:id="rId11"/>
    <p:sldId id="269" r:id="rId12"/>
    <p:sldId id="304" r:id="rId13"/>
    <p:sldId id="274" r:id="rId14"/>
    <p:sldId id="275" r:id="rId15"/>
  </p:sldIdLst>
  <p:sldSz cx="9144000" cy="6858000" type="screen4x3"/>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1326" y="60"/>
      </p:cViewPr>
      <p:guideLst>
        <p:guide orient="horz" pos="2160"/>
        <p:guide pos="2880"/>
      </p:guideLst>
    </p:cSldViewPr>
  </p:slideViewPr>
  <p:notesTextViewPr>
    <p:cViewPr>
      <p:scale>
        <a:sx n="1" d="1"/>
        <a:sy n="1" d="1"/>
      </p:scale>
      <p:origin x="0" y="0"/>
    </p:cViewPr>
  </p:notesTextViewPr>
  <p:notesViewPr>
    <p:cSldViewPr snapToGrid="0">
      <p:cViewPr varScale="1">
        <p:scale>
          <a:sx n="71" d="100"/>
          <a:sy n="71" d="100"/>
        </p:scale>
        <p:origin x="192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8058765D-BAB6-495E-A00E-6D259193A070}" type="datetimeFigureOut">
              <a:rPr lang="fr-FR" smtClean="0"/>
              <a:t>31/05/2022</a:t>
            </a:fld>
            <a:endParaRPr lang="fr-FR"/>
          </a:p>
        </p:txBody>
      </p:sp>
      <p:sp>
        <p:nvSpPr>
          <p:cNvPr id="5" name="Espace réservé des notes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fr-FR"/>
          </a:p>
        </p:txBody>
      </p:sp>
      <p:sp>
        <p:nvSpPr>
          <p:cNvPr id="9" name="Espace réservé de l'image des diapositives 8"/>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fr-FR"/>
          </a:p>
        </p:txBody>
      </p:sp>
    </p:spTree>
    <p:extLst>
      <p:ext uri="{BB962C8B-B14F-4D97-AF65-F5344CB8AC3E}">
        <p14:creationId xmlns:p14="http://schemas.microsoft.com/office/powerpoint/2010/main" val="1175109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9E0181A1-6A38-4A94-A56C-D7848AEFBCDA}" type="datetimeFigureOut">
              <a:rPr lang="fr-FR" smtClean="0"/>
              <a:t>31/05/2022</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156684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9E0181A1-6A38-4A94-A56C-D7848AEFBCDA}" type="datetimeFigureOut">
              <a:rPr lang="fr-FR" smtClean="0"/>
              <a:t>31/05/2022</a:t>
            </a:fld>
            <a:endParaRPr lang="fr-FR"/>
          </a:p>
        </p:txBody>
      </p:sp>
      <p:sp>
        <p:nvSpPr>
          <p:cNvPr id="5" name="Footer Placeholder 4"/>
          <p:cNvSpPr>
            <a:spLocks noGrp="1"/>
          </p:cNvSpPr>
          <p:nvPr>
            <p:ph type="ftr" sz="quarter" idx="11"/>
          </p:nvPr>
        </p:nvSpPr>
        <p:spPr/>
        <p:txBody>
          <a:bodyPr/>
          <a:lstStyle/>
          <a:p>
            <a:endParaRPr lang="fr-F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423922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9E0181A1-6A38-4A94-A56C-D7848AEFBCDA}" type="datetimeFigureOut">
              <a:rPr lang="fr-FR" smtClean="0"/>
              <a:t>31/05/2022</a:t>
            </a:fld>
            <a:endParaRPr lang="fr-FR"/>
          </a:p>
        </p:txBody>
      </p:sp>
      <p:sp>
        <p:nvSpPr>
          <p:cNvPr id="5" name="Footer Placeholder 4"/>
          <p:cNvSpPr>
            <a:spLocks noGrp="1"/>
          </p:cNvSpPr>
          <p:nvPr>
            <p:ph type="ftr" sz="quarter" idx="11"/>
          </p:nvPr>
        </p:nvSpPr>
        <p:spPr/>
        <p:txBody>
          <a:bodyPr/>
          <a:lstStyle/>
          <a:p>
            <a:endParaRPr lang="fr-F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B875ECB-110C-481F-A9EA-4A944BD279E1}" type="slidenum">
              <a:rPr lang="fr-FR" smtClean="0"/>
              <a:t>‹N°›</a:t>
            </a:fld>
            <a:endParaRPr lang="fr-F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17359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9E0181A1-6A38-4A94-A56C-D7848AEFBCDA}" type="datetimeFigureOut">
              <a:rPr lang="fr-FR" smtClean="0"/>
              <a:t>31/05/2022</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352576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9E0181A1-6A38-4A94-A56C-D7848AEFBCDA}" type="datetimeFigureOut">
              <a:rPr lang="fr-FR" smtClean="0"/>
              <a:t>31/05/2022</a:t>
            </a:fld>
            <a:endParaRPr lang="fr-FR"/>
          </a:p>
        </p:txBody>
      </p:sp>
      <p:sp>
        <p:nvSpPr>
          <p:cNvPr id="6" name="Footer Placeholder 5"/>
          <p:cNvSpPr>
            <a:spLocks noGrp="1"/>
          </p:cNvSpPr>
          <p:nvPr>
            <p:ph type="ftr" sz="quarter" idx="11"/>
          </p:nvPr>
        </p:nvSpPr>
        <p:spPr/>
        <p:txBody>
          <a:bodyPr/>
          <a:lstStyle/>
          <a:p>
            <a:endParaRPr lang="fr-F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B875ECB-110C-481F-A9EA-4A944BD279E1}" type="slidenum">
              <a:rPr lang="fr-FR" smtClean="0"/>
              <a:t>‹N°›</a:t>
            </a:fld>
            <a:endParaRPr lang="fr-F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58386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9E0181A1-6A38-4A94-A56C-D7848AEFBCDA}" type="datetimeFigureOut">
              <a:rPr lang="fr-FR" smtClean="0"/>
              <a:t>31/05/2022</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2099531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E0181A1-6A38-4A94-A56C-D7848AEFBCDA}" type="datetimeFigureOut">
              <a:rPr lang="fr-FR" smtClean="0"/>
              <a:t>31/05/2022</a:t>
            </a:fld>
            <a:endParaRPr lang="fr-FR"/>
          </a:p>
        </p:txBody>
      </p:sp>
      <p:sp>
        <p:nvSpPr>
          <p:cNvPr id="5" name="Footer Placeholder 4"/>
          <p:cNvSpPr>
            <a:spLocks noGrp="1"/>
          </p:cNvSpPr>
          <p:nvPr>
            <p:ph type="ftr" sz="quarter" idx="11"/>
          </p:nvPr>
        </p:nvSpPr>
        <p:spPr/>
        <p:txBody>
          <a:bodyPr/>
          <a:lstStyle/>
          <a:p>
            <a:endParaRPr lang="fr-F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3995032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E0181A1-6A38-4A94-A56C-D7848AEFBCDA}" type="datetimeFigureOut">
              <a:rPr lang="fr-FR" smtClean="0"/>
              <a:t>31/05/2022</a:t>
            </a:fld>
            <a:endParaRPr lang="fr-FR"/>
          </a:p>
        </p:txBody>
      </p:sp>
      <p:sp>
        <p:nvSpPr>
          <p:cNvPr id="5" name="Footer Placeholder 4"/>
          <p:cNvSpPr>
            <a:spLocks noGrp="1"/>
          </p:cNvSpPr>
          <p:nvPr>
            <p:ph type="ftr" sz="quarter" idx="11"/>
          </p:nvPr>
        </p:nvSpPr>
        <p:spPr/>
        <p:txBody>
          <a:bodyPr/>
          <a:lstStyle/>
          <a:p>
            <a:endParaRPr lang="fr-F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3700955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E0181A1-6A38-4A94-A56C-D7848AEFBCDA}" type="datetimeFigureOut">
              <a:rPr lang="fr-FR" smtClean="0"/>
              <a:t>31/05/2022</a:t>
            </a:fld>
            <a:endParaRPr lang="fr-FR"/>
          </a:p>
        </p:txBody>
      </p:sp>
      <p:sp>
        <p:nvSpPr>
          <p:cNvPr id="5" name="Footer Placeholder 4"/>
          <p:cNvSpPr>
            <a:spLocks noGrp="1"/>
          </p:cNvSpPr>
          <p:nvPr>
            <p:ph type="ftr" sz="quarter" idx="11"/>
          </p:nvPr>
        </p:nvSpPr>
        <p:spPr/>
        <p:txBody>
          <a:bodyPr/>
          <a:lstStyle/>
          <a:p>
            <a:endParaRPr lang="fr-F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2984394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9E0181A1-6A38-4A94-A56C-D7848AEFBCDA}" type="datetimeFigureOut">
              <a:rPr lang="fr-FR" smtClean="0"/>
              <a:t>31/05/2022</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1355137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E0181A1-6A38-4A94-A56C-D7848AEFBCDA}" type="datetimeFigureOut">
              <a:rPr lang="fr-FR" smtClean="0"/>
              <a:t>31/05/2022</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2472992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E0181A1-6A38-4A94-A56C-D7848AEFBCDA}" type="datetimeFigureOut">
              <a:rPr lang="fr-FR" smtClean="0"/>
              <a:t>31/05/2022</a:t>
            </a:fld>
            <a:endParaRPr lang="fr-FR"/>
          </a:p>
        </p:txBody>
      </p:sp>
      <p:sp>
        <p:nvSpPr>
          <p:cNvPr id="8" name="Footer Placeholder 7"/>
          <p:cNvSpPr>
            <a:spLocks noGrp="1"/>
          </p:cNvSpPr>
          <p:nvPr>
            <p:ph type="ftr" sz="quarter" idx="11"/>
          </p:nvPr>
        </p:nvSpPr>
        <p:spPr/>
        <p:txBody>
          <a:bodyPr/>
          <a:lstStyle/>
          <a:p>
            <a:endParaRPr lang="fr-F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137274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9E0181A1-6A38-4A94-A56C-D7848AEFBCDA}" type="datetimeFigureOut">
              <a:rPr lang="fr-FR" smtClean="0"/>
              <a:t>31/05/2022</a:t>
            </a:fld>
            <a:endParaRPr lang="fr-FR"/>
          </a:p>
        </p:txBody>
      </p:sp>
      <p:sp>
        <p:nvSpPr>
          <p:cNvPr id="4" name="Footer Placeholder 3"/>
          <p:cNvSpPr>
            <a:spLocks noGrp="1"/>
          </p:cNvSpPr>
          <p:nvPr>
            <p:ph type="ftr" sz="quarter" idx="11"/>
          </p:nvPr>
        </p:nvSpPr>
        <p:spPr/>
        <p:txBody>
          <a:bodyPr/>
          <a:lstStyle/>
          <a:p>
            <a:endParaRPr lang="fr-F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411566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0181A1-6A38-4A94-A56C-D7848AEFBCDA}" type="datetimeFigureOut">
              <a:rPr lang="fr-FR" smtClean="0"/>
              <a:t>31/05/2022</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3991988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E0181A1-6A38-4A94-A56C-D7848AEFBCDA}" type="datetimeFigureOut">
              <a:rPr lang="fr-FR" smtClean="0"/>
              <a:t>31/05/2022</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2489272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E0181A1-6A38-4A94-A56C-D7848AEFBCDA}" type="datetimeFigureOut">
              <a:rPr lang="fr-FR" smtClean="0"/>
              <a:t>31/05/2022</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B875ECB-110C-481F-A9EA-4A944BD279E1}" type="slidenum">
              <a:rPr lang="fr-FR" smtClean="0"/>
              <a:t>‹N°›</a:t>
            </a:fld>
            <a:endParaRPr lang="fr-FR"/>
          </a:p>
        </p:txBody>
      </p:sp>
    </p:spTree>
    <p:extLst>
      <p:ext uri="{BB962C8B-B14F-4D97-AF65-F5344CB8AC3E}">
        <p14:creationId xmlns:p14="http://schemas.microsoft.com/office/powerpoint/2010/main" val="4170287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9E0181A1-6A38-4A94-A56C-D7848AEFBCDA}" type="datetimeFigureOut">
              <a:rPr lang="fr-FR" smtClean="0"/>
              <a:t>31/05/2022</a:t>
            </a:fld>
            <a:endParaRPr lang="fr-F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B875ECB-110C-481F-A9EA-4A944BD279E1}" type="slidenum">
              <a:rPr lang="fr-FR" smtClean="0"/>
              <a:t>‹N°›</a:t>
            </a:fld>
            <a:endParaRPr lang="fr-FR"/>
          </a:p>
        </p:txBody>
      </p:sp>
    </p:spTree>
    <p:extLst>
      <p:ext uri="{BB962C8B-B14F-4D97-AF65-F5344CB8AC3E}">
        <p14:creationId xmlns:p14="http://schemas.microsoft.com/office/powerpoint/2010/main" val="366727734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عنصر نائب لرقم الشريحة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rtl="1">
              <a:spcBef>
                <a:spcPct val="0"/>
              </a:spcBef>
              <a:buClrTx/>
              <a:buFontTx/>
              <a:buNone/>
            </a:pPr>
            <a:fld id="{3585BD6A-10CF-401E-BB2B-F252BB121381}" type="slidenum">
              <a:rPr lang="ar-SA" altLang="fr-FR" sz="1400">
                <a:solidFill>
                  <a:schemeClr val="tx1"/>
                </a:solidFill>
                <a:latin typeface="Arial" panose="020B0604020202020204" pitchFamily="34" charset="0"/>
                <a:cs typeface="Arial" panose="020B0604020202020204" pitchFamily="34" charset="0"/>
              </a:rPr>
              <a:pPr algn="l" rtl="1">
                <a:spcBef>
                  <a:spcPct val="0"/>
                </a:spcBef>
                <a:buClrTx/>
                <a:buFontTx/>
                <a:buNone/>
              </a:pPr>
              <a:t>1</a:t>
            </a:fld>
            <a:endParaRPr lang="en-US" altLang="fr-FR" sz="1400">
              <a:solidFill>
                <a:schemeClr val="tx1"/>
              </a:solidFill>
              <a:latin typeface="Arial" panose="020B0604020202020204" pitchFamily="34" charset="0"/>
              <a:cs typeface="Arial" panose="020B0604020202020204" pitchFamily="34" charset="0"/>
            </a:endParaRPr>
          </a:p>
        </p:txBody>
      </p:sp>
      <p:sp>
        <p:nvSpPr>
          <p:cNvPr id="71683" name="ZoneTexte 1"/>
          <p:cNvSpPr txBox="1">
            <a:spLocks noChangeArrowheads="1"/>
          </p:cNvSpPr>
          <p:nvPr/>
        </p:nvSpPr>
        <p:spPr bwMode="auto">
          <a:xfrm>
            <a:off x="1331915" y="476250"/>
            <a:ext cx="64801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ar-DZ" altLang="fr-FR" sz="2400" b="1" dirty="0">
                <a:latin typeface="Sakkal Majalla" panose="02000000000000000000" pitchFamily="2" charset="-78"/>
                <a:cs typeface="Sakkal Majalla" panose="02000000000000000000" pitchFamily="2" charset="-78"/>
              </a:rPr>
              <a:t>جامعة محمد خيضر بسكرة</a:t>
            </a:r>
          </a:p>
          <a:p>
            <a:pPr algn="ctr"/>
            <a:r>
              <a:rPr lang="ar-DZ" altLang="fr-FR" sz="2400" b="1" dirty="0">
                <a:latin typeface="Sakkal Majalla" panose="02000000000000000000" pitchFamily="2" charset="-78"/>
                <a:cs typeface="Sakkal Majalla" panose="02000000000000000000" pitchFamily="2" charset="-78"/>
              </a:rPr>
              <a:t>كلية العلوم الاقتصادية والتجارية وعلوم التسيير</a:t>
            </a:r>
          </a:p>
          <a:p>
            <a:pPr algn="ctr"/>
            <a:r>
              <a:rPr lang="ar-DZ" altLang="fr-FR" sz="2400" b="1" dirty="0">
                <a:latin typeface="Sakkal Majalla" panose="02000000000000000000" pitchFamily="2" charset="-78"/>
                <a:cs typeface="Sakkal Majalla" panose="02000000000000000000" pitchFamily="2" charset="-78"/>
              </a:rPr>
              <a:t>قسم علوم التسيير</a:t>
            </a:r>
          </a:p>
          <a:p>
            <a:pPr algn="r"/>
            <a:endParaRPr lang="fr-FR" altLang="fr-FR" sz="2400" b="1" dirty="0">
              <a:latin typeface="Sakkal Majalla" panose="02000000000000000000" pitchFamily="2" charset="-78"/>
              <a:cs typeface="Sakkal Majalla" panose="02000000000000000000" pitchFamily="2" charset="-78"/>
            </a:endParaRPr>
          </a:p>
        </p:txBody>
      </p:sp>
      <p:sp>
        <p:nvSpPr>
          <p:cNvPr id="71684" name="ZoneTexte 2"/>
          <p:cNvSpPr txBox="1">
            <a:spLocks noChangeArrowheads="1"/>
          </p:cNvSpPr>
          <p:nvPr/>
        </p:nvSpPr>
        <p:spPr bwMode="auto">
          <a:xfrm>
            <a:off x="1835152" y="2060575"/>
            <a:ext cx="56165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ar-DZ" altLang="fr-FR" sz="2400" b="1" dirty="0">
                <a:latin typeface="Sakkal Majalla" panose="02000000000000000000" pitchFamily="2" charset="-78"/>
                <a:cs typeface="Sakkal Majalla" panose="02000000000000000000" pitchFamily="2" charset="-78"/>
              </a:rPr>
              <a:t>السنة أولى ماستر </a:t>
            </a:r>
            <a:r>
              <a:rPr lang="ar-DZ" altLang="fr-FR" sz="2400" b="1" dirty="0" err="1">
                <a:latin typeface="Sakkal Majalla" panose="02000000000000000000" pitchFamily="2" charset="-78"/>
                <a:cs typeface="Sakkal Majalla" panose="02000000000000000000" pitchFamily="2" charset="-78"/>
              </a:rPr>
              <a:t>مقاولاتية</a:t>
            </a:r>
            <a:endParaRPr lang="ar-DZ" altLang="fr-FR" sz="2400" b="1" dirty="0">
              <a:latin typeface="Sakkal Majalla" panose="02000000000000000000" pitchFamily="2" charset="-78"/>
              <a:cs typeface="Sakkal Majalla" panose="02000000000000000000" pitchFamily="2" charset="-78"/>
            </a:endParaRPr>
          </a:p>
          <a:p>
            <a:pPr algn="r"/>
            <a:r>
              <a:rPr lang="ar-DZ" altLang="fr-FR" sz="2400" b="1" dirty="0">
                <a:latin typeface="Sakkal Majalla" panose="02000000000000000000" pitchFamily="2" charset="-78"/>
                <a:cs typeface="Sakkal Majalla" panose="02000000000000000000" pitchFamily="2" charset="-78"/>
              </a:rPr>
              <a:t>مقياس: الوظيفة التسويقية</a:t>
            </a:r>
            <a:endParaRPr lang="fr-FR" altLang="fr-FR" sz="2400" b="1" dirty="0">
              <a:latin typeface="Sakkal Majalla" panose="02000000000000000000" pitchFamily="2" charset="-78"/>
              <a:cs typeface="Sakkal Majalla" panose="02000000000000000000" pitchFamily="2" charset="-78"/>
            </a:endParaRPr>
          </a:p>
        </p:txBody>
      </p:sp>
      <p:sp>
        <p:nvSpPr>
          <p:cNvPr id="6" name="WordArt 3"/>
          <p:cNvSpPr>
            <a:spLocks noChangeArrowheads="1" noChangeShapeType="1" noTextEdit="1"/>
          </p:cNvSpPr>
          <p:nvPr/>
        </p:nvSpPr>
        <p:spPr bwMode="auto">
          <a:xfrm>
            <a:off x="2303465" y="3621088"/>
            <a:ext cx="4537075" cy="1016000"/>
          </a:xfrm>
          <a:prstGeom prst="rect">
            <a:avLst/>
          </a:prstGeom>
        </p:spPr>
        <p:txBody>
          <a:bodyPr wrap="none" fromWordArt="1">
            <a:prstTxWarp prst="textPlain">
              <a:avLst>
                <a:gd name="adj" fmla="val 50000"/>
              </a:avLst>
            </a:prstTxWarp>
          </a:bodyPr>
          <a:lstStyle/>
          <a:p>
            <a:pPr algn="ctr" rtl="1"/>
            <a:r>
              <a:rPr lang="ar-DZ" sz="3600" b="1" kern="10" dirty="0" smtClean="0">
                <a:ln w="9525">
                  <a:solidFill>
                    <a:srgbClr val="993366"/>
                  </a:solidFill>
                  <a:round/>
                  <a:headEnd/>
                  <a:tailEnd/>
                </a:ln>
                <a:solidFill>
                  <a:srgbClr val="800080"/>
                </a:solidFill>
              </a:rPr>
              <a:t>دراسة السوق</a:t>
            </a:r>
            <a:endParaRPr lang="fr-FR" sz="3600" b="1" kern="10" dirty="0">
              <a:ln w="9525">
                <a:solidFill>
                  <a:srgbClr val="993366"/>
                </a:solidFill>
                <a:round/>
                <a:headEnd/>
                <a:tailEnd/>
              </a:ln>
              <a:solidFill>
                <a:srgbClr val="800080"/>
              </a:solidFill>
            </a:endParaRPr>
          </a:p>
        </p:txBody>
      </p:sp>
      <p:sp>
        <p:nvSpPr>
          <p:cNvPr id="71686" name="ZoneTexte 3"/>
          <p:cNvSpPr txBox="1">
            <a:spLocks noChangeArrowheads="1"/>
          </p:cNvSpPr>
          <p:nvPr/>
        </p:nvSpPr>
        <p:spPr bwMode="auto">
          <a:xfrm>
            <a:off x="1835150" y="5300665"/>
            <a:ext cx="5005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ar-DZ" altLang="fr-FR" b="1"/>
              <a:t>الموسم الجامعي: 2021-2022</a:t>
            </a:r>
            <a:endParaRPr lang="fr-FR" altLang="fr-FR" b="1"/>
          </a:p>
        </p:txBody>
      </p:sp>
    </p:spTree>
    <p:extLst>
      <p:ext uri="{BB962C8B-B14F-4D97-AF65-F5344CB8AC3E}">
        <p14:creationId xmlns:p14="http://schemas.microsoft.com/office/powerpoint/2010/main" val="11084567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978968C5-9688-4D77-BEB7-A27B56DDC902}" type="slidenum">
              <a:rPr lang="ar-SA" altLang="fr-FR" sz="1400"/>
              <a:pPr algn="l">
                <a:spcBef>
                  <a:spcPct val="0"/>
                </a:spcBef>
                <a:buFontTx/>
                <a:buNone/>
              </a:pPr>
              <a:t>10</a:t>
            </a:fld>
            <a:endParaRPr lang="en-US" altLang="fr-FR" sz="1400"/>
          </a:p>
        </p:txBody>
      </p:sp>
      <p:sp>
        <p:nvSpPr>
          <p:cNvPr id="31748" name="Rectangle 4"/>
          <p:cNvSpPr>
            <a:spLocks noChangeArrowheads="1"/>
          </p:cNvSpPr>
          <p:nvPr/>
        </p:nvSpPr>
        <p:spPr bwMode="auto">
          <a:xfrm>
            <a:off x="157165" y="1248984"/>
            <a:ext cx="8986837" cy="3945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160000"/>
              </a:lnSpc>
              <a:spcBef>
                <a:spcPct val="0"/>
              </a:spcBef>
              <a:buFontTx/>
              <a:buNone/>
            </a:pPr>
            <a:r>
              <a:rPr lang="ar-SA" altLang="fr-FR" b="1">
                <a:solidFill>
                  <a:schemeClr val="accent2"/>
                </a:solidFill>
              </a:rPr>
              <a:t>كما أنه من المفيد أن نجزأ الأسواق لوضع برامج تسويقية وفعالة، فإنه من المفيد أيضا أن نقسم السلع في مجموعات متجانسة،ويمكن </a:t>
            </a:r>
          </a:p>
          <a:p>
            <a:pPr algn="ctr" eaLnBrk="1" hangingPunct="1">
              <a:lnSpc>
                <a:spcPct val="170000"/>
              </a:lnSpc>
              <a:spcBef>
                <a:spcPct val="0"/>
              </a:spcBef>
              <a:buFontTx/>
              <a:buNone/>
            </a:pPr>
            <a:r>
              <a:rPr lang="ar-SA" altLang="fr-FR" b="1">
                <a:solidFill>
                  <a:schemeClr val="accent2"/>
                </a:solidFill>
              </a:rPr>
              <a:t>أن نقسم السلع على أساس الغرض الذي تستعمل فيه السلعة إلى مجموعتين:</a:t>
            </a:r>
            <a:endParaRPr lang="en-US" altLang="fr-FR" b="1">
              <a:solidFill>
                <a:schemeClr val="accent2"/>
              </a:solidFill>
            </a:endParaRPr>
          </a:p>
          <a:p>
            <a:pPr algn="ctr" eaLnBrk="1" hangingPunct="1">
              <a:lnSpc>
                <a:spcPct val="140000"/>
              </a:lnSpc>
              <a:spcBef>
                <a:spcPct val="0"/>
              </a:spcBef>
              <a:buFontTx/>
              <a:buNone/>
            </a:pPr>
            <a:r>
              <a:rPr lang="ar-SA" altLang="fr-FR" sz="2800"/>
              <a:t> </a:t>
            </a:r>
          </a:p>
        </p:txBody>
      </p:sp>
      <p:sp>
        <p:nvSpPr>
          <p:cNvPr id="31751" name="WordArt 7"/>
          <p:cNvSpPr>
            <a:spLocks noChangeArrowheads="1" noChangeShapeType="1" noTextEdit="1"/>
          </p:cNvSpPr>
          <p:nvPr/>
        </p:nvSpPr>
        <p:spPr bwMode="auto">
          <a:xfrm>
            <a:off x="2411413" y="333377"/>
            <a:ext cx="3473450" cy="1019175"/>
          </a:xfrm>
          <a:prstGeom prst="rect">
            <a:avLst/>
          </a:prstGeom>
        </p:spPr>
        <p:txBody>
          <a:bodyPr wrap="none" fromWordArt="1">
            <a:prstTxWarp prst="textDeflate">
              <a:avLst>
                <a:gd name="adj" fmla="val 26227"/>
              </a:avLst>
            </a:prstTxWarp>
          </a:bodyPr>
          <a:lstStyle/>
          <a:p>
            <a:pPr algn="ctr" rtl="1"/>
            <a:r>
              <a:rPr lang="ar-DZ" sz="3600" kern="10">
                <a:ln w="9525">
                  <a:solidFill>
                    <a:srgbClr val="008000"/>
                  </a:solidFill>
                  <a:round/>
                  <a:headEnd/>
                  <a:tailEnd/>
                </a:ln>
                <a:solidFill>
                  <a:srgbClr val="800080"/>
                </a:solidFill>
                <a:latin typeface="Sakkal Majalla" panose="02000000000000000000" pitchFamily="2" charset="-78"/>
                <a:cs typeface="Sakkal Majalla" panose="02000000000000000000" pitchFamily="2" charset="-78"/>
              </a:rPr>
              <a:t>تقسيم السلع</a:t>
            </a:r>
            <a:endParaRPr lang="fr-FR" sz="3600" kern="10" dirty="0">
              <a:ln w="9525">
                <a:solidFill>
                  <a:srgbClr val="008000"/>
                </a:solidFill>
                <a:round/>
                <a:headEnd/>
                <a:tailEnd/>
              </a:ln>
              <a:solidFill>
                <a:srgbClr val="800080"/>
              </a:solidFill>
              <a:latin typeface="Sakkal Majalla" panose="02000000000000000000" pitchFamily="2" charset="-78"/>
              <a:cs typeface="Sakkal Majalla" panose="02000000000000000000" pitchFamily="2" charset="-78"/>
            </a:endParaRPr>
          </a:p>
        </p:txBody>
      </p:sp>
      <p:sp>
        <p:nvSpPr>
          <p:cNvPr id="31752" name="AutoShape 8"/>
          <p:cNvSpPr>
            <a:spLocks/>
          </p:cNvSpPr>
          <p:nvPr/>
        </p:nvSpPr>
        <p:spPr bwMode="auto">
          <a:xfrm rot="5400000">
            <a:off x="3960814" y="2097088"/>
            <a:ext cx="792163" cy="5329238"/>
          </a:xfrm>
          <a:prstGeom prst="leftBrace">
            <a:avLst>
              <a:gd name="adj1" fmla="val 56062"/>
              <a:gd name="adj2" fmla="val 50000"/>
            </a:avLst>
          </a:prstGeom>
          <a:noFill/>
          <a:ln w="76200">
            <a:solidFill>
              <a:srgbClr val="CC99FF"/>
            </a:solidFill>
            <a:round/>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fr-FR" sz="1800"/>
          </a:p>
        </p:txBody>
      </p:sp>
      <p:sp>
        <p:nvSpPr>
          <p:cNvPr id="31753" name="AutoShape 9"/>
          <p:cNvSpPr>
            <a:spLocks noChangeArrowheads="1"/>
          </p:cNvSpPr>
          <p:nvPr/>
        </p:nvSpPr>
        <p:spPr bwMode="auto">
          <a:xfrm>
            <a:off x="468313" y="5157790"/>
            <a:ext cx="3040062" cy="1120775"/>
          </a:xfrm>
          <a:prstGeom prst="plaque">
            <a:avLst>
              <a:gd name="adj" fmla="val 16667"/>
            </a:avLst>
          </a:prstGeom>
          <a:solidFill>
            <a:srgbClr val="FFFF99"/>
          </a:solidFill>
          <a:ln w="82550" cmpd="thinThick">
            <a:solidFill>
              <a:srgbClr val="FF6600"/>
            </a:solidFill>
            <a:miter lim="800000"/>
            <a:headEnd/>
            <a:tailEnd/>
          </a:ln>
          <a:effectLst>
            <a:outerShdw dist="35921" dir="2700000" algn="ctr" rotWithShape="0">
              <a:schemeClr val="bg2"/>
            </a:outerShdw>
          </a:effectLst>
        </p:spPr>
        <p:txBody>
          <a:bodyPr wrap="none" lIns="86255" tIns="43128" rIns="86255" bIns="367200" anchor="ctr"/>
          <a:lstStyle>
            <a:lvl1pPr algn="r" defTabSz="862013" rtl="1">
              <a:defRPr>
                <a:solidFill>
                  <a:schemeClr val="tx1"/>
                </a:solidFill>
                <a:latin typeface="Arial" panose="020B0604020202020204" pitchFamily="34" charset="0"/>
                <a:cs typeface="Arial" panose="020B0604020202020204" pitchFamily="34" charset="0"/>
              </a:defRPr>
            </a:lvl1pPr>
            <a:lvl2pPr marL="742950" indent="-285750" algn="r" defTabSz="862013" rtl="1">
              <a:defRPr>
                <a:solidFill>
                  <a:schemeClr val="tx1"/>
                </a:solidFill>
                <a:latin typeface="Arial" panose="020B0604020202020204" pitchFamily="34" charset="0"/>
                <a:cs typeface="Arial" panose="020B0604020202020204" pitchFamily="34" charset="0"/>
              </a:defRPr>
            </a:lvl2pPr>
            <a:lvl3pPr marL="1143000" indent="-228600" algn="r" defTabSz="862013" rtl="1">
              <a:defRPr>
                <a:solidFill>
                  <a:schemeClr val="tx1"/>
                </a:solidFill>
                <a:latin typeface="Arial" panose="020B0604020202020204" pitchFamily="34" charset="0"/>
                <a:cs typeface="Arial" panose="020B0604020202020204" pitchFamily="34" charset="0"/>
              </a:defRPr>
            </a:lvl3pPr>
            <a:lvl4pPr marL="1600200" indent="-228600" algn="r" defTabSz="862013" rtl="1">
              <a:defRPr>
                <a:solidFill>
                  <a:schemeClr val="tx1"/>
                </a:solidFill>
                <a:latin typeface="Arial" panose="020B0604020202020204" pitchFamily="34" charset="0"/>
                <a:cs typeface="Arial" panose="020B0604020202020204" pitchFamily="34" charset="0"/>
              </a:defRPr>
            </a:lvl4pPr>
            <a:lvl5pPr marL="2057400" indent="-228600" algn="r" defTabSz="862013" rtl="1">
              <a:defRPr>
                <a:solidFill>
                  <a:schemeClr val="tx1"/>
                </a:solidFill>
                <a:latin typeface="Arial" panose="020B0604020202020204" pitchFamily="34" charset="0"/>
                <a:cs typeface="Arial" panose="020B0604020202020204" pitchFamily="34" charset="0"/>
              </a:defRPr>
            </a:lvl5pPr>
            <a:lvl6pPr marL="2514600" indent="-228600" algn="r" defTabSz="862013"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defTabSz="862013"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defTabSz="862013"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defTabSz="862013"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50000"/>
              </a:lnSpc>
              <a:spcBef>
                <a:spcPct val="20000"/>
              </a:spcBef>
            </a:pPr>
            <a:endParaRPr lang="ar-SA" altLang="fr-FR"/>
          </a:p>
          <a:p>
            <a:pPr algn="ctr" eaLnBrk="1" hangingPunct="1">
              <a:lnSpc>
                <a:spcPct val="150000"/>
              </a:lnSpc>
              <a:spcBef>
                <a:spcPct val="20000"/>
              </a:spcBef>
            </a:pPr>
            <a:endParaRPr lang="ar-SA" altLang="fr-FR"/>
          </a:p>
          <a:p>
            <a:pPr algn="ctr" eaLnBrk="1" hangingPunct="1">
              <a:lnSpc>
                <a:spcPct val="150000"/>
              </a:lnSpc>
              <a:spcBef>
                <a:spcPct val="20000"/>
              </a:spcBef>
            </a:pPr>
            <a:endParaRPr lang="ar-SA" altLang="fr-FR" sz="3200">
              <a:solidFill>
                <a:srgbClr val="D27D00"/>
              </a:solidFill>
            </a:endParaRPr>
          </a:p>
          <a:p>
            <a:pPr algn="ctr" eaLnBrk="1" hangingPunct="1">
              <a:lnSpc>
                <a:spcPct val="150000"/>
              </a:lnSpc>
              <a:spcBef>
                <a:spcPct val="20000"/>
              </a:spcBef>
            </a:pPr>
            <a:endParaRPr lang="en-US" altLang="fr-FR" sz="3200" b="1">
              <a:solidFill>
                <a:srgbClr val="D27D00"/>
              </a:solidFill>
              <a:latin typeface="Times New Roman" panose="02020603050405020304" pitchFamily="18" charset="0"/>
              <a:ea typeface="Arial Unicode MS" pitchFamily="34" charset="-128"/>
            </a:endParaRPr>
          </a:p>
        </p:txBody>
      </p:sp>
      <p:sp>
        <p:nvSpPr>
          <p:cNvPr id="31754" name="AutoShape 10"/>
          <p:cNvSpPr>
            <a:spLocks noChangeArrowheads="1"/>
          </p:cNvSpPr>
          <p:nvPr/>
        </p:nvSpPr>
        <p:spPr bwMode="auto">
          <a:xfrm>
            <a:off x="5651502" y="5157790"/>
            <a:ext cx="3040063" cy="1120775"/>
          </a:xfrm>
          <a:prstGeom prst="plaque">
            <a:avLst>
              <a:gd name="adj" fmla="val 16667"/>
            </a:avLst>
          </a:prstGeom>
          <a:solidFill>
            <a:srgbClr val="FFFF99"/>
          </a:solidFill>
          <a:ln w="82550" cmpd="thinThick">
            <a:solidFill>
              <a:srgbClr val="FF6600"/>
            </a:solidFill>
            <a:miter lim="800000"/>
            <a:headEnd/>
            <a:tailEnd/>
          </a:ln>
          <a:effectLst>
            <a:outerShdw dist="35921" dir="2700000" algn="ctr" rotWithShape="0">
              <a:schemeClr val="bg2"/>
            </a:outerShdw>
          </a:effectLst>
        </p:spPr>
        <p:txBody>
          <a:bodyPr wrap="none" lIns="86255" tIns="43128" rIns="86255" bIns="367200" anchor="ctr"/>
          <a:lstStyle>
            <a:lvl1pPr algn="r" defTabSz="862013" rtl="1">
              <a:defRPr>
                <a:solidFill>
                  <a:schemeClr val="tx1"/>
                </a:solidFill>
                <a:latin typeface="Arial" panose="020B0604020202020204" pitchFamily="34" charset="0"/>
                <a:cs typeface="Arial" panose="020B0604020202020204" pitchFamily="34" charset="0"/>
              </a:defRPr>
            </a:lvl1pPr>
            <a:lvl2pPr marL="742950" indent="-285750" algn="r" defTabSz="862013" rtl="1">
              <a:defRPr>
                <a:solidFill>
                  <a:schemeClr val="tx1"/>
                </a:solidFill>
                <a:latin typeface="Arial" panose="020B0604020202020204" pitchFamily="34" charset="0"/>
                <a:cs typeface="Arial" panose="020B0604020202020204" pitchFamily="34" charset="0"/>
              </a:defRPr>
            </a:lvl2pPr>
            <a:lvl3pPr marL="1143000" indent="-228600" algn="r" defTabSz="862013" rtl="1">
              <a:defRPr>
                <a:solidFill>
                  <a:schemeClr val="tx1"/>
                </a:solidFill>
                <a:latin typeface="Arial" panose="020B0604020202020204" pitchFamily="34" charset="0"/>
                <a:cs typeface="Arial" panose="020B0604020202020204" pitchFamily="34" charset="0"/>
              </a:defRPr>
            </a:lvl3pPr>
            <a:lvl4pPr marL="1600200" indent="-228600" algn="r" defTabSz="862013" rtl="1">
              <a:defRPr>
                <a:solidFill>
                  <a:schemeClr val="tx1"/>
                </a:solidFill>
                <a:latin typeface="Arial" panose="020B0604020202020204" pitchFamily="34" charset="0"/>
                <a:cs typeface="Arial" panose="020B0604020202020204" pitchFamily="34" charset="0"/>
              </a:defRPr>
            </a:lvl4pPr>
            <a:lvl5pPr marL="2057400" indent="-228600" algn="r" defTabSz="862013" rtl="1">
              <a:defRPr>
                <a:solidFill>
                  <a:schemeClr val="tx1"/>
                </a:solidFill>
                <a:latin typeface="Arial" panose="020B0604020202020204" pitchFamily="34" charset="0"/>
                <a:cs typeface="Arial" panose="020B0604020202020204" pitchFamily="34" charset="0"/>
              </a:defRPr>
            </a:lvl5pPr>
            <a:lvl6pPr marL="2514600" indent="-228600" algn="r" defTabSz="862013"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defTabSz="862013"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defTabSz="862013"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defTabSz="862013"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50000"/>
              </a:lnSpc>
              <a:spcBef>
                <a:spcPct val="20000"/>
              </a:spcBef>
            </a:pPr>
            <a:endParaRPr lang="ar-SA" altLang="fr-FR"/>
          </a:p>
          <a:p>
            <a:pPr algn="ctr" eaLnBrk="1" hangingPunct="1">
              <a:lnSpc>
                <a:spcPct val="150000"/>
              </a:lnSpc>
              <a:spcBef>
                <a:spcPct val="20000"/>
              </a:spcBef>
            </a:pPr>
            <a:endParaRPr lang="ar-SA" altLang="fr-FR"/>
          </a:p>
          <a:p>
            <a:pPr algn="ctr" eaLnBrk="1" hangingPunct="1">
              <a:lnSpc>
                <a:spcPct val="150000"/>
              </a:lnSpc>
              <a:spcBef>
                <a:spcPct val="20000"/>
              </a:spcBef>
            </a:pPr>
            <a:endParaRPr lang="ar-SA" altLang="fr-FR" sz="3200">
              <a:solidFill>
                <a:srgbClr val="D27D00"/>
              </a:solidFill>
            </a:endParaRPr>
          </a:p>
          <a:p>
            <a:pPr algn="ctr" eaLnBrk="1" hangingPunct="1">
              <a:lnSpc>
                <a:spcPct val="150000"/>
              </a:lnSpc>
              <a:spcBef>
                <a:spcPct val="20000"/>
              </a:spcBef>
            </a:pPr>
            <a:endParaRPr lang="en-US" altLang="fr-FR" sz="3200" b="1">
              <a:solidFill>
                <a:srgbClr val="D27D00"/>
              </a:solidFill>
              <a:latin typeface="Times New Roman" panose="02020603050405020304" pitchFamily="18" charset="0"/>
              <a:ea typeface="Arial Unicode MS" pitchFamily="34" charset="-128"/>
            </a:endParaRPr>
          </a:p>
        </p:txBody>
      </p:sp>
      <p:sp>
        <p:nvSpPr>
          <p:cNvPr id="31755" name="WordArt 11"/>
          <p:cNvSpPr>
            <a:spLocks noChangeArrowheads="1" noChangeShapeType="1" noTextEdit="1"/>
          </p:cNvSpPr>
          <p:nvPr/>
        </p:nvSpPr>
        <p:spPr bwMode="auto">
          <a:xfrm>
            <a:off x="5795965" y="5300663"/>
            <a:ext cx="2720975" cy="766762"/>
          </a:xfrm>
          <a:prstGeom prst="rect">
            <a:avLst/>
          </a:prstGeom>
        </p:spPr>
        <p:txBody>
          <a:bodyPr wrap="none" fromWordArt="1">
            <a:prstTxWarp prst="textPlain">
              <a:avLst>
                <a:gd name="adj" fmla="val 50000"/>
              </a:avLst>
            </a:prstTxWarp>
          </a:bodyPr>
          <a:lstStyle/>
          <a:p>
            <a:pPr algn="ctr" rtl="1"/>
            <a:r>
              <a:rPr lang="ar-DZ" sz="3600" kern="10">
                <a:ln w="9525">
                  <a:solidFill>
                    <a:srgbClr val="800000"/>
                  </a:solidFill>
                  <a:round/>
                  <a:headEnd/>
                  <a:tailEnd/>
                </a:ln>
                <a:solidFill>
                  <a:srgbClr val="800000"/>
                </a:solidFill>
              </a:rPr>
              <a:t>سلع استهلاكية</a:t>
            </a:r>
            <a:endParaRPr lang="fr-FR" sz="3600" kern="10">
              <a:ln w="9525">
                <a:solidFill>
                  <a:srgbClr val="800000"/>
                </a:solidFill>
                <a:round/>
                <a:headEnd/>
                <a:tailEnd/>
              </a:ln>
              <a:solidFill>
                <a:srgbClr val="800000"/>
              </a:solidFill>
            </a:endParaRPr>
          </a:p>
        </p:txBody>
      </p:sp>
      <p:sp>
        <p:nvSpPr>
          <p:cNvPr id="31756" name="WordArt 12"/>
          <p:cNvSpPr>
            <a:spLocks noChangeArrowheads="1" noChangeShapeType="1" noTextEdit="1"/>
          </p:cNvSpPr>
          <p:nvPr/>
        </p:nvSpPr>
        <p:spPr bwMode="auto">
          <a:xfrm>
            <a:off x="558800" y="5397502"/>
            <a:ext cx="2717800" cy="695325"/>
          </a:xfrm>
          <a:prstGeom prst="rect">
            <a:avLst/>
          </a:prstGeom>
        </p:spPr>
        <p:txBody>
          <a:bodyPr wrap="none" fromWordArt="1">
            <a:prstTxWarp prst="textPlain">
              <a:avLst>
                <a:gd name="adj" fmla="val 50000"/>
              </a:avLst>
            </a:prstTxWarp>
          </a:bodyPr>
          <a:lstStyle/>
          <a:p>
            <a:pPr algn="ctr" rtl="1"/>
            <a:r>
              <a:rPr lang="ar-DZ" sz="3600" kern="10">
                <a:ln w="9525">
                  <a:solidFill>
                    <a:srgbClr val="800000"/>
                  </a:solidFill>
                  <a:round/>
                  <a:headEnd/>
                  <a:tailEnd/>
                </a:ln>
                <a:solidFill>
                  <a:srgbClr val="800000"/>
                </a:solidFill>
              </a:rPr>
              <a:t>سلع صناعية </a:t>
            </a:r>
            <a:endParaRPr lang="fr-FR" sz="3600" kern="10">
              <a:ln w="9525">
                <a:solidFill>
                  <a:srgbClr val="800000"/>
                </a:solidFill>
                <a:round/>
                <a:headEnd/>
                <a:tailEnd/>
              </a:ln>
              <a:solidFill>
                <a:srgbClr val="800000"/>
              </a:solidFill>
            </a:endParaRPr>
          </a:p>
        </p:txBody>
      </p:sp>
    </p:spTree>
    <p:extLst>
      <p:ext uri="{BB962C8B-B14F-4D97-AF65-F5344CB8AC3E}">
        <p14:creationId xmlns:p14="http://schemas.microsoft.com/office/powerpoint/2010/main" val="23134054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 presetClass="entr" presetSubtype="10" fill="hold" nodeType="afterEffect">
                                  <p:stCondLst>
                                    <p:cond delay="0"/>
                                  </p:stCondLst>
                                  <p:childTnLst>
                                    <p:set>
                                      <p:cBhvr>
                                        <p:cTn id="6" dur="1" fill="hold">
                                          <p:stCondLst>
                                            <p:cond delay="0"/>
                                          </p:stCondLst>
                                        </p:cTn>
                                        <p:tgtEl>
                                          <p:spTgt spid="31751"/>
                                        </p:tgtEl>
                                        <p:attrNameLst>
                                          <p:attrName>style.visibility</p:attrName>
                                        </p:attrNameLst>
                                      </p:cBhvr>
                                      <p:to>
                                        <p:strVal val="visible"/>
                                      </p:to>
                                    </p:set>
                                    <p:animEffect transition="in" filter="checkerboard(across)">
                                      <p:cBhvr>
                                        <p:cTn id="7" dur="500"/>
                                        <p:tgtEl>
                                          <p:spTgt spid="317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1748">
                                            <p:txEl>
                                              <p:pRg st="0" end="0"/>
                                            </p:txEl>
                                          </p:spTgt>
                                        </p:tgtEl>
                                        <p:attrNameLst>
                                          <p:attrName>style.visibility</p:attrName>
                                        </p:attrNameLst>
                                      </p:cBhvr>
                                      <p:to>
                                        <p:strVal val="visible"/>
                                      </p:to>
                                    </p:set>
                                    <p:animEffect transition="in" filter="blinds(horizontal)">
                                      <p:cBhvr>
                                        <p:cTn id="12" dur="500"/>
                                        <p:tgtEl>
                                          <p:spTgt spid="31748">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1748">
                                            <p:txEl>
                                              <p:pRg st="1" end="1"/>
                                            </p:txEl>
                                          </p:spTgt>
                                        </p:tgtEl>
                                        <p:attrNameLst>
                                          <p:attrName>style.visibility</p:attrName>
                                        </p:attrNameLst>
                                      </p:cBhvr>
                                      <p:to>
                                        <p:strVal val="visible"/>
                                      </p:to>
                                    </p:set>
                                    <p:animEffect transition="in" filter="blinds(horizontal)">
                                      <p:cBhvr>
                                        <p:cTn id="15" dur="500"/>
                                        <p:tgtEl>
                                          <p:spTgt spid="31748">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1752"/>
                                        </p:tgtEl>
                                        <p:attrNameLst>
                                          <p:attrName>style.visibility</p:attrName>
                                        </p:attrNameLst>
                                      </p:cBhvr>
                                      <p:to>
                                        <p:strVal val="visible"/>
                                      </p:to>
                                    </p:set>
                                    <p:anim calcmode="lin" valueType="num">
                                      <p:cBhvr additive="base">
                                        <p:cTn id="20" dur="500" fill="hold"/>
                                        <p:tgtEl>
                                          <p:spTgt spid="31752"/>
                                        </p:tgtEl>
                                        <p:attrNameLst>
                                          <p:attrName>ppt_x</p:attrName>
                                        </p:attrNameLst>
                                      </p:cBhvr>
                                      <p:tavLst>
                                        <p:tav tm="0">
                                          <p:val>
                                            <p:strVal val="#ppt_x"/>
                                          </p:val>
                                        </p:tav>
                                        <p:tav tm="100000">
                                          <p:val>
                                            <p:strVal val="#ppt_x"/>
                                          </p:val>
                                        </p:tav>
                                      </p:tavLst>
                                    </p:anim>
                                    <p:anim calcmode="lin" valueType="num">
                                      <p:cBhvr additive="base">
                                        <p:cTn id="21" dur="500" fill="hold"/>
                                        <p:tgtEl>
                                          <p:spTgt spid="31752"/>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500"/>
                            </p:stCondLst>
                            <p:childTnLst>
                              <p:par>
                                <p:cTn id="23" presetID="2" presetClass="entr" presetSubtype="4" fill="hold" grpId="0" nodeType="afterEffect">
                                  <p:stCondLst>
                                    <p:cond delay="0"/>
                                  </p:stCondLst>
                                  <p:childTnLst>
                                    <p:set>
                                      <p:cBhvr>
                                        <p:cTn id="24" dur="1" fill="hold">
                                          <p:stCondLst>
                                            <p:cond delay="0"/>
                                          </p:stCondLst>
                                        </p:cTn>
                                        <p:tgtEl>
                                          <p:spTgt spid="31754"/>
                                        </p:tgtEl>
                                        <p:attrNameLst>
                                          <p:attrName>style.visibility</p:attrName>
                                        </p:attrNameLst>
                                      </p:cBhvr>
                                      <p:to>
                                        <p:strVal val="visible"/>
                                      </p:to>
                                    </p:set>
                                    <p:anim calcmode="lin" valueType="num">
                                      <p:cBhvr additive="base">
                                        <p:cTn id="25" dur="500" fill="hold"/>
                                        <p:tgtEl>
                                          <p:spTgt spid="31754"/>
                                        </p:tgtEl>
                                        <p:attrNameLst>
                                          <p:attrName>ppt_x</p:attrName>
                                        </p:attrNameLst>
                                      </p:cBhvr>
                                      <p:tavLst>
                                        <p:tav tm="0">
                                          <p:val>
                                            <p:strVal val="#ppt_x"/>
                                          </p:val>
                                        </p:tav>
                                        <p:tav tm="100000">
                                          <p:val>
                                            <p:strVal val="#ppt_x"/>
                                          </p:val>
                                        </p:tav>
                                      </p:tavLst>
                                    </p:anim>
                                    <p:anim calcmode="lin" valueType="num">
                                      <p:cBhvr additive="base">
                                        <p:cTn id="26" dur="500" fill="hold"/>
                                        <p:tgtEl>
                                          <p:spTgt spid="31754"/>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1000"/>
                            </p:stCondLst>
                            <p:childTnLst>
                              <p:par>
                                <p:cTn id="28" presetID="21" presetClass="entr" presetSubtype="4" fill="hold" nodeType="afterEffect">
                                  <p:stCondLst>
                                    <p:cond delay="0"/>
                                  </p:stCondLst>
                                  <p:childTnLst>
                                    <p:set>
                                      <p:cBhvr>
                                        <p:cTn id="29" dur="1" fill="hold">
                                          <p:stCondLst>
                                            <p:cond delay="0"/>
                                          </p:stCondLst>
                                        </p:cTn>
                                        <p:tgtEl>
                                          <p:spTgt spid="31755"/>
                                        </p:tgtEl>
                                        <p:attrNameLst>
                                          <p:attrName>style.visibility</p:attrName>
                                        </p:attrNameLst>
                                      </p:cBhvr>
                                      <p:to>
                                        <p:strVal val="visible"/>
                                      </p:to>
                                    </p:set>
                                    <p:animEffect transition="in" filter="wheel(4)">
                                      <p:cBhvr>
                                        <p:cTn id="30" dur="2000"/>
                                        <p:tgtEl>
                                          <p:spTgt spid="31755"/>
                                        </p:tgtEl>
                                      </p:cBhvr>
                                    </p:animEffect>
                                  </p:childTnLst>
                                </p:cTn>
                              </p:par>
                            </p:childTnLst>
                          </p:cTn>
                        </p:par>
                        <p:par>
                          <p:cTn id="31" fill="hold" nodeType="afterGroup">
                            <p:stCondLst>
                              <p:cond delay="3000"/>
                            </p:stCondLst>
                            <p:childTnLst>
                              <p:par>
                                <p:cTn id="32" presetID="2" presetClass="entr" presetSubtype="4" fill="hold" grpId="0" nodeType="afterEffect">
                                  <p:stCondLst>
                                    <p:cond delay="0"/>
                                  </p:stCondLst>
                                  <p:childTnLst>
                                    <p:set>
                                      <p:cBhvr>
                                        <p:cTn id="33" dur="1" fill="hold">
                                          <p:stCondLst>
                                            <p:cond delay="0"/>
                                          </p:stCondLst>
                                        </p:cTn>
                                        <p:tgtEl>
                                          <p:spTgt spid="31753"/>
                                        </p:tgtEl>
                                        <p:attrNameLst>
                                          <p:attrName>style.visibility</p:attrName>
                                        </p:attrNameLst>
                                      </p:cBhvr>
                                      <p:to>
                                        <p:strVal val="visible"/>
                                      </p:to>
                                    </p:set>
                                    <p:anim calcmode="lin" valueType="num">
                                      <p:cBhvr additive="base">
                                        <p:cTn id="34" dur="500" fill="hold"/>
                                        <p:tgtEl>
                                          <p:spTgt spid="31753"/>
                                        </p:tgtEl>
                                        <p:attrNameLst>
                                          <p:attrName>ppt_x</p:attrName>
                                        </p:attrNameLst>
                                      </p:cBhvr>
                                      <p:tavLst>
                                        <p:tav tm="0">
                                          <p:val>
                                            <p:strVal val="#ppt_x"/>
                                          </p:val>
                                        </p:tav>
                                        <p:tav tm="100000">
                                          <p:val>
                                            <p:strVal val="#ppt_x"/>
                                          </p:val>
                                        </p:tav>
                                      </p:tavLst>
                                    </p:anim>
                                    <p:anim calcmode="lin" valueType="num">
                                      <p:cBhvr additive="base">
                                        <p:cTn id="35" dur="500" fill="hold"/>
                                        <p:tgtEl>
                                          <p:spTgt spid="31753"/>
                                        </p:tgtEl>
                                        <p:attrNameLst>
                                          <p:attrName>ppt_y</p:attrName>
                                        </p:attrNameLst>
                                      </p:cBhvr>
                                      <p:tavLst>
                                        <p:tav tm="0">
                                          <p:val>
                                            <p:strVal val="1+#ppt_h/2"/>
                                          </p:val>
                                        </p:tav>
                                        <p:tav tm="100000">
                                          <p:val>
                                            <p:strVal val="#ppt_y"/>
                                          </p:val>
                                        </p:tav>
                                      </p:tavLst>
                                    </p:anim>
                                  </p:childTnLst>
                                </p:cTn>
                              </p:par>
                            </p:childTnLst>
                          </p:cTn>
                        </p:par>
                        <p:par>
                          <p:cTn id="36" fill="hold" nodeType="afterGroup">
                            <p:stCondLst>
                              <p:cond delay="3500"/>
                            </p:stCondLst>
                            <p:childTnLst>
                              <p:par>
                                <p:cTn id="37" presetID="21" presetClass="entr" presetSubtype="4" fill="hold" nodeType="afterEffect">
                                  <p:stCondLst>
                                    <p:cond delay="0"/>
                                  </p:stCondLst>
                                  <p:childTnLst>
                                    <p:set>
                                      <p:cBhvr>
                                        <p:cTn id="38" dur="1" fill="hold">
                                          <p:stCondLst>
                                            <p:cond delay="0"/>
                                          </p:stCondLst>
                                        </p:cTn>
                                        <p:tgtEl>
                                          <p:spTgt spid="31756"/>
                                        </p:tgtEl>
                                        <p:attrNameLst>
                                          <p:attrName>style.visibility</p:attrName>
                                        </p:attrNameLst>
                                      </p:cBhvr>
                                      <p:to>
                                        <p:strVal val="visible"/>
                                      </p:to>
                                    </p:set>
                                    <p:animEffect transition="in" filter="wheel(4)">
                                      <p:cBhvr>
                                        <p:cTn id="39" dur="2000"/>
                                        <p:tgtEl>
                                          <p:spTgt spid="31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animBg="1"/>
      <p:bldP spid="31753" grpId="0" animBg="1"/>
      <p:bldP spid="3175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C15AE31B-24EC-473B-B47A-492006452C8E}" type="slidenum">
              <a:rPr lang="ar-SA" altLang="fr-FR" sz="1400"/>
              <a:pPr algn="l">
                <a:spcBef>
                  <a:spcPct val="0"/>
                </a:spcBef>
                <a:buFontTx/>
                <a:buNone/>
              </a:pPr>
              <a:t>11</a:t>
            </a:fld>
            <a:endParaRPr lang="en-US" altLang="fr-FR" sz="1400"/>
          </a:p>
        </p:txBody>
      </p:sp>
      <p:sp>
        <p:nvSpPr>
          <p:cNvPr id="33800" name="Line 8"/>
          <p:cNvSpPr>
            <a:spLocks noChangeShapeType="1"/>
          </p:cNvSpPr>
          <p:nvPr/>
        </p:nvSpPr>
        <p:spPr bwMode="auto">
          <a:xfrm flipH="1">
            <a:off x="2057400" y="1444625"/>
            <a:ext cx="2362200" cy="1042988"/>
          </a:xfrm>
          <a:prstGeom prst="line">
            <a:avLst/>
          </a:prstGeom>
          <a:noFill/>
          <a:ln w="635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33801" name="Line 9"/>
          <p:cNvSpPr>
            <a:spLocks noChangeShapeType="1"/>
          </p:cNvSpPr>
          <p:nvPr/>
        </p:nvSpPr>
        <p:spPr bwMode="auto">
          <a:xfrm>
            <a:off x="4419600" y="1444625"/>
            <a:ext cx="2057400" cy="1123950"/>
          </a:xfrm>
          <a:prstGeom prst="line">
            <a:avLst/>
          </a:prstGeom>
          <a:noFill/>
          <a:ln w="635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33802" name="AutoShape 10"/>
          <p:cNvSpPr>
            <a:spLocks noChangeArrowheads="1"/>
          </p:cNvSpPr>
          <p:nvPr/>
        </p:nvSpPr>
        <p:spPr bwMode="auto">
          <a:xfrm>
            <a:off x="539752" y="476252"/>
            <a:ext cx="8208963" cy="955675"/>
          </a:xfrm>
          <a:prstGeom prst="cube">
            <a:avLst>
              <a:gd name="adj" fmla="val 25000"/>
            </a:avLst>
          </a:prstGeom>
          <a:solidFill>
            <a:srgbClr val="CCFFCC"/>
          </a:solidFill>
          <a:ln w="9525">
            <a:solidFill>
              <a:schemeClr val="tx1"/>
            </a:solidFill>
            <a:miter lim="800000"/>
            <a:headEnd/>
            <a:tailEnd/>
          </a:ln>
        </p:spPr>
        <p:txBody>
          <a:bodyPr wrap="none" anchor="ct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fr-FR" sz="1800">
              <a:solidFill>
                <a:schemeClr val="tx2"/>
              </a:solidFill>
            </a:endParaRPr>
          </a:p>
        </p:txBody>
      </p:sp>
      <p:sp>
        <p:nvSpPr>
          <p:cNvPr id="33804" name="WordArt 12"/>
          <p:cNvSpPr>
            <a:spLocks noChangeArrowheads="1" noChangeShapeType="1" noTextEdit="1"/>
          </p:cNvSpPr>
          <p:nvPr/>
        </p:nvSpPr>
        <p:spPr bwMode="auto">
          <a:xfrm>
            <a:off x="1042990" y="692150"/>
            <a:ext cx="6886575" cy="762000"/>
          </a:xfrm>
          <a:prstGeom prst="rect">
            <a:avLst/>
          </a:prstGeom>
        </p:spPr>
        <p:txBody>
          <a:bodyPr wrap="none" fromWordArt="1">
            <a:prstTxWarp prst="textDeflate">
              <a:avLst>
                <a:gd name="adj" fmla="val 26227"/>
              </a:avLst>
            </a:prstTxWarp>
          </a:bodyPr>
          <a:lstStyle/>
          <a:p>
            <a:pPr algn="ctr" rtl="1"/>
            <a:r>
              <a:rPr lang="ar-DZ" sz="3600" kern="10">
                <a:ln w="9525">
                  <a:solidFill>
                    <a:srgbClr val="800080"/>
                  </a:solidFill>
                  <a:round/>
                  <a:headEnd/>
                  <a:tailEnd/>
                </a:ln>
                <a:solidFill>
                  <a:srgbClr val="008000"/>
                </a:solidFill>
              </a:rPr>
              <a:t>تقسيم السلع على أساس الغرض الذي تستعمل فيه</a:t>
            </a:r>
            <a:endParaRPr lang="fr-FR" sz="3600" kern="10">
              <a:ln w="9525">
                <a:solidFill>
                  <a:srgbClr val="800080"/>
                </a:solidFill>
                <a:round/>
                <a:headEnd/>
                <a:tailEnd/>
              </a:ln>
              <a:solidFill>
                <a:srgbClr val="008000"/>
              </a:solidFill>
            </a:endParaRPr>
          </a:p>
        </p:txBody>
      </p:sp>
      <p:sp>
        <p:nvSpPr>
          <p:cNvPr id="33806" name="AutoShape 14"/>
          <p:cNvSpPr>
            <a:spLocks noChangeArrowheads="1"/>
          </p:cNvSpPr>
          <p:nvPr/>
        </p:nvSpPr>
        <p:spPr bwMode="auto">
          <a:xfrm>
            <a:off x="5003800" y="2565402"/>
            <a:ext cx="3810000" cy="4056063"/>
          </a:xfrm>
          <a:prstGeom prst="flowChartMagneticDisk">
            <a:avLst/>
          </a:prstGeom>
          <a:solidFill>
            <a:srgbClr val="FFEBD7"/>
          </a:solidFill>
          <a:ln w="57150">
            <a:solidFill>
              <a:schemeClr val="accent2"/>
            </a:solidFill>
            <a:round/>
            <a:headEnd/>
            <a:tailEnd/>
          </a:ln>
        </p:spPr>
        <p:txBody>
          <a:bodyPr lIns="18000" tIns="10800" rIns="18000" bIns="10800" anchor="ct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rtl="0">
              <a:lnSpc>
                <a:spcPct val="150000"/>
              </a:lnSpc>
              <a:buFontTx/>
              <a:buNone/>
            </a:pPr>
            <a:endParaRPr lang="ar-SA" altLang="fr-FR">
              <a:latin typeface="Times New Roman" panose="02020603050405020304" pitchFamily="18" charset="0"/>
              <a:cs typeface="Arabic Transparent" panose="020B0604020202020204" pitchFamily="34" charset="0"/>
            </a:endParaRPr>
          </a:p>
          <a:p>
            <a:pPr algn="ctr" rtl="0">
              <a:lnSpc>
                <a:spcPct val="150000"/>
              </a:lnSpc>
              <a:buFontTx/>
              <a:buNone/>
            </a:pPr>
            <a:endParaRPr lang="ar-SA" altLang="fr-FR">
              <a:latin typeface="Times New Roman" panose="02020603050405020304" pitchFamily="18" charset="0"/>
              <a:cs typeface="Arabic Transparent" panose="020B0604020202020204" pitchFamily="34" charset="0"/>
            </a:endParaRPr>
          </a:p>
          <a:p>
            <a:pPr algn="ctr" eaLnBrk="1" hangingPunct="1">
              <a:lnSpc>
                <a:spcPct val="165000"/>
              </a:lnSpc>
              <a:spcBef>
                <a:spcPct val="0"/>
              </a:spcBef>
              <a:buFontTx/>
              <a:buNone/>
            </a:pPr>
            <a:r>
              <a:rPr lang="ar-SA" altLang="fr-FR" b="1">
                <a:solidFill>
                  <a:srgbClr val="0000CC"/>
                </a:solidFill>
              </a:rPr>
              <a:t>هي التي يستخدمها المستهلكون النهائيون بغرض الاستخدام الشخصي.</a:t>
            </a:r>
          </a:p>
          <a:p>
            <a:pPr algn="ctr" rtl="0">
              <a:lnSpc>
                <a:spcPct val="150000"/>
              </a:lnSpc>
              <a:buFontTx/>
              <a:buNone/>
            </a:pPr>
            <a:endParaRPr lang="ar-SA" altLang="fr-FR">
              <a:solidFill>
                <a:srgbClr val="0000CC"/>
              </a:solidFill>
              <a:latin typeface="Times New Roman" panose="02020603050405020304" pitchFamily="18" charset="0"/>
              <a:cs typeface="Arabic Transparent" panose="020B0604020202020204" pitchFamily="34" charset="0"/>
            </a:endParaRPr>
          </a:p>
          <a:p>
            <a:pPr algn="ctr" rtl="0" eaLnBrk="1" hangingPunct="1">
              <a:spcBef>
                <a:spcPct val="0"/>
              </a:spcBef>
              <a:buFontTx/>
              <a:buNone/>
            </a:pPr>
            <a:endParaRPr lang="en-US" altLang="fr-FR" sz="2400">
              <a:latin typeface="Times New Roman" panose="02020603050405020304" pitchFamily="18" charset="0"/>
              <a:cs typeface="Times New Roman" panose="02020603050405020304" pitchFamily="18" charset="0"/>
            </a:endParaRPr>
          </a:p>
        </p:txBody>
      </p:sp>
      <p:sp>
        <p:nvSpPr>
          <p:cNvPr id="33809" name="AutoShape 17"/>
          <p:cNvSpPr>
            <a:spLocks noChangeArrowheads="1"/>
          </p:cNvSpPr>
          <p:nvPr/>
        </p:nvSpPr>
        <p:spPr bwMode="auto">
          <a:xfrm>
            <a:off x="323850" y="2492377"/>
            <a:ext cx="3810000" cy="4056063"/>
          </a:xfrm>
          <a:prstGeom prst="flowChartMagneticDisk">
            <a:avLst/>
          </a:prstGeom>
          <a:solidFill>
            <a:srgbClr val="FFEBD7"/>
          </a:solidFill>
          <a:ln w="57150">
            <a:solidFill>
              <a:schemeClr val="accent2"/>
            </a:solidFill>
            <a:round/>
            <a:headEnd/>
            <a:tailEnd/>
          </a:ln>
        </p:spPr>
        <p:txBody>
          <a:bodyPr lIns="18000" tIns="10800" rIns="18000" bIns="10800" anchor="ct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rtl="0">
              <a:lnSpc>
                <a:spcPct val="150000"/>
              </a:lnSpc>
              <a:buFontTx/>
              <a:buNone/>
            </a:pPr>
            <a:endParaRPr lang="ar-SA" altLang="fr-FR">
              <a:latin typeface="Times New Roman" panose="02020603050405020304" pitchFamily="18" charset="0"/>
              <a:cs typeface="Arabic Transparent" panose="020B0604020202020204" pitchFamily="34" charset="0"/>
            </a:endParaRPr>
          </a:p>
          <a:p>
            <a:pPr algn="ctr" rtl="0">
              <a:lnSpc>
                <a:spcPct val="150000"/>
              </a:lnSpc>
              <a:buFontTx/>
              <a:buNone/>
            </a:pPr>
            <a:r>
              <a:rPr lang="ar-SA" altLang="fr-FR" sz="2800" b="1">
                <a:solidFill>
                  <a:srgbClr val="0000CC"/>
                </a:solidFill>
              </a:rPr>
              <a:t>وهي التي  يشتريها المستهلكون الصناعيون بغرض استخدامها </a:t>
            </a:r>
          </a:p>
          <a:p>
            <a:pPr algn="ctr" eaLnBrk="1" hangingPunct="1">
              <a:lnSpc>
                <a:spcPct val="150000"/>
              </a:lnSpc>
              <a:spcBef>
                <a:spcPct val="0"/>
              </a:spcBef>
              <a:buFontTx/>
              <a:buNone/>
            </a:pPr>
            <a:r>
              <a:rPr lang="ar-SA" altLang="fr-FR" sz="2800" b="1">
                <a:solidFill>
                  <a:srgbClr val="0000CC"/>
                </a:solidFill>
              </a:rPr>
              <a:t>في أعمالهم أو في إنتاج أنواع أخرى من السلع والخدمات.</a:t>
            </a:r>
            <a:endParaRPr lang="ar-SA" altLang="fr-FR" sz="2800" b="1">
              <a:solidFill>
                <a:srgbClr val="0000CC"/>
              </a:solidFill>
              <a:latin typeface="Times New Roman" panose="02020603050405020304" pitchFamily="18" charset="0"/>
              <a:cs typeface="Arabic Transparent" panose="020B0604020202020204" pitchFamily="34" charset="0"/>
            </a:endParaRPr>
          </a:p>
          <a:p>
            <a:pPr algn="ctr" rtl="0" eaLnBrk="1" hangingPunct="1">
              <a:spcBef>
                <a:spcPct val="0"/>
              </a:spcBef>
              <a:buFontTx/>
              <a:buNone/>
            </a:pPr>
            <a:endParaRPr lang="en-US" altLang="fr-FR" sz="2800">
              <a:latin typeface="Times New Roman" panose="02020603050405020304" pitchFamily="18" charset="0"/>
              <a:cs typeface="Times New Roman" panose="02020603050405020304" pitchFamily="18" charset="0"/>
            </a:endParaRPr>
          </a:p>
        </p:txBody>
      </p:sp>
      <p:sp>
        <p:nvSpPr>
          <p:cNvPr id="33811" name="WordArt 19"/>
          <p:cNvSpPr>
            <a:spLocks noChangeArrowheads="1" noChangeShapeType="1" noTextEdit="1"/>
          </p:cNvSpPr>
          <p:nvPr/>
        </p:nvSpPr>
        <p:spPr bwMode="auto">
          <a:xfrm>
            <a:off x="5580065" y="2852740"/>
            <a:ext cx="2720975" cy="803275"/>
          </a:xfrm>
          <a:prstGeom prst="rect">
            <a:avLst/>
          </a:prstGeom>
        </p:spPr>
        <p:txBody>
          <a:bodyPr wrap="none" fromWordArt="1">
            <a:prstTxWarp prst="textPlain">
              <a:avLst>
                <a:gd name="adj" fmla="val 50000"/>
              </a:avLst>
            </a:prstTxWarp>
          </a:bodyPr>
          <a:lstStyle/>
          <a:p>
            <a:pPr algn="ctr" rtl="1"/>
            <a:r>
              <a:rPr lang="ar-DZ" sz="3600" kern="10">
                <a:ln w="9525">
                  <a:solidFill>
                    <a:srgbClr val="800000"/>
                  </a:solidFill>
                  <a:round/>
                  <a:headEnd/>
                  <a:tailEnd/>
                </a:ln>
                <a:solidFill>
                  <a:srgbClr val="800000"/>
                </a:solidFill>
              </a:rPr>
              <a:t>سلع استهلاكية</a:t>
            </a:r>
            <a:endParaRPr lang="fr-FR" sz="3600" kern="10">
              <a:ln w="9525">
                <a:solidFill>
                  <a:srgbClr val="800000"/>
                </a:solidFill>
                <a:round/>
                <a:headEnd/>
                <a:tailEnd/>
              </a:ln>
              <a:solidFill>
                <a:srgbClr val="800000"/>
              </a:solidFill>
            </a:endParaRPr>
          </a:p>
        </p:txBody>
      </p:sp>
      <p:sp>
        <p:nvSpPr>
          <p:cNvPr id="33812" name="WordArt 20"/>
          <p:cNvSpPr>
            <a:spLocks noChangeArrowheads="1" noChangeShapeType="1" noTextEdit="1"/>
          </p:cNvSpPr>
          <p:nvPr/>
        </p:nvSpPr>
        <p:spPr bwMode="auto">
          <a:xfrm>
            <a:off x="611190" y="2781302"/>
            <a:ext cx="3113087" cy="766763"/>
          </a:xfrm>
          <a:prstGeom prst="rect">
            <a:avLst/>
          </a:prstGeom>
        </p:spPr>
        <p:txBody>
          <a:bodyPr wrap="none" fromWordArt="1">
            <a:prstTxWarp prst="textPlain">
              <a:avLst>
                <a:gd name="adj" fmla="val 50000"/>
              </a:avLst>
            </a:prstTxWarp>
          </a:bodyPr>
          <a:lstStyle/>
          <a:p>
            <a:pPr algn="ctr" rtl="1"/>
            <a:r>
              <a:rPr lang="ar-DZ" sz="3600" kern="10">
                <a:ln w="9525">
                  <a:solidFill>
                    <a:srgbClr val="800000"/>
                  </a:solidFill>
                  <a:round/>
                  <a:headEnd/>
                  <a:tailEnd/>
                </a:ln>
                <a:solidFill>
                  <a:srgbClr val="800000"/>
                </a:solidFill>
              </a:rPr>
              <a:t>سلع صناعية </a:t>
            </a:r>
            <a:endParaRPr lang="fr-FR" sz="3600" kern="10">
              <a:ln w="9525">
                <a:solidFill>
                  <a:srgbClr val="800000"/>
                </a:solidFill>
                <a:round/>
                <a:headEnd/>
                <a:tailEnd/>
              </a:ln>
              <a:solidFill>
                <a:srgbClr val="800000"/>
              </a:solidFill>
            </a:endParaRPr>
          </a:p>
        </p:txBody>
      </p:sp>
    </p:spTree>
    <p:extLst>
      <p:ext uri="{BB962C8B-B14F-4D97-AF65-F5344CB8AC3E}">
        <p14:creationId xmlns:p14="http://schemas.microsoft.com/office/powerpoint/2010/main" val="18737094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3802"/>
                                        </p:tgtEl>
                                        <p:attrNameLst>
                                          <p:attrName>style.visibility</p:attrName>
                                        </p:attrNameLst>
                                      </p:cBhvr>
                                      <p:to>
                                        <p:strVal val="visible"/>
                                      </p:to>
                                    </p:set>
                                    <p:animEffect transition="in" filter="box(in)">
                                      <p:cBhvr>
                                        <p:cTn id="7" dur="500"/>
                                        <p:tgtEl>
                                          <p:spTgt spid="33802"/>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33804"/>
                                        </p:tgtEl>
                                        <p:attrNameLst>
                                          <p:attrName>style.visibility</p:attrName>
                                        </p:attrNameLst>
                                      </p:cBhvr>
                                      <p:to>
                                        <p:strVal val="visible"/>
                                      </p:to>
                                    </p:set>
                                    <p:animEffect transition="in" filter="box(in)">
                                      <p:cBhvr>
                                        <p:cTn id="11" dur="500"/>
                                        <p:tgtEl>
                                          <p:spTgt spid="3380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33801"/>
                                        </p:tgtEl>
                                        <p:attrNameLst>
                                          <p:attrName>style.visibility</p:attrName>
                                        </p:attrNameLst>
                                      </p:cBhvr>
                                      <p:to>
                                        <p:strVal val="visible"/>
                                      </p:to>
                                    </p:set>
                                    <p:animEffect transition="in" filter="blinds(horizontal)">
                                      <p:cBhvr>
                                        <p:cTn id="16" dur="500"/>
                                        <p:tgtEl>
                                          <p:spTgt spid="33801"/>
                                        </p:tgtEl>
                                      </p:cBhvr>
                                    </p:animEffect>
                                  </p:childTnLst>
                                </p:cTn>
                              </p:par>
                            </p:childTnLst>
                          </p:cTn>
                        </p:par>
                        <p:par>
                          <p:cTn id="17" fill="hold" nodeType="afterGroup">
                            <p:stCondLst>
                              <p:cond delay="500"/>
                            </p:stCondLst>
                            <p:childTnLst>
                              <p:par>
                                <p:cTn id="18" presetID="6" presetClass="entr" presetSubtype="16" fill="hold" nodeType="afterEffect">
                                  <p:stCondLst>
                                    <p:cond delay="0"/>
                                  </p:stCondLst>
                                  <p:childTnLst>
                                    <p:set>
                                      <p:cBhvr>
                                        <p:cTn id="19" dur="1" fill="hold">
                                          <p:stCondLst>
                                            <p:cond delay="0"/>
                                          </p:stCondLst>
                                        </p:cTn>
                                        <p:tgtEl>
                                          <p:spTgt spid="33811"/>
                                        </p:tgtEl>
                                        <p:attrNameLst>
                                          <p:attrName>style.visibility</p:attrName>
                                        </p:attrNameLst>
                                      </p:cBhvr>
                                      <p:to>
                                        <p:strVal val="visible"/>
                                      </p:to>
                                    </p:set>
                                    <p:animEffect transition="in" filter="circle(in)">
                                      <p:cBhvr>
                                        <p:cTn id="20" dur="2000"/>
                                        <p:tgtEl>
                                          <p:spTgt spid="3381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3806"/>
                                        </p:tgtEl>
                                        <p:attrNameLst>
                                          <p:attrName>style.visibility</p:attrName>
                                        </p:attrNameLst>
                                      </p:cBhvr>
                                      <p:to>
                                        <p:strVal val="visible"/>
                                      </p:to>
                                    </p:set>
                                    <p:animEffect transition="in" filter="circle(in)">
                                      <p:cBhvr>
                                        <p:cTn id="25" dur="2000"/>
                                        <p:tgtEl>
                                          <p:spTgt spid="3380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33800"/>
                                        </p:tgtEl>
                                        <p:attrNameLst>
                                          <p:attrName>style.visibility</p:attrName>
                                        </p:attrNameLst>
                                      </p:cBhvr>
                                      <p:to>
                                        <p:strVal val="visible"/>
                                      </p:to>
                                    </p:set>
                                    <p:animEffect transition="in" filter="blinds(horizontal)">
                                      <p:cBhvr>
                                        <p:cTn id="30" dur="500"/>
                                        <p:tgtEl>
                                          <p:spTgt spid="33800"/>
                                        </p:tgtEl>
                                      </p:cBhvr>
                                    </p:animEffect>
                                  </p:childTnLst>
                                </p:cTn>
                              </p:par>
                            </p:childTnLst>
                          </p:cTn>
                        </p:par>
                        <p:par>
                          <p:cTn id="31" fill="hold" nodeType="afterGroup">
                            <p:stCondLst>
                              <p:cond delay="500"/>
                            </p:stCondLst>
                            <p:childTnLst>
                              <p:par>
                                <p:cTn id="32" presetID="6" presetClass="entr" presetSubtype="16" fill="hold" nodeType="afterEffect">
                                  <p:stCondLst>
                                    <p:cond delay="0"/>
                                  </p:stCondLst>
                                  <p:childTnLst>
                                    <p:set>
                                      <p:cBhvr>
                                        <p:cTn id="33" dur="1" fill="hold">
                                          <p:stCondLst>
                                            <p:cond delay="0"/>
                                          </p:stCondLst>
                                        </p:cTn>
                                        <p:tgtEl>
                                          <p:spTgt spid="33812"/>
                                        </p:tgtEl>
                                        <p:attrNameLst>
                                          <p:attrName>style.visibility</p:attrName>
                                        </p:attrNameLst>
                                      </p:cBhvr>
                                      <p:to>
                                        <p:strVal val="visible"/>
                                      </p:to>
                                    </p:set>
                                    <p:animEffect transition="in" filter="circle(in)">
                                      <p:cBhvr>
                                        <p:cTn id="34" dur="2000"/>
                                        <p:tgtEl>
                                          <p:spTgt spid="3381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33809"/>
                                        </p:tgtEl>
                                        <p:attrNameLst>
                                          <p:attrName>style.visibility</p:attrName>
                                        </p:attrNameLst>
                                      </p:cBhvr>
                                      <p:to>
                                        <p:strVal val="visible"/>
                                      </p:to>
                                    </p:set>
                                    <p:animEffect transition="in" filter="circle(in)">
                                      <p:cBhvr>
                                        <p:cTn id="39" dur="2000"/>
                                        <p:tgtEl>
                                          <p:spTgt spid="338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2" grpId="0" animBg="1"/>
      <p:bldP spid="33806" grpId="0" animBg="1"/>
      <p:bldP spid="3380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5"/>
          <p:cNvSpPr>
            <a:spLocks noGrp="1"/>
          </p:cNvSpPr>
          <p:nvPr>
            <p:ph type="sldNum" sz="quarter" idx="12"/>
          </p:nvPr>
        </p:nvSpPr>
        <p:spPr/>
        <p:txBody>
          <a:bodyPr/>
          <a:lstStyle/>
          <a:p>
            <a:fld id="{840279E6-0131-4D45-8068-126467F10908}" type="slidenum">
              <a:rPr lang="ar-SA" altLang="fr-FR"/>
              <a:pPr/>
              <a:t>12</a:t>
            </a:fld>
            <a:endParaRPr lang="fr-FR" altLang="fr-FR"/>
          </a:p>
        </p:txBody>
      </p:sp>
      <p:sp>
        <p:nvSpPr>
          <p:cNvPr id="18436" name="Rectangle 4"/>
          <p:cNvSpPr>
            <a:spLocks noChangeArrowheads="1"/>
          </p:cNvSpPr>
          <p:nvPr/>
        </p:nvSpPr>
        <p:spPr bwMode="auto">
          <a:xfrm>
            <a:off x="1460309" y="1745673"/>
            <a:ext cx="6837529" cy="4487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rtl="1">
              <a:lnSpc>
                <a:spcPct val="170000"/>
              </a:lnSpc>
            </a:pPr>
            <a:r>
              <a:rPr lang="ar-SA" altLang="fr-FR" sz="2800" dirty="0">
                <a:solidFill>
                  <a:srgbClr val="006600"/>
                </a:solidFill>
                <a:latin typeface="Sakkal Majalla" panose="02000000000000000000" pitchFamily="2" charset="-78"/>
                <a:cs typeface="Sakkal Majalla" panose="02000000000000000000" pitchFamily="2" charset="-78"/>
              </a:rPr>
              <a:t>ليس هناك خط فاصل وحاسم بين الاثنين سوى </a:t>
            </a:r>
          </a:p>
          <a:p>
            <a:pPr algn="ctr" rtl="1">
              <a:lnSpc>
                <a:spcPct val="170000"/>
              </a:lnSpc>
            </a:pPr>
            <a:r>
              <a:rPr lang="ar-SA" altLang="fr-FR" sz="2800" dirty="0">
                <a:solidFill>
                  <a:srgbClr val="006600"/>
                </a:solidFill>
                <a:latin typeface="Sakkal Majalla" panose="02000000000000000000" pitchFamily="2" charset="-78"/>
                <a:cs typeface="Sakkal Majalla" panose="02000000000000000000" pitchFamily="2" charset="-78"/>
              </a:rPr>
              <a:t>السبب أو الغرض من الشراء فمثلا: صاحب البيت إذا اشترى </a:t>
            </a:r>
          </a:p>
          <a:p>
            <a:pPr algn="ctr" rtl="1">
              <a:lnSpc>
                <a:spcPct val="170000"/>
              </a:lnSpc>
            </a:pPr>
            <a:r>
              <a:rPr lang="ar-SA" altLang="fr-FR" sz="2800" dirty="0" smtClean="0">
                <a:solidFill>
                  <a:srgbClr val="006600"/>
                </a:solidFill>
                <a:latin typeface="Sakkal Majalla" panose="02000000000000000000" pitchFamily="2" charset="-78"/>
                <a:cs typeface="Sakkal Majalla" panose="02000000000000000000" pitchFamily="2" charset="-78"/>
              </a:rPr>
              <a:t>محراثا </a:t>
            </a:r>
            <a:r>
              <a:rPr lang="ar-SA" altLang="fr-FR" sz="2800" dirty="0">
                <a:solidFill>
                  <a:srgbClr val="006600"/>
                </a:solidFill>
                <a:latin typeface="Sakkal Majalla" panose="02000000000000000000" pitchFamily="2" charset="-78"/>
                <a:cs typeface="Sakkal Majalla" panose="02000000000000000000" pitchFamily="2" charset="-78"/>
              </a:rPr>
              <a:t>للأرض  ليستعمله في حديقة منزله فإنه يكون </a:t>
            </a:r>
          </a:p>
          <a:p>
            <a:pPr algn="ctr" rtl="1">
              <a:lnSpc>
                <a:spcPct val="170000"/>
              </a:lnSpc>
            </a:pPr>
            <a:r>
              <a:rPr lang="ar-SA" altLang="fr-FR" sz="2800" dirty="0">
                <a:solidFill>
                  <a:srgbClr val="006600"/>
                </a:solidFill>
                <a:latin typeface="Sakkal Majalla" panose="02000000000000000000" pitchFamily="2" charset="-78"/>
                <a:cs typeface="Sakkal Majalla" panose="02000000000000000000" pitchFamily="2" charset="-78"/>
              </a:rPr>
              <a:t>مستهلكا نهائيا. </a:t>
            </a:r>
          </a:p>
          <a:p>
            <a:pPr algn="ctr" rtl="1">
              <a:lnSpc>
                <a:spcPct val="170000"/>
              </a:lnSpc>
            </a:pPr>
            <a:r>
              <a:rPr lang="ar-SA" altLang="fr-FR" sz="2800" dirty="0">
                <a:solidFill>
                  <a:srgbClr val="006600"/>
                </a:solidFill>
                <a:latin typeface="Sakkal Majalla" panose="02000000000000000000" pitchFamily="2" charset="-78"/>
                <a:cs typeface="Sakkal Majalla" panose="02000000000000000000" pitchFamily="2" charset="-78"/>
              </a:rPr>
              <a:t>   أما إذا اشترى مزارع نفس </a:t>
            </a:r>
            <a:r>
              <a:rPr lang="ar-SA" altLang="fr-FR" sz="2800" dirty="0" smtClean="0">
                <a:solidFill>
                  <a:srgbClr val="006600"/>
                </a:solidFill>
                <a:latin typeface="Sakkal Majalla" panose="02000000000000000000" pitchFamily="2" charset="-78"/>
                <a:cs typeface="Sakkal Majalla" panose="02000000000000000000" pitchFamily="2" charset="-78"/>
              </a:rPr>
              <a:t>ليستعمله </a:t>
            </a:r>
            <a:r>
              <a:rPr lang="ar-SA" altLang="fr-FR" sz="2800" dirty="0">
                <a:solidFill>
                  <a:srgbClr val="006600"/>
                </a:solidFill>
                <a:latin typeface="Sakkal Majalla" panose="02000000000000000000" pitchFamily="2" charset="-78"/>
                <a:cs typeface="Sakkal Majalla" panose="02000000000000000000" pitchFamily="2" charset="-78"/>
              </a:rPr>
              <a:t>في حقله الذي </a:t>
            </a:r>
          </a:p>
          <a:p>
            <a:pPr algn="ctr" rtl="1">
              <a:lnSpc>
                <a:spcPct val="170000"/>
              </a:lnSpc>
            </a:pPr>
            <a:r>
              <a:rPr lang="ar-SA" altLang="fr-FR" sz="2800" dirty="0">
                <a:solidFill>
                  <a:srgbClr val="006600"/>
                </a:solidFill>
                <a:latin typeface="Sakkal Majalla" panose="02000000000000000000" pitchFamily="2" charset="-78"/>
                <a:cs typeface="Sakkal Majalla" panose="02000000000000000000" pitchFamily="2" charset="-78"/>
              </a:rPr>
              <a:t>ينتج محصولات للبيع فإنه يكون مستعملا صناعيا .</a:t>
            </a:r>
          </a:p>
        </p:txBody>
      </p:sp>
      <p:sp>
        <p:nvSpPr>
          <p:cNvPr id="18439" name="WordArt 7"/>
          <p:cNvSpPr>
            <a:spLocks noChangeArrowheads="1" noChangeShapeType="1" noTextEdit="1"/>
          </p:cNvSpPr>
          <p:nvPr/>
        </p:nvSpPr>
        <p:spPr bwMode="auto">
          <a:xfrm>
            <a:off x="1760560" y="616019"/>
            <a:ext cx="6537279" cy="799152"/>
          </a:xfrm>
          <a:prstGeom prst="rect">
            <a:avLst/>
          </a:prstGeom>
          <a:extLst>
            <a:ext uri="{AF507438-7753-43E0-B8FC-AC1667EBCBE1}">
              <a14:hiddenEffects xmlns:a14="http://schemas.microsoft.com/office/drawing/2010/main">
                <a:effectLst/>
              </a14:hiddenEffects>
            </a:ext>
          </a:extLst>
        </p:spPr>
        <p:txBody>
          <a:bodyPr wrap="none" fromWordArt="1">
            <a:prstTxWarp prst="textSlantUp">
              <a:avLst>
                <a:gd name="adj" fmla="val 0"/>
              </a:avLst>
            </a:prstTxWarp>
          </a:bodyPr>
          <a:lstStyle/>
          <a:p>
            <a:pPr algn="ctr"/>
            <a:r>
              <a:rPr lang="ar-DZ" sz="3600" kern="10" dirty="0">
                <a:ln w="9525">
                  <a:solidFill>
                    <a:srgbClr val="800000"/>
                  </a:solidFill>
                  <a:round/>
                  <a:headEnd/>
                  <a:tailEnd/>
                </a:ln>
                <a:solidFill>
                  <a:srgbClr val="800080"/>
                </a:solidFill>
                <a:latin typeface="Arial Black" panose="020B0A04020102020204" pitchFamily="34" charset="0"/>
              </a:rPr>
              <a:t>هل هناك فاصل بين السوق الاستهلاكي والسوق الصناعي؟</a:t>
            </a:r>
            <a:endParaRPr lang="fr-FR" sz="3600" kern="10" dirty="0">
              <a:ln w="9525">
                <a:solidFill>
                  <a:srgbClr val="800000"/>
                </a:solidFill>
                <a:round/>
                <a:headEnd/>
                <a:tailEnd/>
              </a:ln>
              <a:solidFill>
                <a:srgbClr val="800080"/>
              </a:solidFill>
              <a:latin typeface="Arial Black" panose="020B0A04020102020204" pitchFamily="34" charset="0"/>
            </a:endParaRPr>
          </a:p>
        </p:txBody>
      </p:sp>
    </p:spTree>
    <p:extLst>
      <p:ext uri="{BB962C8B-B14F-4D97-AF65-F5344CB8AC3E}">
        <p14:creationId xmlns:p14="http://schemas.microsoft.com/office/powerpoint/2010/main" val="20472959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
                                        <p:tgtEl>
                                          <p:spTgt spid="18439"/>
                                        </p:tgtEl>
                                      </p:cBhvr>
                                    </p:animEffect>
                                    <p:anim calcmode="lin" valueType="num">
                                      <p:cBhvr>
                                        <p:cTn id="8" dur="400" fill="hold"/>
                                        <p:tgtEl>
                                          <p:spTgt spid="18439"/>
                                        </p:tgtEl>
                                        <p:attrNameLst>
                                          <p:attrName>ppt_x</p:attrName>
                                        </p:attrNameLst>
                                      </p:cBhvr>
                                      <p:tavLst>
                                        <p:tav tm="0">
                                          <p:val>
                                            <p:strVal val="#ppt_x"/>
                                          </p:val>
                                        </p:tav>
                                        <p:tav tm="100000">
                                          <p:val>
                                            <p:strVal val="#ppt_x"/>
                                          </p:val>
                                        </p:tav>
                                      </p:tavLst>
                                    </p:anim>
                                    <p:anim calcmode="lin" valueType="num">
                                      <p:cBhvr>
                                        <p:cTn id="9" dur="400" fill="hold"/>
                                        <p:tgtEl>
                                          <p:spTgt spid="18439"/>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843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843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18436">
                                            <p:txEl>
                                              <p:pRg st="0" end="0"/>
                                            </p:txEl>
                                          </p:spTgt>
                                        </p:tgtEl>
                                        <p:attrNameLst>
                                          <p:attrName>style.visibility</p:attrName>
                                        </p:attrNameLst>
                                      </p:cBhvr>
                                      <p:to>
                                        <p:strVal val="visible"/>
                                      </p:to>
                                    </p:set>
                                    <p:animEffect transition="in" filter="checkerboard(across)">
                                      <p:cBhvr>
                                        <p:cTn id="15" dur="1000"/>
                                        <p:tgtEl>
                                          <p:spTgt spid="18436">
                                            <p:txEl>
                                              <p:pRg st="0" end="0"/>
                                            </p:txEl>
                                          </p:spTgt>
                                        </p:tgtEl>
                                      </p:cBhvr>
                                    </p:animEffect>
                                  </p:childTnLst>
                                </p:cTn>
                              </p:par>
                            </p:childTnLst>
                          </p:cTn>
                        </p:par>
                        <p:par>
                          <p:cTn id="16" fill="hold" nodeType="afterGroup">
                            <p:stCondLst>
                              <p:cond delay="2000"/>
                            </p:stCondLst>
                            <p:childTnLst>
                              <p:par>
                                <p:cTn id="17" presetID="5" presetClass="entr" presetSubtype="10" fill="hold" nodeType="afterEffect">
                                  <p:stCondLst>
                                    <p:cond delay="0"/>
                                  </p:stCondLst>
                                  <p:childTnLst>
                                    <p:set>
                                      <p:cBhvr>
                                        <p:cTn id="18" dur="1" fill="hold">
                                          <p:stCondLst>
                                            <p:cond delay="0"/>
                                          </p:stCondLst>
                                        </p:cTn>
                                        <p:tgtEl>
                                          <p:spTgt spid="18436">
                                            <p:txEl>
                                              <p:pRg st="1" end="1"/>
                                            </p:txEl>
                                          </p:spTgt>
                                        </p:tgtEl>
                                        <p:attrNameLst>
                                          <p:attrName>style.visibility</p:attrName>
                                        </p:attrNameLst>
                                      </p:cBhvr>
                                      <p:to>
                                        <p:strVal val="visible"/>
                                      </p:to>
                                    </p:set>
                                    <p:animEffect transition="in" filter="checkerboard(across)">
                                      <p:cBhvr>
                                        <p:cTn id="19" dur="1000"/>
                                        <p:tgtEl>
                                          <p:spTgt spid="18436">
                                            <p:txEl>
                                              <p:pRg st="1" end="1"/>
                                            </p:txEl>
                                          </p:spTgt>
                                        </p:tgtEl>
                                      </p:cBhvr>
                                    </p:animEffect>
                                  </p:childTnLst>
                                </p:cTn>
                              </p:par>
                            </p:childTnLst>
                          </p:cTn>
                        </p:par>
                        <p:par>
                          <p:cTn id="20" fill="hold" nodeType="afterGroup">
                            <p:stCondLst>
                              <p:cond delay="3000"/>
                            </p:stCondLst>
                            <p:childTnLst>
                              <p:par>
                                <p:cTn id="21" presetID="5" presetClass="entr" presetSubtype="10" fill="hold" nodeType="afterEffect">
                                  <p:stCondLst>
                                    <p:cond delay="0"/>
                                  </p:stCondLst>
                                  <p:childTnLst>
                                    <p:set>
                                      <p:cBhvr>
                                        <p:cTn id="22" dur="1" fill="hold">
                                          <p:stCondLst>
                                            <p:cond delay="0"/>
                                          </p:stCondLst>
                                        </p:cTn>
                                        <p:tgtEl>
                                          <p:spTgt spid="18436">
                                            <p:txEl>
                                              <p:pRg st="2" end="2"/>
                                            </p:txEl>
                                          </p:spTgt>
                                        </p:tgtEl>
                                        <p:attrNameLst>
                                          <p:attrName>style.visibility</p:attrName>
                                        </p:attrNameLst>
                                      </p:cBhvr>
                                      <p:to>
                                        <p:strVal val="visible"/>
                                      </p:to>
                                    </p:set>
                                    <p:animEffect transition="in" filter="checkerboard(across)">
                                      <p:cBhvr>
                                        <p:cTn id="23" dur="1000"/>
                                        <p:tgtEl>
                                          <p:spTgt spid="18436">
                                            <p:txEl>
                                              <p:pRg st="2" end="2"/>
                                            </p:txEl>
                                          </p:spTgt>
                                        </p:tgtEl>
                                      </p:cBhvr>
                                    </p:animEffect>
                                  </p:childTnLst>
                                </p:cTn>
                              </p:par>
                            </p:childTnLst>
                          </p:cTn>
                        </p:par>
                        <p:par>
                          <p:cTn id="24" fill="hold" nodeType="afterGroup">
                            <p:stCondLst>
                              <p:cond delay="4000"/>
                            </p:stCondLst>
                            <p:childTnLst>
                              <p:par>
                                <p:cTn id="25" presetID="5" presetClass="entr" presetSubtype="10" fill="hold" nodeType="afterEffect">
                                  <p:stCondLst>
                                    <p:cond delay="0"/>
                                  </p:stCondLst>
                                  <p:childTnLst>
                                    <p:set>
                                      <p:cBhvr>
                                        <p:cTn id="26" dur="1" fill="hold">
                                          <p:stCondLst>
                                            <p:cond delay="0"/>
                                          </p:stCondLst>
                                        </p:cTn>
                                        <p:tgtEl>
                                          <p:spTgt spid="18436">
                                            <p:txEl>
                                              <p:pRg st="3" end="3"/>
                                            </p:txEl>
                                          </p:spTgt>
                                        </p:tgtEl>
                                        <p:attrNameLst>
                                          <p:attrName>style.visibility</p:attrName>
                                        </p:attrNameLst>
                                      </p:cBhvr>
                                      <p:to>
                                        <p:strVal val="visible"/>
                                      </p:to>
                                    </p:set>
                                    <p:animEffect transition="in" filter="checkerboard(across)">
                                      <p:cBhvr>
                                        <p:cTn id="27" dur="1000"/>
                                        <p:tgtEl>
                                          <p:spTgt spid="18436">
                                            <p:txEl>
                                              <p:pRg st="3" end="3"/>
                                            </p:txEl>
                                          </p:spTgt>
                                        </p:tgtEl>
                                      </p:cBhvr>
                                    </p:animEffect>
                                  </p:childTnLst>
                                </p:cTn>
                              </p:par>
                            </p:childTnLst>
                          </p:cTn>
                        </p:par>
                        <p:par>
                          <p:cTn id="28" fill="hold" nodeType="afterGroup">
                            <p:stCondLst>
                              <p:cond delay="5000"/>
                            </p:stCondLst>
                            <p:childTnLst>
                              <p:par>
                                <p:cTn id="29" presetID="5" presetClass="entr" presetSubtype="10" fill="hold" nodeType="afterEffect">
                                  <p:stCondLst>
                                    <p:cond delay="0"/>
                                  </p:stCondLst>
                                  <p:childTnLst>
                                    <p:set>
                                      <p:cBhvr>
                                        <p:cTn id="30" dur="1" fill="hold">
                                          <p:stCondLst>
                                            <p:cond delay="0"/>
                                          </p:stCondLst>
                                        </p:cTn>
                                        <p:tgtEl>
                                          <p:spTgt spid="18436">
                                            <p:txEl>
                                              <p:pRg st="4" end="4"/>
                                            </p:txEl>
                                          </p:spTgt>
                                        </p:tgtEl>
                                        <p:attrNameLst>
                                          <p:attrName>style.visibility</p:attrName>
                                        </p:attrNameLst>
                                      </p:cBhvr>
                                      <p:to>
                                        <p:strVal val="visible"/>
                                      </p:to>
                                    </p:set>
                                    <p:animEffect transition="in" filter="checkerboard(across)">
                                      <p:cBhvr>
                                        <p:cTn id="31" dur="1000"/>
                                        <p:tgtEl>
                                          <p:spTgt spid="18436">
                                            <p:txEl>
                                              <p:pRg st="4" end="4"/>
                                            </p:txEl>
                                          </p:spTgt>
                                        </p:tgtEl>
                                      </p:cBhvr>
                                    </p:animEffect>
                                  </p:childTnLst>
                                </p:cTn>
                              </p:par>
                            </p:childTnLst>
                          </p:cTn>
                        </p:par>
                        <p:par>
                          <p:cTn id="32" fill="hold" nodeType="afterGroup">
                            <p:stCondLst>
                              <p:cond delay="6000"/>
                            </p:stCondLst>
                            <p:childTnLst>
                              <p:par>
                                <p:cTn id="33" presetID="5" presetClass="entr" presetSubtype="10" fill="hold" nodeType="afterEffect">
                                  <p:stCondLst>
                                    <p:cond delay="0"/>
                                  </p:stCondLst>
                                  <p:childTnLst>
                                    <p:set>
                                      <p:cBhvr>
                                        <p:cTn id="34" dur="1" fill="hold">
                                          <p:stCondLst>
                                            <p:cond delay="0"/>
                                          </p:stCondLst>
                                        </p:cTn>
                                        <p:tgtEl>
                                          <p:spTgt spid="18436">
                                            <p:txEl>
                                              <p:pRg st="5" end="5"/>
                                            </p:txEl>
                                          </p:spTgt>
                                        </p:tgtEl>
                                        <p:attrNameLst>
                                          <p:attrName>style.visibility</p:attrName>
                                        </p:attrNameLst>
                                      </p:cBhvr>
                                      <p:to>
                                        <p:strVal val="visible"/>
                                      </p:to>
                                    </p:set>
                                    <p:animEffect transition="in" filter="checkerboard(across)">
                                      <p:cBhvr>
                                        <p:cTn id="35" dur="500"/>
                                        <p:tgtEl>
                                          <p:spTgt spid="1843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40C217EE-04AB-4219-9323-99EC8F0A937E}" type="slidenum">
              <a:rPr lang="ar-SA" altLang="fr-FR" sz="1400"/>
              <a:pPr algn="l">
                <a:spcBef>
                  <a:spcPct val="0"/>
                </a:spcBef>
                <a:buFontTx/>
                <a:buNone/>
              </a:pPr>
              <a:t>13</a:t>
            </a:fld>
            <a:endParaRPr lang="en-US" altLang="fr-FR" sz="1400"/>
          </a:p>
        </p:txBody>
      </p:sp>
      <p:sp>
        <p:nvSpPr>
          <p:cNvPr id="32772" name="Rectangle 4"/>
          <p:cNvSpPr>
            <a:spLocks noChangeArrowheads="1"/>
          </p:cNvSpPr>
          <p:nvPr/>
        </p:nvSpPr>
        <p:spPr bwMode="auto">
          <a:xfrm>
            <a:off x="0" y="2366032"/>
            <a:ext cx="8828088"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185000"/>
              </a:lnSpc>
              <a:spcBef>
                <a:spcPct val="0"/>
              </a:spcBef>
              <a:buFontTx/>
              <a:buNone/>
            </a:pPr>
            <a:r>
              <a:rPr lang="ar-SA" altLang="fr-FR" sz="3000" dirty="0">
                <a:latin typeface="Sakkal Majalla" panose="02000000000000000000" pitchFamily="2" charset="-78"/>
                <a:cs typeface="Sakkal Majalla" panose="02000000000000000000" pitchFamily="2" charset="-78"/>
              </a:rPr>
              <a:t>	</a:t>
            </a:r>
            <a:r>
              <a:rPr lang="en-US" altLang="fr-FR" sz="3000" dirty="0">
                <a:latin typeface="Sakkal Majalla" panose="02000000000000000000" pitchFamily="2" charset="-78"/>
                <a:cs typeface="Sakkal Majalla" panose="02000000000000000000" pitchFamily="2" charset="-78"/>
              </a:rPr>
              <a:t>  </a:t>
            </a:r>
            <a:r>
              <a:rPr lang="ar-SA" altLang="fr-FR" sz="3000" b="1" dirty="0">
                <a:latin typeface="Sakkal Majalla" panose="02000000000000000000" pitchFamily="2" charset="-78"/>
                <a:cs typeface="Sakkal Majalla" panose="02000000000000000000" pitchFamily="2" charset="-78"/>
              </a:rPr>
              <a:t>يتم تمييز السلعة عن غيرها من السلع البديلة المنافسة لها عن </a:t>
            </a:r>
            <a:r>
              <a:rPr lang="en-US" altLang="fr-FR" sz="3000" b="1" dirty="0">
                <a:latin typeface="Sakkal Majalla" panose="02000000000000000000" pitchFamily="2" charset="-78"/>
                <a:cs typeface="Sakkal Majalla" panose="02000000000000000000" pitchFamily="2" charset="-78"/>
              </a:rPr>
              <a:t>           </a:t>
            </a:r>
            <a:r>
              <a:rPr lang="ar-SA" altLang="fr-FR" sz="3000" b="1" dirty="0">
                <a:latin typeface="Sakkal Majalla" panose="02000000000000000000" pitchFamily="2" charset="-78"/>
                <a:cs typeface="Sakkal Majalla" panose="02000000000000000000" pitchFamily="2" charset="-78"/>
              </a:rPr>
              <a:t>طريق أسماء أو كلمات أو صور أو رسوم أو رموز ، فإذا كانت </a:t>
            </a:r>
            <a:endParaRPr lang="en-US" altLang="fr-FR" sz="3000" b="1" dirty="0">
              <a:latin typeface="Sakkal Majalla" panose="02000000000000000000" pitchFamily="2" charset="-78"/>
              <a:cs typeface="Sakkal Majalla" panose="02000000000000000000" pitchFamily="2" charset="-78"/>
            </a:endParaRPr>
          </a:p>
          <a:p>
            <a:pPr algn="ctr" eaLnBrk="1" hangingPunct="1">
              <a:lnSpc>
                <a:spcPct val="185000"/>
              </a:lnSpc>
              <a:spcBef>
                <a:spcPct val="0"/>
              </a:spcBef>
              <a:buFontTx/>
              <a:buNone/>
            </a:pPr>
            <a:r>
              <a:rPr lang="en-US" altLang="fr-FR" sz="3000" b="1" dirty="0">
                <a:latin typeface="Sakkal Majalla" panose="02000000000000000000" pitchFamily="2" charset="-78"/>
                <a:cs typeface="Sakkal Majalla" panose="02000000000000000000" pitchFamily="2" charset="-78"/>
              </a:rPr>
              <a:t>       </a:t>
            </a:r>
            <a:r>
              <a:rPr lang="ar-SA" altLang="fr-FR" sz="3000" b="1" dirty="0">
                <a:latin typeface="Sakkal Majalla" panose="02000000000000000000" pitchFamily="2" charset="-78"/>
                <a:cs typeface="Sakkal Majalla" panose="02000000000000000000" pitchFamily="2" charset="-78"/>
              </a:rPr>
              <a:t>بشكل صورا ورسوم أو رموز سميت باسم علامة تجارية ، أما </a:t>
            </a:r>
            <a:r>
              <a:rPr lang="en-US" altLang="fr-FR" sz="3000" b="1" dirty="0">
                <a:latin typeface="Sakkal Majalla" panose="02000000000000000000" pitchFamily="2" charset="-78"/>
                <a:cs typeface="Sakkal Majalla" panose="02000000000000000000" pitchFamily="2" charset="-78"/>
              </a:rPr>
              <a:t> </a:t>
            </a:r>
          </a:p>
          <a:p>
            <a:pPr algn="ctr" eaLnBrk="1" hangingPunct="1">
              <a:lnSpc>
                <a:spcPct val="185000"/>
              </a:lnSpc>
              <a:spcBef>
                <a:spcPct val="0"/>
              </a:spcBef>
              <a:buFontTx/>
              <a:buNone/>
            </a:pPr>
            <a:r>
              <a:rPr lang="en-US" altLang="fr-FR" sz="3000" b="1" dirty="0">
                <a:latin typeface="Sakkal Majalla" panose="02000000000000000000" pitchFamily="2" charset="-78"/>
                <a:cs typeface="Sakkal Majalla" panose="02000000000000000000" pitchFamily="2" charset="-78"/>
              </a:rPr>
              <a:t>        </a:t>
            </a:r>
            <a:r>
              <a:rPr lang="ar-SA" altLang="fr-FR" sz="3000" b="1" dirty="0">
                <a:latin typeface="Sakkal Majalla" panose="02000000000000000000" pitchFamily="2" charset="-78"/>
                <a:cs typeface="Sakkal Majalla" panose="02000000000000000000" pitchFamily="2" charset="-78"/>
              </a:rPr>
              <a:t>إذا كانت بشكل أسماء أو كلمات فتسمى بالاسم التجاري. </a:t>
            </a:r>
            <a:r>
              <a:rPr lang="en-US" altLang="fr-FR" sz="3000" b="1" dirty="0">
                <a:latin typeface="Sakkal Majalla" panose="02000000000000000000" pitchFamily="2" charset="-78"/>
                <a:cs typeface="Sakkal Majalla" panose="02000000000000000000" pitchFamily="2" charset="-78"/>
              </a:rPr>
              <a:t>     </a:t>
            </a:r>
          </a:p>
        </p:txBody>
      </p:sp>
      <p:sp>
        <p:nvSpPr>
          <p:cNvPr id="32773" name="WordArt 5"/>
          <p:cNvSpPr>
            <a:spLocks noChangeArrowheads="1" noChangeShapeType="1" noTextEdit="1"/>
          </p:cNvSpPr>
          <p:nvPr/>
        </p:nvSpPr>
        <p:spPr bwMode="auto">
          <a:xfrm>
            <a:off x="2195515" y="549277"/>
            <a:ext cx="3959225" cy="906463"/>
          </a:xfrm>
          <a:prstGeom prst="rect">
            <a:avLst/>
          </a:prstGeom>
        </p:spPr>
        <p:txBody>
          <a:bodyPr wrap="none" fromWordArt="1">
            <a:prstTxWarp prst="textDeflate">
              <a:avLst>
                <a:gd name="adj" fmla="val 26227"/>
              </a:avLst>
            </a:prstTxWarp>
          </a:bodyPr>
          <a:lstStyle/>
          <a:p>
            <a:pPr algn="ctr" rtl="1"/>
            <a:r>
              <a:rPr lang="ar-DZ" sz="3600" kern="10" dirty="0">
                <a:ln w="9525">
                  <a:solidFill>
                    <a:srgbClr val="FF0000"/>
                  </a:solidFill>
                  <a:round/>
                  <a:headEnd/>
                  <a:tailEnd/>
                </a:ln>
                <a:solidFill>
                  <a:srgbClr val="800080"/>
                </a:solidFill>
              </a:rPr>
              <a:t>رابعا: تعليم وتمييز السلعة </a:t>
            </a:r>
            <a:endParaRPr lang="fr-FR" sz="3600" kern="10" dirty="0">
              <a:ln w="9525">
                <a:solidFill>
                  <a:srgbClr val="FF0000"/>
                </a:solidFill>
                <a:round/>
                <a:headEnd/>
                <a:tailEnd/>
              </a:ln>
              <a:solidFill>
                <a:srgbClr val="800080"/>
              </a:solidFill>
            </a:endParaRPr>
          </a:p>
        </p:txBody>
      </p:sp>
    </p:spTree>
    <p:extLst>
      <p:ext uri="{BB962C8B-B14F-4D97-AF65-F5344CB8AC3E}">
        <p14:creationId xmlns:p14="http://schemas.microsoft.com/office/powerpoint/2010/main" val="4128491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wipe(down)">
                                      <p:cBhvr>
                                        <p:cTn id="7" dur="500"/>
                                        <p:tgtEl>
                                          <p:spTgt spid="32773"/>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32772">
                                            <p:txEl>
                                              <p:pRg st="0" end="0"/>
                                            </p:txEl>
                                          </p:spTgt>
                                        </p:tgtEl>
                                        <p:attrNameLst>
                                          <p:attrName>style.visibility</p:attrName>
                                        </p:attrNameLst>
                                      </p:cBhvr>
                                      <p:to>
                                        <p:strVal val="visible"/>
                                      </p:to>
                                    </p:set>
                                    <p:animEffect transition="in" filter="wipe(down)">
                                      <p:cBhvr>
                                        <p:cTn id="11" dur="1000"/>
                                        <p:tgtEl>
                                          <p:spTgt spid="32772">
                                            <p:txEl>
                                              <p:pRg st="0" end="0"/>
                                            </p:txEl>
                                          </p:spTgt>
                                        </p:tgtEl>
                                      </p:cBhvr>
                                    </p:animEffect>
                                  </p:childTnLst>
                                </p:cTn>
                              </p:par>
                            </p:childTnLst>
                          </p:cTn>
                        </p:par>
                        <p:par>
                          <p:cTn id="12" fill="hold" nodeType="afterGroup">
                            <p:stCondLst>
                              <p:cond delay="1500"/>
                            </p:stCondLst>
                            <p:childTnLst>
                              <p:par>
                                <p:cTn id="13" presetID="22" presetClass="entr" presetSubtype="4" fill="hold" nodeType="afterEffect">
                                  <p:stCondLst>
                                    <p:cond delay="0"/>
                                  </p:stCondLst>
                                  <p:childTnLst>
                                    <p:set>
                                      <p:cBhvr>
                                        <p:cTn id="14" dur="1" fill="hold">
                                          <p:stCondLst>
                                            <p:cond delay="0"/>
                                          </p:stCondLst>
                                        </p:cTn>
                                        <p:tgtEl>
                                          <p:spTgt spid="32772">
                                            <p:txEl>
                                              <p:pRg st="1" end="1"/>
                                            </p:txEl>
                                          </p:spTgt>
                                        </p:tgtEl>
                                        <p:attrNameLst>
                                          <p:attrName>style.visibility</p:attrName>
                                        </p:attrNameLst>
                                      </p:cBhvr>
                                      <p:to>
                                        <p:strVal val="visible"/>
                                      </p:to>
                                    </p:set>
                                    <p:animEffect transition="in" filter="wipe(down)">
                                      <p:cBhvr>
                                        <p:cTn id="15" dur="1000"/>
                                        <p:tgtEl>
                                          <p:spTgt spid="32772">
                                            <p:txEl>
                                              <p:pRg st="1" end="1"/>
                                            </p:txEl>
                                          </p:spTgt>
                                        </p:tgtEl>
                                      </p:cBhvr>
                                    </p:animEffect>
                                  </p:childTnLst>
                                </p:cTn>
                              </p:par>
                            </p:childTnLst>
                          </p:cTn>
                        </p:par>
                        <p:par>
                          <p:cTn id="16" fill="hold" nodeType="afterGroup">
                            <p:stCondLst>
                              <p:cond delay="2500"/>
                            </p:stCondLst>
                            <p:childTnLst>
                              <p:par>
                                <p:cTn id="17" presetID="22" presetClass="entr" presetSubtype="4" fill="hold" nodeType="afterEffect">
                                  <p:stCondLst>
                                    <p:cond delay="0"/>
                                  </p:stCondLst>
                                  <p:childTnLst>
                                    <p:set>
                                      <p:cBhvr>
                                        <p:cTn id="18" dur="1" fill="hold">
                                          <p:stCondLst>
                                            <p:cond delay="0"/>
                                          </p:stCondLst>
                                        </p:cTn>
                                        <p:tgtEl>
                                          <p:spTgt spid="32772">
                                            <p:txEl>
                                              <p:pRg st="2" end="2"/>
                                            </p:txEl>
                                          </p:spTgt>
                                        </p:tgtEl>
                                        <p:attrNameLst>
                                          <p:attrName>style.visibility</p:attrName>
                                        </p:attrNameLst>
                                      </p:cBhvr>
                                      <p:to>
                                        <p:strVal val="visible"/>
                                      </p:to>
                                    </p:set>
                                    <p:animEffect transition="in" filter="wipe(down)">
                                      <p:cBhvr>
                                        <p:cTn id="19" dur="1000"/>
                                        <p:tgtEl>
                                          <p:spTgt spid="3277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0" y="1882775"/>
            <a:ext cx="8686800" cy="4641850"/>
          </a:xfrm>
        </p:spPr>
        <p:txBody>
          <a:bodyPr>
            <a:normAutofit/>
          </a:bodyPr>
          <a:lstStyle/>
          <a:p>
            <a:pPr algn="r" rtl="1" eaLnBrk="1" hangingPunct="1">
              <a:buFontTx/>
              <a:buNone/>
            </a:pPr>
            <a:r>
              <a:rPr lang="ar-SA" altLang="fr-FR" sz="3000" b="1" dirty="0" smtClean="0">
                <a:solidFill>
                  <a:srgbClr val="990033"/>
                </a:solidFill>
                <a:latin typeface="Sakkal Majalla" panose="02000000000000000000" pitchFamily="2" charset="-78"/>
                <a:cs typeface="Sakkal Majalla" panose="02000000000000000000" pitchFamily="2" charset="-78"/>
              </a:rPr>
              <a:t>والاسم أو العلامة هو:</a:t>
            </a:r>
          </a:p>
          <a:p>
            <a:pPr algn="r" rtl="1" eaLnBrk="1" hangingPunct="1">
              <a:lnSpc>
                <a:spcPct val="140000"/>
              </a:lnSpc>
              <a:buFontTx/>
              <a:buBlip>
                <a:blip r:embed="rId2"/>
              </a:buBlip>
            </a:pPr>
            <a:r>
              <a:rPr lang="ar-SA" altLang="fr-FR" sz="3000" b="1" dirty="0" smtClean="0">
                <a:latin typeface="Sakkal Majalla" panose="02000000000000000000" pitchFamily="2" charset="-78"/>
                <a:cs typeface="Sakkal Majalla" panose="02000000000000000000" pitchFamily="2" charset="-78"/>
              </a:rPr>
              <a:t> </a:t>
            </a:r>
            <a:r>
              <a:rPr lang="ar-SA" altLang="fr-FR" sz="3000" b="1" dirty="0" smtClean="0">
                <a:solidFill>
                  <a:srgbClr val="9900CC"/>
                </a:solidFill>
                <a:latin typeface="Sakkal Majalla" panose="02000000000000000000" pitchFamily="2" charset="-78"/>
                <a:cs typeface="Sakkal Majalla" panose="02000000000000000000" pitchFamily="2" charset="-78"/>
              </a:rPr>
              <a:t>وسيلة المشتري للتعرف على السلعة. </a:t>
            </a:r>
          </a:p>
          <a:p>
            <a:pPr algn="r" rtl="1" eaLnBrk="1" hangingPunct="1">
              <a:lnSpc>
                <a:spcPct val="140000"/>
              </a:lnSpc>
              <a:buFontTx/>
              <a:buBlip>
                <a:blip r:embed="rId2"/>
              </a:buBlip>
            </a:pPr>
            <a:r>
              <a:rPr lang="ar-SA" altLang="fr-FR" sz="3000" b="1" dirty="0" smtClean="0">
                <a:solidFill>
                  <a:srgbClr val="9900CC"/>
                </a:solidFill>
                <a:latin typeface="Sakkal Majalla" panose="02000000000000000000" pitchFamily="2" charset="-78"/>
                <a:cs typeface="Sakkal Majalla" panose="02000000000000000000" pitchFamily="2" charset="-78"/>
              </a:rPr>
              <a:t>ضمان الجودة عندما يقرر المشتري تكرار الشراء لسلعة ذات  علامة معينة ، إذ أنه يضمن أن السلعة طالما حاملة نفس العلامة فهي تتضمن نفس المواصفات . </a:t>
            </a:r>
          </a:p>
          <a:p>
            <a:pPr algn="r" rtl="1" eaLnBrk="1" hangingPunct="1">
              <a:lnSpc>
                <a:spcPct val="140000"/>
              </a:lnSpc>
              <a:buFontTx/>
              <a:buBlip>
                <a:blip r:embed="rId2"/>
              </a:buBlip>
            </a:pPr>
            <a:r>
              <a:rPr lang="ar-SA" altLang="fr-FR" sz="3000" b="1" dirty="0" smtClean="0">
                <a:solidFill>
                  <a:srgbClr val="9900CC"/>
                </a:solidFill>
                <a:latin typeface="Sakkal Majalla" panose="02000000000000000000" pitchFamily="2" charset="-78"/>
                <a:cs typeface="Sakkal Majalla" panose="02000000000000000000" pitchFamily="2" charset="-78"/>
              </a:rPr>
              <a:t> بالنسبة للبائع فإن العلامة تساعده على الإعلان عن السلعة.</a:t>
            </a:r>
            <a:r>
              <a:rPr lang="en-US" altLang="fr-FR" sz="3000" b="1" dirty="0" smtClean="0">
                <a:solidFill>
                  <a:srgbClr val="9900CC"/>
                </a:solidFill>
                <a:latin typeface="Sakkal Majalla" panose="02000000000000000000" pitchFamily="2" charset="-78"/>
                <a:cs typeface="Sakkal Majalla" panose="02000000000000000000" pitchFamily="2" charset="-78"/>
              </a:rPr>
              <a:t> </a:t>
            </a:r>
          </a:p>
          <a:p>
            <a:pPr algn="r" rtl="1" eaLnBrk="1" hangingPunct="1">
              <a:lnSpc>
                <a:spcPct val="140000"/>
              </a:lnSpc>
            </a:pPr>
            <a:endParaRPr lang="en-US" altLang="fr-FR" sz="3000" dirty="0" smtClean="0">
              <a:solidFill>
                <a:srgbClr val="9900CC"/>
              </a:solidFill>
              <a:latin typeface="Sakkal Majalla" panose="02000000000000000000" pitchFamily="2" charset="-78"/>
              <a:cs typeface="Sakkal Majalla" panose="02000000000000000000" pitchFamily="2" charset="-78"/>
            </a:endParaRPr>
          </a:p>
        </p:txBody>
      </p:sp>
      <p:sp>
        <p:nvSpPr>
          <p:cNvPr id="62466"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1B11B5B6-D0E2-4A55-A146-52DE12C6AB4A}" type="slidenum">
              <a:rPr lang="ar-SA" altLang="fr-FR" sz="1400"/>
              <a:pPr algn="l">
                <a:spcBef>
                  <a:spcPct val="0"/>
                </a:spcBef>
                <a:buFontTx/>
                <a:buNone/>
              </a:pPr>
              <a:t>14</a:t>
            </a:fld>
            <a:endParaRPr lang="en-US" altLang="fr-FR" sz="1400"/>
          </a:p>
        </p:txBody>
      </p:sp>
      <p:sp>
        <p:nvSpPr>
          <p:cNvPr id="46084" name="WordArt 4"/>
          <p:cNvSpPr>
            <a:spLocks noChangeArrowheads="1" noChangeShapeType="1" noTextEdit="1"/>
          </p:cNvSpPr>
          <p:nvPr/>
        </p:nvSpPr>
        <p:spPr bwMode="auto">
          <a:xfrm>
            <a:off x="2411413" y="404815"/>
            <a:ext cx="3865562" cy="979487"/>
          </a:xfrm>
          <a:prstGeom prst="rect">
            <a:avLst/>
          </a:prstGeom>
        </p:spPr>
        <p:txBody>
          <a:bodyPr wrap="none" fromWordArt="1">
            <a:prstTxWarp prst="textDeflate">
              <a:avLst>
                <a:gd name="adj" fmla="val 26227"/>
              </a:avLst>
            </a:prstTxWarp>
          </a:bodyPr>
          <a:lstStyle/>
          <a:p>
            <a:pPr algn="ctr" rtl="1"/>
            <a:r>
              <a:rPr lang="ar-DZ" sz="3600" kern="10" dirty="0">
                <a:ln w="9525">
                  <a:solidFill>
                    <a:srgbClr val="993366"/>
                  </a:solidFill>
                  <a:round/>
                  <a:headEnd/>
                  <a:tailEnd/>
                </a:ln>
                <a:solidFill>
                  <a:srgbClr val="9900CC"/>
                </a:solidFill>
              </a:rPr>
              <a:t>مزايا تعليم وتمييز السلعة </a:t>
            </a:r>
            <a:endParaRPr lang="fr-FR" sz="3600" kern="10" dirty="0">
              <a:ln w="9525">
                <a:solidFill>
                  <a:srgbClr val="993366"/>
                </a:solidFill>
                <a:round/>
                <a:headEnd/>
                <a:tailEnd/>
              </a:ln>
              <a:solidFill>
                <a:srgbClr val="9900CC"/>
              </a:solidFill>
            </a:endParaRPr>
          </a:p>
        </p:txBody>
      </p:sp>
    </p:spTree>
    <p:extLst>
      <p:ext uri="{BB962C8B-B14F-4D97-AF65-F5344CB8AC3E}">
        <p14:creationId xmlns:p14="http://schemas.microsoft.com/office/powerpoint/2010/main" val="735432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8" presetClass="entr" presetSubtype="16" fill="hold" nodeType="afterEffect">
                                  <p:stCondLst>
                                    <p:cond delay="0"/>
                                  </p:stCondLst>
                                  <p:childTnLst>
                                    <p:set>
                                      <p:cBhvr>
                                        <p:cTn id="6" dur="1" fill="hold">
                                          <p:stCondLst>
                                            <p:cond delay="0"/>
                                          </p:stCondLst>
                                        </p:cTn>
                                        <p:tgtEl>
                                          <p:spTgt spid="46084"/>
                                        </p:tgtEl>
                                        <p:attrNameLst>
                                          <p:attrName>style.visibility</p:attrName>
                                        </p:attrNameLst>
                                      </p:cBhvr>
                                      <p:to>
                                        <p:strVal val="visible"/>
                                      </p:to>
                                    </p:set>
                                    <p:animEffect transition="in" filter="diamond(in)">
                                      <p:cBhvr>
                                        <p:cTn id="7" dur="2000"/>
                                        <p:tgtEl>
                                          <p:spTgt spid="46084"/>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46083">
                                            <p:txEl>
                                              <p:pRg st="0" end="0"/>
                                            </p:txEl>
                                          </p:spTgt>
                                        </p:tgtEl>
                                        <p:attrNameLst>
                                          <p:attrName>style.visibility</p:attrName>
                                        </p:attrNameLst>
                                      </p:cBhvr>
                                      <p:to>
                                        <p:strVal val="visible"/>
                                      </p:to>
                                    </p:set>
                                    <p:anim calcmode="lin" valueType="num">
                                      <p:cBhvr additive="base">
                                        <p:cTn id="11" dur="10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460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46083">
                                            <p:txEl>
                                              <p:pRg st="1" end="1"/>
                                            </p:txEl>
                                          </p:spTgt>
                                        </p:tgtEl>
                                        <p:attrNameLst>
                                          <p:attrName>style.visibility</p:attrName>
                                        </p:attrNameLst>
                                      </p:cBhvr>
                                      <p:to>
                                        <p:strVal val="visible"/>
                                      </p:to>
                                    </p:set>
                                    <p:anim calcmode="lin" valueType="num">
                                      <p:cBhvr additive="base">
                                        <p:cTn id="17" dur="1000" fill="hold"/>
                                        <p:tgtEl>
                                          <p:spTgt spid="46083">
                                            <p:txEl>
                                              <p:pRg st="1" end="1"/>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460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46083">
                                            <p:txEl>
                                              <p:pRg st="2" end="2"/>
                                            </p:txEl>
                                          </p:spTgt>
                                        </p:tgtEl>
                                        <p:attrNameLst>
                                          <p:attrName>style.visibility</p:attrName>
                                        </p:attrNameLst>
                                      </p:cBhvr>
                                      <p:to>
                                        <p:strVal val="visible"/>
                                      </p:to>
                                    </p:set>
                                    <p:anim calcmode="lin" valueType="num">
                                      <p:cBhvr additive="base">
                                        <p:cTn id="23" dur="1000" fill="hold"/>
                                        <p:tgtEl>
                                          <p:spTgt spid="46083">
                                            <p:txEl>
                                              <p:pRg st="2" end="2"/>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460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46083">
                                            <p:txEl>
                                              <p:pRg st="3" end="3"/>
                                            </p:txEl>
                                          </p:spTgt>
                                        </p:tgtEl>
                                        <p:attrNameLst>
                                          <p:attrName>style.visibility</p:attrName>
                                        </p:attrNameLst>
                                      </p:cBhvr>
                                      <p:to>
                                        <p:strVal val="visible"/>
                                      </p:to>
                                    </p:set>
                                    <p:anim calcmode="lin" valueType="num">
                                      <p:cBhvr additive="base">
                                        <p:cTn id="29" dur="1000" fill="hold"/>
                                        <p:tgtEl>
                                          <p:spTgt spid="46083">
                                            <p:txEl>
                                              <p:pRg st="3" end="3"/>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4608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idx="1"/>
          </p:nvPr>
        </p:nvSpPr>
        <p:spPr>
          <a:xfrm>
            <a:off x="971552" y="1052515"/>
            <a:ext cx="7777163" cy="3970337"/>
          </a:xfrm>
        </p:spPr>
        <p:txBody>
          <a:bodyPr/>
          <a:lstStyle/>
          <a:p>
            <a:pPr algn="r" eaLnBrk="1" hangingPunct="1">
              <a:buFontTx/>
              <a:buNone/>
            </a:pPr>
            <a:r>
              <a:rPr lang="ar-SA" altLang="fr-FR" sz="4000" b="1" dirty="0">
                <a:solidFill>
                  <a:srgbClr val="CC00CC"/>
                </a:solidFill>
                <a:cs typeface="Akhbar MT" pitchFamily="2" charset="0"/>
              </a:rPr>
              <a:t>سنتناول في هذا الجزء ما يلي:</a:t>
            </a:r>
          </a:p>
          <a:p>
            <a:pPr eaLnBrk="1" hangingPunct="1">
              <a:buFontTx/>
              <a:buNone/>
            </a:pPr>
            <a:endParaRPr lang="ar-SA" altLang="fr-FR" sz="4000" dirty="0"/>
          </a:p>
          <a:p>
            <a:pPr eaLnBrk="1" hangingPunct="1">
              <a:buFontTx/>
              <a:buNone/>
            </a:pPr>
            <a:endParaRPr lang="ar-SA" altLang="fr-FR" dirty="0" smtClean="0"/>
          </a:p>
        </p:txBody>
      </p:sp>
      <p:sp>
        <p:nvSpPr>
          <p:cNvPr id="44034"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2AE75FDA-529F-41F0-95E4-AFB15763AB28}" type="slidenum">
              <a:rPr lang="ar-SA" altLang="fr-FR" sz="1400"/>
              <a:pPr algn="l">
                <a:spcBef>
                  <a:spcPct val="0"/>
                </a:spcBef>
                <a:buFontTx/>
                <a:buNone/>
              </a:pPr>
              <a:t>2</a:t>
            </a:fld>
            <a:endParaRPr lang="en-US" altLang="fr-FR" sz="1400"/>
          </a:p>
        </p:txBody>
      </p:sp>
      <p:sp>
        <p:nvSpPr>
          <p:cNvPr id="2" name="ZoneTexte 1"/>
          <p:cNvSpPr txBox="1"/>
          <p:nvPr/>
        </p:nvSpPr>
        <p:spPr>
          <a:xfrm>
            <a:off x="803717" y="2688609"/>
            <a:ext cx="7574507" cy="1938992"/>
          </a:xfrm>
          <a:prstGeom prst="rect">
            <a:avLst/>
          </a:prstGeom>
          <a:noFill/>
        </p:spPr>
        <p:txBody>
          <a:bodyPr wrap="square" rtlCol="0">
            <a:spAutoFit/>
          </a:bodyPr>
          <a:lstStyle/>
          <a:p>
            <a:pPr algn="r" rtl="1"/>
            <a:r>
              <a:rPr lang="ar-DZ" altLang="fr-FR" sz="3000" b="1" dirty="0" smtClean="0">
                <a:solidFill>
                  <a:srgbClr val="990033"/>
                </a:solidFill>
                <a:latin typeface="Sakkal Majalla" panose="02000000000000000000" pitchFamily="2" charset="-78"/>
                <a:cs typeface="Sakkal Majalla" panose="02000000000000000000" pitchFamily="2" charset="-78"/>
              </a:rPr>
              <a:t>1- </a:t>
            </a:r>
            <a:r>
              <a:rPr lang="ar-SA" altLang="fr-FR" sz="3000" b="1" dirty="0" smtClean="0">
                <a:solidFill>
                  <a:srgbClr val="990033"/>
                </a:solidFill>
                <a:latin typeface="Sakkal Majalla" panose="02000000000000000000" pitchFamily="2" charset="-78"/>
                <a:cs typeface="Sakkal Majalla" panose="02000000000000000000" pitchFamily="2" charset="-78"/>
              </a:rPr>
              <a:t>تعريف السوق</a:t>
            </a:r>
            <a:endParaRPr lang="ar-DZ" altLang="fr-FR" sz="3000" b="1" dirty="0" smtClean="0">
              <a:solidFill>
                <a:srgbClr val="990033"/>
              </a:solidFill>
              <a:latin typeface="Sakkal Majalla" panose="02000000000000000000" pitchFamily="2" charset="-78"/>
              <a:cs typeface="Sakkal Majalla" panose="02000000000000000000" pitchFamily="2" charset="-78"/>
            </a:endParaRPr>
          </a:p>
          <a:p>
            <a:pPr algn="r" rtl="1"/>
            <a:r>
              <a:rPr lang="ar-DZ" altLang="fr-FR" sz="3000" b="1" dirty="0" smtClean="0">
                <a:solidFill>
                  <a:srgbClr val="990033"/>
                </a:solidFill>
                <a:latin typeface="Sakkal Majalla" panose="02000000000000000000" pitchFamily="2" charset="-78"/>
                <a:cs typeface="Sakkal Majalla" panose="02000000000000000000" pitchFamily="2" charset="-78"/>
              </a:rPr>
              <a:t>2-</a:t>
            </a:r>
            <a:r>
              <a:rPr lang="ar-SA" altLang="fr-FR" sz="3000" b="1" dirty="0" smtClean="0">
                <a:solidFill>
                  <a:srgbClr val="990033"/>
                </a:solidFill>
                <a:latin typeface="Sakkal Majalla" panose="02000000000000000000" pitchFamily="2" charset="-78"/>
                <a:cs typeface="Sakkal Majalla" panose="02000000000000000000" pitchFamily="2" charset="-78"/>
              </a:rPr>
              <a:t>العوامل التي يجب دراستها عند دراسة الطلب السوقي لأى سلعة</a:t>
            </a:r>
            <a:endParaRPr lang="ar-DZ" altLang="fr-FR" sz="3000" b="1" dirty="0" smtClean="0">
              <a:solidFill>
                <a:srgbClr val="990033"/>
              </a:solidFill>
              <a:latin typeface="Sakkal Majalla" panose="02000000000000000000" pitchFamily="2" charset="-78"/>
              <a:cs typeface="Sakkal Majalla" panose="02000000000000000000" pitchFamily="2" charset="-78"/>
            </a:endParaRPr>
          </a:p>
          <a:p>
            <a:pPr algn="r" rtl="1"/>
            <a:r>
              <a:rPr lang="ar-DZ" altLang="fr-FR" sz="3000" b="1" dirty="0" smtClean="0">
                <a:solidFill>
                  <a:srgbClr val="990033"/>
                </a:solidFill>
                <a:latin typeface="Sakkal Majalla" panose="02000000000000000000" pitchFamily="2" charset="-78"/>
                <a:cs typeface="Sakkal Majalla" panose="02000000000000000000" pitchFamily="2" charset="-78"/>
              </a:rPr>
              <a:t>3- </a:t>
            </a:r>
            <a:r>
              <a:rPr lang="ar-SA" altLang="fr-FR" sz="3000" b="1" dirty="0" smtClean="0">
                <a:solidFill>
                  <a:srgbClr val="990033"/>
                </a:solidFill>
                <a:latin typeface="Sakkal Majalla" panose="02000000000000000000" pitchFamily="2" charset="-78"/>
                <a:cs typeface="Sakkal Majalla" panose="02000000000000000000" pitchFamily="2" charset="-78"/>
              </a:rPr>
              <a:t>فائدة دراسة السوق</a:t>
            </a:r>
            <a:endParaRPr lang="en-US" altLang="fr-FR" sz="3000" b="1" dirty="0" smtClean="0">
              <a:solidFill>
                <a:srgbClr val="990033"/>
              </a:solidFill>
              <a:latin typeface="Sakkal Majalla" panose="02000000000000000000" pitchFamily="2" charset="-78"/>
              <a:cs typeface="Sakkal Majalla" panose="02000000000000000000" pitchFamily="2" charset="-78"/>
            </a:endParaRPr>
          </a:p>
          <a:p>
            <a:pPr algn="r" rtl="1"/>
            <a:endParaRPr lang="fr-FR" sz="30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518480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77826">
                                            <p:txEl>
                                              <p:pRg st="0" end="0"/>
                                            </p:txEl>
                                          </p:spTgt>
                                        </p:tgtEl>
                                        <p:attrNameLst>
                                          <p:attrName>style.visibility</p:attrName>
                                        </p:attrNameLst>
                                      </p:cBhvr>
                                      <p:to>
                                        <p:strVal val="visible"/>
                                      </p:to>
                                    </p:set>
                                    <p:animEffect transition="in" filter="fade">
                                      <p:cBhvr>
                                        <p:cTn id="7" dur="500"/>
                                        <p:tgtEl>
                                          <p:spTgt spid="77826">
                                            <p:txEl>
                                              <p:pRg st="0" end="0"/>
                                            </p:txEl>
                                          </p:spTgt>
                                        </p:tgtEl>
                                      </p:cBhvr>
                                    </p:animEffect>
                                    <p:anim calcmode="lin" valueType="num">
                                      <p:cBhvr>
                                        <p:cTn id="8" dur="500" fill="hold"/>
                                        <p:tgtEl>
                                          <p:spTgt spid="77826">
                                            <p:txEl>
                                              <p:pRg st="0" end="0"/>
                                            </p:txEl>
                                          </p:spTgt>
                                        </p:tgtEl>
                                        <p:attrNameLst>
                                          <p:attrName>ppt_w</p:attrName>
                                        </p:attrNameLst>
                                      </p:cBhvr>
                                      <p:tavLst>
                                        <p:tav tm="0" fmla="#ppt_w*sin(2.5*pi*$)">
                                          <p:val>
                                            <p:fltVal val="0"/>
                                          </p:val>
                                        </p:tav>
                                        <p:tav tm="100000">
                                          <p:val>
                                            <p:fltVal val="1"/>
                                          </p:val>
                                        </p:tav>
                                      </p:tavLst>
                                    </p:anim>
                                    <p:anim calcmode="lin" valueType="num">
                                      <p:cBhvr>
                                        <p:cTn id="9" dur="500" fill="hold"/>
                                        <p:tgtEl>
                                          <p:spTgt spid="77826">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idx="1"/>
          </p:nvPr>
        </p:nvSpPr>
        <p:spPr>
          <a:xfrm>
            <a:off x="323850" y="1844677"/>
            <a:ext cx="8229600" cy="1116887"/>
          </a:xfrm>
        </p:spPr>
        <p:txBody>
          <a:bodyPr>
            <a:noAutofit/>
          </a:bodyPr>
          <a:lstStyle/>
          <a:p>
            <a:pPr algn="r" eaLnBrk="1" hangingPunct="1">
              <a:lnSpc>
                <a:spcPct val="160000"/>
              </a:lnSpc>
              <a:buFontTx/>
              <a:buNone/>
            </a:pPr>
            <a:r>
              <a:rPr lang="ar-SA" altLang="fr-FR" sz="4000" b="1" dirty="0" smtClean="0">
                <a:solidFill>
                  <a:schemeClr val="tx1"/>
                </a:solidFill>
                <a:latin typeface="Sakkal Majalla" panose="02000000000000000000" pitchFamily="2" charset="-78"/>
                <a:cs typeface="Sakkal Majalla" panose="02000000000000000000" pitchFamily="2" charset="-78"/>
              </a:rPr>
              <a:t>السوق هو </a:t>
            </a:r>
            <a:r>
              <a:rPr lang="ar-SA" altLang="fr-FR" sz="4000" b="1" dirty="0" smtClean="0">
                <a:solidFill>
                  <a:schemeClr val="tx1"/>
                </a:solidFill>
                <a:latin typeface="Sakkal Majalla" panose="02000000000000000000" pitchFamily="2" charset="-78"/>
                <a:cs typeface="Sakkal Majalla" panose="02000000000000000000" pitchFamily="2" charset="-78"/>
              </a:rPr>
              <a:t>الأفراد </a:t>
            </a:r>
            <a:r>
              <a:rPr lang="ar-SA" altLang="fr-FR" sz="4000" b="1" dirty="0" smtClean="0">
                <a:solidFill>
                  <a:schemeClr val="tx1"/>
                </a:solidFill>
                <a:latin typeface="Sakkal Majalla" panose="02000000000000000000" pitchFamily="2" charset="-78"/>
                <a:cs typeface="Sakkal Majalla" panose="02000000000000000000" pitchFamily="2" charset="-78"/>
              </a:rPr>
              <a:t>الذين لديهم حاجات </a:t>
            </a:r>
            <a:r>
              <a:rPr lang="ar-SA" altLang="fr-FR" sz="4000" b="1" dirty="0" smtClean="0">
                <a:solidFill>
                  <a:schemeClr val="tx1"/>
                </a:solidFill>
                <a:latin typeface="Sakkal Majalla" panose="02000000000000000000" pitchFamily="2" charset="-78"/>
                <a:cs typeface="Sakkal Majalla" panose="02000000000000000000" pitchFamily="2" charset="-78"/>
              </a:rPr>
              <a:t>ومطالب</a:t>
            </a:r>
            <a:r>
              <a:rPr lang="ar-DZ" altLang="fr-FR" sz="4000" b="1" dirty="0" smtClean="0">
                <a:solidFill>
                  <a:schemeClr val="tx1"/>
                </a:solidFill>
                <a:latin typeface="Sakkal Majalla" panose="02000000000000000000" pitchFamily="2" charset="-78"/>
                <a:cs typeface="Sakkal Majalla" panose="02000000000000000000" pitchFamily="2" charset="-78"/>
              </a:rPr>
              <a:t> </a:t>
            </a:r>
            <a:r>
              <a:rPr lang="ar-SA" altLang="fr-FR" sz="4000" b="1" dirty="0" smtClean="0">
                <a:solidFill>
                  <a:schemeClr val="tx1"/>
                </a:solidFill>
                <a:latin typeface="Sakkal Majalla" panose="02000000000000000000" pitchFamily="2" charset="-78"/>
                <a:cs typeface="Sakkal Majalla" panose="02000000000000000000" pitchFamily="2" charset="-78"/>
              </a:rPr>
              <a:t>يريدون </a:t>
            </a:r>
            <a:r>
              <a:rPr lang="ar-SA" altLang="fr-FR" sz="4000" b="1" dirty="0" smtClean="0">
                <a:solidFill>
                  <a:schemeClr val="tx1"/>
                </a:solidFill>
                <a:latin typeface="Sakkal Majalla" panose="02000000000000000000" pitchFamily="2" charset="-78"/>
                <a:cs typeface="Sakkal Majalla" panose="02000000000000000000" pitchFamily="2" charset="-78"/>
              </a:rPr>
              <a:t>إشباعها وأموال للإنفاق منها، ورغبة واستعداد للإنفاق، فالناس بدون نقود للإنفاق لا يكونون سوقا.</a:t>
            </a:r>
            <a:endParaRPr lang="en-US" altLang="fr-FR" sz="4000" b="1" dirty="0" smtClean="0">
              <a:solidFill>
                <a:schemeClr val="tx1"/>
              </a:solidFill>
              <a:latin typeface="Sakkal Majalla" panose="02000000000000000000" pitchFamily="2" charset="-78"/>
              <a:cs typeface="Sakkal Majalla" panose="02000000000000000000" pitchFamily="2" charset="-78"/>
            </a:endParaRPr>
          </a:p>
        </p:txBody>
      </p:sp>
      <p:sp>
        <p:nvSpPr>
          <p:cNvPr id="45058"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38D92EA3-40F4-4EC5-B4E1-6B4514554314}" type="slidenum">
              <a:rPr lang="ar-SA" altLang="fr-FR" sz="1400"/>
              <a:pPr algn="l">
                <a:spcBef>
                  <a:spcPct val="0"/>
                </a:spcBef>
                <a:buFontTx/>
                <a:buNone/>
              </a:pPr>
              <a:t>3</a:t>
            </a:fld>
            <a:endParaRPr lang="en-US" altLang="fr-FR" sz="1400"/>
          </a:p>
        </p:txBody>
      </p:sp>
      <p:sp>
        <p:nvSpPr>
          <p:cNvPr id="45062" name="WordArt 6"/>
          <p:cNvSpPr>
            <a:spLocks noChangeArrowheads="1" noChangeShapeType="1" noTextEdit="1"/>
          </p:cNvSpPr>
          <p:nvPr/>
        </p:nvSpPr>
        <p:spPr bwMode="auto">
          <a:xfrm>
            <a:off x="2268540" y="333375"/>
            <a:ext cx="4706937" cy="871538"/>
          </a:xfrm>
          <a:prstGeom prst="rect">
            <a:avLst/>
          </a:prstGeom>
        </p:spPr>
        <p:txBody>
          <a:bodyPr wrap="none" fromWordArt="1">
            <a:prstTxWarp prst="textPlain">
              <a:avLst>
                <a:gd name="adj" fmla="val 50000"/>
              </a:avLst>
            </a:prstTxWarp>
          </a:bodyPr>
          <a:lstStyle/>
          <a:p>
            <a:pPr algn="ctr" rtl="1"/>
            <a:r>
              <a:rPr lang="ar-DZ" sz="3600" kern="10" dirty="0" smtClean="0">
                <a:ln w="9525">
                  <a:solidFill>
                    <a:srgbClr val="800000"/>
                  </a:solidFill>
                  <a:round/>
                  <a:headEnd/>
                  <a:tailEnd/>
                </a:ln>
                <a:solidFill>
                  <a:srgbClr val="800080"/>
                </a:solidFill>
                <a:latin typeface="Sakkal Majalla" panose="02000000000000000000" pitchFamily="2" charset="-78"/>
                <a:cs typeface="Sakkal Majalla" panose="02000000000000000000" pitchFamily="2" charset="-78"/>
              </a:rPr>
              <a:t>أولا: تعريف </a:t>
            </a:r>
            <a:r>
              <a:rPr lang="ar-DZ" sz="3600" kern="10" dirty="0">
                <a:ln w="9525">
                  <a:solidFill>
                    <a:srgbClr val="800000"/>
                  </a:solidFill>
                  <a:round/>
                  <a:headEnd/>
                  <a:tailEnd/>
                </a:ln>
                <a:solidFill>
                  <a:srgbClr val="800080"/>
                </a:solidFill>
                <a:latin typeface="Sakkal Majalla" panose="02000000000000000000" pitchFamily="2" charset="-78"/>
                <a:cs typeface="Sakkal Majalla" panose="02000000000000000000" pitchFamily="2" charset="-78"/>
              </a:rPr>
              <a:t>السوق</a:t>
            </a:r>
            <a:endParaRPr lang="fr-FR" sz="3600" kern="10" dirty="0">
              <a:ln w="9525">
                <a:solidFill>
                  <a:srgbClr val="800000"/>
                </a:solidFill>
                <a:round/>
                <a:headEnd/>
                <a:tailEnd/>
              </a:ln>
              <a:solidFill>
                <a:srgbClr val="80008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5991886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3" presetClass="entr" presetSubtype="0" fill="hold" nodeType="afterEffect">
                                  <p:stCondLst>
                                    <p:cond delay="0"/>
                                  </p:stCondLst>
                                  <p:childTnLst>
                                    <p:set>
                                      <p:cBhvr>
                                        <p:cTn id="6" dur="1" fill="hold">
                                          <p:stCondLst>
                                            <p:cond delay="0"/>
                                          </p:stCondLst>
                                        </p:cTn>
                                        <p:tgtEl>
                                          <p:spTgt spid="45062"/>
                                        </p:tgtEl>
                                        <p:attrNameLst>
                                          <p:attrName>style.visibility</p:attrName>
                                        </p:attrNameLst>
                                      </p:cBhvr>
                                      <p:to>
                                        <p:strVal val="visible"/>
                                      </p:to>
                                    </p:set>
                                    <p:animEffect transition="in" filter="fade">
                                      <p:cBhvr>
                                        <p:cTn id="7" dur="100"/>
                                        <p:tgtEl>
                                          <p:spTgt spid="45062"/>
                                        </p:tgtEl>
                                      </p:cBhvr>
                                    </p:animEffect>
                                    <p:anim calcmode="lin" valueType="num">
                                      <p:cBhvr>
                                        <p:cTn id="8" dur="400" fill="hold"/>
                                        <p:tgtEl>
                                          <p:spTgt spid="45062"/>
                                        </p:tgtEl>
                                        <p:attrNameLst>
                                          <p:attrName>ppt_x</p:attrName>
                                        </p:attrNameLst>
                                      </p:cBhvr>
                                      <p:tavLst>
                                        <p:tav tm="0">
                                          <p:val>
                                            <p:strVal val="#ppt_x"/>
                                          </p:val>
                                        </p:tav>
                                        <p:tav tm="100000">
                                          <p:val>
                                            <p:strVal val="#ppt_x"/>
                                          </p:val>
                                        </p:tav>
                                      </p:tavLst>
                                    </p:anim>
                                    <p:anim calcmode="lin" valueType="num">
                                      <p:cBhvr>
                                        <p:cTn id="9" dur="400" fill="hold"/>
                                        <p:tgtEl>
                                          <p:spTgt spid="4506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506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506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nodeType="afterGroup">
                            <p:stCondLst>
                              <p:cond delay="1000"/>
                            </p:stCondLst>
                            <p:childTnLst>
                              <p:par>
                                <p:cTn id="13" presetID="41" presetClass="entr" presetSubtype="0" fill="hold" nodeType="afterEffect">
                                  <p:stCondLst>
                                    <p:cond delay="0"/>
                                  </p:stCondLst>
                                  <p:iterate type="lt">
                                    <p:tmPct val="10000"/>
                                  </p:iterate>
                                  <p:childTnLst>
                                    <p:set>
                                      <p:cBhvr>
                                        <p:cTn id="14" dur="1" fill="hold">
                                          <p:stCondLst>
                                            <p:cond delay="0"/>
                                          </p:stCondLst>
                                        </p:cTn>
                                        <p:tgtEl>
                                          <p:spTgt spid="45059">
                                            <p:txEl>
                                              <p:pRg st="0" end="0"/>
                                            </p:txEl>
                                          </p:spTgt>
                                        </p:tgtEl>
                                        <p:attrNameLst>
                                          <p:attrName>style.visibility</p:attrName>
                                        </p:attrNameLst>
                                      </p:cBhvr>
                                      <p:to>
                                        <p:strVal val="visible"/>
                                      </p:to>
                                    </p:set>
                                    <p:anim calcmode="lin" valueType="num">
                                      <p:cBhvr>
                                        <p:cTn id="15" dur="500" fill="hold"/>
                                        <p:tgtEl>
                                          <p:spTgt spid="4505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45059">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4505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4505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499269" y="2332037"/>
            <a:ext cx="8229600" cy="4525963"/>
          </a:xfrm>
        </p:spPr>
        <p:txBody>
          <a:bodyPr>
            <a:normAutofit/>
          </a:bodyPr>
          <a:lstStyle/>
          <a:p>
            <a:pPr marL="609600" indent="-609600" algn="r" rtl="1">
              <a:lnSpc>
                <a:spcPct val="150000"/>
              </a:lnSpc>
              <a:buNone/>
            </a:pPr>
            <a:r>
              <a:rPr lang="ar-SA" altLang="fr-FR" sz="2400" b="1" dirty="0" smtClean="0">
                <a:solidFill>
                  <a:schemeClr val="tx1"/>
                </a:solidFill>
                <a:latin typeface="Sakkal Majalla" panose="02000000000000000000" pitchFamily="2" charset="-78"/>
                <a:cs typeface="Sakkal Majalla" panose="02000000000000000000" pitchFamily="2" charset="-78"/>
              </a:rPr>
              <a:t>عند دراسة الطلب السوقي لأي سلعة أو خدمة يكون هناك ثلاثة عوامل يجب أن تكون موضوع دراسة وهي:</a:t>
            </a:r>
            <a:endParaRPr lang="en-US" altLang="fr-FR" sz="2400" b="1" dirty="0" smtClean="0">
              <a:solidFill>
                <a:schemeClr val="tx1"/>
              </a:solidFill>
              <a:latin typeface="Sakkal Majalla" panose="02000000000000000000" pitchFamily="2" charset="-78"/>
              <a:cs typeface="Sakkal Majalla" panose="02000000000000000000" pitchFamily="2" charset="-78"/>
            </a:endParaRPr>
          </a:p>
          <a:p>
            <a:pPr marL="609600" indent="-609600" algn="r" rtl="1">
              <a:lnSpc>
                <a:spcPct val="150000"/>
              </a:lnSpc>
              <a:spcBef>
                <a:spcPct val="45000"/>
              </a:spcBef>
              <a:buBlip>
                <a:blip r:embed="rId2"/>
              </a:buBlip>
            </a:pPr>
            <a:r>
              <a:rPr lang="ar-SA" altLang="fr-FR" sz="2400" b="1" dirty="0" smtClean="0">
                <a:solidFill>
                  <a:schemeClr val="tx1"/>
                </a:solidFill>
                <a:latin typeface="Sakkal Majalla" panose="02000000000000000000" pitchFamily="2" charset="-78"/>
                <a:cs typeface="Sakkal Majalla" panose="02000000000000000000" pitchFamily="2" charset="-78"/>
              </a:rPr>
              <a:t>أفراد لهم حاجات ومطالب.</a:t>
            </a:r>
            <a:endParaRPr lang="en-US" altLang="fr-FR" sz="2400" b="1" dirty="0" smtClean="0">
              <a:solidFill>
                <a:schemeClr val="tx1"/>
              </a:solidFill>
              <a:latin typeface="Sakkal Majalla" panose="02000000000000000000" pitchFamily="2" charset="-78"/>
              <a:cs typeface="Sakkal Majalla" panose="02000000000000000000" pitchFamily="2" charset="-78"/>
            </a:endParaRPr>
          </a:p>
          <a:p>
            <a:pPr marL="609600" indent="-609600" algn="r" rtl="1">
              <a:lnSpc>
                <a:spcPct val="150000"/>
              </a:lnSpc>
              <a:buBlip>
                <a:blip r:embed="rId2"/>
              </a:buBlip>
            </a:pPr>
            <a:r>
              <a:rPr lang="ar-SA" altLang="fr-FR" sz="2400" b="1" dirty="0" smtClean="0">
                <a:solidFill>
                  <a:schemeClr val="tx1"/>
                </a:solidFill>
                <a:latin typeface="Sakkal Majalla" panose="02000000000000000000" pitchFamily="2" charset="-78"/>
                <a:cs typeface="Sakkal Majalla" panose="02000000000000000000" pitchFamily="2" charset="-78"/>
              </a:rPr>
              <a:t>القوة الشرائية لهؤلاء الأفراد.</a:t>
            </a:r>
            <a:endParaRPr lang="en-US" altLang="fr-FR" sz="2400" b="1" dirty="0" smtClean="0">
              <a:solidFill>
                <a:schemeClr val="tx1"/>
              </a:solidFill>
              <a:latin typeface="Sakkal Majalla" panose="02000000000000000000" pitchFamily="2" charset="-78"/>
              <a:cs typeface="Sakkal Majalla" panose="02000000000000000000" pitchFamily="2" charset="-78"/>
            </a:endParaRPr>
          </a:p>
          <a:p>
            <a:pPr marL="609600" indent="-609600" algn="r" rtl="1">
              <a:lnSpc>
                <a:spcPct val="150000"/>
              </a:lnSpc>
              <a:buBlip>
                <a:blip r:embed="rId2"/>
              </a:buBlip>
            </a:pPr>
            <a:r>
              <a:rPr lang="ar-SA" altLang="fr-FR" sz="2400" b="1" dirty="0" smtClean="0">
                <a:solidFill>
                  <a:schemeClr val="tx1"/>
                </a:solidFill>
                <a:latin typeface="Sakkal Majalla" panose="02000000000000000000" pitchFamily="2" charset="-78"/>
                <a:cs typeface="Sakkal Majalla" panose="02000000000000000000" pitchFamily="2" charset="-78"/>
              </a:rPr>
              <a:t>السلوك </a:t>
            </a:r>
            <a:r>
              <a:rPr lang="ar-SA" altLang="fr-FR" sz="2400" b="1" dirty="0" err="1" smtClean="0">
                <a:solidFill>
                  <a:schemeClr val="tx1"/>
                </a:solidFill>
                <a:latin typeface="Sakkal Majalla" panose="02000000000000000000" pitchFamily="2" charset="-78"/>
                <a:cs typeface="Sakkal Majalla" panose="02000000000000000000" pitchFamily="2" charset="-78"/>
              </a:rPr>
              <a:t>الشرائي</a:t>
            </a:r>
            <a:r>
              <a:rPr lang="ar-SA" altLang="fr-FR" sz="2400" b="1" dirty="0" smtClean="0">
                <a:solidFill>
                  <a:schemeClr val="tx1"/>
                </a:solidFill>
                <a:latin typeface="Sakkal Majalla" panose="02000000000000000000" pitchFamily="2" charset="-78"/>
                <a:cs typeface="Sakkal Majalla" panose="02000000000000000000" pitchFamily="2" charset="-78"/>
              </a:rPr>
              <a:t> لهؤلاء الأفراد. </a:t>
            </a:r>
            <a:endParaRPr lang="en-US" altLang="fr-FR" sz="2400" b="1" dirty="0" smtClean="0">
              <a:solidFill>
                <a:schemeClr val="tx1"/>
              </a:solidFill>
              <a:latin typeface="Sakkal Majalla" panose="02000000000000000000" pitchFamily="2" charset="-78"/>
              <a:cs typeface="Sakkal Majalla" panose="02000000000000000000" pitchFamily="2" charset="-78"/>
            </a:endParaRPr>
          </a:p>
          <a:p>
            <a:pPr marL="609600" indent="-609600" algn="r" rtl="1"/>
            <a:endParaRPr lang="en-US" altLang="fr-FR" sz="2400" dirty="0" smtClean="0">
              <a:solidFill>
                <a:schemeClr val="tx1"/>
              </a:solidFill>
              <a:latin typeface="Sakkal Majalla" panose="02000000000000000000" pitchFamily="2" charset="-78"/>
              <a:cs typeface="Sakkal Majalla" panose="02000000000000000000" pitchFamily="2" charset="-78"/>
            </a:endParaRPr>
          </a:p>
        </p:txBody>
      </p:sp>
      <p:sp>
        <p:nvSpPr>
          <p:cNvPr id="46082"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74FD53DB-ED94-4073-92CF-ED20D944F95B}" type="slidenum">
              <a:rPr lang="ar-SA" altLang="fr-FR" sz="1400"/>
              <a:pPr algn="l">
                <a:spcBef>
                  <a:spcPct val="0"/>
                </a:spcBef>
                <a:buFontTx/>
                <a:buNone/>
              </a:pPr>
              <a:t>4</a:t>
            </a:fld>
            <a:endParaRPr lang="en-US" altLang="fr-FR" sz="1400"/>
          </a:p>
        </p:txBody>
      </p:sp>
      <p:sp>
        <p:nvSpPr>
          <p:cNvPr id="49157" name="WordArt 5"/>
          <p:cNvSpPr>
            <a:spLocks noChangeArrowheads="1" noChangeShapeType="1" noTextEdit="1"/>
          </p:cNvSpPr>
          <p:nvPr/>
        </p:nvSpPr>
        <p:spPr bwMode="auto">
          <a:xfrm>
            <a:off x="511228" y="1152908"/>
            <a:ext cx="8291512" cy="1122363"/>
          </a:xfrm>
          <a:prstGeom prst="rect">
            <a:avLst/>
          </a:prstGeom>
        </p:spPr>
        <p:txBody>
          <a:bodyPr wrap="none" fromWordArt="1">
            <a:prstTxWarp prst="textPlain">
              <a:avLst>
                <a:gd name="adj" fmla="val 50000"/>
              </a:avLst>
            </a:prstTxWarp>
          </a:bodyPr>
          <a:lstStyle/>
          <a:p>
            <a:pPr algn="r" rtl="1"/>
            <a:r>
              <a:rPr lang="ar-DZ" sz="3600" b="1" kern="10" dirty="0">
                <a:ln w="9525">
                  <a:solidFill>
                    <a:srgbClr val="990033"/>
                  </a:solidFill>
                  <a:round/>
                  <a:headEnd/>
                  <a:tailEnd/>
                </a:ln>
                <a:solidFill>
                  <a:srgbClr val="800080"/>
                </a:solidFill>
                <a:latin typeface="Sakkal Majalla" panose="02000000000000000000" pitchFamily="2" charset="-78"/>
                <a:cs typeface="Sakkal Majalla" panose="02000000000000000000" pitchFamily="2" charset="-78"/>
              </a:rPr>
              <a:t>العوامل التي يجب دراستها عند دراسة الطلب السوقي لأي سلعة</a:t>
            </a:r>
            <a:endParaRPr lang="fr-FR" sz="3600" b="1" kern="10" dirty="0">
              <a:ln w="9525">
                <a:solidFill>
                  <a:srgbClr val="990033"/>
                </a:solidFill>
                <a:round/>
                <a:headEnd/>
                <a:tailEnd/>
              </a:ln>
              <a:solidFill>
                <a:srgbClr val="80008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651030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49157"/>
                                        </p:tgtEl>
                                        <p:attrNameLst>
                                          <p:attrName>style.visibility</p:attrName>
                                        </p:attrNameLst>
                                      </p:cBhvr>
                                      <p:to>
                                        <p:strVal val="visible"/>
                                      </p:to>
                                    </p:set>
                                    <p:animEffect transition="in" filter="fade">
                                      <p:cBhvr>
                                        <p:cTn id="7" dur="100"/>
                                        <p:tgtEl>
                                          <p:spTgt spid="49157"/>
                                        </p:tgtEl>
                                      </p:cBhvr>
                                    </p:animEffect>
                                    <p:anim calcmode="lin" valueType="num">
                                      <p:cBhvr>
                                        <p:cTn id="8" dur="400" fill="hold"/>
                                        <p:tgtEl>
                                          <p:spTgt spid="49157"/>
                                        </p:tgtEl>
                                        <p:attrNameLst>
                                          <p:attrName>ppt_x</p:attrName>
                                        </p:attrNameLst>
                                      </p:cBhvr>
                                      <p:tavLst>
                                        <p:tav tm="0">
                                          <p:val>
                                            <p:strVal val="#ppt_x"/>
                                          </p:val>
                                        </p:tav>
                                        <p:tav tm="100000">
                                          <p:val>
                                            <p:strVal val="#ppt_x"/>
                                          </p:val>
                                        </p:tav>
                                      </p:tavLst>
                                    </p:anim>
                                    <p:anim calcmode="lin" valueType="num">
                                      <p:cBhvr>
                                        <p:cTn id="9" dur="400" fill="hold"/>
                                        <p:tgtEl>
                                          <p:spTgt spid="49157"/>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915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915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nodeType="afterGroup">
                            <p:stCondLst>
                              <p:cond delay="1000"/>
                            </p:stCondLst>
                            <p:childTnLst>
                              <p:par>
                                <p:cTn id="13" presetID="13" presetClass="entr" presetSubtype="16" fill="hold" nodeType="afterEffect">
                                  <p:stCondLst>
                                    <p:cond delay="0"/>
                                  </p:stCondLst>
                                  <p:childTnLst>
                                    <p:set>
                                      <p:cBhvr>
                                        <p:cTn id="14" dur="1" fill="hold">
                                          <p:stCondLst>
                                            <p:cond delay="0"/>
                                          </p:stCondLst>
                                        </p:cTn>
                                        <p:tgtEl>
                                          <p:spTgt spid="49155">
                                            <p:txEl>
                                              <p:pRg st="0" end="0"/>
                                            </p:txEl>
                                          </p:spTgt>
                                        </p:tgtEl>
                                        <p:attrNameLst>
                                          <p:attrName>style.visibility</p:attrName>
                                        </p:attrNameLst>
                                      </p:cBhvr>
                                      <p:to>
                                        <p:strVal val="visible"/>
                                      </p:to>
                                    </p:set>
                                    <p:animEffect transition="in" filter="plus(in)">
                                      <p:cBhvr>
                                        <p:cTn id="15" dur="2000"/>
                                        <p:tgtEl>
                                          <p:spTgt spid="49155">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nodeType="clickEffect">
                                  <p:stCondLst>
                                    <p:cond delay="0"/>
                                  </p:stCondLst>
                                  <p:childTnLst>
                                    <p:set>
                                      <p:cBhvr>
                                        <p:cTn id="19" dur="1" fill="hold">
                                          <p:stCondLst>
                                            <p:cond delay="0"/>
                                          </p:stCondLst>
                                        </p:cTn>
                                        <p:tgtEl>
                                          <p:spTgt spid="49155">
                                            <p:txEl>
                                              <p:pRg st="1" end="1"/>
                                            </p:txEl>
                                          </p:spTgt>
                                        </p:tgtEl>
                                        <p:attrNameLst>
                                          <p:attrName>style.visibility</p:attrName>
                                        </p:attrNameLst>
                                      </p:cBhvr>
                                      <p:to>
                                        <p:strVal val="visible"/>
                                      </p:to>
                                    </p:set>
                                    <p:animEffect transition="in" filter="slide(fromBottom)">
                                      <p:cBhvr>
                                        <p:cTn id="20" dur="1000"/>
                                        <p:tgtEl>
                                          <p:spTgt spid="49155">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nodeType="clickEffect">
                                  <p:stCondLst>
                                    <p:cond delay="0"/>
                                  </p:stCondLst>
                                  <p:childTnLst>
                                    <p:set>
                                      <p:cBhvr>
                                        <p:cTn id="24" dur="1" fill="hold">
                                          <p:stCondLst>
                                            <p:cond delay="0"/>
                                          </p:stCondLst>
                                        </p:cTn>
                                        <p:tgtEl>
                                          <p:spTgt spid="49155">
                                            <p:txEl>
                                              <p:pRg st="2" end="2"/>
                                            </p:txEl>
                                          </p:spTgt>
                                        </p:tgtEl>
                                        <p:attrNameLst>
                                          <p:attrName>style.visibility</p:attrName>
                                        </p:attrNameLst>
                                      </p:cBhvr>
                                      <p:to>
                                        <p:strVal val="visible"/>
                                      </p:to>
                                    </p:set>
                                    <p:animEffect transition="in" filter="slide(fromBottom)">
                                      <p:cBhvr>
                                        <p:cTn id="25" dur="1000"/>
                                        <p:tgtEl>
                                          <p:spTgt spid="49155">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4" fill="hold" nodeType="clickEffect">
                                  <p:stCondLst>
                                    <p:cond delay="0"/>
                                  </p:stCondLst>
                                  <p:childTnLst>
                                    <p:set>
                                      <p:cBhvr>
                                        <p:cTn id="29" dur="1" fill="hold">
                                          <p:stCondLst>
                                            <p:cond delay="0"/>
                                          </p:stCondLst>
                                        </p:cTn>
                                        <p:tgtEl>
                                          <p:spTgt spid="49155">
                                            <p:txEl>
                                              <p:pRg st="3" end="3"/>
                                            </p:txEl>
                                          </p:spTgt>
                                        </p:tgtEl>
                                        <p:attrNameLst>
                                          <p:attrName>style.visibility</p:attrName>
                                        </p:attrNameLst>
                                      </p:cBhvr>
                                      <p:to>
                                        <p:strVal val="visible"/>
                                      </p:to>
                                    </p:set>
                                    <p:animEffect transition="in" filter="slide(fromBottom)">
                                      <p:cBhvr>
                                        <p:cTn id="30" dur="1000"/>
                                        <p:tgtEl>
                                          <p:spTgt spid="491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3"/>
          <p:cNvSpPr>
            <a:spLocks noGrp="1" noChangeArrowheads="1"/>
          </p:cNvSpPr>
          <p:nvPr>
            <p:ph idx="1"/>
          </p:nvPr>
        </p:nvSpPr>
        <p:spPr>
          <a:xfrm>
            <a:off x="515146" y="1528763"/>
            <a:ext cx="8075612" cy="4281487"/>
          </a:xfrm>
        </p:spPr>
        <p:txBody>
          <a:bodyPr>
            <a:noAutofit/>
          </a:bodyPr>
          <a:lstStyle/>
          <a:p>
            <a:pPr algn="ctr" eaLnBrk="1" hangingPunct="1">
              <a:buFontTx/>
              <a:buNone/>
            </a:pPr>
            <a:r>
              <a:rPr lang="ar-SA" altLang="fr-FR" b="1" dirty="0" smtClean="0">
                <a:solidFill>
                  <a:schemeClr val="tx1"/>
                </a:solidFill>
                <a:latin typeface="Sakkal Majalla" panose="02000000000000000000" pitchFamily="2" charset="-78"/>
                <a:cs typeface="Sakkal Majalla" panose="02000000000000000000" pitchFamily="2" charset="-78"/>
              </a:rPr>
              <a:t>   </a:t>
            </a:r>
            <a:r>
              <a:rPr lang="ar-SA" altLang="fr-FR" sz="2400" b="1" dirty="0">
                <a:solidFill>
                  <a:schemeClr val="tx1"/>
                </a:solidFill>
                <a:latin typeface="Sakkal Majalla" panose="02000000000000000000" pitchFamily="2" charset="-78"/>
                <a:cs typeface="Sakkal Majalla" panose="02000000000000000000" pitchFamily="2" charset="-78"/>
              </a:rPr>
              <a:t>يساعد في تحديد </a:t>
            </a:r>
            <a:r>
              <a:rPr lang="ar-DZ" altLang="fr-FR" sz="2400" b="1" dirty="0" smtClean="0">
                <a:solidFill>
                  <a:schemeClr val="tx1"/>
                </a:solidFill>
                <a:latin typeface="Sakkal Majalla" panose="02000000000000000000" pitchFamily="2" charset="-78"/>
                <a:cs typeface="Sakkal Majalla" panose="02000000000000000000" pitchFamily="2" charset="-78"/>
              </a:rPr>
              <a:t>: </a:t>
            </a:r>
          </a:p>
          <a:p>
            <a:pPr algn="ctr" eaLnBrk="1" hangingPunct="1">
              <a:buFontTx/>
              <a:buNone/>
            </a:pPr>
            <a:r>
              <a:rPr lang="ar-SA" altLang="fr-FR" sz="2400" b="1" dirty="0" smtClean="0">
                <a:solidFill>
                  <a:schemeClr val="tx1"/>
                </a:solidFill>
                <a:latin typeface="Sakkal Majalla" panose="02000000000000000000" pitchFamily="2" charset="-78"/>
                <a:cs typeface="Sakkal Majalla" panose="02000000000000000000" pitchFamily="2" charset="-78"/>
              </a:rPr>
              <a:t>مواصفات السلعة</a:t>
            </a:r>
            <a:endParaRPr lang="ar-DZ" altLang="fr-FR" sz="2400" b="1" dirty="0" smtClean="0">
              <a:solidFill>
                <a:schemeClr val="tx1"/>
              </a:solidFill>
              <a:latin typeface="Sakkal Majalla" panose="02000000000000000000" pitchFamily="2" charset="-78"/>
              <a:cs typeface="Sakkal Majalla" panose="02000000000000000000" pitchFamily="2" charset="-78"/>
            </a:endParaRPr>
          </a:p>
          <a:p>
            <a:pPr algn="ctr" eaLnBrk="1" hangingPunct="1">
              <a:buFontTx/>
              <a:buNone/>
            </a:pPr>
            <a:r>
              <a:rPr lang="ar-SA" altLang="fr-FR" sz="2400" b="1" dirty="0" smtClean="0">
                <a:solidFill>
                  <a:schemeClr val="tx1"/>
                </a:solidFill>
                <a:latin typeface="Sakkal Majalla" panose="02000000000000000000" pitchFamily="2" charset="-78"/>
                <a:cs typeface="Sakkal Majalla" panose="02000000000000000000" pitchFamily="2" charset="-78"/>
              </a:rPr>
              <a:t> </a:t>
            </a:r>
            <a:r>
              <a:rPr lang="ar-SA" altLang="fr-FR" sz="2400" b="1" dirty="0">
                <a:solidFill>
                  <a:schemeClr val="tx1"/>
                </a:solidFill>
                <a:latin typeface="Sakkal Majalla" panose="02000000000000000000" pitchFamily="2" charset="-78"/>
                <a:cs typeface="Sakkal Majalla" panose="02000000000000000000" pitchFamily="2" charset="-78"/>
              </a:rPr>
              <a:t>وشكلها </a:t>
            </a:r>
          </a:p>
          <a:p>
            <a:pPr algn="ctr" eaLnBrk="1" hangingPunct="1">
              <a:buFontTx/>
              <a:buNone/>
            </a:pPr>
            <a:r>
              <a:rPr lang="ar-SA" altLang="fr-FR" sz="2400" b="1" dirty="0" smtClean="0">
                <a:solidFill>
                  <a:schemeClr val="tx1"/>
                </a:solidFill>
                <a:latin typeface="Sakkal Majalla" panose="02000000000000000000" pitchFamily="2" charset="-78"/>
                <a:cs typeface="Sakkal Majalla" panose="02000000000000000000" pitchFamily="2" charset="-78"/>
              </a:rPr>
              <a:t>وغلافها</a:t>
            </a:r>
            <a:endParaRPr lang="ar-DZ" altLang="fr-FR" sz="2400" b="1" dirty="0" smtClean="0">
              <a:solidFill>
                <a:schemeClr val="tx1"/>
              </a:solidFill>
              <a:latin typeface="Sakkal Majalla" panose="02000000000000000000" pitchFamily="2" charset="-78"/>
              <a:cs typeface="Sakkal Majalla" panose="02000000000000000000" pitchFamily="2" charset="-78"/>
            </a:endParaRPr>
          </a:p>
          <a:p>
            <a:pPr algn="ctr" eaLnBrk="1" hangingPunct="1">
              <a:buFontTx/>
              <a:buNone/>
            </a:pPr>
            <a:r>
              <a:rPr lang="ar-SA" altLang="fr-FR" sz="2400" b="1" dirty="0" smtClean="0">
                <a:solidFill>
                  <a:schemeClr val="tx1"/>
                </a:solidFill>
                <a:latin typeface="Sakkal Majalla" panose="02000000000000000000" pitchFamily="2" charset="-78"/>
                <a:cs typeface="Sakkal Majalla" panose="02000000000000000000" pitchFamily="2" charset="-78"/>
              </a:rPr>
              <a:t> </a:t>
            </a:r>
            <a:r>
              <a:rPr lang="ar-SA" altLang="fr-FR" sz="2400" b="1" dirty="0">
                <a:solidFill>
                  <a:schemeClr val="tx1"/>
                </a:solidFill>
                <a:latin typeface="Sakkal Majalla" panose="02000000000000000000" pitchFamily="2" charset="-78"/>
                <a:cs typeface="Sakkal Majalla" panose="02000000000000000000" pitchFamily="2" charset="-78"/>
              </a:rPr>
              <a:t>والإعلان </a:t>
            </a:r>
            <a:endParaRPr lang="ar-DZ" altLang="fr-FR" sz="2400" b="1" dirty="0" smtClean="0">
              <a:solidFill>
                <a:schemeClr val="tx1"/>
              </a:solidFill>
              <a:latin typeface="Sakkal Majalla" panose="02000000000000000000" pitchFamily="2" charset="-78"/>
              <a:cs typeface="Sakkal Majalla" panose="02000000000000000000" pitchFamily="2" charset="-78"/>
            </a:endParaRPr>
          </a:p>
          <a:p>
            <a:pPr algn="ctr" eaLnBrk="1" hangingPunct="1">
              <a:buFontTx/>
              <a:buNone/>
            </a:pPr>
            <a:r>
              <a:rPr lang="ar-SA" altLang="fr-FR" sz="2400" b="1" dirty="0" smtClean="0">
                <a:solidFill>
                  <a:schemeClr val="tx1"/>
                </a:solidFill>
                <a:latin typeface="Sakkal Majalla" panose="02000000000000000000" pitchFamily="2" charset="-78"/>
                <a:cs typeface="Sakkal Majalla" panose="02000000000000000000" pitchFamily="2" charset="-78"/>
              </a:rPr>
              <a:t>والتوزيع</a:t>
            </a:r>
            <a:endParaRPr lang="ar-DZ" altLang="fr-FR" sz="2400" b="1" dirty="0" smtClean="0">
              <a:solidFill>
                <a:schemeClr val="tx1"/>
              </a:solidFill>
              <a:latin typeface="Sakkal Majalla" panose="02000000000000000000" pitchFamily="2" charset="-78"/>
              <a:cs typeface="Sakkal Majalla" panose="02000000000000000000" pitchFamily="2" charset="-78"/>
            </a:endParaRPr>
          </a:p>
          <a:p>
            <a:pPr algn="ctr" eaLnBrk="1" hangingPunct="1">
              <a:buFontTx/>
              <a:buNone/>
            </a:pPr>
            <a:r>
              <a:rPr lang="ar-SA" altLang="fr-FR" sz="2400" b="1" dirty="0" smtClean="0">
                <a:solidFill>
                  <a:schemeClr val="tx1"/>
                </a:solidFill>
                <a:latin typeface="Sakkal Majalla" panose="02000000000000000000" pitchFamily="2" charset="-78"/>
                <a:cs typeface="Sakkal Majalla" panose="02000000000000000000" pitchFamily="2" charset="-78"/>
              </a:rPr>
              <a:t> </a:t>
            </a:r>
            <a:r>
              <a:rPr lang="ar-SA" altLang="fr-FR" sz="2400" b="1" dirty="0">
                <a:solidFill>
                  <a:schemeClr val="tx1"/>
                </a:solidFill>
                <a:latin typeface="Sakkal Majalla" panose="02000000000000000000" pitchFamily="2" charset="-78"/>
                <a:cs typeface="Sakkal Majalla" panose="02000000000000000000" pitchFamily="2" charset="-78"/>
              </a:rPr>
              <a:t>والتسعير .... </a:t>
            </a:r>
          </a:p>
          <a:p>
            <a:pPr algn="ctr" eaLnBrk="1" hangingPunct="1">
              <a:buFontTx/>
              <a:buNone/>
            </a:pPr>
            <a:r>
              <a:rPr lang="ar-SA" altLang="fr-FR" sz="2400" b="1" dirty="0">
                <a:solidFill>
                  <a:schemeClr val="tx1"/>
                </a:solidFill>
                <a:latin typeface="Sakkal Majalla" panose="02000000000000000000" pitchFamily="2" charset="-78"/>
                <a:cs typeface="Sakkal Majalla" panose="02000000000000000000" pitchFamily="2" charset="-78"/>
              </a:rPr>
              <a:t>                       وما إلى ذلك.</a:t>
            </a:r>
            <a:endParaRPr lang="en-US" altLang="fr-FR" sz="2400" b="1" dirty="0">
              <a:solidFill>
                <a:schemeClr val="tx1"/>
              </a:solidFill>
              <a:latin typeface="Sakkal Majalla" panose="02000000000000000000" pitchFamily="2" charset="-78"/>
              <a:cs typeface="Sakkal Majalla" panose="02000000000000000000" pitchFamily="2" charset="-78"/>
            </a:endParaRPr>
          </a:p>
          <a:p>
            <a:pPr algn="ctr" eaLnBrk="1" hangingPunct="1"/>
            <a:endParaRPr lang="en-US" altLang="fr-FR" b="1" dirty="0">
              <a:solidFill>
                <a:schemeClr val="tx1"/>
              </a:solidFill>
              <a:latin typeface="Sakkal Majalla" panose="02000000000000000000" pitchFamily="2" charset="-78"/>
              <a:cs typeface="Sakkal Majalla" panose="02000000000000000000" pitchFamily="2" charset="-78"/>
            </a:endParaRPr>
          </a:p>
        </p:txBody>
      </p:sp>
      <p:sp>
        <p:nvSpPr>
          <p:cNvPr id="47106"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D6BF7D79-7EEE-41F3-B923-3282759D9012}" type="slidenum">
              <a:rPr lang="ar-SA" altLang="fr-FR" sz="1400"/>
              <a:pPr algn="l">
                <a:spcBef>
                  <a:spcPct val="0"/>
                </a:spcBef>
                <a:buFontTx/>
                <a:buNone/>
              </a:pPr>
              <a:t>5</a:t>
            </a:fld>
            <a:endParaRPr lang="en-US" altLang="fr-FR" sz="1400"/>
          </a:p>
        </p:txBody>
      </p:sp>
      <p:sp>
        <p:nvSpPr>
          <p:cNvPr id="47109" name="WordArt 5"/>
          <p:cNvSpPr>
            <a:spLocks noChangeArrowheads="1" noChangeShapeType="1" noTextEdit="1"/>
          </p:cNvSpPr>
          <p:nvPr/>
        </p:nvSpPr>
        <p:spPr bwMode="auto">
          <a:xfrm>
            <a:off x="1979615" y="333375"/>
            <a:ext cx="5146675" cy="1195388"/>
          </a:xfrm>
          <a:prstGeom prst="rect">
            <a:avLst/>
          </a:prstGeom>
        </p:spPr>
        <p:txBody>
          <a:bodyPr wrap="none" fromWordArt="1">
            <a:prstTxWarp prst="textDeflate">
              <a:avLst>
                <a:gd name="adj" fmla="val 26227"/>
              </a:avLst>
            </a:prstTxWarp>
          </a:bodyPr>
          <a:lstStyle/>
          <a:p>
            <a:pPr algn="ctr" rtl="1"/>
            <a:r>
              <a:rPr lang="ar-DZ" sz="3600" b="1" kern="1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Sakkal Majalla" panose="02000000000000000000" pitchFamily="2" charset="-78"/>
                <a:cs typeface="Sakkal Majalla" panose="02000000000000000000" pitchFamily="2" charset="-78"/>
              </a:rPr>
              <a:t>فائدة دراسة السوق</a:t>
            </a:r>
            <a:endParaRPr lang="fr-FR" sz="3600" b="1" kern="1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380076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1096206" y="1371272"/>
            <a:ext cx="7310815" cy="4974937"/>
          </a:xfrm>
        </p:spPr>
        <p:txBody>
          <a:bodyPr>
            <a:noAutofit/>
          </a:bodyPr>
          <a:lstStyle/>
          <a:p>
            <a:pPr algn="r" rtl="1" eaLnBrk="1" hangingPunct="1">
              <a:lnSpc>
                <a:spcPct val="180000"/>
              </a:lnSpc>
              <a:buFontTx/>
              <a:buNone/>
            </a:pPr>
            <a:r>
              <a:rPr lang="ar-SA" altLang="fr-FR" sz="2800" dirty="0">
                <a:solidFill>
                  <a:schemeClr val="tx1"/>
                </a:solidFill>
                <a:latin typeface="Sakkal Majalla" panose="02000000000000000000" pitchFamily="2" charset="-78"/>
                <a:cs typeface="Sakkal Majalla" panose="02000000000000000000" pitchFamily="2" charset="-78"/>
              </a:rPr>
              <a:t>	</a:t>
            </a:r>
            <a:r>
              <a:rPr lang="ar-SA" altLang="fr-FR" sz="2800" b="1" dirty="0" smtClean="0">
                <a:solidFill>
                  <a:schemeClr val="tx1"/>
                </a:solidFill>
                <a:latin typeface="Sakkal Majalla" panose="02000000000000000000" pitchFamily="2" charset="-78"/>
                <a:cs typeface="Sakkal Majalla" panose="02000000000000000000" pitchFamily="2" charset="-78"/>
              </a:rPr>
              <a:t>يتم </a:t>
            </a:r>
            <a:r>
              <a:rPr lang="ar-SA" altLang="fr-FR" sz="2800" b="1" dirty="0">
                <a:solidFill>
                  <a:schemeClr val="tx1"/>
                </a:solidFill>
                <a:latin typeface="Sakkal Majalla" panose="02000000000000000000" pitchFamily="2" charset="-78"/>
                <a:cs typeface="Sakkal Majalla" panose="02000000000000000000" pitchFamily="2" charset="-78"/>
              </a:rPr>
              <a:t>تقسيم وتجزئة السوق الكلي للسلعة الغير متجانس إلى عدة أسواق فرعية أو قطاعات يميل كل منها إلى أن يكون متجانسا من الجوانب الهامة ، وعلى هذا الأساس بدلا من أن نتكلم عن سوق سلعة ما بصفة عامة نقول سوق هذه السلعة </a:t>
            </a:r>
            <a:r>
              <a:rPr lang="ar-SA" altLang="fr-FR" sz="2800" b="1" dirty="0" smtClean="0">
                <a:solidFill>
                  <a:schemeClr val="tx1"/>
                </a:solidFill>
                <a:latin typeface="Sakkal Majalla" panose="02000000000000000000" pitchFamily="2" charset="-78"/>
                <a:cs typeface="Sakkal Majalla" panose="02000000000000000000" pitchFamily="2" charset="-78"/>
              </a:rPr>
              <a:t>للطل</a:t>
            </a:r>
            <a:r>
              <a:rPr lang="ar-DZ" altLang="fr-FR" sz="2800" b="1" dirty="0" err="1" smtClean="0">
                <a:solidFill>
                  <a:schemeClr val="tx1"/>
                </a:solidFill>
                <a:latin typeface="Sakkal Majalla" panose="02000000000000000000" pitchFamily="2" charset="-78"/>
                <a:cs typeface="Sakkal Majalla" panose="02000000000000000000" pitchFamily="2" charset="-78"/>
              </a:rPr>
              <a:t>بة</a:t>
            </a:r>
            <a:r>
              <a:rPr lang="ar-SA" altLang="fr-FR" sz="2800" b="1" dirty="0" smtClean="0">
                <a:solidFill>
                  <a:schemeClr val="tx1"/>
                </a:solidFill>
                <a:latin typeface="Sakkal Majalla" panose="02000000000000000000" pitchFamily="2" charset="-78"/>
                <a:cs typeface="Sakkal Majalla" panose="02000000000000000000" pitchFamily="2" charset="-78"/>
              </a:rPr>
              <a:t> وسوق</a:t>
            </a:r>
            <a:r>
              <a:rPr lang="ar-DZ" altLang="fr-FR" sz="2800" b="1" dirty="0" smtClean="0">
                <a:solidFill>
                  <a:schemeClr val="tx1"/>
                </a:solidFill>
                <a:latin typeface="Sakkal Majalla" panose="02000000000000000000" pitchFamily="2" charset="-78"/>
                <a:cs typeface="Sakkal Majalla" panose="02000000000000000000" pitchFamily="2" charset="-78"/>
              </a:rPr>
              <a:t> </a:t>
            </a:r>
            <a:r>
              <a:rPr lang="ar-SA" altLang="fr-FR" sz="2800" b="1" dirty="0" smtClean="0">
                <a:solidFill>
                  <a:schemeClr val="tx1"/>
                </a:solidFill>
                <a:latin typeface="Sakkal Majalla" panose="02000000000000000000" pitchFamily="2" charset="-78"/>
                <a:cs typeface="Sakkal Majalla" panose="02000000000000000000" pitchFamily="2" charset="-78"/>
              </a:rPr>
              <a:t>لرجال </a:t>
            </a:r>
            <a:r>
              <a:rPr lang="ar-SA" altLang="fr-FR" sz="2800" b="1" dirty="0">
                <a:solidFill>
                  <a:schemeClr val="tx1"/>
                </a:solidFill>
                <a:latin typeface="Sakkal Majalla" panose="02000000000000000000" pitchFamily="2" charset="-78"/>
                <a:cs typeface="Sakkal Majalla" panose="02000000000000000000" pitchFamily="2" charset="-78"/>
              </a:rPr>
              <a:t>الأعمال </a:t>
            </a:r>
            <a:r>
              <a:rPr lang="ar-SA" altLang="fr-FR" sz="2800" b="1" dirty="0" smtClean="0">
                <a:solidFill>
                  <a:schemeClr val="tx1"/>
                </a:solidFill>
                <a:latin typeface="Sakkal Majalla" panose="02000000000000000000" pitchFamily="2" charset="-78"/>
                <a:cs typeface="Sakkal Majalla" panose="02000000000000000000" pitchFamily="2" charset="-78"/>
              </a:rPr>
              <a:t>وسوق </a:t>
            </a:r>
            <a:r>
              <a:rPr lang="ar-SA" altLang="fr-FR" sz="2800" b="1" dirty="0">
                <a:solidFill>
                  <a:schemeClr val="tx1"/>
                </a:solidFill>
                <a:latin typeface="Sakkal Majalla" panose="02000000000000000000" pitchFamily="2" charset="-78"/>
                <a:cs typeface="Sakkal Majalla" panose="02000000000000000000" pitchFamily="2" charset="-78"/>
              </a:rPr>
              <a:t>للعمال، كما نقول سوق سلعة ما في المنطقة الشرقية وسوقها للمنطقة الغربية ، ويمكن تقسيم السوق طبقا لعدة أسس.</a:t>
            </a:r>
            <a:endParaRPr lang="en-US" altLang="fr-FR" sz="2800" b="1" dirty="0">
              <a:solidFill>
                <a:schemeClr val="tx1"/>
              </a:solidFill>
              <a:latin typeface="Sakkal Majalla" panose="02000000000000000000" pitchFamily="2" charset="-78"/>
              <a:cs typeface="Sakkal Majalla" panose="02000000000000000000" pitchFamily="2" charset="-78"/>
            </a:endParaRPr>
          </a:p>
        </p:txBody>
      </p:sp>
      <p:sp>
        <p:nvSpPr>
          <p:cNvPr id="48130"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82FCAB06-4007-42F3-B6DE-E8B3627A22C9}" type="slidenum">
              <a:rPr lang="ar-SA" altLang="fr-FR" sz="1400"/>
              <a:pPr algn="l">
                <a:spcBef>
                  <a:spcPct val="0"/>
                </a:spcBef>
                <a:buFontTx/>
                <a:buNone/>
              </a:pPr>
              <a:t>6</a:t>
            </a:fld>
            <a:endParaRPr lang="en-US" altLang="fr-FR" sz="1400"/>
          </a:p>
        </p:txBody>
      </p:sp>
      <p:sp>
        <p:nvSpPr>
          <p:cNvPr id="15365" name="WordArt 5"/>
          <p:cNvSpPr>
            <a:spLocks noChangeArrowheads="1" noChangeShapeType="1" noTextEdit="1"/>
          </p:cNvSpPr>
          <p:nvPr/>
        </p:nvSpPr>
        <p:spPr bwMode="auto">
          <a:xfrm>
            <a:off x="3563937" y="476250"/>
            <a:ext cx="3355477" cy="762000"/>
          </a:xfrm>
          <a:prstGeom prst="rect">
            <a:avLst/>
          </a:prstGeom>
        </p:spPr>
        <p:txBody>
          <a:bodyPr wrap="none" fromWordArt="1">
            <a:prstTxWarp prst="textPlain">
              <a:avLst>
                <a:gd name="adj" fmla="val 50000"/>
              </a:avLst>
            </a:prstTxWarp>
          </a:bodyPr>
          <a:lstStyle/>
          <a:p>
            <a:pPr algn="ctr" rtl="1"/>
            <a:r>
              <a:rPr lang="ar-DZ" sz="3600" kern="10" dirty="0">
                <a:ln w="9525">
                  <a:solidFill>
                    <a:srgbClr val="0000FF"/>
                  </a:solidFill>
                  <a:round/>
                  <a:headEnd/>
                  <a:tailEnd/>
                </a:ln>
                <a:solidFill>
                  <a:srgbClr val="800000"/>
                </a:solidFill>
                <a:latin typeface="Sakkal Majalla" panose="02000000000000000000" pitchFamily="2" charset="-78"/>
                <a:cs typeface="Sakkal Majalla" panose="02000000000000000000" pitchFamily="2" charset="-78"/>
              </a:rPr>
              <a:t>ثانيا : تجزئة السوق</a:t>
            </a:r>
            <a:endParaRPr lang="fr-FR" sz="3600" kern="10" dirty="0">
              <a:ln w="9525">
                <a:solidFill>
                  <a:srgbClr val="0000FF"/>
                </a:solidFill>
                <a:round/>
                <a:headEnd/>
                <a:tailEnd/>
              </a:ln>
              <a:solidFill>
                <a:srgbClr val="80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6089139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nodeType="afterEffect">
                                  <p:stCondLst>
                                    <p:cond delay="0"/>
                                  </p:stCondLst>
                                  <p:childTnLst>
                                    <p:set>
                                      <p:cBhvr>
                                        <p:cTn id="6" dur="1" fill="hold">
                                          <p:stCondLst>
                                            <p:cond delay="0"/>
                                          </p:stCondLst>
                                        </p:cTn>
                                        <p:tgtEl>
                                          <p:spTgt spid="15365"/>
                                        </p:tgtEl>
                                        <p:attrNameLst>
                                          <p:attrName>style.visibility</p:attrName>
                                        </p:attrNameLst>
                                      </p:cBhvr>
                                      <p:to>
                                        <p:strVal val="visible"/>
                                      </p:to>
                                    </p:set>
                                    <p:animEffect transition="in" filter="blinds(horizontal)">
                                      <p:cBhvr>
                                        <p:cTn id="7" dur="500"/>
                                        <p:tgtEl>
                                          <p:spTgt spid="15365"/>
                                        </p:tgtEl>
                                      </p:cBhvr>
                                    </p:animEffect>
                                  </p:childTnLst>
                                </p:cTn>
                              </p:par>
                            </p:childTnLst>
                          </p:cTn>
                        </p:par>
                        <p:par>
                          <p:cTn id="8" fill="hold" nodeType="afterGroup">
                            <p:stCondLst>
                              <p:cond delay="500"/>
                            </p:stCondLst>
                            <p:childTnLst>
                              <p:par>
                                <p:cTn id="9" presetID="3" presetClass="entr" presetSubtype="5" fill="hold" nodeType="afterEffect">
                                  <p:stCondLst>
                                    <p:cond delay="0"/>
                                  </p:stCondLst>
                                  <p:childTnLst>
                                    <p:set>
                                      <p:cBhvr>
                                        <p:cTn id="10" dur="1" fill="hold">
                                          <p:stCondLst>
                                            <p:cond delay="0"/>
                                          </p:stCondLst>
                                        </p:cTn>
                                        <p:tgtEl>
                                          <p:spTgt spid="15363">
                                            <p:txEl>
                                              <p:pRg st="0" end="0"/>
                                            </p:txEl>
                                          </p:spTgt>
                                        </p:tgtEl>
                                        <p:attrNameLst>
                                          <p:attrName>style.visibility</p:attrName>
                                        </p:attrNameLst>
                                      </p:cBhvr>
                                      <p:to>
                                        <p:strVal val="visible"/>
                                      </p:to>
                                    </p:set>
                                    <p:animEffect transition="in" filter="blinds(vertical)">
                                      <p:cBhvr>
                                        <p:cTn id="11" dur="2000"/>
                                        <p:tgtEl>
                                          <p:spTgt spid="153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idx="1"/>
          </p:nvPr>
        </p:nvSpPr>
        <p:spPr>
          <a:xfrm>
            <a:off x="941695" y="2287588"/>
            <a:ext cx="7756217" cy="1834036"/>
          </a:xfrm>
        </p:spPr>
        <p:txBody>
          <a:bodyPr>
            <a:noAutofit/>
          </a:bodyPr>
          <a:lstStyle/>
          <a:p>
            <a:pPr algn="r" rtl="1" eaLnBrk="1" hangingPunct="1">
              <a:lnSpc>
                <a:spcPct val="250000"/>
              </a:lnSpc>
              <a:buFontTx/>
              <a:buNone/>
            </a:pPr>
            <a:r>
              <a:rPr lang="ar-SA" altLang="fr-FR" sz="3000" b="1" dirty="0" smtClean="0">
                <a:solidFill>
                  <a:schemeClr val="tx1"/>
                </a:solidFill>
                <a:latin typeface="Sakkal Majalla" panose="02000000000000000000" pitchFamily="2" charset="-78"/>
                <a:cs typeface="Sakkal Majalla" panose="02000000000000000000" pitchFamily="2" charset="-78"/>
              </a:rPr>
              <a:t>يعني تجزئة السوق أن نركز الاهتمام على العميل ،إذ نتعرف على مطالب العميل في سوق </a:t>
            </a:r>
            <a:r>
              <a:rPr lang="ar-SA" altLang="fr-FR" sz="3000" b="1" dirty="0" err="1" smtClean="0">
                <a:solidFill>
                  <a:schemeClr val="tx1"/>
                </a:solidFill>
                <a:latin typeface="Sakkal Majalla" panose="02000000000000000000" pitchFamily="2" charset="-78"/>
                <a:cs typeface="Sakkal Majalla" panose="02000000000000000000" pitchFamily="2" charset="-78"/>
              </a:rPr>
              <a:t>فرعية،ثم</a:t>
            </a:r>
            <a:r>
              <a:rPr lang="ar-SA" altLang="fr-FR" sz="3000" b="1" dirty="0" smtClean="0">
                <a:solidFill>
                  <a:schemeClr val="tx1"/>
                </a:solidFill>
                <a:latin typeface="Sakkal Majalla" panose="02000000000000000000" pitchFamily="2" charset="-78"/>
                <a:cs typeface="Sakkal Majalla" panose="02000000000000000000" pitchFamily="2" charset="-78"/>
              </a:rPr>
              <a:t> نصمم سلعة أو برنامجا تسويقيا للوصول إلى هذا السوق الفرعي. </a:t>
            </a:r>
            <a:endParaRPr lang="en-US" altLang="fr-FR" sz="3000" b="1" dirty="0" smtClean="0">
              <a:solidFill>
                <a:schemeClr val="tx1"/>
              </a:solidFill>
              <a:latin typeface="Sakkal Majalla" panose="02000000000000000000" pitchFamily="2" charset="-78"/>
              <a:cs typeface="Sakkal Majalla" panose="02000000000000000000" pitchFamily="2" charset="-78"/>
            </a:endParaRPr>
          </a:p>
        </p:txBody>
      </p:sp>
      <p:sp>
        <p:nvSpPr>
          <p:cNvPr id="49154"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0A31A158-506A-4240-B30A-0FCCD2E0ABFE}" type="slidenum">
              <a:rPr lang="ar-SA" altLang="fr-FR" sz="1400"/>
              <a:pPr algn="l">
                <a:spcBef>
                  <a:spcPct val="0"/>
                </a:spcBef>
                <a:buFontTx/>
                <a:buNone/>
              </a:pPr>
              <a:t>7</a:t>
            </a:fld>
            <a:endParaRPr lang="en-US" altLang="fr-FR" sz="1400"/>
          </a:p>
        </p:txBody>
      </p:sp>
      <p:sp>
        <p:nvSpPr>
          <p:cNvPr id="81925" name="WordArt 5"/>
          <p:cNvSpPr>
            <a:spLocks noChangeArrowheads="1" noChangeShapeType="1" noTextEdit="1"/>
          </p:cNvSpPr>
          <p:nvPr/>
        </p:nvSpPr>
        <p:spPr bwMode="auto">
          <a:xfrm>
            <a:off x="2051050" y="620715"/>
            <a:ext cx="4725988" cy="1457325"/>
          </a:xfrm>
          <a:prstGeom prst="rect">
            <a:avLst/>
          </a:prstGeom>
        </p:spPr>
        <p:txBody>
          <a:bodyPr wrap="none" fromWordArt="1">
            <a:prstTxWarp prst="textSlantUp">
              <a:avLst>
                <a:gd name="adj" fmla="val 55556"/>
              </a:avLst>
            </a:prstTxWarp>
          </a:bodyPr>
          <a:lstStyle/>
          <a:p>
            <a:pPr algn="ctr" rtl="1"/>
            <a:r>
              <a:rPr lang="ar-DZ" sz="3600" kern="10" dirty="0">
                <a:ln w="9525">
                  <a:solidFill>
                    <a:srgbClr val="993300"/>
                  </a:solidFill>
                  <a:round/>
                  <a:headEnd/>
                  <a:tailEnd/>
                </a:ln>
                <a:solidFill>
                  <a:schemeClr val="tx2"/>
                </a:solidFill>
              </a:rPr>
              <a:t>ماذا يعني تجزئة السوق؟</a:t>
            </a:r>
            <a:endParaRPr lang="fr-FR" sz="3600" kern="10" dirty="0">
              <a:ln w="9525">
                <a:solidFill>
                  <a:srgbClr val="993300"/>
                </a:solidFill>
                <a:round/>
                <a:headEnd/>
                <a:tailEnd/>
              </a:ln>
              <a:solidFill>
                <a:schemeClr val="tx2"/>
              </a:solidFill>
            </a:endParaRPr>
          </a:p>
        </p:txBody>
      </p:sp>
    </p:spTree>
    <p:extLst>
      <p:ext uri="{BB962C8B-B14F-4D97-AF65-F5344CB8AC3E}">
        <p14:creationId xmlns:p14="http://schemas.microsoft.com/office/powerpoint/2010/main" val="36789578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81925"/>
                                        </p:tgtEl>
                                        <p:attrNameLst>
                                          <p:attrName>style.visibility</p:attrName>
                                        </p:attrNameLst>
                                      </p:cBhvr>
                                      <p:to>
                                        <p:strVal val="visible"/>
                                      </p:to>
                                    </p:set>
                                    <p:animEffect transition="in" filter="fade">
                                      <p:cBhvr>
                                        <p:cTn id="7" dur="100"/>
                                        <p:tgtEl>
                                          <p:spTgt spid="81925"/>
                                        </p:tgtEl>
                                      </p:cBhvr>
                                    </p:animEffect>
                                    <p:anim calcmode="lin" valueType="num">
                                      <p:cBhvr>
                                        <p:cTn id="8" dur="400" fill="hold"/>
                                        <p:tgtEl>
                                          <p:spTgt spid="81925"/>
                                        </p:tgtEl>
                                        <p:attrNameLst>
                                          <p:attrName>ppt_x</p:attrName>
                                        </p:attrNameLst>
                                      </p:cBhvr>
                                      <p:tavLst>
                                        <p:tav tm="0">
                                          <p:val>
                                            <p:strVal val="#ppt_x"/>
                                          </p:val>
                                        </p:tav>
                                        <p:tav tm="100000">
                                          <p:val>
                                            <p:strVal val="#ppt_x"/>
                                          </p:val>
                                        </p:tav>
                                      </p:tavLst>
                                    </p:anim>
                                    <p:anim calcmode="lin" valueType="num">
                                      <p:cBhvr>
                                        <p:cTn id="9" dur="400" fill="hold"/>
                                        <p:tgtEl>
                                          <p:spTgt spid="8192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8192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8192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nodeType="afterGroup">
                            <p:stCondLst>
                              <p:cond delay="1000"/>
                            </p:stCondLst>
                            <p:childTnLst>
                              <p:par>
                                <p:cTn id="13" presetID="3" presetClass="entr" presetSubtype="5" fill="hold" nodeType="afterEffect">
                                  <p:stCondLst>
                                    <p:cond delay="0"/>
                                  </p:stCondLst>
                                  <p:childTnLst>
                                    <p:set>
                                      <p:cBhvr>
                                        <p:cTn id="14" dur="1" fill="hold">
                                          <p:stCondLst>
                                            <p:cond delay="0"/>
                                          </p:stCondLst>
                                        </p:cTn>
                                        <p:tgtEl>
                                          <p:spTgt spid="81923">
                                            <p:txEl>
                                              <p:pRg st="0" end="0"/>
                                            </p:txEl>
                                          </p:spTgt>
                                        </p:tgtEl>
                                        <p:attrNameLst>
                                          <p:attrName>style.visibility</p:attrName>
                                        </p:attrNameLst>
                                      </p:cBhvr>
                                      <p:to>
                                        <p:strVal val="visible"/>
                                      </p:to>
                                    </p:set>
                                    <p:animEffect transition="in" filter="blinds(vertical)">
                                      <p:cBhvr>
                                        <p:cTn id="15" dur="10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2" y="1341440"/>
            <a:ext cx="8748713" cy="5229225"/>
          </a:xfrm>
        </p:spPr>
        <p:txBody>
          <a:bodyPr/>
          <a:lstStyle/>
          <a:p>
            <a:pPr algn="r" rtl="1" eaLnBrk="1" hangingPunct="1">
              <a:buFontTx/>
              <a:buBlip>
                <a:blip r:embed="rId2"/>
              </a:buBlip>
            </a:pPr>
            <a:r>
              <a:rPr lang="ar-SA" altLang="fr-FR" b="1" u="sng" dirty="0" smtClean="0">
                <a:solidFill>
                  <a:schemeClr val="tx1"/>
                </a:solidFill>
              </a:rPr>
              <a:t>على أساس سبب الشراء</a:t>
            </a:r>
            <a:r>
              <a:rPr lang="ar-SA" altLang="fr-FR" b="1" dirty="0" smtClean="0">
                <a:solidFill>
                  <a:schemeClr val="tx1"/>
                </a:solidFill>
              </a:rPr>
              <a:t>: سوق استهلاكي وسوق صناعي.</a:t>
            </a:r>
          </a:p>
          <a:p>
            <a:pPr algn="r" rtl="1" eaLnBrk="1" hangingPunct="1">
              <a:lnSpc>
                <a:spcPct val="140000"/>
              </a:lnSpc>
              <a:spcBef>
                <a:spcPct val="25000"/>
              </a:spcBef>
              <a:buFontTx/>
              <a:buBlip>
                <a:blip r:embed="rId2"/>
              </a:buBlip>
            </a:pPr>
            <a:r>
              <a:rPr lang="ar-SA" altLang="fr-FR" b="1" u="sng" dirty="0" smtClean="0">
                <a:solidFill>
                  <a:schemeClr val="tx1"/>
                </a:solidFill>
              </a:rPr>
              <a:t>على أساس جغرافي</a:t>
            </a:r>
            <a:r>
              <a:rPr lang="ar-SA" altLang="fr-FR" b="1" dirty="0" smtClean="0">
                <a:solidFill>
                  <a:schemeClr val="tx1"/>
                </a:solidFill>
              </a:rPr>
              <a:t>: سوق المنطقة الشرقية وسوق المنطقة              </a:t>
            </a:r>
          </a:p>
          <a:p>
            <a:pPr algn="r" rtl="1" eaLnBrk="1" hangingPunct="1">
              <a:lnSpc>
                <a:spcPct val="140000"/>
              </a:lnSpc>
              <a:spcBef>
                <a:spcPct val="0"/>
              </a:spcBef>
              <a:buFontTx/>
              <a:buNone/>
            </a:pPr>
            <a:r>
              <a:rPr lang="ar-SA" altLang="fr-FR" b="1" dirty="0" smtClean="0">
                <a:solidFill>
                  <a:schemeClr val="tx1"/>
                </a:solidFill>
              </a:rPr>
              <a:t>                      الغربية أو سكان الريف أو سكان الحضر .</a:t>
            </a:r>
          </a:p>
          <a:p>
            <a:pPr algn="r" rtl="1" eaLnBrk="1" hangingPunct="1">
              <a:lnSpc>
                <a:spcPct val="120000"/>
              </a:lnSpc>
              <a:spcBef>
                <a:spcPct val="30000"/>
              </a:spcBef>
              <a:buFontTx/>
              <a:buBlip>
                <a:blip r:embed="rId2"/>
              </a:buBlip>
            </a:pPr>
            <a:r>
              <a:rPr lang="ar-SA" altLang="fr-FR" b="1" u="sng" dirty="0" smtClean="0">
                <a:solidFill>
                  <a:schemeClr val="tx1"/>
                </a:solidFill>
              </a:rPr>
              <a:t>على أساس الجنس</a:t>
            </a:r>
            <a:r>
              <a:rPr lang="ar-SA" altLang="fr-FR" b="1" dirty="0" smtClean="0">
                <a:solidFill>
                  <a:schemeClr val="tx1"/>
                </a:solidFill>
              </a:rPr>
              <a:t> : سوق الرجال وسوق السيدات.</a:t>
            </a:r>
          </a:p>
          <a:p>
            <a:pPr algn="r" rtl="1" eaLnBrk="1" hangingPunct="1">
              <a:lnSpc>
                <a:spcPct val="120000"/>
              </a:lnSpc>
              <a:spcBef>
                <a:spcPct val="30000"/>
              </a:spcBef>
              <a:buFontTx/>
              <a:buBlip>
                <a:blip r:embed="rId2"/>
              </a:buBlip>
            </a:pPr>
            <a:r>
              <a:rPr lang="ar-SA" altLang="fr-FR" b="1" u="sng" dirty="0" smtClean="0">
                <a:solidFill>
                  <a:schemeClr val="tx1"/>
                </a:solidFill>
              </a:rPr>
              <a:t>على أساس السن </a:t>
            </a:r>
            <a:r>
              <a:rPr lang="ar-SA" altLang="fr-FR" b="1" dirty="0" smtClean="0">
                <a:solidFill>
                  <a:schemeClr val="tx1"/>
                </a:solidFill>
              </a:rPr>
              <a:t>: سوق الأطفال وسوق الشباب وسوق الشيوخ.</a:t>
            </a:r>
          </a:p>
          <a:p>
            <a:pPr algn="r" rtl="1" eaLnBrk="1" hangingPunct="1">
              <a:lnSpc>
                <a:spcPct val="120000"/>
              </a:lnSpc>
              <a:spcBef>
                <a:spcPct val="30000"/>
              </a:spcBef>
              <a:buFontTx/>
              <a:buBlip>
                <a:blip r:embed="rId2"/>
              </a:buBlip>
            </a:pPr>
            <a:r>
              <a:rPr lang="ar-SA" altLang="fr-FR" b="1" u="sng" dirty="0" smtClean="0">
                <a:solidFill>
                  <a:schemeClr val="tx1"/>
                </a:solidFill>
              </a:rPr>
              <a:t>كما أنه يمكن تجزئة السوق على أسس أخرى</a:t>
            </a:r>
            <a:r>
              <a:rPr lang="ar-SA" altLang="fr-FR" b="1" dirty="0" smtClean="0">
                <a:solidFill>
                  <a:schemeClr val="tx1"/>
                </a:solidFill>
              </a:rPr>
              <a:t> :مثل الدخل </a:t>
            </a:r>
          </a:p>
          <a:p>
            <a:pPr algn="r" rtl="1" eaLnBrk="1" hangingPunct="1">
              <a:lnSpc>
                <a:spcPct val="120000"/>
              </a:lnSpc>
              <a:buFontTx/>
              <a:buNone/>
            </a:pPr>
            <a:r>
              <a:rPr lang="ar-SA" altLang="fr-FR" b="1" dirty="0" smtClean="0">
                <a:solidFill>
                  <a:schemeClr val="tx1"/>
                </a:solidFill>
              </a:rPr>
              <a:t>                               ودرجات التعليم أو اختلاف المهنة</a:t>
            </a:r>
            <a:r>
              <a:rPr lang="en-US" altLang="fr-FR" b="1" dirty="0" smtClean="0">
                <a:solidFill>
                  <a:schemeClr val="tx1"/>
                </a:solidFill>
              </a:rPr>
              <a:t> </a:t>
            </a:r>
            <a:r>
              <a:rPr lang="ar-SA" altLang="fr-FR" b="1" dirty="0" smtClean="0">
                <a:solidFill>
                  <a:schemeClr val="tx1"/>
                </a:solidFill>
              </a:rPr>
              <a:t>.</a:t>
            </a:r>
          </a:p>
          <a:p>
            <a:pPr algn="r" rtl="1" eaLnBrk="1" hangingPunct="1">
              <a:buFontTx/>
              <a:buNone/>
            </a:pPr>
            <a:endParaRPr lang="en-US" altLang="fr-FR" dirty="0" smtClean="0">
              <a:solidFill>
                <a:schemeClr val="tx1"/>
              </a:solidFill>
            </a:endParaRPr>
          </a:p>
        </p:txBody>
      </p:sp>
      <p:sp>
        <p:nvSpPr>
          <p:cNvPr id="50178"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696C50D5-B21F-4E95-B92E-86AD60E471FF}" type="slidenum">
              <a:rPr lang="ar-SA" altLang="fr-FR" sz="1400"/>
              <a:pPr algn="l">
                <a:spcBef>
                  <a:spcPct val="0"/>
                </a:spcBef>
                <a:buFontTx/>
                <a:buNone/>
              </a:pPr>
              <a:t>8</a:t>
            </a:fld>
            <a:endParaRPr lang="en-US" altLang="fr-FR" sz="1400"/>
          </a:p>
        </p:txBody>
      </p:sp>
      <p:sp>
        <p:nvSpPr>
          <p:cNvPr id="53252" name="WordArt 4"/>
          <p:cNvSpPr>
            <a:spLocks noChangeArrowheads="1" noChangeShapeType="1" noTextEdit="1"/>
          </p:cNvSpPr>
          <p:nvPr/>
        </p:nvSpPr>
        <p:spPr bwMode="auto">
          <a:xfrm>
            <a:off x="2429301" y="260350"/>
            <a:ext cx="4162567" cy="762000"/>
          </a:xfrm>
          <a:prstGeom prst="rect">
            <a:avLst/>
          </a:prstGeom>
        </p:spPr>
        <p:txBody>
          <a:bodyPr wrap="none" fromWordArt="1">
            <a:prstTxWarp prst="textPlain">
              <a:avLst>
                <a:gd name="adj" fmla="val 50000"/>
              </a:avLst>
            </a:prstTxWarp>
          </a:bodyPr>
          <a:lstStyle/>
          <a:p>
            <a:pPr algn="ctr" rtl="1"/>
            <a:r>
              <a:rPr lang="ar-DZ" sz="3600" kern="10" dirty="0" smtClean="0">
                <a:ln w="9525">
                  <a:solidFill>
                    <a:srgbClr val="008000"/>
                  </a:solidFill>
                  <a:round/>
                  <a:headEnd/>
                  <a:tailEnd/>
                </a:ln>
                <a:solidFill>
                  <a:srgbClr val="800000"/>
                </a:solidFill>
                <a:latin typeface="Sakkal Majalla" panose="02000000000000000000" pitchFamily="2" charset="-78"/>
                <a:cs typeface="Sakkal Majalla" panose="02000000000000000000" pitchFamily="2" charset="-78"/>
              </a:rPr>
              <a:t>ثالثا: أسس </a:t>
            </a:r>
            <a:r>
              <a:rPr lang="ar-DZ" sz="3600" kern="10" dirty="0">
                <a:ln w="9525">
                  <a:solidFill>
                    <a:srgbClr val="008000"/>
                  </a:solidFill>
                  <a:round/>
                  <a:headEnd/>
                  <a:tailEnd/>
                </a:ln>
                <a:solidFill>
                  <a:srgbClr val="800000"/>
                </a:solidFill>
                <a:latin typeface="Sakkal Majalla" panose="02000000000000000000" pitchFamily="2" charset="-78"/>
                <a:cs typeface="Sakkal Majalla" panose="02000000000000000000" pitchFamily="2" charset="-78"/>
              </a:rPr>
              <a:t>تجزئة السوق</a:t>
            </a:r>
            <a:endParaRPr lang="fr-FR" sz="3600" kern="10" dirty="0">
              <a:ln w="9525">
                <a:solidFill>
                  <a:srgbClr val="008000"/>
                </a:solidFill>
                <a:round/>
                <a:headEnd/>
                <a:tailEnd/>
              </a:ln>
              <a:solidFill>
                <a:srgbClr val="80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404582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5" fill="hold" nodeType="after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blinds(vertical)">
                                      <p:cBhvr>
                                        <p:cTn id="7" dur="500"/>
                                        <p:tgtEl>
                                          <p:spTgt spid="532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53251">
                                            <p:txEl>
                                              <p:pRg st="0" end="0"/>
                                            </p:txEl>
                                          </p:spTgt>
                                        </p:tgtEl>
                                        <p:attrNameLst>
                                          <p:attrName>style.visibility</p:attrName>
                                        </p:attrNameLst>
                                      </p:cBhvr>
                                      <p:to>
                                        <p:strVal val="visible"/>
                                      </p:to>
                                    </p:set>
                                    <p:animEffect transition="in" filter="slide(fromBottom)">
                                      <p:cBhvr>
                                        <p:cTn id="12" dur="500"/>
                                        <p:tgtEl>
                                          <p:spTgt spid="532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53251">
                                            <p:txEl>
                                              <p:pRg st="1" end="1"/>
                                            </p:txEl>
                                          </p:spTgt>
                                        </p:tgtEl>
                                        <p:attrNameLst>
                                          <p:attrName>style.visibility</p:attrName>
                                        </p:attrNameLst>
                                      </p:cBhvr>
                                      <p:to>
                                        <p:strVal val="visible"/>
                                      </p:to>
                                    </p:set>
                                    <p:animEffect transition="in" filter="slide(fromBottom)">
                                      <p:cBhvr>
                                        <p:cTn id="17" dur="500"/>
                                        <p:tgtEl>
                                          <p:spTgt spid="53251">
                                            <p:txEl>
                                              <p:pRg st="1" end="1"/>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53251">
                                            <p:txEl>
                                              <p:pRg st="2" end="2"/>
                                            </p:txEl>
                                          </p:spTgt>
                                        </p:tgtEl>
                                        <p:attrNameLst>
                                          <p:attrName>style.visibility</p:attrName>
                                        </p:attrNameLst>
                                      </p:cBhvr>
                                      <p:to>
                                        <p:strVal val="visible"/>
                                      </p:to>
                                    </p:set>
                                    <p:animEffect transition="in" filter="slide(fromBottom)">
                                      <p:cBhvr>
                                        <p:cTn id="20" dur="500"/>
                                        <p:tgtEl>
                                          <p:spTgt spid="53251">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Effect transition="in" filter="slide(fromBottom)">
                                      <p:cBhvr>
                                        <p:cTn id="25" dur="500"/>
                                        <p:tgtEl>
                                          <p:spTgt spid="53251">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4" fill="hold" nodeType="clickEffect">
                                  <p:stCondLst>
                                    <p:cond delay="0"/>
                                  </p:stCondLst>
                                  <p:childTnLst>
                                    <p:set>
                                      <p:cBhvr>
                                        <p:cTn id="29" dur="1" fill="hold">
                                          <p:stCondLst>
                                            <p:cond delay="0"/>
                                          </p:stCondLst>
                                        </p:cTn>
                                        <p:tgtEl>
                                          <p:spTgt spid="53251">
                                            <p:txEl>
                                              <p:pRg st="4" end="4"/>
                                            </p:txEl>
                                          </p:spTgt>
                                        </p:tgtEl>
                                        <p:attrNameLst>
                                          <p:attrName>style.visibility</p:attrName>
                                        </p:attrNameLst>
                                      </p:cBhvr>
                                      <p:to>
                                        <p:strVal val="visible"/>
                                      </p:to>
                                    </p:set>
                                    <p:animEffect transition="in" filter="slide(fromBottom)">
                                      <p:cBhvr>
                                        <p:cTn id="30" dur="500"/>
                                        <p:tgtEl>
                                          <p:spTgt spid="53251">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4" fill="hold" nodeType="clickEffect">
                                  <p:stCondLst>
                                    <p:cond delay="0"/>
                                  </p:stCondLst>
                                  <p:childTnLst>
                                    <p:set>
                                      <p:cBhvr>
                                        <p:cTn id="34" dur="1" fill="hold">
                                          <p:stCondLst>
                                            <p:cond delay="0"/>
                                          </p:stCondLst>
                                        </p:cTn>
                                        <p:tgtEl>
                                          <p:spTgt spid="53251">
                                            <p:txEl>
                                              <p:pRg st="5" end="5"/>
                                            </p:txEl>
                                          </p:spTgt>
                                        </p:tgtEl>
                                        <p:attrNameLst>
                                          <p:attrName>style.visibility</p:attrName>
                                        </p:attrNameLst>
                                      </p:cBhvr>
                                      <p:to>
                                        <p:strVal val="visible"/>
                                      </p:to>
                                    </p:set>
                                    <p:animEffect transition="in" filter="slide(fromBottom)">
                                      <p:cBhvr>
                                        <p:cTn id="35" dur="500"/>
                                        <p:tgtEl>
                                          <p:spTgt spid="53251">
                                            <p:txEl>
                                              <p:pRg st="5" end="5"/>
                                            </p:txEl>
                                          </p:spTgt>
                                        </p:tgtEl>
                                      </p:cBhvr>
                                    </p:animEffect>
                                  </p:childTnLst>
                                </p:cTn>
                              </p:par>
                              <p:par>
                                <p:cTn id="36" presetID="12" presetClass="entr" presetSubtype="4" fill="hold" nodeType="withEffect">
                                  <p:stCondLst>
                                    <p:cond delay="0"/>
                                  </p:stCondLst>
                                  <p:childTnLst>
                                    <p:set>
                                      <p:cBhvr>
                                        <p:cTn id="37" dur="1" fill="hold">
                                          <p:stCondLst>
                                            <p:cond delay="0"/>
                                          </p:stCondLst>
                                        </p:cTn>
                                        <p:tgtEl>
                                          <p:spTgt spid="53251">
                                            <p:txEl>
                                              <p:pRg st="6" end="6"/>
                                            </p:txEl>
                                          </p:spTgt>
                                        </p:tgtEl>
                                        <p:attrNameLst>
                                          <p:attrName>style.visibility</p:attrName>
                                        </p:attrNameLst>
                                      </p:cBhvr>
                                      <p:to>
                                        <p:strVal val="visible"/>
                                      </p:to>
                                    </p:set>
                                    <p:animEffect transition="in" filter="slide(fromBottom)">
                                      <p:cBhvr>
                                        <p:cTn id="38" dur="500"/>
                                        <p:tgtEl>
                                          <p:spTgt spid="532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468313" y="1773238"/>
            <a:ext cx="8229600" cy="4525962"/>
          </a:xfrm>
        </p:spPr>
        <p:txBody>
          <a:bodyPr>
            <a:normAutofit/>
          </a:bodyPr>
          <a:lstStyle/>
          <a:p>
            <a:pPr algn="ctr" eaLnBrk="1" hangingPunct="1">
              <a:lnSpc>
                <a:spcPct val="200000"/>
              </a:lnSpc>
              <a:buFontTx/>
              <a:buNone/>
            </a:pPr>
            <a:r>
              <a:rPr lang="ar-SA" altLang="fr-FR" b="1" dirty="0">
                <a:solidFill>
                  <a:schemeClr val="tx1"/>
                </a:solidFill>
                <a:latin typeface="Sakkal Majalla" panose="02000000000000000000" pitchFamily="2" charset="-78"/>
                <a:cs typeface="Sakkal Majalla" panose="02000000000000000000" pitchFamily="2" charset="-78"/>
              </a:rPr>
              <a:t>تقوم وظيفة التسويق بتحديد مواصفات السلعة من الوجهة التسويقية وهي ما يتعلق بشكل السلعة وكيفية تعبئتها أو تغليفها وما تتميز به من طعم ولون ورائحة والاسم التجاري الذي تحمله والسعر الذي تباع به للمستهلك ، كل هذا يحدد من قبل وظيفة التسويق ، وبناء على هذه المواصفات تقوم وظيفة الإنتاج بتحديد المواصفات الفنية للإنتاج.</a:t>
            </a:r>
            <a:endParaRPr lang="en-US" altLang="fr-FR" b="1" dirty="0">
              <a:solidFill>
                <a:schemeClr val="tx1"/>
              </a:solidFill>
              <a:latin typeface="Sakkal Majalla" panose="02000000000000000000" pitchFamily="2" charset="-78"/>
              <a:cs typeface="Sakkal Majalla" panose="02000000000000000000" pitchFamily="2" charset="-78"/>
            </a:endParaRPr>
          </a:p>
        </p:txBody>
      </p:sp>
      <p:sp>
        <p:nvSpPr>
          <p:cNvPr id="53250" name="عنصر نائب لرقم الشريحة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l">
              <a:spcBef>
                <a:spcPct val="0"/>
              </a:spcBef>
              <a:buFontTx/>
              <a:buNone/>
            </a:pPr>
            <a:fld id="{40D852BA-0794-40BA-8CE6-6F13998E40B8}" type="slidenum">
              <a:rPr lang="ar-SA" altLang="fr-FR" sz="1400"/>
              <a:pPr algn="l">
                <a:spcBef>
                  <a:spcPct val="0"/>
                </a:spcBef>
                <a:buFontTx/>
                <a:buNone/>
              </a:pPr>
              <a:t>9</a:t>
            </a:fld>
            <a:endParaRPr lang="en-US" altLang="fr-FR" sz="1400"/>
          </a:p>
        </p:txBody>
      </p:sp>
      <p:sp>
        <p:nvSpPr>
          <p:cNvPr id="30725" name="WordArt 5"/>
          <p:cNvSpPr>
            <a:spLocks noChangeArrowheads="1" noChangeShapeType="1" noTextEdit="1"/>
          </p:cNvSpPr>
          <p:nvPr/>
        </p:nvSpPr>
        <p:spPr bwMode="auto">
          <a:xfrm>
            <a:off x="1706565" y="620713"/>
            <a:ext cx="5457825" cy="762000"/>
          </a:xfrm>
          <a:prstGeom prst="rect">
            <a:avLst/>
          </a:prstGeom>
        </p:spPr>
        <p:txBody>
          <a:bodyPr wrap="none" fromWordArt="1">
            <a:prstTxWarp prst="textPlain">
              <a:avLst>
                <a:gd name="adj" fmla="val 50000"/>
              </a:avLst>
            </a:prstTxWarp>
          </a:bodyPr>
          <a:lstStyle/>
          <a:p>
            <a:pPr algn="ctr" rtl="1"/>
            <a:r>
              <a:rPr lang="ar-DZ" sz="3600" kern="10">
                <a:ln w="9525">
                  <a:solidFill>
                    <a:srgbClr val="0000FF"/>
                  </a:solidFill>
                  <a:round/>
                  <a:headEnd/>
                  <a:tailEnd/>
                </a:ln>
                <a:solidFill>
                  <a:srgbClr val="800080"/>
                </a:solidFill>
              </a:rPr>
              <a:t>مواصفات السلعة من الوجهة التسويقية</a:t>
            </a:r>
            <a:endParaRPr lang="fr-FR" sz="3600" kern="10">
              <a:ln w="9525">
                <a:solidFill>
                  <a:srgbClr val="0000FF"/>
                </a:solidFill>
                <a:round/>
                <a:headEnd/>
                <a:tailEnd/>
              </a:ln>
              <a:solidFill>
                <a:srgbClr val="800080"/>
              </a:solidFill>
            </a:endParaRPr>
          </a:p>
        </p:txBody>
      </p:sp>
    </p:spTree>
    <p:extLst>
      <p:ext uri="{BB962C8B-B14F-4D97-AF65-F5344CB8AC3E}">
        <p14:creationId xmlns:p14="http://schemas.microsoft.com/office/powerpoint/2010/main" val="5268530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8" presetClass="entr" presetSubtype="16" fill="hold" nodeType="afterEffect">
                                  <p:stCondLst>
                                    <p:cond delay="0"/>
                                  </p:stCondLst>
                                  <p:childTnLst>
                                    <p:set>
                                      <p:cBhvr>
                                        <p:cTn id="6" dur="1" fill="hold">
                                          <p:stCondLst>
                                            <p:cond delay="0"/>
                                          </p:stCondLst>
                                        </p:cTn>
                                        <p:tgtEl>
                                          <p:spTgt spid="30725"/>
                                        </p:tgtEl>
                                        <p:attrNameLst>
                                          <p:attrName>style.visibility</p:attrName>
                                        </p:attrNameLst>
                                      </p:cBhvr>
                                      <p:to>
                                        <p:strVal val="visible"/>
                                      </p:to>
                                    </p:set>
                                    <p:animEffect transition="in" filter="diamond(in)">
                                      <p:cBhvr>
                                        <p:cTn id="7" dur="2000"/>
                                        <p:tgtEl>
                                          <p:spTgt spid="30725"/>
                                        </p:tgtEl>
                                      </p:cBhvr>
                                    </p:animEffect>
                                  </p:childTnLst>
                                </p:cTn>
                              </p:par>
                            </p:childTnLst>
                          </p:cTn>
                        </p:par>
                        <p:par>
                          <p:cTn id="8" fill="hold" nodeType="afterGroup">
                            <p:stCondLst>
                              <p:cond delay="2000"/>
                            </p:stCondLst>
                            <p:childTnLst>
                              <p:par>
                                <p:cTn id="9" presetID="21" presetClass="entr" presetSubtype="4" fill="hold" nodeType="afterEffect">
                                  <p:stCondLst>
                                    <p:cond delay="0"/>
                                  </p:stCondLst>
                                  <p:childTnLst>
                                    <p:set>
                                      <p:cBhvr>
                                        <p:cTn id="10" dur="1" fill="hold">
                                          <p:stCondLst>
                                            <p:cond delay="0"/>
                                          </p:stCondLst>
                                        </p:cTn>
                                        <p:tgtEl>
                                          <p:spTgt spid="30723">
                                            <p:txEl>
                                              <p:pRg st="0" end="0"/>
                                            </p:txEl>
                                          </p:spTgt>
                                        </p:tgtEl>
                                        <p:attrNameLst>
                                          <p:attrName>style.visibility</p:attrName>
                                        </p:attrNameLst>
                                      </p:cBhvr>
                                      <p:to>
                                        <p:strVal val="visible"/>
                                      </p:to>
                                    </p:set>
                                    <p:animEffect transition="in" filter="wheel(4)">
                                      <p:cBhvr>
                                        <p:cTn id="11" dur="2000"/>
                                        <p:tgtEl>
                                          <p:spTgt spid="307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52</TotalTime>
  <Words>527</Words>
  <Application>Microsoft Office PowerPoint</Application>
  <PresentationFormat>Affichage à l'écran (4:3)</PresentationFormat>
  <Paragraphs>90</Paragraphs>
  <Slides>14</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14</vt:i4>
      </vt:variant>
    </vt:vector>
  </HeadingPairs>
  <TitlesOfParts>
    <vt:vector size="26" baseType="lpstr">
      <vt:lpstr>Arial Unicode MS</vt:lpstr>
      <vt:lpstr>Akhbar MT</vt:lpstr>
      <vt:lpstr>Arabic Transparent</vt:lpstr>
      <vt:lpstr>Arial</vt:lpstr>
      <vt:lpstr>Arial Black</vt:lpstr>
      <vt:lpstr>Calibri</vt:lpstr>
      <vt:lpstr>Century Gothic</vt:lpstr>
      <vt:lpstr>Sakkal Majalla</vt:lpstr>
      <vt:lpstr>Tahoma</vt:lpstr>
      <vt:lpstr>Times New Roman</vt:lpstr>
      <vt:lpstr>Wingdings 3</vt:lpstr>
      <vt:lpstr>Brin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6</cp:revision>
  <dcterms:created xsi:type="dcterms:W3CDTF">2022-05-31T15:03:24Z</dcterms:created>
  <dcterms:modified xsi:type="dcterms:W3CDTF">2022-05-31T15:55:57Z</dcterms:modified>
</cp:coreProperties>
</file>