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86" d="100"/>
          <a:sy n="86" d="100"/>
        </p:scale>
        <p:origin x="-90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D8506850-FC70-4341-BC8A-92AA8F8D3C42}" type="datetimeFigureOut">
              <a:rPr lang="fr-FR" smtClean="0"/>
              <a:t>17/02/2023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F307B23F-15AC-4000-B1FB-4DFF2C2D70A7}"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F307B23F-15AC-4000-B1FB-4DFF2C2D70A7}"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D8506850-FC70-4341-BC8A-92AA8F8D3C42}" type="datetimeFigureOut">
              <a:rPr lang="fr-FR" smtClean="0"/>
              <a:t>17/02/2023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D8506850-FC70-4341-BC8A-92AA8F8D3C42}" type="datetimeFigureOut">
              <a:rPr lang="fr-FR" smtClean="0"/>
              <a:t>17/02/2023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307B23F-15AC-4000-B1FB-4DFF2C2D70A7}"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flipH="1">
            <a:off x="-2" y="188640"/>
            <a:ext cx="8964489" cy="6669360"/>
          </a:xfrm>
        </p:spPr>
        <p:txBody>
          <a:bodyPr>
            <a:noAutofit/>
          </a:bodyPr>
          <a:lstStyle/>
          <a:p>
            <a:pPr algn="r" rtl="1"/>
            <a:r>
              <a:rPr lang="ar-DZ" sz="2400" b="1" dirty="0" smtClean="0">
                <a:latin typeface="Simplified Arabic" pitchFamily="18" charset="-78"/>
                <a:cs typeface="Simplified Arabic" pitchFamily="18" charset="-78"/>
              </a:rPr>
              <a:t>مقياس: الجغرافيا التاريخية</a:t>
            </a:r>
            <a:endParaRPr lang="fr-FR" sz="2400" b="1" dirty="0" smtClean="0">
              <a:latin typeface="Simplified Arabic" pitchFamily="18" charset="-78"/>
              <a:cs typeface="Simplified Arabic" pitchFamily="18" charset="-78"/>
            </a:endParaRPr>
          </a:p>
          <a:p>
            <a:pPr algn="r" rtl="1"/>
            <a:r>
              <a:rPr lang="ar-DZ" sz="2400" b="1" dirty="0" smtClean="0">
                <a:latin typeface="Simplified Arabic" pitchFamily="18" charset="-78"/>
                <a:cs typeface="Simplified Arabic" pitchFamily="18" charset="-78"/>
              </a:rPr>
              <a:t> المستوى السنة الثانية ماستر تاريخ الغرب الإسلامي في الفترة الوسيطة</a:t>
            </a:r>
            <a:endParaRPr lang="fr-FR" sz="2400" b="1" dirty="0">
              <a:latin typeface="Simplified Arabic" pitchFamily="18" charset="-78"/>
              <a:cs typeface="Simplified Arabic" pitchFamily="18" charset="-78"/>
            </a:endParaRPr>
          </a:p>
          <a:p>
            <a:pPr algn="r" rtl="1"/>
            <a:r>
              <a:rPr lang="ar-DZ" sz="2400" b="1" dirty="0" smtClean="0">
                <a:latin typeface="Simplified Arabic" pitchFamily="18" charset="-78"/>
                <a:cs typeface="Simplified Arabic" pitchFamily="18" charset="-78"/>
              </a:rPr>
              <a:t>المحاضرة الأولى: الديمغرافيا التاريخية</a:t>
            </a:r>
            <a:endParaRPr lang="fr-FR" sz="2400" b="1" dirty="0" smtClean="0">
              <a:latin typeface="Simplified Arabic" pitchFamily="18" charset="-78"/>
              <a:cs typeface="Simplified Arabic" pitchFamily="18" charset="-78"/>
            </a:endParaRPr>
          </a:p>
          <a:p>
            <a:pPr algn="r" rtl="1"/>
            <a:r>
              <a:rPr lang="fr-FR" sz="2400" b="1" dirty="0" smtClean="0">
                <a:latin typeface="Simplified Arabic" pitchFamily="18" charset="-78"/>
                <a:cs typeface="Simplified Arabic" pitchFamily="18" charset="-78"/>
              </a:rPr>
              <a:t>1</a:t>
            </a:r>
            <a:r>
              <a:rPr lang="ar-DZ" sz="2400" b="1" dirty="0" smtClean="0">
                <a:latin typeface="Simplified Arabic" pitchFamily="18" charset="-78"/>
                <a:cs typeface="Simplified Arabic" pitchFamily="18" charset="-78"/>
              </a:rPr>
              <a:t>) </a:t>
            </a:r>
            <a:r>
              <a:rPr lang="ar-DZ" sz="2400" b="1" dirty="0">
                <a:latin typeface="Simplified Arabic" pitchFamily="18" charset="-78"/>
                <a:cs typeface="Simplified Arabic" pitchFamily="18" charset="-78"/>
              </a:rPr>
              <a:t>مفهوم الجغرافيا التاريخية:</a:t>
            </a:r>
          </a:p>
          <a:p>
            <a:pPr algn="r" rtl="1"/>
            <a:r>
              <a:rPr lang="ar-DZ" sz="2400" b="1" dirty="0">
                <a:latin typeface="Simplified Arabic" pitchFamily="18" charset="-78"/>
                <a:cs typeface="Simplified Arabic" pitchFamily="18" charset="-78"/>
              </a:rPr>
              <a:t>تعريف فوست: هي العلم الذي يدرس تأثير </a:t>
            </a:r>
            <a:r>
              <a:rPr lang="ar-DZ" sz="2400" b="1" dirty="0" err="1">
                <a:latin typeface="Simplified Arabic" pitchFamily="18" charset="-78"/>
                <a:cs typeface="Simplified Arabic" pitchFamily="18" charset="-78"/>
              </a:rPr>
              <a:t>الحوداث</a:t>
            </a:r>
            <a:r>
              <a:rPr lang="ar-DZ" sz="2400" b="1" dirty="0">
                <a:latin typeface="Simplified Arabic" pitchFamily="18" charset="-78"/>
                <a:cs typeface="Simplified Arabic" pitchFamily="18" charset="-78"/>
              </a:rPr>
              <a:t> التاريخية على الحقائق الجغرافية.</a:t>
            </a:r>
          </a:p>
          <a:p>
            <a:pPr algn="r" rtl="1"/>
            <a:r>
              <a:rPr lang="ar-DZ" sz="2400" b="1" dirty="0">
                <a:latin typeface="Simplified Arabic" pitchFamily="18" charset="-78"/>
                <a:cs typeface="Simplified Arabic" pitchFamily="18" charset="-78"/>
              </a:rPr>
              <a:t>تعريف أليت وولج ترام وتايلور: حيث تم تعريفها بأنها جغرافية الماضي من خلال المواقع الحاصلة ضمن مجال معين وفي زمن معين. وقد اهتم البعض في دراسة الجغرافيا التاريخية بالدور الأنسان في التغير البيئي مع عدم إهمال تأثير البيئة في الأنسان، أي علاقات متبادلة في التأثير والتـأثر وهو ما ذهب إليه "كيرك" الذي أوضح العلاقة بين الأنسان والبيئة في إطار الماضي مع تطبيق المنهج السلوكي لإبراز هذه العلاقة، هناك العديد من الدراسات التي ترصد التغيرات الجغرافية في فترات تاريخية مختلفة في إقليم معين ومن بين هذه الدراسات نجد دراسة "داربي"" </a:t>
            </a:r>
            <a:r>
              <a:rPr lang="fr-FR" sz="2400" b="1" dirty="0" err="1" smtClean="0">
                <a:latin typeface="Simplified Arabic" pitchFamily="18" charset="-78"/>
                <a:cs typeface="Simplified Arabic" pitchFamily="18" charset="-78"/>
              </a:rPr>
              <a:t>H.Da</a:t>
            </a:r>
            <a:r>
              <a:rPr lang="ar-DZ" sz="2400" b="1" dirty="0" smtClean="0">
                <a:latin typeface="Simplified Arabic" pitchFamily="18" charset="-78"/>
                <a:cs typeface="Simplified Arabic" pitchFamily="18" charset="-78"/>
              </a:rPr>
              <a:t> </a:t>
            </a:r>
            <a:r>
              <a:rPr lang="ar-DZ" sz="2400" b="1" dirty="0">
                <a:latin typeface="Simplified Arabic" pitchFamily="18" charset="-78"/>
                <a:cs typeface="Simplified Arabic" pitchFamily="18" charset="-78"/>
              </a:rPr>
              <a:t>الجغرافيا التاريخية لإنجلترا قبل عام1800م، </a:t>
            </a:r>
            <a:endParaRPr lang="ar-DZ" sz="2400" b="1" dirty="0" smtClean="0">
              <a:latin typeface="Simplified Arabic" pitchFamily="18" charset="-78"/>
              <a:cs typeface="Simplified Arabic" pitchFamily="18" charset="-78"/>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29584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88640"/>
            <a:ext cx="8291264" cy="6120720"/>
          </a:xfrm>
        </p:spPr>
        <p:txBody>
          <a:bodyPr/>
          <a:lstStyle/>
          <a:p>
            <a:pPr algn="r"/>
            <a:r>
              <a:rPr lang="ar-DZ" dirty="0" smtClean="0"/>
              <a:t>2) </a:t>
            </a:r>
            <a:r>
              <a:rPr lang="ar-DZ" dirty="0"/>
              <a:t>مناهج البحث في الجغرافيا </a:t>
            </a:r>
            <a:r>
              <a:rPr lang="ar-DZ" dirty="0" smtClean="0"/>
              <a:t>التاريخية:</a:t>
            </a:r>
          </a:p>
          <a:p>
            <a:pPr algn="r"/>
            <a:r>
              <a:rPr lang="ar-DZ" dirty="0" smtClean="0"/>
              <a:t>1-2)المنهج </a:t>
            </a:r>
            <a:r>
              <a:rPr lang="ar-DZ" dirty="0"/>
              <a:t>التاريخي:</a:t>
            </a:r>
          </a:p>
          <a:p>
            <a:pPr algn="r"/>
            <a:r>
              <a:rPr lang="ar-DZ" dirty="0"/>
              <a:t>    يعد هذا المنهج الأساس الثابت لأي دراسة في الجغرافية التاريخية، </a:t>
            </a:r>
            <a:r>
              <a:rPr lang="ar-DZ" dirty="0" err="1"/>
              <a:t>إذيقوم</a:t>
            </a:r>
            <a:r>
              <a:rPr lang="ar-DZ" dirty="0"/>
              <a:t> المنهج على إظهار الخصائص الجغرافية وفق تسلسل الأحداث التاريخية في المكان بغية تفسير جغرافي رصين إذ يتعامل الباحث في الجغرافية التاريخية مع مغزى وأهمية المعلومات الكامنة في التاريخ القريب أو البعيد، حيث أن التاريخ هو مجموعة من الأنشطة البشرية يسعى الباحث إلى دراستها.</a:t>
            </a:r>
          </a:p>
          <a:p>
            <a:pPr lvl="1" algn="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68531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404664"/>
            <a:ext cx="8291264" cy="5904696"/>
          </a:xfrm>
        </p:spPr>
        <p:txBody>
          <a:bodyPr/>
          <a:lstStyle/>
          <a:p>
            <a:pPr algn="r"/>
            <a:r>
              <a:rPr lang="ar-DZ" dirty="0"/>
              <a:t>-2) المنهج الأصولي:</a:t>
            </a:r>
          </a:p>
          <a:p>
            <a:pPr algn="r"/>
            <a:r>
              <a:rPr lang="ar-DZ" dirty="0"/>
              <a:t>    يعتمد هذا المنهج على دراسة ظاهرة جغرافية واحدة في مكان ما عبر مرحلة زمنية أو مراحل زمنية متتالية، وكيف لعبت دورها في التأثير على سير الحوادث التاريخية إذ يقوم على صياغة المفاهيم لتفسير العديد من الظواهر والمشكلات الجغرافية، ويندر أن تخلو دراسة في الجغرافية التاريخية من إتباعه.</a:t>
            </a:r>
          </a:p>
          <a:p>
            <a:pPr algn="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34801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32656"/>
            <a:ext cx="8219256" cy="5976704"/>
          </a:xfrm>
        </p:spPr>
        <p:txBody>
          <a:bodyPr/>
          <a:lstStyle/>
          <a:p>
            <a:pPr algn="r"/>
            <a:r>
              <a:rPr lang="ar-DZ" dirty="0" smtClean="0"/>
              <a:t>4)الديمغرافية </a:t>
            </a:r>
            <a:r>
              <a:rPr lang="ar-DZ" dirty="0"/>
              <a:t>التاريخية في الفترة </a:t>
            </a:r>
            <a:r>
              <a:rPr lang="ar-DZ" dirty="0" smtClean="0"/>
              <a:t>الوسيطة:</a:t>
            </a:r>
          </a:p>
          <a:p>
            <a:pPr algn="r"/>
            <a:endParaRPr lang="ar-DZ" dirty="0"/>
          </a:p>
          <a:p>
            <a:pPr algn="r"/>
            <a:r>
              <a:rPr lang="ar-DZ" dirty="0" smtClean="0"/>
              <a:t> </a:t>
            </a:r>
            <a:r>
              <a:rPr lang="ar-DZ" dirty="0"/>
              <a:t>تختزن الكثير من المصادر الإسلامية على بعض الإشارات الإحصائية والتقديرات اللفظية عن عدد السكان: قبائل بطون واتحادات قبلية، وعن المدن والأسواق وعدد المساكن والفنادق والحمامات وغيرها من المرافق العمومية، وعدد الجنود والمعارك وعدد القتلى والأسرى والسبايا وغيرها من المعلومات الهامة والتي نستطيع تلخيصها </a:t>
            </a:r>
            <a:r>
              <a:rPr lang="ar-DZ" dirty="0" err="1"/>
              <a:t>فيمايلي</a:t>
            </a:r>
            <a:r>
              <a:rPr lang="ar-DZ" dirty="0"/>
              <a:t>:</a:t>
            </a:r>
          </a:p>
          <a:p>
            <a:pPr algn="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3187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0"/>
            <a:ext cx="8147248" cy="6309360"/>
          </a:xfrm>
        </p:spPr>
        <p:txBody>
          <a:bodyPr>
            <a:normAutofit fontScale="85000" lnSpcReduction="20000"/>
          </a:bodyPr>
          <a:lstStyle/>
          <a:p>
            <a:pPr algn="r"/>
            <a:r>
              <a:rPr lang="ar-DZ" dirty="0"/>
              <a:t>-4)المؤشر العمراني والمعماري:</a:t>
            </a:r>
          </a:p>
          <a:p>
            <a:pPr algn="r"/>
            <a:r>
              <a:rPr lang="ar-DZ" dirty="0"/>
              <a:t>- عدد القبائل والمدن والتجمعات السكانية(قلاع، حصون، </a:t>
            </a:r>
            <a:r>
              <a:rPr lang="ar-DZ" dirty="0" err="1"/>
              <a:t>مداشر</a:t>
            </a:r>
            <a:r>
              <a:rPr lang="ar-DZ" dirty="0"/>
              <a:t>، اغرم، أكادير...)</a:t>
            </a:r>
          </a:p>
          <a:p>
            <a:pPr algn="r"/>
            <a:r>
              <a:rPr lang="ar-DZ" dirty="0"/>
              <a:t>- مساحة المدن وطول أسوارها أبوابها؛ فالمدن </a:t>
            </a:r>
            <a:r>
              <a:rPr lang="ar-DZ" dirty="0" err="1"/>
              <a:t>الوسيطية</a:t>
            </a:r>
            <a:r>
              <a:rPr lang="ar-DZ" dirty="0"/>
              <a:t> تصنف كبيرة وصغيرة بحسب عدد ابوابها وتعدد مرافقها العمومية (المساجد، حمامات ،فنادق،،أسواق وغيرها وبتعدد ازقتها ودروبها وأحيائها وأرباضها فقد ذكر البكري أن في </a:t>
            </a:r>
            <a:r>
              <a:rPr lang="ar-DZ" dirty="0" err="1"/>
              <a:t>تامسنا</a:t>
            </a:r>
            <a:r>
              <a:rPr lang="ar-DZ" dirty="0"/>
              <a:t> في العهد </a:t>
            </a:r>
            <a:r>
              <a:rPr lang="ar-DZ" dirty="0" err="1"/>
              <a:t>البرغواطي</a:t>
            </a:r>
            <a:r>
              <a:rPr lang="ar-DZ" dirty="0"/>
              <a:t> بلغ387 ما بين مدينة وقرية وقصر، كما ذكر </a:t>
            </a:r>
            <a:r>
              <a:rPr lang="ar-DZ" dirty="0" err="1"/>
              <a:t>الجزنائي</a:t>
            </a:r>
            <a:r>
              <a:rPr lang="ar-DZ" dirty="0"/>
              <a:t> في كتابه زهرة الآس في بناء مدينة فاس بعض الأرقام الإحصائية في العهد </a:t>
            </a:r>
            <a:r>
              <a:rPr lang="ar-DZ" dirty="0" err="1"/>
              <a:t>الموحدي</a:t>
            </a:r>
            <a:r>
              <a:rPr lang="ar-DZ" dirty="0"/>
              <a:t>:</a:t>
            </a:r>
          </a:p>
          <a:p>
            <a:pPr algn="r"/>
            <a:r>
              <a:rPr lang="ar-DZ" dirty="0"/>
              <a:t>- دور السكنى89236،المساجد، دور الوضوء274،الحوانيت9082،المصاري7....</a:t>
            </a:r>
          </a:p>
          <a:p>
            <a:pPr algn="r"/>
            <a:r>
              <a:rPr lang="ar-DZ" dirty="0"/>
              <a:t>- تصنف المدن كبيرة أو صغيرة بعدد أبوابها، فقد أشارت المصادر التاريخية إلى تعدد أبواب المدن؛ فمثلا  مدينة فاس ومراكش(حوالي 24 باب لكل منها) وهذه مدن كبيرة وما كان دون ذلك فهي مدن متوسطة، </a:t>
            </a:r>
            <a:r>
              <a:rPr lang="ar-DZ" dirty="0" err="1"/>
              <a:t>سجلماسة</a:t>
            </a:r>
            <a:r>
              <a:rPr lang="ar-DZ" dirty="0"/>
              <a:t> (8أبواب) سبتة 7أبواب وما دون ذلك فهي مدن صغيرة و قد كان لتلمسان خمس أبواب رئيسية وأخرى ثانوية سميت حسب موقعها أو اتجاهها ، وأهم هذه الأبواب هي باب الجنوب وباب الحديد في الجهة الجنوبية، وباب كشوط ( باب فاس) من الجهة الغربية نحو الصهريج وصبرة والمغرب، وباب وهران من الجهة الشمالية الغربية نحو وهنين </a:t>
            </a:r>
            <a:r>
              <a:rPr lang="ar-DZ" dirty="0" err="1"/>
              <a:t>وأرشقول</a:t>
            </a:r>
            <a:r>
              <a:rPr lang="ar-DZ" dirty="0"/>
              <a:t> </a:t>
            </a:r>
            <a:r>
              <a:rPr lang="ar-DZ" dirty="0" err="1"/>
              <a:t>وندرومة</a:t>
            </a:r>
            <a:r>
              <a:rPr lang="ar-DZ" dirty="0"/>
              <a:t> ومفترق الطرق المؤدي إلى وهران، وإلى شماله نجد باب </a:t>
            </a:r>
            <a:r>
              <a:rPr lang="ar-DZ" dirty="0" err="1"/>
              <a:t>القرمادين</a:t>
            </a:r>
            <a:r>
              <a:rPr lang="ar-DZ" dirty="0"/>
              <a:t> الذي يعتبر الحصن </a:t>
            </a: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4465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04664"/>
            <a:ext cx="8363272" cy="5904696"/>
          </a:xfrm>
        </p:spPr>
        <p:txBody>
          <a:bodyPr>
            <a:normAutofit fontScale="70000" lnSpcReduction="20000"/>
          </a:bodyPr>
          <a:lstStyle/>
          <a:p>
            <a:pPr algn="r" rtl="1"/>
            <a:r>
              <a:rPr lang="ar-DZ" dirty="0"/>
              <a:t>الدفاعي الأول من الشمال، وباب سيدي البرادعي (باب الشمال) من الجهة الشمالية، وباب زيري من الجهة الشرقية نحو أقادير، وباب الجياد في الجهة الجنوبية الشرقية  نحو المقبرة.</a:t>
            </a:r>
          </a:p>
          <a:p>
            <a:pPr algn="r" rtl="1"/>
            <a:r>
              <a:rPr lang="ar-DZ" dirty="0"/>
              <a:t>- المساجد صنف كبيرة أو صغيرة بعدد أبوابها </a:t>
            </a:r>
            <a:r>
              <a:rPr lang="ar-DZ" dirty="0" err="1"/>
              <a:t>وبلاطاتها</a:t>
            </a:r>
            <a:r>
              <a:rPr lang="ar-DZ" dirty="0"/>
              <a:t> وإنارتها؛ فتعددها يعنى كبرها أي طاقة استيعابية كبيرة تساعدنا على تصنيف المدن إلى جانب عناصر أخرى</a:t>
            </a:r>
          </a:p>
          <a:p>
            <a:pPr algn="r" rtl="1"/>
            <a:r>
              <a:rPr lang="ar-DZ" dirty="0"/>
              <a:t>2-5)المؤشر الإنتاجي والاستهلاكي: ومن هذه المؤشرات نجد</a:t>
            </a:r>
          </a:p>
          <a:p>
            <a:pPr algn="r" rtl="1"/>
            <a:r>
              <a:rPr lang="ar-DZ" dirty="0"/>
              <a:t>-المياه العذبة: الأنهار، العيون، الآبار، السقايات والسواقي...تعدد مصادر المياه وتنوع وسائل تزويد السكان بها مؤشر على درجة كثافة السكان؛ فمثلا في العهد </a:t>
            </a:r>
            <a:r>
              <a:rPr lang="ar-DZ" dirty="0" err="1"/>
              <a:t>الموحدي</a:t>
            </a:r>
            <a:r>
              <a:rPr lang="ar-DZ" dirty="0"/>
              <a:t> في كل من فاس وسبتة نجد ما يلي:</a:t>
            </a:r>
          </a:p>
          <a:p>
            <a:pPr algn="r" rtl="1"/>
            <a:r>
              <a:rPr lang="ar-DZ" dirty="0"/>
              <a:t>جدول رقم (1): عدد  السقايات والحمامات ودور الوضوء في مدينتي فاس وسبتة</a:t>
            </a:r>
          </a:p>
          <a:p>
            <a:pPr algn="r" rtl="1"/>
            <a:r>
              <a:rPr lang="ar-DZ" dirty="0"/>
              <a:t>	مدينة فاس	مدينة سبتة</a:t>
            </a:r>
          </a:p>
          <a:p>
            <a:pPr algn="r" rtl="1"/>
            <a:r>
              <a:rPr lang="ar-DZ" dirty="0"/>
              <a:t> عدد السقايات	80	25</a:t>
            </a:r>
          </a:p>
          <a:p>
            <a:pPr algn="r" rtl="1"/>
            <a:r>
              <a:rPr lang="ar-DZ" dirty="0"/>
              <a:t>دور الوضوء	42	12</a:t>
            </a:r>
          </a:p>
          <a:p>
            <a:pPr algn="r" rtl="1"/>
            <a:r>
              <a:rPr lang="ar-DZ" dirty="0"/>
              <a:t>الحمامات	93	20</a:t>
            </a:r>
          </a:p>
          <a:p>
            <a:pPr algn="r" rtl="1"/>
            <a:r>
              <a:rPr lang="ar-DZ" dirty="0"/>
              <a:t>- الاستهلاك: المصادر التاريخية العديد من الإحصاءات فيما يخص المواد الاستهلاكية منها:</a:t>
            </a:r>
          </a:p>
          <a:p>
            <a:pPr algn="r" rtl="1"/>
            <a:r>
              <a:rPr lang="ar-DZ" dirty="0"/>
              <a:t>المواد الغذائية(الحبوب، اللحوم، والزيوت...)، العلف(التبن، الشعير، العشب وغيره...)، مواد الطاقة(الحطب، الفحم، روث البهائم، الأزبال...)،النفايات(الأزبال، المياه المستعملة، الرماد...) ومن أمثلة المواد الاستهلاكية نجد أرقام عن استهلاك اللحوم ؛فنجد في سوق أغمات </a:t>
            </a:r>
            <a:r>
              <a:rPr lang="ar-DZ" dirty="0" err="1"/>
              <a:t>وريكة</a:t>
            </a:r>
            <a:r>
              <a:rPr lang="ar-DZ" dirty="0"/>
              <a:t> الذي يقوم يوم الأحد بضروب السلع وأصناف المتاجر يذبح أكثر من100ثور و1000 شاه وينفذ في ذلك اليوم كله، </a:t>
            </a:r>
            <a:r>
              <a:rPr lang="ar-DZ" dirty="0" err="1"/>
              <a:t>بولعوان</a:t>
            </a:r>
            <a:r>
              <a:rPr lang="ar-DZ" dirty="0"/>
              <a:t> منطقة في دكالة لكل واحد من سكانها 100زوج من الثيران محصولاتهم حوالي ألف حمل دابة من القمح.</a:t>
            </a:r>
          </a:p>
          <a:p>
            <a:pPr algn="r" rtl="1"/>
            <a:endParaRPr lang="ar-DZ" dirty="0"/>
          </a:p>
          <a:p>
            <a:pPr algn="r" rtl="1"/>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09672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76672"/>
            <a:ext cx="8219256" cy="5832688"/>
          </a:xfrm>
        </p:spPr>
        <p:txBody>
          <a:bodyPr>
            <a:normAutofit fontScale="85000" lnSpcReduction="20000"/>
          </a:bodyPr>
          <a:lstStyle/>
          <a:p>
            <a:pPr algn="r" rtl="1"/>
            <a:r>
              <a:rPr lang="ar-DZ" dirty="0"/>
              <a:t>) المصادر الإحصاءات في الفترة الوسيطة: </a:t>
            </a:r>
          </a:p>
          <a:p>
            <a:pPr algn="r" rtl="1"/>
            <a:r>
              <a:rPr lang="ar-DZ" dirty="0"/>
              <a:t>     نجد أنه هناك نوعين من المصادر التي نستطيع استنباط منها المعلومات في الفترة الوسيطة وهي على النحو التالي:</a:t>
            </a:r>
          </a:p>
          <a:p>
            <a:pPr algn="r" rtl="1"/>
            <a:r>
              <a:rPr lang="ar-DZ" dirty="0"/>
              <a:t>1-6)المصادر والنصوص الانطباعية:</a:t>
            </a:r>
          </a:p>
          <a:p>
            <a:pPr algn="r" rtl="1"/>
            <a:r>
              <a:rPr lang="ar-DZ" dirty="0"/>
              <a:t>    نقصد بها تلك النصوص التي لا تنطق بلغة الأرقام لكنها تعطي انطباع يتشكل في ذهنية المؤرخ، وغالبا ما تساعدنا في معرفة الساكنة المغرب قلة أو كثرة رغم أنها لا تفصح عن أرقام دقيقة ومع أنها تتصف بالعمومية؛ لكنها تساعدنا على معرفة الخطوط العريضة للتطور الديمغرافي، وفي هذا السياق نجد نصوص المؤرخين والرحالة والبلدانيين لإعطائنا بعض التصورات عن الوضع الديمغرافي ففي كتاب الاستبصار عندما يتكلم عن قبائل صنهاجة الصحراء أكد أن فيها خلق كثير، كما قد يزداد النقص الديمغرافي بسبب الحروب وتعاظم مرحلة هرم الدول، وقد تفطن ابن خلدون إلى هذه الحقيقة وببراعته وحسه الاجتماعي إلى هذه الحقيقة وفسرها بانقباض الناس عن الإنتاج بسبب ما يقع من العدوان في الأموال والجبايات وكثرة الفتن والاضطرابات والتي غالبا ما تظهر في أواخر عمر الدول. فعلى أثر حصار الموحدين للمرابطين في مدينة مراكش مات خلق كبير منهم بالسيف والازدحام على الأبواب انحصر بها من الفرسان نحو أربعين ألف ومن الرجالة مالا يحصى عددهم إلا خالقهم.</a:t>
            </a:r>
          </a:p>
          <a:p>
            <a:pPr algn="r" rtl="1"/>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40246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99592" y="476672"/>
            <a:ext cx="7787208" cy="5832688"/>
          </a:xfrm>
        </p:spPr>
        <p:txBody>
          <a:bodyPr>
            <a:normAutofit lnSpcReduction="10000"/>
          </a:bodyPr>
          <a:lstStyle/>
          <a:p>
            <a:pPr algn="r" rtl="1"/>
            <a:r>
              <a:rPr lang="ar-DZ" dirty="0"/>
              <a:t> ومن هذا نرى بأن الحروب لها دور فعال في الانقاص الديمغرافي للسكان لكن هناك عامل آخر لا يقل أهمية عنه آلا وهو المجاعات والأوبئة؛ التي كانت تصيب بلاد المغرب الإسلامي بين الحين والآخر وتعمل على انقاص السكان وتؤدى إلى حدوث اختلالات، لقد مست بلاد المغرب العديد من المجاعات والأوبئة في الفترة الوسيطة منها؛ ففي القرن السادس هجري اجتاحت مدينة بجاية </a:t>
            </a:r>
            <a:r>
              <a:rPr lang="ar-DZ" dirty="0" err="1"/>
              <a:t>الموحدية</a:t>
            </a:r>
            <a:r>
              <a:rPr lang="ar-DZ" dirty="0"/>
              <a:t> مجاعة شديدة بسبب هجوم بني غانية عليها واحتلالهم لها، كما عرفت المنطقة مجاعة أخرى مطلع القرن السابع الهجري </a:t>
            </a:r>
            <a:r>
              <a:rPr lang="ar-DZ" dirty="0" err="1"/>
              <a:t>يرحج</a:t>
            </a:r>
            <a:r>
              <a:rPr lang="ar-DZ" dirty="0"/>
              <a:t> أن تكون سنة610هـ/1213م نتيجة لظروف طبيعية قاهرة بسبب حدوث القحط. أما بالنسبة إلى الأوبئة فقد ذكر حسن الوزان أن الأوبئة تظهر في بلاد البربر على رأس كل عشر سنوات أو خمسة عشر سنة أو خمسة وعشرين سنة وعندما يأتي يذهب بالعدد العديد من الناس، لأنه لا يهتم به أحد ولا يستعمل أي </a:t>
            </a: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93037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16632"/>
            <a:ext cx="8435280" cy="6192728"/>
          </a:xfrm>
        </p:spPr>
        <p:txBody>
          <a:bodyPr>
            <a:normAutofit lnSpcReduction="10000"/>
          </a:bodyPr>
          <a:lstStyle/>
          <a:p>
            <a:pPr algn="r" rtl="1"/>
            <a:r>
              <a:rPr lang="ar-DZ" dirty="0"/>
              <a:t>دواء باستثناء التمسح بالتراب الأرميني حول دمل الطاعون، ولم يظهر الوباء </a:t>
            </a:r>
            <a:r>
              <a:rPr lang="ar-DZ" dirty="0" err="1"/>
              <a:t>بنوميديا</a:t>
            </a:r>
            <a:r>
              <a:rPr lang="ar-DZ" dirty="0"/>
              <a:t> منذ مائة سنة ولم يظهر قط في بلاد السودان، بعض الأوبئة صعب تحديد مجالها الجغرافي؛ فهناك أوبئة محلية تصيب المغرب الأوسط أو إحدى حواضرها فلا خلاف فيها وهناك أوبئة عامة تصيب بلاد المغرب كله بل العالم بأسره كما هو الحال بالنسبة لوباء749هـ/1348 وذلك أن هذه الأمراض الانتشار العدوى منها تكون عن طريق الاحتكاك التجاري والعلمي بين مختلف بلدان المغرب؛ خاصة أن المغرب الأوسط كان يشكل منطقة عبور نحو المشرق للحج والتجارة وطلب العلم.</a:t>
            </a:r>
          </a:p>
          <a:p>
            <a:pPr algn="r" rtl="1"/>
            <a:r>
              <a:rPr lang="ar-DZ" dirty="0"/>
              <a:t>2-6) النصوص الرقمية:</a:t>
            </a:r>
          </a:p>
          <a:p>
            <a:pPr algn="r" rtl="1"/>
            <a:r>
              <a:rPr lang="ar-DZ" dirty="0"/>
              <a:t>   تتميز هذه النصوص بأنها أكثر أهمية لما تتضمن أرقام إحصائية تقريبية خاصة إذا التزم الباحث بمراجعتها ومقارنتها تجنبا للسقوط مبالغات المؤرخين فهناك بعض المصادر التاريخية تتضمن في طياتها بعض من النصوص الرقمية التي يمكن استثمارها للوصول إلى نتائج أقرب إلى الدقة.</a:t>
            </a:r>
          </a:p>
          <a:p>
            <a:pPr algn="r" rtl="1"/>
            <a:endParaRPr lang="ar-DZ" dirty="0"/>
          </a:p>
          <a:p>
            <a:pPr algn="r" rtl="1"/>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30994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440</TotalTime>
  <Words>1121</Words>
  <Application>Microsoft Office PowerPoint</Application>
  <PresentationFormat>Affichage à l'écran (4:3)</PresentationFormat>
  <Paragraphs>38</Paragraphs>
  <Slides>9</Slides>
  <Notes>0</Notes>
  <HiddenSlides>0</HiddenSlides>
  <MMClips>9</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Apex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د/بوخليفي قويدر جهينة المحور الثاني: الفاعلون في التهيئة العمرانية. عنوان المداخلة: دور الفاعلون الخواص والعامون في  أنتاج السكن لتنمية سياسة المدينة في  بلدية بسكرة بين الواقع والأفاق .    بسكرة هي أحدى المدن التي تشهد وتيرة متسارعة في نموها الديمغرافي والحضري الذي انعكس هل ارتفاع طلبيه السكن من سنة إلى أخرى و بالتالي زيادة الحضرية السكنية، من خلال هذه الدراسة سنركز على مدى مساهمة الفاعلون  الخواص والعامون في إنتاج السكن في مدينة بسكرة من أجل تنمية سياسة المدينة. وما انعكاس خيار التوسع العمودي على سوسيولوجية المدينة؟ تعتمد هذه الدراسة على المنهج الوصفي من أجل تتبع  دور الفاعلون في إنتاج السكن في المجال عاصمة الزيبان بالإضافة إلى المنهج التحليلي لدراسة انعكاس خيار التوسع العمودي على المجال السوسيولوجي المدينة. </dc:title>
  <dc:creator>PLANET INFORMATIQUE</dc:creator>
  <cp:lastModifiedBy>PLANET INFORMATIQUE</cp:lastModifiedBy>
  <cp:revision>78</cp:revision>
  <dcterms:created xsi:type="dcterms:W3CDTF">2022-05-31T16:13:04Z</dcterms:created>
  <dcterms:modified xsi:type="dcterms:W3CDTF">2023-02-17T16:47:20Z</dcterms:modified>
</cp:coreProperties>
</file>