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8"/>
  </p:notesMasterIdLst>
  <p:sldIdLst>
    <p:sldId id="256" r:id="rId2"/>
    <p:sldId id="257" r:id="rId3"/>
    <p:sldId id="258" r:id="rId4"/>
    <p:sldId id="259" r:id="rId5"/>
    <p:sldId id="260" r:id="rId6"/>
    <p:sldId id="261" r:id="rId7"/>
    <p:sldId id="262" r:id="rId8"/>
    <p:sldId id="263" r:id="rId9"/>
    <p:sldId id="265" r:id="rId10"/>
    <p:sldId id="266" r:id="rId11"/>
    <p:sldId id="272" r:id="rId12"/>
    <p:sldId id="268" r:id="rId13"/>
    <p:sldId id="269" r:id="rId14"/>
    <p:sldId id="270" r:id="rId15"/>
    <p:sldId id="271" r:id="rId16"/>
    <p:sldId id="273"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1FE4CC-6B4A-4CE5-BCFC-753D092C06FE}" type="datetimeFigureOut">
              <a:rPr lang="fr-FR" smtClean="0"/>
              <a:t>26/09/2022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A568A0-98C0-4447-8B0A-247BCBA8E73A}" type="slidenum">
              <a:rPr lang="fr-FR" smtClean="0"/>
              <a:t>‹N°›</a:t>
            </a:fld>
            <a:endParaRPr lang="fr-FR"/>
          </a:p>
        </p:txBody>
      </p:sp>
    </p:spTree>
    <p:extLst>
      <p:ext uri="{BB962C8B-B14F-4D97-AF65-F5344CB8AC3E}">
        <p14:creationId xmlns:p14="http://schemas.microsoft.com/office/powerpoint/2010/main" val="635719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0A568A0-98C0-4447-8B0A-247BCBA8E73A}" type="slidenum">
              <a:rPr lang="fr-FR" smtClean="0"/>
              <a:t>3</a:t>
            </a:fld>
            <a:endParaRPr lang="fr-FR"/>
          </a:p>
        </p:txBody>
      </p:sp>
    </p:spTree>
    <p:extLst>
      <p:ext uri="{BB962C8B-B14F-4D97-AF65-F5344CB8AC3E}">
        <p14:creationId xmlns:p14="http://schemas.microsoft.com/office/powerpoint/2010/main" val="3947434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AA309A6D-C09C-4548-B29A-6CF363A7E532}" type="datetimeFigureOut">
              <a:rPr lang="fr-FR" smtClean="0"/>
              <a:t>26/09/2022</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a:lstStyle/>
          <a:p>
            <a:fld id="{CF4668DC-857F-487D-BFFA-8C0CA5037977}" type="slidenum">
              <a:rPr lang="fr-BE" smtClean="0"/>
              <a:t>‹N°›</a:t>
            </a:fld>
            <a:endParaRPr lang="fr-BE"/>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26/09/2022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26/09/2022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26/09/2022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26/09/2022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F4668DC-857F-487D-BFFA-8C0CA5037977}" type="slidenum">
              <a:rPr lang="fr-BE" smtClean="0"/>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26/09/2022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t>26/09/2022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t>26/09/2022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26/09/2022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26/09/2022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26/09/2022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A309A6D-C09C-4548-B29A-6CF363A7E532}" type="datetimeFigureOut">
              <a:rPr lang="fr-FR" smtClean="0"/>
              <a:t>26/09/2022</a:t>
            </a:fld>
            <a:endParaRPr lang="fr-BE"/>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BE"/>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F4668DC-857F-487D-BFFA-8C0CA5037977}"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r.wikipedia.org/wiki/%D8%AF%D9%8A%D9%86%D8%A7%D8%B1" TargetMode="External"/><Relationship Id="rId2" Type="http://schemas.openxmlformats.org/officeDocument/2006/relationships/hyperlink" Target="https://ar.wikipedia.org/wiki/%D8%A7%D9%82%D8%AA%D8%B5%D8%A7%D8%A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ata.albankaldawli.org/indicator/NY.GDP.MKTP.CD?locations=DZ"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95536" y="2204864"/>
            <a:ext cx="8136904" cy="4175578"/>
          </a:xfrm>
        </p:spPr>
        <p:txBody>
          <a:bodyPr>
            <a:normAutofit/>
          </a:bodyPr>
          <a:lstStyle/>
          <a:p>
            <a:pPr rtl="1"/>
            <a:r>
              <a:rPr lang="ar-DZ" sz="5400" b="1" dirty="0"/>
              <a:t>المحور الاول </a:t>
            </a:r>
            <a:endParaRPr lang="fr-FR" sz="5400" b="1" dirty="0"/>
          </a:p>
          <a:p>
            <a:pPr rtl="1"/>
            <a:r>
              <a:rPr lang="ar-DZ" sz="5400" b="1" dirty="0"/>
              <a:t>لمحة عن التنمية الاقتصادية</a:t>
            </a:r>
            <a:endParaRPr lang="fr-FR" sz="5400" b="1" dirty="0"/>
          </a:p>
        </p:txBody>
      </p:sp>
    </p:spTree>
    <p:extLst>
      <p:ext uri="{BB962C8B-B14F-4D97-AF65-F5344CB8AC3E}">
        <p14:creationId xmlns:p14="http://schemas.microsoft.com/office/powerpoint/2010/main" val="3630858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48680"/>
            <a:ext cx="8964488" cy="5632311"/>
          </a:xfrm>
          <a:prstGeom prst="rect">
            <a:avLst/>
          </a:prstGeom>
        </p:spPr>
        <p:txBody>
          <a:bodyPr wrap="square">
            <a:spAutoFit/>
          </a:bodyPr>
          <a:lstStyle/>
          <a:p>
            <a:pPr algn="r" rtl="1"/>
            <a:r>
              <a:rPr lang="ar-DZ" sz="4000" dirty="0">
                <a:latin typeface="Arial" panose="020B0604020202020204" pitchFamily="34" charset="0"/>
              </a:rPr>
              <a:t>وقد باتت معظم الإحصائيات </a:t>
            </a:r>
            <a:r>
              <a:rPr lang="ar-DZ" sz="4000" dirty="0" err="1">
                <a:latin typeface="Arial" panose="020B0604020202020204" pitchFamily="34" charset="0"/>
                <a:hlinkClick r:id="rId2" tooltip="اقتصاد"/>
              </a:rPr>
              <a:t>الأقتصادية</a:t>
            </a:r>
            <a:r>
              <a:rPr lang="ar-DZ" sz="4000" dirty="0">
                <a:latin typeface="Arial" panose="020B0604020202020204" pitchFamily="34" charset="0"/>
              </a:rPr>
              <a:t> تستخدم الناتج المحلي الإجمالي في التسعينات لأنه يعبر بصورة أفضل عن حالة النشاط </a:t>
            </a:r>
            <a:r>
              <a:rPr lang="ar-DZ" sz="4000" dirty="0" err="1">
                <a:latin typeface="Arial" panose="020B0604020202020204" pitchFamily="34" charset="0"/>
                <a:hlinkClick r:id="rId2" tooltip="اقتصاد"/>
              </a:rPr>
              <a:t>الأقتصادي</a:t>
            </a:r>
            <a:r>
              <a:rPr lang="ar-DZ" sz="4000" dirty="0">
                <a:latin typeface="Arial" panose="020B0604020202020204" pitchFamily="34" charset="0"/>
              </a:rPr>
              <a:t> في بلدٍ ما، بغض النظر عن جنسية من يقومون بذلك النشاط، مع العلم أن الناتج القومي الإجمالي هو ما يبقى في النهاية بأيدي مواطني ذلك البلد لينفقوه. مثلاً، الناتج القومي الإجمالي </a:t>
            </a:r>
            <a:r>
              <a:rPr lang="ar-DZ" sz="4000" dirty="0" smtClean="0">
                <a:latin typeface="Arial" panose="020B0604020202020204" pitchFamily="34" charset="0"/>
              </a:rPr>
              <a:t>الجزائري </a:t>
            </a:r>
            <a:r>
              <a:rPr lang="ar-DZ" sz="4000" dirty="0">
                <a:latin typeface="Arial" panose="020B0604020202020204" pitchFamily="34" charset="0"/>
              </a:rPr>
              <a:t>أكبر من الناتج المحلي الإجمالي </a:t>
            </a:r>
            <a:r>
              <a:rPr lang="ar-DZ" sz="4000" dirty="0" smtClean="0">
                <a:latin typeface="Arial" panose="020B0604020202020204" pitchFamily="34" charset="0"/>
              </a:rPr>
              <a:t>الجزائري </a:t>
            </a:r>
            <a:r>
              <a:rPr lang="ar-DZ" sz="4000" dirty="0">
                <a:latin typeface="Arial" panose="020B0604020202020204" pitchFamily="34" charset="0"/>
              </a:rPr>
              <a:t>بسبب الحجم الهائل لتحويلات </a:t>
            </a:r>
            <a:r>
              <a:rPr lang="ar-DZ" sz="4000" dirty="0" smtClean="0">
                <a:latin typeface="Arial" panose="020B0604020202020204" pitchFamily="34" charset="0"/>
              </a:rPr>
              <a:t>الجزائريين </a:t>
            </a:r>
            <a:r>
              <a:rPr lang="ar-DZ" sz="4000" dirty="0">
                <a:latin typeface="Arial" panose="020B0604020202020204" pitchFamily="34" charset="0"/>
              </a:rPr>
              <a:t>العاملين في الخارج التي تصل عادةً إلى أكثر من مليار </a:t>
            </a:r>
            <a:r>
              <a:rPr lang="ar-DZ" sz="4000" dirty="0">
                <a:latin typeface="Arial" panose="020B0604020202020204" pitchFamily="34" charset="0"/>
                <a:hlinkClick r:id="rId3" tooltip="دينار"/>
              </a:rPr>
              <a:t>دينار</a:t>
            </a:r>
            <a:r>
              <a:rPr lang="ar-DZ" sz="4000" dirty="0">
                <a:latin typeface="Arial" panose="020B0604020202020204" pitchFamily="34" charset="0"/>
              </a:rPr>
              <a:t> </a:t>
            </a:r>
            <a:r>
              <a:rPr lang="ar-DZ" sz="4000" dirty="0" smtClean="0">
                <a:latin typeface="Arial" panose="020B0604020202020204" pitchFamily="34" charset="0"/>
              </a:rPr>
              <a:t>جزائري </a:t>
            </a:r>
            <a:r>
              <a:rPr lang="ar-DZ" sz="4000" dirty="0">
                <a:latin typeface="Arial" panose="020B0604020202020204" pitchFamily="34" charset="0"/>
              </a:rPr>
              <a:t>في العام.</a:t>
            </a:r>
            <a:endParaRPr lang="fr-FR" sz="4000" dirty="0"/>
          </a:p>
        </p:txBody>
      </p:sp>
    </p:spTree>
    <p:extLst>
      <p:ext uri="{BB962C8B-B14F-4D97-AF65-F5344CB8AC3E}">
        <p14:creationId xmlns:p14="http://schemas.microsoft.com/office/powerpoint/2010/main" val="2783140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0" y="260649"/>
            <a:ext cx="9144000" cy="6593226"/>
          </a:xfrm>
          <a:prstGeom prst="rect">
            <a:avLst/>
          </a:prstGeom>
        </p:spPr>
      </p:pic>
    </p:spTree>
    <p:extLst>
      <p:ext uri="{BB962C8B-B14F-4D97-AF65-F5344CB8AC3E}">
        <p14:creationId xmlns:p14="http://schemas.microsoft.com/office/powerpoint/2010/main" val="28028906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p:cNvPicPr>
            <a:picLocks noGrp="1" noChangeAspect="1"/>
          </p:cNvPicPr>
          <p:nvPr>
            <p:ph idx="1"/>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3295785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60648"/>
            <a:ext cx="9144000" cy="6597352"/>
          </a:xfrm>
        </p:spPr>
        <p:txBody>
          <a:bodyPr>
            <a:normAutofit/>
          </a:bodyPr>
          <a:lstStyle/>
          <a:p>
            <a:pPr algn="r" rtl="1"/>
            <a:r>
              <a:rPr lang="ar-DZ" b="1" dirty="0"/>
              <a:t>بعد سنة 2020 التي تميزت بالتداعيات السلبية لجائحة كوفيد-19، عادت الجزائر في سنة 2021 إلى مسار النمو والتوازنات المالية، مسجلة انطلاقة اقتصادية جديدة للبلاد.</a:t>
            </a:r>
            <a:endParaRPr lang="ar-DZ" dirty="0"/>
          </a:p>
          <a:p>
            <a:pPr algn="r" rtl="1"/>
            <a:r>
              <a:rPr lang="ar-DZ" dirty="0"/>
              <a:t>فبعد تراجع بنسبة </a:t>
            </a:r>
            <a:r>
              <a:rPr lang="ar-DZ" dirty="0" smtClean="0"/>
              <a:t>4,9</a:t>
            </a:r>
            <a:r>
              <a:rPr lang="fr-FR" dirty="0"/>
              <a:t>%</a:t>
            </a:r>
            <a:r>
              <a:rPr lang="ar-DZ" dirty="0" smtClean="0"/>
              <a:t> سنة </a:t>
            </a:r>
            <a:r>
              <a:rPr lang="ar-DZ" dirty="0"/>
              <a:t>2020، سجل الناتج المحلي الخام ارتفاعا قياسيا فاق نسبة 6 </a:t>
            </a:r>
            <a:r>
              <a:rPr lang="fr-FR" dirty="0" smtClean="0"/>
              <a:t>%</a:t>
            </a:r>
            <a:r>
              <a:rPr lang="ar-DZ" dirty="0" smtClean="0"/>
              <a:t>خلال </a:t>
            </a:r>
            <a:r>
              <a:rPr lang="ar-DZ" dirty="0"/>
              <a:t>الثلاثي الثاني لـ2021، </a:t>
            </a:r>
            <a:r>
              <a:rPr lang="ar-DZ" dirty="0" smtClean="0"/>
              <a:t>.</a:t>
            </a:r>
            <a:endParaRPr lang="ar-DZ" dirty="0"/>
          </a:p>
          <a:p>
            <a:pPr algn="r" rtl="1"/>
            <a:r>
              <a:rPr lang="ar-DZ" dirty="0"/>
              <a:t>وتمكن الاقتصاد الجزائري من العودة للنمو بفضل النتائج الإيجابية المحققة في شتى القطاعات، وعلى رأسها قطاع المحروقات الذي سجل ارتفاعا في القيمة المضافة القطاعية بنسبة 10.3 </a:t>
            </a:r>
            <a:r>
              <a:rPr lang="fr-FR" dirty="0" smtClean="0"/>
              <a:t>%</a:t>
            </a:r>
            <a:r>
              <a:rPr lang="ar-DZ" dirty="0" smtClean="0"/>
              <a:t> </a:t>
            </a:r>
            <a:r>
              <a:rPr lang="ar-DZ" dirty="0"/>
              <a:t>(مقابل -10.2 </a:t>
            </a:r>
            <a:r>
              <a:rPr lang="fr-FR" dirty="0" smtClean="0"/>
              <a:t>%</a:t>
            </a:r>
            <a:r>
              <a:rPr lang="ar-DZ" dirty="0" smtClean="0"/>
              <a:t> </a:t>
            </a:r>
            <a:r>
              <a:rPr lang="ar-DZ" dirty="0"/>
              <a:t>في سنة 2020</a:t>
            </a:r>
            <a:r>
              <a:rPr lang="ar-DZ" dirty="0" smtClean="0"/>
              <a:t>).</a:t>
            </a:r>
          </a:p>
          <a:p>
            <a:pPr algn="r" rtl="1"/>
            <a:r>
              <a:rPr lang="ar-DZ" dirty="0"/>
              <a:t>وبفضل تجسيد سياسة ترشيد الواردات، تمكنت البلاد بعد سنوات من العجز، من تسجيل فائض في الميزان التجاري بأكثر من مليار دولار في نهاية نوفمبر وهو رصيد إيجابي مرشح لأن يتجاوز قيمة 2 مليار دولار في نهاية السنة. وعليه، فإن مداخيل صادرات البلاد قد سمحت بتغطية تكاليف الواردات في 2021 من دون اللجوء إلى احتياطات الصرف.</a:t>
            </a:r>
          </a:p>
          <a:p>
            <a:pPr algn="r" rtl="1"/>
            <a:endParaRPr lang="fr-FR" dirty="0"/>
          </a:p>
        </p:txBody>
      </p:sp>
    </p:spTree>
    <p:extLst>
      <p:ext uri="{BB962C8B-B14F-4D97-AF65-F5344CB8AC3E}">
        <p14:creationId xmlns:p14="http://schemas.microsoft.com/office/powerpoint/2010/main" val="3494546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88640"/>
            <a:ext cx="9144000" cy="5472608"/>
          </a:xfrm>
        </p:spPr>
        <p:txBody>
          <a:bodyPr>
            <a:noAutofit/>
          </a:bodyPr>
          <a:lstStyle/>
          <a:p>
            <a:pPr algn="r" rtl="1"/>
            <a:r>
              <a:rPr lang="ar-DZ" sz="3200" dirty="0"/>
              <a:t>غير أن الجائحة كانت لها رغم ذلك آثار ملموسة على التضخم، الذي ارتفع إلى 5 </a:t>
            </a:r>
            <a:r>
              <a:rPr lang="fr-FR" sz="3200" dirty="0" smtClean="0"/>
              <a:t>%</a:t>
            </a:r>
            <a:r>
              <a:rPr lang="ar-DZ" sz="3200" dirty="0" smtClean="0"/>
              <a:t>بنهاية </a:t>
            </a:r>
            <a:r>
              <a:rPr lang="ar-DZ" sz="3200" dirty="0"/>
              <a:t>السنة (مقابل 2.4 </a:t>
            </a:r>
            <a:r>
              <a:rPr lang="fr-FR" sz="3200" dirty="0" smtClean="0"/>
              <a:t>%</a:t>
            </a:r>
            <a:r>
              <a:rPr lang="ar-DZ" sz="3200" dirty="0" smtClean="0"/>
              <a:t> </a:t>
            </a:r>
            <a:r>
              <a:rPr lang="ar-DZ" sz="3200" dirty="0"/>
              <a:t>في 2020)، بسبب ارتفاع أسعار المواد الأولية على المستوى الدولي وتكاليف </a:t>
            </a:r>
            <a:r>
              <a:rPr lang="ar-DZ" sz="3200" dirty="0" err="1"/>
              <a:t>اللوجيستيك</a:t>
            </a:r>
            <a:r>
              <a:rPr lang="ar-DZ" sz="3200" dirty="0"/>
              <a:t> </a:t>
            </a:r>
            <a:r>
              <a:rPr lang="fr-FR" sz="3200" dirty="0" smtClean="0"/>
              <a:t> </a:t>
            </a:r>
            <a:r>
              <a:rPr lang="ar-DZ" sz="3200" dirty="0" smtClean="0"/>
              <a:t>(</a:t>
            </a:r>
            <a:r>
              <a:rPr lang="ar-DZ" sz="3200" dirty="0">
                <a:solidFill>
                  <a:srgbClr val="FFFF00"/>
                </a:solidFill>
              </a:rPr>
              <a:t>هي عبارة عن كافة التكاليف المرتبطة بشراء المواد الأولية من الموردين وتخزينها، بالإضافة لتكاليف إرسال وشحن البضائع للعملاء، حيث تشمل تكاليف النقل والتخزين والعمال وخدمة العملاء والعمليات الإدارية، </a:t>
            </a:r>
            <a:r>
              <a:rPr lang="ar-DZ" sz="3200" dirty="0" smtClean="0">
                <a:solidFill>
                  <a:srgbClr val="FFFF00"/>
                </a:solidFill>
              </a:rPr>
              <a:t>وغيرها</a:t>
            </a:r>
            <a:r>
              <a:rPr lang="ar-DZ" sz="3200" dirty="0" smtClean="0"/>
              <a:t>).وهو </a:t>
            </a:r>
            <a:r>
              <a:rPr lang="ar-DZ" sz="3200" dirty="0"/>
              <a:t>ما دفع بالأسعار إلى الارتفاع محليا.</a:t>
            </a:r>
          </a:p>
          <a:p>
            <a:pPr algn="r" rtl="1"/>
            <a:r>
              <a:rPr lang="ar-DZ" sz="3200" dirty="0"/>
              <a:t>كما زادت الأزمة الصحية التي عرفتها البلاد منذ الثلاثي الأول من 2020 -على غرار بقية العالم- من تفاقم عجز الميزانية جراء ارتفاع النفقات الموجهة لمواجهة الآثار المالية للأزمة.</a:t>
            </a:r>
          </a:p>
          <a:p>
            <a:pPr marL="137160" indent="0" algn="r" rtl="1">
              <a:buNone/>
            </a:pPr>
            <a:endParaRPr lang="fr-FR" sz="2400" dirty="0"/>
          </a:p>
        </p:txBody>
      </p:sp>
    </p:spTree>
    <p:extLst>
      <p:ext uri="{BB962C8B-B14F-4D97-AF65-F5344CB8AC3E}">
        <p14:creationId xmlns:p14="http://schemas.microsoft.com/office/powerpoint/2010/main" val="1224323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4709160"/>
          </a:xfrm>
        </p:spPr>
        <p:txBody>
          <a:bodyPr>
            <a:noAutofit/>
          </a:bodyPr>
          <a:lstStyle/>
          <a:p>
            <a:pPr algn="r" rtl="1"/>
            <a:r>
              <a:rPr lang="ar-DZ" sz="3600" dirty="0" smtClean="0"/>
              <a:t>الا ان الجزائر </a:t>
            </a:r>
            <a:r>
              <a:rPr lang="ar-DZ" sz="3600" dirty="0"/>
              <a:t>لم تلجأ إلى طبع الأوراق المالية ولا إلى الاستدانة الخارجية، حيث تم تمويل الخزينة بشكل كلي من خلال اللجوء إلى آليات الخزينة وصندوق ضبط الإيرادات.</a:t>
            </a:r>
          </a:p>
          <a:p>
            <a:pPr algn="r" rtl="1"/>
            <a:r>
              <a:rPr lang="ar-DZ" sz="3600" dirty="0"/>
              <a:t>ويعتبر مجلس إدارة صندوق النقد الدولي في هذا الصدد أن “التصدي السريع للسلطات الجزائرية، قد سمح بالحد من الآثار الصحية والاجتماعية للأزمة”.</a:t>
            </a:r>
          </a:p>
          <a:p>
            <a:pPr algn="r" rtl="1"/>
            <a:r>
              <a:rPr lang="ar-DZ" sz="3600" dirty="0"/>
              <a:t>وأكد مجلس إدارة الصندوق في ختام مشاوراته مع الجزائر لسنة 2021، أن ‘الاقتصاد الجزائري بصدد التعافي التدريجي من الصدمتين التي تعرض لهما معا في آن واحد خلال 2020، وهما </a:t>
            </a:r>
            <a:r>
              <a:rPr lang="ar-DZ" sz="3600" b="1" dirty="0" smtClean="0"/>
              <a:t>جائحة </a:t>
            </a:r>
            <a:r>
              <a:rPr lang="ar-DZ" sz="3600" b="1" dirty="0" err="1"/>
              <a:t>كوفيد</a:t>
            </a:r>
            <a:r>
              <a:rPr lang="ar-DZ" sz="3600" b="1" dirty="0"/>
              <a:t>- 19،</a:t>
            </a:r>
            <a:r>
              <a:rPr lang="ar-DZ" sz="3600" dirty="0"/>
              <a:t> </a:t>
            </a:r>
            <a:r>
              <a:rPr lang="ar-DZ" sz="3600" b="1" dirty="0" smtClean="0"/>
              <a:t>وانخفاض أسعار النفط </a:t>
            </a:r>
            <a:endParaRPr lang="ar-DZ" sz="3600" dirty="0"/>
          </a:p>
        </p:txBody>
      </p:sp>
    </p:spTree>
    <p:extLst>
      <p:ext uri="{BB962C8B-B14F-4D97-AF65-F5344CB8AC3E}">
        <p14:creationId xmlns:p14="http://schemas.microsoft.com/office/powerpoint/2010/main" val="1032019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احصائيات البنك الدولي </a:t>
            </a:r>
            <a:br>
              <a:rPr lang="ar-DZ" dirty="0" smtClean="0"/>
            </a:br>
            <a:endParaRPr lang="fr-FR" dirty="0"/>
          </a:p>
        </p:txBody>
      </p:sp>
      <p:sp>
        <p:nvSpPr>
          <p:cNvPr id="3" name="Espace réservé du contenu 2"/>
          <p:cNvSpPr>
            <a:spLocks noGrp="1"/>
          </p:cNvSpPr>
          <p:nvPr>
            <p:ph idx="1"/>
          </p:nvPr>
        </p:nvSpPr>
        <p:spPr>
          <a:xfrm>
            <a:off x="402939" y="1124744"/>
            <a:ext cx="8229600" cy="4709160"/>
          </a:xfrm>
        </p:spPr>
        <p:txBody>
          <a:bodyPr/>
          <a:lstStyle/>
          <a:p>
            <a:r>
              <a:rPr lang="fr-FR" sz="3200" dirty="0">
                <a:hlinkClick r:id="rId2"/>
              </a:rPr>
              <a:t>https://</a:t>
            </a:r>
            <a:r>
              <a:rPr lang="fr-FR" sz="3200" dirty="0" smtClean="0">
                <a:hlinkClick r:id="rId2"/>
              </a:rPr>
              <a:t>data.albankaldawli.org/indicator/NY.GDP.MKTP.CD?locations=DZ</a:t>
            </a:r>
            <a:endParaRPr lang="fr-FR" sz="3200" dirty="0" smtClean="0"/>
          </a:p>
          <a:p>
            <a:endParaRPr lang="fr-FR" dirty="0"/>
          </a:p>
        </p:txBody>
      </p:sp>
      <p:pic>
        <p:nvPicPr>
          <p:cNvPr id="4" name="Image 3"/>
          <p:cNvPicPr>
            <a:picLocks noChangeAspect="1"/>
          </p:cNvPicPr>
          <p:nvPr/>
        </p:nvPicPr>
        <p:blipFill>
          <a:blip r:embed="rId3"/>
          <a:stretch>
            <a:fillRect/>
          </a:stretch>
        </p:blipFill>
        <p:spPr>
          <a:xfrm>
            <a:off x="-108520" y="2800350"/>
            <a:ext cx="9252519" cy="4057650"/>
          </a:xfrm>
          <a:prstGeom prst="rect">
            <a:avLst/>
          </a:prstGeom>
        </p:spPr>
      </p:pic>
    </p:spTree>
    <p:extLst>
      <p:ext uri="{BB962C8B-B14F-4D97-AF65-F5344CB8AC3E}">
        <p14:creationId xmlns:p14="http://schemas.microsoft.com/office/powerpoint/2010/main" val="1365492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692696"/>
            <a:ext cx="8507288" cy="5832648"/>
          </a:xfrm>
        </p:spPr>
        <p:txBody>
          <a:bodyPr>
            <a:noAutofit/>
          </a:bodyPr>
          <a:lstStyle/>
          <a:p>
            <a:pPr marL="137160" indent="0" algn="r" rtl="1">
              <a:buNone/>
            </a:pPr>
            <a:r>
              <a:rPr lang="ar-DZ" sz="4000" dirty="0"/>
              <a:t>ان نجاح التنمية الاقتصادية يقاس بما تستند عليه من البيانات والمعلومات والمؤشرات الاحصائية الاقتصادية التي تلعب دورا في عمليات التخطيط والمراقبة والتحليل للتطورات الاقتصادية وتعتبر هذه المؤشرات ركائز اساسية لاتخاذ القرارات وعاملا اساسيا لمعرفة مدى التطور الحاصل على مستوى المؤسسات و القطاعات و الدول.</a:t>
            </a:r>
            <a:endParaRPr lang="fr-FR" sz="4000" dirty="0"/>
          </a:p>
        </p:txBody>
      </p:sp>
    </p:spTree>
    <p:extLst>
      <p:ext uri="{BB962C8B-B14F-4D97-AF65-F5344CB8AC3E}">
        <p14:creationId xmlns:p14="http://schemas.microsoft.com/office/powerpoint/2010/main" val="3579583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88640"/>
            <a:ext cx="8579296" cy="6120720"/>
          </a:xfrm>
        </p:spPr>
        <p:txBody>
          <a:bodyPr>
            <a:normAutofit/>
          </a:bodyPr>
          <a:lstStyle/>
          <a:p>
            <a:pPr algn="r" rtl="1">
              <a:buFont typeface="Wingdings" pitchFamily="2" charset="2"/>
              <a:buChar char="Ø"/>
            </a:pPr>
            <a:r>
              <a:rPr lang="ar-SA" dirty="0"/>
              <a:t>هي عبارة عن أحد المقاييس الاقتصاديّة المعتمدة على التكنولوجيا، للانتقال من حالةٍ اقتصاديّةٍ إلى أخرى جديدةٍ؛ بهدف تحسينها، مثل: الانتقال من حالة الاقتصاد الزراعيّ إلى الصناعيّ؛ أو الانتقال من الاقتصاد التجاريّ إلى التجاريّ المعتمد على التّكنولوجيا</a:t>
            </a:r>
            <a:r>
              <a:rPr lang="ar-SA" dirty="0" smtClean="0"/>
              <a:t>.</a:t>
            </a:r>
            <a:endParaRPr lang="fr-FR" dirty="0" smtClean="0"/>
          </a:p>
          <a:p>
            <a:pPr algn="r" rtl="1">
              <a:buFont typeface="Wingdings" pitchFamily="2" charset="2"/>
              <a:buChar char="Ø"/>
            </a:pPr>
            <a:r>
              <a:rPr lang="ar-SA" dirty="0" smtClean="0"/>
              <a:t>العمليّة </a:t>
            </a:r>
            <a:r>
              <a:rPr lang="ar-SA" dirty="0"/>
              <a:t>الهادفة إلى تعزيز </a:t>
            </a:r>
            <a:r>
              <a:rPr lang="ar-SA" dirty="0" smtClean="0"/>
              <a:t>نموّ </a:t>
            </a:r>
            <a:r>
              <a:rPr lang="ar-SA" dirty="0"/>
              <a:t>اقتصاد الدّول؛ وذلك بتطبيق العديد من الخُطط التطويريّة، التي تجعلها أكثر تقدُّماً وتطوّراً، ممّا يؤثّر على المجتمع تأثيراً إيجابيّاً، عن طريق تنفيذ مجموعةٍ من الاستراتيجيّات الاقتصاديّة </a:t>
            </a:r>
            <a:r>
              <a:rPr lang="ar-SA" dirty="0" smtClean="0"/>
              <a:t>الناجحة</a:t>
            </a:r>
            <a:endParaRPr lang="ar-DZ" dirty="0" smtClean="0"/>
          </a:p>
          <a:p>
            <a:pPr algn="r" rtl="1">
              <a:buFont typeface="Wingdings" pitchFamily="2" charset="2"/>
              <a:buChar char="Ø"/>
            </a:pPr>
            <a:r>
              <a:rPr lang="ar-DZ" dirty="0" smtClean="0"/>
              <a:t>هي </a:t>
            </a:r>
            <a:r>
              <a:rPr lang="ar-SA" dirty="0" smtClean="0"/>
              <a:t>سعي </a:t>
            </a:r>
            <a:r>
              <a:rPr lang="ar-SA" dirty="0"/>
              <a:t>المجتمعات إلى زيادة قدرتها الاقتصاديّة؛ للاستفادة من الثّروات المُتاحة في بيئاتها، وتحديداً في المناطق التي تعاني غيابَ التنوّع الاقتصاديّ المؤثّر سلباً على البيئة المحليّة عامّةً.</a:t>
            </a:r>
            <a:endParaRPr lang="fr-FR" dirty="0"/>
          </a:p>
          <a:p>
            <a:pPr marL="137160" indent="0" algn="r" rtl="1">
              <a:buNone/>
            </a:pPr>
            <a:endParaRPr lang="fr-FR" dirty="0"/>
          </a:p>
        </p:txBody>
      </p:sp>
    </p:spTree>
    <p:extLst>
      <p:ext uri="{BB962C8B-B14F-4D97-AF65-F5344CB8AC3E}">
        <p14:creationId xmlns:p14="http://schemas.microsoft.com/office/powerpoint/2010/main" val="373350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856984" cy="6480720"/>
          </a:xfrm>
        </p:spPr>
        <p:txBody>
          <a:bodyPr>
            <a:normAutofit/>
          </a:bodyPr>
          <a:lstStyle/>
          <a:p>
            <a:pPr marL="137160" indent="0" algn="r" rtl="1">
              <a:buNone/>
            </a:pPr>
            <a:r>
              <a:rPr lang="ar-SA" dirty="0"/>
              <a:t>احتل موضوع التنمية الاقتصادية منذ الحرب العالمية الثانية مكانا مرموقا من طرف الاقتصاديين و الكتاب في البلدان المتقدمة و النامية </a:t>
            </a:r>
            <a:r>
              <a:rPr lang="ar-SA" dirty="0" smtClean="0"/>
              <a:t>و </a:t>
            </a:r>
            <a:r>
              <a:rPr lang="ar-SA" dirty="0"/>
              <a:t>قد اختلفت تعاريف التنمية بين الاقتصاديين حيث عرفها </a:t>
            </a:r>
            <a:r>
              <a:rPr lang="ar-SA" b="1" dirty="0">
                <a:solidFill>
                  <a:srgbClr val="FF0000"/>
                </a:solidFill>
              </a:rPr>
              <a:t>البعض بأنها العملية التي بمقتضاها يجري الانتقال من حالة التخلف إلى التقدم ويصاحب ذلك العديد من التغيرات الجذرية الجوهرية في البيان </a:t>
            </a:r>
            <a:r>
              <a:rPr lang="ar-SA" b="1" dirty="0" smtClean="0">
                <a:solidFill>
                  <a:srgbClr val="FF0000"/>
                </a:solidFill>
              </a:rPr>
              <a:t>الاقتصادي</a:t>
            </a:r>
            <a:endParaRPr lang="fr-FR" b="1" dirty="0" smtClean="0">
              <a:solidFill>
                <a:srgbClr val="FF0000"/>
              </a:solidFill>
            </a:endParaRPr>
          </a:p>
          <a:p>
            <a:pPr marL="137160" indent="0" algn="ctr" rtl="1">
              <a:buNone/>
            </a:pPr>
            <a:r>
              <a:rPr lang="ar-DZ" b="1" dirty="0" smtClean="0">
                <a:solidFill>
                  <a:schemeClr val="bg1"/>
                </a:solidFill>
              </a:rPr>
              <a:t>كمفهوم شامل هي </a:t>
            </a:r>
            <a:r>
              <a:rPr lang="ar-SA" b="1" dirty="0" smtClean="0">
                <a:solidFill>
                  <a:schemeClr val="bg1"/>
                </a:solidFill>
              </a:rPr>
              <a:t>ذلك </a:t>
            </a:r>
            <a:r>
              <a:rPr lang="ar-SA" b="1" dirty="0">
                <a:solidFill>
                  <a:schemeClr val="bg1"/>
                </a:solidFill>
              </a:rPr>
              <a:t>التطور البياني أو التغير ألبنياني للمجتمع بأبعاده الاقتصادية و الاجتماعية و الفكرية و التنظيمية من اجل توفير الحياة الكريمة لجميع أفراد المجتمع وعلى العموم فإن التنمية الاقتصادية تتمثل في تحقيق زيادة مستمرة في الدخل القومي الحقيقي و زيادة متوسط نصيب الفرد منه، هذا فضلا عن إجراء العديد من التغيرات في كل من هيكل الإنتاج و نوعية السلع و الخدمات المنتجة، إضافة إلى تحقيق عدالة اكبر في توزيع الدخل القومي أي إحداث تغيير في هيكل توزيع الدخل لصالح الفقراء</a:t>
            </a:r>
            <a:r>
              <a:rPr lang="fr-FR" b="1" dirty="0">
                <a:solidFill>
                  <a:schemeClr val="bg1"/>
                </a:solidFill>
              </a:rPr>
              <a:t> </a:t>
            </a:r>
            <a:r>
              <a:rPr lang="fr-FR" dirty="0"/>
              <a:t> </a:t>
            </a:r>
          </a:p>
        </p:txBody>
      </p:sp>
    </p:spTree>
    <p:extLst>
      <p:ext uri="{BB962C8B-B14F-4D97-AF65-F5344CB8AC3E}">
        <p14:creationId xmlns:p14="http://schemas.microsoft.com/office/powerpoint/2010/main" val="3664694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8520" y="116632"/>
            <a:ext cx="9145016" cy="6192728"/>
          </a:xfrm>
        </p:spPr>
        <p:txBody>
          <a:bodyPr>
            <a:noAutofit/>
          </a:bodyPr>
          <a:lstStyle/>
          <a:p>
            <a:pPr marL="137160" lvl="0" indent="0" algn="ctr" rtl="1">
              <a:buNone/>
            </a:pPr>
            <a:r>
              <a:rPr lang="ar-SA" sz="3600" b="1" dirty="0"/>
              <a:t>خصائص التّنمية </a:t>
            </a:r>
            <a:r>
              <a:rPr lang="ar-SA" sz="3600" b="1" dirty="0" smtClean="0"/>
              <a:t>الاقتصاديّة</a:t>
            </a:r>
            <a:endParaRPr lang="fr-FR" sz="3600" dirty="0"/>
          </a:p>
          <a:p>
            <a:pPr marL="137160" lvl="0" indent="0" algn="r" rtl="1">
              <a:buNone/>
            </a:pPr>
            <a:r>
              <a:rPr lang="ar-DZ" dirty="0" smtClean="0"/>
              <a:t>- </a:t>
            </a:r>
            <a:r>
              <a:rPr lang="ar-SA" sz="2600" dirty="0" smtClean="0"/>
              <a:t>الاهتمام </a:t>
            </a:r>
            <a:r>
              <a:rPr lang="ar-SA" sz="2600" dirty="0"/>
              <a:t>بتحقيق الأهداف التنمويّة المعتمدة على وجود استراتيجيّات عملٍ </a:t>
            </a:r>
            <a:r>
              <a:rPr lang="ar-SA" sz="2600" dirty="0" smtClean="0"/>
              <a:t>مناسبةٍ</a:t>
            </a:r>
            <a:endParaRPr lang="fr-FR" sz="2600" dirty="0"/>
          </a:p>
          <a:p>
            <a:pPr marL="137160" lvl="0" indent="0" algn="r" rtl="1">
              <a:buNone/>
            </a:pPr>
            <a:r>
              <a:rPr lang="ar-DZ" sz="2600" dirty="0" smtClean="0"/>
              <a:t>-</a:t>
            </a:r>
            <a:r>
              <a:rPr lang="ar-SA" sz="2600" dirty="0" smtClean="0"/>
              <a:t> </a:t>
            </a:r>
            <a:r>
              <a:rPr lang="ar-SA" sz="2600" dirty="0"/>
              <a:t>التوجُّه نحو تحسين البيئة الداخليّة للمجتمع، والقطاع الاقتصاديّ المحليّ الخاصّ بالدّولة، وتطويرهما. </a:t>
            </a:r>
            <a:endParaRPr lang="fr-FR" sz="2600" dirty="0"/>
          </a:p>
          <a:p>
            <a:pPr marL="137160" lvl="0" indent="0" algn="r" rtl="1">
              <a:buNone/>
            </a:pPr>
            <a:r>
              <a:rPr lang="ar-DZ" sz="2600" dirty="0" smtClean="0"/>
              <a:t>-</a:t>
            </a:r>
            <a:r>
              <a:rPr lang="ar-SA" sz="2600" dirty="0" smtClean="0"/>
              <a:t>الاعتماد </a:t>
            </a:r>
            <a:r>
              <a:rPr lang="ar-SA" sz="2600" dirty="0"/>
              <a:t>على الجهود الاقتصاديّة الذاتيّة؛ لتحقيق التّنمية الاقتصاديّة المعزِّزة لتطبيق التّخطيط في الحكومات، والمؤسّسات الاقتصاديّة المهتمّة بمتابعة النموّ الاقتصاديّ باستمرارٍ. </a:t>
            </a:r>
            <a:endParaRPr lang="fr-FR" sz="2600" dirty="0"/>
          </a:p>
          <a:p>
            <a:pPr marL="137160" lvl="0" indent="0" algn="r" rtl="1">
              <a:buNone/>
            </a:pPr>
            <a:r>
              <a:rPr lang="ar-DZ" sz="2600" dirty="0" smtClean="0"/>
              <a:t>- </a:t>
            </a:r>
            <a:r>
              <a:rPr lang="ar-SA" sz="2600" dirty="0" smtClean="0"/>
              <a:t>الحرص </a:t>
            </a:r>
            <a:r>
              <a:rPr lang="ar-SA" sz="2600" dirty="0"/>
              <a:t>على استغلال الموارد والإمكانات المعزِّزة لدور الصّناعة، والزّراعة، والتّجارة المحليّة، حسب ما يطلبه الواقع الاقتصاديّ من استخدام الوسائل والأدوات التي تتيح نهوض أنواع الأعمال كافّةً.</a:t>
            </a:r>
            <a:endParaRPr lang="fr-FR" sz="2600" dirty="0"/>
          </a:p>
          <a:p>
            <a:pPr marL="137160" lvl="0" indent="0" algn="r" rtl="1">
              <a:buNone/>
            </a:pPr>
            <a:r>
              <a:rPr lang="ar-SA" sz="2600" dirty="0"/>
              <a:t> </a:t>
            </a:r>
            <a:r>
              <a:rPr lang="ar-DZ" sz="2600" dirty="0" smtClean="0"/>
              <a:t>- </a:t>
            </a:r>
            <a:r>
              <a:rPr lang="ar-SA" sz="2600" dirty="0" smtClean="0"/>
              <a:t>الاستفادة </a:t>
            </a:r>
            <a:r>
              <a:rPr lang="ar-SA" sz="2600" dirty="0"/>
              <a:t>من التّكنولوجيا، والأجهزة الإلكترونيّة المتطوّرة؛ فهي تقدِّم دعماً مناسباً للتنمية الاقتصاديّة، عن طريق الاستثمار في الإمكانات، والطاقات العلميّة والمعرفيّة المتنوّعة، ممّا يساهم في تطوير العديد من المجالات، ومن أهمّها: الأبحاث، والتّعليم</a:t>
            </a:r>
            <a:r>
              <a:rPr lang="fr-FR" sz="2600" dirty="0"/>
              <a:t>.</a:t>
            </a:r>
          </a:p>
          <a:p>
            <a:pPr marL="137160" indent="0" algn="r" rtl="1">
              <a:buNone/>
            </a:pPr>
            <a:endParaRPr lang="fr-FR" dirty="0"/>
          </a:p>
        </p:txBody>
      </p:sp>
    </p:spTree>
    <p:extLst>
      <p:ext uri="{BB962C8B-B14F-4D97-AF65-F5344CB8AC3E}">
        <p14:creationId xmlns:p14="http://schemas.microsoft.com/office/powerpoint/2010/main" val="2422836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260648"/>
            <a:ext cx="8579296" cy="6048712"/>
          </a:xfrm>
        </p:spPr>
        <p:txBody>
          <a:bodyPr/>
          <a:lstStyle/>
          <a:p>
            <a:pPr marL="137160" indent="0" algn="ctr" rtl="1">
              <a:buNone/>
            </a:pPr>
            <a:r>
              <a:rPr lang="ar-SA" sz="40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اهداف التنمية </a:t>
            </a:r>
            <a:r>
              <a:rPr lang="ar-SA" sz="40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الاقتصادية</a:t>
            </a:r>
            <a:endParaRPr lang="fr-FR" sz="40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a:p>
            <a:pPr marL="137160" indent="0" algn="r" rtl="1">
              <a:buNone/>
            </a:pPr>
            <a:endParaRPr lang="fr-FR" dirty="0"/>
          </a:p>
        </p:txBody>
      </p:sp>
      <p:sp>
        <p:nvSpPr>
          <p:cNvPr id="4" name="Ellipse 3"/>
          <p:cNvSpPr/>
          <p:nvPr/>
        </p:nvSpPr>
        <p:spPr>
          <a:xfrm>
            <a:off x="683568" y="2438048"/>
            <a:ext cx="3805572" cy="9144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معالجة الفساد الإداريّ</a:t>
            </a:r>
            <a:endParaRPr lang="fr-FR" dirty="0"/>
          </a:p>
        </p:txBody>
      </p:sp>
      <p:sp>
        <p:nvSpPr>
          <p:cNvPr id="5" name="Ellipse 4"/>
          <p:cNvSpPr/>
          <p:nvPr/>
        </p:nvSpPr>
        <p:spPr>
          <a:xfrm>
            <a:off x="683568" y="1196752"/>
            <a:ext cx="3805572" cy="114719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دعم رؤوس الأموال</a:t>
            </a:r>
            <a:endParaRPr lang="fr-FR" dirty="0"/>
          </a:p>
        </p:txBody>
      </p:sp>
      <p:sp>
        <p:nvSpPr>
          <p:cNvPr id="6" name="Ellipse 5"/>
          <p:cNvSpPr/>
          <p:nvPr/>
        </p:nvSpPr>
        <p:spPr>
          <a:xfrm>
            <a:off x="5076056" y="2514600"/>
            <a:ext cx="3672408" cy="1346448"/>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SA" b="1" dirty="0"/>
              <a:t>التوسع في الهيكل التنظيمي</a:t>
            </a:r>
            <a:endParaRPr lang="fr-FR" dirty="0"/>
          </a:p>
        </p:txBody>
      </p:sp>
      <p:sp>
        <p:nvSpPr>
          <p:cNvPr id="7" name="Ellipse 6"/>
          <p:cNvSpPr/>
          <p:nvPr/>
        </p:nvSpPr>
        <p:spPr>
          <a:xfrm>
            <a:off x="2534072" y="5091844"/>
            <a:ext cx="3910136" cy="14335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تقليل التفاوت في الدخول والثروات</a:t>
            </a:r>
            <a:endParaRPr lang="fr-FR" dirty="0"/>
          </a:p>
        </p:txBody>
      </p:sp>
      <p:sp>
        <p:nvSpPr>
          <p:cNvPr id="8" name="Ellipse 7"/>
          <p:cNvSpPr/>
          <p:nvPr/>
        </p:nvSpPr>
        <p:spPr>
          <a:xfrm>
            <a:off x="5076056" y="3933056"/>
            <a:ext cx="3816424" cy="122413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رفع مستوى المعيشة</a:t>
            </a:r>
            <a:endParaRPr lang="fr-FR" dirty="0"/>
          </a:p>
        </p:txBody>
      </p:sp>
      <p:sp>
        <p:nvSpPr>
          <p:cNvPr id="9" name="Ellipse 8"/>
          <p:cNvSpPr/>
          <p:nvPr/>
        </p:nvSpPr>
        <p:spPr>
          <a:xfrm>
            <a:off x="5076056" y="1196752"/>
            <a:ext cx="3672408" cy="114719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زيادة الدخل القومي</a:t>
            </a:r>
            <a:endParaRPr lang="fr-FR" dirty="0"/>
          </a:p>
        </p:txBody>
      </p:sp>
      <p:sp>
        <p:nvSpPr>
          <p:cNvPr id="10" name="Ellipse 9"/>
          <p:cNvSpPr/>
          <p:nvPr/>
        </p:nvSpPr>
        <p:spPr>
          <a:xfrm>
            <a:off x="690758" y="3573016"/>
            <a:ext cx="3249724" cy="99095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إدارة الدّيون الخارجيّة</a:t>
            </a:r>
            <a:endParaRPr lang="fr-FR" dirty="0"/>
          </a:p>
        </p:txBody>
      </p:sp>
    </p:spTree>
    <p:extLst>
      <p:ext uri="{BB962C8B-B14F-4D97-AF65-F5344CB8AC3E}">
        <p14:creationId xmlns:p14="http://schemas.microsoft.com/office/powerpoint/2010/main" val="341768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6120720"/>
          </a:xfrm>
        </p:spPr>
        <p:txBody>
          <a:bodyPr>
            <a:normAutofit/>
          </a:bodyPr>
          <a:lstStyle/>
          <a:p>
            <a:pPr marL="137160" indent="0" algn="ctr" rtl="1">
              <a:buNone/>
            </a:pPr>
            <a:r>
              <a:rPr lang="ar-SA" sz="3600" b="1" dirty="0"/>
              <a:t>مؤشّرات التّنمية الاقتصاديّة</a:t>
            </a:r>
            <a:endParaRPr lang="fr-FR" sz="3600" b="1" dirty="0"/>
          </a:p>
        </p:txBody>
      </p:sp>
      <p:sp>
        <p:nvSpPr>
          <p:cNvPr id="6" name="Rectangle à coins arrondis 5"/>
          <p:cNvSpPr/>
          <p:nvPr/>
        </p:nvSpPr>
        <p:spPr>
          <a:xfrm>
            <a:off x="0" y="620688"/>
            <a:ext cx="9036496" cy="1872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sz="2400" b="1" dirty="0"/>
              <a:t>الناتج القوميّ </a:t>
            </a:r>
            <a:r>
              <a:rPr lang="ar-SA" sz="2400" b="1" dirty="0" smtClean="0"/>
              <a:t>الإجماليّ</a:t>
            </a:r>
            <a:r>
              <a:rPr lang="fr-FR" sz="2400" b="1" dirty="0" smtClean="0"/>
              <a:t>Gross </a:t>
            </a:r>
            <a:r>
              <a:rPr lang="fr-FR" sz="2400" b="1" dirty="0"/>
              <a:t>National Product:</a:t>
            </a:r>
            <a:r>
              <a:rPr lang="fr-FR" sz="2400" dirty="0"/>
              <a:t> </a:t>
            </a:r>
            <a:r>
              <a:rPr lang="fr-FR" sz="2400" dirty="0" smtClean="0"/>
              <a:t>(</a:t>
            </a:r>
            <a:r>
              <a:rPr lang="fr-FR" sz="2400" dirty="0"/>
              <a:t>GNP)</a:t>
            </a:r>
            <a:r>
              <a:rPr lang="ar-SA" sz="2400" dirty="0"/>
              <a:t>، </a:t>
            </a:r>
            <a:r>
              <a:rPr lang="fr-FR" sz="2400" dirty="0"/>
              <a:t>Produit national </a:t>
            </a:r>
            <a:r>
              <a:rPr lang="fr-FR" sz="2400" dirty="0" smtClean="0"/>
              <a:t>brut</a:t>
            </a:r>
            <a:r>
              <a:rPr lang="ar-SA" sz="2400" dirty="0" smtClean="0"/>
              <a:t> </a:t>
            </a:r>
            <a:r>
              <a:rPr lang="fr-FR" sz="2400" dirty="0" smtClean="0"/>
              <a:t>(</a:t>
            </a:r>
            <a:r>
              <a:rPr lang="fr-FR" sz="2400" dirty="0"/>
              <a:t>PNB)</a:t>
            </a:r>
            <a:r>
              <a:rPr lang="ar-SA" sz="2400" dirty="0"/>
              <a:t> </a:t>
            </a:r>
            <a:r>
              <a:rPr lang="ar-DZ" sz="2400" dirty="0" smtClean="0"/>
              <a:t>: </a:t>
            </a:r>
            <a:r>
              <a:rPr lang="ar-SA" sz="2400" dirty="0" smtClean="0"/>
              <a:t>إذ </a:t>
            </a:r>
            <a:r>
              <a:rPr lang="ar-SA" sz="2400" dirty="0"/>
              <a:t>يشير إلى قيمة الخدمات والسلع المُنتَجةِ بالاعتماد على تأثير العوامل الاقتصاديّة المتنوّعة في فترة زمنيّة معيّنة، تشكّل جزءاً من الإنتاج العامّ في الدولة.</a:t>
            </a:r>
            <a:endParaRPr lang="fr-FR" sz="2400" dirty="0"/>
          </a:p>
        </p:txBody>
      </p:sp>
      <p:sp>
        <p:nvSpPr>
          <p:cNvPr id="7" name="Rectangle à coins arrondis 6"/>
          <p:cNvSpPr/>
          <p:nvPr/>
        </p:nvSpPr>
        <p:spPr>
          <a:xfrm>
            <a:off x="-108520" y="2636912"/>
            <a:ext cx="9036496" cy="410449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sz="2400" b="1" dirty="0"/>
              <a:t>الناتج المحليّ </a:t>
            </a:r>
            <a:r>
              <a:rPr lang="ar-SA" sz="2400" b="1" dirty="0" smtClean="0"/>
              <a:t>الإجماليّ</a:t>
            </a:r>
            <a:r>
              <a:rPr lang="fr-FR" sz="2400" b="1" dirty="0" smtClean="0"/>
              <a:t>Gross </a:t>
            </a:r>
            <a:r>
              <a:rPr lang="fr-FR" sz="2400" b="1" dirty="0" err="1"/>
              <a:t>Domestic</a:t>
            </a:r>
            <a:r>
              <a:rPr lang="fr-FR" sz="2400" b="1" dirty="0"/>
              <a:t> Product</a:t>
            </a:r>
            <a:r>
              <a:rPr lang="fr-FR" sz="2400" b="1" dirty="0" smtClean="0"/>
              <a:t>: </a:t>
            </a:r>
            <a:r>
              <a:rPr lang="fr-FR" sz="2400" dirty="0" smtClean="0"/>
              <a:t>(</a:t>
            </a:r>
            <a:r>
              <a:rPr lang="fr-FR" sz="2400" dirty="0"/>
              <a:t>GDP)</a:t>
            </a:r>
            <a:r>
              <a:rPr lang="ar-SA" sz="2400" dirty="0"/>
              <a:t>، </a:t>
            </a:r>
            <a:r>
              <a:rPr lang="fr-FR" sz="2400" dirty="0"/>
              <a:t>intérieur brut Produit</a:t>
            </a:r>
            <a:r>
              <a:rPr lang="ar-SA" sz="2400" dirty="0"/>
              <a:t> </a:t>
            </a:r>
            <a:r>
              <a:rPr lang="fr-FR" sz="2400" dirty="0" smtClean="0"/>
              <a:t>(</a:t>
            </a:r>
            <a:r>
              <a:rPr lang="fr-FR" sz="2400" dirty="0"/>
              <a:t>PIB)</a:t>
            </a:r>
            <a:r>
              <a:rPr lang="ar-SA" sz="2400" dirty="0"/>
              <a:t> : </a:t>
            </a:r>
            <a:r>
              <a:rPr lang="ar-DZ" sz="2400" dirty="0"/>
              <a:t> </a:t>
            </a:r>
            <a:r>
              <a:rPr lang="ar-DZ" sz="2400" dirty="0" smtClean="0"/>
              <a:t>وهو يشير الى </a:t>
            </a:r>
            <a:r>
              <a:rPr lang="ar-SA" sz="2400" dirty="0" smtClean="0"/>
              <a:t>قيمة </a:t>
            </a:r>
            <a:r>
              <a:rPr lang="ar-SA" sz="2400" dirty="0"/>
              <a:t>السلع والخدمات المُنتَجة، والمستخدمة في التداول داخل السوق التجاريّ، والتي تُطبَّق عليها عمليّات البيع والشراء المُعتادة في فترة زمنية محددة، حيث ترتب الدول اقتصاديا تبعا للناتج المحلي الاجمالي للدولة في السنة ، و الذي يمثل القيمة النقدية لجميع السلع والخدمات المنتجة في دولة ما في فترة زمنية محددة </a:t>
            </a:r>
            <a:r>
              <a:rPr lang="ar-SA" sz="2400" dirty="0" smtClean="0"/>
              <a:t>.</a:t>
            </a:r>
            <a:endParaRPr lang="fr-FR" sz="2400" dirty="0" smtClean="0"/>
          </a:p>
          <a:p>
            <a:pPr algn="r" rtl="1"/>
            <a:r>
              <a:rPr lang="ar-DZ" sz="2400" b="1" dirty="0"/>
              <a:t>ا</a:t>
            </a:r>
            <a:r>
              <a:rPr lang="ar-DZ" sz="2400" b="1" dirty="0" smtClean="0"/>
              <a:t>لناتج </a:t>
            </a:r>
            <a:r>
              <a:rPr lang="ar-DZ" sz="2400" b="1" dirty="0"/>
              <a:t>الداخلي الخام</a:t>
            </a:r>
            <a:r>
              <a:rPr lang="ar-DZ" sz="2400" dirty="0"/>
              <a:t> ـ </a:t>
            </a:r>
            <a:r>
              <a:rPr lang="ar-DZ" sz="2400" b="1" dirty="0"/>
              <a:t>الناتج</a:t>
            </a:r>
            <a:r>
              <a:rPr lang="ar-DZ" sz="2400" dirty="0"/>
              <a:t> المحلي </a:t>
            </a:r>
            <a:r>
              <a:rPr lang="ar-DZ" sz="2400" b="1" dirty="0"/>
              <a:t>الخام</a:t>
            </a:r>
            <a:r>
              <a:rPr lang="ar-DZ" sz="2400" dirty="0"/>
              <a:t> </a:t>
            </a:r>
            <a:r>
              <a:rPr lang="fr-FR" sz="2400" dirty="0"/>
              <a:t>PIB : </a:t>
            </a:r>
            <a:r>
              <a:rPr lang="ar-DZ" sz="2400" dirty="0"/>
              <a:t>مؤشر اقتصادي يقيس الثروة التي يحققها البلد خلال سنة. و يتكون من مجموع القيم المضافة التي تحققها المؤسسات و الدولة و الأفراد المقيمين بالبلد دون اعتبار جنسيتهم</a:t>
            </a:r>
            <a:endParaRPr lang="fr-FR" sz="2400" dirty="0"/>
          </a:p>
        </p:txBody>
      </p:sp>
    </p:spTree>
    <p:extLst>
      <p:ext uri="{BB962C8B-B14F-4D97-AF65-F5344CB8AC3E}">
        <p14:creationId xmlns:p14="http://schemas.microsoft.com/office/powerpoint/2010/main" val="4155728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0" y="476672"/>
            <a:ext cx="9036496" cy="5213735"/>
          </a:xfrm>
          <a:prstGeom prst="rect">
            <a:avLst/>
          </a:prstGeom>
        </p:spPr>
        <p:txBody>
          <a:bodyPr wrap="square">
            <a:spAutoFit/>
          </a:bodyPr>
          <a:lstStyle/>
          <a:p>
            <a:pPr algn="r" rtl="1">
              <a:buFont typeface="Arial" panose="020B0604020202020204" pitchFamily="34" charset="0"/>
              <a:buChar char="•"/>
            </a:pPr>
            <a:r>
              <a:rPr lang="ar-DZ" sz="3200" dirty="0">
                <a:latin typeface="HelveticaNeueLT Arabic 45"/>
              </a:rPr>
              <a:t> </a:t>
            </a:r>
            <a:r>
              <a:rPr lang="ar-DZ" sz="3200" b="1" dirty="0">
                <a:latin typeface="HelveticaNeueLT Arabic 45"/>
              </a:rPr>
              <a:t>الناتج المحلي الإجمالي </a:t>
            </a:r>
            <a:r>
              <a:rPr lang="ar-DZ" sz="3200" b="1" dirty="0" smtClean="0">
                <a:latin typeface="HelveticaNeueLT Arabic 45"/>
              </a:rPr>
              <a:t>الحقيقي </a:t>
            </a:r>
            <a:r>
              <a:rPr lang="ar-DZ" sz="3200" dirty="0" smtClean="0">
                <a:latin typeface="HelveticaNeueLT Arabic 45"/>
              </a:rPr>
              <a:t>يأخذ </a:t>
            </a:r>
            <a:r>
              <a:rPr lang="ar-DZ" sz="3200" dirty="0">
                <a:latin typeface="HelveticaNeueLT Arabic 45"/>
              </a:rPr>
              <a:t>في الاعتبار آثار التضخم ويعزز من آليات مقارنة الناتج الاقتصادي من عام لآخر</a:t>
            </a:r>
            <a:r>
              <a:rPr lang="ar-DZ" sz="3200" dirty="0" smtClean="0">
                <a:latin typeface="HelveticaNeueLT Arabic 45"/>
              </a:rPr>
              <a:t>.</a:t>
            </a:r>
          </a:p>
          <a:p>
            <a:pPr algn="r" rtl="1">
              <a:buFont typeface="Arial" panose="020B0604020202020204" pitchFamily="34" charset="0"/>
              <a:buChar char="•"/>
            </a:pPr>
            <a:r>
              <a:rPr lang="ar-DZ" sz="3200" dirty="0">
                <a:latin typeface="HelveticaNeueLT Arabic 45"/>
              </a:rPr>
              <a:t>     </a:t>
            </a:r>
            <a:r>
              <a:rPr lang="ar-DZ" sz="3200" dirty="0" smtClean="0">
                <a:latin typeface="HelveticaNeueLT Arabic 45"/>
              </a:rPr>
              <a:t>يقاس </a:t>
            </a:r>
            <a:r>
              <a:rPr lang="ar-DZ" sz="3200" b="1" dirty="0" smtClean="0">
                <a:latin typeface="HelveticaNeueLT Arabic 45"/>
              </a:rPr>
              <a:t>نصيب </a:t>
            </a:r>
            <a:r>
              <a:rPr lang="ar-DZ" sz="3200" b="1" dirty="0">
                <a:latin typeface="HelveticaNeueLT Arabic 45"/>
              </a:rPr>
              <a:t>الفرد من الناتج المحلي </a:t>
            </a:r>
            <a:r>
              <a:rPr lang="ar-DZ" sz="3200" b="1" dirty="0" err="1">
                <a:latin typeface="HelveticaNeueLT Arabic 45"/>
              </a:rPr>
              <a:t>الإجمالي</a:t>
            </a:r>
            <a:r>
              <a:rPr lang="ar-DZ" sz="3200" dirty="0" err="1">
                <a:latin typeface="HelveticaNeueLT Arabic 45"/>
              </a:rPr>
              <a:t>عن</a:t>
            </a:r>
            <a:r>
              <a:rPr lang="ar-DZ" sz="3200" dirty="0">
                <a:latin typeface="HelveticaNeueLT Arabic 45"/>
              </a:rPr>
              <a:t> طريق احتساب نسبة مساهمة كل شخص في الناتج المحلي الإجمالي لأي دولة، وهي طريقة مفيدة لمقارنة مدى إنتاجية البلدان المختلفة</a:t>
            </a:r>
            <a:r>
              <a:rPr lang="ar-DZ" sz="3200" dirty="0" smtClean="0">
                <a:latin typeface="HelveticaNeueLT Arabic 45"/>
              </a:rPr>
              <a:t>.</a:t>
            </a:r>
          </a:p>
          <a:p>
            <a:pPr algn="r" rtl="1">
              <a:buFont typeface="Arial" panose="020B0604020202020204" pitchFamily="34" charset="0"/>
              <a:buChar char="•"/>
            </a:pPr>
            <a:r>
              <a:rPr lang="ar-DZ" sz="3200" dirty="0">
                <a:latin typeface="HelveticaNeueLT Arabic 45"/>
              </a:rPr>
              <a:t>    </a:t>
            </a:r>
            <a:r>
              <a:rPr lang="ar-DZ" sz="3200" b="1" dirty="0">
                <a:latin typeface="HelveticaNeueLT Arabic 45"/>
              </a:rPr>
              <a:t>معدل نمو الناتج المحلي </a:t>
            </a:r>
            <a:r>
              <a:rPr lang="ar-DZ" sz="3200" b="1" dirty="0" err="1">
                <a:latin typeface="HelveticaNeueLT Arabic 45"/>
              </a:rPr>
              <a:t>الإجمالي</a:t>
            </a:r>
            <a:r>
              <a:rPr lang="ar-DZ" sz="3200" dirty="0" err="1">
                <a:latin typeface="HelveticaNeueLT Arabic 45"/>
              </a:rPr>
              <a:t>هو</a:t>
            </a:r>
            <a:r>
              <a:rPr lang="ar-DZ" sz="3200" dirty="0">
                <a:latin typeface="HelveticaNeueLT Arabic 45"/>
              </a:rPr>
              <a:t> الزيادة في الناتج المحلي الإجمالي من عام لآخر أو من ربع إلى ربع، ومن خلاله يتم قياس مدى سرعة نمو أو انكماش الاقتصاد، ويمكن من خلاله أيضًا التنبؤ بمعدلات التضخم أو التنبيه في حالة حدوث ركود اقتصادي قادم.</a:t>
            </a:r>
            <a:endParaRPr lang="ar-DZ" sz="3200" b="0" i="0" dirty="0">
              <a:effectLst/>
              <a:latin typeface="HelveticaNeueLT Arabic 45"/>
            </a:endParaRPr>
          </a:p>
        </p:txBody>
      </p:sp>
    </p:spTree>
    <p:extLst>
      <p:ext uri="{BB962C8B-B14F-4D97-AF65-F5344CB8AC3E}">
        <p14:creationId xmlns:p14="http://schemas.microsoft.com/office/powerpoint/2010/main" val="9346504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548680"/>
            <a:ext cx="8640960" cy="5760640"/>
          </a:xfrm>
        </p:spPr>
        <p:txBody>
          <a:bodyPr>
            <a:noAutofit/>
          </a:bodyPr>
          <a:lstStyle/>
          <a:p>
            <a:pPr algn="r" rtl="1"/>
            <a:r>
              <a:rPr lang="ar-DZ" sz="3600" dirty="0"/>
              <a:t>مثلاً، قيمة إنتاج مصنع </a:t>
            </a:r>
            <a:r>
              <a:rPr lang="ar-DZ" sz="3600" dirty="0" smtClean="0"/>
              <a:t>تونسي </a:t>
            </a:r>
            <a:r>
              <a:rPr lang="ar-DZ" sz="3600" dirty="0"/>
              <a:t> في </a:t>
            </a:r>
            <a:r>
              <a:rPr lang="ar-DZ" sz="3600" dirty="0" smtClean="0"/>
              <a:t>الجزائر</a:t>
            </a:r>
            <a:r>
              <a:rPr lang="ar-DZ" sz="3600" dirty="0"/>
              <a:t> تدخل في الناتج المحلي الإجمالي </a:t>
            </a:r>
            <a:r>
              <a:rPr lang="ar-DZ" sz="3600" dirty="0" smtClean="0"/>
              <a:t>الجزائري </a:t>
            </a:r>
            <a:r>
              <a:rPr lang="ar-DZ" sz="3600" dirty="0"/>
              <a:t>لأن المصنع موجود محلياً </a:t>
            </a:r>
            <a:r>
              <a:rPr lang="ar-DZ" sz="3600" dirty="0" smtClean="0"/>
              <a:t>في الجزائر، </a:t>
            </a:r>
            <a:r>
              <a:rPr lang="ar-DZ" sz="3600" dirty="0"/>
              <a:t>ولكنها تدخل في </a:t>
            </a:r>
            <a:r>
              <a:rPr lang="ar-DZ" sz="3600" dirty="0" smtClean="0"/>
              <a:t>الناتج القومي </a:t>
            </a:r>
            <a:r>
              <a:rPr lang="ar-DZ" sz="3600" dirty="0"/>
              <a:t>الإجمالي </a:t>
            </a:r>
            <a:r>
              <a:rPr lang="ar-DZ" sz="3600" dirty="0" smtClean="0"/>
              <a:t>التونسي لكون </a:t>
            </a:r>
            <a:r>
              <a:rPr lang="ar-DZ" sz="3600" dirty="0"/>
              <a:t>ملاك المصنع </a:t>
            </a:r>
            <a:r>
              <a:rPr lang="ar-DZ" sz="3600" dirty="0" smtClean="0"/>
              <a:t>تونسيين فالمصنع التونسي  </a:t>
            </a:r>
            <a:r>
              <a:rPr lang="ar-DZ" sz="3600" dirty="0"/>
              <a:t>مورد موجود محلياً في </a:t>
            </a:r>
            <a:r>
              <a:rPr lang="ar-DZ" sz="3600" dirty="0" smtClean="0"/>
              <a:t>الجزائر ومملوك </a:t>
            </a:r>
            <a:r>
              <a:rPr lang="ar-DZ" sz="3600" dirty="0"/>
              <a:t>محلياً في </a:t>
            </a:r>
            <a:r>
              <a:rPr lang="ar-DZ" sz="3600" dirty="0" smtClean="0"/>
              <a:t>تونس . </a:t>
            </a:r>
            <a:r>
              <a:rPr lang="ar-DZ" sz="3600" dirty="0"/>
              <a:t>وبالمثل أيضاً قيمة </a:t>
            </a:r>
            <a:r>
              <a:rPr lang="ar-DZ" sz="3600" dirty="0" smtClean="0"/>
              <a:t>إنتاج معمل </a:t>
            </a:r>
            <a:r>
              <a:rPr lang="ar-DZ" sz="3600" dirty="0"/>
              <a:t> </a:t>
            </a:r>
            <a:r>
              <a:rPr lang="ar-DZ" sz="3600" dirty="0" smtClean="0"/>
              <a:t>جزائري</a:t>
            </a:r>
            <a:r>
              <a:rPr lang="ar-DZ" sz="3600" dirty="0"/>
              <a:t> في </a:t>
            </a:r>
            <a:r>
              <a:rPr lang="ar-DZ" sz="3600" dirty="0" smtClean="0"/>
              <a:t>فرنسا تدخل </a:t>
            </a:r>
            <a:r>
              <a:rPr lang="ar-DZ" sz="3600" dirty="0"/>
              <a:t>في الناتج المحلي الإجمالي </a:t>
            </a:r>
            <a:r>
              <a:rPr lang="ar-DZ" sz="3600" dirty="0" smtClean="0"/>
              <a:t>الفرنسي وفي </a:t>
            </a:r>
            <a:r>
              <a:rPr lang="ar-DZ" sz="3600" dirty="0"/>
              <a:t>الناتج القومي الإجمالي الجزائري، وهكذا.</a:t>
            </a:r>
            <a:endParaRPr lang="fr-FR" sz="3600" dirty="0"/>
          </a:p>
        </p:txBody>
      </p:sp>
    </p:spTree>
    <p:extLst>
      <p:ext uri="{BB962C8B-B14F-4D97-AF65-F5344CB8AC3E}">
        <p14:creationId xmlns:p14="http://schemas.microsoft.com/office/powerpoint/2010/main" val="24853614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274</TotalTime>
  <Words>657</Words>
  <Application>Microsoft Office PowerPoint</Application>
  <PresentationFormat>Affichage à l'écran (4:3)</PresentationFormat>
  <Paragraphs>43</Paragraphs>
  <Slides>16</Slides>
  <Notes>1</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16</vt:i4>
      </vt:variant>
    </vt:vector>
  </HeadingPairs>
  <TitlesOfParts>
    <vt:vector size="27" baseType="lpstr">
      <vt:lpstr>Arial</vt:lpstr>
      <vt:lpstr>Book Antiqua</vt:lpstr>
      <vt:lpstr>Calibri</vt:lpstr>
      <vt:lpstr>HelveticaNeueLT Arabic 45</vt:lpstr>
      <vt:lpstr>Lucida Sans</vt:lpstr>
      <vt:lpstr>Tahoma</vt:lpstr>
      <vt:lpstr>Times New Roman</vt:lpstr>
      <vt:lpstr>Wingdings</vt:lpstr>
      <vt:lpstr>Wingdings 2</vt:lpstr>
      <vt:lpstr>Wingdings 3</vt:lpstr>
      <vt:lpstr>Apex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احصائيات البنك الدولي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Khalil</dc:creator>
  <cp:lastModifiedBy>PRO</cp:lastModifiedBy>
  <cp:revision>28</cp:revision>
  <dcterms:created xsi:type="dcterms:W3CDTF">2019-10-11T15:12:36Z</dcterms:created>
  <dcterms:modified xsi:type="dcterms:W3CDTF">2022-09-26T16:22:41Z</dcterms:modified>
</cp:coreProperties>
</file>