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7" r:id="rId2"/>
    <p:sldId id="258" r:id="rId3"/>
    <p:sldId id="259" r:id="rId4"/>
    <p:sldId id="269" r:id="rId5"/>
    <p:sldId id="270" r:id="rId6"/>
    <p:sldId id="260" r:id="rId7"/>
    <p:sldId id="261" r:id="rId8"/>
    <p:sldId id="262" r:id="rId9"/>
    <p:sldId id="263" r:id="rId10"/>
    <p:sldId id="265" r:id="rId11"/>
    <p:sldId id="266" r:id="rId12"/>
    <p:sldId id="267" r:id="rId13"/>
    <p:sldId id="268" r:id="rId14"/>
    <p:sldId id="271" r:id="rId15"/>
    <p:sldId id="273" r:id="rId16"/>
    <p:sldId id="274" r:id="rId17"/>
    <p:sldId id="272" r:id="rId18"/>
    <p:sldId id="275"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5" d="100"/>
          <a:sy n="65" d="100"/>
        </p:scale>
        <p:origin x="78"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4E17CC-9FF3-47A8-91CF-2F71F6D6B50C}"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fr-FR"/>
        </a:p>
      </dgm:t>
    </dgm:pt>
    <dgm:pt modelId="{85F1C472-2910-4061-9250-E7A7FABA1827}">
      <dgm:prSet phldrT="[Texte]" custT="1"/>
      <dgm:spPr/>
      <dgm:t>
        <a:bodyPr/>
        <a:lstStyle/>
        <a:p>
          <a:pPr rtl="1"/>
          <a:r>
            <a:rPr lang="ar-SA" sz="2800" b="1" dirty="0" smtClean="0"/>
            <a:t>وكالات التصنيف </a:t>
          </a:r>
          <a:r>
            <a:rPr lang="ar-SA" sz="2800" b="1" dirty="0" err="1" smtClean="0"/>
            <a:t>الإئتماني</a:t>
          </a:r>
          <a:r>
            <a:rPr lang="ar-SA" sz="2800" b="1" dirty="0" smtClean="0"/>
            <a:t> هي من تتولى عملية اصد ر تصنيفات ائتمانية </a:t>
          </a:r>
          <a:r>
            <a:rPr lang="ar-SA" sz="2800" b="1" dirty="0" smtClean="0">
              <a:solidFill>
                <a:srgbClr val="FF0000"/>
              </a:solidFill>
            </a:rPr>
            <a:t>لصالح العميل </a:t>
          </a:r>
          <a:r>
            <a:rPr lang="ar-SA" sz="2800" b="1" dirty="0" smtClean="0"/>
            <a:t>بقصد زيادة الثقة عند مقرضي هذا العميل وتجنيبهم المخاطرة المالية</a:t>
          </a:r>
          <a:r>
            <a:rPr lang="fr-FR" sz="2800" b="1" dirty="0" smtClean="0"/>
            <a:t> </a:t>
          </a:r>
          <a:r>
            <a:rPr lang="fr-FR" sz="1800" b="1" dirty="0" smtClean="0"/>
            <a:t>.</a:t>
          </a:r>
          <a:endParaRPr lang="fr-FR" sz="1800" b="1" dirty="0"/>
        </a:p>
      </dgm:t>
    </dgm:pt>
    <dgm:pt modelId="{84F11FC7-D673-470B-98D2-C4343AC55FD7}" type="parTrans" cxnId="{1272C36B-A0BB-481A-B263-E588C2B64093}">
      <dgm:prSet/>
      <dgm:spPr/>
      <dgm:t>
        <a:bodyPr/>
        <a:lstStyle/>
        <a:p>
          <a:endParaRPr lang="fr-FR"/>
        </a:p>
      </dgm:t>
    </dgm:pt>
    <dgm:pt modelId="{FF0072AF-3B9D-4E93-ADE4-A1F51F535A00}" type="sibTrans" cxnId="{1272C36B-A0BB-481A-B263-E588C2B64093}">
      <dgm:prSet/>
      <dgm:spPr/>
      <dgm:t>
        <a:bodyPr/>
        <a:lstStyle/>
        <a:p>
          <a:endParaRPr lang="fr-FR"/>
        </a:p>
      </dgm:t>
    </dgm:pt>
    <dgm:pt modelId="{ADA570DF-1805-49A3-98B4-B97B63268823}">
      <dgm:prSet phldrT="[Texte]"/>
      <dgm:spPr/>
      <dgm:t>
        <a:bodyPr/>
        <a:lstStyle/>
        <a:p>
          <a:r>
            <a:rPr lang="ar-SA" b="1" dirty="0" smtClean="0"/>
            <a:t>دولة (الجدارة الائتمانية السيادية لها) </a:t>
          </a:r>
          <a:endParaRPr lang="fr-FR" b="1" dirty="0"/>
        </a:p>
      </dgm:t>
    </dgm:pt>
    <dgm:pt modelId="{F65B42D9-7193-47FA-96D5-94F339B5B15D}" type="parTrans" cxnId="{C7A9DF4A-1E2A-44A6-BE82-88ED812F4359}">
      <dgm:prSet/>
      <dgm:spPr/>
      <dgm:t>
        <a:bodyPr/>
        <a:lstStyle/>
        <a:p>
          <a:endParaRPr lang="fr-FR"/>
        </a:p>
      </dgm:t>
    </dgm:pt>
    <dgm:pt modelId="{F6146EF2-D77F-494C-B630-25431BAC589A}" type="sibTrans" cxnId="{C7A9DF4A-1E2A-44A6-BE82-88ED812F4359}">
      <dgm:prSet/>
      <dgm:spPr/>
      <dgm:t>
        <a:bodyPr/>
        <a:lstStyle/>
        <a:p>
          <a:endParaRPr lang="fr-FR"/>
        </a:p>
      </dgm:t>
    </dgm:pt>
    <dgm:pt modelId="{BDFC05A2-DCC6-4477-8270-E4C2A56D2708}">
      <dgm:prSet phldrT="[Texte]" custT="1"/>
      <dgm:spPr/>
      <dgm:t>
        <a:bodyPr/>
        <a:lstStyle/>
        <a:p>
          <a:r>
            <a:rPr lang="ar-SA" sz="2800" b="1" dirty="0" smtClean="0"/>
            <a:t>مؤسسة مالية (بنك أو صناديق الاستثمار أو شركة تأمين)</a:t>
          </a:r>
          <a:endParaRPr lang="fr-FR" sz="2800" b="1" dirty="0"/>
        </a:p>
      </dgm:t>
    </dgm:pt>
    <dgm:pt modelId="{5A1AFE2F-6AA2-49D2-A99E-7F5F1B41D341}" type="parTrans" cxnId="{66E313BB-D4D5-4E1E-BC64-F0DEAF925DE8}">
      <dgm:prSet/>
      <dgm:spPr/>
      <dgm:t>
        <a:bodyPr/>
        <a:lstStyle/>
        <a:p>
          <a:endParaRPr lang="fr-FR"/>
        </a:p>
      </dgm:t>
    </dgm:pt>
    <dgm:pt modelId="{414DFB8D-7DA4-44E2-98FA-DFCF0B38659B}" type="sibTrans" cxnId="{66E313BB-D4D5-4E1E-BC64-F0DEAF925DE8}">
      <dgm:prSet/>
      <dgm:spPr/>
      <dgm:t>
        <a:bodyPr/>
        <a:lstStyle/>
        <a:p>
          <a:endParaRPr lang="fr-FR"/>
        </a:p>
      </dgm:t>
    </dgm:pt>
    <dgm:pt modelId="{A8E37B8E-DCF7-43C3-B262-393B7E268EE0}">
      <dgm:prSet custT="1"/>
      <dgm:spPr/>
      <dgm:t>
        <a:bodyPr/>
        <a:lstStyle/>
        <a:p>
          <a:r>
            <a:rPr lang="ar-SA" sz="2800" b="1" dirty="0" smtClean="0"/>
            <a:t>عملية </a:t>
          </a:r>
          <a:r>
            <a:rPr lang="ar-SA" sz="2800" b="1" dirty="0" err="1" smtClean="0"/>
            <a:t>إئتمانية</a:t>
          </a:r>
          <a:r>
            <a:rPr lang="ar-SA" sz="2800" b="1" dirty="0" smtClean="0"/>
            <a:t> (قرض، قرض سندي، عمليات التمويل </a:t>
          </a:r>
          <a:r>
            <a:rPr lang="ar-SA" sz="2800" b="1" dirty="0" err="1" smtClean="0"/>
            <a:t>المهيكلة</a:t>
          </a:r>
          <a:r>
            <a:rPr lang="ar-SA" sz="2800" b="1" dirty="0" smtClean="0"/>
            <a:t>، التوريق....) </a:t>
          </a:r>
          <a:endParaRPr lang="fr-FR" sz="2800" b="1" dirty="0"/>
        </a:p>
      </dgm:t>
    </dgm:pt>
    <dgm:pt modelId="{A7349588-9F38-480E-8BC9-AB269EAAA231}" type="parTrans" cxnId="{B503BA92-A545-492F-9DAD-A1E41669ABD2}">
      <dgm:prSet/>
      <dgm:spPr/>
      <dgm:t>
        <a:bodyPr/>
        <a:lstStyle/>
        <a:p>
          <a:endParaRPr lang="fr-FR"/>
        </a:p>
      </dgm:t>
    </dgm:pt>
    <dgm:pt modelId="{8C8AD1F5-9BF3-405D-B0C7-E23681727D85}" type="sibTrans" cxnId="{B503BA92-A545-492F-9DAD-A1E41669ABD2}">
      <dgm:prSet/>
      <dgm:spPr/>
      <dgm:t>
        <a:bodyPr/>
        <a:lstStyle/>
        <a:p>
          <a:endParaRPr lang="fr-FR"/>
        </a:p>
      </dgm:t>
    </dgm:pt>
    <dgm:pt modelId="{441184EA-3020-46E4-87A0-F57F22B66569}" type="pres">
      <dgm:prSet presAssocID="{214E17CC-9FF3-47A8-91CF-2F71F6D6B50C}" presName="diagram" presStyleCnt="0">
        <dgm:presLayoutVars>
          <dgm:dir/>
          <dgm:resizeHandles val="exact"/>
        </dgm:presLayoutVars>
      </dgm:prSet>
      <dgm:spPr/>
      <dgm:t>
        <a:bodyPr/>
        <a:lstStyle/>
        <a:p>
          <a:endParaRPr lang="fr-FR"/>
        </a:p>
      </dgm:t>
    </dgm:pt>
    <dgm:pt modelId="{74872EA7-0F8C-4BC2-8640-46A6DA96D496}" type="pres">
      <dgm:prSet presAssocID="{85F1C472-2910-4061-9250-E7A7FABA1827}" presName="node" presStyleLbl="node1" presStyleIdx="0" presStyleCnt="4" custScaleX="258584" custScaleY="181447" custLinFactNeighborX="3464" custLinFactNeighborY="-13452">
        <dgm:presLayoutVars>
          <dgm:bulletEnabled val="1"/>
        </dgm:presLayoutVars>
      </dgm:prSet>
      <dgm:spPr/>
      <dgm:t>
        <a:bodyPr/>
        <a:lstStyle/>
        <a:p>
          <a:endParaRPr lang="fr-FR"/>
        </a:p>
      </dgm:t>
    </dgm:pt>
    <dgm:pt modelId="{ACE40DB6-5AFC-44D8-B1F4-CB8A21C60493}" type="pres">
      <dgm:prSet presAssocID="{FF0072AF-3B9D-4E93-ADE4-A1F51F535A00}" presName="sibTrans" presStyleCnt="0"/>
      <dgm:spPr/>
    </dgm:pt>
    <dgm:pt modelId="{F64066B6-AC2C-4F61-B347-1CEBF745141D}" type="pres">
      <dgm:prSet presAssocID="{ADA570DF-1805-49A3-98B4-B97B63268823}" presName="node" presStyleLbl="node1" presStyleIdx="1" presStyleCnt="4" custScaleX="148383" custScaleY="108480" custLinFactY="100000" custLinFactNeighborX="-14148" custLinFactNeighborY="150460">
        <dgm:presLayoutVars>
          <dgm:bulletEnabled val="1"/>
        </dgm:presLayoutVars>
      </dgm:prSet>
      <dgm:spPr/>
      <dgm:t>
        <a:bodyPr/>
        <a:lstStyle/>
        <a:p>
          <a:endParaRPr lang="fr-FR"/>
        </a:p>
      </dgm:t>
    </dgm:pt>
    <dgm:pt modelId="{D7011031-F232-4339-AF19-FB9FDFD0BC9E}" type="pres">
      <dgm:prSet presAssocID="{F6146EF2-D77F-494C-B630-25431BAC589A}" presName="sibTrans" presStyleCnt="0"/>
      <dgm:spPr/>
    </dgm:pt>
    <dgm:pt modelId="{0F64C017-0799-4281-9FE2-78A15CFACFCF}" type="pres">
      <dgm:prSet presAssocID="{A8E37B8E-DCF7-43C3-B262-393B7E268EE0}" presName="node" presStyleLbl="node1" presStyleIdx="2" presStyleCnt="4" custScaleX="224446" custLinFactNeighborX="-38555" custLinFactNeighborY="-37919">
        <dgm:presLayoutVars>
          <dgm:bulletEnabled val="1"/>
        </dgm:presLayoutVars>
      </dgm:prSet>
      <dgm:spPr/>
      <dgm:t>
        <a:bodyPr/>
        <a:lstStyle/>
        <a:p>
          <a:endParaRPr lang="fr-FR"/>
        </a:p>
      </dgm:t>
    </dgm:pt>
    <dgm:pt modelId="{74F411EB-F687-4F3F-9049-F5CCAE3CFEBA}" type="pres">
      <dgm:prSet presAssocID="{8C8AD1F5-9BF3-405D-B0C7-E23681727D85}" presName="sibTrans" presStyleCnt="0"/>
      <dgm:spPr/>
    </dgm:pt>
    <dgm:pt modelId="{B079BC95-C978-489E-ABBB-8CAB901D5F29}" type="pres">
      <dgm:prSet presAssocID="{BDFC05A2-DCC6-4477-8270-E4C2A56D2708}" presName="node" presStyleLbl="node1" presStyleIdx="3" presStyleCnt="4" custScaleX="98482" custScaleY="176758" custLinFactY="-58624" custLinFactNeighborX="16452" custLinFactNeighborY="-100000">
        <dgm:presLayoutVars>
          <dgm:bulletEnabled val="1"/>
        </dgm:presLayoutVars>
      </dgm:prSet>
      <dgm:spPr/>
      <dgm:t>
        <a:bodyPr/>
        <a:lstStyle/>
        <a:p>
          <a:endParaRPr lang="fr-FR"/>
        </a:p>
      </dgm:t>
    </dgm:pt>
  </dgm:ptLst>
  <dgm:cxnLst>
    <dgm:cxn modelId="{C7A9DF4A-1E2A-44A6-BE82-88ED812F4359}" srcId="{214E17CC-9FF3-47A8-91CF-2F71F6D6B50C}" destId="{ADA570DF-1805-49A3-98B4-B97B63268823}" srcOrd="1" destOrd="0" parTransId="{F65B42D9-7193-47FA-96D5-94F339B5B15D}" sibTransId="{F6146EF2-D77F-494C-B630-25431BAC589A}"/>
    <dgm:cxn modelId="{126436AA-ACB3-43EB-94B7-C11C44C9543D}" type="presOf" srcId="{85F1C472-2910-4061-9250-E7A7FABA1827}" destId="{74872EA7-0F8C-4BC2-8640-46A6DA96D496}" srcOrd="0" destOrd="0" presId="urn:microsoft.com/office/officeart/2005/8/layout/default"/>
    <dgm:cxn modelId="{66E313BB-D4D5-4E1E-BC64-F0DEAF925DE8}" srcId="{214E17CC-9FF3-47A8-91CF-2F71F6D6B50C}" destId="{BDFC05A2-DCC6-4477-8270-E4C2A56D2708}" srcOrd="3" destOrd="0" parTransId="{5A1AFE2F-6AA2-49D2-A99E-7F5F1B41D341}" sibTransId="{414DFB8D-7DA4-44E2-98FA-DFCF0B38659B}"/>
    <dgm:cxn modelId="{ACA96E74-203A-4800-9AAE-BD0AA6DBB264}" type="presOf" srcId="{BDFC05A2-DCC6-4477-8270-E4C2A56D2708}" destId="{B079BC95-C978-489E-ABBB-8CAB901D5F29}" srcOrd="0" destOrd="0" presId="urn:microsoft.com/office/officeart/2005/8/layout/default"/>
    <dgm:cxn modelId="{B503BA92-A545-492F-9DAD-A1E41669ABD2}" srcId="{214E17CC-9FF3-47A8-91CF-2F71F6D6B50C}" destId="{A8E37B8E-DCF7-43C3-B262-393B7E268EE0}" srcOrd="2" destOrd="0" parTransId="{A7349588-9F38-480E-8BC9-AB269EAAA231}" sibTransId="{8C8AD1F5-9BF3-405D-B0C7-E23681727D85}"/>
    <dgm:cxn modelId="{1272C36B-A0BB-481A-B263-E588C2B64093}" srcId="{214E17CC-9FF3-47A8-91CF-2F71F6D6B50C}" destId="{85F1C472-2910-4061-9250-E7A7FABA1827}" srcOrd="0" destOrd="0" parTransId="{84F11FC7-D673-470B-98D2-C4343AC55FD7}" sibTransId="{FF0072AF-3B9D-4E93-ADE4-A1F51F535A00}"/>
    <dgm:cxn modelId="{F8D99C14-C780-4D25-B7A0-CB5CF07D24DD}" type="presOf" srcId="{ADA570DF-1805-49A3-98B4-B97B63268823}" destId="{F64066B6-AC2C-4F61-B347-1CEBF745141D}" srcOrd="0" destOrd="0" presId="urn:microsoft.com/office/officeart/2005/8/layout/default"/>
    <dgm:cxn modelId="{F979ECDC-1AF9-475F-A6E8-56A27D76F417}" type="presOf" srcId="{214E17CC-9FF3-47A8-91CF-2F71F6D6B50C}" destId="{441184EA-3020-46E4-87A0-F57F22B66569}" srcOrd="0" destOrd="0" presId="urn:microsoft.com/office/officeart/2005/8/layout/default"/>
    <dgm:cxn modelId="{F2C16C60-B86A-438D-955F-0803F08F01F7}" type="presOf" srcId="{A8E37B8E-DCF7-43C3-B262-393B7E268EE0}" destId="{0F64C017-0799-4281-9FE2-78A15CFACFCF}" srcOrd="0" destOrd="0" presId="urn:microsoft.com/office/officeart/2005/8/layout/default"/>
    <dgm:cxn modelId="{D1270AB4-32D7-44F2-842C-F691033F2A93}" type="presParOf" srcId="{441184EA-3020-46E4-87A0-F57F22B66569}" destId="{74872EA7-0F8C-4BC2-8640-46A6DA96D496}" srcOrd="0" destOrd="0" presId="urn:microsoft.com/office/officeart/2005/8/layout/default"/>
    <dgm:cxn modelId="{2216BE13-5AC2-447B-8F25-6383402B9F09}" type="presParOf" srcId="{441184EA-3020-46E4-87A0-F57F22B66569}" destId="{ACE40DB6-5AFC-44D8-B1F4-CB8A21C60493}" srcOrd="1" destOrd="0" presId="urn:microsoft.com/office/officeart/2005/8/layout/default"/>
    <dgm:cxn modelId="{075A9C96-739C-41C3-B930-EB3B7BA94B6D}" type="presParOf" srcId="{441184EA-3020-46E4-87A0-F57F22B66569}" destId="{F64066B6-AC2C-4F61-B347-1CEBF745141D}" srcOrd="2" destOrd="0" presId="urn:microsoft.com/office/officeart/2005/8/layout/default"/>
    <dgm:cxn modelId="{181FA21B-A0E7-4ADC-B419-2E93F6B11E5D}" type="presParOf" srcId="{441184EA-3020-46E4-87A0-F57F22B66569}" destId="{D7011031-F232-4339-AF19-FB9FDFD0BC9E}" srcOrd="3" destOrd="0" presId="urn:microsoft.com/office/officeart/2005/8/layout/default"/>
    <dgm:cxn modelId="{EE01A263-73C1-4079-93BE-F6BA14A4A2CC}" type="presParOf" srcId="{441184EA-3020-46E4-87A0-F57F22B66569}" destId="{0F64C017-0799-4281-9FE2-78A15CFACFCF}" srcOrd="4" destOrd="0" presId="urn:microsoft.com/office/officeart/2005/8/layout/default"/>
    <dgm:cxn modelId="{58545011-1045-43A5-9186-2AB92F931F17}" type="presParOf" srcId="{441184EA-3020-46E4-87A0-F57F22B66569}" destId="{74F411EB-F687-4F3F-9049-F5CCAE3CFEBA}" srcOrd="5" destOrd="0" presId="urn:microsoft.com/office/officeart/2005/8/layout/default"/>
    <dgm:cxn modelId="{A0AF5EA4-12B0-4A14-88F7-AE7D22A826F4}" type="presParOf" srcId="{441184EA-3020-46E4-87A0-F57F22B66569}" destId="{B079BC95-C978-489E-ABBB-8CAB901D5F29}"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EC867D9-9E93-4E90-8E92-BAA4480767B4}"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fr-FR"/>
        </a:p>
      </dgm:t>
    </dgm:pt>
    <dgm:pt modelId="{AD2F0DD6-9B24-4DD0-8FCA-68A8AB789F2E}">
      <dgm:prSet phldrT="[Texte]"/>
      <dgm:spPr/>
      <dgm:t>
        <a:bodyPr/>
        <a:lstStyle/>
        <a:p>
          <a:r>
            <a:rPr lang="ar-DZ" b="1" dirty="0" smtClean="0"/>
            <a:t>الدقة في تقييم المخاطر</a:t>
          </a:r>
          <a:endParaRPr lang="fr-FR" b="1" dirty="0"/>
        </a:p>
      </dgm:t>
    </dgm:pt>
    <dgm:pt modelId="{7B3D64BB-02F0-4A87-95B8-A62F168DC14B}" type="parTrans" cxnId="{64A44270-F2ED-4BF5-A4F4-7832D9DBE9D0}">
      <dgm:prSet/>
      <dgm:spPr/>
      <dgm:t>
        <a:bodyPr/>
        <a:lstStyle/>
        <a:p>
          <a:endParaRPr lang="fr-FR"/>
        </a:p>
      </dgm:t>
    </dgm:pt>
    <dgm:pt modelId="{24BA9508-F884-4B04-A95A-FC920A126A43}" type="sibTrans" cxnId="{64A44270-F2ED-4BF5-A4F4-7832D9DBE9D0}">
      <dgm:prSet/>
      <dgm:spPr/>
      <dgm:t>
        <a:bodyPr/>
        <a:lstStyle/>
        <a:p>
          <a:endParaRPr lang="fr-FR"/>
        </a:p>
      </dgm:t>
    </dgm:pt>
    <dgm:pt modelId="{0821C20E-21FF-4063-AC70-8B4DD879BA6F}">
      <dgm:prSet phldrT="[Texte]"/>
      <dgm:spPr/>
      <dgm:t>
        <a:bodyPr/>
        <a:lstStyle/>
        <a:p>
          <a:pPr rtl="1"/>
          <a:r>
            <a:rPr lang="ar-DZ" b="1" dirty="0" smtClean="0"/>
            <a:t>المصداقية (خلق الثقة)</a:t>
          </a:r>
          <a:endParaRPr lang="fr-FR" b="1" dirty="0"/>
        </a:p>
      </dgm:t>
    </dgm:pt>
    <dgm:pt modelId="{A995C964-6F92-43FE-BD73-349E0E66F1F6}" type="parTrans" cxnId="{B6FD33B9-ACE7-4878-9EE3-C9FA7611FB0C}">
      <dgm:prSet/>
      <dgm:spPr/>
      <dgm:t>
        <a:bodyPr/>
        <a:lstStyle/>
        <a:p>
          <a:endParaRPr lang="fr-FR"/>
        </a:p>
      </dgm:t>
    </dgm:pt>
    <dgm:pt modelId="{07B6E600-4BC9-498E-A85F-51056C9548D4}" type="sibTrans" cxnId="{B6FD33B9-ACE7-4878-9EE3-C9FA7611FB0C}">
      <dgm:prSet/>
      <dgm:spPr/>
      <dgm:t>
        <a:bodyPr/>
        <a:lstStyle/>
        <a:p>
          <a:endParaRPr lang="fr-FR"/>
        </a:p>
      </dgm:t>
    </dgm:pt>
    <dgm:pt modelId="{AF0FDF5E-D2D6-4B93-A538-55B1CA79D089}">
      <dgm:prSet phldrT="[Texte]"/>
      <dgm:spPr/>
      <dgm:t>
        <a:bodyPr/>
        <a:lstStyle/>
        <a:p>
          <a:r>
            <a:rPr lang="ar-DZ" b="1" dirty="0" smtClean="0"/>
            <a:t>الوضوح والشفافية</a:t>
          </a:r>
          <a:endParaRPr lang="fr-FR" b="1" dirty="0"/>
        </a:p>
      </dgm:t>
    </dgm:pt>
    <dgm:pt modelId="{A100A518-DF0E-49BF-B5DF-57D4A1D353D6}" type="parTrans" cxnId="{547851E1-5667-487B-A632-0F251193FED4}">
      <dgm:prSet/>
      <dgm:spPr/>
      <dgm:t>
        <a:bodyPr/>
        <a:lstStyle/>
        <a:p>
          <a:endParaRPr lang="fr-FR"/>
        </a:p>
      </dgm:t>
    </dgm:pt>
    <dgm:pt modelId="{55A864E2-A413-4CEA-A9DC-463618BE1015}" type="sibTrans" cxnId="{547851E1-5667-487B-A632-0F251193FED4}">
      <dgm:prSet/>
      <dgm:spPr/>
      <dgm:t>
        <a:bodyPr/>
        <a:lstStyle/>
        <a:p>
          <a:endParaRPr lang="fr-FR"/>
        </a:p>
      </dgm:t>
    </dgm:pt>
    <dgm:pt modelId="{1D505611-1F1F-4215-87FF-2D0157F5D14E}">
      <dgm:prSet phldrT="[Texte]"/>
      <dgm:spPr/>
      <dgm:t>
        <a:bodyPr/>
        <a:lstStyle/>
        <a:p>
          <a:r>
            <a:rPr lang="ar-DZ" b="1" dirty="0" smtClean="0"/>
            <a:t>توفير ادوات التحليل المالي لتقييم الربحية ،الموجودات، راس المال ..</a:t>
          </a:r>
          <a:endParaRPr lang="fr-FR" b="1" dirty="0"/>
        </a:p>
      </dgm:t>
    </dgm:pt>
    <dgm:pt modelId="{1B457B97-738A-40A9-98C8-1975A92081A5}" type="parTrans" cxnId="{8A33BC82-C681-4C99-934C-DEEEA29706B6}">
      <dgm:prSet/>
      <dgm:spPr/>
      <dgm:t>
        <a:bodyPr/>
        <a:lstStyle/>
        <a:p>
          <a:endParaRPr lang="fr-FR"/>
        </a:p>
      </dgm:t>
    </dgm:pt>
    <dgm:pt modelId="{C48EAD20-5D8E-4219-93BA-EA75E2338C18}" type="sibTrans" cxnId="{8A33BC82-C681-4C99-934C-DEEEA29706B6}">
      <dgm:prSet/>
      <dgm:spPr/>
      <dgm:t>
        <a:bodyPr/>
        <a:lstStyle/>
        <a:p>
          <a:endParaRPr lang="fr-FR"/>
        </a:p>
      </dgm:t>
    </dgm:pt>
    <dgm:pt modelId="{F765964D-8400-4782-98F0-3B1A10ABBB9E}">
      <dgm:prSet phldrT="[Texte]"/>
      <dgm:spPr/>
      <dgm:t>
        <a:bodyPr/>
        <a:lstStyle/>
        <a:p>
          <a:r>
            <a:rPr lang="ar-DZ" b="1" dirty="0" smtClean="0"/>
            <a:t>تغطية كبيرة </a:t>
          </a:r>
          <a:r>
            <a:rPr lang="ar-DZ" b="1" dirty="0" err="1" smtClean="0"/>
            <a:t>للاسواق</a:t>
          </a:r>
          <a:r>
            <a:rPr lang="ar-DZ" b="1" dirty="0" smtClean="0"/>
            <a:t> المالية والادوات التمويلية</a:t>
          </a:r>
          <a:endParaRPr lang="fr-FR" b="1" dirty="0"/>
        </a:p>
      </dgm:t>
    </dgm:pt>
    <dgm:pt modelId="{6295AF4D-A591-495C-A25B-4134A4ECFCCD}" type="parTrans" cxnId="{150C0390-E8B6-4A6B-887C-E81CBBDFFF5F}">
      <dgm:prSet/>
      <dgm:spPr/>
      <dgm:t>
        <a:bodyPr/>
        <a:lstStyle/>
        <a:p>
          <a:endParaRPr lang="fr-FR"/>
        </a:p>
      </dgm:t>
    </dgm:pt>
    <dgm:pt modelId="{4F4898E3-D2FE-4A74-993B-7BD2C93DB2AE}" type="sibTrans" cxnId="{150C0390-E8B6-4A6B-887C-E81CBBDFFF5F}">
      <dgm:prSet/>
      <dgm:spPr/>
      <dgm:t>
        <a:bodyPr/>
        <a:lstStyle/>
        <a:p>
          <a:endParaRPr lang="fr-FR"/>
        </a:p>
      </dgm:t>
    </dgm:pt>
    <dgm:pt modelId="{C608F5B1-F35E-4AC9-832E-8B432B865BC3}" type="pres">
      <dgm:prSet presAssocID="{5EC867D9-9E93-4E90-8E92-BAA4480767B4}" presName="diagram" presStyleCnt="0">
        <dgm:presLayoutVars>
          <dgm:dir/>
          <dgm:resizeHandles val="exact"/>
        </dgm:presLayoutVars>
      </dgm:prSet>
      <dgm:spPr/>
      <dgm:t>
        <a:bodyPr/>
        <a:lstStyle/>
        <a:p>
          <a:endParaRPr lang="fr-FR"/>
        </a:p>
      </dgm:t>
    </dgm:pt>
    <dgm:pt modelId="{F47C380B-CEB6-4E7C-8BEE-C5160B0AD192}" type="pres">
      <dgm:prSet presAssocID="{AD2F0DD6-9B24-4DD0-8FCA-68A8AB789F2E}" presName="node" presStyleLbl="node1" presStyleIdx="0" presStyleCnt="5" custScaleX="80184">
        <dgm:presLayoutVars>
          <dgm:bulletEnabled val="1"/>
        </dgm:presLayoutVars>
      </dgm:prSet>
      <dgm:spPr/>
      <dgm:t>
        <a:bodyPr/>
        <a:lstStyle/>
        <a:p>
          <a:endParaRPr lang="fr-FR"/>
        </a:p>
      </dgm:t>
    </dgm:pt>
    <dgm:pt modelId="{864996CE-5B5C-45B9-8418-AF528EF4F8FE}" type="pres">
      <dgm:prSet presAssocID="{24BA9508-F884-4B04-A95A-FC920A126A43}" presName="sibTrans" presStyleCnt="0"/>
      <dgm:spPr/>
    </dgm:pt>
    <dgm:pt modelId="{0489ECF3-F25D-467E-8029-529F916B6CE7}" type="pres">
      <dgm:prSet presAssocID="{0821C20E-21FF-4063-AC70-8B4DD879BA6F}" presName="node" presStyleLbl="node1" presStyleIdx="1" presStyleCnt="5">
        <dgm:presLayoutVars>
          <dgm:bulletEnabled val="1"/>
        </dgm:presLayoutVars>
      </dgm:prSet>
      <dgm:spPr/>
      <dgm:t>
        <a:bodyPr/>
        <a:lstStyle/>
        <a:p>
          <a:endParaRPr lang="fr-FR"/>
        </a:p>
      </dgm:t>
    </dgm:pt>
    <dgm:pt modelId="{E10BB495-C405-4FEA-A7C0-0695848B0ECC}" type="pres">
      <dgm:prSet presAssocID="{07B6E600-4BC9-498E-A85F-51056C9548D4}" presName="sibTrans" presStyleCnt="0"/>
      <dgm:spPr/>
    </dgm:pt>
    <dgm:pt modelId="{293721AF-C261-4232-9F9A-21EC127B521B}" type="pres">
      <dgm:prSet presAssocID="{AF0FDF5E-D2D6-4B93-A538-55B1CA79D089}" presName="node" presStyleLbl="node1" presStyleIdx="2" presStyleCnt="5">
        <dgm:presLayoutVars>
          <dgm:bulletEnabled val="1"/>
        </dgm:presLayoutVars>
      </dgm:prSet>
      <dgm:spPr/>
      <dgm:t>
        <a:bodyPr/>
        <a:lstStyle/>
        <a:p>
          <a:endParaRPr lang="fr-FR"/>
        </a:p>
      </dgm:t>
    </dgm:pt>
    <dgm:pt modelId="{1926CFC5-587B-4670-B95D-74A1267AC35E}" type="pres">
      <dgm:prSet presAssocID="{55A864E2-A413-4CEA-A9DC-463618BE1015}" presName="sibTrans" presStyleCnt="0"/>
      <dgm:spPr/>
    </dgm:pt>
    <dgm:pt modelId="{6795541D-5B3E-49C0-91C2-6CA95D012E64}" type="pres">
      <dgm:prSet presAssocID="{1D505611-1F1F-4215-87FF-2D0157F5D14E}" presName="node" presStyleLbl="node1" presStyleIdx="3" presStyleCnt="5" custScaleX="128156">
        <dgm:presLayoutVars>
          <dgm:bulletEnabled val="1"/>
        </dgm:presLayoutVars>
      </dgm:prSet>
      <dgm:spPr/>
      <dgm:t>
        <a:bodyPr/>
        <a:lstStyle/>
        <a:p>
          <a:endParaRPr lang="fr-FR"/>
        </a:p>
      </dgm:t>
    </dgm:pt>
    <dgm:pt modelId="{D4FD12FE-AFCF-4804-95E7-D635DAC6CCD2}" type="pres">
      <dgm:prSet presAssocID="{C48EAD20-5D8E-4219-93BA-EA75E2338C18}" presName="sibTrans" presStyleCnt="0"/>
      <dgm:spPr/>
    </dgm:pt>
    <dgm:pt modelId="{014433A8-D90B-4DAB-ABD9-18599D5642C5}" type="pres">
      <dgm:prSet presAssocID="{F765964D-8400-4782-98F0-3B1A10ABBB9E}" presName="node" presStyleLbl="node1" presStyleIdx="4" presStyleCnt="5" custScaleX="95997">
        <dgm:presLayoutVars>
          <dgm:bulletEnabled val="1"/>
        </dgm:presLayoutVars>
      </dgm:prSet>
      <dgm:spPr/>
      <dgm:t>
        <a:bodyPr/>
        <a:lstStyle/>
        <a:p>
          <a:endParaRPr lang="fr-FR"/>
        </a:p>
      </dgm:t>
    </dgm:pt>
  </dgm:ptLst>
  <dgm:cxnLst>
    <dgm:cxn modelId="{CA854B58-3242-417A-90ED-D332DF4ACAF7}" type="presOf" srcId="{AD2F0DD6-9B24-4DD0-8FCA-68A8AB789F2E}" destId="{F47C380B-CEB6-4E7C-8BEE-C5160B0AD192}" srcOrd="0" destOrd="0" presId="urn:microsoft.com/office/officeart/2005/8/layout/default"/>
    <dgm:cxn modelId="{547851E1-5667-487B-A632-0F251193FED4}" srcId="{5EC867D9-9E93-4E90-8E92-BAA4480767B4}" destId="{AF0FDF5E-D2D6-4B93-A538-55B1CA79D089}" srcOrd="2" destOrd="0" parTransId="{A100A518-DF0E-49BF-B5DF-57D4A1D353D6}" sibTransId="{55A864E2-A413-4CEA-A9DC-463618BE1015}"/>
    <dgm:cxn modelId="{8A33BC82-C681-4C99-934C-DEEEA29706B6}" srcId="{5EC867D9-9E93-4E90-8E92-BAA4480767B4}" destId="{1D505611-1F1F-4215-87FF-2D0157F5D14E}" srcOrd="3" destOrd="0" parTransId="{1B457B97-738A-40A9-98C8-1975A92081A5}" sibTransId="{C48EAD20-5D8E-4219-93BA-EA75E2338C18}"/>
    <dgm:cxn modelId="{B6FD33B9-ACE7-4878-9EE3-C9FA7611FB0C}" srcId="{5EC867D9-9E93-4E90-8E92-BAA4480767B4}" destId="{0821C20E-21FF-4063-AC70-8B4DD879BA6F}" srcOrd="1" destOrd="0" parTransId="{A995C964-6F92-43FE-BD73-349E0E66F1F6}" sibTransId="{07B6E600-4BC9-498E-A85F-51056C9548D4}"/>
    <dgm:cxn modelId="{8E8A9885-3151-434F-973D-DB4C2F8C37CA}" type="presOf" srcId="{0821C20E-21FF-4063-AC70-8B4DD879BA6F}" destId="{0489ECF3-F25D-467E-8029-529F916B6CE7}" srcOrd="0" destOrd="0" presId="urn:microsoft.com/office/officeart/2005/8/layout/default"/>
    <dgm:cxn modelId="{150C0390-E8B6-4A6B-887C-E81CBBDFFF5F}" srcId="{5EC867D9-9E93-4E90-8E92-BAA4480767B4}" destId="{F765964D-8400-4782-98F0-3B1A10ABBB9E}" srcOrd="4" destOrd="0" parTransId="{6295AF4D-A591-495C-A25B-4134A4ECFCCD}" sibTransId="{4F4898E3-D2FE-4A74-993B-7BD2C93DB2AE}"/>
    <dgm:cxn modelId="{BF3844B0-C0ED-485E-B3AA-F0A91F19C057}" type="presOf" srcId="{F765964D-8400-4782-98F0-3B1A10ABBB9E}" destId="{014433A8-D90B-4DAB-ABD9-18599D5642C5}" srcOrd="0" destOrd="0" presId="urn:microsoft.com/office/officeart/2005/8/layout/default"/>
    <dgm:cxn modelId="{E673C5F8-7537-4C84-A358-0E423597B192}" type="presOf" srcId="{AF0FDF5E-D2D6-4B93-A538-55B1CA79D089}" destId="{293721AF-C261-4232-9F9A-21EC127B521B}" srcOrd="0" destOrd="0" presId="urn:microsoft.com/office/officeart/2005/8/layout/default"/>
    <dgm:cxn modelId="{B2B4220C-6636-449A-9AC4-D8572F42A2DA}" type="presOf" srcId="{5EC867D9-9E93-4E90-8E92-BAA4480767B4}" destId="{C608F5B1-F35E-4AC9-832E-8B432B865BC3}" srcOrd="0" destOrd="0" presId="urn:microsoft.com/office/officeart/2005/8/layout/default"/>
    <dgm:cxn modelId="{331CF9F4-0333-4132-9F92-46CA2A541972}" type="presOf" srcId="{1D505611-1F1F-4215-87FF-2D0157F5D14E}" destId="{6795541D-5B3E-49C0-91C2-6CA95D012E64}" srcOrd="0" destOrd="0" presId="urn:microsoft.com/office/officeart/2005/8/layout/default"/>
    <dgm:cxn modelId="{64A44270-F2ED-4BF5-A4F4-7832D9DBE9D0}" srcId="{5EC867D9-9E93-4E90-8E92-BAA4480767B4}" destId="{AD2F0DD6-9B24-4DD0-8FCA-68A8AB789F2E}" srcOrd="0" destOrd="0" parTransId="{7B3D64BB-02F0-4A87-95B8-A62F168DC14B}" sibTransId="{24BA9508-F884-4B04-A95A-FC920A126A43}"/>
    <dgm:cxn modelId="{829DF4A9-78E3-4563-930A-35CEB2F9D937}" type="presParOf" srcId="{C608F5B1-F35E-4AC9-832E-8B432B865BC3}" destId="{F47C380B-CEB6-4E7C-8BEE-C5160B0AD192}" srcOrd="0" destOrd="0" presId="urn:microsoft.com/office/officeart/2005/8/layout/default"/>
    <dgm:cxn modelId="{FBCEEA41-9FBD-4CF3-924E-C842FECECE17}" type="presParOf" srcId="{C608F5B1-F35E-4AC9-832E-8B432B865BC3}" destId="{864996CE-5B5C-45B9-8418-AF528EF4F8FE}" srcOrd="1" destOrd="0" presId="urn:microsoft.com/office/officeart/2005/8/layout/default"/>
    <dgm:cxn modelId="{0A05D23A-BEF6-4E35-A2BD-8F5B010095A5}" type="presParOf" srcId="{C608F5B1-F35E-4AC9-832E-8B432B865BC3}" destId="{0489ECF3-F25D-467E-8029-529F916B6CE7}" srcOrd="2" destOrd="0" presId="urn:microsoft.com/office/officeart/2005/8/layout/default"/>
    <dgm:cxn modelId="{40C1BCE0-3D46-4373-A82B-2885BA4F99AE}" type="presParOf" srcId="{C608F5B1-F35E-4AC9-832E-8B432B865BC3}" destId="{E10BB495-C405-4FEA-A7C0-0695848B0ECC}" srcOrd="3" destOrd="0" presId="urn:microsoft.com/office/officeart/2005/8/layout/default"/>
    <dgm:cxn modelId="{E46CB128-CA17-42FB-970F-631DA4A80CCF}" type="presParOf" srcId="{C608F5B1-F35E-4AC9-832E-8B432B865BC3}" destId="{293721AF-C261-4232-9F9A-21EC127B521B}" srcOrd="4" destOrd="0" presId="urn:microsoft.com/office/officeart/2005/8/layout/default"/>
    <dgm:cxn modelId="{F0818165-87B2-47DF-A5B0-F13674D70D3C}" type="presParOf" srcId="{C608F5B1-F35E-4AC9-832E-8B432B865BC3}" destId="{1926CFC5-587B-4670-B95D-74A1267AC35E}" srcOrd="5" destOrd="0" presId="urn:microsoft.com/office/officeart/2005/8/layout/default"/>
    <dgm:cxn modelId="{676ECFE0-30CF-4181-8D42-369CBFF09125}" type="presParOf" srcId="{C608F5B1-F35E-4AC9-832E-8B432B865BC3}" destId="{6795541D-5B3E-49C0-91C2-6CA95D012E64}" srcOrd="6" destOrd="0" presId="urn:microsoft.com/office/officeart/2005/8/layout/default"/>
    <dgm:cxn modelId="{247BF8E9-54A6-4D47-8E42-430286EDF4E2}" type="presParOf" srcId="{C608F5B1-F35E-4AC9-832E-8B432B865BC3}" destId="{D4FD12FE-AFCF-4804-95E7-D635DAC6CCD2}" srcOrd="7" destOrd="0" presId="urn:microsoft.com/office/officeart/2005/8/layout/default"/>
    <dgm:cxn modelId="{3DBCA100-4E01-481B-BD91-12ED713D3113}" type="presParOf" srcId="{C608F5B1-F35E-4AC9-832E-8B432B865BC3}" destId="{014433A8-D90B-4DAB-ABD9-18599D5642C5}"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37A7331-1472-4B38-8CBB-8FB602B851AD}" type="doc">
      <dgm:prSet loTypeId="urn:microsoft.com/office/officeart/2008/layout/AlternatingHexagons" loCatId="list" qsTypeId="urn:microsoft.com/office/officeart/2005/8/quickstyle/simple1" qsCatId="simple" csTypeId="urn:microsoft.com/office/officeart/2005/8/colors/colorful5" csCatId="colorful" phldr="1"/>
      <dgm:spPr/>
      <dgm:t>
        <a:bodyPr/>
        <a:lstStyle/>
        <a:p>
          <a:endParaRPr lang="fr-FR"/>
        </a:p>
      </dgm:t>
    </dgm:pt>
    <dgm:pt modelId="{3D34CA2E-883F-4A4F-8275-9232066F919E}">
      <dgm:prSet phldrT="[Texte]" custT="1"/>
      <dgm:spPr/>
      <dgm:t>
        <a:bodyPr/>
        <a:lstStyle/>
        <a:p>
          <a:r>
            <a:rPr lang="ar-DZ" sz="2400" b="1" dirty="0" smtClean="0"/>
            <a:t>الوسطاء والسماسرة </a:t>
          </a:r>
          <a:endParaRPr lang="fr-FR" sz="2400" b="1" dirty="0"/>
        </a:p>
      </dgm:t>
    </dgm:pt>
    <dgm:pt modelId="{32D43239-DD7D-44E5-A58F-A74A932216FC}" type="parTrans" cxnId="{9A5B2D3E-85D2-4BE5-816C-356095C9A4E4}">
      <dgm:prSet/>
      <dgm:spPr/>
      <dgm:t>
        <a:bodyPr/>
        <a:lstStyle/>
        <a:p>
          <a:endParaRPr lang="fr-FR"/>
        </a:p>
      </dgm:t>
    </dgm:pt>
    <dgm:pt modelId="{0E8419CB-C3A8-4F75-B2AA-DE0562385181}" type="sibTrans" cxnId="{9A5B2D3E-85D2-4BE5-816C-356095C9A4E4}">
      <dgm:prSet custT="1"/>
      <dgm:spPr/>
      <dgm:t>
        <a:bodyPr/>
        <a:lstStyle/>
        <a:p>
          <a:r>
            <a:rPr lang="ar-DZ" sz="2400" b="1" dirty="0" smtClean="0"/>
            <a:t>المقرض والمقترض</a:t>
          </a:r>
          <a:endParaRPr lang="fr-FR" sz="2400" b="1" dirty="0"/>
        </a:p>
      </dgm:t>
    </dgm:pt>
    <dgm:pt modelId="{D5D13849-093E-4768-9539-536083A37610}">
      <dgm:prSet custT="1"/>
      <dgm:spPr/>
      <dgm:t>
        <a:bodyPr/>
        <a:lstStyle/>
        <a:p>
          <a:r>
            <a:rPr lang="ar-DZ" sz="2400" b="1" dirty="0" smtClean="0"/>
            <a:t>رجال الاعمال والمحللين الماليين</a:t>
          </a:r>
          <a:endParaRPr lang="fr-FR" sz="2400" b="1" dirty="0"/>
        </a:p>
      </dgm:t>
    </dgm:pt>
    <dgm:pt modelId="{AA116449-4268-46D3-9C68-1A7EBD6207FA}" type="parTrans" cxnId="{E6C44D08-1B13-4D39-9A9F-BADD4DF118A2}">
      <dgm:prSet/>
      <dgm:spPr/>
      <dgm:t>
        <a:bodyPr/>
        <a:lstStyle/>
        <a:p>
          <a:endParaRPr lang="fr-FR"/>
        </a:p>
      </dgm:t>
    </dgm:pt>
    <dgm:pt modelId="{985D31DF-61AC-43F0-8439-5C62B89B1DFF}" type="sibTrans" cxnId="{E6C44D08-1B13-4D39-9A9F-BADD4DF118A2}">
      <dgm:prSet custT="1"/>
      <dgm:spPr/>
      <dgm:t>
        <a:bodyPr/>
        <a:lstStyle/>
        <a:p>
          <a:pPr algn="r" rtl="1"/>
          <a:r>
            <a:rPr lang="ar-DZ" sz="2400" b="1" dirty="0" smtClean="0"/>
            <a:t>الحكومات  والمنظمين للأسواق المالية</a:t>
          </a:r>
          <a:endParaRPr lang="fr-FR" sz="2400" b="1" dirty="0"/>
        </a:p>
      </dgm:t>
    </dgm:pt>
    <dgm:pt modelId="{9B5205E5-C476-4368-8CB7-9EFA8FB1264E}">
      <dgm:prSet custT="1"/>
      <dgm:spPr/>
      <dgm:t>
        <a:bodyPr/>
        <a:lstStyle/>
        <a:p>
          <a:pPr rtl="1"/>
          <a:r>
            <a:rPr lang="ar-DZ" sz="2400" b="1" smtClean="0"/>
            <a:t>المستثمرين</a:t>
          </a:r>
          <a:endParaRPr lang="fr-FR" sz="2400" b="1"/>
        </a:p>
      </dgm:t>
    </dgm:pt>
    <dgm:pt modelId="{16F9EA97-FB7B-492B-8AF3-076151011DF4}" type="parTrans" cxnId="{D6EE92CF-F2C8-4934-BB8F-493E53B57D03}">
      <dgm:prSet/>
      <dgm:spPr/>
      <dgm:t>
        <a:bodyPr/>
        <a:lstStyle/>
        <a:p>
          <a:endParaRPr lang="fr-FR"/>
        </a:p>
      </dgm:t>
    </dgm:pt>
    <dgm:pt modelId="{08504202-99B4-4C82-BE26-87DA35BCF372}" type="sibTrans" cxnId="{D6EE92CF-F2C8-4934-BB8F-493E53B57D03}">
      <dgm:prSet custT="1"/>
      <dgm:spPr/>
      <dgm:t>
        <a:bodyPr/>
        <a:lstStyle/>
        <a:p>
          <a:r>
            <a:rPr lang="ar-DZ" sz="2400" b="1" dirty="0" smtClean="0"/>
            <a:t>المنظمات الدولية المعنية </a:t>
          </a:r>
          <a:r>
            <a:rPr lang="ar-DZ" sz="2400" b="1" dirty="0" err="1" smtClean="0"/>
            <a:t>بالاسواق</a:t>
          </a:r>
          <a:r>
            <a:rPr lang="ar-DZ" sz="2400" b="1" dirty="0" smtClean="0"/>
            <a:t> المالية والتنمية الاقتصادية</a:t>
          </a:r>
          <a:endParaRPr lang="fr-FR" sz="2400" b="1" dirty="0"/>
        </a:p>
      </dgm:t>
    </dgm:pt>
    <dgm:pt modelId="{AE96DD8E-1129-424B-B1B4-5FE3EE9DDB0F}" type="pres">
      <dgm:prSet presAssocID="{937A7331-1472-4B38-8CBB-8FB602B851AD}" presName="Name0" presStyleCnt="0">
        <dgm:presLayoutVars>
          <dgm:chMax/>
          <dgm:chPref/>
          <dgm:dir/>
          <dgm:animLvl val="lvl"/>
        </dgm:presLayoutVars>
      </dgm:prSet>
      <dgm:spPr/>
      <dgm:t>
        <a:bodyPr/>
        <a:lstStyle/>
        <a:p>
          <a:endParaRPr lang="fr-FR"/>
        </a:p>
      </dgm:t>
    </dgm:pt>
    <dgm:pt modelId="{A5F6E943-D340-40B4-8A5D-C917641F6B2E}" type="pres">
      <dgm:prSet presAssocID="{3D34CA2E-883F-4A4F-8275-9232066F919E}" presName="composite" presStyleCnt="0"/>
      <dgm:spPr/>
    </dgm:pt>
    <dgm:pt modelId="{678EBB6A-EC6D-4CA9-9FBB-2392C4D059FB}" type="pres">
      <dgm:prSet presAssocID="{3D34CA2E-883F-4A4F-8275-9232066F919E}" presName="Parent1" presStyleLbl="node1" presStyleIdx="0" presStyleCnt="6" custScaleX="194324" custScaleY="56941" custLinFactNeighborX="89883" custLinFactNeighborY="-4279">
        <dgm:presLayoutVars>
          <dgm:chMax val="1"/>
          <dgm:chPref val="1"/>
          <dgm:bulletEnabled val="1"/>
        </dgm:presLayoutVars>
      </dgm:prSet>
      <dgm:spPr/>
      <dgm:t>
        <a:bodyPr/>
        <a:lstStyle/>
        <a:p>
          <a:endParaRPr lang="fr-FR"/>
        </a:p>
      </dgm:t>
    </dgm:pt>
    <dgm:pt modelId="{28D0E8E4-E29F-4B40-853F-7B214599CD1C}" type="pres">
      <dgm:prSet presAssocID="{3D34CA2E-883F-4A4F-8275-9232066F919E}" presName="Childtext1" presStyleLbl="revTx" presStyleIdx="0" presStyleCnt="3">
        <dgm:presLayoutVars>
          <dgm:chMax val="0"/>
          <dgm:chPref val="0"/>
          <dgm:bulletEnabled val="1"/>
        </dgm:presLayoutVars>
      </dgm:prSet>
      <dgm:spPr/>
      <dgm:t>
        <a:bodyPr/>
        <a:lstStyle/>
        <a:p>
          <a:endParaRPr lang="fr-FR"/>
        </a:p>
      </dgm:t>
    </dgm:pt>
    <dgm:pt modelId="{0E06F7EF-44DD-4660-A2DA-BE3A2BCCC26F}" type="pres">
      <dgm:prSet presAssocID="{3D34CA2E-883F-4A4F-8275-9232066F919E}" presName="BalanceSpacing" presStyleCnt="0"/>
      <dgm:spPr/>
    </dgm:pt>
    <dgm:pt modelId="{E188BEE7-8DF5-44EE-9B2D-1E596E0C3B4A}" type="pres">
      <dgm:prSet presAssocID="{3D34CA2E-883F-4A4F-8275-9232066F919E}" presName="BalanceSpacing1" presStyleCnt="0"/>
      <dgm:spPr/>
    </dgm:pt>
    <dgm:pt modelId="{2579126C-ED6C-4FA1-B18C-11460980B80C}" type="pres">
      <dgm:prSet presAssocID="{0E8419CB-C3A8-4F75-B2AA-DE0562385181}" presName="Accent1Text" presStyleLbl="node1" presStyleIdx="1" presStyleCnt="6" custScaleX="205451" custScaleY="56941" custLinFactNeighborX="-21954" custLinFactNeighborY="-6313"/>
      <dgm:spPr/>
      <dgm:t>
        <a:bodyPr/>
        <a:lstStyle/>
        <a:p>
          <a:endParaRPr lang="fr-FR"/>
        </a:p>
      </dgm:t>
    </dgm:pt>
    <dgm:pt modelId="{4BE5C8F7-011B-485F-8435-AAC6DAC16544}" type="pres">
      <dgm:prSet presAssocID="{0E8419CB-C3A8-4F75-B2AA-DE0562385181}" presName="spaceBetweenRectangles" presStyleCnt="0"/>
      <dgm:spPr/>
    </dgm:pt>
    <dgm:pt modelId="{FA03AB98-2E25-4532-9328-F92B1C6F72BA}" type="pres">
      <dgm:prSet presAssocID="{D5D13849-093E-4768-9539-536083A37610}" presName="composite" presStyleCnt="0"/>
      <dgm:spPr/>
    </dgm:pt>
    <dgm:pt modelId="{B0BACB27-F10E-48A0-B787-8201E6C8C693}" type="pres">
      <dgm:prSet presAssocID="{D5D13849-093E-4768-9539-536083A37610}" presName="Parent1" presStyleLbl="node1" presStyleIdx="2" presStyleCnt="6" custScaleX="279851" custScaleY="72791" custLinFactX="-9218" custLinFactNeighborX="-100000" custLinFactNeighborY="1702">
        <dgm:presLayoutVars>
          <dgm:chMax val="1"/>
          <dgm:chPref val="1"/>
          <dgm:bulletEnabled val="1"/>
        </dgm:presLayoutVars>
      </dgm:prSet>
      <dgm:spPr/>
      <dgm:t>
        <a:bodyPr/>
        <a:lstStyle/>
        <a:p>
          <a:endParaRPr lang="fr-FR"/>
        </a:p>
      </dgm:t>
    </dgm:pt>
    <dgm:pt modelId="{5C00A07C-93D6-45D5-86A3-D7799EAA7DDD}" type="pres">
      <dgm:prSet presAssocID="{D5D13849-093E-4768-9539-536083A37610}" presName="Childtext1" presStyleLbl="revTx" presStyleIdx="1" presStyleCnt="3">
        <dgm:presLayoutVars>
          <dgm:chMax val="0"/>
          <dgm:chPref val="0"/>
          <dgm:bulletEnabled val="1"/>
        </dgm:presLayoutVars>
      </dgm:prSet>
      <dgm:spPr/>
    </dgm:pt>
    <dgm:pt modelId="{2BCAA5E1-CB42-4F25-8487-E32879EB90C9}" type="pres">
      <dgm:prSet presAssocID="{D5D13849-093E-4768-9539-536083A37610}" presName="BalanceSpacing" presStyleCnt="0"/>
      <dgm:spPr/>
    </dgm:pt>
    <dgm:pt modelId="{38E2A4D0-9C43-4742-9744-FAB1D857FC44}" type="pres">
      <dgm:prSet presAssocID="{D5D13849-093E-4768-9539-536083A37610}" presName="BalanceSpacing1" presStyleCnt="0"/>
      <dgm:spPr/>
    </dgm:pt>
    <dgm:pt modelId="{1B15E8B8-F7E7-4CBA-A830-1E0E1FEA6F71}" type="pres">
      <dgm:prSet presAssocID="{985D31DF-61AC-43F0-8439-5C62B89B1DFF}" presName="Accent1Text" presStyleLbl="node1" presStyleIdx="3" presStyleCnt="6" custScaleX="208655" custScaleY="65201" custLinFactNeighborX="55067" custLinFactNeighborY="-2093"/>
      <dgm:spPr/>
      <dgm:t>
        <a:bodyPr/>
        <a:lstStyle/>
        <a:p>
          <a:endParaRPr lang="fr-FR"/>
        </a:p>
      </dgm:t>
    </dgm:pt>
    <dgm:pt modelId="{619A9AC8-9FBB-4648-A0D1-0D3851D663C7}" type="pres">
      <dgm:prSet presAssocID="{985D31DF-61AC-43F0-8439-5C62B89B1DFF}" presName="spaceBetweenRectangles" presStyleCnt="0"/>
      <dgm:spPr/>
    </dgm:pt>
    <dgm:pt modelId="{04832627-E522-411A-BFF6-7BFA24EDBCD3}" type="pres">
      <dgm:prSet presAssocID="{9B5205E5-C476-4368-8CB7-9EFA8FB1264E}" presName="composite" presStyleCnt="0"/>
      <dgm:spPr/>
    </dgm:pt>
    <dgm:pt modelId="{B011DC30-98F5-48E5-8E4D-778254255053}" type="pres">
      <dgm:prSet presAssocID="{9B5205E5-C476-4368-8CB7-9EFA8FB1264E}" presName="Parent1" presStyleLbl="node1" presStyleIdx="4" presStyleCnt="6" custScaleX="144181" custScaleY="101703" custLinFactX="23801" custLinFactNeighborX="100000" custLinFactNeighborY="3552">
        <dgm:presLayoutVars>
          <dgm:chMax val="1"/>
          <dgm:chPref val="1"/>
          <dgm:bulletEnabled val="1"/>
        </dgm:presLayoutVars>
      </dgm:prSet>
      <dgm:spPr/>
      <dgm:t>
        <a:bodyPr/>
        <a:lstStyle/>
        <a:p>
          <a:endParaRPr lang="fr-FR"/>
        </a:p>
      </dgm:t>
    </dgm:pt>
    <dgm:pt modelId="{FB748738-5751-48CD-BBD1-0F572A85C2D4}" type="pres">
      <dgm:prSet presAssocID="{9B5205E5-C476-4368-8CB7-9EFA8FB1264E}" presName="Childtext1" presStyleLbl="revTx" presStyleIdx="2" presStyleCnt="3">
        <dgm:presLayoutVars>
          <dgm:chMax val="0"/>
          <dgm:chPref val="0"/>
          <dgm:bulletEnabled val="1"/>
        </dgm:presLayoutVars>
      </dgm:prSet>
      <dgm:spPr/>
    </dgm:pt>
    <dgm:pt modelId="{C9D69265-C9AE-40A6-B728-CEC73057B256}" type="pres">
      <dgm:prSet presAssocID="{9B5205E5-C476-4368-8CB7-9EFA8FB1264E}" presName="BalanceSpacing" presStyleCnt="0"/>
      <dgm:spPr/>
    </dgm:pt>
    <dgm:pt modelId="{73505216-BE9A-484A-9577-2C864BA2D5EB}" type="pres">
      <dgm:prSet presAssocID="{9B5205E5-C476-4368-8CB7-9EFA8FB1264E}" presName="BalanceSpacing1" presStyleCnt="0"/>
      <dgm:spPr/>
    </dgm:pt>
    <dgm:pt modelId="{61F1C9E1-F1E9-4BA1-9255-6C92E0AF566C}" type="pres">
      <dgm:prSet presAssocID="{08504202-99B4-4C82-BE26-87DA35BCF372}" presName="Accent1Text" presStyleLbl="node1" presStyleIdx="5" presStyleCnt="6" custScaleX="341196" custScaleY="83479" custLinFactNeighborX="-26775" custLinFactNeighborY="3552"/>
      <dgm:spPr/>
      <dgm:t>
        <a:bodyPr/>
        <a:lstStyle/>
        <a:p>
          <a:endParaRPr lang="fr-FR"/>
        </a:p>
      </dgm:t>
    </dgm:pt>
  </dgm:ptLst>
  <dgm:cxnLst>
    <dgm:cxn modelId="{E6C44D08-1B13-4D39-9A9F-BADD4DF118A2}" srcId="{937A7331-1472-4B38-8CBB-8FB602B851AD}" destId="{D5D13849-093E-4768-9539-536083A37610}" srcOrd="1" destOrd="0" parTransId="{AA116449-4268-46D3-9C68-1A7EBD6207FA}" sibTransId="{985D31DF-61AC-43F0-8439-5C62B89B1DFF}"/>
    <dgm:cxn modelId="{9A5B2D3E-85D2-4BE5-816C-356095C9A4E4}" srcId="{937A7331-1472-4B38-8CBB-8FB602B851AD}" destId="{3D34CA2E-883F-4A4F-8275-9232066F919E}" srcOrd="0" destOrd="0" parTransId="{32D43239-DD7D-44E5-A58F-A74A932216FC}" sibTransId="{0E8419CB-C3A8-4F75-B2AA-DE0562385181}"/>
    <dgm:cxn modelId="{86615A10-7917-445A-8D73-F177C9BAFBA6}" type="presOf" srcId="{D5D13849-093E-4768-9539-536083A37610}" destId="{B0BACB27-F10E-48A0-B787-8201E6C8C693}" srcOrd="0" destOrd="0" presId="urn:microsoft.com/office/officeart/2008/layout/AlternatingHexagons"/>
    <dgm:cxn modelId="{FA90E1A8-C7B9-43C4-B045-B8347C7B18D3}" type="presOf" srcId="{9B5205E5-C476-4368-8CB7-9EFA8FB1264E}" destId="{B011DC30-98F5-48E5-8E4D-778254255053}" srcOrd="0" destOrd="0" presId="urn:microsoft.com/office/officeart/2008/layout/AlternatingHexagons"/>
    <dgm:cxn modelId="{D6EE92CF-F2C8-4934-BB8F-493E53B57D03}" srcId="{937A7331-1472-4B38-8CBB-8FB602B851AD}" destId="{9B5205E5-C476-4368-8CB7-9EFA8FB1264E}" srcOrd="2" destOrd="0" parTransId="{16F9EA97-FB7B-492B-8AF3-076151011DF4}" sibTransId="{08504202-99B4-4C82-BE26-87DA35BCF372}"/>
    <dgm:cxn modelId="{3A34A7DE-1066-4EAC-8D8B-5F44A93D1F90}" type="presOf" srcId="{937A7331-1472-4B38-8CBB-8FB602B851AD}" destId="{AE96DD8E-1129-424B-B1B4-5FE3EE9DDB0F}" srcOrd="0" destOrd="0" presId="urn:microsoft.com/office/officeart/2008/layout/AlternatingHexagons"/>
    <dgm:cxn modelId="{B0B9F28B-5904-4A6E-9765-0589485F6B8D}" type="presOf" srcId="{985D31DF-61AC-43F0-8439-5C62B89B1DFF}" destId="{1B15E8B8-F7E7-4CBA-A830-1E0E1FEA6F71}" srcOrd="0" destOrd="0" presId="urn:microsoft.com/office/officeart/2008/layout/AlternatingHexagons"/>
    <dgm:cxn modelId="{ED655FF0-F797-44AA-8A6F-74244796B4DB}" type="presOf" srcId="{3D34CA2E-883F-4A4F-8275-9232066F919E}" destId="{678EBB6A-EC6D-4CA9-9FBB-2392C4D059FB}" srcOrd="0" destOrd="0" presId="urn:microsoft.com/office/officeart/2008/layout/AlternatingHexagons"/>
    <dgm:cxn modelId="{65544FBD-BCE0-4F14-BA83-537474E3A323}" type="presOf" srcId="{08504202-99B4-4C82-BE26-87DA35BCF372}" destId="{61F1C9E1-F1E9-4BA1-9255-6C92E0AF566C}" srcOrd="0" destOrd="0" presId="urn:microsoft.com/office/officeart/2008/layout/AlternatingHexagons"/>
    <dgm:cxn modelId="{DB831D7C-FD29-4AA8-81FE-8F5BB450FB90}" type="presOf" srcId="{0E8419CB-C3A8-4F75-B2AA-DE0562385181}" destId="{2579126C-ED6C-4FA1-B18C-11460980B80C}" srcOrd="0" destOrd="0" presId="urn:microsoft.com/office/officeart/2008/layout/AlternatingHexagons"/>
    <dgm:cxn modelId="{48DCD59D-D683-4514-868B-218F0D0F063E}" type="presParOf" srcId="{AE96DD8E-1129-424B-B1B4-5FE3EE9DDB0F}" destId="{A5F6E943-D340-40B4-8A5D-C917641F6B2E}" srcOrd="0" destOrd="0" presId="urn:microsoft.com/office/officeart/2008/layout/AlternatingHexagons"/>
    <dgm:cxn modelId="{C7FF5598-685C-49A2-9264-61258A3D25BD}" type="presParOf" srcId="{A5F6E943-D340-40B4-8A5D-C917641F6B2E}" destId="{678EBB6A-EC6D-4CA9-9FBB-2392C4D059FB}" srcOrd="0" destOrd="0" presId="urn:microsoft.com/office/officeart/2008/layout/AlternatingHexagons"/>
    <dgm:cxn modelId="{912058D7-2C1D-4663-8097-28315B6D644B}" type="presParOf" srcId="{A5F6E943-D340-40B4-8A5D-C917641F6B2E}" destId="{28D0E8E4-E29F-4B40-853F-7B214599CD1C}" srcOrd="1" destOrd="0" presId="urn:microsoft.com/office/officeart/2008/layout/AlternatingHexagons"/>
    <dgm:cxn modelId="{2F42E8A6-8450-4C67-98BB-E59384F14DA5}" type="presParOf" srcId="{A5F6E943-D340-40B4-8A5D-C917641F6B2E}" destId="{0E06F7EF-44DD-4660-A2DA-BE3A2BCCC26F}" srcOrd="2" destOrd="0" presId="urn:microsoft.com/office/officeart/2008/layout/AlternatingHexagons"/>
    <dgm:cxn modelId="{7B0FB267-FDE8-4199-9718-5A7AB6CA94DE}" type="presParOf" srcId="{A5F6E943-D340-40B4-8A5D-C917641F6B2E}" destId="{E188BEE7-8DF5-44EE-9B2D-1E596E0C3B4A}" srcOrd="3" destOrd="0" presId="urn:microsoft.com/office/officeart/2008/layout/AlternatingHexagons"/>
    <dgm:cxn modelId="{F790B327-BC1A-4135-8C66-375313652040}" type="presParOf" srcId="{A5F6E943-D340-40B4-8A5D-C917641F6B2E}" destId="{2579126C-ED6C-4FA1-B18C-11460980B80C}" srcOrd="4" destOrd="0" presId="urn:microsoft.com/office/officeart/2008/layout/AlternatingHexagons"/>
    <dgm:cxn modelId="{BC79E64D-EB20-47AE-8FFD-FF66F50541D6}" type="presParOf" srcId="{AE96DD8E-1129-424B-B1B4-5FE3EE9DDB0F}" destId="{4BE5C8F7-011B-485F-8435-AAC6DAC16544}" srcOrd="1" destOrd="0" presId="urn:microsoft.com/office/officeart/2008/layout/AlternatingHexagons"/>
    <dgm:cxn modelId="{9EB6140A-F62A-4973-9EC6-77CF6C0938B3}" type="presParOf" srcId="{AE96DD8E-1129-424B-B1B4-5FE3EE9DDB0F}" destId="{FA03AB98-2E25-4532-9328-F92B1C6F72BA}" srcOrd="2" destOrd="0" presId="urn:microsoft.com/office/officeart/2008/layout/AlternatingHexagons"/>
    <dgm:cxn modelId="{37A938BE-C88A-4FD9-8D47-6EFAA68D2C79}" type="presParOf" srcId="{FA03AB98-2E25-4532-9328-F92B1C6F72BA}" destId="{B0BACB27-F10E-48A0-B787-8201E6C8C693}" srcOrd="0" destOrd="0" presId="urn:microsoft.com/office/officeart/2008/layout/AlternatingHexagons"/>
    <dgm:cxn modelId="{D6FE0B65-6266-4FE5-A2A9-3C9AD5D19DF0}" type="presParOf" srcId="{FA03AB98-2E25-4532-9328-F92B1C6F72BA}" destId="{5C00A07C-93D6-45D5-86A3-D7799EAA7DDD}" srcOrd="1" destOrd="0" presId="urn:microsoft.com/office/officeart/2008/layout/AlternatingHexagons"/>
    <dgm:cxn modelId="{195CD5C1-0E06-409F-B60F-ED9A600FDFFF}" type="presParOf" srcId="{FA03AB98-2E25-4532-9328-F92B1C6F72BA}" destId="{2BCAA5E1-CB42-4F25-8487-E32879EB90C9}" srcOrd="2" destOrd="0" presId="urn:microsoft.com/office/officeart/2008/layout/AlternatingHexagons"/>
    <dgm:cxn modelId="{255EDE79-EAE9-4A9B-BA47-B447F66673DE}" type="presParOf" srcId="{FA03AB98-2E25-4532-9328-F92B1C6F72BA}" destId="{38E2A4D0-9C43-4742-9744-FAB1D857FC44}" srcOrd="3" destOrd="0" presId="urn:microsoft.com/office/officeart/2008/layout/AlternatingHexagons"/>
    <dgm:cxn modelId="{729E2F83-773D-4A64-BD40-483D1B5D4172}" type="presParOf" srcId="{FA03AB98-2E25-4532-9328-F92B1C6F72BA}" destId="{1B15E8B8-F7E7-4CBA-A830-1E0E1FEA6F71}" srcOrd="4" destOrd="0" presId="urn:microsoft.com/office/officeart/2008/layout/AlternatingHexagons"/>
    <dgm:cxn modelId="{2D03EFE2-BB3C-42EF-AB1E-C68C172E4A52}" type="presParOf" srcId="{AE96DD8E-1129-424B-B1B4-5FE3EE9DDB0F}" destId="{619A9AC8-9FBB-4648-A0D1-0D3851D663C7}" srcOrd="3" destOrd="0" presId="urn:microsoft.com/office/officeart/2008/layout/AlternatingHexagons"/>
    <dgm:cxn modelId="{1F7B69FE-C456-4852-87C7-7A094952F40B}" type="presParOf" srcId="{AE96DD8E-1129-424B-B1B4-5FE3EE9DDB0F}" destId="{04832627-E522-411A-BFF6-7BFA24EDBCD3}" srcOrd="4" destOrd="0" presId="urn:microsoft.com/office/officeart/2008/layout/AlternatingHexagons"/>
    <dgm:cxn modelId="{2ACBFF6D-314A-427D-B888-70B9B8819AE6}" type="presParOf" srcId="{04832627-E522-411A-BFF6-7BFA24EDBCD3}" destId="{B011DC30-98F5-48E5-8E4D-778254255053}" srcOrd="0" destOrd="0" presId="urn:microsoft.com/office/officeart/2008/layout/AlternatingHexagons"/>
    <dgm:cxn modelId="{932A7E17-853A-43D3-8B63-DE0E10212C90}" type="presParOf" srcId="{04832627-E522-411A-BFF6-7BFA24EDBCD3}" destId="{FB748738-5751-48CD-BBD1-0F572A85C2D4}" srcOrd="1" destOrd="0" presId="urn:microsoft.com/office/officeart/2008/layout/AlternatingHexagons"/>
    <dgm:cxn modelId="{F0A3C1CA-1C31-45E9-8841-91F22620F3DA}" type="presParOf" srcId="{04832627-E522-411A-BFF6-7BFA24EDBCD3}" destId="{C9D69265-C9AE-40A6-B728-CEC73057B256}" srcOrd="2" destOrd="0" presId="urn:microsoft.com/office/officeart/2008/layout/AlternatingHexagons"/>
    <dgm:cxn modelId="{AA6AC2CA-9059-4D74-8F79-2AA3863BB1F7}" type="presParOf" srcId="{04832627-E522-411A-BFF6-7BFA24EDBCD3}" destId="{73505216-BE9A-484A-9577-2C864BA2D5EB}" srcOrd="3" destOrd="0" presId="urn:microsoft.com/office/officeart/2008/layout/AlternatingHexagons"/>
    <dgm:cxn modelId="{4C556A50-A439-451A-957A-CD312A30A395}" type="presParOf" srcId="{04832627-E522-411A-BFF6-7BFA24EDBCD3}" destId="{61F1C9E1-F1E9-4BA1-9255-6C92E0AF566C}"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E0D28C2-C76B-4BB6-BF7E-2C32005B10A4}" type="doc">
      <dgm:prSet loTypeId="urn:microsoft.com/office/officeart/2005/8/layout/default" loCatId="list" qsTypeId="urn:microsoft.com/office/officeart/2005/8/quickstyle/simple1" qsCatId="simple" csTypeId="urn:microsoft.com/office/officeart/2005/8/colors/accent3_5" csCatId="accent3" phldr="1"/>
      <dgm:spPr/>
      <dgm:t>
        <a:bodyPr/>
        <a:lstStyle/>
        <a:p>
          <a:endParaRPr lang="fr-FR"/>
        </a:p>
      </dgm:t>
    </dgm:pt>
    <dgm:pt modelId="{8F84110F-F577-44EA-B356-6980FBD86C74}">
      <dgm:prSet phldrT="[Texte]"/>
      <dgm:spPr/>
      <dgm:t>
        <a:bodyPr/>
        <a:lstStyle/>
        <a:p>
          <a:r>
            <a:rPr lang="ar-SA" dirty="0" smtClean="0"/>
            <a:t>الشفافية</a:t>
          </a:r>
          <a:endParaRPr lang="fr-FR" dirty="0"/>
        </a:p>
      </dgm:t>
    </dgm:pt>
    <dgm:pt modelId="{6B097B29-D45E-488F-B0A6-6CDD75B9C25E}" type="parTrans" cxnId="{F55FBF89-2807-4225-81E6-87300132810D}">
      <dgm:prSet/>
      <dgm:spPr/>
      <dgm:t>
        <a:bodyPr/>
        <a:lstStyle/>
        <a:p>
          <a:endParaRPr lang="fr-FR"/>
        </a:p>
      </dgm:t>
    </dgm:pt>
    <dgm:pt modelId="{242D884D-F47E-4674-954D-4FE65054543E}" type="sibTrans" cxnId="{F55FBF89-2807-4225-81E6-87300132810D}">
      <dgm:prSet/>
      <dgm:spPr/>
      <dgm:t>
        <a:bodyPr/>
        <a:lstStyle/>
        <a:p>
          <a:endParaRPr lang="fr-FR"/>
        </a:p>
      </dgm:t>
    </dgm:pt>
    <dgm:pt modelId="{1ADE291F-EC99-4C3B-A5DA-676FEE8FEF81}">
      <dgm:prSet phldrT="[Texte]"/>
      <dgm:spPr/>
      <dgm:t>
        <a:bodyPr/>
        <a:lstStyle/>
        <a:p>
          <a:r>
            <a:rPr lang="ar-SA" dirty="0" smtClean="0"/>
            <a:t>الاستقلالية</a:t>
          </a:r>
          <a:endParaRPr lang="fr-FR" dirty="0"/>
        </a:p>
      </dgm:t>
    </dgm:pt>
    <dgm:pt modelId="{C5F8396A-7D86-4A98-8054-F5D759CE0304}" type="parTrans" cxnId="{B4D86AB7-A456-44C1-8FDB-2AB9187EA889}">
      <dgm:prSet/>
      <dgm:spPr/>
      <dgm:t>
        <a:bodyPr/>
        <a:lstStyle/>
        <a:p>
          <a:endParaRPr lang="fr-FR"/>
        </a:p>
      </dgm:t>
    </dgm:pt>
    <dgm:pt modelId="{4C049C1E-F446-40E4-828B-7ACA1F4F640C}" type="sibTrans" cxnId="{B4D86AB7-A456-44C1-8FDB-2AB9187EA889}">
      <dgm:prSet/>
      <dgm:spPr/>
      <dgm:t>
        <a:bodyPr/>
        <a:lstStyle/>
        <a:p>
          <a:endParaRPr lang="fr-FR"/>
        </a:p>
      </dgm:t>
    </dgm:pt>
    <dgm:pt modelId="{2EEEF1FF-ADA5-4A53-A201-E57730944CDE}">
      <dgm:prSet phldrT="[Texte]"/>
      <dgm:spPr/>
      <dgm:t>
        <a:bodyPr/>
        <a:lstStyle/>
        <a:p>
          <a:r>
            <a:rPr lang="ar-SA" dirty="0" smtClean="0"/>
            <a:t>الموضوعية</a:t>
          </a:r>
          <a:endParaRPr lang="fr-FR" dirty="0"/>
        </a:p>
      </dgm:t>
    </dgm:pt>
    <dgm:pt modelId="{82A195CD-F126-414D-A394-EE8E557F8DB3}" type="parTrans" cxnId="{EFF4B38A-ABED-4808-9D18-60E8B5353389}">
      <dgm:prSet/>
      <dgm:spPr/>
      <dgm:t>
        <a:bodyPr/>
        <a:lstStyle/>
        <a:p>
          <a:endParaRPr lang="fr-FR"/>
        </a:p>
      </dgm:t>
    </dgm:pt>
    <dgm:pt modelId="{EC0CE3EF-323D-482D-8414-0B00900ED2C1}" type="sibTrans" cxnId="{EFF4B38A-ABED-4808-9D18-60E8B5353389}">
      <dgm:prSet/>
      <dgm:spPr/>
      <dgm:t>
        <a:bodyPr/>
        <a:lstStyle/>
        <a:p>
          <a:endParaRPr lang="fr-FR"/>
        </a:p>
      </dgm:t>
    </dgm:pt>
    <dgm:pt modelId="{DC529D75-BF47-4B84-B685-A8D67FB1BA83}">
      <dgm:prSet phldrT="[Texte]"/>
      <dgm:spPr/>
      <dgm:t>
        <a:bodyPr/>
        <a:lstStyle/>
        <a:p>
          <a:r>
            <a:rPr lang="ar-EG" dirty="0" smtClean="0"/>
            <a:t>الموارد</a:t>
          </a:r>
          <a:endParaRPr lang="fr-FR" dirty="0"/>
        </a:p>
      </dgm:t>
    </dgm:pt>
    <dgm:pt modelId="{6F3BEE15-7317-4494-98C0-7F6E320DBBC7}" type="parTrans" cxnId="{1DA88147-1FDB-4EFA-A48B-EFAA08BFD7FD}">
      <dgm:prSet/>
      <dgm:spPr/>
      <dgm:t>
        <a:bodyPr/>
        <a:lstStyle/>
        <a:p>
          <a:endParaRPr lang="fr-FR"/>
        </a:p>
      </dgm:t>
    </dgm:pt>
    <dgm:pt modelId="{8B13592A-A355-425C-8C43-6D9C4EE8085C}" type="sibTrans" cxnId="{1DA88147-1FDB-4EFA-A48B-EFAA08BFD7FD}">
      <dgm:prSet/>
      <dgm:spPr/>
      <dgm:t>
        <a:bodyPr/>
        <a:lstStyle/>
        <a:p>
          <a:endParaRPr lang="fr-FR"/>
        </a:p>
      </dgm:t>
    </dgm:pt>
    <dgm:pt modelId="{2DF66A89-63C0-463C-9C4F-4F70C2FBD91A}">
      <dgm:prSet phldrT="[Texte]"/>
      <dgm:spPr/>
      <dgm:t>
        <a:bodyPr/>
        <a:lstStyle/>
        <a:p>
          <a:r>
            <a:rPr lang="ar-EG" dirty="0" smtClean="0"/>
            <a:t>الافصاح</a:t>
          </a:r>
          <a:endParaRPr lang="fr-FR" dirty="0"/>
        </a:p>
      </dgm:t>
    </dgm:pt>
    <dgm:pt modelId="{CAB611B2-9797-4411-AAFC-82351930987F}" type="parTrans" cxnId="{A975AF19-0CCF-47C9-9737-1894ED4D5F2F}">
      <dgm:prSet/>
      <dgm:spPr/>
      <dgm:t>
        <a:bodyPr/>
        <a:lstStyle/>
        <a:p>
          <a:endParaRPr lang="fr-FR"/>
        </a:p>
      </dgm:t>
    </dgm:pt>
    <dgm:pt modelId="{1BA07EEF-9584-439B-9229-BA50873BCA0C}" type="sibTrans" cxnId="{A975AF19-0CCF-47C9-9737-1894ED4D5F2F}">
      <dgm:prSet/>
      <dgm:spPr/>
      <dgm:t>
        <a:bodyPr/>
        <a:lstStyle/>
        <a:p>
          <a:endParaRPr lang="fr-FR"/>
        </a:p>
      </dgm:t>
    </dgm:pt>
    <dgm:pt modelId="{2CC60F6A-6135-4AB3-9A56-680F63B7FC37}">
      <dgm:prSet phldrT="[Texte]"/>
      <dgm:spPr/>
      <dgm:t>
        <a:bodyPr/>
        <a:lstStyle/>
        <a:p>
          <a:r>
            <a:rPr lang="ar-EG" smtClean="0"/>
            <a:t>المصداقية</a:t>
          </a:r>
          <a:endParaRPr lang="fr-FR"/>
        </a:p>
      </dgm:t>
    </dgm:pt>
    <dgm:pt modelId="{FC0C1279-109A-47B5-9448-E5BA7EAC3B50}" type="parTrans" cxnId="{FCE538B9-4A6D-494D-AF32-522CD19C0048}">
      <dgm:prSet/>
      <dgm:spPr/>
      <dgm:t>
        <a:bodyPr/>
        <a:lstStyle/>
        <a:p>
          <a:endParaRPr lang="fr-FR"/>
        </a:p>
      </dgm:t>
    </dgm:pt>
    <dgm:pt modelId="{6E0EA149-7046-4EEA-8001-CC73164A19C0}" type="sibTrans" cxnId="{FCE538B9-4A6D-494D-AF32-522CD19C0048}">
      <dgm:prSet/>
      <dgm:spPr/>
      <dgm:t>
        <a:bodyPr/>
        <a:lstStyle/>
        <a:p>
          <a:endParaRPr lang="fr-FR"/>
        </a:p>
      </dgm:t>
    </dgm:pt>
    <dgm:pt modelId="{2308AE2E-6669-4E91-8394-2F448CE7B723}" type="pres">
      <dgm:prSet presAssocID="{1E0D28C2-C76B-4BB6-BF7E-2C32005B10A4}" presName="diagram" presStyleCnt="0">
        <dgm:presLayoutVars>
          <dgm:dir/>
          <dgm:resizeHandles val="exact"/>
        </dgm:presLayoutVars>
      </dgm:prSet>
      <dgm:spPr/>
      <dgm:t>
        <a:bodyPr/>
        <a:lstStyle/>
        <a:p>
          <a:endParaRPr lang="fr-FR"/>
        </a:p>
      </dgm:t>
    </dgm:pt>
    <dgm:pt modelId="{52F55ECD-77D8-4C37-88C8-391A6D09010A}" type="pres">
      <dgm:prSet presAssocID="{8F84110F-F577-44EA-B356-6980FBD86C74}" presName="node" presStyleLbl="node1" presStyleIdx="0" presStyleCnt="6">
        <dgm:presLayoutVars>
          <dgm:bulletEnabled val="1"/>
        </dgm:presLayoutVars>
      </dgm:prSet>
      <dgm:spPr/>
      <dgm:t>
        <a:bodyPr/>
        <a:lstStyle/>
        <a:p>
          <a:endParaRPr lang="fr-FR"/>
        </a:p>
      </dgm:t>
    </dgm:pt>
    <dgm:pt modelId="{CB14D0EB-0B2B-4366-BFA2-7A1783EE3EA9}" type="pres">
      <dgm:prSet presAssocID="{242D884D-F47E-4674-954D-4FE65054543E}" presName="sibTrans" presStyleCnt="0"/>
      <dgm:spPr/>
    </dgm:pt>
    <dgm:pt modelId="{E2D3FA1A-7BA6-4B87-8E32-E1614D63B78B}" type="pres">
      <dgm:prSet presAssocID="{1ADE291F-EC99-4C3B-A5DA-676FEE8FEF81}" presName="node" presStyleLbl="node1" presStyleIdx="1" presStyleCnt="6">
        <dgm:presLayoutVars>
          <dgm:bulletEnabled val="1"/>
        </dgm:presLayoutVars>
      </dgm:prSet>
      <dgm:spPr/>
      <dgm:t>
        <a:bodyPr/>
        <a:lstStyle/>
        <a:p>
          <a:endParaRPr lang="fr-FR"/>
        </a:p>
      </dgm:t>
    </dgm:pt>
    <dgm:pt modelId="{07BFCDF2-4D73-45BF-B5F7-B9DC92DDD2A8}" type="pres">
      <dgm:prSet presAssocID="{4C049C1E-F446-40E4-828B-7ACA1F4F640C}" presName="sibTrans" presStyleCnt="0"/>
      <dgm:spPr/>
    </dgm:pt>
    <dgm:pt modelId="{D198AE4B-E512-4F06-BEC2-EDA42340FD16}" type="pres">
      <dgm:prSet presAssocID="{2EEEF1FF-ADA5-4A53-A201-E57730944CDE}" presName="node" presStyleLbl="node1" presStyleIdx="2" presStyleCnt="6">
        <dgm:presLayoutVars>
          <dgm:bulletEnabled val="1"/>
        </dgm:presLayoutVars>
      </dgm:prSet>
      <dgm:spPr/>
      <dgm:t>
        <a:bodyPr/>
        <a:lstStyle/>
        <a:p>
          <a:endParaRPr lang="fr-FR"/>
        </a:p>
      </dgm:t>
    </dgm:pt>
    <dgm:pt modelId="{F6E00693-E3B8-4E2D-B357-57685EC11747}" type="pres">
      <dgm:prSet presAssocID="{EC0CE3EF-323D-482D-8414-0B00900ED2C1}" presName="sibTrans" presStyleCnt="0"/>
      <dgm:spPr/>
    </dgm:pt>
    <dgm:pt modelId="{119386B7-CFC2-4C3C-B73B-7EF1D84292F7}" type="pres">
      <dgm:prSet presAssocID="{DC529D75-BF47-4B84-B685-A8D67FB1BA83}" presName="node" presStyleLbl="node1" presStyleIdx="3" presStyleCnt="6">
        <dgm:presLayoutVars>
          <dgm:bulletEnabled val="1"/>
        </dgm:presLayoutVars>
      </dgm:prSet>
      <dgm:spPr/>
      <dgm:t>
        <a:bodyPr/>
        <a:lstStyle/>
        <a:p>
          <a:endParaRPr lang="fr-FR"/>
        </a:p>
      </dgm:t>
    </dgm:pt>
    <dgm:pt modelId="{0278A545-6055-4FE6-82CD-1CD0D78FAD64}" type="pres">
      <dgm:prSet presAssocID="{8B13592A-A355-425C-8C43-6D9C4EE8085C}" presName="sibTrans" presStyleCnt="0"/>
      <dgm:spPr/>
    </dgm:pt>
    <dgm:pt modelId="{1F871F08-45B4-40D8-BF32-913AB8FE2011}" type="pres">
      <dgm:prSet presAssocID="{2DF66A89-63C0-463C-9C4F-4F70C2FBD91A}" presName="node" presStyleLbl="node1" presStyleIdx="4" presStyleCnt="6">
        <dgm:presLayoutVars>
          <dgm:bulletEnabled val="1"/>
        </dgm:presLayoutVars>
      </dgm:prSet>
      <dgm:spPr/>
      <dgm:t>
        <a:bodyPr/>
        <a:lstStyle/>
        <a:p>
          <a:endParaRPr lang="fr-FR"/>
        </a:p>
      </dgm:t>
    </dgm:pt>
    <dgm:pt modelId="{3139104A-AC80-4B8B-B804-70C5C6BA6A50}" type="pres">
      <dgm:prSet presAssocID="{1BA07EEF-9584-439B-9229-BA50873BCA0C}" presName="sibTrans" presStyleCnt="0"/>
      <dgm:spPr/>
    </dgm:pt>
    <dgm:pt modelId="{517EC221-6B2E-4BB3-A8D5-C56FB391D7F1}" type="pres">
      <dgm:prSet presAssocID="{2CC60F6A-6135-4AB3-9A56-680F63B7FC37}" presName="node" presStyleLbl="node1" presStyleIdx="5" presStyleCnt="6">
        <dgm:presLayoutVars>
          <dgm:bulletEnabled val="1"/>
        </dgm:presLayoutVars>
      </dgm:prSet>
      <dgm:spPr/>
      <dgm:t>
        <a:bodyPr/>
        <a:lstStyle/>
        <a:p>
          <a:endParaRPr lang="fr-FR"/>
        </a:p>
      </dgm:t>
    </dgm:pt>
  </dgm:ptLst>
  <dgm:cxnLst>
    <dgm:cxn modelId="{FE85DEE0-12A6-4F87-BE90-7F58B982BA38}" type="presOf" srcId="{2EEEF1FF-ADA5-4A53-A201-E57730944CDE}" destId="{D198AE4B-E512-4F06-BEC2-EDA42340FD16}" srcOrd="0" destOrd="0" presId="urn:microsoft.com/office/officeart/2005/8/layout/default"/>
    <dgm:cxn modelId="{338BE6B7-FFFB-449D-9697-0856AAF37953}" type="presOf" srcId="{8F84110F-F577-44EA-B356-6980FBD86C74}" destId="{52F55ECD-77D8-4C37-88C8-391A6D09010A}" srcOrd="0" destOrd="0" presId="urn:microsoft.com/office/officeart/2005/8/layout/default"/>
    <dgm:cxn modelId="{EFF4B38A-ABED-4808-9D18-60E8B5353389}" srcId="{1E0D28C2-C76B-4BB6-BF7E-2C32005B10A4}" destId="{2EEEF1FF-ADA5-4A53-A201-E57730944CDE}" srcOrd="2" destOrd="0" parTransId="{82A195CD-F126-414D-A394-EE8E557F8DB3}" sibTransId="{EC0CE3EF-323D-482D-8414-0B00900ED2C1}"/>
    <dgm:cxn modelId="{FCE538B9-4A6D-494D-AF32-522CD19C0048}" srcId="{1E0D28C2-C76B-4BB6-BF7E-2C32005B10A4}" destId="{2CC60F6A-6135-4AB3-9A56-680F63B7FC37}" srcOrd="5" destOrd="0" parTransId="{FC0C1279-109A-47B5-9448-E5BA7EAC3B50}" sibTransId="{6E0EA149-7046-4EEA-8001-CC73164A19C0}"/>
    <dgm:cxn modelId="{F1D2C6A5-AF88-4575-84BF-EB61D00E48F7}" type="presOf" srcId="{DC529D75-BF47-4B84-B685-A8D67FB1BA83}" destId="{119386B7-CFC2-4C3C-B73B-7EF1D84292F7}" srcOrd="0" destOrd="0" presId="urn:microsoft.com/office/officeart/2005/8/layout/default"/>
    <dgm:cxn modelId="{3D6393BE-27E6-4458-9421-8508ED975FE1}" type="presOf" srcId="{1E0D28C2-C76B-4BB6-BF7E-2C32005B10A4}" destId="{2308AE2E-6669-4E91-8394-2F448CE7B723}" srcOrd="0" destOrd="0" presId="urn:microsoft.com/office/officeart/2005/8/layout/default"/>
    <dgm:cxn modelId="{F55FBF89-2807-4225-81E6-87300132810D}" srcId="{1E0D28C2-C76B-4BB6-BF7E-2C32005B10A4}" destId="{8F84110F-F577-44EA-B356-6980FBD86C74}" srcOrd="0" destOrd="0" parTransId="{6B097B29-D45E-488F-B0A6-6CDD75B9C25E}" sibTransId="{242D884D-F47E-4674-954D-4FE65054543E}"/>
    <dgm:cxn modelId="{CD515B16-7084-4F30-A835-56E7B7EF91E3}" type="presOf" srcId="{2DF66A89-63C0-463C-9C4F-4F70C2FBD91A}" destId="{1F871F08-45B4-40D8-BF32-913AB8FE2011}" srcOrd="0" destOrd="0" presId="urn:microsoft.com/office/officeart/2005/8/layout/default"/>
    <dgm:cxn modelId="{001324F8-D69C-4CE5-9FC8-CAE54C6B3C55}" type="presOf" srcId="{2CC60F6A-6135-4AB3-9A56-680F63B7FC37}" destId="{517EC221-6B2E-4BB3-A8D5-C56FB391D7F1}" srcOrd="0" destOrd="0" presId="urn:microsoft.com/office/officeart/2005/8/layout/default"/>
    <dgm:cxn modelId="{1DA88147-1FDB-4EFA-A48B-EFAA08BFD7FD}" srcId="{1E0D28C2-C76B-4BB6-BF7E-2C32005B10A4}" destId="{DC529D75-BF47-4B84-B685-A8D67FB1BA83}" srcOrd="3" destOrd="0" parTransId="{6F3BEE15-7317-4494-98C0-7F6E320DBBC7}" sibTransId="{8B13592A-A355-425C-8C43-6D9C4EE8085C}"/>
    <dgm:cxn modelId="{A975AF19-0CCF-47C9-9737-1894ED4D5F2F}" srcId="{1E0D28C2-C76B-4BB6-BF7E-2C32005B10A4}" destId="{2DF66A89-63C0-463C-9C4F-4F70C2FBD91A}" srcOrd="4" destOrd="0" parTransId="{CAB611B2-9797-4411-AAFC-82351930987F}" sibTransId="{1BA07EEF-9584-439B-9229-BA50873BCA0C}"/>
    <dgm:cxn modelId="{F1DC2EE9-398F-4789-BC97-3BAA58018B91}" type="presOf" srcId="{1ADE291F-EC99-4C3B-A5DA-676FEE8FEF81}" destId="{E2D3FA1A-7BA6-4B87-8E32-E1614D63B78B}" srcOrd="0" destOrd="0" presId="urn:microsoft.com/office/officeart/2005/8/layout/default"/>
    <dgm:cxn modelId="{B4D86AB7-A456-44C1-8FDB-2AB9187EA889}" srcId="{1E0D28C2-C76B-4BB6-BF7E-2C32005B10A4}" destId="{1ADE291F-EC99-4C3B-A5DA-676FEE8FEF81}" srcOrd="1" destOrd="0" parTransId="{C5F8396A-7D86-4A98-8054-F5D759CE0304}" sibTransId="{4C049C1E-F446-40E4-828B-7ACA1F4F640C}"/>
    <dgm:cxn modelId="{8C439258-13E9-4F3A-AB20-C7B78D11E897}" type="presParOf" srcId="{2308AE2E-6669-4E91-8394-2F448CE7B723}" destId="{52F55ECD-77D8-4C37-88C8-391A6D09010A}" srcOrd="0" destOrd="0" presId="urn:microsoft.com/office/officeart/2005/8/layout/default"/>
    <dgm:cxn modelId="{B37DB6DF-8768-45F2-92DA-0801989297ED}" type="presParOf" srcId="{2308AE2E-6669-4E91-8394-2F448CE7B723}" destId="{CB14D0EB-0B2B-4366-BFA2-7A1783EE3EA9}" srcOrd="1" destOrd="0" presId="urn:microsoft.com/office/officeart/2005/8/layout/default"/>
    <dgm:cxn modelId="{6D321D40-48E0-4E34-8514-0E84442B66A3}" type="presParOf" srcId="{2308AE2E-6669-4E91-8394-2F448CE7B723}" destId="{E2D3FA1A-7BA6-4B87-8E32-E1614D63B78B}" srcOrd="2" destOrd="0" presId="urn:microsoft.com/office/officeart/2005/8/layout/default"/>
    <dgm:cxn modelId="{8A4AE3FF-7EC1-4E1F-9ED7-418E0773FC85}" type="presParOf" srcId="{2308AE2E-6669-4E91-8394-2F448CE7B723}" destId="{07BFCDF2-4D73-45BF-B5F7-B9DC92DDD2A8}" srcOrd="3" destOrd="0" presId="urn:microsoft.com/office/officeart/2005/8/layout/default"/>
    <dgm:cxn modelId="{7CB22B63-805F-485C-8B0A-FF9EC9AF23F7}" type="presParOf" srcId="{2308AE2E-6669-4E91-8394-2F448CE7B723}" destId="{D198AE4B-E512-4F06-BEC2-EDA42340FD16}" srcOrd="4" destOrd="0" presId="urn:microsoft.com/office/officeart/2005/8/layout/default"/>
    <dgm:cxn modelId="{07B36B8C-5101-4563-8A12-8440F626A6B3}" type="presParOf" srcId="{2308AE2E-6669-4E91-8394-2F448CE7B723}" destId="{F6E00693-E3B8-4E2D-B357-57685EC11747}" srcOrd="5" destOrd="0" presId="urn:microsoft.com/office/officeart/2005/8/layout/default"/>
    <dgm:cxn modelId="{578E908D-F0DA-4C14-8135-FFBE9AA914B9}" type="presParOf" srcId="{2308AE2E-6669-4E91-8394-2F448CE7B723}" destId="{119386B7-CFC2-4C3C-B73B-7EF1D84292F7}" srcOrd="6" destOrd="0" presId="urn:microsoft.com/office/officeart/2005/8/layout/default"/>
    <dgm:cxn modelId="{AE08208C-E9A0-43F4-AC4E-9B3B795EA562}" type="presParOf" srcId="{2308AE2E-6669-4E91-8394-2F448CE7B723}" destId="{0278A545-6055-4FE6-82CD-1CD0D78FAD64}" srcOrd="7" destOrd="0" presId="urn:microsoft.com/office/officeart/2005/8/layout/default"/>
    <dgm:cxn modelId="{C1A06195-47F2-49F8-9566-9474D96433DF}" type="presParOf" srcId="{2308AE2E-6669-4E91-8394-2F448CE7B723}" destId="{1F871F08-45B4-40D8-BF32-913AB8FE2011}" srcOrd="8" destOrd="0" presId="urn:microsoft.com/office/officeart/2005/8/layout/default"/>
    <dgm:cxn modelId="{851CABD9-1B07-4759-BCBE-43DA53108DC4}" type="presParOf" srcId="{2308AE2E-6669-4E91-8394-2F448CE7B723}" destId="{3139104A-AC80-4B8B-B804-70C5C6BA6A50}" srcOrd="9" destOrd="0" presId="urn:microsoft.com/office/officeart/2005/8/layout/default"/>
    <dgm:cxn modelId="{409989DD-AB4C-418D-A49B-95211EEF9167}" type="presParOf" srcId="{2308AE2E-6669-4E91-8394-2F448CE7B723}" destId="{517EC221-6B2E-4BB3-A8D5-C56FB391D7F1}"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876E5F6-D6CF-4282-BBE0-8EE818176D31}" type="doc">
      <dgm:prSet loTypeId="urn:microsoft.com/office/officeart/2005/8/layout/hList9" loCatId="list" qsTypeId="urn:microsoft.com/office/officeart/2005/8/quickstyle/simple1" qsCatId="simple" csTypeId="urn:microsoft.com/office/officeart/2005/8/colors/colorful5" csCatId="colorful" phldr="1"/>
      <dgm:spPr/>
      <dgm:t>
        <a:bodyPr/>
        <a:lstStyle/>
        <a:p>
          <a:endParaRPr lang="fr-FR"/>
        </a:p>
      </dgm:t>
    </dgm:pt>
    <dgm:pt modelId="{D1697D62-80F7-4783-BC9D-5179BA540622}">
      <dgm:prSet phldrT="[Texte]"/>
      <dgm:spPr/>
      <dgm:t>
        <a:bodyPr/>
        <a:lstStyle/>
        <a:p>
          <a:r>
            <a:rPr lang="ar-DZ" b="1" dirty="0" smtClean="0"/>
            <a:t>وكالات التصنيف الائتماني المحلية والاقليمية</a:t>
          </a:r>
          <a:endParaRPr lang="fr-FR" b="1" dirty="0"/>
        </a:p>
      </dgm:t>
    </dgm:pt>
    <dgm:pt modelId="{36DF0A0A-0ABC-4814-AC1C-784045F93F85}" type="parTrans" cxnId="{B5A86152-F373-493A-ABF6-0733D6891958}">
      <dgm:prSet/>
      <dgm:spPr/>
      <dgm:t>
        <a:bodyPr/>
        <a:lstStyle/>
        <a:p>
          <a:endParaRPr lang="fr-FR"/>
        </a:p>
      </dgm:t>
    </dgm:pt>
    <dgm:pt modelId="{72B1FBAB-BCC9-4A7B-8BF1-7671ECDF3E7A}" type="sibTrans" cxnId="{B5A86152-F373-493A-ABF6-0733D6891958}">
      <dgm:prSet/>
      <dgm:spPr/>
      <dgm:t>
        <a:bodyPr/>
        <a:lstStyle/>
        <a:p>
          <a:endParaRPr lang="fr-FR"/>
        </a:p>
      </dgm:t>
    </dgm:pt>
    <dgm:pt modelId="{C1568A2B-19F0-4057-B63D-ADC4D20747CC}">
      <dgm:prSet phldrT="[Texte]" custT="1"/>
      <dgm:spPr/>
      <dgm:t>
        <a:bodyPr/>
        <a:lstStyle/>
        <a:p>
          <a:pPr algn="r" rtl="1"/>
          <a:r>
            <a:rPr lang="ar-DZ" sz="2400" b="1" dirty="0" smtClean="0"/>
            <a:t>يقتصر عملها في نطاق السوق المحلية فقط وتعتبر وكالات التصنيف الائتماني الموجودة في السويد من ابرز وكالات التصنيف الائتماني المحلية في حين يمتد عمل وكالات التصنيف الائتماني الاقليمية الى عدة دول.</a:t>
          </a:r>
          <a:endParaRPr lang="fr-FR" sz="2400" b="1" dirty="0"/>
        </a:p>
      </dgm:t>
    </dgm:pt>
    <dgm:pt modelId="{1DF9EC69-2881-467E-827B-D5EB115ED523}" type="parTrans" cxnId="{B90FCC0E-D5C0-4969-8206-E4F05DE4AE07}">
      <dgm:prSet/>
      <dgm:spPr/>
      <dgm:t>
        <a:bodyPr/>
        <a:lstStyle/>
        <a:p>
          <a:endParaRPr lang="fr-FR"/>
        </a:p>
      </dgm:t>
    </dgm:pt>
    <dgm:pt modelId="{A3427247-356D-4335-9D55-F5442FAD1FD9}" type="sibTrans" cxnId="{B90FCC0E-D5C0-4969-8206-E4F05DE4AE07}">
      <dgm:prSet/>
      <dgm:spPr/>
      <dgm:t>
        <a:bodyPr/>
        <a:lstStyle/>
        <a:p>
          <a:endParaRPr lang="fr-FR"/>
        </a:p>
      </dgm:t>
    </dgm:pt>
    <dgm:pt modelId="{07B83DD0-BC55-401B-9560-0106DE928EED}">
      <dgm:prSet phldrT="[Texte]"/>
      <dgm:spPr/>
      <dgm:t>
        <a:bodyPr/>
        <a:lstStyle/>
        <a:p>
          <a:r>
            <a:rPr lang="ar-DZ" b="1" dirty="0" smtClean="0"/>
            <a:t>وكالات التصنيف الائتماني العالمية</a:t>
          </a:r>
          <a:endParaRPr lang="fr-FR" b="1" dirty="0"/>
        </a:p>
      </dgm:t>
    </dgm:pt>
    <dgm:pt modelId="{2BEBAD6F-0DF6-4A55-B14C-85790611E0FF}" type="parTrans" cxnId="{D0BB89DA-8412-44AD-A922-73BDE76FD6C4}">
      <dgm:prSet/>
      <dgm:spPr/>
      <dgm:t>
        <a:bodyPr/>
        <a:lstStyle/>
        <a:p>
          <a:endParaRPr lang="fr-FR"/>
        </a:p>
      </dgm:t>
    </dgm:pt>
    <dgm:pt modelId="{4C1FB35D-5FDA-4ECD-BE83-F6A9CB870625}" type="sibTrans" cxnId="{D0BB89DA-8412-44AD-A922-73BDE76FD6C4}">
      <dgm:prSet/>
      <dgm:spPr/>
      <dgm:t>
        <a:bodyPr/>
        <a:lstStyle/>
        <a:p>
          <a:endParaRPr lang="fr-FR"/>
        </a:p>
      </dgm:t>
    </dgm:pt>
    <dgm:pt modelId="{204985E5-F92D-4636-AE6F-03D4C40153B4}">
      <dgm:prSet phldrT="[Texte]" custT="1"/>
      <dgm:spPr/>
      <dgm:t>
        <a:bodyPr/>
        <a:lstStyle/>
        <a:p>
          <a:pPr rtl="1"/>
          <a:r>
            <a:rPr lang="ar-DZ" sz="2400" b="1" dirty="0" smtClean="0"/>
            <a:t>تقدم</a:t>
          </a:r>
          <a:r>
            <a:rPr lang="fr-FR" sz="2400" b="1" dirty="0" smtClean="0"/>
            <a:t> </a:t>
          </a:r>
          <a:r>
            <a:rPr lang="ar-DZ" sz="2400" b="1" dirty="0" smtClean="0"/>
            <a:t>خدماتها في السوق العالمية وتقوم بتصنيف جميع انواع الديون بمختلف اجالها </a:t>
          </a:r>
          <a:r>
            <a:rPr lang="ar-DZ" sz="2400" b="1" dirty="0" err="1" smtClean="0"/>
            <a:t>بالاضافة</a:t>
          </a:r>
          <a:r>
            <a:rPr lang="ar-DZ" sz="2400" b="1" dirty="0" smtClean="0"/>
            <a:t> الى تصنيف الديون السيادية المقومة بالعملة المحلية والاجنبية </a:t>
          </a:r>
          <a:endParaRPr lang="fr-FR" sz="2400" b="1" dirty="0"/>
        </a:p>
      </dgm:t>
    </dgm:pt>
    <dgm:pt modelId="{2F2D7BF9-242D-482D-A503-633158643C60}" type="parTrans" cxnId="{C132BF8E-63B1-4B36-B6DE-BE546555243A}">
      <dgm:prSet/>
      <dgm:spPr/>
      <dgm:t>
        <a:bodyPr/>
        <a:lstStyle/>
        <a:p>
          <a:endParaRPr lang="fr-FR"/>
        </a:p>
      </dgm:t>
    </dgm:pt>
    <dgm:pt modelId="{CC624A8E-D2CB-444E-A1B8-B7365510FDFC}" type="sibTrans" cxnId="{C132BF8E-63B1-4B36-B6DE-BE546555243A}">
      <dgm:prSet/>
      <dgm:spPr/>
      <dgm:t>
        <a:bodyPr/>
        <a:lstStyle/>
        <a:p>
          <a:endParaRPr lang="fr-FR"/>
        </a:p>
      </dgm:t>
    </dgm:pt>
    <dgm:pt modelId="{EF8297CA-AC95-4D5F-83A5-A3F8BACF9934}" type="pres">
      <dgm:prSet presAssocID="{5876E5F6-D6CF-4282-BBE0-8EE818176D31}" presName="list" presStyleCnt="0">
        <dgm:presLayoutVars>
          <dgm:dir/>
          <dgm:animLvl val="lvl"/>
        </dgm:presLayoutVars>
      </dgm:prSet>
      <dgm:spPr/>
      <dgm:t>
        <a:bodyPr/>
        <a:lstStyle/>
        <a:p>
          <a:endParaRPr lang="fr-FR"/>
        </a:p>
      </dgm:t>
    </dgm:pt>
    <dgm:pt modelId="{A14CB33A-C2D1-41B6-AB23-D832C4F7F9D8}" type="pres">
      <dgm:prSet presAssocID="{D1697D62-80F7-4783-BC9D-5179BA540622}" presName="posSpace" presStyleCnt="0"/>
      <dgm:spPr/>
    </dgm:pt>
    <dgm:pt modelId="{99873E5D-22A3-4306-A92B-4698ECE31863}" type="pres">
      <dgm:prSet presAssocID="{D1697D62-80F7-4783-BC9D-5179BA540622}" presName="vertFlow" presStyleCnt="0"/>
      <dgm:spPr/>
    </dgm:pt>
    <dgm:pt modelId="{7AF4C8DE-56F7-4A87-B8C9-7FD5D2D811FC}" type="pres">
      <dgm:prSet presAssocID="{D1697D62-80F7-4783-BC9D-5179BA540622}" presName="topSpace" presStyleCnt="0"/>
      <dgm:spPr/>
    </dgm:pt>
    <dgm:pt modelId="{59432529-8D8E-4CD3-B4FA-4EF452B11B24}" type="pres">
      <dgm:prSet presAssocID="{D1697D62-80F7-4783-BC9D-5179BA540622}" presName="firstComp" presStyleCnt="0"/>
      <dgm:spPr/>
    </dgm:pt>
    <dgm:pt modelId="{43E5FF13-547A-4930-9191-C7729E5736C3}" type="pres">
      <dgm:prSet presAssocID="{D1697D62-80F7-4783-BC9D-5179BA540622}" presName="firstChild" presStyleLbl="bgAccFollowNode1" presStyleIdx="0" presStyleCnt="2" custScaleX="122818" custScaleY="220532" custLinFactNeighborX="15780" custLinFactNeighborY="2263"/>
      <dgm:spPr/>
      <dgm:t>
        <a:bodyPr/>
        <a:lstStyle/>
        <a:p>
          <a:endParaRPr lang="fr-FR"/>
        </a:p>
      </dgm:t>
    </dgm:pt>
    <dgm:pt modelId="{DB73D903-734B-45A5-9A7D-A5939CD82EF3}" type="pres">
      <dgm:prSet presAssocID="{D1697D62-80F7-4783-BC9D-5179BA540622}" presName="firstChildTx" presStyleLbl="bgAccFollowNode1" presStyleIdx="0" presStyleCnt="2">
        <dgm:presLayoutVars>
          <dgm:bulletEnabled val="1"/>
        </dgm:presLayoutVars>
      </dgm:prSet>
      <dgm:spPr/>
      <dgm:t>
        <a:bodyPr/>
        <a:lstStyle/>
        <a:p>
          <a:endParaRPr lang="fr-FR"/>
        </a:p>
      </dgm:t>
    </dgm:pt>
    <dgm:pt modelId="{9ACF4C1D-D6D0-4CF8-BA07-EA9F5F72D082}" type="pres">
      <dgm:prSet presAssocID="{D1697D62-80F7-4783-BC9D-5179BA540622}" presName="negSpace" presStyleCnt="0"/>
      <dgm:spPr/>
    </dgm:pt>
    <dgm:pt modelId="{730507CD-8321-4B58-AA0B-27E8AF150C99}" type="pres">
      <dgm:prSet presAssocID="{D1697D62-80F7-4783-BC9D-5179BA540622}" presName="circle" presStyleLbl="node1" presStyleIdx="0" presStyleCnt="2" custScaleX="152198" custScaleY="82442" custLinFactNeighborX="-30080" custLinFactNeighborY="-14071"/>
      <dgm:spPr/>
      <dgm:t>
        <a:bodyPr/>
        <a:lstStyle/>
        <a:p>
          <a:endParaRPr lang="fr-FR"/>
        </a:p>
      </dgm:t>
    </dgm:pt>
    <dgm:pt modelId="{64B952B8-52D2-4328-97BF-E9F27FBC6DC1}" type="pres">
      <dgm:prSet presAssocID="{72B1FBAB-BCC9-4A7B-8BF1-7671ECDF3E7A}" presName="transSpace" presStyleCnt="0"/>
      <dgm:spPr/>
    </dgm:pt>
    <dgm:pt modelId="{37C8D9B9-71BE-4E56-B477-A29A7217AB3D}" type="pres">
      <dgm:prSet presAssocID="{07B83DD0-BC55-401B-9560-0106DE928EED}" presName="posSpace" presStyleCnt="0"/>
      <dgm:spPr/>
    </dgm:pt>
    <dgm:pt modelId="{80777017-F944-43BF-B192-27EA6201CF3B}" type="pres">
      <dgm:prSet presAssocID="{07B83DD0-BC55-401B-9560-0106DE928EED}" presName="vertFlow" presStyleCnt="0"/>
      <dgm:spPr/>
    </dgm:pt>
    <dgm:pt modelId="{947C8A88-6336-4CFF-8BA1-456D8D6DE22E}" type="pres">
      <dgm:prSet presAssocID="{07B83DD0-BC55-401B-9560-0106DE928EED}" presName="topSpace" presStyleCnt="0"/>
      <dgm:spPr/>
    </dgm:pt>
    <dgm:pt modelId="{C17DB5E4-65ED-4CC5-A375-D679515818B0}" type="pres">
      <dgm:prSet presAssocID="{07B83DD0-BC55-401B-9560-0106DE928EED}" presName="firstComp" presStyleCnt="0"/>
      <dgm:spPr/>
    </dgm:pt>
    <dgm:pt modelId="{8E80E0D9-8BDE-4C19-9336-CED4EBD7DBDC}" type="pres">
      <dgm:prSet presAssocID="{07B83DD0-BC55-401B-9560-0106DE928EED}" presName="firstChild" presStyleLbl="bgAccFollowNode1" presStyleIdx="1" presStyleCnt="2" custScaleX="116229" custScaleY="224019" custLinFactNeighborX="-23639" custLinFactNeighborY="6709"/>
      <dgm:spPr/>
      <dgm:t>
        <a:bodyPr/>
        <a:lstStyle/>
        <a:p>
          <a:endParaRPr lang="fr-FR"/>
        </a:p>
      </dgm:t>
    </dgm:pt>
    <dgm:pt modelId="{87B7C3A6-4A3E-4C3E-A687-39D5571211A9}" type="pres">
      <dgm:prSet presAssocID="{07B83DD0-BC55-401B-9560-0106DE928EED}" presName="firstChildTx" presStyleLbl="bgAccFollowNode1" presStyleIdx="1" presStyleCnt="2">
        <dgm:presLayoutVars>
          <dgm:bulletEnabled val="1"/>
        </dgm:presLayoutVars>
      </dgm:prSet>
      <dgm:spPr/>
      <dgm:t>
        <a:bodyPr/>
        <a:lstStyle/>
        <a:p>
          <a:endParaRPr lang="fr-FR"/>
        </a:p>
      </dgm:t>
    </dgm:pt>
    <dgm:pt modelId="{6C6FA063-0EF0-4304-A98A-AB30257E9280}" type="pres">
      <dgm:prSet presAssocID="{07B83DD0-BC55-401B-9560-0106DE928EED}" presName="negSpace" presStyleCnt="0"/>
      <dgm:spPr/>
    </dgm:pt>
    <dgm:pt modelId="{CE59ACB4-F3F7-4104-85DA-540AFF01B130}" type="pres">
      <dgm:prSet presAssocID="{07B83DD0-BC55-401B-9560-0106DE928EED}" presName="circle" presStyleLbl="node1" presStyleIdx="1" presStyleCnt="2" custScaleX="136807" custLinFactNeighborX="-36525" custLinFactNeighborY="-31494"/>
      <dgm:spPr/>
      <dgm:t>
        <a:bodyPr/>
        <a:lstStyle/>
        <a:p>
          <a:endParaRPr lang="fr-FR"/>
        </a:p>
      </dgm:t>
    </dgm:pt>
  </dgm:ptLst>
  <dgm:cxnLst>
    <dgm:cxn modelId="{09ABD54C-B80F-457E-8664-0324BE69D1CF}" type="presOf" srcId="{C1568A2B-19F0-4057-B63D-ADC4D20747CC}" destId="{DB73D903-734B-45A5-9A7D-A5939CD82EF3}" srcOrd="1" destOrd="0" presId="urn:microsoft.com/office/officeart/2005/8/layout/hList9"/>
    <dgm:cxn modelId="{C132BF8E-63B1-4B36-B6DE-BE546555243A}" srcId="{07B83DD0-BC55-401B-9560-0106DE928EED}" destId="{204985E5-F92D-4636-AE6F-03D4C40153B4}" srcOrd="0" destOrd="0" parTransId="{2F2D7BF9-242D-482D-A503-633158643C60}" sibTransId="{CC624A8E-D2CB-444E-A1B8-B7365510FDFC}"/>
    <dgm:cxn modelId="{DFC1FA3B-AAB1-4BC0-A9C4-AD255EC4695A}" type="presOf" srcId="{07B83DD0-BC55-401B-9560-0106DE928EED}" destId="{CE59ACB4-F3F7-4104-85DA-540AFF01B130}" srcOrd="0" destOrd="0" presId="urn:microsoft.com/office/officeart/2005/8/layout/hList9"/>
    <dgm:cxn modelId="{CB61CC6E-98DA-4283-B15F-F4F086DFB490}" type="presOf" srcId="{C1568A2B-19F0-4057-B63D-ADC4D20747CC}" destId="{43E5FF13-547A-4930-9191-C7729E5736C3}" srcOrd="0" destOrd="0" presId="urn:microsoft.com/office/officeart/2005/8/layout/hList9"/>
    <dgm:cxn modelId="{B5A86152-F373-493A-ABF6-0733D6891958}" srcId="{5876E5F6-D6CF-4282-BBE0-8EE818176D31}" destId="{D1697D62-80F7-4783-BC9D-5179BA540622}" srcOrd="0" destOrd="0" parTransId="{36DF0A0A-0ABC-4814-AC1C-784045F93F85}" sibTransId="{72B1FBAB-BCC9-4A7B-8BF1-7671ECDF3E7A}"/>
    <dgm:cxn modelId="{D0BB89DA-8412-44AD-A922-73BDE76FD6C4}" srcId="{5876E5F6-D6CF-4282-BBE0-8EE818176D31}" destId="{07B83DD0-BC55-401B-9560-0106DE928EED}" srcOrd="1" destOrd="0" parTransId="{2BEBAD6F-0DF6-4A55-B14C-85790611E0FF}" sibTransId="{4C1FB35D-5FDA-4ECD-BE83-F6A9CB870625}"/>
    <dgm:cxn modelId="{598F6261-992D-4333-9140-3D69C96E7904}" type="presOf" srcId="{204985E5-F92D-4636-AE6F-03D4C40153B4}" destId="{87B7C3A6-4A3E-4C3E-A687-39D5571211A9}" srcOrd="1" destOrd="0" presId="urn:microsoft.com/office/officeart/2005/8/layout/hList9"/>
    <dgm:cxn modelId="{EE20CD67-9589-48D2-8410-F28E1C43F9F5}" type="presOf" srcId="{204985E5-F92D-4636-AE6F-03D4C40153B4}" destId="{8E80E0D9-8BDE-4C19-9336-CED4EBD7DBDC}" srcOrd="0" destOrd="0" presId="urn:microsoft.com/office/officeart/2005/8/layout/hList9"/>
    <dgm:cxn modelId="{0D702E52-8913-453F-8521-09317628083D}" type="presOf" srcId="{D1697D62-80F7-4783-BC9D-5179BA540622}" destId="{730507CD-8321-4B58-AA0B-27E8AF150C99}" srcOrd="0" destOrd="0" presId="urn:microsoft.com/office/officeart/2005/8/layout/hList9"/>
    <dgm:cxn modelId="{B90FCC0E-D5C0-4969-8206-E4F05DE4AE07}" srcId="{D1697D62-80F7-4783-BC9D-5179BA540622}" destId="{C1568A2B-19F0-4057-B63D-ADC4D20747CC}" srcOrd="0" destOrd="0" parTransId="{1DF9EC69-2881-467E-827B-D5EB115ED523}" sibTransId="{A3427247-356D-4335-9D55-F5442FAD1FD9}"/>
    <dgm:cxn modelId="{C6C1574B-6213-4465-B307-315A20DF7FBB}" type="presOf" srcId="{5876E5F6-D6CF-4282-BBE0-8EE818176D31}" destId="{EF8297CA-AC95-4D5F-83A5-A3F8BACF9934}" srcOrd="0" destOrd="0" presId="urn:microsoft.com/office/officeart/2005/8/layout/hList9"/>
    <dgm:cxn modelId="{AB6F298A-BCA6-4B03-B6C1-49034887D717}" type="presParOf" srcId="{EF8297CA-AC95-4D5F-83A5-A3F8BACF9934}" destId="{A14CB33A-C2D1-41B6-AB23-D832C4F7F9D8}" srcOrd="0" destOrd="0" presId="urn:microsoft.com/office/officeart/2005/8/layout/hList9"/>
    <dgm:cxn modelId="{B282ECF2-2863-41ED-A237-EDF0B0BD5A49}" type="presParOf" srcId="{EF8297CA-AC95-4D5F-83A5-A3F8BACF9934}" destId="{99873E5D-22A3-4306-A92B-4698ECE31863}" srcOrd="1" destOrd="0" presId="urn:microsoft.com/office/officeart/2005/8/layout/hList9"/>
    <dgm:cxn modelId="{7501A808-C206-4D14-85E2-6E6BCE540C6D}" type="presParOf" srcId="{99873E5D-22A3-4306-A92B-4698ECE31863}" destId="{7AF4C8DE-56F7-4A87-B8C9-7FD5D2D811FC}" srcOrd="0" destOrd="0" presId="urn:microsoft.com/office/officeart/2005/8/layout/hList9"/>
    <dgm:cxn modelId="{8105DA52-9877-4E8E-B660-A3BE127CCEE9}" type="presParOf" srcId="{99873E5D-22A3-4306-A92B-4698ECE31863}" destId="{59432529-8D8E-4CD3-B4FA-4EF452B11B24}" srcOrd="1" destOrd="0" presId="urn:microsoft.com/office/officeart/2005/8/layout/hList9"/>
    <dgm:cxn modelId="{4EE8213D-E35F-4D09-A859-EEE83FB00913}" type="presParOf" srcId="{59432529-8D8E-4CD3-B4FA-4EF452B11B24}" destId="{43E5FF13-547A-4930-9191-C7729E5736C3}" srcOrd="0" destOrd="0" presId="urn:microsoft.com/office/officeart/2005/8/layout/hList9"/>
    <dgm:cxn modelId="{87641B1F-9816-46AF-8FA1-8C86F74AAD0F}" type="presParOf" srcId="{59432529-8D8E-4CD3-B4FA-4EF452B11B24}" destId="{DB73D903-734B-45A5-9A7D-A5939CD82EF3}" srcOrd="1" destOrd="0" presId="urn:microsoft.com/office/officeart/2005/8/layout/hList9"/>
    <dgm:cxn modelId="{986E0182-747D-489F-9BBB-3DFCFDD5814B}" type="presParOf" srcId="{EF8297CA-AC95-4D5F-83A5-A3F8BACF9934}" destId="{9ACF4C1D-D6D0-4CF8-BA07-EA9F5F72D082}" srcOrd="2" destOrd="0" presId="urn:microsoft.com/office/officeart/2005/8/layout/hList9"/>
    <dgm:cxn modelId="{F1154560-F19A-4A81-9F87-91B632A758E2}" type="presParOf" srcId="{EF8297CA-AC95-4D5F-83A5-A3F8BACF9934}" destId="{730507CD-8321-4B58-AA0B-27E8AF150C99}" srcOrd="3" destOrd="0" presId="urn:microsoft.com/office/officeart/2005/8/layout/hList9"/>
    <dgm:cxn modelId="{C99CA802-ED6B-4974-BAA7-5A95BFBA8ACD}" type="presParOf" srcId="{EF8297CA-AC95-4D5F-83A5-A3F8BACF9934}" destId="{64B952B8-52D2-4328-97BF-E9F27FBC6DC1}" srcOrd="4" destOrd="0" presId="urn:microsoft.com/office/officeart/2005/8/layout/hList9"/>
    <dgm:cxn modelId="{FC085BDE-A4D4-4D4D-BF71-B654FFB687BF}" type="presParOf" srcId="{EF8297CA-AC95-4D5F-83A5-A3F8BACF9934}" destId="{37C8D9B9-71BE-4E56-B477-A29A7217AB3D}" srcOrd="5" destOrd="0" presId="urn:microsoft.com/office/officeart/2005/8/layout/hList9"/>
    <dgm:cxn modelId="{1C69A195-E68C-435D-BBB5-D9F23123408D}" type="presParOf" srcId="{EF8297CA-AC95-4D5F-83A5-A3F8BACF9934}" destId="{80777017-F944-43BF-B192-27EA6201CF3B}" srcOrd="6" destOrd="0" presId="urn:microsoft.com/office/officeart/2005/8/layout/hList9"/>
    <dgm:cxn modelId="{8993A664-1A2D-4767-A9E2-577F54779DE1}" type="presParOf" srcId="{80777017-F944-43BF-B192-27EA6201CF3B}" destId="{947C8A88-6336-4CFF-8BA1-456D8D6DE22E}" srcOrd="0" destOrd="0" presId="urn:microsoft.com/office/officeart/2005/8/layout/hList9"/>
    <dgm:cxn modelId="{CEAAAC28-7D0A-4063-96AA-69B9EF824A2E}" type="presParOf" srcId="{80777017-F944-43BF-B192-27EA6201CF3B}" destId="{C17DB5E4-65ED-4CC5-A375-D679515818B0}" srcOrd="1" destOrd="0" presId="urn:microsoft.com/office/officeart/2005/8/layout/hList9"/>
    <dgm:cxn modelId="{6D31889D-0EE5-4DF6-8182-B5C1227D06DB}" type="presParOf" srcId="{C17DB5E4-65ED-4CC5-A375-D679515818B0}" destId="{8E80E0D9-8BDE-4C19-9336-CED4EBD7DBDC}" srcOrd="0" destOrd="0" presId="urn:microsoft.com/office/officeart/2005/8/layout/hList9"/>
    <dgm:cxn modelId="{E6DADF5F-5484-49B8-BBC2-89C943260E89}" type="presParOf" srcId="{C17DB5E4-65ED-4CC5-A375-D679515818B0}" destId="{87B7C3A6-4A3E-4C3E-A687-39D5571211A9}" srcOrd="1" destOrd="0" presId="urn:microsoft.com/office/officeart/2005/8/layout/hList9"/>
    <dgm:cxn modelId="{E2F7BAA9-D28D-4E94-8B83-F67E058938C9}" type="presParOf" srcId="{EF8297CA-AC95-4D5F-83A5-A3F8BACF9934}" destId="{6C6FA063-0EF0-4304-A98A-AB30257E9280}" srcOrd="7" destOrd="0" presId="urn:microsoft.com/office/officeart/2005/8/layout/hList9"/>
    <dgm:cxn modelId="{0893C7A5-512B-4EB0-ADB2-94B950754435}" type="presParOf" srcId="{EF8297CA-AC95-4D5F-83A5-A3F8BACF9934}" destId="{CE59ACB4-F3F7-4104-85DA-540AFF01B130}"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872EA7-0F8C-4BC2-8640-46A6DA96D496}">
      <dsp:nvSpPr>
        <dsp:cNvPr id="0" name=""/>
        <dsp:cNvSpPr/>
      </dsp:nvSpPr>
      <dsp:spPr>
        <a:xfrm>
          <a:off x="72001" y="144793"/>
          <a:ext cx="5267638" cy="2217764"/>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b="1" kern="1200" dirty="0" smtClean="0"/>
            <a:t>وكالات التصنيف </a:t>
          </a:r>
          <a:r>
            <a:rPr lang="ar-SA" sz="2800" b="1" kern="1200" dirty="0" err="1" smtClean="0"/>
            <a:t>الإئتماني</a:t>
          </a:r>
          <a:r>
            <a:rPr lang="ar-SA" sz="2800" b="1" kern="1200" dirty="0" smtClean="0"/>
            <a:t> هي من تتولى عملية اصد ر تصنيفات ائتمانية </a:t>
          </a:r>
          <a:r>
            <a:rPr lang="ar-SA" sz="2800" b="1" kern="1200" dirty="0" smtClean="0">
              <a:solidFill>
                <a:srgbClr val="FF0000"/>
              </a:solidFill>
            </a:rPr>
            <a:t>لصالح العميل </a:t>
          </a:r>
          <a:r>
            <a:rPr lang="ar-SA" sz="2800" b="1" kern="1200" dirty="0" smtClean="0"/>
            <a:t>بقصد زيادة الثقة عند مقرضي هذا العميل وتجنيبهم المخاطرة المالية</a:t>
          </a:r>
          <a:r>
            <a:rPr lang="fr-FR" sz="2800" b="1" kern="1200" dirty="0" smtClean="0"/>
            <a:t> </a:t>
          </a:r>
          <a:r>
            <a:rPr lang="fr-FR" sz="1800" b="1" kern="1200" dirty="0" smtClean="0"/>
            <a:t>.</a:t>
          </a:r>
          <a:endParaRPr lang="fr-FR" sz="1800" b="1" kern="1200" dirty="0"/>
        </a:p>
      </dsp:txBody>
      <dsp:txXfrm>
        <a:off x="72001" y="144793"/>
        <a:ext cx="5267638" cy="2217764"/>
      </dsp:txXfrm>
    </dsp:sp>
    <dsp:sp modelId="{F64066B6-AC2C-4F61-B347-1CEBF745141D}">
      <dsp:nvSpPr>
        <dsp:cNvPr id="0" name=""/>
        <dsp:cNvSpPr/>
      </dsp:nvSpPr>
      <dsp:spPr>
        <a:xfrm>
          <a:off x="5184574" y="3816423"/>
          <a:ext cx="3022723" cy="1325913"/>
        </a:xfrm>
        <a:prstGeom prst="rect">
          <a:avLst/>
        </a:prstGeom>
        <a:solidFill>
          <a:schemeClr val="accent5">
            <a:hueOff val="2079079"/>
            <a:satOff val="-1338"/>
            <a:lumOff val="91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ar-SA" sz="2900" b="1" kern="1200" dirty="0" smtClean="0"/>
            <a:t>دولة (الجدارة الائتمانية السيادية لها) </a:t>
          </a:r>
          <a:endParaRPr lang="fr-FR" sz="2900" b="1" kern="1200" dirty="0"/>
        </a:p>
      </dsp:txBody>
      <dsp:txXfrm>
        <a:off x="5184574" y="3816423"/>
        <a:ext cx="3022723" cy="1325913"/>
      </dsp:txXfrm>
    </dsp:sp>
    <dsp:sp modelId="{0F64C017-0799-4281-9FE2-78A15CFACFCF}">
      <dsp:nvSpPr>
        <dsp:cNvPr id="0" name=""/>
        <dsp:cNvSpPr/>
      </dsp:nvSpPr>
      <dsp:spPr>
        <a:xfrm>
          <a:off x="72011" y="2736309"/>
          <a:ext cx="4572209" cy="1222265"/>
        </a:xfrm>
        <a:prstGeom prst="rect">
          <a:avLst/>
        </a:prstGeom>
        <a:solidFill>
          <a:schemeClr val="accent5">
            <a:hueOff val="4158159"/>
            <a:satOff val="-2675"/>
            <a:lumOff val="182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SA" sz="2800" b="1" kern="1200" dirty="0" smtClean="0"/>
            <a:t>عملية </a:t>
          </a:r>
          <a:r>
            <a:rPr lang="ar-SA" sz="2800" b="1" kern="1200" dirty="0" err="1" smtClean="0"/>
            <a:t>إئتمانية</a:t>
          </a:r>
          <a:r>
            <a:rPr lang="ar-SA" sz="2800" b="1" kern="1200" dirty="0" smtClean="0"/>
            <a:t> (قرض، قرض سندي، عمليات التمويل </a:t>
          </a:r>
          <a:r>
            <a:rPr lang="ar-SA" sz="2800" b="1" kern="1200" dirty="0" err="1" smtClean="0"/>
            <a:t>المهيكلة</a:t>
          </a:r>
          <a:r>
            <a:rPr lang="ar-SA" sz="2800" b="1" kern="1200" dirty="0" smtClean="0"/>
            <a:t>، التوريق....) </a:t>
          </a:r>
          <a:endParaRPr lang="fr-FR" sz="2800" b="1" kern="1200" dirty="0"/>
        </a:p>
      </dsp:txBody>
      <dsp:txXfrm>
        <a:off x="72011" y="2736309"/>
        <a:ext cx="4572209" cy="1222265"/>
      </dsp:txXfrm>
    </dsp:sp>
    <dsp:sp modelId="{B079BC95-C978-489E-ABBB-8CAB901D5F29}">
      <dsp:nvSpPr>
        <dsp:cNvPr id="0" name=""/>
        <dsp:cNvSpPr/>
      </dsp:nvSpPr>
      <dsp:spPr>
        <a:xfrm>
          <a:off x="5968484" y="791881"/>
          <a:ext cx="2006185" cy="2160452"/>
        </a:xfrm>
        <a:prstGeom prst="rect">
          <a:avLst/>
        </a:prstGeom>
        <a:solidFill>
          <a:schemeClr val="accent5">
            <a:hueOff val="6237238"/>
            <a:satOff val="-4013"/>
            <a:lumOff val="274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SA" sz="2800" b="1" kern="1200" dirty="0" smtClean="0"/>
            <a:t>مؤسسة مالية (بنك أو صناديق الاستثمار أو شركة تأمين)</a:t>
          </a:r>
          <a:endParaRPr lang="fr-FR" sz="2800" b="1" kern="1200" dirty="0"/>
        </a:p>
      </dsp:txBody>
      <dsp:txXfrm>
        <a:off x="5968484" y="791881"/>
        <a:ext cx="2006185" cy="21604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7C380B-CEB6-4E7C-8BEE-C5160B0AD192}">
      <dsp:nvSpPr>
        <dsp:cNvPr id="0" name=""/>
        <dsp:cNvSpPr/>
      </dsp:nvSpPr>
      <dsp:spPr>
        <a:xfrm>
          <a:off x="1497" y="572923"/>
          <a:ext cx="2197459" cy="1644312"/>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ar-DZ" sz="2900" b="1" kern="1200" dirty="0" smtClean="0"/>
            <a:t>الدقة في تقييم المخاطر</a:t>
          </a:r>
          <a:endParaRPr lang="fr-FR" sz="2900" b="1" kern="1200" dirty="0"/>
        </a:p>
      </dsp:txBody>
      <dsp:txXfrm>
        <a:off x="1497" y="572923"/>
        <a:ext cx="2197459" cy="1644312"/>
      </dsp:txXfrm>
    </dsp:sp>
    <dsp:sp modelId="{0489ECF3-F25D-467E-8029-529F916B6CE7}">
      <dsp:nvSpPr>
        <dsp:cNvPr id="0" name=""/>
        <dsp:cNvSpPr/>
      </dsp:nvSpPr>
      <dsp:spPr>
        <a:xfrm>
          <a:off x="2473008" y="572923"/>
          <a:ext cx="2740521" cy="1644312"/>
        </a:xfrm>
        <a:prstGeom prst="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rtl="1">
            <a:lnSpc>
              <a:spcPct val="90000"/>
            </a:lnSpc>
            <a:spcBef>
              <a:spcPct val="0"/>
            </a:spcBef>
            <a:spcAft>
              <a:spcPct val="35000"/>
            </a:spcAft>
          </a:pPr>
          <a:r>
            <a:rPr lang="ar-DZ" sz="2900" b="1" kern="1200" dirty="0" smtClean="0"/>
            <a:t>المصداقية (خلق الثقة)</a:t>
          </a:r>
          <a:endParaRPr lang="fr-FR" sz="2900" b="1" kern="1200" dirty="0"/>
        </a:p>
      </dsp:txBody>
      <dsp:txXfrm>
        <a:off x="2473008" y="572923"/>
        <a:ext cx="2740521" cy="1644312"/>
      </dsp:txXfrm>
    </dsp:sp>
    <dsp:sp modelId="{293721AF-C261-4232-9F9A-21EC127B521B}">
      <dsp:nvSpPr>
        <dsp:cNvPr id="0" name=""/>
        <dsp:cNvSpPr/>
      </dsp:nvSpPr>
      <dsp:spPr>
        <a:xfrm>
          <a:off x="5487581" y="572923"/>
          <a:ext cx="2740521" cy="1644312"/>
        </a:xfrm>
        <a:prstGeom prst="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ar-DZ" sz="2900" b="1" kern="1200" dirty="0" smtClean="0"/>
            <a:t>الوضوح والشفافية</a:t>
          </a:r>
          <a:endParaRPr lang="fr-FR" sz="2900" b="1" kern="1200" dirty="0"/>
        </a:p>
      </dsp:txBody>
      <dsp:txXfrm>
        <a:off x="5487581" y="572923"/>
        <a:ext cx="2740521" cy="1644312"/>
      </dsp:txXfrm>
    </dsp:sp>
    <dsp:sp modelId="{6795541D-5B3E-49C0-91C2-6CA95D012E64}">
      <dsp:nvSpPr>
        <dsp:cNvPr id="0" name=""/>
        <dsp:cNvSpPr/>
      </dsp:nvSpPr>
      <dsp:spPr>
        <a:xfrm>
          <a:off x="906293" y="2491288"/>
          <a:ext cx="3512142" cy="1644312"/>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ar-DZ" sz="2900" b="1" kern="1200" dirty="0" smtClean="0"/>
            <a:t>توفير ادوات التحليل المالي لتقييم الربحية ،الموجودات، راس المال ..</a:t>
          </a:r>
          <a:endParaRPr lang="fr-FR" sz="2900" b="1" kern="1200" dirty="0"/>
        </a:p>
      </dsp:txBody>
      <dsp:txXfrm>
        <a:off x="906293" y="2491288"/>
        <a:ext cx="3512142" cy="1644312"/>
      </dsp:txXfrm>
    </dsp:sp>
    <dsp:sp modelId="{014433A8-D90B-4DAB-ABD9-18599D5642C5}">
      <dsp:nvSpPr>
        <dsp:cNvPr id="0" name=""/>
        <dsp:cNvSpPr/>
      </dsp:nvSpPr>
      <dsp:spPr>
        <a:xfrm>
          <a:off x="4692488" y="2491288"/>
          <a:ext cx="2630818" cy="1644312"/>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ar-DZ" sz="2900" b="1" kern="1200" dirty="0" smtClean="0"/>
            <a:t>تغطية كبيرة </a:t>
          </a:r>
          <a:r>
            <a:rPr lang="ar-DZ" sz="2900" b="1" kern="1200" dirty="0" err="1" smtClean="0"/>
            <a:t>للاسواق</a:t>
          </a:r>
          <a:r>
            <a:rPr lang="ar-DZ" sz="2900" b="1" kern="1200" dirty="0" smtClean="0"/>
            <a:t> المالية والادوات التمويلية</a:t>
          </a:r>
          <a:endParaRPr lang="fr-FR" sz="2900" b="1" kern="1200" dirty="0"/>
        </a:p>
      </dsp:txBody>
      <dsp:txXfrm>
        <a:off x="4692488" y="2491288"/>
        <a:ext cx="2630818" cy="16443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8EBB6A-EC6D-4CA9-9FBB-2392C4D059FB}">
      <dsp:nvSpPr>
        <dsp:cNvPr id="0" name=""/>
        <dsp:cNvSpPr/>
      </dsp:nvSpPr>
      <dsp:spPr>
        <a:xfrm rot="5400000">
          <a:off x="5461524" y="-723928"/>
          <a:ext cx="1065234" cy="3162758"/>
        </a:xfrm>
        <a:prstGeom prst="hexagon">
          <a:avLst>
            <a:gd name="adj" fmla="val 25000"/>
            <a:gd name="vf" fmla="val 115470"/>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b="1" kern="1200" dirty="0" smtClean="0"/>
            <a:t>الوسطاء والسماسرة </a:t>
          </a:r>
          <a:endParaRPr lang="fr-FR" sz="2400" b="1" kern="1200" dirty="0"/>
        </a:p>
      </dsp:txBody>
      <dsp:txXfrm rot="-5400000">
        <a:off x="4939888" y="502373"/>
        <a:ext cx="2108506" cy="710156"/>
      </dsp:txXfrm>
    </dsp:sp>
    <dsp:sp modelId="{28D0E8E4-E29F-4B40-853F-7B214599CD1C}">
      <dsp:nvSpPr>
        <dsp:cNvPr id="0" name=""/>
        <dsp:cNvSpPr/>
      </dsp:nvSpPr>
      <dsp:spPr>
        <a:xfrm>
          <a:off x="5394406" y="376269"/>
          <a:ext cx="2087778" cy="1122461"/>
        </a:xfrm>
        <a:prstGeom prst="rect">
          <a:avLst/>
        </a:prstGeom>
        <a:noFill/>
        <a:ln>
          <a:noFill/>
        </a:ln>
        <a:effectLst/>
      </dsp:spPr>
      <dsp:style>
        <a:lnRef idx="0">
          <a:scrgbClr r="0" g="0" b="0"/>
        </a:lnRef>
        <a:fillRef idx="0">
          <a:scrgbClr r="0" g="0" b="0"/>
        </a:fillRef>
        <a:effectRef idx="0">
          <a:scrgbClr r="0" g="0" b="0"/>
        </a:effectRef>
        <a:fontRef idx="minor"/>
      </dsp:style>
    </dsp:sp>
    <dsp:sp modelId="{2579126C-ED6C-4FA1-B18C-11460980B80C}">
      <dsp:nvSpPr>
        <dsp:cNvPr id="0" name=""/>
        <dsp:cNvSpPr/>
      </dsp:nvSpPr>
      <dsp:spPr>
        <a:xfrm rot="5400000">
          <a:off x="1883524" y="-852529"/>
          <a:ext cx="1065234" cy="3343857"/>
        </a:xfrm>
        <a:prstGeom prst="hexagon">
          <a:avLst>
            <a:gd name="adj" fmla="val 25000"/>
            <a:gd name="vf" fmla="val 115470"/>
          </a:avLst>
        </a:prstGeom>
        <a:solidFill>
          <a:schemeClr val="accent5">
            <a:hueOff val="1247448"/>
            <a:satOff val="-803"/>
            <a:lumOff val="54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r>
            <a:rPr lang="ar-DZ" sz="2400" b="1" kern="1200" dirty="0" smtClean="0"/>
            <a:t>المقرض والمقترض</a:t>
          </a:r>
          <a:endParaRPr lang="fr-FR" sz="2400" b="1" kern="1200" dirty="0"/>
        </a:p>
      </dsp:txBody>
      <dsp:txXfrm rot="-5400000">
        <a:off x="1301522" y="464321"/>
        <a:ext cx="2229238" cy="710156"/>
      </dsp:txXfrm>
    </dsp:sp>
    <dsp:sp modelId="{B0BACB27-F10E-48A0-B787-8201E6C8C693}">
      <dsp:nvSpPr>
        <dsp:cNvPr id="0" name=""/>
        <dsp:cNvSpPr/>
      </dsp:nvSpPr>
      <dsp:spPr>
        <a:xfrm rot="5400000">
          <a:off x="1596508" y="-94288"/>
          <a:ext cx="1361751" cy="4554769"/>
        </a:xfrm>
        <a:prstGeom prst="hexagon">
          <a:avLst>
            <a:gd name="adj" fmla="val 25000"/>
            <a:gd name="vf" fmla="val 115470"/>
          </a:avLst>
        </a:prstGeom>
        <a:solidFill>
          <a:schemeClr val="accent5">
            <a:hueOff val="2494895"/>
            <a:satOff val="-1605"/>
            <a:lumOff val="1098"/>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b="1" kern="1200" dirty="0" smtClean="0"/>
            <a:t>رجال الاعمال والمحللين الماليين</a:t>
          </a:r>
          <a:endParaRPr lang="fr-FR" sz="2400" b="1" kern="1200" dirty="0"/>
        </a:p>
      </dsp:txBody>
      <dsp:txXfrm rot="-5400000">
        <a:off x="759128" y="1729180"/>
        <a:ext cx="3036513" cy="907834"/>
      </dsp:txXfrm>
    </dsp:sp>
    <dsp:sp modelId="{5C00A07C-93D6-45D5-86A3-D7799EAA7DDD}">
      <dsp:nvSpPr>
        <dsp:cNvPr id="0" name=""/>
        <dsp:cNvSpPr/>
      </dsp:nvSpPr>
      <dsp:spPr>
        <a:xfrm>
          <a:off x="747414" y="1590025"/>
          <a:ext cx="2020431" cy="1122461"/>
        </a:xfrm>
        <a:prstGeom prst="rect">
          <a:avLst/>
        </a:prstGeom>
        <a:noFill/>
        <a:ln>
          <a:noFill/>
        </a:ln>
        <a:effectLst/>
      </dsp:spPr>
      <dsp:style>
        <a:lnRef idx="0">
          <a:scrgbClr r="0" g="0" b="0"/>
        </a:lnRef>
        <a:fillRef idx="0">
          <a:scrgbClr r="0" g="0" b="0"/>
        </a:fillRef>
        <a:effectRef idx="0">
          <a:scrgbClr r="0" g="0" b="0"/>
        </a:effectRef>
        <a:fontRef idx="minor"/>
      </dsp:style>
    </dsp:sp>
    <dsp:sp modelId="{1B15E8B8-F7E7-4CBA-A830-1E0E1FEA6F71}">
      <dsp:nvSpPr>
        <dsp:cNvPr id="0" name=""/>
        <dsp:cNvSpPr/>
      </dsp:nvSpPr>
      <dsp:spPr>
        <a:xfrm rot="5400000">
          <a:off x="5693126" y="414098"/>
          <a:ext cx="1219760" cy="3396005"/>
        </a:xfrm>
        <a:prstGeom prst="hexagon">
          <a:avLst>
            <a:gd name="adj" fmla="val 25000"/>
            <a:gd name="vf" fmla="val 115470"/>
          </a:avLst>
        </a:prstGeom>
        <a:solidFill>
          <a:schemeClr val="accent5">
            <a:hueOff val="3742343"/>
            <a:satOff val="-2408"/>
            <a:lumOff val="1646"/>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r" defTabSz="1066800" rtl="1">
            <a:lnSpc>
              <a:spcPct val="90000"/>
            </a:lnSpc>
            <a:spcBef>
              <a:spcPct val="0"/>
            </a:spcBef>
            <a:spcAft>
              <a:spcPct val="35000"/>
            </a:spcAft>
          </a:pPr>
          <a:r>
            <a:rPr lang="ar-DZ" sz="2400" b="1" kern="1200" dirty="0" smtClean="0"/>
            <a:t>الحكومات  والمنظمين للأسواق المالية</a:t>
          </a:r>
          <a:endParaRPr lang="fr-FR" sz="2400" b="1" kern="1200" dirty="0"/>
        </a:p>
      </dsp:txBody>
      <dsp:txXfrm rot="-5400000">
        <a:off x="5171005" y="1705513"/>
        <a:ext cx="2264003" cy="813174"/>
      </dsp:txXfrm>
    </dsp:sp>
    <dsp:sp modelId="{B011DC30-98F5-48E5-8E4D-778254255053}">
      <dsp:nvSpPr>
        <dsp:cNvPr id="0" name=""/>
        <dsp:cNvSpPr/>
      </dsp:nvSpPr>
      <dsp:spPr>
        <a:xfrm rot="5400000">
          <a:off x="5970145" y="2583887"/>
          <a:ext cx="1902628" cy="2346645"/>
        </a:xfrm>
        <a:prstGeom prst="hexagon">
          <a:avLst>
            <a:gd name="adj" fmla="val 25000"/>
            <a:gd name="vf" fmla="val 115470"/>
          </a:avLst>
        </a:prstGeom>
        <a:solidFill>
          <a:schemeClr val="accent5">
            <a:hueOff val="4989790"/>
            <a:satOff val="-3210"/>
            <a:lumOff val="219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DZ" sz="2400" b="1" kern="1200" smtClean="0"/>
            <a:t>المستثمرين</a:t>
          </a:r>
          <a:endParaRPr lang="fr-FR" sz="2400" b="1" kern="1200"/>
        </a:p>
      </dsp:txBody>
      <dsp:txXfrm rot="-5400000">
        <a:off x="6139244" y="3123001"/>
        <a:ext cx="1564430" cy="1268418"/>
      </dsp:txXfrm>
    </dsp:sp>
    <dsp:sp modelId="{FB748738-5751-48CD-BBD1-0F572A85C2D4}">
      <dsp:nvSpPr>
        <dsp:cNvPr id="0" name=""/>
        <dsp:cNvSpPr/>
      </dsp:nvSpPr>
      <dsp:spPr>
        <a:xfrm>
          <a:off x="5769685" y="3193863"/>
          <a:ext cx="2087778" cy="1122461"/>
        </a:xfrm>
        <a:prstGeom prst="rect">
          <a:avLst/>
        </a:prstGeom>
        <a:noFill/>
        <a:ln>
          <a:noFill/>
        </a:ln>
        <a:effectLst/>
      </dsp:spPr>
      <dsp:style>
        <a:lnRef idx="0">
          <a:scrgbClr r="0" g="0" b="0"/>
        </a:lnRef>
        <a:fillRef idx="0">
          <a:scrgbClr r="0" g="0" b="0"/>
        </a:fillRef>
        <a:effectRef idx="0">
          <a:scrgbClr r="0" g="0" b="0"/>
        </a:effectRef>
        <a:fontRef idx="minor"/>
      </dsp:style>
    </dsp:sp>
    <dsp:sp modelId="{61F1C9E1-F1E9-4BA1-9255-6C92E0AF566C}">
      <dsp:nvSpPr>
        <dsp:cNvPr id="0" name=""/>
        <dsp:cNvSpPr/>
      </dsp:nvSpPr>
      <dsp:spPr>
        <a:xfrm rot="5400000">
          <a:off x="1995751" y="1044943"/>
          <a:ext cx="1561699" cy="5553202"/>
        </a:xfrm>
        <a:prstGeom prst="hexagon">
          <a:avLst>
            <a:gd name="adj" fmla="val 25000"/>
            <a:gd name="vf" fmla="val 115470"/>
          </a:avLst>
        </a:prstGeom>
        <a:solidFill>
          <a:schemeClr val="accent5">
            <a:hueOff val="6237238"/>
            <a:satOff val="-4013"/>
            <a:lumOff val="274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r>
            <a:rPr lang="ar-DZ" sz="2400" b="1" kern="1200" dirty="0" smtClean="0"/>
            <a:t>المنظمات الدولية المعنية </a:t>
          </a:r>
          <a:r>
            <a:rPr lang="ar-DZ" sz="2400" b="1" kern="1200" dirty="0" err="1" smtClean="0"/>
            <a:t>بالاسواق</a:t>
          </a:r>
          <a:r>
            <a:rPr lang="ar-DZ" sz="2400" b="1" kern="1200" dirty="0" smtClean="0"/>
            <a:t> المالية والتنمية الاقتصادية</a:t>
          </a:r>
          <a:endParaRPr lang="fr-FR" sz="2400" b="1" kern="1200" dirty="0"/>
        </a:p>
      </dsp:txBody>
      <dsp:txXfrm rot="-5400000">
        <a:off x="925534" y="3300977"/>
        <a:ext cx="3702134" cy="104113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F55ECD-77D8-4C37-88C8-391A6D09010A}">
      <dsp:nvSpPr>
        <dsp:cNvPr id="0" name=""/>
        <dsp:cNvSpPr/>
      </dsp:nvSpPr>
      <dsp:spPr>
        <a:xfrm>
          <a:off x="0" y="276804"/>
          <a:ext cx="2700300" cy="1620180"/>
        </a:xfrm>
        <a:prstGeom prst="rect">
          <a:avLst/>
        </a:prstGeom>
        <a:solidFill>
          <a:schemeClr val="accent3">
            <a:alpha val="9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a:lnSpc>
              <a:spcPct val="90000"/>
            </a:lnSpc>
            <a:spcBef>
              <a:spcPct val="0"/>
            </a:spcBef>
            <a:spcAft>
              <a:spcPct val="35000"/>
            </a:spcAft>
          </a:pPr>
          <a:r>
            <a:rPr lang="ar-SA" sz="4900" kern="1200" dirty="0" smtClean="0"/>
            <a:t>الشفافية</a:t>
          </a:r>
          <a:endParaRPr lang="fr-FR" sz="4900" kern="1200" dirty="0"/>
        </a:p>
      </dsp:txBody>
      <dsp:txXfrm>
        <a:off x="0" y="276804"/>
        <a:ext cx="2700300" cy="1620180"/>
      </dsp:txXfrm>
    </dsp:sp>
    <dsp:sp modelId="{E2D3FA1A-7BA6-4B87-8E32-E1614D63B78B}">
      <dsp:nvSpPr>
        <dsp:cNvPr id="0" name=""/>
        <dsp:cNvSpPr/>
      </dsp:nvSpPr>
      <dsp:spPr>
        <a:xfrm>
          <a:off x="2970329" y="276804"/>
          <a:ext cx="2700300" cy="1620180"/>
        </a:xfrm>
        <a:prstGeom prst="rect">
          <a:avLst/>
        </a:prstGeom>
        <a:solidFill>
          <a:schemeClr val="accent3">
            <a:alpha val="90000"/>
            <a:hueOff val="0"/>
            <a:satOff val="0"/>
            <a:lumOff val="0"/>
            <a:alphaOff val="-8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a:lnSpc>
              <a:spcPct val="90000"/>
            </a:lnSpc>
            <a:spcBef>
              <a:spcPct val="0"/>
            </a:spcBef>
            <a:spcAft>
              <a:spcPct val="35000"/>
            </a:spcAft>
          </a:pPr>
          <a:r>
            <a:rPr lang="ar-SA" sz="4900" kern="1200" dirty="0" smtClean="0"/>
            <a:t>الاستقلالية</a:t>
          </a:r>
          <a:endParaRPr lang="fr-FR" sz="4900" kern="1200" dirty="0"/>
        </a:p>
      </dsp:txBody>
      <dsp:txXfrm>
        <a:off x="2970329" y="276804"/>
        <a:ext cx="2700300" cy="1620180"/>
      </dsp:txXfrm>
    </dsp:sp>
    <dsp:sp modelId="{D198AE4B-E512-4F06-BEC2-EDA42340FD16}">
      <dsp:nvSpPr>
        <dsp:cNvPr id="0" name=""/>
        <dsp:cNvSpPr/>
      </dsp:nvSpPr>
      <dsp:spPr>
        <a:xfrm>
          <a:off x="5940659" y="276804"/>
          <a:ext cx="2700300" cy="1620180"/>
        </a:xfrm>
        <a:prstGeom prst="rect">
          <a:avLst/>
        </a:prstGeom>
        <a:solidFill>
          <a:schemeClr val="accent3">
            <a:alpha val="90000"/>
            <a:hueOff val="0"/>
            <a:satOff val="0"/>
            <a:lumOff val="0"/>
            <a:alphaOff val="-16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a:lnSpc>
              <a:spcPct val="90000"/>
            </a:lnSpc>
            <a:spcBef>
              <a:spcPct val="0"/>
            </a:spcBef>
            <a:spcAft>
              <a:spcPct val="35000"/>
            </a:spcAft>
          </a:pPr>
          <a:r>
            <a:rPr lang="ar-SA" sz="4900" kern="1200" dirty="0" smtClean="0"/>
            <a:t>الموضوعية</a:t>
          </a:r>
          <a:endParaRPr lang="fr-FR" sz="4900" kern="1200" dirty="0"/>
        </a:p>
      </dsp:txBody>
      <dsp:txXfrm>
        <a:off x="5940659" y="276804"/>
        <a:ext cx="2700300" cy="1620180"/>
      </dsp:txXfrm>
    </dsp:sp>
    <dsp:sp modelId="{119386B7-CFC2-4C3C-B73B-7EF1D84292F7}">
      <dsp:nvSpPr>
        <dsp:cNvPr id="0" name=""/>
        <dsp:cNvSpPr/>
      </dsp:nvSpPr>
      <dsp:spPr>
        <a:xfrm>
          <a:off x="0" y="2167014"/>
          <a:ext cx="2700300" cy="1620180"/>
        </a:xfrm>
        <a:prstGeom prst="rect">
          <a:avLst/>
        </a:prstGeom>
        <a:solidFill>
          <a:schemeClr val="accent3">
            <a:alpha val="90000"/>
            <a:hueOff val="0"/>
            <a:satOff val="0"/>
            <a:lumOff val="0"/>
            <a:alphaOff val="-24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a:lnSpc>
              <a:spcPct val="90000"/>
            </a:lnSpc>
            <a:spcBef>
              <a:spcPct val="0"/>
            </a:spcBef>
            <a:spcAft>
              <a:spcPct val="35000"/>
            </a:spcAft>
          </a:pPr>
          <a:r>
            <a:rPr lang="ar-EG" sz="4900" kern="1200" dirty="0" smtClean="0"/>
            <a:t>الموارد</a:t>
          </a:r>
          <a:endParaRPr lang="fr-FR" sz="4900" kern="1200" dirty="0"/>
        </a:p>
      </dsp:txBody>
      <dsp:txXfrm>
        <a:off x="0" y="2167014"/>
        <a:ext cx="2700300" cy="1620180"/>
      </dsp:txXfrm>
    </dsp:sp>
    <dsp:sp modelId="{1F871F08-45B4-40D8-BF32-913AB8FE2011}">
      <dsp:nvSpPr>
        <dsp:cNvPr id="0" name=""/>
        <dsp:cNvSpPr/>
      </dsp:nvSpPr>
      <dsp:spPr>
        <a:xfrm>
          <a:off x="2970329" y="2167015"/>
          <a:ext cx="2700300" cy="1620180"/>
        </a:xfrm>
        <a:prstGeom prst="rect">
          <a:avLst/>
        </a:prstGeom>
        <a:solidFill>
          <a:schemeClr val="accent3">
            <a:alpha val="90000"/>
            <a:hueOff val="0"/>
            <a:satOff val="0"/>
            <a:lumOff val="0"/>
            <a:alphaOff val="-32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a:lnSpc>
              <a:spcPct val="90000"/>
            </a:lnSpc>
            <a:spcBef>
              <a:spcPct val="0"/>
            </a:spcBef>
            <a:spcAft>
              <a:spcPct val="35000"/>
            </a:spcAft>
          </a:pPr>
          <a:r>
            <a:rPr lang="ar-EG" sz="4900" kern="1200" dirty="0" smtClean="0"/>
            <a:t>الافصاح</a:t>
          </a:r>
          <a:endParaRPr lang="fr-FR" sz="4900" kern="1200" dirty="0"/>
        </a:p>
      </dsp:txBody>
      <dsp:txXfrm>
        <a:off x="2970329" y="2167015"/>
        <a:ext cx="2700300" cy="1620180"/>
      </dsp:txXfrm>
    </dsp:sp>
    <dsp:sp modelId="{517EC221-6B2E-4BB3-A8D5-C56FB391D7F1}">
      <dsp:nvSpPr>
        <dsp:cNvPr id="0" name=""/>
        <dsp:cNvSpPr/>
      </dsp:nvSpPr>
      <dsp:spPr>
        <a:xfrm>
          <a:off x="5940659" y="2167015"/>
          <a:ext cx="2700300" cy="1620180"/>
        </a:xfrm>
        <a:prstGeom prst="rect">
          <a:avLst/>
        </a:prstGeom>
        <a:solidFill>
          <a:schemeClr val="accent3">
            <a:alpha val="90000"/>
            <a:hueOff val="0"/>
            <a:satOff val="0"/>
            <a:lumOff val="0"/>
            <a:alpha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a:lnSpc>
              <a:spcPct val="90000"/>
            </a:lnSpc>
            <a:spcBef>
              <a:spcPct val="0"/>
            </a:spcBef>
            <a:spcAft>
              <a:spcPct val="35000"/>
            </a:spcAft>
          </a:pPr>
          <a:r>
            <a:rPr lang="ar-EG" sz="4900" kern="1200" smtClean="0"/>
            <a:t>المصداقية</a:t>
          </a:r>
          <a:endParaRPr lang="fr-FR" sz="4900" kern="1200"/>
        </a:p>
      </dsp:txBody>
      <dsp:txXfrm>
        <a:off x="5940659" y="2167015"/>
        <a:ext cx="2700300" cy="16201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E5FF13-547A-4930-9191-C7729E5736C3}">
      <dsp:nvSpPr>
        <dsp:cNvPr id="0" name=""/>
        <dsp:cNvSpPr/>
      </dsp:nvSpPr>
      <dsp:spPr>
        <a:xfrm>
          <a:off x="1118635" y="1271670"/>
          <a:ext cx="3418149" cy="3333223"/>
        </a:xfrm>
        <a:prstGeom prst="rect">
          <a:avLst/>
        </a:prstGeom>
        <a:solidFill>
          <a:schemeClr val="accent5">
            <a:tint val="40000"/>
            <a:alpha val="90000"/>
            <a:hueOff val="0"/>
            <a:satOff val="0"/>
            <a:lumOff val="0"/>
            <a:alphaOff val="0"/>
          </a:schemeClr>
        </a:solidFill>
        <a:ln w="19050"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70688" rIns="170688" bIns="170688" numCol="1" spcCol="1270" anchor="ctr" anchorCtr="0">
          <a:noAutofit/>
        </a:bodyPr>
        <a:lstStyle/>
        <a:p>
          <a:pPr lvl="0" algn="r" defTabSz="1066800" rtl="1">
            <a:lnSpc>
              <a:spcPct val="90000"/>
            </a:lnSpc>
            <a:spcBef>
              <a:spcPct val="0"/>
            </a:spcBef>
            <a:spcAft>
              <a:spcPct val="35000"/>
            </a:spcAft>
          </a:pPr>
          <a:r>
            <a:rPr lang="ar-DZ" sz="2400" b="1" kern="1200" dirty="0" smtClean="0"/>
            <a:t>يقتصر عملها في نطاق السوق المحلية فقط وتعتبر وكالات التصنيف الائتماني الموجودة في السويد من ابرز وكالات التصنيف الائتماني المحلية في حين يمتد عمل وكالات التصنيف الائتماني الاقليمية الى عدة دول.</a:t>
          </a:r>
          <a:endParaRPr lang="fr-FR" sz="2400" b="1" kern="1200" dirty="0"/>
        </a:p>
      </dsp:txBody>
      <dsp:txXfrm>
        <a:off x="1665539" y="1271670"/>
        <a:ext cx="2871245" cy="3333223"/>
      </dsp:txXfrm>
    </dsp:sp>
    <dsp:sp modelId="{730507CD-8321-4B58-AA0B-27E8AF150C99}">
      <dsp:nvSpPr>
        <dsp:cNvPr id="0" name=""/>
        <dsp:cNvSpPr/>
      </dsp:nvSpPr>
      <dsp:spPr>
        <a:xfrm>
          <a:off x="0" y="420620"/>
          <a:ext cx="2299241" cy="1245444"/>
        </a:xfrm>
        <a:prstGeom prst="ellipse">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ar-DZ" sz="2100" b="1" kern="1200" dirty="0" smtClean="0"/>
            <a:t>وكالات التصنيف الائتماني المحلية والاقليمية</a:t>
          </a:r>
          <a:endParaRPr lang="fr-FR" sz="2100" b="1" kern="1200" dirty="0"/>
        </a:p>
      </dsp:txBody>
      <dsp:txXfrm>
        <a:off x="336716" y="603011"/>
        <a:ext cx="1625809" cy="880662"/>
      </dsp:txXfrm>
    </dsp:sp>
    <dsp:sp modelId="{8E80E0D9-8BDE-4C19-9336-CED4EBD7DBDC}">
      <dsp:nvSpPr>
        <dsp:cNvPr id="0" name=""/>
        <dsp:cNvSpPr/>
      </dsp:nvSpPr>
      <dsp:spPr>
        <a:xfrm>
          <a:off x="5774250" y="1338869"/>
          <a:ext cx="3061230" cy="3385927"/>
        </a:xfrm>
        <a:prstGeom prst="rect">
          <a:avLst/>
        </a:prstGeom>
        <a:solidFill>
          <a:schemeClr val="accent5">
            <a:tint val="40000"/>
            <a:alpha val="90000"/>
            <a:hueOff val="6029015"/>
            <a:satOff val="58"/>
            <a:lumOff val="463"/>
            <a:alphaOff val="0"/>
          </a:schemeClr>
        </a:solidFill>
        <a:ln w="19050" cap="rnd" cmpd="sng" algn="ctr">
          <a:solidFill>
            <a:schemeClr val="accent5">
              <a:tint val="40000"/>
              <a:alpha val="90000"/>
              <a:hueOff val="6029015"/>
              <a:satOff val="58"/>
              <a:lumOff val="46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70688" rIns="170688" bIns="170688" numCol="1" spcCol="1270" anchor="ctr" anchorCtr="0">
          <a:noAutofit/>
        </a:bodyPr>
        <a:lstStyle/>
        <a:p>
          <a:pPr lvl="0" algn="ctr" defTabSz="1066800" rtl="1">
            <a:lnSpc>
              <a:spcPct val="90000"/>
            </a:lnSpc>
            <a:spcBef>
              <a:spcPct val="0"/>
            </a:spcBef>
            <a:spcAft>
              <a:spcPct val="35000"/>
            </a:spcAft>
          </a:pPr>
          <a:r>
            <a:rPr lang="ar-DZ" sz="2400" b="1" kern="1200" dirty="0" smtClean="0"/>
            <a:t>تقدم</a:t>
          </a:r>
          <a:r>
            <a:rPr lang="fr-FR" sz="2400" b="1" kern="1200" dirty="0" smtClean="0"/>
            <a:t> </a:t>
          </a:r>
          <a:r>
            <a:rPr lang="ar-DZ" sz="2400" b="1" kern="1200" dirty="0" smtClean="0"/>
            <a:t>خدماتها في السوق العالمية وتقوم بتصنيف جميع انواع الديون بمختلف اجالها </a:t>
          </a:r>
          <a:r>
            <a:rPr lang="ar-DZ" sz="2400" b="1" kern="1200" dirty="0" err="1" smtClean="0"/>
            <a:t>بالاضافة</a:t>
          </a:r>
          <a:r>
            <a:rPr lang="ar-DZ" sz="2400" b="1" kern="1200" dirty="0" smtClean="0"/>
            <a:t> الى تصنيف الديون السيادية المقومة بالعملة المحلية والاجنبية </a:t>
          </a:r>
          <a:endParaRPr lang="fr-FR" sz="2400" b="1" kern="1200" dirty="0"/>
        </a:p>
      </dsp:txBody>
      <dsp:txXfrm>
        <a:off x="6264047" y="1338869"/>
        <a:ext cx="2571433" cy="3385927"/>
      </dsp:txXfrm>
    </dsp:sp>
    <dsp:sp modelId="{CE59ACB4-F3F7-4104-85DA-540AFF01B130}">
      <dsp:nvSpPr>
        <dsp:cNvPr id="0" name=""/>
        <dsp:cNvSpPr/>
      </dsp:nvSpPr>
      <dsp:spPr>
        <a:xfrm>
          <a:off x="4714399" y="157412"/>
          <a:ext cx="2066731" cy="1510691"/>
        </a:xfrm>
        <a:prstGeom prst="ellipse">
          <a:avLst/>
        </a:prstGeom>
        <a:solidFill>
          <a:schemeClr val="accent5">
            <a:hueOff val="6237238"/>
            <a:satOff val="-4013"/>
            <a:lumOff val="274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ar-DZ" sz="2100" b="1" kern="1200" dirty="0" smtClean="0"/>
            <a:t>وكالات التصنيف الائتماني العالمية</a:t>
          </a:r>
          <a:endParaRPr lang="fr-FR" sz="2100" b="1" kern="1200" dirty="0"/>
        </a:p>
      </dsp:txBody>
      <dsp:txXfrm>
        <a:off x="5017065" y="378648"/>
        <a:ext cx="1461399" cy="106821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8546BF1B-1284-4962-99DC-47B9166639B1}" type="datetimeFigureOut">
              <a:rPr lang="fr-FR" smtClean="0"/>
              <a:t>10/10/2022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3226852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546BF1B-1284-4962-99DC-47B9166639B1}" type="datetimeFigureOut">
              <a:rPr lang="fr-FR" smtClean="0"/>
              <a:t>10/10/2022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2704577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546BF1B-1284-4962-99DC-47B9166639B1}" type="datetimeFigureOut">
              <a:rPr lang="fr-FR" smtClean="0"/>
              <a:t>10/10/2022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11017808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smtClean="0"/>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546BF1B-1284-4962-99DC-47B9166639B1}" type="datetimeFigureOut">
              <a:rPr lang="fr-FR" smtClean="0"/>
              <a:t>10/10/2022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6008902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546BF1B-1284-4962-99DC-47B9166639B1}" type="datetimeFigureOut">
              <a:rPr lang="fr-FR" smtClean="0"/>
              <a:t>10/10/2022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21368404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546BF1B-1284-4962-99DC-47B9166639B1}" type="datetimeFigureOut">
              <a:rPr lang="fr-FR" smtClean="0"/>
              <a:t>10/10/2022</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9141758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546BF1B-1284-4962-99DC-47B9166639B1}" type="datetimeFigureOut">
              <a:rPr lang="fr-FR" smtClean="0"/>
              <a:t>10/10/2022</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1483312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546BF1B-1284-4962-99DC-47B9166639B1}" type="datetimeFigureOut">
              <a:rPr lang="fr-FR" smtClean="0"/>
              <a:t>10/10/2022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9794111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546BF1B-1284-4962-99DC-47B9166639B1}" type="datetimeFigureOut">
              <a:rPr lang="fr-FR" smtClean="0"/>
              <a:t>10/10/2022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3937583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3"/>
          <p:cNvSpPr>
            <a:spLocks noGrp="1"/>
          </p:cNvSpPr>
          <p:nvPr>
            <p:ph type="dt" sz="half" idx="10"/>
          </p:nvPr>
        </p:nvSpPr>
        <p:spPr/>
        <p:txBody>
          <a:bodyPr/>
          <a:lstStyle/>
          <a:p>
            <a:fld id="{8546BF1B-1284-4962-99DC-47B9166639B1}" type="datetimeFigureOut">
              <a:rPr lang="fr-FR" smtClean="0"/>
              <a:t>10/10/2022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1932323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546BF1B-1284-4962-99DC-47B9166639B1}" type="datetimeFigureOut">
              <a:rPr lang="fr-FR" smtClean="0"/>
              <a:t>10/10/2022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4157820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8546BF1B-1284-4962-99DC-47B9166639B1}" type="datetimeFigureOut">
              <a:rPr lang="fr-FR" smtClean="0"/>
              <a:t>10/10/2022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729646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546BF1B-1284-4962-99DC-47B9166639B1}" type="datetimeFigureOut">
              <a:rPr lang="fr-FR" smtClean="0"/>
              <a:t>10/10/2022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2275161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8546BF1B-1284-4962-99DC-47B9166639B1}" type="datetimeFigureOut">
              <a:rPr lang="fr-FR" smtClean="0"/>
              <a:t>10/10/2022</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846050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546BF1B-1284-4962-99DC-47B9166639B1}" type="datetimeFigureOut">
              <a:rPr lang="fr-FR" smtClean="0"/>
              <a:t>10/10/2022</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3129506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fld id="{8546BF1B-1284-4962-99DC-47B9166639B1}" type="datetimeFigureOut">
              <a:rPr lang="fr-FR" smtClean="0"/>
              <a:t>10/10/2022</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102224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546BF1B-1284-4962-99DC-47B9166639B1}" type="datetimeFigureOut">
              <a:rPr lang="fr-FR" smtClean="0"/>
              <a:t>10/10/2022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1425915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546BF1B-1284-4962-99DC-47B9166639B1}" type="datetimeFigureOut">
              <a:rPr lang="fr-FR" smtClean="0"/>
              <a:t>10/10/2022</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E8E34B6-85BC-4E12-B6C7-A7CFA7126E42}" type="slidenum">
              <a:rPr lang="fr-FR" smtClean="0"/>
              <a:t>‹N°›</a:t>
            </a:fld>
            <a:endParaRPr lang="fr-FR"/>
          </a:p>
        </p:txBody>
      </p:sp>
    </p:spTree>
    <p:extLst>
      <p:ext uri="{BB962C8B-B14F-4D97-AF65-F5344CB8AC3E}">
        <p14:creationId xmlns:p14="http://schemas.microsoft.com/office/powerpoint/2010/main" val="4034609520"/>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991544" y="2564904"/>
            <a:ext cx="8229600" cy="1143000"/>
          </a:xfrm>
        </p:spPr>
        <p:txBody>
          <a:bodyPr>
            <a:noAutofit/>
            <a:scene3d>
              <a:camera prst="orthographicFront"/>
              <a:lightRig rig="soft" dir="t">
                <a:rot lat="0" lon="0" rev="10800000"/>
              </a:lightRig>
            </a:scene3d>
            <a:sp3d>
              <a:bevelT w="27940" h="12700"/>
              <a:contourClr>
                <a:srgbClr val="DDDDDD"/>
              </a:contourClr>
            </a:sp3d>
          </a:bodyPr>
          <a:lstStyle/>
          <a:p>
            <a:r>
              <a:rPr lang="ar-DZ" sz="6600" b="1" spc="150" dirty="0">
                <a:ln w="11430"/>
                <a:solidFill>
                  <a:srgbClr val="F8F8F8"/>
                </a:solidFill>
                <a:effectLst>
                  <a:outerShdw blurRad="25400" algn="tl" rotWithShape="0">
                    <a:srgbClr val="000000">
                      <a:alpha val="43000"/>
                    </a:srgbClr>
                  </a:outerShdw>
                </a:effectLst>
              </a:rPr>
              <a:t>المحور الثاني </a:t>
            </a:r>
            <a:br>
              <a:rPr lang="ar-DZ" sz="6600" b="1" spc="150" dirty="0">
                <a:ln w="11430"/>
                <a:solidFill>
                  <a:srgbClr val="F8F8F8"/>
                </a:solidFill>
                <a:effectLst>
                  <a:outerShdw blurRad="25400" algn="tl" rotWithShape="0">
                    <a:srgbClr val="000000">
                      <a:alpha val="43000"/>
                    </a:srgbClr>
                  </a:outerShdw>
                </a:effectLst>
              </a:rPr>
            </a:br>
            <a:r>
              <a:rPr lang="ar-DZ" sz="6600" b="1" spc="150" dirty="0">
                <a:ln w="11430"/>
                <a:solidFill>
                  <a:srgbClr val="F8F8F8"/>
                </a:solidFill>
                <a:effectLst>
                  <a:outerShdw blurRad="25400" algn="tl" rotWithShape="0">
                    <a:srgbClr val="000000">
                      <a:alpha val="43000"/>
                    </a:srgbClr>
                  </a:outerShdw>
                </a:effectLst>
              </a:rPr>
              <a:t/>
            </a:r>
            <a:br>
              <a:rPr lang="ar-DZ" sz="6600" b="1" spc="150" dirty="0">
                <a:ln w="11430"/>
                <a:solidFill>
                  <a:srgbClr val="F8F8F8"/>
                </a:solidFill>
                <a:effectLst>
                  <a:outerShdw blurRad="25400" algn="tl" rotWithShape="0">
                    <a:srgbClr val="000000">
                      <a:alpha val="43000"/>
                    </a:srgbClr>
                  </a:outerShdw>
                </a:effectLst>
              </a:rPr>
            </a:br>
            <a:r>
              <a:rPr lang="ar-DZ" sz="6600" b="1" spc="150" dirty="0">
                <a:ln w="11430"/>
                <a:solidFill>
                  <a:srgbClr val="F8F8F8"/>
                </a:solidFill>
                <a:effectLst>
                  <a:outerShdw blurRad="25400" algn="tl" rotWithShape="0">
                    <a:srgbClr val="000000">
                      <a:alpha val="43000"/>
                    </a:srgbClr>
                  </a:outerShdw>
                </a:effectLst>
              </a:rPr>
              <a:t>التصنيف الائتماني</a:t>
            </a:r>
            <a:endParaRPr lang="fr-FR" sz="6600" b="1" spc="150" dirty="0">
              <a:ln w="11430"/>
              <a:solidFill>
                <a:srgbClr val="F8F8F8"/>
              </a:solidFill>
              <a:effectLst>
                <a:outerShdw blurRad="25400" algn="tl" rotWithShape="0">
                  <a:srgbClr val="000000">
                    <a:alpha val="43000"/>
                  </a:srgbClr>
                </a:outerShdw>
              </a:effectLst>
            </a:endParaRPr>
          </a:p>
        </p:txBody>
      </p:sp>
    </p:spTree>
    <p:extLst>
      <p:ext uri="{BB962C8B-B14F-4D97-AF65-F5344CB8AC3E}">
        <p14:creationId xmlns:p14="http://schemas.microsoft.com/office/powerpoint/2010/main" val="3813411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955" y="2705359"/>
            <a:ext cx="9612321" cy="2448272"/>
          </a:xfrm>
        </p:spPr>
        <p:txBody>
          <a:bodyPr>
            <a:noAutofit/>
            <a:scene3d>
              <a:camera prst="orthographicFront"/>
              <a:lightRig rig="soft" dir="t">
                <a:rot lat="0" lon="0" rev="10800000"/>
              </a:lightRig>
            </a:scene3d>
            <a:sp3d>
              <a:bevelT w="27940" h="12700"/>
              <a:contourClr>
                <a:srgbClr val="DDDDDD"/>
              </a:contourClr>
            </a:sp3d>
          </a:bodyPr>
          <a:lstStyle/>
          <a:p>
            <a:r>
              <a:rPr lang="ar-DZ" sz="8000" spc="150" dirty="0">
                <a:ln w="11430"/>
                <a:solidFill>
                  <a:srgbClr val="F8F8F8"/>
                </a:solidFill>
                <a:effectLst>
                  <a:outerShdw blurRad="25400" algn="tl" rotWithShape="0">
                    <a:srgbClr val="000000">
                      <a:alpha val="43000"/>
                    </a:srgbClr>
                  </a:outerShdw>
                </a:effectLst>
              </a:rPr>
              <a:t>وكالات التصنيف الائتماني</a:t>
            </a:r>
            <a:endParaRPr lang="fr-FR" sz="8000" spc="150" dirty="0">
              <a:ln w="11430"/>
              <a:solidFill>
                <a:srgbClr val="F8F8F8"/>
              </a:solidFill>
              <a:effectLst>
                <a:outerShdw blurRad="25400" algn="tl" rotWithShape="0">
                  <a:srgbClr val="000000">
                    <a:alpha val="43000"/>
                  </a:srgbClr>
                </a:outerShdw>
              </a:effectLst>
            </a:endParaRPr>
          </a:p>
        </p:txBody>
      </p:sp>
    </p:spTree>
    <p:extLst>
      <p:ext uri="{BB962C8B-B14F-4D97-AF65-F5344CB8AC3E}">
        <p14:creationId xmlns:p14="http://schemas.microsoft.com/office/powerpoint/2010/main" val="2032720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1524000" y="116632"/>
            <a:ext cx="9036496" cy="2304256"/>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2400" b="1" dirty="0"/>
              <a:t>هي </a:t>
            </a:r>
            <a:r>
              <a:rPr lang="ar-SA" sz="2400" b="1" dirty="0"/>
              <a:t>مؤسسات ربحية خاصة  تعمل على تزويد الأسواق المالية بمعلومات مستقلة عن قدرة المقترضين على سداد ديونهم في آجالها</a:t>
            </a:r>
            <a:r>
              <a:rPr lang="ar-DZ" sz="2400" b="1" dirty="0"/>
              <a:t> من خلال </a:t>
            </a:r>
            <a:r>
              <a:rPr lang="ar-DZ" sz="2400" b="1" dirty="0" err="1"/>
              <a:t>مايسمى</a:t>
            </a:r>
            <a:r>
              <a:rPr lang="ar-DZ" sz="2400" b="1" dirty="0"/>
              <a:t> بعملية </a:t>
            </a:r>
            <a:r>
              <a:rPr lang="ar-DZ" sz="3200" b="1" dirty="0">
                <a:solidFill>
                  <a:srgbClr val="FF0000"/>
                </a:solidFill>
              </a:rPr>
              <a:t>قياس الجدارة </a:t>
            </a:r>
            <a:r>
              <a:rPr lang="ar-DZ" sz="3200" b="1" dirty="0" err="1">
                <a:solidFill>
                  <a:srgbClr val="FF0000"/>
                </a:solidFill>
              </a:rPr>
              <a:t>الإئتمانية</a:t>
            </a:r>
            <a:r>
              <a:rPr lang="ar-DZ" sz="3200" b="1" dirty="0">
                <a:solidFill>
                  <a:srgbClr val="FF0000"/>
                </a:solidFill>
              </a:rPr>
              <a:t> للجهة </a:t>
            </a:r>
            <a:r>
              <a:rPr lang="ar-DZ" sz="3200" b="1" dirty="0" smtClean="0">
                <a:solidFill>
                  <a:srgbClr val="FF0000"/>
                </a:solidFill>
              </a:rPr>
              <a:t>المقترضة</a:t>
            </a:r>
            <a:r>
              <a:rPr lang="ar-SA" sz="2400" b="1" dirty="0"/>
              <a:t>،  من خلال منح درجات طويلة أو قصيرة الأجل للديون التي يتم تصنيفها</a:t>
            </a:r>
            <a:r>
              <a:rPr lang="ar-DZ" sz="2400" b="1" dirty="0"/>
              <a:t>، </a:t>
            </a:r>
            <a:r>
              <a:rPr lang="ar-SA" sz="2400" b="1" dirty="0"/>
              <a:t>حتى يتم الاعتراف بوكالات التصنيف الائتماني لابد أن تتحقق الشروط التالية:</a:t>
            </a:r>
            <a:endParaRPr lang="fr-FR" sz="2400" b="1" dirty="0"/>
          </a:p>
        </p:txBody>
      </p:sp>
      <p:graphicFrame>
        <p:nvGraphicFramePr>
          <p:cNvPr id="6" name="Diagramme 5"/>
          <p:cNvGraphicFramePr/>
          <p:nvPr>
            <p:extLst/>
          </p:nvPr>
        </p:nvGraphicFramePr>
        <p:xfrm>
          <a:off x="1703512" y="2420888"/>
          <a:ext cx="864096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6671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Graphic spid="6"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47730" y="116632"/>
            <a:ext cx="9863070" cy="6480720"/>
          </a:xfrm>
        </p:spPr>
        <p:txBody>
          <a:bodyPr>
            <a:noAutofit/>
          </a:bodyPr>
          <a:lstStyle/>
          <a:p>
            <a:pPr marL="137160" indent="0" algn="r" rtl="1">
              <a:buNone/>
            </a:pPr>
            <a:r>
              <a:rPr lang="ar-SA" sz="2800" b="1" dirty="0">
                <a:solidFill>
                  <a:srgbClr val="FF0000"/>
                </a:solidFill>
              </a:rPr>
              <a:t>الموضوعية: </a:t>
            </a:r>
            <a:r>
              <a:rPr lang="ar-SA" sz="2800" b="1" dirty="0"/>
              <a:t>أن يكون للوكالة أسلوب قياس دقيق منتظم، ويتم اختبار النتائج على أساس تاريخي ( يفضل لمدة 3سنوات)، وأن تخضع التصنيفات للمراجعة المستمرة وأن تستجيب للتغيرات في الحالة المالية .</a:t>
            </a:r>
            <a:endParaRPr lang="fr-FR" sz="2800" b="1" dirty="0"/>
          </a:p>
          <a:p>
            <a:pPr marL="137160" indent="0" algn="r" rtl="1">
              <a:buNone/>
            </a:pPr>
            <a:r>
              <a:rPr lang="ar-SA" sz="2800" b="1" dirty="0">
                <a:solidFill>
                  <a:srgbClr val="FF0000"/>
                </a:solidFill>
              </a:rPr>
              <a:t>الاستقلالية: </a:t>
            </a:r>
            <a:r>
              <a:rPr lang="ar-SA" sz="2800" b="1" dirty="0"/>
              <a:t>لا توجد ضغوط سياسية أو </a:t>
            </a:r>
            <a:r>
              <a:rPr lang="ar-SA" sz="2800" b="1" dirty="0" err="1"/>
              <a:t>إقتصادية</a:t>
            </a:r>
            <a:r>
              <a:rPr lang="ar-SA" sz="2800" b="1" dirty="0"/>
              <a:t> على وكالة التصنيف الائتماني تؤثر على تقييمها .</a:t>
            </a:r>
            <a:endParaRPr lang="fr-FR" sz="2800" b="1" dirty="0"/>
          </a:p>
          <a:p>
            <a:pPr marL="137160" indent="0" algn="r" rtl="1">
              <a:buNone/>
            </a:pPr>
            <a:r>
              <a:rPr lang="ar-SA" sz="2800" b="1" dirty="0">
                <a:solidFill>
                  <a:srgbClr val="FF0000"/>
                </a:solidFill>
              </a:rPr>
              <a:t>الشفافية: </a:t>
            </a:r>
            <a:r>
              <a:rPr lang="ar-SA" sz="2800" b="1" dirty="0"/>
              <a:t>إتاحة التقييمات لكل من يريد الاطلاع عليها وبشروط متساوية .</a:t>
            </a:r>
            <a:endParaRPr lang="fr-FR" sz="2800" b="1" dirty="0"/>
          </a:p>
          <a:p>
            <a:pPr marL="137160" indent="0" algn="r" rtl="1">
              <a:buNone/>
            </a:pPr>
            <a:r>
              <a:rPr lang="ar-EG" sz="2800" b="1" dirty="0">
                <a:solidFill>
                  <a:srgbClr val="FF0000"/>
                </a:solidFill>
              </a:rPr>
              <a:t>الافصاح: </a:t>
            </a:r>
            <a:r>
              <a:rPr lang="ar-EG" sz="2800" b="1" dirty="0"/>
              <a:t>الافصاح عن طريق التقييم، تعريف التعثر، البعد الزمني، معاني التصنيفات المختلفة، </a:t>
            </a:r>
            <a:r>
              <a:rPr lang="ar-EG" sz="2800" b="1" dirty="0" err="1"/>
              <a:t>يبانات</a:t>
            </a:r>
            <a:r>
              <a:rPr lang="ar-EG" sz="2800" b="1" dirty="0"/>
              <a:t> التعثر .</a:t>
            </a:r>
            <a:endParaRPr lang="fr-FR" sz="2800" b="1" dirty="0"/>
          </a:p>
          <a:p>
            <a:pPr marL="137160" indent="0" algn="r" rtl="1">
              <a:buNone/>
            </a:pPr>
            <a:r>
              <a:rPr lang="ar-EG" sz="2800" b="1" dirty="0">
                <a:solidFill>
                  <a:srgbClr val="FF0000"/>
                </a:solidFill>
              </a:rPr>
              <a:t>الموارد: </a:t>
            </a:r>
            <a:r>
              <a:rPr lang="ar-EG" sz="2800" b="1" dirty="0"/>
              <a:t>ينبغي أن يكون لشركة التصنيف الائتماني موارد مادية وبشرية ذات كفاءة تسمح لها بالقيام بأعمال تقييم ذات جودة مرتفعة . </a:t>
            </a:r>
            <a:endParaRPr lang="fr-FR" sz="2800" b="1" dirty="0"/>
          </a:p>
          <a:p>
            <a:pPr marL="137160" indent="0" algn="r" rtl="1">
              <a:buNone/>
            </a:pPr>
            <a:r>
              <a:rPr lang="ar-EG" sz="2800" b="1" dirty="0">
                <a:solidFill>
                  <a:srgbClr val="FF0000"/>
                </a:solidFill>
              </a:rPr>
              <a:t>المصداقية: </a:t>
            </a:r>
            <a:r>
              <a:rPr lang="ar-EG" sz="2800" b="1" dirty="0"/>
              <a:t>إن الاعتماد على تقييم مؤسسة التصنيف الخارجي من جانب أطراف مستقلة ( المستثمرين، البنوك ) يعتبر دليلا على مصداقية المؤسسة، كما أن المصداقية تعتمد على وجود إجراءات داخلية تمنع إساءة </a:t>
            </a:r>
            <a:r>
              <a:rPr lang="ar-EG" sz="2800" b="1" dirty="0" err="1"/>
              <a:t>إستخدام</a:t>
            </a:r>
            <a:r>
              <a:rPr lang="ar-EG" sz="2800" b="1" dirty="0"/>
              <a:t> المعلومات السرية</a:t>
            </a:r>
            <a:endParaRPr lang="fr-FR" sz="2800" b="1" dirty="0"/>
          </a:p>
        </p:txBody>
      </p:sp>
    </p:spTree>
    <p:extLst>
      <p:ext uri="{BB962C8B-B14F-4D97-AF65-F5344CB8AC3E}">
        <p14:creationId xmlns:p14="http://schemas.microsoft.com/office/powerpoint/2010/main" val="1578588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75520" y="0"/>
            <a:ext cx="8435280" cy="1426170"/>
          </a:xfrm>
        </p:spPr>
        <p:txBody>
          <a:bodyPr>
            <a:normAutofit/>
            <a:scene3d>
              <a:camera prst="orthographicFront"/>
              <a:lightRig rig="soft" dir="t">
                <a:rot lat="0" lon="0" rev="10800000"/>
              </a:lightRig>
            </a:scene3d>
            <a:sp3d>
              <a:bevelT w="27940" h="12700"/>
              <a:contourClr>
                <a:srgbClr val="DDDDDD"/>
              </a:contourClr>
            </a:sp3d>
          </a:bodyPr>
          <a:lstStyle/>
          <a:p>
            <a:pPr algn="r" rtl="1"/>
            <a:r>
              <a:rPr lang="ar-DZ" spc="150" dirty="0">
                <a:ln w="11430"/>
                <a:solidFill>
                  <a:srgbClr val="F8F8F8"/>
                </a:solidFill>
                <a:effectLst>
                  <a:outerShdw blurRad="25400" algn="tl" rotWithShape="0">
                    <a:srgbClr val="000000">
                      <a:alpha val="43000"/>
                    </a:srgbClr>
                  </a:outerShdw>
                </a:effectLst>
              </a:rPr>
              <a:t>تقسم وكالات التصنيف الائتماني حسب حجم السوق الذي </a:t>
            </a:r>
            <a:r>
              <a:rPr lang="ar-DZ" b="1" spc="150" dirty="0">
                <a:ln w="11430"/>
                <a:solidFill>
                  <a:srgbClr val="F8F8F8"/>
                </a:solidFill>
                <a:effectLst>
                  <a:outerShdw blurRad="25400" algn="tl" rotWithShape="0">
                    <a:srgbClr val="000000">
                      <a:alpha val="43000"/>
                    </a:srgbClr>
                  </a:outerShdw>
                </a:effectLst>
              </a:rPr>
              <a:t>تعمل</a:t>
            </a:r>
            <a:r>
              <a:rPr lang="ar-DZ" spc="150" dirty="0">
                <a:ln w="11430"/>
                <a:solidFill>
                  <a:srgbClr val="F8F8F8"/>
                </a:solidFill>
                <a:effectLst>
                  <a:outerShdw blurRad="25400" algn="tl" rotWithShape="0">
                    <a:srgbClr val="000000">
                      <a:alpha val="43000"/>
                    </a:srgbClr>
                  </a:outerShdw>
                </a:effectLst>
              </a:rPr>
              <a:t> فيه</a:t>
            </a:r>
            <a:endParaRPr lang="fr-FR" spc="150" dirty="0">
              <a:ln w="11430"/>
              <a:solidFill>
                <a:srgbClr val="F8F8F8"/>
              </a:solidFill>
              <a:effectLst>
                <a:outerShdw blurRad="25400" algn="tl" rotWithShape="0">
                  <a:srgbClr val="000000">
                    <a:alpha val="43000"/>
                  </a:srgbClr>
                </a:outerShdw>
              </a:effectLst>
            </a:endParaRPr>
          </a:p>
        </p:txBody>
      </p:sp>
      <p:graphicFrame>
        <p:nvGraphicFramePr>
          <p:cNvPr id="5" name="Diagramme 4"/>
          <p:cNvGraphicFramePr/>
          <p:nvPr>
            <p:extLst>
              <p:ext uri="{D42A27DB-BD31-4B8C-83A1-F6EECF244321}">
                <p14:modId xmlns:p14="http://schemas.microsoft.com/office/powerpoint/2010/main" val="739458431"/>
              </p:ext>
            </p:extLst>
          </p:nvPr>
        </p:nvGraphicFramePr>
        <p:xfrm>
          <a:off x="1546096" y="1268760"/>
          <a:ext cx="8928992"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10383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0856890" cy="6181860"/>
          </a:xfrm>
        </p:spPr>
        <p:txBody>
          <a:bodyPr>
            <a:noAutofit/>
          </a:bodyPr>
          <a:lstStyle/>
          <a:p>
            <a:pPr marL="0" indent="0" algn="r" rtl="1">
              <a:buNone/>
            </a:pPr>
            <a:r>
              <a:rPr lang="ar-DZ" sz="4400" b="1" dirty="0"/>
              <a:t>أثر تقارير وكالات التصنيف على الاقتصاديات والعملات</a:t>
            </a:r>
          </a:p>
          <a:p>
            <a:pPr algn="r" rtl="1">
              <a:buFontTx/>
              <a:buChar char="-"/>
            </a:pPr>
            <a:r>
              <a:rPr lang="ar-DZ" sz="2800" dirty="0" smtClean="0"/>
              <a:t>يوجد آثارًا </a:t>
            </a:r>
            <a:r>
              <a:rPr lang="ar-DZ" sz="2800" dirty="0"/>
              <a:t>مختلفة لتقارير وكالات التصنيف الائتمانية على أداء الاقتصاديات المختلفة للدول وعُملاتها، وذلك حسب مدى سيطرة الدولة على إدارة الاقتصاد، فكلما كانت مقدرات السوق أو العملة خاضعة لآليات العرض والطلب، كان تأثير تقارير التصنيف الائتماني عاليًا، إيجابًا وسلبًا</a:t>
            </a:r>
            <a:r>
              <a:rPr lang="ar-DZ" sz="2800" dirty="0" smtClean="0"/>
              <a:t>.</a:t>
            </a:r>
            <a:endParaRPr lang="ar-DZ" sz="2800" dirty="0"/>
          </a:p>
          <a:p>
            <a:pPr algn="r" rtl="1">
              <a:buFontTx/>
              <a:buChar char="-"/>
            </a:pPr>
            <a:r>
              <a:rPr lang="ar-DZ" sz="2800" dirty="0" smtClean="0"/>
              <a:t>تقارير </a:t>
            </a:r>
            <a:r>
              <a:rPr lang="ar-DZ" sz="2800" dirty="0"/>
              <a:t>وكالات التصنيف الائتماني، قد تساعد على تدفق الاستثمارات الأجنبية للبلاد، وبالتالي رفع قيمة عملتها، أو العكس فقد تساعد على خروج الاستثمارات الأجنبية، وبخاصة تلك الاستثمارات غير المباشرة، التي يمكنها الخروج بسرعة من الأسواق المعرضة </a:t>
            </a:r>
            <a:r>
              <a:rPr lang="ar-DZ" sz="2800" dirty="0" smtClean="0"/>
              <a:t>للخطر.</a:t>
            </a:r>
          </a:p>
          <a:p>
            <a:pPr algn="r" rtl="1">
              <a:buFontTx/>
              <a:buChar char="-"/>
            </a:pPr>
            <a:r>
              <a:rPr lang="ar-DZ" sz="2800" dirty="0" smtClean="0"/>
              <a:t>أن </a:t>
            </a:r>
            <a:r>
              <a:rPr lang="ar-DZ" sz="2800" dirty="0"/>
              <a:t>العملات المحلية في هذه الحالة تتراجع بشكل كبير، تأثرًا </a:t>
            </a:r>
            <a:r>
              <a:rPr lang="ar-DZ" sz="2800" dirty="0" smtClean="0"/>
              <a:t>بخروج </a:t>
            </a:r>
            <a:r>
              <a:rPr lang="ar-DZ" sz="2800" dirty="0"/>
              <a:t>الأموال الخاصة بتلك الاستثمارات، بسبب زيادة الطلب على العملات الأجنبية في السوق </a:t>
            </a:r>
            <a:r>
              <a:rPr lang="ar-DZ" sz="2800" dirty="0" smtClean="0"/>
              <a:t>المحلية.</a:t>
            </a:r>
          </a:p>
          <a:p>
            <a:pPr algn="r" rtl="1">
              <a:buFontTx/>
              <a:buChar char="-"/>
            </a:pPr>
            <a:r>
              <a:rPr lang="ar-DZ" sz="2800" dirty="0" smtClean="0"/>
              <a:t>أما </a:t>
            </a:r>
            <a:r>
              <a:rPr lang="ar-DZ" sz="2800" dirty="0"/>
              <a:t>الاقتصاديات التي تشهد تدخلاً كبيرًا من قبل الدول، فتأثير وكالات التصنيف على </a:t>
            </a:r>
            <a:r>
              <a:rPr lang="ar-DZ" sz="2800" dirty="0" err="1"/>
              <a:t>اقتصادياتها</a:t>
            </a:r>
            <a:r>
              <a:rPr lang="ar-DZ" sz="2800" dirty="0"/>
              <a:t>، يكون محدودًا، وبخاصة في المحيط المحلي، أما على الصعيد الخارجي فتكون تقارير تلك الوكالات مؤثرة بشكل كبير.</a:t>
            </a:r>
          </a:p>
          <a:p>
            <a:pPr algn="r" rtl="1">
              <a:buFontTx/>
              <a:buChar char="-"/>
            </a:pPr>
            <a:endParaRPr lang="fr-FR" sz="2800" dirty="0"/>
          </a:p>
        </p:txBody>
      </p:sp>
    </p:spTree>
    <p:extLst>
      <p:ext uri="{BB962C8B-B14F-4D97-AF65-F5344CB8AC3E}">
        <p14:creationId xmlns:p14="http://schemas.microsoft.com/office/powerpoint/2010/main" val="19677523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6478" y="504337"/>
            <a:ext cx="10117393" cy="4195481"/>
          </a:xfrm>
        </p:spPr>
        <p:txBody>
          <a:bodyPr>
            <a:noAutofit/>
          </a:bodyPr>
          <a:lstStyle/>
          <a:p>
            <a:pPr algn="r" rtl="1">
              <a:buFontTx/>
              <a:buChar char="-"/>
            </a:pPr>
            <a:r>
              <a:rPr lang="ar-DZ" sz="3600" dirty="0"/>
              <a:t>تقارير وكالات التصنيف الائتماني، قد تساعد على تدفق الاستثمارات الأجنبية للبلاد، وبالتالي رفع قيمة عملتها، أو العكس فقد تساعد على خروج الاستثمارات الأجنبية، وبخاصة تلك الاستثمارات غير المباشرة، التي يمكنها الخروج بسرعة من الأسواق المعرضة للخطر</a:t>
            </a:r>
            <a:r>
              <a:rPr lang="ar-DZ" sz="3600" dirty="0" smtClean="0"/>
              <a:t>.</a:t>
            </a:r>
            <a:endParaRPr lang="fr-FR" sz="3600" dirty="0" smtClean="0"/>
          </a:p>
          <a:p>
            <a:pPr algn="r" rtl="1">
              <a:buFontTx/>
              <a:buChar char="-"/>
            </a:pPr>
            <a:endParaRPr lang="ar-DZ" sz="3600" dirty="0"/>
          </a:p>
          <a:p>
            <a:pPr algn="r" rtl="1">
              <a:buFontTx/>
              <a:buChar char="-"/>
            </a:pPr>
            <a:r>
              <a:rPr lang="ar-DZ" sz="3600" dirty="0"/>
              <a:t>أن العملات المحلية في هذه الحالة تتراجع بشكل كبير، تأثرًا بخروج الأموال الخاصة بتلك الاستثمارات، بسبب زيادة الطلب على العملات الأجنبية في السوق المحلية</a:t>
            </a:r>
            <a:r>
              <a:rPr lang="ar-DZ" sz="3600" dirty="0" smtClean="0"/>
              <a:t>.</a:t>
            </a:r>
            <a:endParaRPr lang="ar-DZ" sz="3600" dirty="0"/>
          </a:p>
        </p:txBody>
      </p:sp>
    </p:spTree>
    <p:extLst>
      <p:ext uri="{BB962C8B-B14F-4D97-AF65-F5344CB8AC3E}">
        <p14:creationId xmlns:p14="http://schemas.microsoft.com/office/powerpoint/2010/main" val="1848423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DZ" sz="4000" dirty="0"/>
              <a:t>أما الاقتصاديات التي تشهد تدخلاً كبيرًا من قبل الدول، فتأثير وكالات التصنيف على </a:t>
            </a:r>
            <a:r>
              <a:rPr lang="ar-DZ" sz="4000" dirty="0" err="1"/>
              <a:t>اقتصادياتها</a:t>
            </a:r>
            <a:r>
              <a:rPr lang="ar-DZ" sz="4000" dirty="0"/>
              <a:t>، يكون محدودًا، وبخاصة في المحيط المحلي، أما على الصعيد الخارجي فتكون تقارير تلك الوكالات مؤثرة بشكل كبير</a:t>
            </a:r>
            <a:endParaRPr lang="fr-FR" sz="4000" dirty="0"/>
          </a:p>
          <a:p>
            <a:pPr algn="r" rtl="1"/>
            <a:endParaRPr lang="fr-FR" sz="4000" dirty="0"/>
          </a:p>
        </p:txBody>
      </p:sp>
    </p:spTree>
    <p:extLst>
      <p:ext uri="{BB962C8B-B14F-4D97-AF65-F5344CB8AC3E}">
        <p14:creationId xmlns:p14="http://schemas.microsoft.com/office/powerpoint/2010/main" val="32063483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426" y="829425"/>
            <a:ext cx="9830912" cy="4195481"/>
          </a:xfrm>
        </p:spPr>
        <p:txBody>
          <a:bodyPr>
            <a:noAutofit/>
          </a:bodyPr>
          <a:lstStyle/>
          <a:p>
            <a:pPr algn="r" rtl="1"/>
            <a:r>
              <a:rPr lang="ar-DZ" sz="4400" dirty="0"/>
              <a:t>مثلاً في عام 2010</a:t>
            </a:r>
            <a:r>
              <a:rPr lang="ar-DZ" sz="4400"/>
              <a:t>، </a:t>
            </a:r>
            <a:r>
              <a:rPr lang="ar-DZ" sz="4400" smtClean="0"/>
              <a:t>وفيها </a:t>
            </a:r>
            <a:r>
              <a:rPr lang="ar-DZ" sz="4400" dirty="0" smtClean="0"/>
              <a:t>عمد تقرير </a:t>
            </a:r>
            <a:r>
              <a:rPr lang="ar-DZ" sz="4400" dirty="0"/>
              <a:t>مؤسسة </a:t>
            </a:r>
            <a:r>
              <a:rPr lang="ar-DZ" sz="4400" dirty="0" err="1"/>
              <a:t>ستاندر</a:t>
            </a:r>
            <a:r>
              <a:rPr lang="ar-DZ" sz="4400" dirty="0"/>
              <a:t> </a:t>
            </a:r>
            <a:r>
              <a:rPr lang="ar-DZ" sz="4400" dirty="0" err="1"/>
              <a:t>آند</a:t>
            </a:r>
            <a:r>
              <a:rPr lang="ar-DZ" sz="4400" dirty="0"/>
              <a:t> بورز إلى تخفيض التصنيف الائتماني للولايات المتحدة </a:t>
            </a:r>
            <a:r>
              <a:rPr lang="ar-DZ" sz="4400" dirty="0" smtClean="0"/>
              <a:t>الأميركية وطالبت </a:t>
            </a:r>
            <a:r>
              <a:rPr lang="ar-DZ" sz="4400" dirty="0"/>
              <a:t>أميركا الوكالة بسحب تقريرها خلال 24 ساعة، وهو ما تم بالفعل، وتم إعادة تصنيف الوضع الائتماني لأميركا عند أعلى درجاته كما </a:t>
            </a:r>
            <a:r>
              <a:rPr lang="ar-DZ" sz="4400" dirty="0" smtClean="0"/>
              <a:t>كانت </a:t>
            </a:r>
            <a:r>
              <a:rPr lang="fr-FR" sz="4400" dirty="0" smtClean="0"/>
              <a:t>AAA</a:t>
            </a:r>
            <a:endParaRPr lang="ar-DZ" sz="4400" dirty="0" smtClean="0"/>
          </a:p>
        </p:txBody>
      </p:sp>
    </p:spTree>
    <p:extLst>
      <p:ext uri="{BB962C8B-B14F-4D97-AF65-F5344CB8AC3E}">
        <p14:creationId xmlns:p14="http://schemas.microsoft.com/office/powerpoint/2010/main" val="3776432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53267"/>
            <a:ext cx="10132141" cy="5247533"/>
          </a:xfrm>
        </p:spPr>
        <p:txBody>
          <a:bodyPr>
            <a:noAutofit/>
          </a:bodyPr>
          <a:lstStyle/>
          <a:p>
            <a:pPr algn="r" rtl="1"/>
            <a:r>
              <a:rPr lang="ar-DZ" sz="4000" dirty="0"/>
              <a:t>تكرر الوضع مع نحو 9 دول أوروبية عقب تفاقم الأزمة المالية لأوروبا بعد عام 2010، وهو ما دعا بعض الدول الأوروبية وعلى رأسها ألمانيا بالتفكير في تأسيس وكالة تصنيف خاصة بأوروبا.</a:t>
            </a:r>
            <a:endParaRPr lang="fr-FR" sz="4000" dirty="0"/>
          </a:p>
          <a:p>
            <a:pPr algn="r" rtl="1"/>
            <a:r>
              <a:rPr lang="ar-DZ" sz="4000" dirty="0"/>
              <a:t>تكرر الشيء نفسه في عام 2018 مع تركيا، حيث تم تخفيض تصنيفها الائتماني على الرغم من أدائها الاقتصادي الجيد، بسبب خلافها السياسي مع  أمريكا</a:t>
            </a:r>
          </a:p>
          <a:p>
            <a:pPr algn="r" rtl="1"/>
            <a:endParaRPr lang="fr-FR" sz="4000" dirty="0"/>
          </a:p>
        </p:txBody>
      </p:sp>
    </p:spTree>
    <p:extLst>
      <p:ext uri="{BB962C8B-B14F-4D97-AF65-F5344CB8AC3E}">
        <p14:creationId xmlns:p14="http://schemas.microsoft.com/office/powerpoint/2010/main" val="2158607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19536" y="1268760"/>
            <a:ext cx="8229600" cy="4709160"/>
          </a:xfrm>
        </p:spPr>
        <p:txBody>
          <a:bodyPr>
            <a:normAutofit/>
          </a:bodyPr>
          <a:lstStyle/>
          <a:p>
            <a:pPr marL="137160" indent="0" algn="r" rtl="1">
              <a:buNone/>
            </a:pPr>
            <a:r>
              <a:rPr lang="ar-DZ" sz="3200" b="1" dirty="0"/>
              <a:t>كانت المعاملات الاقتصادية في الماضي تجري غالبا بين اناس يعرفون بعضهم جيدا ومع مرور الوقت ادى تطور الاسواق المالية و انفتاحها واتساعها وكثرة المعاملات الاقتصادية والمتعاملين بها وازدياد سرعتها الى نقص كبير في المعلومات بين المتعاملين وولد ارتفاع حجم الصفقات التجارية وعددها والحاجة الى توفير المزيد من الائتمان والذي يتطلب بدوره توفر معلومات دقيقة وسريعة لتحديد قدرة المقترضين على السداد</a:t>
            </a:r>
            <a:r>
              <a:rPr lang="ar-DZ" dirty="0"/>
              <a:t>.</a:t>
            </a:r>
            <a:endParaRPr lang="fr-FR" dirty="0"/>
          </a:p>
          <a:p>
            <a:endParaRPr lang="fr-FR" dirty="0"/>
          </a:p>
        </p:txBody>
      </p:sp>
    </p:spTree>
    <p:extLst>
      <p:ext uri="{BB962C8B-B14F-4D97-AF65-F5344CB8AC3E}">
        <p14:creationId xmlns:p14="http://schemas.microsoft.com/office/powerpoint/2010/main" val="2998076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6528048" y="260648"/>
            <a:ext cx="3888432" cy="1872208"/>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2800" b="1" dirty="0"/>
              <a:t>في منتصف القرن التاسع عشر تم انشاء شركات خدمات المعلومات الائتمانية </a:t>
            </a:r>
            <a:endParaRPr lang="fr-FR" sz="2800" b="1" dirty="0"/>
          </a:p>
        </p:txBody>
      </p:sp>
      <p:sp>
        <p:nvSpPr>
          <p:cNvPr id="5" name="Ellipse 4"/>
          <p:cNvSpPr/>
          <p:nvPr/>
        </p:nvSpPr>
        <p:spPr>
          <a:xfrm>
            <a:off x="1343472" y="0"/>
            <a:ext cx="5040560" cy="2564904"/>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2800" b="1" dirty="0"/>
              <a:t>وفي بداية القرن العشرين تم انشاء وكالات التصنيف الائتماني </a:t>
            </a:r>
            <a:r>
              <a:rPr lang="ar-DZ" sz="2800" b="1" dirty="0" smtClean="0"/>
              <a:t>وتطوير </a:t>
            </a:r>
            <a:r>
              <a:rPr lang="ar-DZ" sz="2800" b="1" dirty="0"/>
              <a:t>صناعة تصنيف الائتمان و الجدارة الائتمانية.</a:t>
            </a:r>
            <a:endParaRPr lang="fr-FR" sz="2800" b="1" dirty="0"/>
          </a:p>
        </p:txBody>
      </p:sp>
      <p:sp>
        <p:nvSpPr>
          <p:cNvPr id="7" name="Rectangle à coins arrondis 6"/>
          <p:cNvSpPr/>
          <p:nvPr/>
        </p:nvSpPr>
        <p:spPr>
          <a:xfrm>
            <a:off x="1524000" y="2708920"/>
            <a:ext cx="8892480" cy="144016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2800" b="1" dirty="0" smtClean="0"/>
              <a:t>التصنيف الائتماني هو</a:t>
            </a:r>
            <a:r>
              <a:rPr lang="ar-SA" sz="2800" b="1" dirty="0"/>
              <a:t>عملية تهدف إلى </a:t>
            </a:r>
            <a:r>
              <a:rPr lang="ar-SA" sz="2800" b="1" dirty="0">
                <a:solidFill>
                  <a:srgbClr val="FF0000"/>
                </a:solidFill>
              </a:rPr>
              <a:t>توفير المعلومات والتقييم المستقل </a:t>
            </a:r>
            <a:r>
              <a:rPr lang="ar-SA" sz="2800" b="1" dirty="0"/>
              <a:t>بشأن مدى ملاءة المؤسسة المالية وقـدرتها علـى الوفـاء بالتزاماتهــا التعاقديـة أو جـودة الأوراق أو المنتجـات الماليـة</a:t>
            </a:r>
            <a:endParaRPr lang="fr-FR" sz="2800" b="1" dirty="0"/>
          </a:p>
        </p:txBody>
      </p:sp>
      <p:sp>
        <p:nvSpPr>
          <p:cNvPr id="8" name="Rectangle à coins arrondis 7"/>
          <p:cNvSpPr/>
          <p:nvPr/>
        </p:nvSpPr>
        <p:spPr>
          <a:xfrm>
            <a:off x="1524000" y="4149080"/>
            <a:ext cx="8892480" cy="270892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r" rtl="1"/>
            <a:r>
              <a:rPr lang="ar-SA" sz="2800" b="1" dirty="0"/>
              <a:t>التصنيف الائتماني عبارة عن رأي محلل متخصص أو مؤسسة متخصصة حول :</a:t>
            </a:r>
            <a:endParaRPr lang="fr-FR" sz="2800" b="1" dirty="0"/>
          </a:p>
          <a:p>
            <a:pPr marL="457200" indent="-457200" algn="r" rtl="1">
              <a:buFont typeface="Wingdings" pitchFamily="2" charset="2"/>
              <a:buChar char="Ø"/>
            </a:pPr>
            <a:r>
              <a:rPr lang="ar-SA" sz="2800" b="1" dirty="0"/>
              <a:t> الملاءة الائتمانية العامة للطرف المقابل أي قدرة الطرف المقابل ورغبته في الوفاء بالتزاماته المالية .</a:t>
            </a:r>
            <a:endParaRPr lang="fr-FR" sz="2800" b="1" dirty="0"/>
          </a:p>
          <a:p>
            <a:pPr marL="457200" indent="-457200" algn="r" rtl="1">
              <a:buFont typeface="Arial" pitchFamily="34" charset="0"/>
              <a:buChar char="•"/>
            </a:pPr>
            <a:r>
              <a:rPr lang="fr-FR" sz="2800" b="1" dirty="0"/>
              <a:t> </a:t>
            </a:r>
            <a:r>
              <a:rPr lang="ar-SA" sz="2800" b="1" dirty="0"/>
              <a:t>الملاءة الائتمانية لإصدار معين من السندات أو أي التزامات مالية أخرى</a:t>
            </a:r>
            <a:r>
              <a:rPr lang="fr-FR" sz="2800" b="1" dirty="0"/>
              <a:t> . </a:t>
            </a:r>
          </a:p>
        </p:txBody>
      </p:sp>
    </p:spTree>
    <p:extLst>
      <p:ext uri="{BB962C8B-B14F-4D97-AF65-F5344CB8AC3E}">
        <p14:creationId xmlns:p14="http://schemas.microsoft.com/office/powerpoint/2010/main" val="2043635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48766" y="1164276"/>
            <a:ext cx="8946541" cy="4195481"/>
          </a:xfrm>
        </p:spPr>
        <p:txBody>
          <a:bodyPr>
            <a:noAutofit/>
          </a:bodyPr>
          <a:lstStyle/>
          <a:p>
            <a:pPr marL="0" indent="0" algn="r" rtl="1">
              <a:buNone/>
            </a:pPr>
            <a:r>
              <a:rPr lang="ar-DZ" sz="3600" dirty="0" smtClean="0"/>
              <a:t>هو استدامة </a:t>
            </a:r>
            <a:r>
              <a:rPr lang="ar-DZ" sz="3600" dirty="0"/>
              <a:t>الدَّين، فكلما كان </a:t>
            </a:r>
            <a:r>
              <a:rPr lang="ar-DZ" sz="3600" dirty="0" smtClean="0"/>
              <a:t>العميل </a:t>
            </a:r>
            <a:r>
              <a:rPr lang="ar-DZ" sz="3600" dirty="0"/>
              <a:t>طالب القرض قادرًا على سداد التزاماته تجاه الديون، من فوائد وأقساط، في مواعيدها، ولم يطلب تأجيل السداد، أو إعادة هيكلة الديون، أو مد أجل السداد أو لم يتعثر في السداد، </a:t>
            </a:r>
            <a:r>
              <a:rPr lang="ar-DZ" sz="4400" b="1" dirty="0">
                <a:solidFill>
                  <a:srgbClr val="C00000"/>
                </a:solidFill>
              </a:rPr>
              <a:t>وصف دَين هذا </a:t>
            </a:r>
            <a:r>
              <a:rPr lang="ar-DZ" sz="4400" b="1" dirty="0" smtClean="0">
                <a:solidFill>
                  <a:srgbClr val="C00000"/>
                </a:solidFill>
              </a:rPr>
              <a:t>العميل بالاستدامة</a:t>
            </a:r>
            <a:r>
              <a:rPr lang="ar-DZ" sz="3600" dirty="0"/>
              <a:t>، ويكون مؤهلا للحصول على القروض من المؤسسات الدائنة، سواء كانت مؤسسات دولية، أو تجارية، أو من أسواق الدين الدولية، مثل السوق الدولية للسندات.</a:t>
            </a:r>
            <a:endParaRPr lang="fr-FR" sz="3600" dirty="0"/>
          </a:p>
        </p:txBody>
      </p:sp>
    </p:spTree>
    <p:extLst>
      <p:ext uri="{BB962C8B-B14F-4D97-AF65-F5344CB8AC3E}">
        <p14:creationId xmlns:p14="http://schemas.microsoft.com/office/powerpoint/2010/main" val="1384293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0609" y="571848"/>
            <a:ext cx="9702124" cy="4195481"/>
          </a:xfrm>
        </p:spPr>
        <p:txBody>
          <a:bodyPr>
            <a:noAutofit/>
          </a:bodyPr>
          <a:lstStyle/>
          <a:p>
            <a:pPr marL="0" indent="0" algn="r" rtl="1">
              <a:buNone/>
            </a:pPr>
            <a:r>
              <a:rPr lang="ar-DZ" sz="4000" dirty="0"/>
              <a:t>يعد التصنيف الائتماني، بمثابة صك لصلاحية أو عدم صلاحية </a:t>
            </a:r>
            <a:r>
              <a:rPr lang="ar-DZ" sz="4000" dirty="0" smtClean="0"/>
              <a:t>العميل </a:t>
            </a:r>
            <a:r>
              <a:rPr lang="ar-DZ" sz="4000" dirty="0"/>
              <a:t>المعنِي، للحصول على القروض من أسواق الائتمان، أو المؤسسات المالية الدولية، وعادة ما يلجأ </a:t>
            </a:r>
            <a:r>
              <a:rPr lang="ar-DZ" sz="4000" dirty="0" smtClean="0"/>
              <a:t>العميل </a:t>
            </a:r>
            <a:r>
              <a:rPr lang="ar-DZ" sz="4000" dirty="0"/>
              <a:t>طالب القروض، للحصول على تقرير عن وضعه الائتماني من وكالات التصنيف الائتماني، أو يقوم هو بإعداده عبر إداراته الداخلية، ولكن في بعض الأحيان، تقوم جهات خارجية بعمل التصنيف لتتأكد من شفافية ما تتضمنه التقارير الخاصة </a:t>
            </a:r>
            <a:r>
              <a:rPr lang="ar-DZ" sz="4000" dirty="0" smtClean="0"/>
              <a:t>بقرار الائتمان من </a:t>
            </a:r>
            <a:r>
              <a:rPr lang="ar-DZ" sz="4000" dirty="0"/>
              <a:t>معلومات، يمكن أن يبنى عليه قرار </a:t>
            </a:r>
            <a:r>
              <a:rPr lang="ar-DZ" sz="4000" dirty="0" smtClean="0"/>
              <a:t>التصنيف الائتماني.</a:t>
            </a:r>
            <a:endParaRPr lang="fr-FR" sz="4000" dirty="0"/>
          </a:p>
        </p:txBody>
      </p:sp>
    </p:spTree>
    <p:extLst>
      <p:ext uri="{BB962C8B-B14F-4D97-AF65-F5344CB8AC3E}">
        <p14:creationId xmlns:p14="http://schemas.microsoft.com/office/powerpoint/2010/main" val="273916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me 6"/>
          <p:cNvGraphicFramePr/>
          <p:nvPr>
            <p:extLst>
              <p:ext uri="{D42A27DB-BD31-4B8C-83A1-F6EECF244321}">
                <p14:modId xmlns:p14="http://schemas.microsoft.com/office/powerpoint/2010/main" val="2724486402"/>
              </p:ext>
            </p:extLst>
          </p:nvPr>
        </p:nvGraphicFramePr>
        <p:xfrm>
          <a:off x="1631504" y="836712"/>
          <a:ext cx="8496944" cy="5200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1456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scene3d>
              <a:camera prst="orthographicFront"/>
              <a:lightRig rig="soft" dir="t">
                <a:rot lat="0" lon="0" rev="10800000"/>
              </a:lightRig>
            </a:scene3d>
            <a:sp3d>
              <a:bevelT w="27940" h="12700"/>
              <a:contourClr>
                <a:srgbClr val="DDDDDD"/>
              </a:contourClr>
            </a:sp3d>
          </a:bodyPr>
          <a:lstStyle/>
          <a:p>
            <a:r>
              <a:rPr lang="ar-DZ" sz="4800" b="1" spc="150" dirty="0">
                <a:ln w="11430"/>
                <a:solidFill>
                  <a:srgbClr val="F8F8F8"/>
                </a:solidFill>
                <a:effectLst>
                  <a:outerShdw blurRad="25400" algn="tl" rotWithShape="0">
                    <a:srgbClr val="000000">
                      <a:alpha val="43000"/>
                    </a:srgbClr>
                  </a:outerShdw>
                </a:effectLst>
              </a:rPr>
              <a:t>شروط التصنيف الائتماني</a:t>
            </a:r>
            <a:endParaRPr lang="fr-FR" sz="4800" b="1" spc="150" dirty="0">
              <a:ln w="11430"/>
              <a:solidFill>
                <a:srgbClr val="F8F8F8"/>
              </a:solidFill>
              <a:effectLst>
                <a:outerShdw blurRad="25400" algn="tl" rotWithShape="0">
                  <a:srgbClr val="000000">
                    <a:alpha val="43000"/>
                  </a:srgbClr>
                </a:outerShdw>
              </a:effectLst>
            </a:endParaRPr>
          </a:p>
        </p:txBody>
      </p:sp>
      <p:graphicFrame>
        <p:nvGraphicFramePr>
          <p:cNvPr id="4" name="Espace réservé du contenu 3"/>
          <p:cNvGraphicFramePr>
            <a:graphicFrameLocks noGrp="1"/>
          </p:cNvGraphicFramePr>
          <p:nvPr>
            <p:ph idx="1"/>
            <p:extLst/>
          </p:nvPr>
        </p:nvGraphicFramePr>
        <p:xfrm>
          <a:off x="1981200" y="1600201"/>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537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5586" y="334851"/>
            <a:ext cx="8229600" cy="1143000"/>
          </a:xfrm>
        </p:spPr>
        <p:txBody>
          <a:bodyPr>
            <a:scene3d>
              <a:camera prst="orthographicFront"/>
              <a:lightRig rig="soft" dir="t">
                <a:rot lat="0" lon="0" rev="10800000"/>
              </a:lightRig>
            </a:scene3d>
            <a:sp3d>
              <a:bevelT w="27940" h="12700"/>
              <a:contourClr>
                <a:srgbClr val="DDDDDD"/>
              </a:contourClr>
            </a:sp3d>
          </a:bodyPr>
          <a:lstStyle/>
          <a:p>
            <a:r>
              <a:rPr lang="ar-DZ" b="1" spc="150" dirty="0">
                <a:ln w="11430"/>
                <a:solidFill>
                  <a:schemeClr val="tx1"/>
                </a:solidFill>
                <a:effectLst>
                  <a:outerShdw blurRad="25400" algn="tl" rotWithShape="0">
                    <a:srgbClr val="000000">
                      <a:alpha val="43000"/>
                    </a:srgbClr>
                  </a:outerShdw>
                </a:effectLst>
              </a:rPr>
              <a:t>معايير التصنيف الائتماني</a:t>
            </a:r>
            <a:endParaRPr lang="fr-FR" b="1" spc="150" dirty="0">
              <a:ln w="11430"/>
              <a:solidFill>
                <a:schemeClr val="tx1"/>
              </a:solidFill>
              <a:effectLst>
                <a:outerShdw blurRad="25400" algn="tl" rotWithShape="0">
                  <a:srgbClr val="000000">
                    <a:alpha val="43000"/>
                  </a:srgbClr>
                </a:outerShdw>
              </a:effectLst>
            </a:endParaRPr>
          </a:p>
        </p:txBody>
      </p:sp>
      <p:sp>
        <p:nvSpPr>
          <p:cNvPr id="5" name="Espace réservé du contenu 4"/>
          <p:cNvSpPr>
            <a:spLocks noGrp="1"/>
          </p:cNvSpPr>
          <p:nvPr>
            <p:ph idx="1"/>
          </p:nvPr>
        </p:nvSpPr>
        <p:spPr>
          <a:xfrm>
            <a:off x="1524000" y="1196752"/>
            <a:ext cx="8964488" cy="4709160"/>
          </a:xfrm>
        </p:spPr>
        <p:txBody>
          <a:bodyPr>
            <a:noAutofit/>
          </a:bodyPr>
          <a:lstStyle/>
          <a:p>
            <a:pPr lvl="0" algn="r" rtl="1"/>
            <a:r>
              <a:rPr lang="ar-DZ" sz="2800" b="1" dirty="0"/>
              <a:t>جودة الادارة</a:t>
            </a:r>
            <a:endParaRPr lang="fr-FR" sz="2800" b="1" dirty="0"/>
          </a:p>
          <a:p>
            <a:pPr lvl="0" algn="r" rtl="1"/>
            <a:r>
              <a:rPr lang="ar-DZ" sz="2800" b="1" dirty="0"/>
              <a:t>درجة التنوع الاقتصادي والمالي</a:t>
            </a:r>
            <a:endParaRPr lang="fr-FR" sz="2800" b="1" dirty="0"/>
          </a:p>
          <a:p>
            <a:pPr lvl="0" algn="r" rtl="1"/>
            <a:r>
              <a:rPr lang="ar-DZ" sz="2800" b="1" dirty="0"/>
              <a:t>درجة المرونة المالية </a:t>
            </a:r>
            <a:endParaRPr lang="fr-FR" sz="2800" b="1" dirty="0"/>
          </a:p>
          <a:p>
            <a:pPr lvl="0" algn="r" rtl="1"/>
            <a:r>
              <a:rPr lang="ar-DZ" sz="2800" b="1" dirty="0"/>
              <a:t>الاطار المؤسسي والقانوني والتنظيمي والاداري</a:t>
            </a:r>
            <a:endParaRPr lang="fr-FR" sz="2800" b="1" dirty="0"/>
          </a:p>
          <a:p>
            <a:pPr lvl="0" algn="r" rtl="1"/>
            <a:r>
              <a:rPr lang="ar-DZ" sz="2800" b="1" dirty="0"/>
              <a:t>درجة الافصاح والشفافية</a:t>
            </a:r>
            <a:endParaRPr lang="fr-FR" sz="2800" b="1" dirty="0"/>
          </a:p>
          <a:p>
            <a:pPr lvl="0" algn="r" rtl="1"/>
            <a:r>
              <a:rPr lang="ar-DZ" sz="2800" b="1" dirty="0"/>
              <a:t>الاستقرار السياسي والسياسات الاقتصادية واثرها على سعر الصرف</a:t>
            </a:r>
            <a:endParaRPr lang="fr-FR" sz="2800" b="1" dirty="0"/>
          </a:p>
          <a:p>
            <a:pPr lvl="0" algn="r" rtl="1"/>
            <a:r>
              <a:rPr lang="ar-DZ" sz="2800" b="1" dirty="0"/>
              <a:t>القدرة على السداد والوفاء بالالتزامات</a:t>
            </a:r>
            <a:endParaRPr lang="fr-FR" sz="2800" b="1" dirty="0"/>
          </a:p>
          <a:p>
            <a:pPr lvl="0" algn="r" rtl="1"/>
            <a:r>
              <a:rPr lang="ar-DZ" sz="2800" b="1" dirty="0"/>
              <a:t>تقييم مخاطر المقترضين </a:t>
            </a:r>
            <a:r>
              <a:rPr lang="ar-DZ" sz="2800" b="1" dirty="0" err="1"/>
              <a:t>الرئسيين</a:t>
            </a:r>
            <a:endParaRPr lang="fr-FR" sz="2800" b="1" dirty="0"/>
          </a:p>
          <a:p>
            <a:pPr lvl="0" algn="r" rtl="1"/>
            <a:r>
              <a:rPr lang="ar-DZ" sz="2800" b="1" dirty="0"/>
              <a:t>العلاقات الحكومية الخاصة والعلاقات الدولية</a:t>
            </a:r>
            <a:endParaRPr lang="fr-FR" sz="2800" b="1" dirty="0"/>
          </a:p>
          <a:p>
            <a:pPr marL="137160" indent="0" algn="r" rtl="1">
              <a:buNone/>
            </a:pPr>
            <a:endParaRPr lang="fr-FR" sz="2800" b="1" dirty="0"/>
          </a:p>
        </p:txBody>
      </p:sp>
    </p:spTree>
    <p:extLst>
      <p:ext uri="{BB962C8B-B14F-4D97-AF65-F5344CB8AC3E}">
        <p14:creationId xmlns:p14="http://schemas.microsoft.com/office/powerpoint/2010/main" val="854009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circle(in)">
                                      <p:cBhvr>
                                        <p:cTn id="13" dur="2000"/>
                                        <p:tgtEl>
                                          <p:spTgt spid="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Effect transition="in" filter="circle(in)">
                                      <p:cBhvr>
                                        <p:cTn id="18" dur="2000"/>
                                        <p:tgtEl>
                                          <p:spTgt spid="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circle(in)">
                                      <p:cBhvr>
                                        <p:cTn id="23" dur="2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circle(in)">
                                      <p:cBhvr>
                                        <p:cTn id="28" dur="2000"/>
                                        <p:tgtEl>
                                          <p:spTgt spid="5">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nodeType="clickEffect">
                                  <p:stCondLst>
                                    <p:cond delay="0"/>
                                  </p:stCondLst>
                                  <p:childTnLst>
                                    <p:set>
                                      <p:cBhvr>
                                        <p:cTn id="32" dur="1" fill="hold">
                                          <p:stCondLst>
                                            <p:cond delay="0"/>
                                          </p:stCondLst>
                                        </p:cTn>
                                        <p:tgtEl>
                                          <p:spTgt spid="5">
                                            <p:txEl>
                                              <p:pRg st="4" end="4"/>
                                            </p:txEl>
                                          </p:spTgt>
                                        </p:tgtEl>
                                        <p:attrNameLst>
                                          <p:attrName>style.visibility</p:attrName>
                                        </p:attrNameLst>
                                      </p:cBhvr>
                                      <p:to>
                                        <p:strVal val="visible"/>
                                      </p:to>
                                    </p:set>
                                    <p:animEffect transition="in" filter="circle(in)">
                                      <p:cBhvr>
                                        <p:cTn id="33" dur="2000"/>
                                        <p:tgtEl>
                                          <p:spTgt spid="5">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nodeType="clickEffect">
                                  <p:stCondLst>
                                    <p:cond delay="0"/>
                                  </p:stCondLst>
                                  <p:childTnLst>
                                    <p:set>
                                      <p:cBhvr>
                                        <p:cTn id="37" dur="1" fill="hold">
                                          <p:stCondLst>
                                            <p:cond delay="0"/>
                                          </p:stCondLst>
                                        </p:cTn>
                                        <p:tgtEl>
                                          <p:spTgt spid="5">
                                            <p:txEl>
                                              <p:pRg st="5" end="5"/>
                                            </p:txEl>
                                          </p:spTgt>
                                        </p:tgtEl>
                                        <p:attrNameLst>
                                          <p:attrName>style.visibility</p:attrName>
                                        </p:attrNameLst>
                                      </p:cBhvr>
                                      <p:to>
                                        <p:strVal val="visible"/>
                                      </p:to>
                                    </p:set>
                                    <p:animEffect transition="in" filter="circle(in)">
                                      <p:cBhvr>
                                        <p:cTn id="38" dur="2000"/>
                                        <p:tgtEl>
                                          <p:spTgt spid="5">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Effect transition="in" filter="circle(in)">
                                      <p:cBhvr>
                                        <p:cTn id="43" dur="2000"/>
                                        <p:tgtEl>
                                          <p:spTgt spid="5">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nodeType="clickEffect">
                                  <p:stCondLst>
                                    <p:cond delay="0"/>
                                  </p:stCondLst>
                                  <p:childTnLst>
                                    <p:set>
                                      <p:cBhvr>
                                        <p:cTn id="47" dur="1" fill="hold">
                                          <p:stCondLst>
                                            <p:cond delay="0"/>
                                          </p:stCondLst>
                                        </p:cTn>
                                        <p:tgtEl>
                                          <p:spTgt spid="5">
                                            <p:txEl>
                                              <p:pRg st="7" end="7"/>
                                            </p:txEl>
                                          </p:spTgt>
                                        </p:tgtEl>
                                        <p:attrNameLst>
                                          <p:attrName>style.visibility</p:attrName>
                                        </p:attrNameLst>
                                      </p:cBhvr>
                                      <p:to>
                                        <p:strVal val="visible"/>
                                      </p:to>
                                    </p:set>
                                    <p:animEffect transition="in" filter="circle(in)">
                                      <p:cBhvr>
                                        <p:cTn id="48" dur="2000"/>
                                        <p:tgtEl>
                                          <p:spTgt spid="5">
                                            <p:txEl>
                                              <p:pRg st="7" end="7"/>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6" presetClass="entr" presetSubtype="16" fill="hold" nodeType="clickEffect">
                                  <p:stCondLst>
                                    <p:cond delay="0"/>
                                  </p:stCondLst>
                                  <p:childTnLst>
                                    <p:set>
                                      <p:cBhvr>
                                        <p:cTn id="52" dur="1" fill="hold">
                                          <p:stCondLst>
                                            <p:cond delay="0"/>
                                          </p:stCondLst>
                                        </p:cTn>
                                        <p:tgtEl>
                                          <p:spTgt spid="5">
                                            <p:txEl>
                                              <p:pRg st="8" end="8"/>
                                            </p:txEl>
                                          </p:spTgt>
                                        </p:tgtEl>
                                        <p:attrNameLst>
                                          <p:attrName>style.visibility</p:attrName>
                                        </p:attrNameLst>
                                      </p:cBhvr>
                                      <p:to>
                                        <p:strVal val="visible"/>
                                      </p:to>
                                    </p:set>
                                    <p:animEffect transition="in" filter="circle(in)">
                                      <p:cBhvr>
                                        <p:cTn id="53" dur="20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534" y="274638"/>
            <a:ext cx="8507288" cy="1143000"/>
          </a:xfrm>
        </p:spPr>
        <p:txBody>
          <a:bodyPr>
            <a:normAutofit/>
            <a:scene3d>
              <a:camera prst="orthographicFront"/>
              <a:lightRig rig="soft" dir="t">
                <a:rot lat="0" lon="0" rev="10800000"/>
              </a:lightRig>
            </a:scene3d>
            <a:sp3d>
              <a:bevelT w="27940" h="12700"/>
              <a:contourClr>
                <a:srgbClr val="DDDDDD"/>
              </a:contourClr>
            </a:sp3d>
          </a:bodyPr>
          <a:lstStyle/>
          <a:p>
            <a:r>
              <a:rPr lang="ar-DZ" b="1" spc="150" dirty="0">
                <a:ln w="11430"/>
                <a:solidFill>
                  <a:srgbClr val="F8F8F8"/>
                </a:solidFill>
                <a:effectLst>
                  <a:outerShdw blurRad="25400" algn="tl" rotWithShape="0">
                    <a:srgbClr val="000000">
                      <a:alpha val="43000"/>
                    </a:srgbClr>
                  </a:outerShdw>
                </a:effectLst>
              </a:rPr>
              <a:t>المستفيدون من التصنيف الائتماني</a:t>
            </a:r>
            <a:endParaRPr lang="fr-FR" b="1" spc="150" dirty="0">
              <a:ln w="11430"/>
              <a:solidFill>
                <a:srgbClr val="F8F8F8"/>
              </a:solidFill>
              <a:effectLst>
                <a:outerShdw blurRad="25400" algn="tl" rotWithShape="0">
                  <a:srgbClr val="000000">
                    <a:alpha val="43000"/>
                  </a:srgbClr>
                </a:outerShdw>
              </a:effectLst>
            </a:endParaRPr>
          </a:p>
        </p:txBody>
      </p:sp>
      <p:graphicFrame>
        <p:nvGraphicFramePr>
          <p:cNvPr id="6" name="Espace réservé du contenu 5"/>
          <p:cNvGraphicFramePr>
            <a:graphicFrameLocks noGrp="1"/>
          </p:cNvGraphicFramePr>
          <p:nvPr>
            <p:ph idx="1"/>
            <p:extLst/>
          </p:nvPr>
        </p:nvGraphicFramePr>
        <p:xfrm>
          <a:off x="1847528" y="1628801"/>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85925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6"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102</TotalTime>
  <Words>1109</Words>
  <Application>Microsoft Office PowerPoint</Application>
  <PresentationFormat>Grand écran</PresentationFormat>
  <Paragraphs>68</Paragraphs>
  <Slides>18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18</vt:i4>
      </vt:variant>
    </vt:vector>
  </HeadingPairs>
  <TitlesOfParts>
    <vt:vector size="24" baseType="lpstr">
      <vt:lpstr>Arial</vt:lpstr>
      <vt:lpstr>Century Gothic</vt:lpstr>
      <vt:lpstr>Times New Roman</vt:lpstr>
      <vt:lpstr>Wingdings</vt:lpstr>
      <vt:lpstr>Wingdings 3</vt:lpstr>
      <vt:lpstr>Ion</vt:lpstr>
      <vt:lpstr>المحور الثاني   التصنيف الائتماني</vt:lpstr>
      <vt:lpstr>Présentation PowerPoint</vt:lpstr>
      <vt:lpstr>Présentation PowerPoint</vt:lpstr>
      <vt:lpstr>Présentation PowerPoint</vt:lpstr>
      <vt:lpstr>Présentation PowerPoint</vt:lpstr>
      <vt:lpstr>Présentation PowerPoint</vt:lpstr>
      <vt:lpstr>شروط التصنيف الائتماني</vt:lpstr>
      <vt:lpstr>معايير التصنيف الائتماني</vt:lpstr>
      <vt:lpstr>المستفيدون من التصنيف الائتماني</vt:lpstr>
      <vt:lpstr>وكالات التصنيف الائتماني</vt:lpstr>
      <vt:lpstr>Présentation PowerPoint</vt:lpstr>
      <vt:lpstr>Présentation PowerPoint</vt:lpstr>
      <vt:lpstr>تقسم وكالات التصنيف الائتماني حسب حجم السوق الذي تعمل فيه</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DJELLAB Khalil</dc:creator>
  <cp:lastModifiedBy>PRO</cp:lastModifiedBy>
  <cp:revision>10</cp:revision>
  <dcterms:created xsi:type="dcterms:W3CDTF">2020-12-13T08:45:42Z</dcterms:created>
  <dcterms:modified xsi:type="dcterms:W3CDTF">2022-10-10T14:59:41Z</dcterms:modified>
</cp:coreProperties>
</file>