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List_of_academic_databases_and_search_engin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75306" y="2264636"/>
            <a:ext cx="6733613" cy="1335673"/>
          </a:xfrm>
        </p:spPr>
        <p:txBody>
          <a:bodyPr/>
          <a:lstStyle/>
          <a:p>
            <a:r>
              <a:rPr lang="en-US" sz="4000" dirty="0"/>
              <a:t>Lesson 3: Searching for Reliable Sources of </a:t>
            </a:r>
            <a:r>
              <a:rPr lang="en-US" sz="4000" dirty="0" smtClean="0"/>
              <a:t>Information</a:t>
            </a:r>
            <a:endParaRPr lang="en-GB" sz="4000" dirty="0"/>
          </a:p>
        </p:txBody>
      </p:sp>
      <p:sp>
        <p:nvSpPr>
          <p:cNvPr id="3" name="Sous-titre 2"/>
          <p:cNvSpPr>
            <a:spLocks noGrp="1"/>
          </p:cNvSpPr>
          <p:nvPr>
            <p:ph type="subTitle" idx="1"/>
          </p:nvPr>
        </p:nvSpPr>
        <p:spPr>
          <a:xfrm>
            <a:off x="2359111" y="1632243"/>
            <a:ext cx="6815669" cy="760579"/>
          </a:xfrm>
        </p:spPr>
        <p:txBody>
          <a:bodyPr>
            <a:normAutofit fontScale="62500" lnSpcReduction="20000"/>
          </a:bodyPr>
          <a:lstStyle/>
          <a:p>
            <a:pPr algn="l"/>
            <a:r>
              <a:rPr lang="en-US" sz="1800" dirty="0"/>
              <a:t>UMKB- Department of English 			L2Research </a:t>
            </a:r>
            <a:r>
              <a:rPr lang="en-US" sz="1800" dirty="0" smtClean="0"/>
              <a:t>Methodology</a:t>
            </a:r>
            <a:r>
              <a:rPr lang="en-US" sz="1800" dirty="0"/>
              <a:t> </a:t>
            </a:r>
            <a:endParaRPr lang="en-US" sz="1800" dirty="0" smtClean="0"/>
          </a:p>
          <a:p>
            <a:pPr algn="l"/>
            <a:r>
              <a:rPr lang="en-US" sz="1800" dirty="0" smtClean="0"/>
              <a:t>Teacher</a:t>
            </a:r>
            <a:r>
              <a:rPr lang="en-US" sz="1800" dirty="0"/>
              <a:t>: Ms. Ghennai</a:t>
            </a:r>
          </a:p>
          <a:p>
            <a:r>
              <a:rPr lang="en-US" sz="1800" dirty="0" smtClean="0"/>
              <a:t>       </a:t>
            </a:r>
            <a:endParaRPr lang="en-GB" dirty="0"/>
          </a:p>
        </p:txBody>
      </p:sp>
      <p:sp>
        <p:nvSpPr>
          <p:cNvPr id="7" name="ZoneTexte 6"/>
          <p:cNvSpPr txBox="1"/>
          <p:nvPr/>
        </p:nvSpPr>
        <p:spPr>
          <a:xfrm>
            <a:off x="5606041" y="5050564"/>
            <a:ext cx="1172116" cy="369332"/>
          </a:xfrm>
          <a:prstGeom prst="rect">
            <a:avLst/>
          </a:prstGeom>
          <a:noFill/>
        </p:spPr>
        <p:txBody>
          <a:bodyPr wrap="none" rtlCol="0">
            <a:spAutoFit/>
          </a:bodyPr>
          <a:lstStyle/>
          <a:p>
            <a:r>
              <a:rPr lang="en-GB" dirty="0" smtClean="0"/>
              <a:t>2022/2023</a:t>
            </a:r>
            <a:endParaRPr lang="en-GB" dirty="0"/>
          </a:p>
        </p:txBody>
      </p:sp>
    </p:spTree>
    <p:extLst>
      <p:ext uri="{BB962C8B-B14F-4D97-AF65-F5344CB8AC3E}">
        <p14:creationId xmlns:p14="http://schemas.microsoft.com/office/powerpoint/2010/main" val="281516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Where to Look for Sources of Information? </a:t>
            </a:r>
          </a:p>
        </p:txBody>
      </p:sp>
      <p:sp>
        <p:nvSpPr>
          <p:cNvPr id="3" name="Espace réservé du contenu 2"/>
          <p:cNvSpPr>
            <a:spLocks noGrp="1"/>
          </p:cNvSpPr>
          <p:nvPr>
            <p:ph idx="1"/>
          </p:nvPr>
        </p:nvSpPr>
        <p:spPr/>
        <p:txBody>
          <a:bodyPr/>
          <a:lstStyle/>
          <a:p>
            <a:r>
              <a:rPr lang="en-GB" dirty="0">
                <a:solidFill>
                  <a:srgbClr val="FF0000"/>
                </a:solidFill>
              </a:rPr>
              <a:t>The Library</a:t>
            </a:r>
          </a:p>
          <a:p>
            <a:r>
              <a:rPr lang="en-GB" dirty="0">
                <a:solidFill>
                  <a:srgbClr val="FF0000"/>
                </a:solidFill>
              </a:rPr>
              <a:t>The Internet</a:t>
            </a:r>
          </a:p>
          <a:p>
            <a:pPr marL="0" indent="0">
              <a:buNone/>
            </a:pPr>
            <a:endParaRPr lang="en-GB" dirty="0"/>
          </a:p>
        </p:txBody>
      </p:sp>
    </p:spTree>
    <p:extLst>
      <p:ext uri="{BB962C8B-B14F-4D97-AF65-F5344CB8AC3E}">
        <p14:creationId xmlns:p14="http://schemas.microsoft.com/office/powerpoint/2010/main" val="142296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0022" y="802670"/>
            <a:ext cx="8965247" cy="1128679"/>
          </a:xfrm>
        </p:spPr>
        <p:txBody>
          <a:bodyPr/>
          <a:lstStyle/>
          <a:p>
            <a:r>
              <a:rPr lang="en-GB" dirty="0" smtClean="0"/>
              <a:t>The Library </a:t>
            </a:r>
            <a:endParaRPr lang="en-GB" dirty="0"/>
          </a:p>
        </p:txBody>
      </p:sp>
      <p:sp>
        <p:nvSpPr>
          <p:cNvPr id="3" name="Espace réservé du contenu 2"/>
          <p:cNvSpPr>
            <a:spLocks noGrp="1"/>
          </p:cNvSpPr>
          <p:nvPr>
            <p:ph idx="1"/>
          </p:nvPr>
        </p:nvSpPr>
        <p:spPr>
          <a:xfrm>
            <a:off x="1295401" y="2196270"/>
            <a:ext cx="9694491" cy="3773602"/>
          </a:xfrm>
        </p:spPr>
        <p:txBody>
          <a:bodyPr>
            <a:normAutofit fontScale="47500" lnSpcReduction="20000"/>
          </a:bodyPr>
          <a:lstStyle/>
          <a:p>
            <a:pPr marL="0" indent="0">
              <a:buNone/>
            </a:pPr>
            <a:r>
              <a:rPr lang="en-GB" b="1" dirty="0"/>
              <a:t>You are going on a field visit with your teacher and classmates to your faculty’s Library. Write a report about your visit. Mention the following information.  </a:t>
            </a:r>
            <a:endParaRPr lang="fr-FR" dirty="0"/>
          </a:p>
          <a:p>
            <a:pPr marL="0" indent="0">
              <a:buNone/>
            </a:pPr>
            <a:r>
              <a:rPr lang="en-GB" dirty="0" smtClean="0"/>
              <a:t>1- The </a:t>
            </a:r>
            <a:r>
              <a:rPr lang="en-GB" dirty="0"/>
              <a:t>layout and the facilities of the library </a:t>
            </a:r>
            <a:endParaRPr lang="fr-FR" dirty="0"/>
          </a:p>
          <a:p>
            <a:pPr lvl="0"/>
            <a:r>
              <a:rPr lang="en-GB" dirty="0"/>
              <a:t>Study areas </a:t>
            </a:r>
            <a:endParaRPr lang="fr-FR" dirty="0"/>
          </a:p>
          <a:p>
            <a:pPr lvl="0"/>
            <a:r>
              <a:rPr lang="en-GB" dirty="0"/>
              <a:t>Catalogues </a:t>
            </a:r>
            <a:endParaRPr lang="fr-FR" dirty="0"/>
          </a:p>
          <a:p>
            <a:pPr lvl="0"/>
            <a:r>
              <a:rPr lang="en-GB" dirty="0"/>
              <a:t>Sources </a:t>
            </a:r>
            <a:endParaRPr lang="fr-FR" dirty="0"/>
          </a:p>
          <a:p>
            <a:pPr lvl="0"/>
            <a:r>
              <a:rPr lang="en-GB" dirty="0"/>
              <a:t>Web-based sources </a:t>
            </a:r>
            <a:endParaRPr lang="fr-FR" dirty="0"/>
          </a:p>
          <a:p>
            <a:r>
              <a:rPr lang="en-GB" dirty="0"/>
              <a:t>Membership activation and renewal </a:t>
            </a:r>
            <a:endParaRPr lang="fr-FR" dirty="0"/>
          </a:p>
          <a:p>
            <a:pPr marL="0" indent="0">
              <a:buNone/>
            </a:pPr>
            <a:r>
              <a:rPr lang="en-GB" dirty="0" smtClean="0"/>
              <a:t>2- What </a:t>
            </a:r>
            <a:r>
              <a:rPr lang="en-GB" dirty="0"/>
              <a:t>I need to know as a borrower/ attender </a:t>
            </a:r>
            <a:endParaRPr lang="fr-FR" dirty="0"/>
          </a:p>
          <a:p>
            <a:pPr lvl="0"/>
            <a:r>
              <a:rPr lang="en-GB" dirty="0"/>
              <a:t>Number of books.</a:t>
            </a:r>
            <a:endParaRPr lang="fr-FR" dirty="0"/>
          </a:p>
          <a:p>
            <a:pPr lvl="0"/>
            <a:r>
              <a:rPr lang="en-GB" dirty="0"/>
              <a:t>Loan period. </a:t>
            </a:r>
            <a:endParaRPr lang="fr-FR" dirty="0"/>
          </a:p>
          <a:p>
            <a:pPr lvl="0"/>
            <a:r>
              <a:rPr lang="en-GB" dirty="0"/>
              <a:t>Renewing the loans </a:t>
            </a:r>
            <a:endParaRPr lang="fr-FR" dirty="0"/>
          </a:p>
          <a:p>
            <a:pPr lvl="0"/>
            <a:r>
              <a:rPr lang="en-GB" dirty="0"/>
              <a:t>Fines </a:t>
            </a:r>
            <a:endParaRPr lang="fr-FR" dirty="0"/>
          </a:p>
          <a:p>
            <a:pPr lvl="0"/>
            <a:r>
              <a:rPr lang="en-GB" dirty="0"/>
              <a:t>Regulations and code of conduct </a:t>
            </a:r>
            <a:endParaRPr lang="fr-FR" dirty="0"/>
          </a:p>
          <a:p>
            <a:r>
              <a:rPr lang="en-GB" dirty="0"/>
              <a:t>Support from the staff  </a:t>
            </a:r>
            <a:endParaRPr lang="fr-FR" dirty="0"/>
          </a:p>
          <a:p>
            <a:endParaRPr lang="en-GB" dirty="0"/>
          </a:p>
        </p:txBody>
      </p:sp>
    </p:spTree>
    <p:extLst>
      <p:ext uri="{BB962C8B-B14F-4D97-AF65-F5344CB8AC3E}">
        <p14:creationId xmlns:p14="http://schemas.microsoft.com/office/powerpoint/2010/main" val="89686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The Internet </a:t>
            </a:r>
            <a:endParaRPr lang="en-GB" dirty="0"/>
          </a:p>
        </p:txBody>
      </p:sp>
      <p:sp>
        <p:nvSpPr>
          <p:cNvPr id="3" name="Espace réservé du contenu 2"/>
          <p:cNvSpPr>
            <a:spLocks noGrp="1"/>
          </p:cNvSpPr>
          <p:nvPr>
            <p:ph idx="1"/>
          </p:nvPr>
        </p:nvSpPr>
        <p:spPr/>
        <p:txBody>
          <a:bodyPr/>
          <a:lstStyle/>
          <a:p>
            <a:r>
              <a:rPr lang="en-GB" dirty="0" smtClean="0"/>
              <a:t>Search Engines </a:t>
            </a:r>
          </a:p>
          <a:p>
            <a:r>
              <a:rPr lang="en-GB" dirty="0" smtClean="0"/>
              <a:t>Google Scholar </a:t>
            </a:r>
          </a:p>
          <a:p>
            <a:r>
              <a:rPr lang="en-GB" dirty="0" smtClean="0"/>
              <a:t>Academic Databases </a:t>
            </a:r>
          </a:p>
          <a:p>
            <a:r>
              <a:rPr lang="en-GB" dirty="0" smtClean="0"/>
              <a:t>Social Networking websites for Academics </a:t>
            </a:r>
            <a:endParaRPr lang="en-GB" dirty="0"/>
          </a:p>
        </p:txBody>
      </p:sp>
    </p:spTree>
    <p:extLst>
      <p:ext uri="{BB962C8B-B14F-4D97-AF65-F5344CB8AC3E}">
        <p14:creationId xmlns:p14="http://schemas.microsoft.com/office/powerpoint/2010/main" val="70563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GB" dirty="0" smtClean="0"/>
              <a:t>Se</a:t>
            </a:r>
            <a:r>
              <a:rPr lang="en-GB" dirty="0" smtClean="0"/>
              <a:t>arch Engines </a:t>
            </a:r>
            <a:endParaRPr lang="en-GB" dirty="0"/>
          </a:p>
        </p:txBody>
      </p:sp>
      <p:sp>
        <p:nvSpPr>
          <p:cNvPr id="3" name="Espace réservé du contenu 2"/>
          <p:cNvSpPr>
            <a:spLocks noGrp="1"/>
          </p:cNvSpPr>
          <p:nvPr>
            <p:ph idx="1"/>
          </p:nvPr>
        </p:nvSpPr>
        <p:spPr/>
        <p:txBody>
          <a:bodyPr/>
          <a:lstStyle/>
          <a:p>
            <a:pPr marL="0" indent="0">
              <a:buNone/>
            </a:pPr>
            <a:r>
              <a:rPr lang="en-GB" dirty="0" smtClean="0"/>
              <a:t>People </a:t>
            </a:r>
            <a:r>
              <a:rPr lang="en-GB" dirty="0"/>
              <a:t>use concepts in the form of </a:t>
            </a:r>
            <a:r>
              <a:rPr lang="en-GB" b="1" dirty="0">
                <a:solidFill>
                  <a:schemeClr val="tx1"/>
                </a:solidFill>
              </a:rPr>
              <a:t>key words</a:t>
            </a:r>
            <a:r>
              <a:rPr lang="en-GB" dirty="0"/>
              <a:t>. Not all information in the search results will be useful; you need to </a:t>
            </a:r>
            <a:r>
              <a:rPr lang="en-GB" b="1" dirty="0"/>
              <a:t>skim read the short description </a:t>
            </a:r>
            <a:r>
              <a:rPr lang="en-GB" dirty="0"/>
              <a:t>of each result. As you may have hundreds (or even thousands) of results, it would probably be sufficient to skim through the </a:t>
            </a:r>
            <a:r>
              <a:rPr lang="en-GB" b="1" dirty="0"/>
              <a:t>first two or three pages of results</a:t>
            </a:r>
            <a:r>
              <a:rPr lang="en-GB" dirty="0"/>
              <a:t>.</a:t>
            </a:r>
            <a:endParaRPr lang="fr-FR" dirty="0"/>
          </a:p>
          <a:p>
            <a:pPr>
              <a:buFont typeface="Wingdings" panose="05000000000000000000" pitchFamily="2" charset="2"/>
              <a:buChar char="ü"/>
            </a:pPr>
            <a:r>
              <a:rPr lang="en-GB" dirty="0" smtClean="0"/>
              <a:t>Use Boolean Search to get more relevant results. </a:t>
            </a:r>
          </a:p>
        </p:txBody>
      </p:sp>
    </p:spTree>
    <p:extLst>
      <p:ext uri="{BB962C8B-B14F-4D97-AF65-F5344CB8AC3E}">
        <p14:creationId xmlns:p14="http://schemas.microsoft.com/office/powerpoint/2010/main" val="300492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204957" y="1029012"/>
            <a:ext cx="9601200" cy="4611212"/>
          </a:xfrm>
        </p:spPr>
        <p:txBody>
          <a:bodyPr>
            <a:normAutofit fontScale="92500" lnSpcReduction="20000"/>
          </a:bodyPr>
          <a:lstStyle/>
          <a:p>
            <a:r>
              <a:rPr lang="en-GB" dirty="0" smtClean="0">
                <a:solidFill>
                  <a:schemeClr val="accent1"/>
                </a:solidFill>
              </a:rPr>
              <a:t>Google Scholar</a:t>
            </a:r>
          </a:p>
          <a:p>
            <a:pPr marL="0" indent="0">
              <a:buNone/>
            </a:pPr>
            <a:r>
              <a:rPr lang="en-US" dirty="0" smtClean="0"/>
              <a:t>A freely </a:t>
            </a:r>
            <a:r>
              <a:rPr lang="en-US" dirty="0"/>
              <a:t>accessible web search engine </a:t>
            </a:r>
            <a:r>
              <a:rPr lang="en-US" dirty="0" smtClean="0"/>
              <a:t>which</a:t>
            </a:r>
            <a:r>
              <a:rPr lang="en-US" dirty="0"/>
              <a:t> provides a simple way to broadly </a:t>
            </a:r>
            <a:r>
              <a:rPr lang="en-US" dirty="0" smtClean="0"/>
              <a:t>search </a:t>
            </a:r>
            <a:r>
              <a:rPr lang="en-US" dirty="0"/>
              <a:t>for scholarly </a:t>
            </a:r>
            <a:r>
              <a:rPr lang="en-US" dirty="0" smtClean="0"/>
              <a:t>literature across </a:t>
            </a:r>
            <a:r>
              <a:rPr lang="en-US" dirty="0"/>
              <a:t>a wide variety of disciplines and </a:t>
            </a:r>
            <a:r>
              <a:rPr lang="en-US" dirty="0" smtClean="0"/>
              <a:t>sources. </a:t>
            </a:r>
          </a:p>
          <a:p>
            <a:r>
              <a:rPr lang="en-US" dirty="0" smtClean="0">
                <a:solidFill>
                  <a:schemeClr val="accent1"/>
                </a:solidFill>
              </a:rPr>
              <a:t>Academic Databases </a:t>
            </a:r>
          </a:p>
          <a:p>
            <a:pPr marL="0" indent="0">
              <a:buNone/>
            </a:pPr>
            <a:r>
              <a:rPr lang="en-US" dirty="0" smtClean="0"/>
              <a:t>Collections </a:t>
            </a:r>
            <a:r>
              <a:rPr lang="en-US" dirty="0"/>
              <a:t>of </a:t>
            </a:r>
            <a:r>
              <a:rPr lang="en-US" dirty="0" smtClean="0"/>
              <a:t>scholarly information </a:t>
            </a:r>
            <a:r>
              <a:rPr lang="en-US" dirty="0"/>
              <a:t>that is commonly used for research and </a:t>
            </a:r>
            <a:r>
              <a:rPr lang="en-US" dirty="0" smtClean="0"/>
              <a:t>writing. They include </a:t>
            </a:r>
            <a:r>
              <a:rPr lang="en-US" dirty="0"/>
              <a:t>access to academic journals.</a:t>
            </a:r>
            <a:r>
              <a:rPr lang="en-GB" dirty="0" smtClean="0"/>
              <a:t> </a:t>
            </a:r>
          </a:p>
          <a:p>
            <a:pPr marL="0" indent="0">
              <a:buNone/>
            </a:pPr>
            <a:r>
              <a:rPr lang="en-GB" dirty="0" smtClean="0"/>
              <a:t>e.g. ASJP ( Algerian Scientific Journal Platform/ multidisciplinary)  </a:t>
            </a:r>
            <a:r>
              <a:rPr lang="en-GB" dirty="0"/>
              <a:t>JSTOR ( multidisciplinary) and ERIC (education sciences) </a:t>
            </a:r>
            <a:endParaRPr lang="en-GB" dirty="0" smtClean="0"/>
          </a:p>
          <a:p>
            <a:pPr marL="0" indent="0">
              <a:buNone/>
            </a:pPr>
            <a:r>
              <a:rPr lang="en-GB" dirty="0" smtClean="0"/>
              <a:t>Check</a:t>
            </a:r>
            <a:r>
              <a:rPr lang="en-GB" dirty="0" smtClean="0">
                <a:hlinkClick r:id="rId2"/>
              </a:rPr>
              <a:t>: https</a:t>
            </a:r>
            <a:r>
              <a:rPr lang="en-GB" dirty="0">
                <a:hlinkClick r:id="rId2"/>
              </a:rPr>
              <a:t>://en.wikipedia.org/wiki/List_of_academic_databases_and_search_engines</a:t>
            </a:r>
            <a:endParaRPr lang="en-GB" dirty="0" smtClean="0"/>
          </a:p>
          <a:p>
            <a:r>
              <a:rPr lang="en-GB" dirty="0" smtClean="0">
                <a:solidFill>
                  <a:schemeClr val="accent1"/>
                </a:solidFill>
              </a:rPr>
              <a:t>Social Networking Websites for Academics </a:t>
            </a:r>
          </a:p>
          <a:p>
            <a:pPr marL="0" indent="0">
              <a:buNone/>
            </a:pPr>
            <a:r>
              <a:rPr lang="en-GB" dirty="0" smtClean="0"/>
              <a:t>Check Academia.edu / Researchgate.net </a:t>
            </a:r>
            <a:endParaRPr lang="en-GB" dirty="0"/>
          </a:p>
        </p:txBody>
      </p:sp>
    </p:spTree>
    <p:extLst>
      <p:ext uri="{BB962C8B-B14F-4D97-AF65-F5344CB8AC3E}">
        <p14:creationId xmlns:p14="http://schemas.microsoft.com/office/powerpoint/2010/main" val="241759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GB" dirty="0" smtClean="0"/>
              <a:t>Important Remarks </a:t>
            </a:r>
            <a:endParaRPr lang="en-GB" dirty="0"/>
          </a:p>
        </p:txBody>
      </p:sp>
      <p:sp>
        <p:nvSpPr>
          <p:cNvPr id="3" name="Espace réservé du contenu 2"/>
          <p:cNvSpPr>
            <a:spLocks noGrp="1"/>
          </p:cNvSpPr>
          <p:nvPr>
            <p:ph idx="1"/>
          </p:nvPr>
        </p:nvSpPr>
        <p:spPr/>
        <p:txBody>
          <a:bodyPr>
            <a:normAutofit fontScale="85000" lnSpcReduction="20000"/>
          </a:bodyPr>
          <a:lstStyle/>
          <a:p>
            <a:pPr lvl="0"/>
            <a:r>
              <a:rPr lang="en-GB" dirty="0"/>
              <a:t>Most journals have websites on the internet. Some of them have open access policy. This means that you can read and download the articles from the website without having to pay. Articles in subscription journals can only be downloaded if the university provides access or by paying.</a:t>
            </a:r>
            <a:endParaRPr lang="fr-FR" dirty="0"/>
          </a:p>
          <a:p>
            <a:r>
              <a:rPr lang="en-GB" dirty="0" smtClean="0"/>
              <a:t>If </a:t>
            </a:r>
            <a:r>
              <a:rPr lang="en-GB" dirty="0"/>
              <a:t>your university library does not subscribe to academic databases </a:t>
            </a:r>
            <a:r>
              <a:rPr lang="en-GB" dirty="0" smtClean="0"/>
              <a:t>or </a:t>
            </a:r>
            <a:r>
              <a:rPr lang="en-GB" dirty="0"/>
              <a:t>quality academic journals, </a:t>
            </a:r>
            <a:r>
              <a:rPr lang="en-GB" dirty="0" smtClean="0"/>
              <a:t>open-access </a:t>
            </a:r>
            <a:r>
              <a:rPr lang="en-GB" dirty="0"/>
              <a:t>publications can be useful. </a:t>
            </a:r>
            <a:endParaRPr lang="en-GB" dirty="0" smtClean="0"/>
          </a:p>
          <a:p>
            <a:r>
              <a:rPr lang="en-GB" dirty="0"/>
              <a:t>T</a:t>
            </a:r>
            <a:r>
              <a:rPr lang="en-GB" dirty="0" smtClean="0"/>
              <a:t>here </a:t>
            </a:r>
            <a:r>
              <a:rPr lang="en-GB" dirty="0"/>
              <a:t>is no quality control of the information you </a:t>
            </a:r>
            <a:r>
              <a:rPr lang="en-GB" dirty="0" smtClean="0"/>
              <a:t>find on the internet. </a:t>
            </a:r>
            <a:r>
              <a:rPr lang="en-GB" dirty="0"/>
              <a:t>Google Scholar contains academic-type documents (such as articles and conference papers), but the quality can vary enormously. If the publisher is a quality academic journal or an official organization (national or international), the document may well be useful for your research project.</a:t>
            </a:r>
            <a:endParaRPr lang="fr-FR" dirty="0"/>
          </a:p>
          <a:p>
            <a:endParaRPr lang="en-GB" dirty="0" smtClean="0"/>
          </a:p>
          <a:p>
            <a:endParaRPr lang="fr-FR" dirty="0"/>
          </a:p>
          <a:p>
            <a:endParaRPr lang="en-GB" dirty="0"/>
          </a:p>
        </p:txBody>
      </p:sp>
    </p:spTree>
    <p:extLst>
      <p:ext uri="{BB962C8B-B14F-4D97-AF65-F5344CB8AC3E}">
        <p14:creationId xmlns:p14="http://schemas.microsoft.com/office/powerpoint/2010/main" val="1862810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72950"/>
            <a:ext cx="9601196" cy="1303867"/>
          </a:xfrm>
        </p:spPr>
        <p:txBody>
          <a:bodyPr>
            <a:normAutofit/>
          </a:bodyPr>
          <a:lstStyle/>
          <a:p>
            <a:r>
              <a:rPr lang="en-GB" b="1" dirty="0"/>
              <a:t>Evaluating </a:t>
            </a:r>
            <a:r>
              <a:rPr lang="en-GB" b="1" dirty="0" smtClean="0"/>
              <a:t>websites</a:t>
            </a:r>
            <a:endParaRPr lang="en-GB" dirty="0"/>
          </a:p>
        </p:txBody>
      </p:sp>
      <p:sp>
        <p:nvSpPr>
          <p:cNvPr id="3" name="Espace réservé du contenu 2"/>
          <p:cNvSpPr>
            <a:spLocks noGrp="1"/>
          </p:cNvSpPr>
          <p:nvPr>
            <p:ph idx="1"/>
          </p:nvPr>
        </p:nvSpPr>
        <p:spPr/>
        <p:txBody>
          <a:bodyPr>
            <a:normAutofit fontScale="92500" lnSpcReduction="20000"/>
          </a:bodyPr>
          <a:lstStyle/>
          <a:p>
            <a:pPr lvl="0"/>
            <a:r>
              <a:rPr lang="en-GB" dirty="0" smtClean="0"/>
              <a:t>Anybody </a:t>
            </a:r>
            <a:r>
              <a:rPr lang="en-GB" dirty="0"/>
              <a:t>can add to </a:t>
            </a:r>
            <a:r>
              <a:rPr lang="en-GB" dirty="0" smtClean="0"/>
              <a:t>information </a:t>
            </a:r>
            <a:r>
              <a:rPr lang="en-GB" dirty="0"/>
              <a:t>on websites, blogs, social media </a:t>
            </a:r>
            <a:r>
              <a:rPr lang="en-GB" dirty="0" smtClean="0"/>
              <a:t>pages without </a:t>
            </a:r>
            <a:r>
              <a:rPr lang="en-GB" dirty="0"/>
              <a:t>having actual knowledge of </a:t>
            </a:r>
            <a:r>
              <a:rPr lang="en-GB" dirty="0" smtClean="0"/>
              <a:t>the topic</a:t>
            </a:r>
            <a:r>
              <a:rPr lang="en-GB" dirty="0"/>
              <a:t>. To check whether information is genuine or not, </a:t>
            </a:r>
            <a:r>
              <a:rPr lang="en-GB" b="1" dirty="0"/>
              <a:t>check the authors </a:t>
            </a:r>
            <a:r>
              <a:rPr lang="en-GB" dirty="0"/>
              <a:t>providing the </a:t>
            </a:r>
            <a:r>
              <a:rPr lang="en-GB" dirty="0" smtClean="0"/>
              <a:t>information and the </a:t>
            </a:r>
            <a:r>
              <a:rPr lang="en-GB" dirty="0"/>
              <a:t>references and bibliography given </a:t>
            </a:r>
            <a:r>
              <a:rPr lang="en-GB" dirty="0" smtClean="0"/>
              <a:t>by them.</a:t>
            </a:r>
            <a:endParaRPr lang="fr-FR" dirty="0"/>
          </a:p>
          <a:p>
            <a:pPr lvl="0"/>
            <a:r>
              <a:rPr lang="en-GB" dirty="0"/>
              <a:t>Use the URL ( Uniform Resource Locator)  to check whether the website is of an institution, a private institution or a private website</a:t>
            </a:r>
            <a:r>
              <a:rPr lang="en-GB" dirty="0" smtClean="0"/>
              <a:t>.</a:t>
            </a:r>
          </a:p>
          <a:p>
            <a:r>
              <a:rPr lang="en-GB" dirty="0"/>
              <a:t>Some websites of national and international institutions may contain documents that can be good sources for information. </a:t>
            </a:r>
            <a:endParaRPr lang="fr-FR" dirty="0"/>
          </a:p>
          <a:p>
            <a:pPr lvl="0"/>
            <a:r>
              <a:rPr lang="en-GB" dirty="0"/>
              <a:t>Some websites may have a promotional purpose and cannot be used for academic work. </a:t>
            </a:r>
            <a:endParaRPr lang="fr-FR" dirty="0"/>
          </a:p>
        </p:txBody>
      </p:sp>
    </p:spTree>
    <p:extLst>
      <p:ext uri="{BB962C8B-B14F-4D97-AF65-F5344CB8AC3E}">
        <p14:creationId xmlns:p14="http://schemas.microsoft.com/office/powerpoint/2010/main" val="244144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Evaluating Wikipedia </a:t>
            </a:r>
            <a:endParaRPr lang="en-GB" dirty="0"/>
          </a:p>
        </p:txBody>
      </p:sp>
      <p:sp>
        <p:nvSpPr>
          <p:cNvPr id="3" name="Espace réservé du contenu 2"/>
          <p:cNvSpPr>
            <a:spLocks noGrp="1"/>
          </p:cNvSpPr>
          <p:nvPr>
            <p:ph idx="1"/>
          </p:nvPr>
        </p:nvSpPr>
        <p:spPr/>
        <p:txBody>
          <a:bodyPr>
            <a:normAutofit fontScale="92500"/>
          </a:bodyPr>
          <a:lstStyle/>
          <a:p>
            <a:pPr marL="0" indent="0">
              <a:buNone/>
            </a:pPr>
            <a:r>
              <a:rPr lang="en-GB" b="1" dirty="0" smtClean="0"/>
              <a:t>Task1: </a:t>
            </a:r>
            <a:r>
              <a:rPr lang="en-GB" b="1" dirty="0" smtClean="0"/>
              <a:t>Answer the following questions. </a:t>
            </a:r>
          </a:p>
          <a:p>
            <a:pPr marL="457200" indent="-457200">
              <a:buFont typeface="+mj-lt"/>
              <a:buAutoNum type="arabicPeriod"/>
            </a:pPr>
            <a:r>
              <a:rPr lang="en-GB" dirty="0" smtClean="0"/>
              <a:t>What is Wikipedia</a:t>
            </a:r>
            <a:r>
              <a:rPr lang="en-GB" dirty="0"/>
              <a:t>? </a:t>
            </a:r>
            <a:endParaRPr lang="fr-FR" dirty="0"/>
          </a:p>
          <a:p>
            <a:pPr marL="457200" indent="-457200">
              <a:buFont typeface="+mj-lt"/>
              <a:buAutoNum type="arabicPeriod"/>
            </a:pPr>
            <a:r>
              <a:rPr lang="en-GB" dirty="0" smtClean="0"/>
              <a:t>If </a:t>
            </a:r>
            <a:r>
              <a:rPr lang="en-GB" dirty="0"/>
              <a:t>you have used </a:t>
            </a:r>
            <a:r>
              <a:rPr lang="en-GB" dirty="0" smtClean="0"/>
              <a:t>Wikipedia during </a:t>
            </a:r>
            <a:r>
              <a:rPr lang="en-GB" dirty="0"/>
              <a:t>your studies, what sort of information did you search for? How did you use this information </a:t>
            </a:r>
            <a:r>
              <a:rPr lang="en-GB" dirty="0" smtClean="0"/>
              <a:t>in your courses </a:t>
            </a:r>
            <a:r>
              <a:rPr lang="en-GB" dirty="0"/>
              <a:t>or </a:t>
            </a:r>
            <a:r>
              <a:rPr lang="en-GB" dirty="0" smtClean="0"/>
              <a:t>assignments?</a:t>
            </a:r>
            <a:endParaRPr lang="fr-FR" dirty="0"/>
          </a:p>
          <a:p>
            <a:pPr marL="457200" indent="-457200">
              <a:buFont typeface="+mj-lt"/>
              <a:buAutoNum type="arabicPeriod"/>
            </a:pPr>
            <a:r>
              <a:rPr lang="en-GB" dirty="0" smtClean="0"/>
              <a:t> </a:t>
            </a:r>
            <a:r>
              <a:rPr lang="en-GB" dirty="0"/>
              <a:t>Look at the list of references of some articles or books. Did any of these authors cite Wikipedia in their references?</a:t>
            </a:r>
            <a:endParaRPr lang="fr-FR" dirty="0"/>
          </a:p>
          <a:p>
            <a:pPr marL="457200" indent="-457200">
              <a:buFont typeface="+mj-lt"/>
              <a:buAutoNum type="arabicPeriod"/>
            </a:pPr>
            <a:r>
              <a:rPr lang="en-GB" dirty="0" smtClean="0"/>
              <a:t>When </a:t>
            </a:r>
            <a:r>
              <a:rPr lang="en-GB" dirty="0"/>
              <a:t>might Wikipedia be useful? When should we not use Wikipedia?</a:t>
            </a:r>
            <a:endParaRPr lang="fr-FR" dirty="0"/>
          </a:p>
          <a:p>
            <a:pPr marL="0" indent="0">
              <a:buNone/>
            </a:pPr>
            <a:endParaRPr lang="en-GB"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428" y="747909"/>
            <a:ext cx="2358316" cy="1326552"/>
          </a:xfrm>
          <a:prstGeom prst="rect">
            <a:avLst/>
          </a:prstGeom>
        </p:spPr>
      </p:pic>
    </p:spTree>
    <p:extLst>
      <p:ext uri="{BB962C8B-B14F-4D97-AF65-F5344CB8AC3E}">
        <p14:creationId xmlns:p14="http://schemas.microsoft.com/office/powerpoint/2010/main" val="4129471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TotalTime>
  <Words>525</Words>
  <Application>Microsoft Office PowerPoint</Application>
  <PresentationFormat>Grand écran</PresentationFormat>
  <Paragraphs>55</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Garamond</vt:lpstr>
      <vt:lpstr>Wingdings</vt:lpstr>
      <vt:lpstr>Organique</vt:lpstr>
      <vt:lpstr>Lesson 3: Searching for Reliable Sources of Information</vt:lpstr>
      <vt:lpstr>Where to Look for Sources of Information? </vt:lpstr>
      <vt:lpstr>The Library </vt:lpstr>
      <vt:lpstr>The Internet </vt:lpstr>
      <vt:lpstr>Search Engines </vt:lpstr>
      <vt:lpstr>Présentation PowerPoint</vt:lpstr>
      <vt:lpstr>Important Remarks </vt:lpstr>
      <vt:lpstr>Evaluating websites</vt:lpstr>
      <vt:lpstr>Evaluating Wikipedia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Searching for Reliable Sources of Information</dc:title>
  <dc:creator>Meriam Ghennai</dc:creator>
  <cp:lastModifiedBy>Meriam Ghennai</cp:lastModifiedBy>
  <cp:revision>3</cp:revision>
  <dcterms:created xsi:type="dcterms:W3CDTF">2023-03-18T12:00:41Z</dcterms:created>
  <dcterms:modified xsi:type="dcterms:W3CDTF">2023-03-18T13:01:08Z</dcterms:modified>
</cp:coreProperties>
</file>