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50"/>
  </p:notesMasterIdLst>
  <p:sldIdLst>
    <p:sldId id="390" r:id="rId2"/>
    <p:sldId id="405" r:id="rId3"/>
    <p:sldId id="408" r:id="rId4"/>
    <p:sldId id="424" r:id="rId5"/>
    <p:sldId id="423" r:id="rId6"/>
    <p:sldId id="425" r:id="rId7"/>
    <p:sldId id="426" r:id="rId8"/>
    <p:sldId id="412" r:id="rId9"/>
    <p:sldId id="429" r:id="rId10"/>
    <p:sldId id="433" r:id="rId11"/>
    <p:sldId id="430" r:id="rId12"/>
    <p:sldId id="431" r:id="rId13"/>
    <p:sldId id="434" r:id="rId14"/>
    <p:sldId id="435" r:id="rId15"/>
    <p:sldId id="413" r:id="rId16"/>
    <p:sldId id="410" r:id="rId17"/>
    <p:sldId id="448" r:id="rId18"/>
    <p:sldId id="449" r:id="rId19"/>
    <p:sldId id="414" r:id="rId20"/>
    <p:sldId id="437" r:id="rId21"/>
    <p:sldId id="440" r:id="rId22"/>
    <p:sldId id="441" r:id="rId23"/>
    <p:sldId id="436" r:id="rId24"/>
    <p:sldId id="472" r:id="rId25"/>
    <p:sldId id="453" r:id="rId26"/>
    <p:sldId id="452" r:id="rId27"/>
    <p:sldId id="454" r:id="rId28"/>
    <p:sldId id="455" r:id="rId29"/>
    <p:sldId id="456" r:id="rId30"/>
    <p:sldId id="457" r:id="rId31"/>
    <p:sldId id="458" r:id="rId32"/>
    <p:sldId id="459" r:id="rId33"/>
    <p:sldId id="460" r:id="rId34"/>
    <p:sldId id="461" r:id="rId35"/>
    <p:sldId id="462" r:id="rId36"/>
    <p:sldId id="477" r:id="rId37"/>
    <p:sldId id="473" r:id="rId38"/>
    <p:sldId id="474" r:id="rId39"/>
    <p:sldId id="475" r:id="rId40"/>
    <p:sldId id="476" r:id="rId41"/>
    <p:sldId id="463" r:id="rId42"/>
    <p:sldId id="464" r:id="rId43"/>
    <p:sldId id="465" r:id="rId44"/>
    <p:sldId id="466" r:id="rId45"/>
    <p:sldId id="467" r:id="rId46"/>
    <p:sldId id="468" r:id="rId47"/>
    <p:sldId id="469" r:id="rId48"/>
    <p:sldId id="47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89" autoAdjust="0"/>
    <p:restoredTop sz="94255" autoAdjust="0"/>
  </p:normalViewPr>
  <p:slideViewPr>
    <p:cSldViewPr snapToGrid="0">
      <p:cViewPr varScale="1">
        <p:scale>
          <a:sx n="64" d="100"/>
          <a:sy n="64" d="100"/>
        </p:scale>
        <p:origin x="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5F1DF-6EE9-48BE-B7E7-71DEDCDE5107}"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D1DD0167-519B-4A82-B290-15DDE176C703}">
      <dgm:prSet phldrT="[Texte]" custT="1"/>
      <dgm:spPr/>
      <dgm:t>
        <a:bodyPr/>
        <a:lstStyle/>
        <a:p>
          <a:pPr algn="ctr" rtl="1"/>
          <a:r>
            <a:rPr lang="ar-SA" sz="2400" b="1" u="sng" smtClean="0"/>
            <a:t>السجلات والتقارير الداخلية</a:t>
          </a:r>
          <a:r>
            <a:rPr lang="ar-SA" sz="2400" u="sng" smtClean="0"/>
            <a:t>:</a:t>
          </a:r>
          <a:r>
            <a:rPr lang="ar-SA" sz="2400" smtClean="0"/>
            <a:t> </a:t>
          </a:r>
          <a:endParaRPr lang="en-US" sz="2400" b="1" dirty="0"/>
        </a:p>
      </dgm:t>
    </dgm:pt>
    <dgm:pt modelId="{721400D9-C105-48A6-ACE6-BC0C272CFC68}" type="parTrans" cxnId="{4505FED9-839C-4619-A00E-1B197C6D5859}">
      <dgm:prSet/>
      <dgm:spPr/>
      <dgm:t>
        <a:bodyPr/>
        <a:lstStyle/>
        <a:p>
          <a:pPr algn="ctr" rtl="1"/>
          <a:endParaRPr lang="en-US" sz="2800"/>
        </a:p>
      </dgm:t>
    </dgm:pt>
    <dgm:pt modelId="{ED8AB3BB-70DE-4619-9AF0-93DB76EF3384}" type="sibTrans" cxnId="{4505FED9-839C-4619-A00E-1B197C6D5859}">
      <dgm:prSet/>
      <dgm:spPr/>
      <dgm:t>
        <a:bodyPr/>
        <a:lstStyle/>
        <a:p>
          <a:pPr algn="ctr" rtl="1"/>
          <a:endParaRPr lang="en-US" sz="2800"/>
        </a:p>
      </dgm:t>
    </dgm:pt>
    <dgm:pt modelId="{ACB835B5-A6FB-47C0-8209-53DCBBCD4256}">
      <dgm:prSet phldrT="[Texte]" custT="1"/>
      <dgm:spPr/>
      <dgm:t>
        <a:bodyPr/>
        <a:lstStyle/>
        <a:p>
          <a:pPr algn="ctr" rtl="1"/>
          <a:r>
            <a:rPr lang="ar-SA" sz="2400" b="1" u="sng" smtClean="0"/>
            <a:t>الاستخبارات التسويقية:</a:t>
          </a:r>
          <a:r>
            <a:rPr lang="ar-SA" sz="2400" b="1" smtClean="0"/>
            <a:t> </a:t>
          </a:r>
          <a:endParaRPr lang="en-US" sz="2400" dirty="0"/>
        </a:p>
      </dgm:t>
    </dgm:pt>
    <dgm:pt modelId="{9D86E0FA-B032-4A23-BD05-0C39864EAB4C}" type="parTrans" cxnId="{F1B6929D-F0FA-489C-A4B3-F97BEF1480B5}">
      <dgm:prSet/>
      <dgm:spPr/>
      <dgm:t>
        <a:bodyPr/>
        <a:lstStyle/>
        <a:p>
          <a:pPr algn="ctr" rtl="1"/>
          <a:endParaRPr lang="en-US" sz="2800"/>
        </a:p>
      </dgm:t>
    </dgm:pt>
    <dgm:pt modelId="{85CFE095-5A75-4915-9872-9DED967BF962}" type="sibTrans" cxnId="{F1B6929D-F0FA-489C-A4B3-F97BEF1480B5}">
      <dgm:prSet/>
      <dgm:spPr/>
      <dgm:t>
        <a:bodyPr/>
        <a:lstStyle/>
        <a:p>
          <a:pPr algn="ctr" rtl="1"/>
          <a:endParaRPr lang="en-US" sz="2800"/>
        </a:p>
      </dgm:t>
    </dgm:pt>
    <dgm:pt modelId="{E30A0CAE-3144-4D8E-BC7E-A7D5583B839B}">
      <dgm:prSet phldrT="[Texte]" custT="1"/>
      <dgm:spPr/>
      <dgm:t>
        <a:bodyPr/>
        <a:lstStyle/>
        <a:p>
          <a:pPr algn="ctr" rtl="1"/>
          <a:r>
            <a:rPr lang="ar-SA" sz="2400" b="1" u="sng" smtClean="0"/>
            <a:t>بحوث التسويق:</a:t>
          </a:r>
          <a:r>
            <a:rPr lang="ar-SA" sz="2400" b="1" smtClean="0"/>
            <a:t> </a:t>
          </a:r>
          <a:endParaRPr lang="en-US" sz="2400" dirty="0"/>
        </a:p>
      </dgm:t>
    </dgm:pt>
    <dgm:pt modelId="{A8233D40-CE4A-4CAB-AB85-7B7491CEDD1D}" type="parTrans" cxnId="{8D15A444-1A28-4AD3-9386-4FD7DFB8E732}">
      <dgm:prSet/>
      <dgm:spPr/>
      <dgm:t>
        <a:bodyPr/>
        <a:lstStyle/>
        <a:p>
          <a:pPr algn="ctr" rtl="1"/>
          <a:endParaRPr lang="en-US" sz="2800"/>
        </a:p>
      </dgm:t>
    </dgm:pt>
    <dgm:pt modelId="{964BF163-5E83-47F8-8E4B-2474BAE6B628}" type="sibTrans" cxnId="{8D15A444-1A28-4AD3-9386-4FD7DFB8E732}">
      <dgm:prSet/>
      <dgm:spPr/>
      <dgm:t>
        <a:bodyPr/>
        <a:lstStyle/>
        <a:p>
          <a:pPr algn="ctr" rtl="1"/>
          <a:endParaRPr lang="en-US" sz="2800"/>
        </a:p>
      </dgm:t>
    </dgm:pt>
    <dgm:pt modelId="{B1CBA0E3-71F2-446C-B59C-00B2432E436B}">
      <dgm:prSet phldrT="[Texte]" custT="1"/>
      <dgm:spPr/>
      <dgm:t>
        <a:bodyPr/>
        <a:lstStyle/>
        <a:p>
          <a:pPr algn="ctr" rtl="1"/>
          <a:r>
            <a:rPr lang="ar-DZ" sz="2400" b="1" u="sng" dirty="0" smtClean="0"/>
            <a:t>نظام دعم </a:t>
          </a:r>
          <a:r>
            <a:rPr lang="ar-DZ" sz="2400" b="1" u="sng" dirty="0" err="1" smtClean="0"/>
            <a:t>القرارت</a:t>
          </a:r>
          <a:r>
            <a:rPr lang="ar-DZ" sz="2400" b="1" u="sng" dirty="0" smtClean="0"/>
            <a:t> التسويقية</a:t>
          </a:r>
          <a:endParaRPr lang="en-US" sz="2400" u="sng" dirty="0"/>
        </a:p>
      </dgm:t>
    </dgm:pt>
    <dgm:pt modelId="{3CFE8918-3CC0-477B-9739-22E62ADEDB31}" type="sibTrans" cxnId="{72F0974B-36BE-4491-9E7D-64763D237F92}">
      <dgm:prSet/>
      <dgm:spPr/>
      <dgm:t>
        <a:bodyPr/>
        <a:lstStyle/>
        <a:p>
          <a:pPr algn="ctr" rtl="1"/>
          <a:endParaRPr lang="en-US" sz="2800"/>
        </a:p>
      </dgm:t>
    </dgm:pt>
    <dgm:pt modelId="{5020E550-68CE-4595-AF49-A863974E739F}" type="parTrans" cxnId="{72F0974B-36BE-4491-9E7D-64763D237F92}">
      <dgm:prSet/>
      <dgm:spPr/>
      <dgm:t>
        <a:bodyPr/>
        <a:lstStyle/>
        <a:p>
          <a:pPr algn="ctr" rtl="1"/>
          <a:endParaRPr lang="en-US" sz="2800"/>
        </a:p>
      </dgm:t>
    </dgm:pt>
    <dgm:pt modelId="{97F61253-A229-444E-8E28-F3FBA119AD4C}" type="pres">
      <dgm:prSet presAssocID="{E325F1DF-6EE9-48BE-B7E7-71DEDCDE5107}" presName="cycle" presStyleCnt="0">
        <dgm:presLayoutVars>
          <dgm:dir/>
          <dgm:resizeHandles val="exact"/>
        </dgm:presLayoutVars>
      </dgm:prSet>
      <dgm:spPr/>
      <dgm:t>
        <a:bodyPr/>
        <a:lstStyle/>
        <a:p>
          <a:endParaRPr lang="en-US"/>
        </a:p>
      </dgm:t>
    </dgm:pt>
    <dgm:pt modelId="{E0B0E984-9865-4BD7-A52B-DB56A0320090}" type="pres">
      <dgm:prSet presAssocID="{D1DD0167-519B-4A82-B290-15DDE176C703}" presName="node" presStyleLbl="node1" presStyleIdx="0" presStyleCnt="4" custScaleX="380596">
        <dgm:presLayoutVars>
          <dgm:bulletEnabled val="1"/>
        </dgm:presLayoutVars>
      </dgm:prSet>
      <dgm:spPr/>
      <dgm:t>
        <a:bodyPr/>
        <a:lstStyle/>
        <a:p>
          <a:endParaRPr lang="en-US"/>
        </a:p>
      </dgm:t>
    </dgm:pt>
    <dgm:pt modelId="{A766BF96-559C-4EFF-8029-F29F10BFC4AB}" type="pres">
      <dgm:prSet presAssocID="{D1DD0167-519B-4A82-B290-15DDE176C703}" presName="spNode" presStyleCnt="0"/>
      <dgm:spPr/>
      <dgm:t>
        <a:bodyPr/>
        <a:lstStyle/>
        <a:p>
          <a:endParaRPr lang="en-US"/>
        </a:p>
      </dgm:t>
    </dgm:pt>
    <dgm:pt modelId="{CB1C7E01-0939-4265-A7F8-81FF446AFD3E}" type="pres">
      <dgm:prSet presAssocID="{ED8AB3BB-70DE-4619-9AF0-93DB76EF3384}" presName="sibTrans" presStyleLbl="sibTrans1D1" presStyleIdx="0" presStyleCnt="4"/>
      <dgm:spPr/>
      <dgm:t>
        <a:bodyPr/>
        <a:lstStyle/>
        <a:p>
          <a:endParaRPr lang="en-US"/>
        </a:p>
      </dgm:t>
    </dgm:pt>
    <dgm:pt modelId="{B7B1B13B-C816-4F31-97E2-16FEFDFCFA54}" type="pres">
      <dgm:prSet presAssocID="{ACB835B5-A6FB-47C0-8209-53DCBBCD4256}" presName="node" presStyleLbl="node1" presStyleIdx="1" presStyleCnt="4" custScaleX="335512" custRadScaleRad="159574" custRadScaleInc="-22563">
        <dgm:presLayoutVars>
          <dgm:bulletEnabled val="1"/>
        </dgm:presLayoutVars>
      </dgm:prSet>
      <dgm:spPr/>
      <dgm:t>
        <a:bodyPr/>
        <a:lstStyle/>
        <a:p>
          <a:endParaRPr lang="en-US"/>
        </a:p>
      </dgm:t>
    </dgm:pt>
    <dgm:pt modelId="{A63AD539-11A2-4EEB-835E-27ADC1E88E69}" type="pres">
      <dgm:prSet presAssocID="{ACB835B5-A6FB-47C0-8209-53DCBBCD4256}" presName="spNode" presStyleCnt="0"/>
      <dgm:spPr/>
      <dgm:t>
        <a:bodyPr/>
        <a:lstStyle/>
        <a:p>
          <a:endParaRPr lang="en-US"/>
        </a:p>
      </dgm:t>
    </dgm:pt>
    <dgm:pt modelId="{07618071-5077-4BC4-AA8E-64CAAD62949A}" type="pres">
      <dgm:prSet presAssocID="{85CFE095-5A75-4915-9872-9DED967BF962}" presName="sibTrans" presStyleLbl="sibTrans1D1" presStyleIdx="1" presStyleCnt="4"/>
      <dgm:spPr/>
      <dgm:t>
        <a:bodyPr/>
        <a:lstStyle/>
        <a:p>
          <a:endParaRPr lang="en-US"/>
        </a:p>
      </dgm:t>
    </dgm:pt>
    <dgm:pt modelId="{C52D7FFC-18C3-4AE9-AC15-6D8A49CA2C3F}" type="pres">
      <dgm:prSet presAssocID="{E30A0CAE-3144-4D8E-BC7E-A7D5583B839B}" presName="node" presStyleLbl="node1" presStyleIdx="2" presStyleCnt="4" custScaleX="215896" custRadScaleRad="169431" custRadScaleInc="-227399">
        <dgm:presLayoutVars>
          <dgm:bulletEnabled val="1"/>
        </dgm:presLayoutVars>
      </dgm:prSet>
      <dgm:spPr/>
      <dgm:t>
        <a:bodyPr/>
        <a:lstStyle/>
        <a:p>
          <a:endParaRPr lang="en-US"/>
        </a:p>
      </dgm:t>
    </dgm:pt>
    <dgm:pt modelId="{D4187D3F-D4A7-40FA-8811-4C267BD4FEB3}" type="pres">
      <dgm:prSet presAssocID="{E30A0CAE-3144-4D8E-BC7E-A7D5583B839B}" presName="spNode" presStyleCnt="0"/>
      <dgm:spPr/>
      <dgm:t>
        <a:bodyPr/>
        <a:lstStyle/>
        <a:p>
          <a:endParaRPr lang="en-US"/>
        </a:p>
      </dgm:t>
    </dgm:pt>
    <dgm:pt modelId="{C5553900-24D9-45A9-873A-F635D375E42C}" type="pres">
      <dgm:prSet presAssocID="{964BF163-5E83-47F8-8E4B-2474BAE6B628}" presName="sibTrans" presStyleLbl="sibTrans1D1" presStyleIdx="2" presStyleCnt="4"/>
      <dgm:spPr/>
      <dgm:t>
        <a:bodyPr/>
        <a:lstStyle/>
        <a:p>
          <a:endParaRPr lang="en-US"/>
        </a:p>
      </dgm:t>
    </dgm:pt>
    <dgm:pt modelId="{092F65A3-3D82-4FEC-B16F-DFA1B2C1B77C}" type="pres">
      <dgm:prSet presAssocID="{B1CBA0E3-71F2-446C-B59C-00B2432E436B}" presName="node" presStyleLbl="node1" presStyleIdx="3" presStyleCnt="4" custScaleX="200906" custRadScaleRad="140215" custRadScaleInc="-218530">
        <dgm:presLayoutVars>
          <dgm:bulletEnabled val="1"/>
        </dgm:presLayoutVars>
      </dgm:prSet>
      <dgm:spPr/>
      <dgm:t>
        <a:bodyPr/>
        <a:lstStyle/>
        <a:p>
          <a:endParaRPr lang="en-US"/>
        </a:p>
      </dgm:t>
    </dgm:pt>
    <dgm:pt modelId="{4974996F-A48A-4D08-9182-C94999159993}" type="pres">
      <dgm:prSet presAssocID="{B1CBA0E3-71F2-446C-B59C-00B2432E436B}" presName="spNode" presStyleCnt="0"/>
      <dgm:spPr/>
      <dgm:t>
        <a:bodyPr/>
        <a:lstStyle/>
        <a:p>
          <a:endParaRPr lang="en-US"/>
        </a:p>
      </dgm:t>
    </dgm:pt>
    <dgm:pt modelId="{3B50265C-AA3A-4953-9334-A40C40C45FB0}" type="pres">
      <dgm:prSet presAssocID="{3CFE8918-3CC0-477B-9739-22E62ADEDB31}" presName="sibTrans" presStyleLbl="sibTrans1D1" presStyleIdx="3" presStyleCnt="4"/>
      <dgm:spPr/>
      <dgm:t>
        <a:bodyPr/>
        <a:lstStyle/>
        <a:p>
          <a:endParaRPr lang="en-US"/>
        </a:p>
      </dgm:t>
    </dgm:pt>
  </dgm:ptLst>
  <dgm:cxnLst>
    <dgm:cxn modelId="{E8071B4C-5A60-414E-A1F9-6F7A0E52E8FE}" type="presOf" srcId="{E30A0CAE-3144-4D8E-BC7E-A7D5583B839B}" destId="{C52D7FFC-18C3-4AE9-AC15-6D8A49CA2C3F}" srcOrd="0" destOrd="0" presId="urn:microsoft.com/office/officeart/2005/8/layout/cycle5"/>
    <dgm:cxn modelId="{4BB715A8-3152-4276-B281-ECE2845E164E}" type="presOf" srcId="{964BF163-5E83-47F8-8E4B-2474BAE6B628}" destId="{C5553900-24D9-45A9-873A-F635D375E42C}" srcOrd="0" destOrd="0" presId="urn:microsoft.com/office/officeart/2005/8/layout/cycle5"/>
    <dgm:cxn modelId="{C835102E-7589-42F1-B853-1643B5205AD9}" type="presOf" srcId="{E325F1DF-6EE9-48BE-B7E7-71DEDCDE5107}" destId="{97F61253-A229-444E-8E28-F3FBA119AD4C}" srcOrd="0" destOrd="0" presId="urn:microsoft.com/office/officeart/2005/8/layout/cycle5"/>
    <dgm:cxn modelId="{90A2FEFF-C17F-4879-A885-E4B57EB5F49A}" type="presOf" srcId="{D1DD0167-519B-4A82-B290-15DDE176C703}" destId="{E0B0E984-9865-4BD7-A52B-DB56A0320090}" srcOrd="0" destOrd="0" presId="urn:microsoft.com/office/officeart/2005/8/layout/cycle5"/>
    <dgm:cxn modelId="{322D5B4E-27D8-4A76-A38D-0353491A106B}" type="presOf" srcId="{85CFE095-5A75-4915-9872-9DED967BF962}" destId="{07618071-5077-4BC4-AA8E-64CAAD62949A}" srcOrd="0" destOrd="0" presId="urn:microsoft.com/office/officeart/2005/8/layout/cycle5"/>
    <dgm:cxn modelId="{407C1900-949F-4950-87A0-C56D514A89DA}" type="presOf" srcId="{ED8AB3BB-70DE-4619-9AF0-93DB76EF3384}" destId="{CB1C7E01-0939-4265-A7F8-81FF446AFD3E}" srcOrd="0" destOrd="0" presId="urn:microsoft.com/office/officeart/2005/8/layout/cycle5"/>
    <dgm:cxn modelId="{8BE1FB5D-070B-4C0A-825B-05D1CA11987D}" type="presOf" srcId="{3CFE8918-3CC0-477B-9739-22E62ADEDB31}" destId="{3B50265C-AA3A-4953-9334-A40C40C45FB0}" srcOrd="0" destOrd="0" presId="urn:microsoft.com/office/officeart/2005/8/layout/cycle5"/>
    <dgm:cxn modelId="{8D15A444-1A28-4AD3-9386-4FD7DFB8E732}" srcId="{E325F1DF-6EE9-48BE-B7E7-71DEDCDE5107}" destId="{E30A0CAE-3144-4D8E-BC7E-A7D5583B839B}" srcOrd="2" destOrd="0" parTransId="{A8233D40-CE4A-4CAB-AB85-7B7491CEDD1D}" sibTransId="{964BF163-5E83-47F8-8E4B-2474BAE6B628}"/>
    <dgm:cxn modelId="{8C86C9A1-5400-4AB0-9D65-87E0C8B758E7}" type="presOf" srcId="{ACB835B5-A6FB-47C0-8209-53DCBBCD4256}" destId="{B7B1B13B-C816-4F31-97E2-16FEFDFCFA54}" srcOrd="0" destOrd="0" presId="urn:microsoft.com/office/officeart/2005/8/layout/cycle5"/>
    <dgm:cxn modelId="{72F0974B-36BE-4491-9E7D-64763D237F92}" srcId="{E325F1DF-6EE9-48BE-B7E7-71DEDCDE5107}" destId="{B1CBA0E3-71F2-446C-B59C-00B2432E436B}" srcOrd="3" destOrd="0" parTransId="{5020E550-68CE-4595-AF49-A863974E739F}" sibTransId="{3CFE8918-3CC0-477B-9739-22E62ADEDB31}"/>
    <dgm:cxn modelId="{4505FED9-839C-4619-A00E-1B197C6D5859}" srcId="{E325F1DF-6EE9-48BE-B7E7-71DEDCDE5107}" destId="{D1DD0167-519B-4A82-B290-15DDE176C703}" srcOrd="0" destOrd="0" parTransId="{721400D9-C105-48A6-ACE6-BC0C272CFC68}" sibTransId="{ED8AB3BB-70DE-4619-9AF0-93DB76EF3384}"/>
    <dgm:cxn modelId="{18AB280D-78F2-4705-A921-D3D796C51222}" type="presOf" srcId="{B1CBA0E3-71F2-446C-B59C-00B2432E436B}" destId="{092F65A3-3D82-4FEC-B16F-DFA1B2C1B77C}" srcOrd="0" destOrd="0" presId="urn:microsoft.com/office/officeart/2005/8/layout/cycle5"/>
    <dgm:cxn modelId="{F1B6929D-F0FA-489C-A4B3-F97BEF1480B5}" srcId="{E325F1DF-6EE9-48BE-B7E7-71DEDCDE5107}" destId="{ACB835B5-A6FB-47C0-8209-53DCBBCD4256}" srcOrd="1" destOrd="0" parTransId="{9D86E0FA-B032-4A23-BD05-0C39864EAB4C}" sibTransId="{85CFE095-5A75-4915-9872-9DED967BF962}"/>
    <dgm:cxn modelId="{51CF1E54-1EDA-4005-8B89-1417EF20F0E7}" type="presParOf" srcId="{97F61253-A229-444E-8E28-F3FBA119AD4C}" destId="{E0B0E984-9865-4BD7-A52B-DB56A0320090}" srcOrd="0" destOrd="0" presId="urn:microsoft.com/office/officeart/2005/8/layout/cycle5"/>
    <dgm:cxn modelId="{B6C67C6E-B725-41BE-8ABE-1805D1B70CF3}" type="presParOf" srcId="{97F61253-A229-444E-8E28-F3FBA119AD4C}" destId="{A766BF96-559C-4EFF-8029-F29F10BFC4AB}" srcOrd="1" destOrd="0" presId="urn:microsoft.com/office/officeart/2005/8/layout/cycle5"/>
    <dgm:cxn modelId="{F9E630DA-7183-4D6C-B2EA-2D78DF73149F}" type="presParOf" srcId="{97F61253-A229-444E-8E28-F3FBA119AD4C}" destId="{CB1C7E01-0939-4265-A7F8-81FF446AFD3E}" srcOrd="2" destOrd="0" presId="urn:microsoft.com/office/officeart/2005/8/layout/cycle5"/>
    <dgm:cxn modelId="{B27F66FD-885E-48B9-BBFE-81999CB39496}" type="presParOf" srcId="{97F61253-A229-444E-8E28-F3FBA119AD4C}" destId="{B7B1B13B-C816-4F31-97E2-16FEFDFCFA54}" srcOrd="3" destOrd="0" presId="urn:microsoft.com/office/officeart/2005/8/layout/cycle5"/>
    <dgm:cxn modelId="{C3076043-9E61-49BC-A86E-13A0D0F5C55B}" type="presParOf" srcId="{97F61253-A229-444E-8E28-F3FBA119AD4C}" destId="{A63AD539-11A2-4EEB-835E-27ADC1E88E69}" srcOrd="4" destOrd="0" presId="urn:microsoft.com/office/officeart/2005/8/layout/cycle5"/>
    <dgm:cxn modelId="{6033540D-BE47-4919-A51A-C42F00D29895}" type="presParOf" srcId="{97F61253-A229-444E-8E28-F3FBA119AD4C}" destId="{07618071-5077-4BC4-AA8E-64CAAD62949A}" srcOrd="5" destOrd="0" presId="urn:microsoft.com/office/officeart/2005/8/layout/cycle5"/>
    <dgm:cxn modelId="{ED732250-FF7C-4DB4-B542-7ACB3C2C124F}" type="presParOf" srcId="{97F61253-A229-444E-8E28-F3FBA119AD4C}" destId="{C52D7FFC-18C3-4AE9-AC15-6D8A49CA2C3F}" srcOrd="6" destOrd="0" presId="urn:microsoft.com/office/officeart/2005/8/layout/cycle5"/>
    <dgm:cxn modelId="{EA085310-9151-4782-9211-5F1F8FE29AE3}" type="presParOf" srcId="{97F61253-A229-444E-8E28-F3FBA119AD4C}" destId="{D4187D3F-D4A7-40FA-8811-4C267BD4FEB3}" srcOrd="7" destOrd="0" presId="urn:microsoft.com/office/officeart/2005/8/layout/cycle5"/>
    <dgm:cxn modelId="{3608BF6A-43DF-43BE-A775-B789708BDC64}" type="presParOf" srcId="{97F61253-A229-444E-8E28-F3FBA119AD4C}" destId="{C5553900-24D9-45A9-873A-F635D375E42C}" srcOrd="8" destOrd="0" presId="urn:microsoft.com/office/officeart/2005/8/layout/cycle5"/>
    <dgm:cxn modelId="{C601CBEA-6461-46C5-A21D-B5FCB14D35A6}" type="presParOf" srcId="{97F61253-A229-444E-8E28-F3FBA119AD4C}" destId="{092F65A3-3D82-4FEC-B16F-DFA1B2C1B77C}" srcOrd="9" destOrd="0" presId="urn:microsoft.com/office/officeart/2005/8/layout/cycle5"/>
    <dgm:cxn modelId="{DF95F0E4-8E1F-4B11-9772-90056B590AF3}" type="presParOf" srcId="{97F61253-A229-444E-8E28-F3FBA119AD4C}" destId="{4974996F-A48A-4D08-9182-C94999159993}" srcOrd="10" destOrd="0" presId="urn:microsoft.com/office/officeart/2005/8/layout/cycle5"/>
    <dgm:cxn modelId="{BC98550D-0C36-4ED0-B45E-B17899C02482}" type="presParOf" srcId="{97F61253-A229-444E-8E28-F3FBA119AD4C}" destId="{3B50265C-AA3A-4953-9334-A40C40C45FB0}"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0E984-9865-4BD7-A52B-DB56A0320090}">
      <dsp:nvSpPr>
        <dsp:cNvPr id="0" name=""/>
        <dsp:cNvSpPr/>
      </dsp:nvSpPr>
      <dsp:spPr>
        <a:xfrm>
          <a:off x="979581" y="311"/>
          <a:ext cx="5780118" cy="9871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u="sng" kern="1200" smtClean="0"/>
            <a:t>السجلات والتقارير الداخلية</a:t>
          </a:r>
          <a:r>
            <a:rPr lang="ar-SA" sz="2400" u="sng" kern="1200" smtClean="0"/>
            <a:t>:</a:t>
          </a:r>
          <a:r>
            <a:rPr lang="ar-SA" sz="2400" kern="1200" smtClean="0"/>
            <a:t> </a:t>
          </a:r>
          <a:endParaRPr lang="en-US" sz="2400" b="1" kern="1200" dirty="0"/>
        </a:p>
      </dsp:txBody>
      <dsp:txXfrm>
        <a:off x="1027770" y="48500"/>
        <a:ext cx="5683740" cy="890778"/>
      </dsp:txXfrm>
    </dsp:sp>
    <dsp:sp modelId="{CB1C7E01-0939-4265-A7F8-81FF446AFD3E}">
      <dsp:nvSpPr>
        <dsp:cNvPr id="0" name=""/>
        <dsp:cNvSpPr/>
      </dsp:nvSpPr>
      <dsp:spPr>
        <a:xfrm>
          <a:off x="2628223" y="913412"/>
          <a:ext cx="3259897" cy="3259897"/>
        </a:xfrm>
        <a:custGeom>
          <a:avLst/>
          <a:gdLst/>
          <a:ahLst/>
          <a:cxnLst/>
          <a:rect l="0" t="0" r="0" b="0"/>
          <a:pathLst>
            <a:path>
              <a:moveTo>
                <a:pt x="2244376" y="120243"/>
              </a:moveTo>
              <a:arcTo wR="1629948" hR="1629948" stAng="17528737" swAng="876257"/>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7B1B13B-C816-4F31-97E2-16FEFDFCFA54}">
      <dsp:nvSpPr>
        <dsp:cNvPr id="0" name=""/>
        <dsp:cNvSpPr/>
      </dsp:nvSpPr>
      <dsp:spPr>
        <a:xfrm>
          <a:off x="3665985" y="1323696"/>
          <a:ext cx="5095427" cy="9871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u="sng" kern="1200" smtClean="0"/>
            <a:t>الاستخبارات التسويقية:</a:t>
          </a:r>
          <a:r>
            <a:rPr lang="ar-SA" sz="2400" b="1" kern="1200" smtClean="0"/>
            <a:t> </a:t>
          </a:r>
          <a:endParaRPr lang="en-US" sz="2400" kern="1200" dirty="0"/>
        </a:p>
      </dsp:txBody>
      <dsp:txXfrm>
        <a:off x="3714174" y="1371885"/>
        <a:ext cx="4999049" cy="890778"/>
      </dsp:txXfrm>
    </dsp:sp>
    <dsp:sp modelId="{07618071-5077-4BC4-AA8E-64CAAD62949A}">
      <dsp:nvSpPr>
        <dsp:cNvPr id="0" name=""/>
        <dsp:cNvSpPr/>
      </dsp:nvSpPr>
      <dsp:spPr>
        <a:xfrm>
          <a:off x="3649156" y="2007419"/>
          <a:ext cx="3259897" cy="3259897"/>
        </a:xfrm>
        <a:custGeom>
          <a:avLst/>
          <a:gdLst/>
          <a:ahLst/>
          <a:cxnLst/>
          <a:rect l="0" t="0" r="0" b="0"/>
          <a:pathLst>
            <a:path>
              <a:moveTo>
                <a:pt x="2655606" y="363158"/>
              </a:moveTo>
              <a:arcTo wR="1629948" hR="1629948" stAng="18539724" swAng="628279"/>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52D7FFC-18C3-4AE9-AC15-6D8A49CA2C3F}">
      <dsp:nvSpPr>
        <dsp:cNvPr id="0" name=""/>
        <dsp:cNvSpPr/>
      </dsp:nvSpPr>
      <dsp:spPr>
        <a:xfrm>
          <a:off x="4794726" y="2654961"/>
          <a:ext cx="3278816" cy="98715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u="sng" kern="1200" smtClean="0"/>
            <a:t>بحوث التسويق:</a:t>
          </a:r>
          <a:r>
            <a:rPr lang="ar-SA" sz="2400" b="1" kern="1200" smtClean="0"/>
            <a:t> </a:t>
          </a:r>
          <a:endParaRPr lang="en-US" sz="2400" kern="1200" dirty="0"/>
        </a:p>
      </dsp:txBody>
      <dsp:txXfrm>
        <a:off x="4842915" y="2703150"/>
        <a:ext cx="3182438" cy="890778"/>
      </dsp:txXfrm>
    </dsp:sp>
    <dsp:sp modelId="{C5553900-24D9-45A9-873A-F635D375E42C}">
      <dsp:nvSpPr>
        <dsp:cNvPr id="0" name=""/>
        <dsp:cNvSpPr/>
      </dsp:nvSpPr>
      <dsp:spPr>
        <a:xfrm>
          <a:off x="3466815" y="791119"/>
          <a:ext cx="3259897" cy="3259897"/>
        </a:xfrm>
        <a:custGeom>
          <a:avLst/>
          <a:gdLst/>
          <a:ahLst/>
          <a:cxnLst/>
          <a:rect l="0" t="0" r="0" b="0"/>
          <a:pathLst>
            <a:path>
              <a:moveTo>
                <a:pt x="2424915" y="3052889"/>
              </a:moveTo>
              <a:arcTo wR="1629948" hR="1629948" stAng="3648530" swAng="2417461"/>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92F65A3-3D82-4FEC-B16F-DFA1B2C1B77C}">
      <dsp:nvSpPr>
        <dsp:cNvPr id="0" name=""/>
        <dsp:cNvSpPr/>
      </dsp:nvSpPr>
      <dsp:spPr>
        <a:xfrm>
          <a:off x="1398447" y="3260519"/>
          <a:ext cx="3051163" cy="9871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DZ" sz="2400" b="1" u="sng" kern="1200" dirty="0" smtClean="0"/>
            <a:t>نظام دعم </a:t>
          </a:r>
          <a:r>
            <a:rPr lang="ar-DZ" sz="2400" b="1" u="sng" kern="1200" dirty="0" err="1" smtClean="0"/>
            <a:t>القرارت</a:t>
          </a:r>
          <a:r>
            <a:rPr lang="ar-DZ" sz="2400" b="1" u="sng" kern="1200" dirty="0" smtClean="0"/>
            <a:t> التسويقية</a:t>
          </a:r>
          <a:endParaRPr lang="en-US" sz="2400" u="sng" kern="1200" dirty="0"/>
        </a:p>
      </dsp:txBody>
      <dsp:txXfrm>
        <a:off x="1446636" y="3308708"/>
        <a:ext cx="2954785" cy="890778"/>
      </dsp:txXfrm>
    </dsp:sp>
    <dsp:sp modelId="{3B50265C-AA3A-4953-9334-A40C40C45FB0}">
      <dsp:nvSpPr>
        <dsp:cNvPr id="0" name=""/>
        <dsp:cNvSpPr/>
      </dsp:nvSpPr>
      <dsp:spPr>
        <a:xfrm>
          <a:off x="2843400" y="806283"/>
          <a:ext cx="3259897" cy="3259897"/>
        </a:xfrm>
        <a:custGeom>
          <a:avLst/>
          <a:gdLst/>
          <a:ahLst/>
          <a:cxnLst/>
          <a:rect l="0" t="0" r="0" b="0"/>
          <a:pathLst>
            <a:path>
              <a:moveTo>
                <a:pt x="46641" y="2017079"/>
              </a:moveTo>
              <a:arcTo wR="1629948" hR="1629948" stAng="9975618" swAng="3589717"/>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A02D-A062-4267-8799-DFDE27DB0FC0}" type="datetimeFigureOut">
              <a:rPr lang="en-US" smtClean="0"/>
              <a:t>12/7/2022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B695C-2913-4EFB-B4F6-F847522FD8ED}" type="slidenum">
              <a:rPr lang="en-US" smtClean="0"/>
              <a:t>‹N°›</a:t>
            </a:fld>
            <a:endParaRPr lang="en-US"/>
          </a:p>
        </p:txBody>
      </p:sp>
    </p:spTree>
    <p:extLst>
      <p:ext uri="{BB962C8B-B14F-4D97-AF65-F5344CB8AC3E}">
        <p14:creationId xmlns:p14="http://schemas.microsoft.com/office/powerpoint/2010/main" val="88973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C1B695C-2913-4EFB-B4F6-F847522FD8ED}" type="slidenum">
              <a:rPr lang="en-US" smtClean="0"/>
              <a:t>15</a:t>
            </a:fld>
            <a:endParaRPr lang="en-US"/>
          </a:p>
        </p:txBody>
      </p:sp>
    </p:spTree>
    <p:extLst>
      <p:ext uri="{BB962C8B-B14F-4D97-AF65-F5344CB8AC3E}">
        <p14:creationId xmlns:p14="http://schemas.microsoft.com/office/powerpoint/2010/main" val="1316971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8ABE3C1-DBE1-495D-B57B-2849774B866A}" type="datetimeFigureOut">
              <a:rPr lang="en-US" smtClean="0"/>
              <a:t>12/7/2022</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22F896-40B5-4ADD-8801-0D06FADFA095}" type="slidenum">
              <a:rPr lang="en-US" smtClean="0"/>
              <a:t>‹N°›</a:t>
            </a:fld>
            <a:endParaRPr lang="en-US" dirty="0"/>
          </a:p>
        </p:txBody>
      </p:sp>
    </p:spTree>
    <p:extLst>
      <p:ext uri="{BB962C8B-B14F-4D97-AF65-F5344CB8AC3E}">
        <p14:creationId xmlns:p14="http://schemas.microsoft.com/office/powerpoint/2010/main" val="246505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D6E9DEC-419B-4CC5-A080-3B06BD5A8291}"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496839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62348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5355474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779417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165242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BBB78-C96F-47B7-AB17-D852CA960AC9}" type="datetimeFigureOut">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9024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13198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761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3194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3465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97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891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8048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6254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151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267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D6E9DEC-419B-4CC5-A080-3B06BD5A8291}" type="datetimeFigureOut">
              <a:rPr lang="en-US" smtClean="0"/>
              <a:t>12/7/2022</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82392378"/>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8015" y="1807165"/>
            <a:ext cx="8144134" cy="1373070"/>
          </a:xfrm>
        </p:spPr>
        <p:style>
          <a:lnRef idx="2">
            <a:schemeClr val="accent1"/>
          </a:lnRef>
          <a:fillRef idx="1">
            <a:schemeClr val="lt1"/>
          </a:fillRef>
          <a:effectRef idx="0">
            <a:schemeClr val="accent1"/>
          </a:effectRef>
          <a:fontRef idx="minor">
            <a:schemeClr val="dk1"/>
          </a:fontRef>
        </p:style>
        <p:txBody>
          <a:bodyPr/>
          <a:lstStyle/>
          <a:p>
            <a:pPr algn="ctr" rtl="1"/>
            <a:r>
              <a:rPr lang="ar-DZ" b="1" dirty="0" smtClean="0"/>
              <a:t>تابع لنظــــام المعلومـــات التسويقية</a:t>
            </a:r>
            <a:endParaRPr lang="en-US" b="1" dirty="0"/>
          </a:p>
        </p:txBody>
      </p:sp>
      <p:sp>
        <p:nvSpPr>
          <p:cNvPr id="4" name="Rectangle 3"/>
          <p:cNvSpPr/>
          <p:nvPr/>
        </p:nvSpPr>
        <p:spPr>
          <a:xfrm>
            <a:off x="9195897" y="1807165"/>
            <a:ext cx="2461209" cy="1373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rgbClr val="002060"/>
                </a:solidFill>
              </a:rPr>
              <a:t>محاضرة </a:t>
            </a:r>
            <a:r>
              <a:rPr lang="ar-DZ" sz="3200" b="1" smtClean="0">
                <a:solidFill>
                  <a:srgbClr val="002060"/>
                </a:solidFill>
              </a:rPr>
              <a:t>رقم 08</a:t>
            </a:r>
            <a:endParaRPr lang="ar-DZ" sz="3200" b="1" dirty="0" smtClean="0">
              <a:solidFill>
                <a:srgbClr val="002060"/>
              </a:solidFill>
            </a:endParaRPr>
          </a:p>
        </p:txBody>
      </p:sp>
      <p:sp>
        <p:nvSpPr>
          <p:cNvPr id="5" name="Rectangle à coins arrondis 4"/>
          <p:cNvSpPr/>
          <p:nvPr/>
        </p:nvSpPr>
        <p:spPr>
          <a:xfrm>
            <a:off x="167425" y="154546"/>
            <a:ext cx="11706898" cy="152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002060"/>
                </a:solidFill>
              </a:rPr>
              <a:t>مقياس: نظــــام المعلـومات التسويـــــقية </a:t>
            </a:r>
          </a:p>
          <a:p>
            <a:pPr algn="ctr" rtl="1"/>
            <a:r>
              <a:rPr lang="ar-DZ" sz="3200" b="1" dirty="0" smtClean="0">
                <a:solidFill>
                  <a:srgbClr val="002060"/>
                </a:solidFill>
              </a:rPr>
              <a:t>مستوى سنة ثالثة تسويق</a:t>
            </a:r>
            <a:endParaRPr lang="en-US" sz="3200" b="1" dirty="0">
              <a:solidFill>
                <a:srgbClr val="002060"/>
              </a:solidFill>
            </a:endParaRPr>
          </a:p>
        </p:txBody>
      </p:sp>
      <p:sp>
        <p:nvSpPr>
          <p:cNvPr id="6" name="Rectangle 5"/>
          <p:cNvSpPr/>
          <p:nvPr/>
        </p:nvSpPr>
        <p:spPr>
          <a:xfrm>
            <a:off x="8829207" y="3889762"/>
            <a:ext cx="2827899" cy="13491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sz="2800" b="1" dirty="0" smtClean="0">
                <a:ln w="0"/>
                <a:solidFill>
                  <a:schemeClr val="tx1"/>
                </a:solidFill>
                <a:effectLst>
                  <a:outerShdw blurRad="38100" dist="19050" dir="2700000" algn="tl" rotWithShape="0">
                    <a:schemeClr val="dk1">
                      <a:alpha val="40000"/>
                    </a:schemeClr>
                  </a:outerShdw>
                </a:effectLst>
              </a:rPr>
              <a:t>مكونات نظام المعلومات التسويقية (الأنظمة الفرعية)</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976735" y="3352092"/>
            <a:ext cx="3287028" cy="515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ln w="0"/>
                <a:solidFill>
                  <a:schemeClr val="bg1"/>
                </a:solidFill>
                <a:effectLst>
                  <a:outerShdw blurRad="38100" dist="19050" dir="2700000" algn="tl" rotWithShape="0">
                    <a:schemeClr val="dk1">
                      <a:alpha val="40000"/>
                    </a:schemeClr>
                  </a:outerShdw>
                </a:effectLst>
              </a:rPr>
              <a:t>نظام السجلات الداخلية</a:t>
            </a:r>
            <a:endParaRPr lang="en-US" sz="2400" b="1" dirty="0">
              <a:ln w="0"/>
              <a:solidFill>
                <a:schemeClr val="bg1"/>
              </a:solidFill>
              <a:effectLst>
                <a:outerShdw blurRad="38100" dist="19050" dir="2700000" algn="tl" rotWithShape="0">
                  <a:schemeClr val="dk1">
                    <a:alpha val="40000"/>
                  </a:schemeClr>
                </a:outerShdw>
              </a:effectLst>
            </a:endParaRPr>
          </a:p>
        </p:txBody>
      </p:sp>
      <p:sp>
        <p:nvSpPr>
          <p:cNvPr id="8" name="Rectangle 7"/>
          <p:cNvSpPr/>
          <p:nvPr/>
        </p:nvSpPr>
        <p:spPr>
          <a:xfrm>
            <a:off x="4976735" y="4019336"/>
            <a:ext cx="3287026" cy="615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ln w="0"/>
                <a:solidFill>
                  <a:schemeClr val="bg1"/>
                </a:solidFill>
                <a:effectLst>
                  <a:outerShdw blurRad="38100" dist="19050" dir="2700000" algn="tl" rotWithShape="0">
                    <a:schemeClr val="dk1">
                      <a:alpha val="40000"/>
                    </a:schemeClr>
                  </a:outerShdw>
                </a:effectLst>
              </a:rPr>
              <a:t>نظام الاستخبارات التسويقية</a:t>
            </a:r>
            <a:endParaRPr lang="en-US" sz="2400" b="1" dirty="0">
              <a:ln w="0"/>
              <a:solidFill>
                <a:schemeClr val="bg1"/>
              </a:solidFill>
              <a:effectLst>
                <a:outerShdw blurRad="38100" dist="19050" dir="2700000" algn="tl" rotWithShape="0">
                  <a:schemeClr val="dk1">
                    <a:alpha val="40000"/>
                  </a:schemeClr>
                </a:outerShdw>
              </a:effectLst>
            </a:endParaRPr>
          </a:p>
        </p:txBody>
      </p:sp>
      <p:sp>
        <p:nvSpPr>
          <p:cNvPr id="9" name="Rectangle 8"/>
          <p:cNvSpPr/>
          <p:nvPr/>
        </p:nvSpPr>
        <p:spPr>
          <a:xfrm>
            <a:off x="898015" y="3485213"/>
            <a:ext cx="2998033" cy="2648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1"/>
            <a:r>
              <a:rPr lang="ar-DZ" sz="2400" b="1" dirty="0" smtClean="0">
                <a:ln w="0"/>
                <a:solidFill>
                  <a:schemeClr val="tx1"/>
                </a:solidFill>
                <a:effectLst>
                  <a:outerShdw blurRad="38100" dist="19050" dir="2700000" algn="tl" rotWithShape="0">
                    <a:schemeClr val="dk1">
                      <a:alpha val="40000"/>
                    </a:schemeClr>
                  </a:outerShdw>
                </a:effectLst>
              </a:rPr>
              <a:t>علاقة نظام المعلومات التسويقية بـ :</a:t>
            </a:r>
          </a:p>
          <a:p>
            <a:pPr algn="ctr" rtl="1"/>
            <a:r>
              <a:rPr lang="ar-DZ" sz="2400" b="1" dirty="0" smtClean="0">
                <a:ln w="0"/>
                <a:solidFill>
                  <a:schemeClr val="tx1"/>
                </a:solidFill>
                <a:effectLst>
                  <a:outerShdw blurRad="38100" dist="19050" dir="2700000" algn="tl" rotWithShape="0">
                    <a:schemeClr val="dk1">
                      <a:alpha val="40000"/>
                    </a:schemeClr>
                  </a:outerShdw>
                </a:effectLst>
              </a:rPr>
              <a:t>بنمو المؤسسة</a:t>
            </a:r>
            <a:endParaRPr lang="fr-FR" sz="2400" b="1" dirty="0" smtClean="0">
              <a:ln w="0"/>
              <a:solidFill>
                <a:schemeClr val="tx1"/>
              </a:solidFill>
              <a:effectLst>
                <a:outerShdw blurRad="38100" dist="19050" dir="2700000" algn="tl" rotWithShape="0">
                  <a:schemeClr val="dk1">
                    <a:alpha val="40000"/>
                  </a:schemeClr>
                </a:outerShdw>
              </a:effectLst>
            </a:endParaRPr>
          </a:p>
          <a:p>
            <a:pPr algn="ctr" rtl="1"/>
            <a:r>
              <a:rPr lang="ar-DZ" sz="2400" b="1" dirty="0" smtClean="0">
                <a:ln w="0"/>
                <a:solidFill>
                  <a:schemeClr val="tx1"/>
                </a:solidFill>
                <a:effectLst>
                  <a:outerShdw blurRad="38100" dist="19050" dir="2700000" algn="tl" rotWithShape="0">
                    <a:schemeClr val="dk1">
                      <a:alpha val="40000"/>
                    </a:schemeClr>
                  </a:outerShdw>
                </a:effectLst>
              </a:rPr>
              <a:t>بنظام المعلومات الادارية</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976734" y="4864309"/>
            <a:ext cx="3287027" cy="509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ln w="0"/>
                <a:solidFill>
                  <a:schemeClr val="bg1"/>
                </a:solidFill>
                <a:effectLst>
                  <a:outerShdw blurRad="38100" dist="19050" dir="2700000" algn="tl" rotWithShape="0">
                    <a:schemeClr val="dk1">
                      <a:alpha val="40000"/>
                    </a:schemeClr>
                  </a:outerShdw>
                </a:effectLst>
              </a:rPr>
              <a:t>نظام بحوث التسويق </a:t>
            </a:r>
            <a:endParaRPr lang="en-US" sz="2400" b="1" dirty="0">
              <a:ln w="0"/>
              <a:solidFill>
                <a:schemeClr val="bg1"/>
              </a:solidFill>
              <a:effectLst>
                <a:outerShdw blurRad="38100" dist="19050" dir="2700000" algn="tl" rotWithShape="0">
                  <a:schemeClr val="dk1">
                    <a:alpha val="40000"/>
                  </a:schemeClr>
                </a:outerShdw>
              </a:effectLst>
            </a:endParaRPr>
          </a:p>
        </p:txBody>
      </p:sp>
      <p:sp>
        <p:nvSpPr>
          <p:cNvPr id="11" name="Rectangle 10"/>
          <p:cNvSpPr/>
          <p:nvPr/>
        </p:nvSpPr>
        <p:spPr>
          <a:xfrm>
            <a:off x="4976734" y="5623996"/>
            <a:ext cx="3287027" cy="509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ln w="0"/>
                <a:solidFill>
                  <a:schemeClr val="bg1"/>
                </a:solidFill>
                <a:effectLst>
                  <a:outerShdw blurRad="38100" dist="19050" dir="2700000" algn="tl" rotWithShape="0">
                    <a:schemeClr val="dk1">
                      <a:alpha val="40000"/>
                    </a:schemeClr>
                  </a:outerShdw>
                </a:effectLst>
              </a:rPr>
              <a:t>نظام دعم القرارات التسويقية</a:t>
            </a:r>
            <a:endParaRPr lang="en-US" sz="2400" b="1" dirty="0">
              <a:ln w="0"/>
              <a:solidFill>
                <a:schemeClr val="bg1"/>
              </a:solidFill>
              <a:effectLst>
                <a:outerShdw blurRad="38100" dist="19050" dir="2700000" algn="tl" rotWithShape="0">
                  <a:schemeClr val="dk1">
                    <a:alpha val="40000"/>
                  </a:schemeClr>
                </a:outerShdw>
              </a:effectLst>
            </a:endParaRPr>
          </a:p>
        </p:txBody>
      </p:sp>
      <p:sp>
        <p:nvSpPr>
          <p:cNvPr id="12" name="Flèche gauche 11"/>
          <p:cNvSpPr/>
          <p:nvPr/>
        </p:nvSpPr>
        <p:spPr>
          <a:xfrm>
            <a:off x="8280842" y="3485213"/>
            <a:ext cx="415544" cy="30783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Flèche gauche 12"/>
          <p:cNvSpPr/>
          <p:nvPr/>
        </p:nvSpPr>
        <p:spPr>
          <a:xfrm>
            <a:off x="8280842" y="4156653"/>
            <a:ext cx="415544" cy="30783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lèche gauche 13"/>
          <p:cNvSpPr/>
          <p:nvPr/>
        </p:nvSpPr>
        <p:spPr>
          <a:xfrm>
            <a:off x="8270726" y="5020097"/>
            <a:ext cx="415544" cy="30783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Flèche gauche 14"/>
          <p:cNvSpPr/>
          <p:nvPr/>
        </p:nvSpPr>
        <p:spPr>
          <a:xfrm>
            <a:off x="8280842" y="5724819"/>
            <a:ext cx="415544" cy="30783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03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 presetClass="entr" presetSubtype="4"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550702" y="1761343"/>
            <a:ext cx="5246558" cy="4094801"/>
          </a:xfrm>
        </p:spPr>
        <p:style>
          <a:lnRef idx="2">
            <a:schemeClr val="accent3"/>
          </a:lnRef>
          <a:fillRef idx="1">
            <a:schemeClr val="lt1"/>
          </a:fillRef>
          <a:effectRef idx="0">
            <a:schemeClr val="accent3"/>
          </a:effectRef>
          <a:fontRef idx="minor">
            <a:schemeClr val="dk1"/>
          </a:fontRef>
        </p:style>
        <p:txBody>
          <a:bodyPr>
            <a:noAutofit/>
          </a:bodyPr>
          <a:lstStyle/>
          <a:p>
            <a:pPr marL="342900" lvl="0" indent="-342900" algn="r" rtl="1">
              <a:lnSpc>
                <a:spcPct val="115000"/>
              </a:lnSpc>
              <a:spcAft>
                <a:spcPts val="1000"/>
              </a:spcAft>
              <a:buFont typeface="Wingdings" panose="05000000000000000000" pitchFamily="2" charset="2"/>
              <a:buChar char=""/>
              <a:tabLst>
                <a:tab pos="-1270" algn="r"/>
              </a:tabLst>
            </a:pPr>
            <a:r>
              <a:rPr lang="ar-SA" dirty="0" smtClean="0">
                <a:solidFill>
                  <a:schemeClr val="bg1"/>
                </a:solidFill>
                <a:latin typeface="Calibri" panose="020F0502020204030204" pitchFamily="34" charset="0"/>
                <a:ea typeface="Calibri" panose="020F0502020204030204" pitchFamily="34" charset="0"/>
                <a:cs typeface="Simplified Arabic" panose="02020603050405020304" pitchFamily="18" charset="-78"/>
              </a:rPr>
              <a:t>تتمثل </a:t>
            </a:r>
            <a:r>
              <a:rPr lang="ar-SA"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في مد الإدارة بمعلومات عن المتغيرات الخاصة بمجال المؤسسة كالمستهلكين، الموردين، الوسطاء، المنافسين والمؤسسات الأخرى، وكذلك المتغيرات البيئية المحيطة كالظروف الاقتصادية والتكنولوجية والقوانين والثقافة ويتم تجميع هذه المعلومات بعدة وسائل منها رجال استخبارات، متخصصين لدى المؤسسات المتخصصة في بحوث التسويق، الوسطاء، رجال التجسس التسويقي تعتمد المؤسسة على مصادر عديدة للاستخبارات التسويقية أهمها</a:t>
            </a:r>
            <a:r>
              <a:rPr lang="ar-DZ"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 </a:t>
            </a:r>
            <a:r>
              <a:rPr lang="ar-SA"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موضفوا</a:t>
            </a:r>
            <a:r>
              <a:rPr lang="ar-SA"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 المؤسسة، رجال البيع</a:t>
            </a:r>
            <a:r>
              <a:rPr lang="ar-SA"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a:t>
            </a:r>
            <a:r>
              <a:rPr lang="ar-DZ"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 </a:t>
            </a:r>
            <a:r>
              <a:rPr lang="ar-DZ" b="1" dirty="0" smtClean="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Simplified Arabic" panose="02020603050405020304" pitchFamily="18" charset="-78"/>
              </a:rPr>
              <a:t>مؤسسات </a:t>
            </a:r>
            <a:r>
              <a:rPr lang="ar-DZ"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Simplified Arabic" panose="02020603050405020304" pitchFamily="18" charset="-78"/>
              </a:rPr>
              <a:t>و وكالات الاستشارات المتخصصة</a:t>
            </a:r>
            <a:r>
              <a:rPr lang="ar-SA"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 </a:t>
            </a:r>
            <a:r>
              <a:rPr lang="ar-DZ"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Simplified Arabic" panose="02020603050405020304" pitchFamily="18" charset="-78"/>
              </a:rPr>
              <a:t>رجال الاستخبارات متخصصين </a:t>
            </a:r>
            <a:endParaRPr lang="en-US" sz="1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629585" y="1941226"/>
            <a:ext cx="5486402" cy="39149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15000"/>
              </a:lnSpc>
              <a:spcAft>
                <a:spcPts val="0"/>
              </a:spcAft>
              <a:tabLst>
                <a:tab pos="-1270" algn="r"/>
              </a:tabLst>
            </a:pPr>
            <a:endParaRPr lang="ar-DZ" sz="2400" dirty="0" smtClean="0">
              <a:latin typeface="Calibri" panose="020F0502020204030204" pitchFamily="34" charset="0"/>
              <a:ea typeface="Calibri" panose="020F0502020204030204" pitchFamily="34" charset="0"/>
              <a:cs typeface="Simplified Arabic" panose="02020603050405020304" pitchFamily="18" charset="-78"/>
            </a:endParaRPr>
          </a:p>
          <a:p>
            <a:pPr lvl="0" algn="ctr" rtl="1">
              <a:lnSpc>
                <a:spcPct val="115000"/>
              </a:lnSpc>
              <a:spcAft>
                <a:spcPts val="0"/>
              </a:spcAft>
              <a:tabLst>
                <a:tab pos="-1270" algn="r"/>
              </a:tabLst>
            </a:pPr>
            <a:r>
              <a:rPr lang="ar-SA" sz="2400" dirty="0" smtClean="0">
                <a:latin typeface="Calibri" panose="020F0502020204030204" pitchFamily="34" charset="0"/>
                <a:ea typeface="Calibri" panose="020F0502020204030204" pitchFamily="34" charset="0"/>
                <a:cs typeface="Simplified Arabic" panose="02020603050405020304" pitchFamily="18" charset="-78"/>
              </a:rPr>
              <a:t>تتمثل </a:t>
            </a:r>
            <a:r>
              <a:rPr lang="ar-SA" sz="2400" dirty="0">
                <a:latin typeface="Calibri" panose="020F0502020204030204" pitchFamily="34" charset="0"/>
                <a:ea typeface="Calibri" panose="020F0502020204030204" pitchFamily="34" charset="0"/>
                <a:cs typeface="Simplified Arabic" panose="02020603050405020304" pitchFamily="18" charset="-78"/>
              </a:rPr>
              <a:t>في مد الإدارة بالمعلومات والبيانات الخاصة بمختلف أنشطة المؤسسة ونتائجها وتقيمها واتجاهاتها المتوقعة وخاصة في مجال المبيعات والحصة السوقية والموقع التنافسي وتكاليف الإنتاج والتخزين وحركة الزبائن والتدفقات النقدية والأرباح وغيرها من البيانات والمعلومات الأخرى التي تحصل عليها الإدارة عن طريق المصادر الداخلية للمنظمة كالسجلات والتقارير والنظام المحاسبي</a:t>
            </a:r>
            <a:r>
              <a:rPr lang="ar-DZ" sz="2400" dirty="0">
                <a:latin typeface="Calibri" panose="020F0502020204030204" pitchFamily="34" charset="0"/>
                <a:ea typeface="Calibri" panose="020F0502020204030204" pitchFamily="34" charset="0"/>
                <a:cs typeface="Simplified Arabic" panose="02020603050405020304" pitchFamily="18" charset="-78"/>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7637489" y="1146747"/>
            <a:ext cx="3327817" cy="6145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sz="2800" b="1" dirty="0">
                <a:latin typeface="Calibri" panose="020F0502020204030204" pitchFamily="34" charset="0"/>
                <a:ea typeface="Calibri" panose="020F0502020204030204" pitchFamily="34" charset="0"/>
                <a:cs typeface="Simplified Arabic" panose="02020603050405020304" pitchFamily="18" charset="-78"/>
              </a:rPr>
              <a:t>المصادر الخارجية:</a:t>
            </a:r>
            <a:r>
              <a:rPr lang="ar-SA" sz="2800" dirty="0">
                <a:latin typeface="Calibri" panose="020F0502020204030204" pitchFamily="34" charset="0"/>
                <a:ea typeface="Calibri" panose="020F0502020204030204" pitchFamily="34" charset="0"/>
                <a:cs typeface="Simplified Arabic" panose="02020603050405020304" pitchFamily="18" charset="-78"/>
              </a:rPr>
              <a:t> </a:t>
            </a:r>
            <a:endParaRPr lang="en-US" sz="2800" dirty="0"/>
          </a:p>
        </p:txBody>
      </p:sp>
      <p:sp>
        <p:nvSpPr>
          <p:cNvPr id="7" name="Rectangle 6"/>
          <p:cNvSpPr/>
          <p:nvPr/>
        </p:nvSpPr>
        <p:spPr>
          <a:xfrm>
            <a:off x="1708877" y="1146746"/>
            <a:ext cx="3327817" cy="61459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SA" sz="2800" b="1" dirty="0">
                <a:latin typeface="Calibri" panose="020F0502020204030204" pitchFamily="34" charset="0"/>
                <a:ea typeface="Calibri" panose="020F0502020204030204" pitchFamily="34" charset="0"/>
                <a:cs typeface="Simplified Arabic" panose="02020603050405020304" pitchFamily="18" charset="-78"/>
              </a:rPr>
              <a:t>المصادر </a:t>
            </a:r>
            <a:r>
              <a:rPr lang="ar-DZ" sz="2800" b="1" dirty="0" smtClean="0">
                <a:latin typeface="Calibri" panose="020F0502020204030204" pitchFamily="34" charset="0"/>
                <a:ea typeface="Calibri" panose="020F0502020204030204" pitchFamily="34" charset="0"/>
                <a:cs typeface="Simplified Arabic" panose="02020603050405020304" pitchFamily="18" charset="-78"/>
              </a:rPr>
              <a:t>الداخلية</a:t>
            </a:r>
            <a:r>
              <a:rPr lang="ar-SA" sz="2800" b="1" dirty="0" smtClean="0">
                <a:latin typeface="Calibri" panose="020F0502020204030204" pitchFamily="34" charset="0"/>
                <a:ea typeface="Calibri" panose="020F0502020204030204" pitchFamily="34" charset="0"/>
                <a:cs typeface="Simplified Arabic" panose="02020603050405020304" pitchFamily="18" charset="-78"/>
              </a:rPr>
              <a:t>:</a:t>
            </a:r>
            <a:r>
              <a:rPr lang="ar-SA" sz="2800" dirty="0" smtClean="0">
                <a:latin typeface="Calibri" panose="020F0502020204030204" pitchFamily="34" charset="0"/>
                <a:ea typeface="Calibri" panose="020F0502020204030204" pitchFamily="34" charset="0"/>
                <a:cs typeface="Simplified Arabic" panose="02020603050405020304" pitchFamily="18" charset="-78"/>
              </a:rPr>
              <a:t> </a:t>
            </a:r>
            <a:endParaRPr lang="en-US" sz="2800" dirty="0"/>
          </a:p>
        </p:txBody>
      </p:sp>
      <p:sp>
        <p:nvSpPr>
          <p:cNvPr id="8" name="Rectangle 7"/>
          <p:cNvSpPr/>
          <p:nvPr/>
        </p:nvSpPr>
        <p:spPr>
          <a:xfrm>
            <a:off x="10904111" y="45916"/>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270810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a:xfrm>
            <a:off x="374753" y="329784"/>
            <a:ext cx="10430619" cy="5988571"/>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3">
            <a:schemeClr val="lt1"/>
          </a:lnRef>
          <a:fillRef idx="1">
            <a:schemeClr val="accent2"/>
          </a:fillRef>
          <a:effectRef idx="1">
            <a:schemeClr val="accent2"/>
          </a:effectRef>
          <a:fontRef idx="minor">
            <a:schemeClr val="lt1"/>
          </a:fontRef>
        </p:style>
        <p:txBody>
          <a:bodyPr>
            <a:normAutofit/>
          </a:bodyPr>
          <a:lstStyle/>
          <a:p>
            <a:pPr algn="r" rtl="1">
              <a:buNone/>
            </a:pPr>
            <a:r>
              <a:rPr lang="ar-DZ" sz="2400" b="1" u="sng" dirty="0">
                <a:solidFill>
                  <a:schemeClr val="bg1"/>
                </a:solidFill>
                <a:effectLst>
                  <a:outerShdw blurRad="38100" dist="38100" dir="2700000" algn="tl">
                    <a:srgbClr val="000000">
                      <a:alpha val="43137"/>
                    </a:srgbClr>
                  </a:outerShdw>
                </a:effectLst>
              </a:rPr>
              <a:t>أ)قوى المبيعات.</a:t>
            </a:r>
            <a:r>
              <a:rPr lang="ar-DZ" sz="2400" b="1" dirty="0">
                <a:solidFill>
                  <a:schemeClr val="bg1"/>
                </a:solidFill>
              </a:rPr>
              <a:t/>
            </a:r>
            <a:br>
              <a:rPr lang="ar-DZ" sz="2400" b="1" dirty="0">
                <a:solidFill>
                  <a:schemeClr val="bg1"/>
                </a:solidFill>
              </a:rPr>
            </a:br>
            <a:r>
              <a:rPr lang="ar-DZ" sz="2400" b="1" dirty="0">
                <a:solidFill>
                  <a:schemeClr val="bg1"/>
                </a:solidFill>
              </a:rPr>
              <a:t>على سبيل المثال ، يقوم مدير التسويق بجمع المعلومات عن طريق مواكبة الأخبار وقراءة المجلات المتخصصة ، من خلال الاتصالات مع العملاء والموردين والموزعين والممثلين.</a:t>
            </a:r>
            <a:br>
              <a:rPr lang="ar-DZ" sz="2400" b="1" dirty="0">
                <a:solidFill>
                  <a:schemeClr val="bg1"/>
                </a:solidFill>
              </a:rPr>
            </a:br>
            <a:r>
              <a:rPr lang="ar-DZ" sz="2400" b="1" dirty="0">
                <a:solidFill>
                  <a:schemeClr val="bg1"/>
                </a:solidFill>
              </a:rPr>
              <a:t>يمكن للشركة الناجحة اتخاذ عدة خطوات لتحسين نظام استخباراتها التسويقية إما عن طريق تعزيز دور ممثليها في جمع المعلومات ، أو من خلال تنويع مصادر المعلومات هذه.</a:t>
            </a:r>
            <a:br>
              <a:rPr lang="ar-DZ" sz="2400" b="1" dirty="0">
                <a:solidFill>
                  <a:schemeClr val="bg1"/>
                </a:solidFill>
              </a:rPr>
            </a:br>
            <a:r>
              <a:rPr lang="ar-DZ" sz="2400" b="1" dirty="0">
                <a:solidFill>
                  <a:schemeClr val="bg1"/>
                </a:solidFill>
              </a:rPr>
              <a:t>المشكلة الرئيسية هي تحفيز الممثلين للبحث عن هذه المعلومات ونقلها إلى التسلسل الهرمي.</a:t>
            </a:r>
          </a:p>
          <a:p>
            <a:pPr algn="r" rtl="1">
              <a:buNone/>
            </a:pPr>
            <a:r>
              <a:rPr lang="ar-DZ" sz="2400" b="1" dirty="0">
                <a:solidFill>
                  <a:schemeClr val="bg1"/>
                </a:solidFill>
              </a:rPr>
              <a:t>ب</a:t>
            </a:r>
            <a:r>
              <a:rPr lang="ar-DZ" sz="2400" b="1" u="sng" dirty="0">
                <a:solidFill>
                  <a:schemeClr val="bg1"/>
                </a:solidFill>
                <a:effectLst>
                  <a:outerShdw blurRad="38100" dist="38100" dir="2700000" algn="tl">
                    <a:srgbClr val="000000">
                      <a:alpha val="43137"/>
                    </a:srgbClr>
                  </a:outerShdw>
                </a:effectLst>
              </a:rPr>
              <a:t>) مراقبة المنافسة.</a:t>
            </a:r>
            <a:r>
              <a:rPr lang="ar-DZ" sz="2400" b="1" dirty="0">
                <a:solidFill>
                  <a:schemeClr val="bg1"/>
                </a:solidFill>
              </a:rPr>
              <a:t/>
            </a:r>
            <a:br>
              <a:rPr lang="ar-DZ" sz="2400" b="1" dirty="0">
                <a:solidFill>
                  <a:schemeClr val="bg1"/>
                </a:solidFill>
              </a:rPr>
            </a:br>
            <a:r>
              <a:rPr lang="ar-DZ" sz="2400" b="1" dirty="0">
                <a:solidFill>
                  <a:schemeClr val="bg1"/>
                </a:solidFill>
              </a:rPr>
              <a:t>لقد أقامت بعض الشركات خدمة </a:t>
            </a:r>
            <a:r>
              <a:rPr lang="ar-DZ" sz="2400" b="1" dirty="0" smtClean="0">
                <a:solidFill>
                  <a:schemeClr val="bg1"/>
                </a:solidFill>
              </a:rPr>
              <a:t>مسؤولة </a:t>
            </a:r>
            <a:r>
              <a:rPr lang="ar-DZ" sz="2400" b="1" dirty="0">
                <a:solidFill>
                  <a:schemeClr val="bg1"/>
                </a:solidFill>
              </a:rPr>
              <a:t>بشكل خاص عن المراقبة البيئية ، وخاصة المنافسة ، وفيما يتعلق بالمنافسة ، فإننا نتساءل عن ذلك:</a:t>
            </a:r>
            <a:br>
              <a:rPr lang="ar-DZ" sz="2400" b="1" dirty="0">
                <a:solidFill>
                  <a:schemeClr val="bg1"/>
                </a:solidFill>
              </a:rPr>
            </a:br>
            <a:r>
              <a:rPr lang="ar-DZ" sz="2400" b="1" dirty="0">
                <a:solidFill>
                  <a:schemeClr val="bg1"/>
                </a:solidFill>
              </a:rPr>
              <a:t>1. عن طريق شراء منتجاته ،</a:t>
            </a:r>
            <a:br>
              <a:rPr lang="ar-DZ" sz="2400" b="1" dirty="0">
                <a:solidFill>
                  <a:schemeClr val="bg1"/>
                </a:solidFill>
              </a:rPr>
            </a:br>
            <a:r>
              <a:rPr lang="ar-DZ" sz="2400" b="1" dirty="0">
                <a:solidFill>
                  <a:schemeClr val="bg1"/>
                </a:solidFill>
              </a:rPr>
              <a:t>2. فحص تقارير النشاط والوثائق المحاسبية.</a:t>
            </a:r>
            <a:br>
              <a:rPr lang="ar-DZ" sz="2400" b="1" dirty="0">
                <a:solidFill>
                  <a:schemeClr val="bg1"/>
                </a:solidFill>
              </a:rPr>
            </a:br>
            <a:r>
              <a:rPr lang="ar-DZ" sz="2400" b="1" dirty="0">
                <a:solidFill>
                  <a:schemeClr val="bg1"/>
                </a:solidFill>
              </a:rPr>
              <a:t>3. عن طريق المراقبة الدقيقة لحملاته الإعلانية</a:t>
            </a:r>
          </a:p>
          <a:p>
            <a:pPr algn="r" rtl="1">
              <a:buNone/>
            </a:pPr>
            <a:r>
              <a:rPr lang="ar-DZ" sz="2400" b="1" dirty="0">
                <a:solidFill>
                  <a:schemeClr val="bg1"/>
                </a:solidFill>
              </a:rPr>
              <a:t>(ج</a:t>
            </a:r>
            <a:r>
              <a:rPr lang="ar-DZ" sz="2400" b="1" u="sng" dirty="0">
                <a:solidFill>
                  <a:schemeClr val="bg1"/>
                </a:solidFill>
                <a:effectLst>
                  <a:outerShdw blurRad="38100" dist="38100" dir="2700000" algn="tl">
                    <a:srgbClr val="000000">
                      <a:alpha val="43137"/>
                    </a:srgbClr>
                  </a:outerShdw>
                </a:effectLst>
              </a:rPr>
              <a:t>) خدمات شركات الأبحاث.</a:t>
            </a:r>
            <a:r>
              <a:rPr lang="ar-DZ" sz="2400" b="1" dirty="0">
                <a:solidFill>
                  <a:schemeClr val="bg1"/>
                </a:solidFill>
              </a:rPr>
              <a:t/>
            </a:r>
            <a:br>
              <a:rPr lang="ar-DZ" sz="2400" b="1" dirty="0">
                <a:solidFill>
                  <a:schemeClr val="bg1"/>
                </a:solidFill>
              </a:rPr>
            </a:br>
            <a:r>
              <a:rPr lang="ar-DZ" sz="2400" b="1" dirty="0">
                <a:solidFill>
                  <a:schemeClr val="bg1"/>
                </a:solidFill>
              </a:rPr>
              <a:t>يمكن للشركات أن تلجأ إلى شركات الدراسة ، حيث تقوم العديد من الشركات بشراء المعلومات من الخارج ، في اشتراكات متعددة العملاء .</a:t>
            </a:r>
            <a:endParaRPr lang="fr-FR" sz="2400" b="1" dirty="0">
              <a:solidFill>
                <a:schemeClr val="bg1"/>
              </a:solidFill>
            </a:endParaRPr>
          </a:p>
          <a:p>
            <a:pPr algn="r" rtl="1">
              <a:buNone/>
            </a:pPr>
            <a:endParaRPr lang="fr-FR" b="1" dirty="0">
              <a:solidFill>
                <a:schemeClr val="bg1"/>
              </a:solidFill>
            </a:endParaRPr>
          </a:p>
          <a:p>
            <a:endParaRPr lang="en-US"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59910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smtClean="0">
                <a:solidFill>
                  <a:schemeClr val="tx1"/>
                </a:solidFill>
              </a:rPr>
              <a:t>أنواع الاستخبارات التسويقية</a:t>
            </a:r>
            <a:endParaRPr lang="en-US" b="1" dirty="0">
              <a:solidFill>
                <a:schemeClr val="tx1"/>
              </a:solidFill>
            </a:endParaRPr>
          </a:p>
        </p:txBody>
      </p:sp>
      <p:sp>
        <p:nvSpPr>
          <p:cNvPr id="3" name="Espace réservé du contenu 2"/>
          <p:cNvSpPr>
            <a:spLocks noGrp="1"/>
          </p:cNvSpPr>
          <p:nvPr>
            <p:ph idx="1"/>
          </p:nvPr>
        </p:nvSpPr>
        <p:spPr>
          <a:xfrm>
            <a:off x="1154954" y="2428407"/>
            <a:ext cx="10042697" cy="3591393"/>
          </a:xfrm>
        </p:spPr>
        <p:style>
          <a:lnRef idx="2">
            <a:schemeClr val="dk1"/>
          </a:lnRef>
          <a:fillRef idx="1">
            <a:schemeClr val="lt1"/>
          </a:fillRef>
          <a:effectRef idx="0">
            <a:schemeClr val="dk1"/>
          </a:effectRef>
          <a:fontRef idx="minor">
            <a:schemeClr val="dk1"/>
          </a:fontRef>
        </p:style>
        <p:txBody>
          <a:bodyPr>
            <a:normAutofit lnSpcReduction="10000"/>
          </a:bodyPr>
          <a:lstStyle/>
          <a:p>
            <a:pPr lvl="0" algn="r" rtl="1"/>
            <a:r>
              <a:rPr lang="ar-SA" sz="2400" b="1" dirty="0">
                <a:solidFill>
                  <a:schemeClr val="bg1"/>
                </a:solidFill>
              </a:rPr>
              <a:t>استخبارات رسمية: </a:t>
            </a:r>
            <a:r>
              <a:rPr lang="ar-SA" sz="2400" dirty="0">
                <a:solidFill>
                  <a:schemeClr val="bg1"/>
                </a:solidFill>
              </a:rPr>
              <a:t>ونعني بها وجود نظام رسمي داخل المؤسسة يضم عدد من القواعد والإجراءات المحددة والمكتوبة والسياسات الموضوعة، وهيكل تنظيمي محدد </a:t>
            </a:r>
            <a:r>
              <a:rPr lang="ar-SA" sz="2400" dirty="0" err="1">
                <a:solidFill>
                  <a:schemeClr val="bg1"/>
                </a:solidFill>
              </a:rPr>
              <a:t>دالخ</a:t>
            </a:r>
            <a:r>
              <a:rPr lang="ar-SA" sz="2400" dirty="0">
                <a:solidFill>
                  <a:schemeClr val="bg1"/>
                </a:solidFill>
              </a:rPr>
              <a:t> الخريطة التنظيمية للمؤسسة يتضمن وحدة المخابرات التسويقية والتي عادة ما تكون تابعة لإدارة التسويق، وتقوم هذه الوحدة بالتجميع الرسمي للبيانات وتحليلها مستخدمة في ذلك الموارد المتاحة لديها من أجهزة وبرامج وأفراد</a:t>
            </a:r>
            <a:endParaRPr lang="en-US" sz="2400" dirty="0">
              <a:solidFill>
                <a:schemeClr val="bg1"/>
              </a:solidFill>
            </a:endParaRPr>
          </a:p>
          <a:p>
            <a:pPr lvl="0" algn="r" rtl="1"/>
            <a:r>
              <a:rPr lang="ar-SA" sz="2400" b="1" dirty="0">
                <a:solidFill>
                  <a:schemeClr val="bg1"/>
                </a:solidFill>
              </a:rPr>
              <a:t>استخبارات غير رسمية :</a:t>
            </a:r>
            <a:r>
              <a:rPr lang="ar-SA" sz="2400" dirty="0">
                <a:solidFill>
                  <a:schemeClr val="bg1"/>
                </a:solidFill>
              </a:rPr>
              <a:t> وتعني عدم وجود إجراءات مكتوبة لممارسة الأنشطة الاستخبارية، بل يتم ممارسة تلك الأنشطة من خلال وسائلا الاتصال المختلفة ومتابعة ما يتم نشره خارج المؤسسة من معلومات وأخبار تمس النشاط التسويقي لمؤسستنا، وهناك العديد من العيوب لهذا النظام مثل تأخر وصول المعلومات المطلوبة لعدم وجود قنوات واضحة تمر منها وكذا تشويه المعلومة نتيجة مرورها من شخص لآخر بصورة غير رسمية مما يؤدي لانحراف المعلومة الأصلين تلك التي وصلت لمتخذ القرار</a:t>
            </a:r>
            <a:endParaRPr lang="en-US" sz="2400" dirty="0">
              <a:solidFill>
                <a:schemeClr val="bg1"/>
              </a:solidFill>
            </a:endParaRPr>
          </a:p>
          <a:p>
            <a:endParaRPr lang="en-US"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4332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smtClean="0">
                <a:solidFill>
                  <a:schemeClr val="tx1"/>
                </a:solidFill>
              </a:rPr>
              <a:t>أنواع الاستخبارات التسويقية</a:t>
            </a:r>
            <a:endParaRPr lang="en-US" b="1" dirty="0">
              <a:solidFill>
                <a:schemeClr val="tx1"/>
              </a:solidFill>
            </a:endParaRPr>
          </a:p>
        </p:txBody>
      </p:sp>
      <p:pic>
        <p:nvPicPr>
          <p:cNvPr id="5" name="Image 4"/>
          <p:cNvPicPr>
            <a:picLocks noChangeAspect="1"/>
          </p:cNvPicPr>
          <p:nvPr/>
        </p:nvPicPr>
        <p:blipFill>
          <a:blip r:embed="rId2"/>
          <a:stretch>
            <a:fillRect/>
          </a:stretch>
        </p:blipFill>
        <p:spPr>
          <a:xfrm>
            <a:off x="1035032" y="2543010"/>
            <a:ext cx="9428011" cy="266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8471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28997" y="1588742"/>
            <a:ext cx="8452209" cy="4839664"/>
          </a:xfrm>
          <a:prstGeom prst="rect">
            <a:avLst/>
          </a:prstGeom>
        </p:spPr>
      </p:pic>
      <p:sp>
        <p:nvSpPr>
          <p:cNvPr id="3" name="Rectangle à coins arrondis 2"/>
          <p:cNvSpPr/>
          <p:nvPr/>
        </p:nvSpPr>
        <p:spPr>
          <a:xfrm>
            <a:off x="2008682" y="464695"/>
            <a:ext cx="7195279" cy="779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bg1"/>
                </a:solidFill>
              </a:rPr>
              <a:t>جدول يوضح المجالات الأساسية للاستخبارات التسويقية</a:t>
            </a:r>
            <a:endParaRPr lang="en-US" sz="2800" b="1" dirty="0">
              <a:solidFill>
                <a:schemeClr val="bg1"/>
              </a:solidFill>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66234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ZoneTexte 2"/>
          <p:cNvSpPr txBox="1"/>
          <p:nvPr/>
        </p:nvSpPr>
        <p:spPr>
          <a:xfrm>
            <a:off x="470229" y="1023873"/>
            <a:ext cx="10199077"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a:lnSpc>
                <a:spcPct val="150000"/>
              </a:lnSpc>
            </a:pPr>
            <a:r>
              <a:rPr lang="ar-DZ" sz="2400" dirty="0" smtClean="0"/>
              <a:t> </a:t>
            </a:r>
            <a:r>
              <a:rPr lang="ar-SA" sz="2400" dirty="0" smtClean="0"/>
              <a:t>تفيد </a:t>
            </a:r>
            <a:r>
              <a:rPr lang="ar-SA" sz="2400" dirty="0"/>
              <a:t>بحوث التسويق في </a:t>
            </a:r>
            <a:r>
              <a:rPr lang="ar-SA" sz="2400" dirty="0" smtClean="0"/>
              <a:t>توفير </a:t>
            </a:r>
            <a:r>
              <a:rPr lang="ar-SA" sz="2400" dirty="0"/>
              <a:t>المعلومات التي تمكن من اتخاذ القرارات </a:t>
            </a:r>
            <a:r>
              <a:rPr lang="ar-SA" sz="2400" u="sng" dirty="0"/>
              <a:t>بصورة غير منتظمة </a:t>
            </a:r>
            <a:r>
              <a:rPr lang="ar-SA" sz="2400" dirty="0"/>
              <a:t>و التي تعكس </a:t>
            </a:r>
            <a:r>
              <a:rPr lang="ar-SA" sz="2400" u="sng" dirty="0">
                <a:effectLst>
                  <a:outerShdw blurRad="38100" dist="38100" dir="2700000" algn="tl">
                    <a:srgbClr val="000000">
                      <a:alpha val="43137"/>
                    </a:srgbClr>
                  </a:outerShdw>
                </a:effectLst>
              </a:rPr>
              <a:t>مشاكل تواجه المؤسسة من وقت لآخر </a:t>
            </a:r>
            <a:r>
              <a:rPr lang="ar-SA" sz="2400" dirty="0"/>
              <a:t>أو </a:t>
            </a:r>
            <a:r>
              <a:rPr lang="ar-SA" sz="2400" u="sng" dirty="0">
                <a:effectLst>
                  <a:outerShdw blurRad="38100" dist="38100" dir="2700000" algn="tl">
                    <a:srgbClr val="000000">
                      <a:alpha val="43137"/>
                    </a:srgbClr>
                  </a:outerShdw>
                </a:effectLst>
              </a:rPr>
              <a:t>قرارات تحتاج إلى جمع معلومات للمساعدة في اتخاذها </a:t>
            </a:r>
            <a:r>
              <a:rPr lang="ar-SA" sz="2400" dirty="0"/>
              <a:t>(مثل تقديم منتج جديد إلى السوق) و هي الوسيلة التي تربط بين المستهلكين و العملاء بصانع القرار التسويقي بالمؤسسة، </a:t>
            </a:r>
            <a:endParaRPr lang="ar-DZ" sz="2400" dirty="0" smtClean="0"/>
          </a:p>
          <a:p>
            <a:pPr marL="342900" lvl="0" indent="-342900" algn="just" rtl="1">
              <a:lnSpc>
                <a:spcPct val="150000"/>
              </a:lnSpc>
              <a:buFont typeface="Wingdings" panose="05000000000000000000" pitchFamily="2" charset="2"/>
              <a:buChar char="q"/>
            </a:pPr>
            <a:r>
              <a:rPr lang="ar-SA" sz="2400" b="1" u="sng" dirty="0" smtClean="0"/>
              <a:t>فتعرف </a:t>
            </a:r>
            <a:r>
              <a:rPr lang="ar-SA" sz="2400" b="1" u="sng" dirty="0"/>
              <a:t>بحوث التسويق </a:t>
            </a:r>
            <a:r>
              <a:rPr lang="ar-SA" sz="2400" dirty="0"/>
              <a:t>بأنها جمع و تسجيل و تحليل البيانات التسويقية أو البيانات المتعلقة بالمشاكل التسويقية للسلع و الخدمات، و يمكن أن تتعلق هذه المشاكل بأي عنصر من مكونات المزيج </a:t>
            </a:r>
            <a:r>
              <a:rPr lang="ar-SA" sz="2400" dirty="0" smtClean="0"/>
              <a:t>التسويقي.</a:t>
            </a:r>
            <a:endParaRPr lang="ar-DZ" sz="2400" dirty="0" smtClean="0"/>
          </a:p>
          <a:p>
            <a:pPr lvl="0" algn="ctr" rtl="1">
              <a:lnSpc>
                <a:spcPct val="150000"/>
              </a:lnSpc>
            </a:pPr>
            <a:r>
              <a:rPr lang="ar-SA" sz="2400" dirty="0" smtClean="0">
                <a:effectLst>
                  <a:outerShdw blurRad="38100" dist="38100" dir="2700000" algn="tl">
                    <a:srgbClr val="000000">
                      <a:alpha val="43137"/>
                    </a:srgbClr>
                  </a:outerShdw>
                </a:effectLst>
              </a:rPr>
              <a:t>فنشاط </a:t>
            </a:r>
            <a:r>
              <a:rPr lang="ar-SA" sz="2400" dirty="0">
                <a:effectLst>
                  <a:outerShdw blurRad="38100" dist="38100" dir="2700000" algn="tl">
                    <a:srgbClr val="000000">
                      <a:alpha val="43137"/>
                    </a:srgbClr>
                  </a:outerShdw>
                </a:effectLst>
              </a:rPr>
              <a:t>بحوث التسويق يتعلق بجمع البيانات و تحليلها و تحليل المشاكل التسويقية ذاتها. فبحوث التسويق ينظر إليها على أنها جزء من نظام المعلومات التسويقية حيث يمكن أن تقدم قدرا كبيرا من المعلومات التسويقية و تبدأ هذه البحوث في تحديد مشكلة ثم جمع البيانات و تحليلها و استخلاص النتائج في شكل تقرير يتم على أساسه اتخاذ القرار المناسب</a:t>
            </a:r>
            <a:r>
              <a:rPr lang="ar-SA" sz="2000" dirty="0">
                <a:effectLst>
                  <a:outerShdw blurRad="38100" dist="38100" dir="2700000" algn="tl">
                    <a:srgbClr val="000000">
                      <a:alpha val="43137"/>
                    </a:srgbClr>
                  </a:outerShdw>
                </a:effectLst>
              </a:rPr>
              <a:t>.</a:t>
            </a:r>
            <a:endParaRPr lang="en-US" sz="2000" dirty="0">
              <a:effectLst>
                <a:outerShdw blurRad="38100" dist="38100" dir="2700000" algn="tl">
                  <a:srgbClr val="000000">
                    <a:alpha val="43137"/>
                  </a:srgbClr>
                </a:outerShdw>
              </a:effectLst>
            </a:endParaRPr>
          </a:p>
        </p:txBody>
      </p:sp>
      <p:sp>
        <p:nvSpPr>
          <p:cNvPr id="4" name="Rectangle à coins arrondis 3"/>
          <p:cNvSpPr/>
          <p:nvPr/>
        </p:nvSpPr>
        <p:spPr>
          <a:xfrm>
            <a:off x="829994" y="169469"/>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chemeClr val="bg1"/>
                </a:solidFill>
              </a:rPr>
              <a:t>3- بحوث التسويق</a:t>
            </a:r>
            <a:endParaRPr lang="en-US" sz="3200" b="1" u="sng" dirty="0">
              <a:solidFill>
                <a:schemeClr val="bg1"/>
              </a:solidFill>
            </a:endParaRPr>
          </a:p>
        </p:txBody>
      </p:sp>
    </p:spTree>
    <p:extLst>
      <p:ext uri="{BB962C8B-B14F-4D97-AF65-F5344CB8AC3E}">
        <p14:creationId xmlns:p14="http://schemas.microsoft.com/office/powerpoint/2010/main" val="958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Flèche courbée vers la gauche 2"/>
          <p:cNvSpPr/>
          <p:nvPr/>
        </p:nvSpPr>
        <p:spPr>
          <a:xfrm>
            <a:off x="9777046" y="1519311"/>
            <a:ext cx="1266092" cy="433189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à coins arrondis 3"/>
          <p:cNvSpPr/>
          <p:nvPr/>
        </p:nvSpPr>
        <p:spPr>
          <a:xfrm>
            <a:off x="759655" y="132317"/>
            <a:ext cx="8778240" cy="1139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u="sng" dirty="0">
                <a:solidFill>
                  <a:schemeClr val="bg1"/>
                </a:solidFill>
              </a:rPr>
              <a:t>علاقة بحوث التسويق بنظام المعلومات التسويقية</a:t>
            </a:r>
            <a:endParaRPr lang="en-US" sz="2400" dirty="0">
              <a:solidFill>
                <a:schemeClr val="bg1"/>
              </a:solidFill>
            </a:endParaRPr>
          </a:p>
        </p:txBody>
      </p:sp>
      <p:sp>
        <p:nvSpPr>
          <p:cNvPr id="5" name="Rectangle 4"/>
          <p:cNvSpPr/>
          <p:nvPr/>
        </p:nvSpPr>
        <p:spPr>
          <a:xfrm>
            <a:off x="1654870" y="702058"/>
            <a:ext cx="6987810" cy="620170"/>
          </a:xfrm>
          <a:prstGeom prst="rect">
            <a:avLst/>
          </a:prstGeom>
        </p:spPr>
        <p:txBody>
          <a:bodyPr wrap="none">
            <a:spAutoFit/>
          </a:bodyPr>
          <a:lstStyle/>
          <a:p>
            <a:pPr marL="342900" lvl="0" indent="-342900" algn="r" rtl="1">
              <a:lnSpc>
                <a:spcPct val="130000"/>
              </a:lnSpc>
              <a:spcBef>
                <a:spcPts val="600"/>
              </a:spcBef>
              <a:spcAft>
                <a:spcPts val="600"/>
              </a:spcAft>
              <a:buFont typeface="Wingdings" panose="05000000000000000000" pitchFamily="2" charset="2"/>
              <a:buChar char=""/>
            </a:pPr>
            <a:r>
              <a:rPr lang="ar-SA" sz="2800" dirty="0">
                <a:solidFill>
                  <a:schemeClr val="bg1"/>
                </a:solidFill>
                <a:latin typeface="Calibri" panose="020F0502020204030204" pitchFamily="34" charset="0"/>
                <a:ea typeface="Times New Roman" panose="02020603050405020304" pitchFamily="18" charset="0"/>
                <a:cs typeface="Traditional Arabic" panose="02020603050405020304" pitchFamily="18" charset="-78"/>
              </a:rPr>
              <a:t>توجد علاقة قوية بين بحوث التسويق و نظام المعلومات التسويقية حيث:</a:t>
            </a:r>
            <a:endParaRPr lang="en-US"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567343" y="1299935"/>
            <a:ext cx="9156684" cy="533069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gn="r" rtl="1">
              <a:lnSpc>
                <a:spcPct val="130000"/>
              </a:lnSpc>
              <a:spcBef>
                <a:spcPts val="600"/>
              </a:spcBef>
              <a:spcAft>
                <a:spcPts val="600"/>
              </a:spcAft>
              <a:buFont typeface="Wingdings" panose="05000000000000000000" pitchFamily="2" charset="2"/>
              <a:buChar char=""/>
            </a:pPr>
            <a:r>
              <a:rPr lang="ar-SA" sz="2400" dirty="0">
                <a:latin typeface="Calibri" panose="020F0502020204030204" pitchFamily="34" charset="0"/>
                <a:ea typeface="Times New Roman" panose="02020603050405020304" pitchFamily="18" charset="0"/>
                <a:cs typeface="Traditional Arabic" panose="02020603050405020304" pitchFamily="18" charset="-78"/>
              </a:rPr>
              <a:t> </a:t>
            </a:r>
            <a:r>
              <a:rPr lang="ar-SA" sz="2800" dirty="0">
                <a:latin typeface="Calibri" panose="020F0502020204030204" pitchFamily="34" charset="0"/>
                <a:ea typeface="Times New Roman" panose="02020603050405020304" pitchFamily="18" charset="0"/>
                <a:cs typeface="Traditional Arabic" panose="02020603050405020304" pitchFamily="18" charset="-78"/>
              </a:rPr>
              <a:t>تركز نظم المعلومات التسويقية على البيئة الداخلية و الخارجية و تركز بحوث التسويق على جمع البيانات و المعلومات من البيئة الخارجية.</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15000"/>
              </a:lnSpc>
              <a:spcBef>
                <a:spcPts val="600"/>
              </a:spcBef>
              <a:spcAft>
                <a:spcPts val="600"/>
              </a:spcAft>
              <a:buFont typeface="Wingdings" panose="05000000000000000000" pitchFamily="2" charset="2"/>
              <a:buChar char=""/>
            </a:pPr>
            <a:r>
              <a:rPr lang="ar-SA" sz="2800" dirty="0">
                <a:latin typeface="Calibri" panose="020F0502020204030204" pitchFamily="34" charset="0"/>
                <a:ea typeface="Times New Roman" panose="02020603050405020304" pitchFamily="18" charset="0"/>
                <a:cs typeface="Traditional Arabic" panose="02020603050405020304" pitchFamily="18" charset="-78"/>
              </a:rPr>
              <a:t>بحوث التسويق هي أسلوب لجمع البيانات و تحليلها بغرض حل مشكلة محددة بذاتها و هذا يعني أنه يرتبط البحث التسويقي بدراسة مشكلة أو موضوع معين مثل انخفاض  حصة المؤسسة في السوق. في حين أن نظام المعلومات التسويقية عبارة عن تدفق للمعلومات بشكل مستمر و يومي للاستفادة منه في أي وقت من خلال المديرين أو المسوقين في المؤسسة. و تعتبر أجهزة لمتابعة حركة السوق كي تمكن المؤسسة من تعديل قراراتها و خططها التسويقية نحو السوق و العملاء و السلع فالنظام الكفء الذي يمنع كثير من المشاكل التسويقية بمقدرته على التنبؤ  بالمشكلات قبل حدوثها و هذا ما يسمح باتخاذ القرار قبل وقوع المشاكل و الأزمات التسويقية، و بذلك يعتبر نظام المعلومات التسويقية نظاما علاجيا و وقائيا في نفس الوقت.</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8688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flèche vers la gauche 2"/>
          <p:cNvSpPr/>
          <p:nvPr/>
        </p:nvSpPr>
        <p:spPr>
          <a:xfrm>
            <a:off x="7779895" y="2023672"/>
            <a:ext cx="4017364" cy="3867462"/>
          </a:xfrm>
          <a:prstGeom prst="left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dirty="0" smtClean="0">
                <a:solidFill>
                  <a:schemeClr val="bg1"/>
                </a:solidFill>
              </a:rPr>
              <a:t>كون أن نظام بحوث التسويق  يعد أحد الأنظمة الفرعية  المتواجدة على مستوى نظام المعلومات التسويقية، </a:t>
            </a:r>
          </a:p>
          <a:p>
            <a:pPr algn="ctr" rtl="1"/>
            <a:r>
              <a:rPr lang="ar-DZ" sz="2400" dirty="0" smtClean="0">
                <a:solidFill>
                  <a:schemeClr val="bg1"/>
                </a:solidFill>
              </a:rPr>
              <a:t>حيث ينظر للعلاقة بينهما  بطرق مختلفة</a:t>
            </a:r>
            <a:endParaRPr lang="en-US" sz="2400" dirty="0">
              <a:solidFill>
                <a:schemeClr val="bg1"/>
              </a:solidFill>
            </a:endParaRPr>
          </a:p>
        </p:txBody>
      </p:sp>
      <p:sp>
        <p:nvSpPr>
          <p:cNvPr id="4" name="Rectangle 3"/>
          <p:cNvSpPr/>
          <p:nvPr/>
        </p:nvSpPr>
        <p:spPr>
          <a:xfrm>
            <a:off x="704539" y="2023672"/>
            <a:ext cx="6535710" cy="127416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p:spPr>
        <p:style>
          <a:lnRef idx="3">
            <a:schemeClr val="lt1"/>
          </a:lnRef>
          <a:fillRef idx="1">
            <a:schemeClr val="accent2"/>
          </a:fillRef>
          <a:effectRef idx="1">
            <a:schemeClr val="accent2"/>
          </a:effectRef>
          <a:fontRef idx="minor">
            <a:schemeClr val="lt1"/>
          </a:fontRef>
        </p:style>
        <p:txBody>
          <a:bodyPr rtlCol="0" anchor="ctr"/>
          <a:lstStyle/>
          <a:p>
            <a:pPr algn="ctr" rtl="1"/>
            <a:r>
              <a:rPr lang="ar-DZ" sz="2400" dirty="0" smtClean="0">
                <a:solidFill>
                  <a:schemeClr val="bg1"/>
                </a:solidFill>
              </a:rPr>
              <a:t>البعض يرى أن نظام المعلومات التسويقية ما هو إلا امتداد منطقي لبحوث التسويق الذي يعتمد على الحاسب الآلي</a:t>
            </a:r>
          </a:p>
        </p:txBody>
      </p:sp>
      <p:sp>
        <p:nvSpPr>
          <p:cNvPr id="5" name="Rectangle 4"/>
          <p:cNvSpPr/>
          <p:nvPr/>
        </p:nvSpPr>
        <p:spPr>
          <a:xfrm>
            <a:off x="704539" y="4259704"/>
            <a:ext cx="6535710" cy="127416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dirty="0">
                <a:solidFill>
                  <a:schemeClr val="bg1"/>
                </a:solidFill>
              </a:rPr>
              <a:t>بينما يرى آخرون على أنهما نشاطان متميزان على بعضهما </a:t>
            </a:r>
            <a:r>
              <a:rPr lang="ar-DZ" sz="2400" dirty="0" smtClean="0">
                <a:solidFill>
                  <a:schemeClr val="bg1"/>
                </a:solidFill>
              </a:rPr>
              <a:t>تماما، </a:t>
            </a:r>
            <a:r>
              <a:rPr lang="ar-DZ" sz="2400" dirty="0">
                <a:solidFill>
                  <a:schemeClr val="bg1"/>
                </a:solidFill>
              </a:rPr>
              <a:t>وما يربطهما أن كلاهما يتعامل مع إدارة بيانات</a:t>
            </a:r>
            <a:endParaRPr lang="en-US" sz="2400" dirty="0">
              <a:solidFill>
                <a:schemeClr val="bg1"/>
              </a:solidFill>
            </a:endParaRPr>
          </a:p>
        </p:txBody>
      </p:sp>
      <p:sp>
        <p:nvSpPr>
          <p:cNvPr id="6" name="Rectangle 5"/>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7" name="Rectangle à coins arrondis 6"/>
          <p:cNvSpPr/>
          <p:nvPr/>
        </p:nvSpPr>
        <p:spPr>
          <a:xfrm>
            <a:off x="759655" y="132317"/>
            <a:ext cx="8778240" cy="1139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u="sng" dirty="0">
                <a:solidFill>
                  <a:schemeClr val="bg1"/>
                </a:solidFill>
              </a:rPr>
              <a:t>علاقة بحوث التسويق بنظام المعلومات التسويقية</a:t>
            </a:r>
            <a:endParaRPr lang="en-US" sz="2800" dirty="0">
              <a:solidFill>
                <a:schemeClr val="bg1"/>
              </a:solidFill>
            </a:endParaRPr>
          </a:p>
        </p:txBody>
      </p:sp>
    </p:spTree>
    <p:extLst>
      <p:ext uri="{BB962C8B-B14F-4D97-AF65-F5344CB8AC3E}">
        <p14:creationId xmlns:p14="http://schemas.microsoft.com/office/powerpoint/2010/main" val="40269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924" y="434715"/>
            <a:ext cx="9597455" cy="20536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rtl="1"/>
            <a:endParaRPr lang="ar-DZ" sz="2400" dirty="0" smtClean="0"/>
          </a:p>
          <a:p>
            <a:pPr algn="r" rtl="1"/>
            <a:r>
              <a:rPr lang="ar-DZ" sz="2400" dirty="0" smtClean="0"/>
              <a:t>من أجل تحديد العلاقة يجب طرح الأسئلة التالية والاجابة عليها: </a:t>
            </a:r>
          </a:p>
          <a:p>
            <a:pPr marL="285750" indent="-285750" algn="r" rtl="1">
              <a:buFont typeface="Wingdings" panose="05000000000000000000" pitchFamily="2" charset="2"/>
              <a:buChar char="Ø"/>
            </a:pPr>
            <a:r>
              <a:rPr lang="ar-DZ" sz="2400" dirty="0" smtClean="0"/>
              <a:t>هل يعتبر نظام المعلومات </a:t>
            </a:r>
            <a:r>
              <a:rPr lang="ar-DZ" sz="2400" dirty="0"/>
              <a:t>التسويقية نظاما فرعيا في إطار </a:t>
            </a:r>
            <a:r>
              <a:rPr lang="ar-DZ" sz="2400" dirty="0" smtClean="0"/>
              <a:t>نظام البحوث التسويقية؟</a:t>
            </a:r>
            <a:endParaRPr lang="ar-DZ" sz="2400" dirty="0"/>
          </a:p>
          <a:p>
            <a:pPr marL="285750" indent="-285750" algn="r" rtl="1">
              <a:buFont typeface="Wingdings" panose="05000000000000000000" pitchFamily="2" charset="2"/>
              <a:buChar char="Ø"/>
            </a:pPr>
            <a:r>
              <a:rPr lang="ar-DZ" sz="2400" dirty="0"/>
              <a:t>هل يعتبر نظام المعلومات التسويقية </a:t>
            </a:r>
            <a:r>
              <a:rPr lang="ar-DZ" sz="2400" dirty="0" smtClean="0"/>
              <a:t>امتدادا لنظا</a:t>
            </a:r>
            <a:r>
              <a:rPr lang="ar-DZ" sz="2400" dirty="0"/>
              <a:t>م</a:t>
            </a:r>
            <a:r>
              <a:rPr lang="ar-DZ" sz="2400" dirty="0" smtClean="0"/>
              <a:t> </a:t>
            </a:r>
            <a:r>
              <a:rPr lang="ar-DZ" sz="2400" dirty="0"/>
              <a:t>البحوث التسويقية</a:t>
            </a:r>
            <a:r>
              <a:rPr lang="ar-DZ" sz="2400" dirty="0" smtClean="0"/>
              <a:t>؟</a:t>
            </a:r>
          </a:p>
          <a:p>
            <a:pPr marL="285750" indent="-285750" algn="r" rtl="1">
              <a:buFont typeface="Wingdings" panose="05000000000000000000" pitchFamily="2" charset="2"/>
              <a:buChar char="Ø"/>
            </a:pPr>
            <a:r>
              <a:rPr lang="ar-DZ" sz="2400" dirty="0" smtClean="0"/>
              <a:t> </a:t>
            </a:r>
            <a:r>
              <a:rPr lang="ar-DZ" sz="2400" dirty="0"/>
              <a:t>هل يعتبر نظام المعلومات التسويقية </a:t>
            </a:r>
            <a:r>
              <a:rPr lang="ar-DZ" sz="2400" dirty="0" smtClean="0"/>
              <a:t>البديل </a:t>
            </a:r>
            <a:r>
              <a:rPr lang="ar-DZ" sz="2400" dirty="0"/>
              <a:t>عن </a:t>
            </a:r>
            <a:r>
              <a:rPr lang="ar-DZ" sz="2400" dirty="0" smtClean="0"/>
              <a:t>نظا</a:t>
            </a:r>
            <a:r>
              <a:rPr lang="ar-DZ" sz="2400" dirty="0"/>
              <a:t>م</a:t>
            </a:r>
            <a:r>
              <a:rPr lang="ar-DZ" sz="2400" dirty="0" smtClean="0"/>
              <a:t> </a:t>
            </a:r>
            <a:r>
              <a:rPr lang="ar-DZ" sz="2400" dirty="0"/>
              <a:t>البحوث التسويقية؟ </a:t>
            </a:r>
            <a:endParaRPr lang="ar-DZ" sz="2400" dirty="0" smtClean="0"/>
          </a:p>
          <a:p>
            <a:pPr algn="r" rtl="1"/>
            <a:r>
              <a:rPr lang="ar-DZ" dirty="0"/>
              <a:t/>
            </a:r>
            <a:br>
              <a:rPr lang="ar-DZ" dirty="0"/>
            </a:br>
            <a:endParaRPr lang="en-US" dirty="0"/>
          </a:p>
        </p:txBody>
      </p:sp>
      <p:sp>
        <p:nvSpPr>
          <p:cNvPr id="4" name="Rectangle 3"/>
          <p:cNvSpPr/>
          <p:nvPr/>
        </p:nvSpPr>
        <p:spPr>
          <a:xfrm>
            <a:off x="10298243" y="2878111"/>
            <a:ext cx="1768839" cy="3417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solidFill>
                  <a:schemeClr val="bg1"/>
                </a:solidFill>
              </a:rPr>
              <a:t>إن هذه التساؤلات تقودنا الى ثلاث وجهات نظر: </a:t>
            </a:r>
            <a:endParaRPr lang="en-US" sz="2800" dirty="0">
              <a:solidFill>
                <a:schemeClr val="bg1"/>
              </a:solidFill>
            </a:endParaRPr>
          </a:p>
        </p:txBody>
      </p:sp>
      <p:sp>
        <p:nvSpPr>
          <p:cNvPr id="5" name="Flèche gauche 4"/>
          <p:cNvSpPr/>
          <p:nvPr/>
        </p:nvSpPr>
        <p:spPr>
          <a:xfrm>
            <a:off x="9143999" y="2488366"/>
            <a:ext cx="944379" cy="3822493"/>
          </a:xfrm>
          <a:prstGeom prst="leftArrow">
            <a:avLst>
              <a:gd name="adj1" fmla="val 50000"/>
              <a:gd name="adj2" fmla="val 36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0924" y="2553948"/>
            <a:ext cx="8529403" cy="92939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rtl="1"/>
            <a:r>
              <a:rPr lang="ar-DZ" sz="2400" b="1" i="1" dirty="0" smtClean="0">
                <a:solidFill>
                  <a:schemeClr val="bg1"/>
                </a:solidFill>
              </a:rPr>
              <a:t>الأولى: </a:t>
            </a:r>
            <a:r>
              <a:rPr lang="ar-DZ" sz="2400" b="1" dirty="0" smtClean="0">
                <a:solidFill>
                  <a:schemeClr val="bg1"/>
                </a:solidFill>
              </a:rPr>
              <a:t>ان نظام المعلومات التسويقية هو في جوهره جزء من نظام بحوث السويق (على عكس الاتجاه الثاني)</a:t>
            </a:r>
            <a:endParaRPr lang="en-US" sz="2400" b="1" dirty="0">
              <a:solidFill>
                <a:schemeClr val="bg1"/>
              </a:solidFill>
            </a:endParaRPr>
          </a:p>
        </p:txBody>
      </p:sp>
      <p:sp>
        <p:nvSpPr>
          <p:cNvPr id="7" name="Rectangle 6"/>
          <p:cNvSpPr/>
          <p:nvPr/>
        </p:nvSpPr>
        <p:spPr>
          <a:xfrm>
            <a:off x="490925" y="3548921"/>
            <a:ext cx="8540648" cy="92939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ar-DZ" sz="2400" b="1" i="1" dirty="0" smtClean="0">
                <a:solidFill>
                  <a:schemeClr val="bg1"/>
                </a:solidFill>
              </a:rPr>
              <a:t>الثاني: </a:t>
            </a:r>
            <a:r>
              <a:rPr lang="ar-DZ" sz="2400" b="1" dirty="0" smtClean="0">
                <a:solidFill>
                  <a:schemeClr val="bg1"/>
                </a:solidFill>
              </a:rPr>
              <a:t>نظام بحوث التسويق هو جزء من نظام المعلومات التسويقية، حيث الأول يصنف كنام فرعي من الأخير و نظام المعلومات التسويقية اشمل وأعم</a:t>
            </a:r>
            <a:endParaRPr lang="en-US" sz="2400" b="1" dirty="0">
              <a:solidFill>
                <a:schemeClr val="bg1"/>
              </a:solidFill>
            </a:endParaRPr>
          </a:p>
        </p:txBody>
      </p:sp>
      <p:sp>
        <p:nvSpPr>
          <p:cNvPr id="8" name="Rectangle 7"/>
          <p:cNvSpPr/>
          <p:nvPr/>
        </p:nvSpPr>
        <p:spPr>
          <a:xfrm>
            <a:off x="438460" y="4586990"/>
            <a:ext cx="8649325" cy="185878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rtl="1"/>
            <a:r>
              <a:rPr lang="ar-DZ" sz="2400" i="1" dirty="0" smtClean="0">
                <a:solidFill>
                  <a:schemeClr val="bg1"/>
                </a:solidFill>
              </a:rPr>
              <a:t>الثالثة</a:t>
            </a:r>
            <a:r>
              <a:rPr lang="ar-DZ" sz="2400" dirty="0" smtClean="0">
                <a:solidFill>
                  <a:schemeClr val="bg1"/>
                </a:solidFill>
              </a:rPr>
              <a:t>: يمكن القول أن نظام المعلومات التسويقية يعتمد في نجاحه لتحقيق الأهداف المرسومة على نجاح أنظمته الفرعية المكونة له (وبحوث التسويق أحد هذه المكونات)، وبالتالي </a:t>
            </a:r>
            <a:r>
              <a:rPr lang="en-GB" sz="2400" dirty="0" err="1" smtClean="0">
                <a:solidFill>
                  <a:schemeClr val="bg1"/>
                </a:solidFill>
              </a:rPr>
              <a:t>si</a:t>
            </a:r>
            <a:r>
              <a:rPr lang="fr-FR" sz="2400" dirty="0" smtClean="0">
                <a:solidFill>
                  <a:schemeClr val="bg1"/>
                </a:solidFill>
              </a:rPr>
              <a:t>m</a:t>
            </a:r>
            <a:r>
              <a:rPr lang="ar-DZ" sz="2400" dirty="0">
                <a:solidFill>
                  <a:schemeClr val="bg1"/>
                </a:solidFill>
              </a:rPr>
              <a:t> </a:t>
            </a:r>
            <a:r>
              <a:rPr lang="en-GB" sz="2400" dirty="0" smtClean="0">
                <a:solidFill>
                  <a:schemeClr val="bg1"/>
                </a:solidFill>
              </a:rPr>
              <a:t> </a:t>
            </a:r>
            <a:r>
              <a:rPr lang="ar-DZ" sz="2400" dirty="0" smtClean="0">
                <a:solidFill>
                  <a:schemeClr val="bg1"/>
                </a:solidFill>
              </a:rPr>
              <a:t>بلا يعتبر البديل لنظام بحوث التسويق</a:t>
            </a:r>
            <a:r>
              <a:rPr lang="ar-DZ" sz="2400" dirty="0">
                <a:solidFill>
                  <a:schemeClr val="bg1"/>
                </a:solidFill>
              </a:rPr>
              <a:t> </a:t>
            </a:r>
            <a:r>
              <a:rPr lang="ar-DZ" sz="2400" dirty="0" smtClean="0">
                <a:solidFill>
                  <a:schemeClr val="bg1"/>
                </a:solidFill>
              </a:rPr>
              <a:t>وانما الصورة المتطورة له  باتجاه تعزيز دوره ، وتجاوز نقاط ضعفه بإيجاد النظام الفرعي له</a:t>
            </a:r>
            <a:endParaRPr lang="en-US" sz="2400" dirty="0">
              <a:solidFill>
                <a:schemeClr val="bg1"/>
              </a:solidFill>
            </a:endParaRPr>
          </a:p>
        </p:txBody>
      </p:sp>
      <p:sp>
        <p:nvSpPr>
          <p:cNvPr id="9" name="Rectangle 8"/>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07503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8640" y="773722"/>
            <a:ext cx="5584874" cy="787791"/>
          </a:xfrm>
        </p:spPr>
        <p:style>
          <a:lnRef idx="2">
            <a:schemeClr val="accent1"/>
          </a:lnRef>
          <a:fillRef idx="1">
            <a:schemeClr val="lt1"/>
          </a:fillRef>
          <a:effectRef idx="0">
            <a:schemeClr val="accent1"/>
          </a:effectRef>
          <a:fontRef idx="minor">
            <a:schemeClr val="dk1"/>
          </a:fontRef>
        </p:style>
        <p:txBody>
          <a:bodyPr/>
          <a:lstStyle/>
          <a:p>
            <a:pPr algn="ctr" rtl="1"/>
            <a:r>
              <a:rPr lang="ar-SA" sz="2400" b="1" i="1" u="sng" dirty="0"/>
              <a:t>شكل رقم01: علاقة بين نظام المعلومات التسويقية و بحوث التسويق</a:t>
            </a:r>
            <a:endParaRPr lang="en-US" sz="2400" dirty="0"/>
          </a:p>
        </p:txBody>
      </p:sp>
      <p:sp>
        <p:nvSpPr>
          <p:cNvPr id="3" name="Espace réservé du texte 2"/>
          <p:cNvSpPr>
            <a:spLocks noGrp="1"/>
          </p:cNvSpPr>
          <p:nvPr>
            <p:ph type="body" idx="1"/>
          </p:nvPr>
        </p:nvSpPr>
        <p:spPr>
          <a:xfrm>
            <a:off x="7230795" y="2002394"/>
            <a:ext cx="3757768" cy="3849766"/>
          </a:xfrm>
        </p:spPr>
        <p:style>
          <a:lnRef idx="2">
            <a:schemeClr val="accent2"/>
          </a:lnRef>
          <a:fillRef idx="1">
            <a:schemeClr val="lt1"/>
          </a:fillRef>
          <a:effectRef idx="0">
            <a:schemeClr val="accent2"/>
          </a:effectRef>
          <a:fontRef idx="minor">
            <a:schemeClr val="dk1"/>
          </a:fontRef>
        </p:style>
        <p:txBody>
          <a:bodyPr>
            <a:noAutofit/>
          </a:bodyPr>
          <a:lstStyle/>
          <a:p>
            <a:pPr algn="ctr" rtl="1"/>
            <a:r>
              <a:rPr lang="ar-SA" sz="2400" cap="none" dirty="0">
                <a:ln w="0"/>
                <a:solidFill>
                  <a:schemeClr val="bg1"/>
                </a:solidFill>
                <a:effectLst>
                  <a:outerShdw blurRad="38100" dist="19050" dir="2700000" algn="tl" rotWithShape="0">
                    <a:schemeClr val="dk1">
                      <a:alpha val="40000"/>
                    </a:schemeClr>
                  </a:outerShdw>
                </a:effectLst>
              </a:rPr>
              <a:t>فالفرق الأساسي بين بحوث التسويق و نظام المعلومات التسويقية أن بحوث التسويق تعتبر أسلوب لجمع البيانات للمساعدة في اتخاذ القرارات التسويقية المعينة، أما نظام المعلومات التسويقية فهو نظام لتوفير البيانات بصفة مستمرة للمساعدة في اتخاذ القرارات التسويقية بصفة عامة و كلاهما يشكل بنك البيانات التسويقية.</a:t>
            </a:r>
            <a:r>
              <a:rPr lang="en-US" sz="2400" cap="none" dirty="0">
                <a:ln w="0"/>
                <a:solidFill>
                  <a:schemeClr val="bg1"/>
                </a:solidFill>
                <a:effectLst>
                  <a:outerShdw blurRad="38100" dist="19050" dir="2700000" algn="tl" rotWithShape="0">
                    <a:schemeClr val="dk1">
                      <a:alpha val="40000"/>
                    </a:schemeClr>
                  </a:outerShdw>
                </a:effectLst>
              </a:rPr>
              <a:t/>
            </a:r>
            <a:br>
              <a:rPr lang="en-US" sz="2400" cap="none" dirty="0">
                <a:ln w="0"/>
                <a:solidFill>
                  <a:schemeClr val="bg1"/>
                </a:solidFill>
                <a:effectLst>
                  <a:outerShdw blurRad="38100" dist="19050" dir="2700000" algn="tl" rotWithShape="0">
                    <a:schemeClr val="dk1">
                      <a:alpha val="40000"/>
                    </a:schemeClr>
                  </a:outerShdw>
                </a:effectLst>
              </a:rPr>
            </a:br>
            <a:endParaRPr lang="en-US" sz="2400" cap="none" dirty="0">
              <a:ln w="0"/>
              <a:solidFill>
                <a:schemeClr val="bg1"/>
              </a:solidFill>
              <a:effectLst>
                <a:outerShdw blurRad="38100" dist="19050" dir="2700000" algn="tl" rotWithShape="0">
                  <a:schemeClr val="dk1">
                    <a:alpha val="40000"/>
                  </a:schemeClr>
                </a:outerShdw>
              </a:effectLst>
            </a:endParaRPr>
          </a:p>
        </p:txBody>
      </p:sp>
      <p:sp>
        <p:nvSpPr>
          <p:cNvPr id="4" name="Ellipse 3"/>
          <p:cNvSpPr/>
          <p:nvPr/>
        </p:nvSpPr>
        <p:spPr>
          <a:xfrm>
            <a:off x="4118318" y="2002394"/>
            <a:ext cx="2015196" cy="180291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SA" sz="2000" b="1" dirty="0">
                <a:solidFill>
                  <a:schemeClr val="bg1"/>
                </a:solidFill>
              </a:rPr>
              <a:t>نظام المعلومات التسويقية، بيانات مجمعة بصفة منتظمة</a:t>
            </a:r>
            <a:endParaRPr lang="en-US" sz="2000" dirty="0">
              <a:solidFill>
                <a:schemeClr val="bg1"/>
              </a:solidFill>
            </a:endParaRPr>
          </a:p>
        </p:txBody>
      </p:sp>
      <p:sp>
        <p:nvSpPr>
          <p:cNvPr id="5" name="Ellipse 4"/>
          <p:cNvSpPr/>
          <p:nvPr/>
        </p:nvSpPr>
        <p:spPr>
          <a:xfrm>
            <a:off x="4090182" y="4206239"/>
            <a:ext cx="2250831" cy="18428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SA" sz="2000" b="1" dirty="0">
                <a:solidFill>
                  <a:schemeClr val="bg1"/>
                </a:solidFill>
              </a:rPr>
              <a:t>دراسات بحوث التسويق، دراسات تجري للمساعدة في اتخاذ قرار معين</a:t>
            </a:r>
            <a:endParaRPr lang="en-US" sz="2000" dirty="0">
              <a:solidFill>
                <a:schemeClr val="bg1"/>
              </a:solidFill>
            </a:endParaRPr>
          </a:p>
        </p:txBody>
      </p:sp>
      <p:sp>
        <p:nvSpPr>
          <p:cNvPr id="6" name="Rectangle 5"/>
          <p:cNvSpPr/>
          <p:nvPr/>
        </p:nvSpPr>
        <p:spPr>
          <a:xfrm>
            <a:off x="2563837" y="3805312"/>
            <a:ext cx="1554480" cy="7966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2400" b="1" dirty="0">
                <a:solidFill>
                  <a:schemeClr val="bg1"/>
                </a:solidFill>
              </a:rPr>
              <a:t>بنك البيانات التسويقية</a:t>
            </a:r>
            <a:endParaRPr lang="en-US" sz="2400" dirty="0">
              <a:solidFill>
                <a:schemeClr val="bg1"/>
              </a:solidFill>
            </a:endParaRPr>
          </a:p>
        </p:txBody>
      </p:sp>
      <p:sp>
        <p:nvSpPr>
          <p:cNvPr id="7" name="Rectangle 6"/>
          <p:cNvSpPr/>
          <p:nvPr/>
        </p:nvSpPr>
        <p:spPr>
          <a:xfrm>
            <a:off x="548640" y="3805312"/>
            <a:ext cx="1554480" cy="7966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400" b="1" dirty="0">
                <a:solidFill>
                  <a:schemeClr val="bg1"/>
                </a:solidFill>
              </a:rPr>
              <a:t>متخذ القرار التسويقي</a:t>
            </a:r>
            <a:endParaRPr lang="en-US" sz="2400" dirty="0">
              <a:solidFill>
                <a:schemeClr val="bg1"/>
              </a:solidFill>
            </a:endParaRPr>
          </a:p>
        </p:txBody>
      </p:sp>
      <p:cxnSp>
        <p:nvCxnSpPr>
          <p:cNvPr id="9" name="Connecteur droit avec flèche 8"/>
          <p:cNvCxnSpPr>
            <a:stCxn id="4" idx="2"/>
            <a:endCxn id="6" idx="0"/>
          </p:cNvCxnSpPr>
          <p:nvPr/>
        </p:nvCxnSpPr>
        <p:spPr>
          <a:xfrm flipH="1">
            <a:off x="3341077" y="2903853"/>
            <a:ext cx="777241" cy="901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5" idx="3"/>
            <a:endCxn id="6" idx="2"/>
          </p:cNvCxnSpPr>
          <p:nvPr/>
        </p:nvCxnSpPr>
        <p:spPr>
          <a:xfrm flipH="1" flipV="1">
            <a:off x="3341077" y="4601980"/>
            <a:ext cx="1078732" cy="1177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6" idx="1"/>
            <a:endCxn id="7" idx="3"/>
          </p:cNvCxnSpPr>
          <p:nvPr/>
        </p:nvCxnSpPr>
        <p:spPr>
          <a:xfrm flipH="1">
            <a:off x="2103120" y="4203646"/>
            <a:ext cx="4607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59913" y="642098"/>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4302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rtl="1"/>
            <a:r>
              <a:rPr lang="ar-SA" b="1" dirty="0">
                <a:solidFill>
                  <a:schemeClr val="tx1"/>
                </a:solidFill>
              </a:rPr>
              <a:t>مكونات نظام المعلومات التسويقية</a:t>
            </a:r>
            <a:r>
              <a:rPr lang="ar-SA" b="1" dirty="0" smtClean="0">
                <a:solidFill>
                  <a:schemeClr val="tx1"/>
                </a:solidFill>
              </a:rPr>
              <a:t>:</a:t>
            </a:r>
            <a:r>
              <a:rPr lang="ar-DZ" b="1" dirty="0" smtClean="0">
                <a:solidFill>
                  <a:schemeClr val="tx1"/>
                </a:solidFill>
              </a:rPr>
              <a:t/>
            </a:r>
            <a:br>
              <a:rPr lang="ar-DZ" b="1" dirty="0" smtClean="0">
                <a:solidFill>
                  <a:schemeClr val="tx1"/>
                </a:solidFill>
              </a:rPr>
            </a:br>
            <a:r>
              <a:rPr lang="ar-SA" sz="2700" b="1" dirty="0" smtClean="0">
                <a:solidFill>
                  <a:schemeClr val="tx1"/>
                </a:solidFill>
              </a:rPr>
              <a:t> </a:t>
            </a:r>
            <a:r>
              <a:rPr lang="ar-SA" sz="2700" b="1" dirty="0">
                <a:solidFill>
                  <a:schemeClr val="tx1"/>
                </a:solidFill>
              </a:rPr>
              <a:t>يقصد بها الأنظمة الفرعية المكونة له اعتمادا على مفهوم نظرية النظام الذي يقضي بإمكانية تجزئة النظام الواحد إلى عدد من الأنظمة الفرعية المتكاملة، وتتمثل هذه الأنظمة الفرعية (المكونات) في:</a:t>
            </a:r>
            <a:endParaRPr lang="en-US" sz="2200" b="1" dirty="0">
              <a:solidFill>
                <a:schemeClr val="tx1"/>
              </a:solidFill>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graphicFrame>
        <p:nvGraphicFramePr>
          <p:cNvPr id="6" name="Espace réservé du contenu 5"/>
          <p:cNvGraphicFramePr>
            <a:graphicFrameLocks noGrp="1"/>
          </p:cNvGraphicFramePr>
          <p:nvPr>
            <p:ph idx="1"/>
            <p:extLst/>
          </p:nvPr>
        </p:nvGraphicFramePr>
        <p:xfrm>
          <a:off x="1496894" y="2289602"/>
          <a:ext cx="8761413" cy="4247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1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smtClean="0">
                <a:solidFill>
                  <a:schemeClr val="tx1"/>
                </a:solidFill>
              </a:rPr>
              <a:t>الفرق بين بحوث التسويق و </a:t>
            </a:r>
            <a:r>
              <a:rPr lang="fr-FR" b="1" dirty="0" smtClean="0">
                <a:solidFill>
                  <a:schemeClr val="tx1"/>
                </a:solidFill>
              </a:rPr>
              <a:t>SIM</a:t>
            </a:r>
            <a:endParaRPr lang="en-US" b="1" dirty="0">
              <a:solidFill>
                <a:schemeClr val="tx1"/>
              </a:solidFill>
            </a:endParaRPr>
          </a:p>
        </p:txBody>
      </p:sp>
      <p:sp>
        <p:nvSpPr>
          <p:cNvPr id="3" name="Espace réservé du contenu 2"/>
          <p:cNvSpPr>
            <a:spLocks noGrp="1"/>
          </p:cNvSpPr>
          <p:nvPr>
            <p:ph idx="1"/>
          </p:nvPr>
        </p:nvSpPr>
        <p:spPr/>
        <p:txBody>
          <a:bodyPr/>
          <a:lstStyle/>
          <a:p>
            <a:endParaRPr lang="en-US" dirty="0"/>
          </a:p>
        </p:txBody>
      </p:sp>
      <p:graphicFrame>
        <p:nvGraphicFramePr>
          <p:cNvPr id="4" name="Espace réservé du contenu 3"/>
          <p:cNvGraphicFramePr>
            <a:graphicFrameLocks/>
          </p:cNvGraphicFramePr>
          <p:nvPr>
            <p:extLst>
              <p:ext uri="{D42A27DB-BD31-4B8C-83A1-F6EECF244321}">
                <p14:modId xmlns:p14="http://schemas.microsoft.com/office/powerpoint/2010/main" val="3363998445"/>
              </p:ext>
            </p:extLst>
          </p:nvPr>
        </p:nvGraphicFramePr>
        <p:xfrm>
          <a:off x="899411" y="2473377"/>
          <a:ext cx="9256798" cy="4082230"/>
        </p:xfrm>
        <a:graphic>
          <a:graphicData uri="http://schemas.openxmlformats.org/drawingml/2006/table">
            <a:tbl>
              <a:tblPr rtl="1">
                <a:tableStyleId>{793D81CF-94F2-401A-BA57-92F5A7B2D0C5}</a:tableStyleId>
              </a:tblPr>
              <a:tblGrid>
                <a:gridCol w="2560391"/>
                <a:gridCol w="3245707"/>
                <a:gridCol w="3450700"/>
              </a:tblGrid>
              <a:tr h="784633">
                <a:tc>
                  <a:txBody>
                    <a:bodyPr/>
                    <a:lstStyle/>
                    <a:p>
                      <a:pPr marL="230505" indent="-226695" algn="r" rtl="1">
                        <a:lnSpc>
                          <a:spcPct val="130000"/>
                        </a:lnSpc>
                        <a:spcBef>
                          <a:spcPts val="600"/>
                        </a:spcBef>
                        <a:spcAft>
                          <a:spcPts val="600"/>
                        </a:spcAft>
                      </a:pPr>
                      <a:r>
                        <a:rPr lang="ar-SA" sz="2800" dirty="0"/>
                        <a:t>الخصائص</a:t>
                      </a:r>
                      <a:endParaRPr lang="fr-FR" sz="2800"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نظام المعلومات التسويقية</a:t>
                      </a:r>
                      <a:endParaRPr lang="fr-FR" sz="2800"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بحوث التسويق</a:t>
                      </a:r>
                      <a:endParaRPr lang="fr-FR" sz="2800" b="1" dirty="0">
                        <a:latin typeface="Calibri"/>
                        <a:ea typeface="Calibri"/>
                        <a:cs typeface="+mj-cs"/>
                      </a:endParaRPr>
                    </a:p>
                  </a:txBody>
                  <a:tcPr marL="68580" marR="68580" marT="0" marB="0" anchor="ctr"/>
                </a:tc>
              </a:tr>
              <a:tr h="943698">
                <a:tc>
                  <a:txBody>
                    <a:bodyPr/>
                    <a:lstStyle/>
                    <a:p>
                      <a:pPr marL="230505" indent="-226695" algn="r" rtl="1">
                        <a:lnSpc>
                          <a:spcPct val="130000"/>
                        </a:lnSpc>
                        <a:spcBef>
                          <a:spcPts val="600"/>
                        </a:spcBef>
                        <a:spcAft>
                          <a:spcPts val="600"/>
                        </a:spcAft>
                      </a:pPr>
                      <a:r>
                        <a:rPr lang="ar-SA" sz="2800" dirty="0"/>
                        <a:t>النطاق</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أساسها النظم</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a:t>أساسها المشروع أو البرنامج</a:t>
                      </a:r>
                      <a:endParaRPr lang="fr-FR" sz="2800" b="1">
                        <a:latin typeface="Calibri"/>
                        <a:ea typeface="Calibri"/>
                        <a:cs typeface="+mj-cs"/>
                      </a:endParaRPr>
                    </a:p>
                  </a:txBody>
                  <a:tcPr marL="68580" marR="68580" marT="0" marB="0" anchor="ctr"/>
                </a:tc>
              </a:tr>
              <a:tr h="784633">
                <a:tc>
                  <a:txBody>
                    <a:bodyPr/>
                    <a:lstStyle/>
                    <a:p>
                      <a:pPr marL="230505" indent="-226695" algn="r" rtl="1">
                        <a:lnSpc>
                          <a:spcPct val="130000"/>
                        </a:lnSpc>
                        <a:spcBef>
                          <a:spcPts val="600"/>
                        </a:spcBef>
                        <a:spcAft>
                          <a:spcPts val="600"/>
                        </a:spcAft>
                      </a:pPr>
                      <a:r>
                        <a:rPr lang="ar-SA" sz="2800" dirty="0"/>
                        <a:t>الوقت</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مستمرة</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غير مستمرة وقتية</a:t>
                      </a:r>
                      <a:endParaRPr lang="fr-FR" sz="2800" b="1" dirty="0">
                        <a:latin typeface="Calibri"/>
                        <a:ea typeface="Calibri"/>
                        <a:cs typeface="+mj-cs"/>
                      </a:endParaRPr>
                    </a:p>
                  </a:txBody>
                  <a:tcPr marL="68580" marR="68580" marT="0" marB="0" anchor="ctr"/>
                </a:tc>
              </a:tr>
              <a:tr h="784633">
                <a:tc>
                  <a:txBody>
                    <a:bodyPr/>
                    <a:lstStyle/>
                    <a:p>
                      <a:pPr marL="230505" indent="-226695" algn="r" rtl="1">
                        <a:lnSpc>
                          <a:spcPct val="130000"/>
                        </a:lnSpc>
                        <a:spcBef>
                          <a:spcPts val="600"/>
                        </a:spcBef>
                        <a:spcAft>
                          <a:spcPts val="600"/>
                        </a:spcAft>
                      </a:pPr>
                      <a:r>
                        <a:rPr lang="ar-SA" sz="2800" dirty="0"/>
                        <a:t>طبيعة المشكلات</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مشكلات متكررة</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مشكلات محددة</a:t>
                      </a:r>
                      <a:endParaRPr lang="fr-FR" sz="2800" b="1" dirty="0">
                        <a:latin typeface="Calibri"/>
                        <a:ea typeface="Calibri"/>
                        <a:cs typeface="+mj-cs"/>
                      </a:endParaRPr>
                    </a:p>
                  </a:txBody>
                  <a:tcPr marL="68580" marR="68580" marT="0" marB="0" anchor="ctr"/>
                </a:tc>
              </a:tr>
              <a:tr h="784633">
                <a:tc>
                  <a:txBody>
                    <a:bodyPr/>
                    <a:lstStyle/>
                    <a:p>
                      <a:pPr marL="230505" indent="-226695" algn="r" rtl="1">
                        <a:lnSpc>
                          <a:spcPct val="130000"/>
                        </a:lnSpc>
                        <a:spcBef>
                          <a:spcPts val="600"/>
                        </a:spcBef>
                        <a:spcAft>
                          <a:spcPts val="600"/>
                        </a:spcAft>
                      </a:pPr>
                      <a:r>
                        <a:rPr lang="ar-SA" sz="2800" dirty="0"/>
                        <a:t>مصدر المعلومات</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خارجية داخلية</a:t>
                      </a:r>
                      <a:endParaRPr lang="fr-FR" sz="2800" b="1" dirty="0">
                        <a:latin typeface="Calibri"/>
                        <a:ea typeface="Calibri"/>
                        <a:cs typeface="+mj-cs"/>
                      </a:endParaRPr>
                    </a:p>
                  </a:txBody>
                  <a:tcPr marL="68580" marR="68580" marT="0" marB="0" anchor="ctr"/>
                </a:tc>
                <a:tc>
                  <a:txBody>
                    <a:bodyPr/>
                    <a:lstStyle/>
                    <a:p>
                      <a:pPr marL="230505" indent="-226695" algn="r" rtl="1">
                        <a:lnSpc>
                          <a:spcPct val="130000"/>
                        </a:lnSpc>
                        <a:spcBef>
                          <a:spcPts val="600"/>
                        </a:spcBef>
                        <a:spcAft>
                          <a:spcPts val="600"/>
                        </a:spcAft>
                      </a:pPr>
                      <a:r>
                        <a:rPr lang="ar-SA" sz="2800" dirty="0"/>
                        <a:t>خارجية</a:t>
                      </a:r>
                      <a:endParaRPr lang="fr-FR" sz="2800" b="1" dirty="0">
                        <a:latin typeface="Calibri"/>
                        <a:ea typeface="Calibri"/>
                        <a:cs typeface="+mj-cs"/>
                      </a:endParaRPr>
                    </a:p>
                  </a:txBody>
                  <a:tcPr marL="68580" marR="68580" marT="0" marB="0" anchor="ctr"/>
                </a:tc>
              </a:tr>
            </a:tbl>
          </a:graphicData>
        </a:graphic>
      </p:graphicFrame>
      <p:sp>
        <p:nvSpPr>
          <p:cNvPr id="5" name="Rectangle 4"/>
          <p:cNvSpPr/>
          <p:nvPr/>
        </p:nvSpPr>
        <p:spPr>
          <a:xfrm>
            <a:off x="10859913" y="642098"/>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29929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sz="2400" dirty="0" smtClean="0">
                <a:solidFill>
                  <a:schemeClr val="tx1"/>
                </a:solidFill>
              </a:rPr>
              <a:t>إن </a:t>
            </a:r>
            <a:r>
              <a:rPr lang="ar-DZ" sz="2400" dirty="0">
                <a:solidFill>
                  <a:schemeClr val="tx1"/>
                </a:solidFill>
              </a:rPr>
              <a:t>عملية بحوث التسويق تلعب دورا حيويا في عملية </a:t>
            </a:r>
            <a:r>
              <a:rPr lang="ar-DZ" sz="2400" dirty="0" smtClean="0">
                <a:solidFill>
                  <a:schemeClr val="tx1"/>
                </a:solidFill>
              </a:rPr>
              <a:t>اتخاذ </a:t>
            </a:r>
            <a:r>
              <a:rPr lang="ar-DZ" sz="2400" dirty="0">
                <a:solidFill>
                  <a:schemeClr val="tx1"/>
                </a:solidFill>
              </a:rPr>
              <a:t>القرارات الإدارية والرقابية على مستوى </a:t>
            </a:r>
            <a:r>
              <a:rPr lang="ar-DZ" sz="2400" dirty="0" smtClean="0">
                <a:solidFill>
                  <a:schemeClr val="tx1"/>
                </a:solidFill>
              </a:rPr>
              <a:t>المؤسسة ويمكننا </a:t>
            </a:r>
            <a:r>
              <a:rPr lang="ar-DZ" sz="2400" dirty="0">
                <a:solidFill>
                  <a:schemeClr val="tx1"/>
                </a:solidFill>
              </a:rPr>
              <a:t>تلخيص بعض </a:t>
            </a:r>
            <a:r>
              <a:rPr lang="ar-DZ" sz="2400" dirty="0" smtClean="0">
                <a:solidFill>
                  <a:schemeClr val="tx1"/>
                </a:solidFill>
              </a:rPr>
              <a:t/>
            </a:r>
            <a:br>
              <a:rPr lang="ar-DZ" sz="2400" dirty="0" smtClean="0">
                <a:solidFill>
                  <a:schemeClr val="tx1"/>
                </a:solidFill>
              </a:rPr>
            </a:br>
            <a:r>
              <a:rPr lang="ar-DZ" sz="2400" b="1" u="sng" dirty="0" smtClean="0">
                <a:solidFill>
                  <a:schemeClr val="tx1"/>
                </a:solidFill>
                <a:effectLst>
                  <a:outerShdw blurRad="38100" dist="38100" dir="2700000" algn="tl">
                    <a:srgbClr val="000000">
                      <a:alpha val="43137"/>
                    </a:srgbClr>
                  </a:outerShdw>
                </a:effectLst>
              </a:rPr>
              <a:t>مزايا استفادة المؤسسة من </a:t>
            </a:r>
            <a:r>
              <a:rPr lang="ar-DZ" sz="2400" b="1" u="sng" dirty="0">
                <a:solidFill>
                  <a:schemeClr val="tx1"/>
                </a:solidFill>
                <a:effectLst>
                  <a:outerShdw blurRad="38100" dist="38100" dir="2700000" algn="tl">
                    <a:srgbClr val="000000">
                      <a:alpha val="43137"/>
                    </a:srgbClr>
                  </a:outerShdw>
                </a:effectLst>
              </a:rPr>
              <a:t>بحوث التسويق كما يلي </a:t>
            </a:r>
            <a:br>
              <a:rPr lang="ar-DZ" sz="2400" b="1" u="sng" dirty="0">
                <a:solidFill>
                  <a:schemeClr val="tx1"/>
                </a:solidFill>
                <a:effectLst>
                  <a:outerShdw blurRad="38100" dist="38100" dir="2700000" algn="tl">
                    <a:srgbClr val="000000">
                      <a:alpha val="43137"/>
                    </a:srgbClr>
                  </a:outerShdw>
                </a:effectLst>
              </a:rPr>
            </a:br>
            <a:endParaRPr lang="en-US" sz="2400" b="1" u="sng" dirty="0">
              <a:solidFill>
                <a:schemeClr val="tx1"/>
              </a:solidFill>
              <a:effectLst>
                <a:outerShdw blurRad="38100" dist="38100" dir="2700000" algn="tl">
                  <a:srgbClr val="000000">
                    <a:alpha val="43137"/>
                  </a:srgbClr>
                </a:outerShdw>
              </a:effectLst>
            </a:endParaRPr>
          </a:p>
        </p:txBody>
      </p:sp>
      <p:pic>
        <p:nvPicPr>
          <p:cNvPr id="4" name="Espace réservé du contenu 3"/>
          <p:cNvPicPr>
            <a:picLocks noGrp="1" noChangeAspect="1"/>
          </p:cNvPicPr>
          <p:nvPr>
            <p:ph idx="1"/>
          </p:nvPr>
        </p:nvPicPr>
        <p:blipFill>
          <a:blip r:embed="rId2"/>
          <a:stretch>
            <a:fillRect/>
          </a:stretch>
        </p:blipFill>
        <p:spPr>
          <a:xfrm>
            <a:off x="427932" y="2443397"/>
            <a:ext cx="10634810" cy="4227226"/>
          </a:xfrm>
          <a:prstGeom prst="rect">
            <a:avLst/>
          </a:prstGeom>
        </p:spPr>
        <p:style>
          <a:lnRef idx="2">
            <a:schemeClr val="accent5"/>
          </a:lnRef>
          <a:fillRef idx="1">
            <a:schemeClr val="lt1"/>
          </a:fillRef>
          <a:effectRef idx="0">
            <a:schemeClr val="accent5"/>
          </a:effectRef>
          <a:fontRef idx="minor">
            <a:schemeClr val="dk1"/>
          </a:fontRef>
        </p:style>
      </p:pic>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50035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798820" y="1209316"/>
            <a:ext cx="7771686" cy="5043069"/>
          </a:xfrm>
          <a:prstGeom prst="rect">
            <a:avLst/>
          </a:prstGeom>
        </p:spPr>
      </p:pic>
      <p:sp>
        <p:nvSpPr>
          <p:cNvPr id="5" name="Rectangle à coins arrondis 4"/>
          <p:cNvSpPr/>
          <p:nvPr/>
        </p:nvSpPr>
        <p:spPr>
          <a:xfrm>
            <a:off x="1259174" y="464695"/>
            <a:ext cx="8754256" cy="584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bg1"/>
                </a:solidFill>
              </a:rPr>
              <a:t>شكل رقم (</a:t>
            </a:r>
            <a:r>
              <a:rPr lang="ar-DZ" sz="2800" b="1" dirty="0">
                <a:solidFill>
                  <a:schemeClr val="bg1"/>
                </a:solidFill>
              </a:rPr>
              <a:t>03</a:t>
            </a:r>
            <a:r>
              <a:rPr lang="ar-DZ" sz="2800" b="1" dirty="0" smtClean="0">
                <a:solidFill>
                  <a:schemeClr val="bg1"/>
                </a:solidFill>
              </a:rPr>
              <a:t>): دور بحوث التسويق في العملية الإدارية للنشاط التسويقي</a:t>
            </a:r>
            <a:endParaRPr lang="en-US" sz="2800" b="1" dirty="0">
              <a:solidFill>
                <a:schemeClr val="bg1"/>
              </a:solidFill>
            </a:endParaRPr>
          </a:p>
        </p:txBody>
      </p:sp>
      <p:sp>
        <p:nvSpPr>
          <p:cNvPr id="6" name="Rectangle 5"/>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126175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Rectangle à coins arrondis 2"/>
          <p:cNvSpPr/>
          <p:nvPr/>
        </p:nvSpPr>
        <p:spPr>
          <a:xfrm>
            <a:off x="1154472" y="546471"/>
            <a:ext cx="7709095" cy="1120643"/>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dirty="0"/>
          </a:p>
          <a:p>
            <a:pPr algn="ctr"/>
            <a:endParaRPr lang="ar-DZ" dirty="0" smtClean="0"/>
          </a:p>
          <a:p>
            <a:pPr algn="ctr" rtl="1"/>
            <a:r>
              <a:rPr lang="ar-DZ" sz="3200" b="1" u="sng" dirty="0" smtClean="0">
                <a:solidFill>
                  <a:schemeClr val="bg1"/>
                </a:solidFill>
              </a:rPr>
              <a:t>4- نظام دعم القرارات التسويقية</a:t>
            </a:r>
            <a:endParaRPr lang="en-US" sz="3200" b="1" u="sng" dirty="0">
              <a:solidFill>
                <a:schemeClr val="bg1"/>
              </a:solidFill>
            </a:endParaRPr>
          </a:p>
        </p:txBody>
      </p:sp>
      <p:sp>
        <p:nvSpPr>
          <p:cNvPr id="5" name="Espace réservé du contenu 2"/>
          <p:cNvSpPr txBox="1">
            <a:spLocks/>
          </p:cNvSpPr>
          <p:nvPr/>
        </p:nvSpPr>
        <p:spPr>
          <a:xfrm>
            <a:off x="1154955" y="2603500"/>
            <a:ext cx="8761412" cy="3416300"/>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marL="0" indent="0" algn="ctr" rtl="1" fontAlgn="base">
              <a:buFont typeface="Wingdings 3" charset="2"/>
              <a:buNone/>
            </a:pPr>
            <a:r>
              <a:rPr lang="ar-DZ" sz="2800" smtClean="0"/>
              <a:t>أشار الكاتب </a:t>
            </a:r>
            <a:r>
              <a:rPr lang="en-US" sz="2800" smtClean="0"/>
              <a:t>Hickes" </a:t>
            </a:r>
            <a:r>
              <a:rPr lang="ar-DZ" sz="2800" smtClean="0"/>
              <a:t>إلي أن نظام المعلومات الإدارية كان في السابق ناجحاً في توفير المعلومات الضرورية لصنع القرارات الهيكلية والروتينية ,بالإضافة لذلك نجح في تجميع البيانات ومعالجتها وتخزين المعلومات واسترجاعها,ولكنه كان الأقل نجاحاً في توفير المعلومات عن القرارات شبه الهيكلية وغير المهيكلة,لذا تزايد الاهتمام بأدوات القرارات التي تساهم في زيادة كفاءة وفعالية عملية صنع القرارات,حيث أن هذه الأنظمة وجدت لخدمة القرارات وهي تختلف عن نظم المعلومات الإدارية التقليدية</a:t>
            </a:r>
          </a:p>
          <a:p>
            <a:endParaRPr lang="en-US" dirty="0"/>
          </a:p>
        </p:txBody>
      </p:sp>
    </p:spTree>
    <p:extLst>
      <p:ext uri="{BB962C8B-B14F-4D97-AF65-F5344CB8AC3E}">
        <p14:creationId xmlns:p14="http://schemas.microsoft.com/office/powerpoint/2010/main" val="173220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Rectangle à coins arrondis 2"/>
          <p:cNvSpPr/>
          <p:nvPr/>
        </p:nvSpPr>
        <p:spPr>
          <a:xfrm>
            <a:off x="1154472" y="546471"/>
            <a:ext cx="7709095" cy="1120643"/>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dirty="0"/>
          </a:p>
          <a:p>
            <a:pPr algn="ctr"/>
            <a:endParaRPr lang="ar-DZ" dirty="0" smtClean="0"/>
          </a:p>
          <a:p>
            <a:pPr algn="ctr" rtl="1"/>
            <a:r>
              <a:rPr lang="ar-DZ" sz="3200" b="1" dirty="0" smtClean="0">
                <a:solidFill>
                  <a:schemeClr val="bg1"/>
                </a:solidFill>
              </a:rPr>
              <a:t>4- نظام دعم القرارات التسويقية</a:t>
            </a:r>
            <a:endParaRPr lang="en-US" sz="3200" b="1" dirty="0">
              <a:solidFill>
                <a:schemeClr val="bg1"/>
              </a:solidFill>
            </a:endParaRPr>
          </a:p>
        </p:txBody>
      </p:sp>
      <p:sp>
        <p:nvSpPr>
          <p:cNvPr id="5" name="Espace réservé du contenu 2"/>
          <p:cNvSpPr txBox="1">
            <a:spLocks/>
          </p:cNvSpPr>
          <p:nvPr/>
        </p:nvSpPr>
        <p:spPr>
          <a:xfrm>
            <a:off x="554636" y="1885334"/>
            <a:ext cx="10568066" cy="4478853"/>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algn="ctr" rtl="1">
              <a:lnSpc>
                <a:spcPct val="150000"/>
              </a:lnSpc>
            </a:pPr>
            <a:r>
              <a:rPr lang="ar-SA" sz="2000" dirty="0" smtClean="0"/>
              <a:t>ظهرت فكرة نظام عم القرارات الذي يمثل امتداداً لنظام المعلومات الإدارية في بداية السبعينات بسبب فشل نظام المعلومات الإدارية في توفير المعلومات الضرورية لصنع القرارات شبه </a:t>
            </a:r>
            <a:r>
              <a:rPr lang="ar-SA" sz="2000" dirty="0" err="1" smtClean="0"/>
              <a:t>المهيكلة,وترتكز</a:t>
            </a:r>
            <a:r>
              <a:rPr lang="ar-SA" sz="2000" dirty="0" smtClean="0"/>
              <a:t> هذه الفكرة علي توفير مجموعة من الوسائل التي تعتمد علي الكمبيوتر ليتمكن نظام المعلومات الإدارية من توفير المعلومات لدعم هذا النوع من القرارات مثل(</a:t>
            </a:r>
            <a:r>
              <a:rPr lang="ar-SA" sz="2000" dirty="0" err="1" smtClean="0"/>
              <a:t>الاندماج,توسيع</a:t>
            </a:r>
            <a:r>
              <a:rPr lang="ar-SA" sz="2000" dirty="0" smtClean="0"/>
              <a:t> </a:t>
            </a:r>
            <a:r>
              <a:rPr lang="ar-SA" sz="2000" dirty="0" err="1" smtClean="0"/>
              <a:t>المصنع,إدارة</a:t>
            </a:r>
            <a:r>
              <a:rPr lang="ar-SA" sz="2000" dirty="0" smtClean="0"/>
              <a:t> المحفظة المالية...الخ),ويعد(</a:t>
            </a:r>
            <a:r>
              <a:rPr lang="en-US" sz="2000" b="1" dirty="0" err="1" smtClean="0"/>
              <a:t>Gorry&amp;Moston</a:t>
            </a:r>
            <a:r>
              <a:rPr lang="ar-SA" sz="2000" dirty="0" smtClean="0"/>
              <a:t>) رائدا هذه الفكرة عندما قاما ببناء شبكة معلومات أسمياها نظام دعم القرارات ,مستندين علي أنواع القرارات التي حددها(</a:t>
            </a:r>
            <a:r>
              <a:rPr lang="en-US" sz="2000" b="1" dirty="0" smtClean="0"/>
              <a:t>Simon</a:t>
            </a:r>
            <a:r>
              <a:rPr lang="ar-SA" sz="2000" dirty="0" smtClean="0"/>
              <a:t>) وعلي المستويات التي حددها(</a:t>
            </a:r>
            <a:r>
              <a:rPr lang="en-US" sz="2000" b="1" dirty="0" smtClean="0"/>
              <a:t>Antony</a:t>
            </a:r>
            <a:r>
              <a:rPr lang="ar-SA" sz="2000" dirty="0" smtClean="0"/>
              <a:t>).وتعد هذه الأنظمة احد التطورات المهمة والمعاصرة في مجال نظام المعلومات </a:t>
            </a:r>
            <a:r>
              <a:rPr lang="ar-SA" sz="2000" dirty="0" err="1" smtClean="0"/>
              <a:t>الحاسوبية,ويطلق</a:t>
            </a:r>
            <a:r>
              <a:rPr lang="ar-SA" sz="2000" dirty="0" smtClean="0"/>
              <a:t> نظام دعم القرارات علي المجموعة من النظم التي تدعم عمليات صنع القرارات ,والتأكيد هنا علي الدعم(</a:t>
            </a:r>
            <a:r>
              <a:rPr lang="en-US" sz="2000" b="1" dirty="0" smtClean="0"/>
              <a:t>Support</a:t>
            </a:r>
            <a:r>
              <a:rPr lang="ar-SA" sz="2000" dirty="0" smtClean="0"/>
              <a:t>) بدلاً من </a:t>
            </a:r>
            <a:r>
              <a:rPr lang="ar-SA" sz="2000" dirty="0" err="1" smtClean="0"/>
              <a:t>الأتمتة</a:t>
            </a:r>
            <a:r>
              <a:rPr lang="ar-SA" sz="2000" dirty="0" smtClean="0"/>
              <a:t>(</a:t>
            </a:r>
            <a:r>
              <a:rPr lang="en-US" sz="2000" b="1" dirty="0" smtClean="0"/>
              <a:t>Automation</a:t>
            </a:r>
            <a:r>
              <a:rPr lang="ar-SA" sz="2000" dirty="0" smtClean="0"/>
              <a:t>),إذ يسمح النظام لصانعي القرارات باسترجاع المعلومات وتفحص الحلول خلال مراحل أو عمليات حل المشكلة.</a:t>
            </a:r>
            <a:endParaRPr lang="en-US" sz="2000" dirty="0"/>
          </a:p>
        </p:txBody>
      </p:sp>
    </p:spTree>
    <p:extLst>
      <p:ext uri="{BB962C8B-B14F-4D97-AF65-F5344CB8AC3E}">
        <p14:creationId xmlns:p14="http://schemas.microsoft.com/office/powerpoint/2010/main" val="279626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169463" y="393364"/>
            <a:ext cx="7709095" cy="900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dirty="0"/>
          </a:p>
          <a:p>
            <a:pPr algn="ctr"/>
            <a:endParaRPr lang="ar-DZ" dirty="0" smtClean="0"/>
          </a:p>
          <a:p>
            <a:pPr algn="ctr"/>
            <a:r>
              <a:rPr lang="ar-DZ" sz="3200" b="1" dirty="0">
                <a:solidFill>
                  <a:schemeClr val="bg1"/>
                </a:solidFill>
              </a:rPr>
              <a:t>تعريف نظام </a:t>
            </a:r>
            <a:r>
              <a:rPr lang="ar-DZ" sz="3200" b="1" dirty="0" smtClean="0">
                <a:solidFill>
                  <a:schemeClr val="bg1"/>
                </a:solidFill>
              </a:rPr>
              <a:t>دعم القرارات التسويقية</a:t>
            </a:r>
            <a:endParaRPr lang="en-US" sz="3200" b="1" dirty="0">
              <a:solidFill>
                <a:schemeClr val="bg1"/>
              </a:solidFill>
            </a:endParaRPr>
          </a:p>
        </p:txBody>
      </p:sp>
      <p:sp>
        <p:nvSpPr>
          <p:cNvPr id="4" name="ZoneTexte 3"/>
          <p:cNvSpPr txBox="1"/>
          <p:nvPr/>
        </p:nvSpPr>
        <p:spPr>
          <a:xfrm>
            <a:off x="661181" y="2152357"/>
            <a:ext cx="9284677" cy="44555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a:lnSpc>
                <a:spcPct val="150000"/>
              </a:lnSpc>
            </a:pPr>
            <a:r>
              <a:rPr lang="ar-SA" sz="2400" dirty="0" smtClean="0"/>
              <a:t>هي مجموعة من </a:t>
            </a:r>
            <a:r>
              <a:rPr lang="ar-SA" sz="2400" u="sng" dirty="0" smtClean="0"/>
              <a:t>الأدوات الإحصائية</a:t>
            </a:r>
            <a:r>
              <a:rPr lang="ar-SA" sz="2400" dirty="0" smtClean="0"/>
              <a:t> و </a:t>
            </a:r>
            <a:r>
              <a:rPr lang="ar-SA" sz="2400" u="sng" dirty="0" smtClean="0"/>
              <a:t>نماذج القرارات و البرامج </a:t>
            </a:r>
            <a:r>
              <a:rPr lang="ar-SA" sz="2400" dirty="0" smtClean="0"/>
              <a:t>المعدة سلفا لمساعدة مديري التسويق في تحليل البيانات و ترشيد القرارات التسويقية و تمكن من استخلاص المؤشرات و النتائج من المعلومات التي تم جمعها.</a:t>
            </a:r>
            <a:r>
              <a:rPr lang="ar-SA" sz="2400" b="1" dirty="0" smtClean="0"/>
              <a:t> </a:t>
            </a:r>
            <a:r>
              <a:rPr lang="ar-SA" sz="2400" dirty="0" smtClean="0"/>
              <a:t>فالتحليل يختص في اختيار أنسب الوسائل و الأدوات و المقاييس التي يمكن استخدامها لقياس و تحليل البيانات و المعلومات التسويقية و تقدم هذه التحليلات معلومات هامة للمدير كتلك التي ترتبط بالتكاليف، و المبيعات و المخزون كما يمكن التوصل إلى الكثير من القرارات </a:t>
            </a:r>
            <a:r>
              <a:rPr lang="ar-SA" sz="2400" dirty="0" err="1" smtClean="0"/>
              <a:t>التنبؤية</a:t>
            </a:r>
            <a:r>
              <a:rPr lang="ar-SA" sz="2400" dirty="0" smtClean="0"/>
              <a:t> مثل: </a:t>
            </a:r>
            <a:r>
              <a:rPr lang="ar-SA" sz="2400" dirty="0" smtClean="0">
                <a:effectLst>
                  <a:outerShdw blurRad="38100" dist="38100" dir="2700000" algn="tl">
                    <a:srgbClr val="000000">
                      <a:alpha val="43137"/>
                    </a:srgbClr>
                  </a:outerShdw>
                </a:effectLst>
              </a:rPr>
              <a:t>تقدير حجم المبيعات اختيار أنسب الوسائل الإعلانية و على مدير التسويق أن يكون على معرفة بالأدوات  و الوسائل المتقدمة لتحليل البيانات و التوصل إلى علاقات بين المتغيرات التسويقية المختلفة.</a:t>
            </a:r>
            <a:endParaRPr lang="en-US" sz="2400" dirty="0">
              <a:effectLst>
                <a:outerShdw blurRad="38100" dist="38100" dir="2700000" algn="tl">
                  <a:srgbClr val="000000">
                    <a:alpha val="43137"/>
                  </a:srgbClr>
                </a:outerShdw>
              </a:effectLst>
            </a:endParaRPr>
          </a:p>
        </p:txBody>
      </p:sp>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1625082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47810" y="1106051"/>
            <a:ext cx="10110197"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a:endParaRPr lang="ar-DZ" sz="2400" dirty="0"/>
          </a:p>
          <a:p>
            <a:pPr algn="just" rtl="1"/>
            <a:r>
              <a:rPr lang="ar-DZ" sz="2400" dirty="0" smtClean="0"/>
              <a:t>	كما </a:t>
            </a:r>
            <a:r>
              <a:rPr lang="ar-SA" sz="2400" dirty="0" smtClean="0"/>
              <a:t>يعرف </a:t>
            </a:r>
            <a:r>
              <a:rPr lang="ar-SA" sz="2400" dirty="0"/>
              <a:t>نظام دعم القرارات التسويقية بأنه ( نظام حاسوبي يجعل الأمر سهلا بالنسبة لمدراء التسويق للحصول على المعلومات واستخدامها عند عملية صنع القرار) كما عرف بأنه (نشاط داخلي ونظام معلومات محوسب ومرن يمكن المدراء من الحصول على واحتكار المعلومات اللازمة لاتخاذ القرار التسويقي ). وجاء نظام دعم القرارات التسويقية نتيجة للاتساع والنمو في عدد المنظمات لمساعدة مدراء التسويق في أن تكون قراراتهم أكثر دقة. وفي الوقت الحاضر أصبح الاعتماد على هذه الأنظمة اكبر، نتيجة للاستخدام الواسع للحاسوب في الأنشطة التسويقية المختلفة، وتعدد وتنوع المتغيرات والمشكلات والأزمات التي </a:t>
            </a:r>
            <a:r>
              <a:rPr lang="ar-SA" sz="2400" dirty="0" err="1"/>
              <a:t>يواجهها</a:t>
            </a:r>
            <a:r>
              <a:rPr lang="ar-SA" sz="2400" dirty="0"/>
              <a:t> المدراء والتي يصعب على العقل البشري إجراء التحليل الدقيق والسريع للعلاقات الكثيرة الحاصلة فيما بين هذه المتغيرات ونسبه تأثيرها المتبادل.</a:t>
            </a:r>
            <a:endParaRPr lang="en-US" sz="2400" dirty="0"/>
          </a:p>
          <a:p>
            <a:pPr lvl="0" algn="just" rtl="1"/>
            <a:endParaRPr lang="en-US" sz="2400" dirty="0"/>
          </a:p>
        </p:txBody>
      </p:sp>
      <p:sp>
        <p:nvSpPr>
          <p:cNvPr id="4" name="Rectangle à coins arrondis 3"/>
          <p:cNvSpPr/>
          <p:nvPr/>
        </p:nvSpPr>
        <p:spPr>
          <a:xfrm>
            <a:off x="1420837" y="211015"/>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bg1"/>
                </a:solidFill>
              </a:rPr>
              <a:t>تعريف نظام دعم القرارات التسويقية</a:t>
            </a:r>
            <a:endParaRPr lang="en-US" sz="3200" b="1" dirty="0">
              <a:solidFill>
                <a:schemeClr val="bg1"/>
              </a:solidFill>
            </a:endParaRPr>
          </a:p>
        </p:txBody>
      </p:sp>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2149081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a:solidFill>
                  <a:schemeClr val="tx1"/>
                </a:solidFill>
              </a:rPr>
              <a:t>نظام دعم القرارات التسويقية</a:t>
            </a:r>
            <a:r>
              <a:rPr lang="en-US" b="1" dirty="0">
                <a:solidFill>
                  <a:schemeClr val="tx1"/>
                </a:solidFill>
              </a:rPr>
              <a:t/>
            </a:r>
            <a:br>
              <a:rPr lang="en-US" b="1" dirty="0">
                <a:solidFill>
                  <a:schemeClr val="tx1"/>
                </a:solidFill>
              </a:rPr>
            </a:br>
            <a:endParaRPr lang="en-US" dirty="0">
              <a:solidFill>
                <a:schemeClr val="tx1"/>
              </a:solidFill>
            </a:endParaRPr>
          </a:p>
        </p:txBody>
      </p:sp>
      <p:sp>
        <p:nvSpPr>
          <p:cNvPr id="3" name="Espace réservé du contenu 2"/>
          <p:cNvSpPr>
            <a:spLocks noGrp="1"/>
          </p:cNvSpPr>
          <p:nvPr>
            <p:ph idx="1"/>
          </p:nvPr>
        </p:nvSpPr>
        <p:spPr>
          <a:xfrm>
            <a:off x="1154954" y="2516414"/>
            <a:ext cx="8761412" cy="341630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rtl="1">
              <a:lnSpc>
                <a:spcPct val="150000"/>
              </a:lnSpc>
            </a:pPr>
            <a:r>
              <a:rPr lang="ar-SA" sz="2800" b="1" dirty="0">
                <a:solidFill>
                  <a:schemeClr val="bg1"/>
                </a:solidFill>
              </a:rPr>
              <a:t>يُعالج نظام دعم قرار التسويق </a:t>
            </a:r>
            <a:r>
              <a:rPr lang="en-US" sz="2800" b="1" dirty="0">
                <a:solidFill>
                  <a:schemeClr val="bg1"/>
                </a:solidFill>
              </a:rPr>
              <a:t>(MDSS) </a:t>
            </a:r>
            <a:r>
              <a:rPr lang="ar-SA" sz="2800" b="1" dirty="0">
                <a:solidFill>
                  <a:schemeClr val="bg1"/>
                </a:solidFill>
              </a:rPr>
              <a:t>البيانات من جميع مصادر المعلومات التي تم جمعها من خلال المكونات الأخرى، ثم يقوم بتحليل المعلومات وتفسيرها لمساعدتك في فهمها بشكل أفضل، حيثُ يمكن لمكون</a:t>
            </a:r>
            <a:r>
              <a:rPr lang="en-US" sz="2800" b="1" dirty="0">
                <a:solidFill>
                  <a:schemeClr val="bg1"/>
                </a:solidFill>
              </a:rPr>
              <a:t> </a:t>
            </a:r>
            <a:r>
              <a:rPr lang="ar-DZ" sz="2800" b="1" dirty="0" smtClean="0">
                <a:solidFill>
                  <a:schemeClr val="bg1"/>
                </a:solidFill>
              </a:rPr>
              <a:t> </a:t>
            </a:r>
            <a:r>
              <a:rPr lang="en-US" sz="2800" b="1" dirty="0" smtClean="0">
                <a:solidFill>
                  <a:schemeClr val="bg1"/>
                </a:solidFill>
              </a:rPr>
              <a:t>(</a:t>
            </a:r>
            <a:r>
              <a:rPr lang="en-US" sz="2800" b="1" dirty="0">
                <a:solidFill>
                  <a:schemeClr val="bg1"/>
                </a:solidFill>
              </a:rPr>
              <a:t>MDSS) </a:t>
            </a:r>
            <a:r>
              <a:rPr lang="ar-SA" sz="2800" b="1" dirty="0">
                <a:solidFill>
                  <a:schemeClr val="bg1"/>
                </a:solidFill>
              </a:rPr>
              <a:t>تلقي البيانات من المصادر الداخلية وإنتاجها في تنسيقات قابلة للقياس الكمي والمساءلة باستخدام مجموعة متنوعة من الأساليب والتقنيات والأدوات من مثل برامج إدارة البيانات.</a:t>
            </a:r>
            <a:endParaRPr lang="en-US" sz="2800" b="1" dirty="0">
              <a:solidFill>
                <a:schemeClr val="bg1"/>
              </a:solidFill>
            </a:endParaRPr>
          </a:p>
          <a:p>
            <a:endParaRPr lang="en-US" dirty="0"/>
          </a:p>
        </p:txBody>
      </p:sp>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3857759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2"/>
          <a:stretch>
            <a:fillRect/>
          </a:stretch>
        </p:blipFill>
        <p:spPr>
          <a:xfrm>
            <a:off x="551543" y="564472"/>
            <a:ext cx="9753599" cy="2772573"/>
          </a:xfrm>
          <a:prstGeom prst="rect">
            <a:avLst/>
          </a:prstGeom>
          <a:ln w="76200">
            <a:solidFill>
              <a:schemeClr val="tx1"/>
            </a:solidFill>
          </a:ln>
        </p:spPr>
      </p:pic>
      <p:pic>
        <p:nvPicPr>
          <p:cNvPr id="6" name="Image 5"/>
          <p:cNvPicPr>
            <a:picLocks noChangeAspect="1"/>
          </p:cNvPicPr>
          <p:nvPr/>
        </p:nvPicPr>
        <p:blipFill>
          <a:blip r:embed="rId3"/>
          <a:stretch>
            <a:fillRect/>
          </a:stretch>
        </p:blipFill>
        <p:spPr>
          <a:xfrm>
            <a:off x="716025" y="4047344"/>
            <a:ext cx="9273338" cy="2679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ZoneTexte 7"/>
          <p:cNvSpPr txBox="1"/>
          <p:nvPr/>
        </p:nvSpPr>
        <p:spPr>
          <a:xfrm>
            <a:off x="2263515" y="973668"/>
            <a:ext cx="7652851" cy="369332"/>
          </a:xfrm>
          <a:prstGeom prst="rect">
            <a:avLst/>
          </a:prstGeom>
          <a:noFill/>
          <a:ln w="57150">
            <a:solidFill>
              <a:srgbClr val="C00000"/>
            </a:solidFill>
          </a:ln>
        </p:spPr>
        <p:txBody>
          <a:bodyPr wrap="square" rtlCol="0">
            <a:spAutoFit/>
          </a:bodyPr>
          <a:lstStyle/>
          <a:p>
            <a:endParaRPr lang="en-US" dirty="0"/>
          </a:p>
        </p:txBody>
      </p:sp>
      <p:sp>
        <p:nvSpPr>
          <p:cNvPr id="9" name="Moins 8"/>
          <p:cNvSpPr/>
          <p:nvPr/>
        </p:nvSpPr>
        <p:spPr>
          <a:xfrm>
            <a:off x="1049311" y="1558977"/>
            <a:ext cx="3237876" cy="121655"/>
          </a:xfrm>
          <a:prstGeom prst="mathMin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à coins arrondis 9"/>
          <p:cNvSpPr/>
          <p:nvPr/>
        </p:nvSpPr>
        <p:spPr>
          <a:xfrm>
            <a:off x="1807875" y="3432394"/>
            <a:ext cx="7089637" cy="554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bg1"/>
                </a:solidFill>
              </a:rPr>
              <a:t>شكل رقم (04): عناصر نظام دعم القرارات التسويقية</a:t>
            </a:r>
            <a:endParaRPr lang="en-US" sz="2800" b="1" dirty="0">
              <a:solidFill>
                <a:schemeClr val="bg1"/>
              </a:solidFill>
            </a:endParaRPr>
          </a:p>
        </p:txBody>
      </p:sp>
      <p:sp>
        <p:nvSpPr>
          <p:cNvPr id="12" name="Rectangle 11"/>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2422445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380" y="648087"/>
            <a:ext cx="8964118" cy="480131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rtl="1">
              <a:lnSpc>
                <a:spcPct val="150000"/>
              </a:lnSpc>
            </a:pPr>
            <a:r>
              <a:rPr lang="ar-DZ" sz="3600" b="1" dirty="0">
                <a:solidFill>
                  <a:schemeClr val="bg1"/>
                </a:solidFill>
                <a:latin typeface="Traditional Arabic" panose="02020603050405020304" pitchFamily="18" charset="-78"/>
                <a:cs typeface="Traditional Arabic" panose="02020603050405020304" pitchFamily="18" charset="-78"/>
              </a:rPr>
              <a:t>نلاحظ من </a:t>
            </a:r>
            <a:r>
              <a:rPr lang="ar-DZ" sz="3600" b="1" dirty="0" smtClean="0">
                <a:solidFill>
                  <a:schemeClr val="bg1"/>
                </a:solidFill>
                <a:latin typeface="Traditional Arabic" panose="02020603050405020304" pitchFamily="18" charset="-78"/>
                <a:cs typeface="Traditional Arabic" panose="02020603050405020304" pitchFamily="18" charset="-78"/>
              </a:rPr>
              <a:t>خلال </a:t>
            </a:r>
            <a:r>
              <a:rPr lang="ar-DZ" sz="3600" b="1" dirty="0">
                <a:solidFill>
                  <a:schemeClr val="bg1"/>
                </a:solidFill>
                <a:latin typeface="Traditional Arabic" panose="02020603050405020304" pitchFamily="18" charset="-78"/>
                <a:cs typeface="Traditional Arabic" panose="02020603050405020304" pitchFamily="18" charset="-78"/>
              </a:rPr>
              <a:t>الشكل </a:t>
            </a:r>
            <a:r>
              <a:rPr lang="ar-DZ" sz="3600" b="1" dirty="0" smtClean="0">
                <a:solidFill>
                  <a:schemeClr val="bg1"/>
                </a:solidFill>
                <a:latin typeface="Traditional Arabic" panose="02020603050405020304" pitchFamily="18" charset="-78"/>
                <a:cs typeface="Traditional Arabic" panose="02020603050405020304" pitchFamily="18" charset="-78"/>
              </a:rPr>
              <a:t>أن نظا</a:t>
            </a:r>
            <a:r>
              <a:rPr lang="ar-DZ" sz="3600" b="1" dirty="0">
                <a:solidFill>
                  <a:schemeClr val="bg1"/>
                </a:solidFill>
                <a:latin typeface="Traditional Arabic" panose="02020603050405020304" pitchFamily="18" charset="-78"/>
                <a:cs typeface="Traditional Arabic" panose="02020603050405020304" pitchFamily="18" charset="-78"/>
              </a:rPr>
              <a:t>م</a:t>
            </a:r>
            <a:r>
              <a:rPr lang="ar-DZ" sz="3600" b="1" dirty="0" smtClean="0">
                <a:solidFill>
                  <a:schemeClr val="bg1"/>
                </a:solidFill>
                <a:latin typeface="Traditional Arabic" panose="02020603050405020304" pitchFamily="18" charset="-78"/>
                <a:cs typeface="Traditional Arabic" panose="02020603050405020304" pitchFamily="18" charset="-78"/>
              </a:rPr>
              <a:t> دعم القرارات التسويقية يعتمد </a:t>
            </a:r>
            <a:r>
              <a:rPr lang="ar-DZ" sz="3600" b="1" dirty="0">
                <a:solidFill>
                  <a:schemeClr val="bg1"/>
                </a:solidFill>
                <a:latin typeface="Traditional Arabic" panose="02020603050405020304" pitchFamily="18" charset="-78"/>
                <a:cs typeface="Traditional Arabic" panose="02020603050405020304" pitchFamily="18" charset="-78"/>
              </a:rPr>
              <a:t>على النماذج </a:t>
            </a:r>
            <a:r>
              <a:rPr lang="ar-DZ" sz="3600" b="1" dirty="0" err="1" smtClean="0">
                <a:solidFill>
                  <a:schemeClr val="bg1"/>
                </a:solidFill>
                <a:latin typeface="Traditional Arabic" panose="02020603050405020304" pitchFamily="18" charset="-78"/>
                <a:cs typeface="Traditional Arabic" panose="02020603050405020304" pitchFamily="18" charset="-78"/>
              </a:rPr>
              <a:t>الإحصائيةكتحليل</a:t>
            </a:r>
            <a:r>
              <a:rPr lang="ar-DZ" sz="3600" b="1" dirty="0" smtClean="0">
                <a:solidFill>
                  <a:schemeClr val="bg1"/>
                </a:solidFill>
                <a:latin typeface="Traditional Arabic" panose="02020603050405020304" pitchFamily="18" charset="-78"/>
                <a:cs typeface="Traditional Arabic" panose="02020603050405020304" pitchFamily="18" charset="-78"/>
              </a:rPr>
              <a:t> الانحدار  والارتباط </a:t>
            </a:r>
            <a:r>
              <a:rPr lang="ar-DZ" sz="3600" b="1" dirty="0">
                <a:solidFill>
                  <a:schemeClr val="bg1"/>
                </a:solidFill>
                <a:latin typeface="Traditional Arabic" panose="02020603050405020304" pitchFamily="18" charset="-78"/>
                <a:cs typeface="Traditional Arabic" panose="02020603050405020304" pitchFamily="18" charset="-78"/>
              </a:rPr>
              <a:t>بغرض </a:t>
            </a:r>
            <a:r>
              <a:rPr lang="ar-DZ" sz="3600" b="1" dirty="0" smtClean="0">
                <a:solidFill>
                  <a:schemeClr val="bg1"/>
                </a:solidFill>
                <a:latin typeface="Traditional Arabic" panose="02020603050405020304" pitchFamily="18" charset="-78"/>
                <a:cs typeface="Traditional Arabic" panose="02020603050405020304" pitchFamily="18" charset="-78"/>
              </a:rPr>
              <a:t>تحليل </a:t>
            </a:r>
            <a:r>
              <a:rPr lang="ar-DZ" sz="3600" b="1" dirty="0">
                <a:solidFill>
                  <a:schemeClr val="bg1"/>
                </a:solidFill>
                <a:latin typeface="Traditional Arabic" panose="02020603050405020304" pitchFamily="18" charset="-78"/>
                <a:cs typeface="Traditional Arabic" panose="02020603050405020304" pitchFamily="18" charset="-78"/>
              </a:rPr>
              <a:t>البيانات التسويقية </a:t>
            </a:r>
            <a:r>
              <a:rPr lang="ar-DZ" sz="3600" b="1" dirty="0" err="1" smtClean="0">
                <a:solidFill>
                  <a:schemeClr val="bg1"/>
                </a:solidFill>
                <a:latin typeface="Traditional Arabic" panose="02020603050405020304" pitchFamily="18" charset="-78"/>
                <a:cs typeface="Traditional Arabic" panose="02020603050405020304" pitchFamily="18" charset="-78"/>
              </a:rPr>
              <a:t>واستعالها</a:t>
            </a:r>
            <a:r>
              <a:rPr lang="ar-DZ" sz="3600" b="1" dirty="0" smtClean="0">
                <a:solidFill>
                  <a:schemeClr val="bg1"/>
                </a:solidFill>
                <a:latin typeface="Traditional Arabic" panose="02020603050405020304" pitchFamily="18" charset="-78"/>
                <a:cs typeface="Traditional Arabic" panose="02020603050405020304" pitchFamily="18" charset="-78"/>
              </a:rPr>
              <a:t> في </a:t>
            </a:r>
            <a:r>
              <a:rPr lang="ar-DZ" sz="3600" b="1" dirty="0">
                <a:solidFill>
                  <a:schemeClr val="bg1"/>
                </a:solidFill>
                <a:latin typeface="Traditional Arabic" panose="02020603050405020304" pitchFamily="18" charset="-78"/>
                <a:cs typeface="Traditional Arabic" panose="02020603050405020304" pitchFamily="18" charset="-78"/>
              </a:rPr>
              <a:t>تدعيم القرارات التسويقية </a:t>
            </a:r>
            <a:r>
              <a:rPr lang="ar-DZ" sz="3600" b="1" dirty="0" smtClean="0">
                <a:solidFill>
                  <a:schemeClr val="bg1"/>
                </a:solidFill>
                <a:latin typeface="Traditional Arabic" panose="02020603050405020304" pitchFamily="18" charset="-78"/>
                <a:cs typeface="Traditional Arabic" panose="02020603050405020304" pitchFamily="18" charset="-78"/>
              </a:rPr>
              <a:t>وترشيدها</a:t>
            </a:r>
          </a:p>
          <a:p>
            <a:pPr algn="ctr" rtl="1">
              <a:lnSpc>
                <a:spcPct val="150000"/>
              </a:lnSpc>
            </a:pPr>
            <a:r>
              <a:rPr lang="ar-DZ" sz="3200" b="1" dirty="0" smtClean="0">
                <a:solidFill>
                  <a:schemeClr val="bg1"/>
                </a:solidFill>
                <a:latin typeface="Traditional Arabic" panose="02020603050405020304" pitchFamily="18" charset="-78"/>
                <a:cs typeface="Traditional Arabic" panose="02020603050405020304" pitchFamily="18" charset="-78"/>
              </a:rPr>
              <a:t>حيث </a:t>
            </a:r>
            <a:r>
              <a:rPr lang="ar-DZ" sz="3200" b="1" dirty="0">
                <a:solidFill>
                  <a:schemeClr val="bg1"/>
                </a:solidFill>
                <a:latin typeface="Traditional Arabic" panose="02020603050405020304" pitchFamily="18" charset="-78"/>
                <a:cs typeface="Traditional Arabic" panose="02020603050405020304" pitchFamily="18" charset="-78"/>
              </a:rPr>
              <a:t>من الشكل </a:t>
            </a:r>
            <a:r>
              <a:rPr lang="ar-DZ" sz="3200" b="1" dirty="0" smtClean="0">
                <a:solidFill>
                  <a:schemeClr val="bg1"/>
                </a:solidFill>
                <a:latin typeface="Traditional Arabic" panose="02020603050405020304" pitchFamily="18" charset="-78"/>
                <a:cs typeface="Traditional Arabic" panose="02020603050405020304" pitchFamily="18" charset="-78"/>
              </a:rPr>
              <a:t>يمكن تفسير عناصر</a:t>
            </a:r>
            <a:r>
              <a:rPr lang="ar-DZ" sz="3200" b="1" dirty="0">
                <a:solidFill>
                  <a:schemeClr val="bg1"/>
                </a:solidFill>
                <a:latin typeface="Traditional Arabic" panose="02020603050405020304" pitchFamily="18" charset="-78"/>
                <a:cs typeface="Traditional Arabic" panose="02020603050405020304" pitchFamily="18" charset="-78"/>
              </a:rPr>
              <a:t/>
            </a:r>
            <a:br>
              <a:rPr lang="ar-DZ" sz="3200" b="1" dirty="0">
                <a:solidFill>
                  <a:schemeClr val="bg1"/>
                </a:solidFill>
                <a:latin typeface="Traditional Arabic" panose="02020603050405020304" pitchFamily="18" charset="-78"/>
                <a:cs typeface="Traditional Arabic" panose="02020603050405020304" pitchFamily="18" charset="-78"/>
              </a:rPr>
            </a:br>
            <a:r>
              <a:rPr lang="ar-DZ" sz="3200" b="1" dirty="0">
                <a:solidFill>
                  <a:schemeClr val="bg1"/>
                </a:solidFill>
                <a:latin typeface="Traditional Arabic" panose="02020603050405020304" pitchFamily="18" charset="-78"/>
                <a:cs typeface="Traditional Arabic" panose="02020603050405020304" pitchFamily="18" charset="-78"/>
              </a:rPr>
              <a:t>التسويق التحليلي كما يلي</a:t>
            </a:r>
            <a:r>
              <a:rPr lang="ar-DZ" sz="3200" b="1" dirty="0">
                <a:solidFill>
                  <a:schemeClr val="bg1"/>
                </a:solidFill>
              </a:rPr>
              <a:t> </a:t>
            </a:r>
            <a:r>
              <a:rPr lang="ar-DZ" sz="3200" dirty="0">
                <a:solidFill>
                  <a:schemeClr val="bg1"/>
                </a:solidFill>
              </a:rPr>
              <a:t/>
            </a:r>
            <a:br>
              <a:rPr lang="ar-DZ" sz="3200" dirty="0">
                <a:solidFill>
                  <a:schemeClr val="bg1"/>
                </a:solidFill>
              </a:rPr>
            </a:br>
            <a:endParaRPr lang="en-US" sz="3200" dirty="0">
              <a:solidFill>
                <a:schemeClr val="bg1"/>
              </a:solidFill>
            </a:endParaRPr>
          </a:p>
        </p:txBody>
      </p:sp>
      <p:sp>
        <p:nvSpPr>
          <p:cNvPr id="4" name="Rectangle 3"/>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589730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04111" y="147628"/>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ZoneTexte 2"/>
          <p:cNvSpPr txBox="1"/>
          <p:nvPr/>
        </p:nvSpPr>
        <p:spPr>
          <a:xfrm>
            <a:off x="547810" y="1106051"/>
            <a:ext cx="10110197"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rtl="1"/>
            <a:endParaRPr lang="ar-DZ" sz="2400" dirty="0"/>
          </a:p>
          <a:p>
            <a:pPr lvl="0" algn="just" rtl="1"/>
            <a:r>
              <a:rPr lang="ar-SA" sz="2400" dirty="0" smtClean="0"/>
              <a:t>توفر </a:t>
            </a:r>
            <a:r>
              <a:rPr lang="ar-SA" sz="2400" dirty="0"/>
              <a:t>السجلات والتقارير الداخلية للمؤسسة العديد من المعلومات التي </a:t>
            </a:r>
            <a:r>
              <a:rPr lang="ar-SA" sz="2400" dirty="0" err="1"/>
              <a:t>تتطلبها</a:t>
            </a:r>
            <a:r>
              <a:rPr lang="ar-SA" sz="2400" dirty="0"/>
              <a:t> عملية اتخاذ القرارات المتعلقة بالتخطيط والتنفيذ والرقابة. فبيانات المبيعات للمناطق المختلفة والعملاء والمنتجات تعتبر ذات أهمية بالغة لمدير التسويق سواء عند تقييم أداء تلك المناطق أو المنتجات، أو عند وضع الخطط التسويقية المختلفة لتحقيق الأهداف </a:t>
            </a:r>
            <a:r>
              <a:rPr lang="ar-SA" sz="2400" dirty="0" err="1"/>
              <a:t>البيعية</a:t>
            </a:r>
            <a:r>
              <a:rPr lang="ar-SA" sz="2400" dirty="0"/>
              <a:t>. كما يقوم مندوبو المبيعات في العادة بإعداد تقارير دورية عن ردود أفعال منافسين في السوق إزاء ما تقوم به المؤسسة من أعمال كذلك يقوم قسم متابعة خدمات العملاء بإعداد تقارير دورية عن ردود فعل العملاء وشكواهم ورضاهم عن أداء الخدمات. و تتصف المعلومات التي يمكن الحصول عليها من السجلات الداخلية للمؤسسة بانخفاض تكلفة الحصول عليها، كما أنها متاحة و يتم الحصول عليها بسرعة  و يجب على مدير التسويق أخذ الحيطة في استعمال هذه المعلومات نظرا لأن هذه المعلومات ربما تكون قد جمعت لأغراض تختلف عن تلك التي يريدها و لهذا فإن على مدير التسويق أن لا يأخذ المعلومات كما هي بل يجب عليه أن يعيد تحليلها و تقييمها ليتأكد من مدى صلاحيتها لاستخدامات إدارته</a:t>
            </a:r>
            <a:r>
              <a:rPr lang="ar-SA" sz="2400" dirty="0" smtClean="0"/>
              <a:t>.</a:t>
            </a:r>
            <a:endParaRPr lang="ar-DZ" sz="2400" dirty="0" smtClean="0"/>
          </a:p>
          <a:p>
            <a:pPr lvl="0" algn="just" rtl="1"/>
            <a:endParaRPr lang="en-US" sz="2400" dirty="0"/>
          </a:p>
        </p:txBody>
      </p:sp>
      <p:sp>
        <p:nvSpPr>
          <p:cNvPr id="4" name="Rectangle à coins arrondis 3"/>
          <p:cNvSpPr/>
          <p:nvPr/>
        </p:nvSpPr>
        <p:spPr>
          <a:xfrm>
            <a:off x="1420837" y="211015"/>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chemeClr val="bg1"/>
                </a:solidFill>
              </a:rPr>
              <a:t>1- السجلات الداخلية</a:t>
            </a:r>
            <a:endParaRPr lang="en-US" sz="3200" b="1" u="sng" dirty="0">
              <a:solidFill>
                <a:schemeClr val="bg1"/>
              </a:solidFill>
            </a:endParaRPr>
          </a:p>
        </p:txBody>
      </p:sp>
    </p:spTree>
    <p:extLst>
      <p:ext uri="{BB962C8B-B14F-4D97-AF65-F5344CB8AC3E}">
        <p14:creationId xmlns:p14="http://schemas.microsoft.com/office/powerpoint/2010/main" val="24594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64499" y="209862"/>
            <a:ext cx="9398833" cy="21885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r" rtl="1"/>
            <a:r>
              <a:rPr lang="ar-DZ" sz="2800" b="1" u="sng" dirty="0">
                <a:solidFill>
                  <a:schemeClr val="bg2">
                    <a:lumMod val="75000"/>
                  </a:schemeClr>
                </a:solidFill>
              </a:rPr>
              <a:t>البنك الإحصائي :</a:t>
            </a:r>
            <a:r>
              <a:rPr lang="ar-DZ" sz="2800" b="1" dirty="0">
                <a:solidFill>
                  <a:schemeClr val="bg1"/>
                </a:solidFill>
              </a:rPr>
              <a:t> يتضمن مجموعة  من الطرق الإحصائية، تهدف للتعرف بشكل أفضل على العلاقات بين المتغيرات المختلفة، ودرجة الثقة الإحصائية لهذه العلاقات، وكذلك يحاول الإجابة على أسئلة </a:t>
            </a:r>
            <a:r>
              <a:rPr lang="ar-DZ" sz="2800" b="1" dirty="0" err="1">
                <a:solidFill>
                  <a:schemeClr val="bg1"/>
                </a:solidFill>
              </a:rPr>
              <a:t>المديؤين</a:t>
            </a:r>
            <a:r>
              <a:rPr lang="ar-DZ" sz="2800" b="1" dirty="0">
                <a:solidFill>
                  <a:schemeClr val="bg1"/>
                </a:solidFill>
              </a:rPr>
              <a:t> الأكثر تعقيدا باستخدام  الطرق الكمية والإحصائية المختلفة.</a:t>
            </a:r>
            <a:r>
              <a:rPr lang="ar-DZ" sz="2800" dirty="0">
                <a:solidFill>
                  <a:schemeClr val="bg1"/>
                </a:solidFill>
              </a:rPr>
              <a:t/>
            </a:r>
            <a:br>
              <a:rPr lang="ar-DZ" sz="2800" dirty="0">
                <a:solidFill>
                  <a:schemeClr val="bg1"/>
                </a:solidFill>
              </a:rPr>
            </a:br>
            <a:endParaRPr lang="en-US" sz="2800" dirty="0">
              <a:solidFill>
                <a:schemeClr val="bg1"/>
              </a:solidFill>
            </a:endParaRPr>
          </a:p>
        </p:txBody>
      </p:sp>
      <p:sp>
        <p:nvSpPr>
          <p:cNvPr id="3" name="Rectangle à coins arrondis 2"/>
          <p:cNvSpPr/>
          <p:nvPr/>
        </p:nvSpPr>
        <p:spPr>
          <a:xfrm>
            <a:off x="764499" y="2803161"/>
            <a:ext cx="9398833" cy="12741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u="sng" dirty="0" smtClean="0">
                <a:solidFill>
                  <a:schemeClr val="bg2">
                    <a:lumMod val="75000"/>
                  </a:schemeClr>
                </a:solidFill>
              </a:rPr>
              <a:t>بنك النماذج </a:t>
            </a:r>
            <a:r>
              <a:rPr lang="ar-DZ" sz="2800" b="1" dirty="0" smtClean="0">
                <a:solidFill>
                  <a:schemeClr val="bg1"/>
                </a:solidFill>
              </a:rPr>
              <a:t>: </a:t>
            </a:r>
            <a:r>
              <a:rPr lang="ar-DZ" sz="2800" b="1" dirty="0">
                <a:solidFill>
                  <a:schemeClr val="bg1"/>
                </a:solidFill>
              </a:rPr>
              <a:t>هو مجموعة النماذج التي تساعد المسوقين على تطوير قراراتهم التسويقية وجعلها أكثر فعالية </a:t>
            </a:r>
            <a:r>
              <a:rPr lang="ar-DZ" sz="2800" b="1" dirty="0" smtClean="0">
                <a:solidFill>
                  <a:schemeClr val="bg1"/>
                </a:solidFill>
              </a:rPr>
              <a:t>سواء </a:t>
            </a:r>
            <a:r>
              <a:rPr lang="ar-DZ" sz="2800" b="1" dirty="0">
                <a:solidFill>
                  <a:schemeClr val="bg1"/>
                </a:solidFill>
              </a:rPr>
              <a:t>كانت </a:t>
            </a:r>
            <a:r>
              <a:rPr lang="ar-DZ" sz="2800" b="1" dirty="0" smtClean="0">
                <a:solidFill>
                  <a:schemeClr val="bg1"/>
                </a:solidFill>
              </a:rPr>
              <a:t>متعلقة بالتخطيط </a:t>
            </a:r>
            <a:r>
              <a:rPr lang="ar-DZ" sz="2800" b="1" dirty="0">
                <a:solidFill>
                  <a:schemeClr val="bg1"/>
                </a:solidFill>
              </a:rPr>
              <a:t>أو التنفيذ أو </a:t>
            </a:r>
            <a:r>
              <a:rPr lang="ar-DZ" sz="2800" b="1" dirty="0" smtClean="0">
                <a:solidFill>
                  <a:schemeClr val="bg1"/>
                </a:solidFill>
              </a:rPr>
              <a:t>الرقابة</a:t>
            </a:r>
            <a:r>
              <a:rPr lang="ar-DZ" sz="2800" dirty="0">
                <a:solidFill>
                  <a:schemeClr val="bg1"/>
                </a:solidFill>
              </a:rPr>
              <a:t/>
            </a:r>
            <a:br>
              <a:rPr lang="ar-DZ" sz="2800" dirty="0">
                <a:solidFill>
                  <a:schemeClr val="bg1"/>
                </a:solidFill>
              </a:rPr>
            </a:br>
            <a:endParaRPr lang="en-US" sz="2800" dirty="0">
              <a:solidFill>
                <a:schemeClr val="bg1"/>
              </a:solidFill>
            </a:endParaRPr>
          </a:p>
        </p:txBody>
      </p:sp>
      <p:sp>
        <p:nvSpPr>
          <p:cNvPr id="4" name="Triangle isocèle 3"/>
          <p:cNvSpPr/>
          <p:nvPr/>
        </p:nvSpPr>
        <p:spPr>
          <a:xfrm>
            <a:off x="284813" y="4077326"/>
            <a:ext cx="10807908" cy="2293494"/>
          </a:xfrm>
          <a:prstGeom prst="triangle">
            <a:avLst>
              <a:gd name="adj" fmla="val 50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b="1" dirty="0">
                <a:solidFill>
                  <a:schemeClr val="bg1"/>
                </a:solidFill>
              </a:rPr>
              <a:t>وعلى العموم  فإنه بإمكان هذه النماذج تقديم إجابات عن العديد من التساؤلات والتي تدور حول ماذا حدث؟، وما هو الأفضل</a:t>
            </a:r>
            <a:br>
              <a:rPr lang="ar-DZ" sz="2000" b="1" dirty="0">
                <a:solidFill>
                  <a:schemeClr val="bg1"/>
                </a:solidFill>
              </a:rPr>
            </a:br>
            <a:r>
              <a:rPr lang="ar-DZ" sz="2000" b="1" dirty="0">
                <a:solidFill>
                  <a:schemeClr val="bg1"/>
                </a:solidFill>
              </a:rPr>
              <a:t>الأفضل؟ ...الخ </a:t>
            </a:r>
            <a:r>
              <a:rPr lang="ar-DZ" dirty="0">
                <a:solidFill>
                  <a:schemeClr val="bg1"/>
                </a:solidFill>
              </a:rPr>
              <a:t/>
            </a:r>
            <a:br>
              <a:rPr lang="ar-DZ" dirty="0">
                <a:solidFill>
                  <a:schemeClr val="bg1"/>
                </a:solidFill>
              </a:rPr>
            </a:br>
            <a:endParaRPr lang="en-US" dirty="0">
              <a:solidFill>
                <a:schemeClr val="bg1"/>
              </a:solidFill>
            </a:endParaRPr>
          </a:p>
        </p:txBody>
      </p:sp>
      <p:sp>
        <p:nvSpPr>
          <p:cNvPr id="6" name="Rectangle 5"/>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766494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2" y="342348"/>
            <a:ext cx="8761413" cy="706964"/>
          </a:xfrm>
        </p:spPr>
        <p:txBody>
          <a:bodyPr/>
          <a:lstStyle/>
          <a:p>
            <a:pPr algn="ctr"/>
            <a:r>
              <a:rPr lang="ar-SA" b="1" dirty="0">
                <a:solidFill>
                  <a:schemeClr val="tx1"/>
                </a:solidFill>
              </a:rPr>
              <a:t>خصائص نظام دعم القرارات التسويقية</a:t>
            </a:r>
            <a:endParaRPr lang="en-US" dirty="0">
              <a:solidFill>
                <a:schemeClr val="tx1"/>
              </a:solidFill>
            </a:endParaRPr>
          </a:p>
        </p:txBody>
      </p:sp>
      <p:sp>
        <p:nvSpPr>
          <p:cNvPr id="3" name="Espace réservé du contenu 2"/>
          <p:cNvSpPr>
            <a:spLocks noGrp="1"/>
          </p:cNvSpPr>
          <p:nvPr>
            <p:ph idx="1"/>
          </p:nvPr>
        </p:nvSpPr>
        <p:spPr>
          <a:xfrm>
            <a:off x="735228" y="2263515"/>
            <a:ext cx="10477413" cy="4167265"/>
          </a:xfrm>
        </p:spPr>
        <p:style>
          <a:lnRef idx="1">
            <a:schemeClr val="accent1"/>
          </a:lnRef>
          <a:fillRef idx="1001">
            <a:schemeClr val="lt1"/>
          </a:fillRef>
          <a:effectRef idx="1">
            <a:schemeClr val="accent1"/>
          </a:effectRef>
          <a:fontRef idx="minor">
            <a:schemeClr val="dk1"/>
          </a:fontRef>
        </p:style>
        <p:txBody>
          <a:bodyPr>
            <a:normAutofit fontScale="92500" lnSpcReduction="20000"/>
          </a:bodyPr>
          <a:lstStyle/>
          <a:p>
            <a:pPr lvl="0" algn="just" rtl="1"/>
            <a:r>
              <a:rPr lang="ar-SA" sz="2400" dirty="0"/>
              <a:t>يوفر النظام الدعم لمدير التسويق، فالنظام لا يمكن أن يحل محل المدير ويكون بديلا عنه بوصفه صانع القرار، بل يركز على الأجزاء غير الروتينية في المشكلة مستخدما بديهيته في عملية صنع القرار.</a:t>
            </a:r>
            <a:endParaRPr lang="en-US" sz="2400" dirty="0"/>
          </a:p>
          <a:p>
            <a:pPr lvl="0" algn="just" rtl="1"/>
            <a:r>
              <a:rPr lang="ar-SA" sz="2400" dirty="0"/>
              <a:t>يجب التمييز بين نظام دعم القرارات وتقانة الحاسوب من البرمجيات والأجهزة التي تعتمد في إطار هذا النظام والتي تجعل من بناء النظام ممكنا، فنظام دعم القرارات يتمثل في توظيف هذه البرامج والأجهزة ووضعه موضع التطبيق عند صنع القرارات.</a:t>
            </a:r>
            <a:endParaRPr lang="en-US" sz="2400" dirty="0"/>
          </a:p>
          <a:p>
            <a:pPr lvl="0" algn="just" rtl="1"/>
            <a:r>
              <a:rPr lang="ar-SA" sz="2400" dirty="0"/>
              <a:t>يوفر نظام دعم القرارات الدعم لمدير التسويق صانع القرارات، فهذه القرارات تحتاج إلى الحكم والتقدير الشخصي إذ لا يمكن إخضاعها بالكامل للتحليل الكمي، مما يعني وجود حاجة ماسة لخبرة صانع القرار.</a:t>
            </a:r>
            <a:endParaRPr lang="en-US" sz="2400" dirty="0"/>
          </a:p>
          <a:p>
            <a:pPr lvl="0" algn="just" rtl="1"/>
            <a:r>
              <a:rPr lang="ar-SA" sz="2400" dirty="0"/>
              <a:t>يتحقق الحل الفاعل للمشكلة –موضوع القرار- من خلال تفاعل مدير التسويق والنظام ويترافق ذلك بمحاورة بين صانع القرار والنظام.</a:t>
            </a:r>
            <a:endParaRPr lang="en-US" sz="2400" dirty="0"/>
          </a:p>
          <a:p>
            <a:pPr lvl="0" algn="just" rtl="1"/>
            <a:r>
              <a:rPr lang="ar-SA" sz="2400" dirty="0"/>
              <a:t>يجب أن يكون النظام مرنا للاستجابة للحاجات غير المتوقعة من المعلومات وتتطلب هذه المرونة من صانع القرار المساهمة في تصميم النظام على نحو فاعل، فتصميم أي نظام لدعم القرارات التسويقية لا ينجح ما لم تتحقق مشاركة فاعلة من قبل مدير التسويق من النظام.</a:t>
            </a:r>
            <a:endParaRPr lang="en-US" sz="2400" dirty="0"/>
          </a:p>
          <a:p>
            <a:pPr marL="0" lvl="0" indent="0" algn="just" rtl="1">
              <a:buNone/>
            </a:pPr>
            <a:endParaRPr lang="en-US" sz="2800" b="1" dirty="0">
              <a:solidFill>
                <a:schemeClr val="bg1"/>
              </a:solidFill>
            </a:endParaRPr>
          </a:p>
          <a:p>
            <a:endParaRPr lang="en-US" dirty="0"/>
          </a:p>
        </p:txBody>
      </p:sp>
      <p:sp>
        <p:nvSpPr>
          <p:cNvPr id="4" name="Rectangle à coins arrondis 3"/>
          <p:cNvSpPr/>
          <p:nvPr/>
        </p:nvSpPr>
        <p:spPr>
          <a:xfrm>
            <a:off x="334071" y="1064303"/>
            <a:ext cx="10403174" cy="94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bg1"/>
                </a:solidFill>
              </a:rPr>
              <a:t>يعتمد مفهوم هذا النظام على مجموعة افتراضات تتعلق بدور الحاسوب في عملية صنع القرارات، وهذه الافتراضات تمثل بحد ذاتها أهم خصائص هذه النظام وهي</a:t>
            </a:r>
            <a:endParaRPr lang="en-US" sz="2800" b="1" dirty="0">
              <a:solidFill>
                <a:schemeClr val="bg1"/>
              </a:solidFill>
            </a:endParaRPr>
          </a:p>
        </p:txBody>
      </p:sp>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743579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0004" y="1229753"/>
            <a:ext cx="9158990"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lvl="0" indent="-457200" algn="r" rtl="1">
              <a:buFont typeface="Wingdings" panose="05000000000000000000" pitchFamily="2" charset="2"/>
              <a:buChar char="ü"/>
            </a:pPr>
            <a:endParaRPr lang="ar-DZ" sz="2800" b="1" dirty="0" smtClean="0">
              <a:solidFill>
                <a:schemeClr val="bg1"/>
              </a:solidFill>
            </a:endParaRPr>
          </a:p>
          <a:p>
            <a:pPr marL="457200" lvl="0" indent="-457200" algn="r" rtl="1">
              <a:buFont typeface="Wingdings" panose="05000000000000000000" pitchFamily="2" charset="2"/>
              <a:buChar char="ü"/>
            </a:pPr>
            <a:r>
              <a:rPr lang="ar-SA" sz="2800" b="1" dirty="0" smtClean="0">
                <a:solidFill>
                  <a:schemeClr val="bg1"/>
                </a:solidFill>
              </a:rPr>
              <a:t>يجب </a:t>
            </a:r>
            <a:r>
              <a:rPr lang="ar-SA" sz="2800" b="1" dirty="0">
                <a:solidFill>
                  <a:schemeClr val="bg1"/>
                </a:solidFill>
              </a:rPr>
              <a:t>أن يتضمن نظام دعم القرارات التسويقية على قاعدة معلومات شاملة ودقيقة ومحدثة، وأيضا قدرات على التحليل الإحصائي على النحو الذي يوفر الإجابة على التساؤلات الجوهرية التالية:</a:t>
            </a:r>
            <a:endParaRPr lang="en-US" sz="2800" b="1" dirty="0">
              <a:solidFill>
                <a:schemeClr val="bg1"/>
              </a:solidFill>
            </a:endParaRPr>
          </a:p>
          <a:p>
            <a:pPr marL="457200" lvl="0" indent="-457200" algn="r" rtl="1">
              <a:buFont typeface="Wingdings" panose="05000000000000000000" pitchFamily="2" charset="2"/>
              <a:buChar char="Ø"/>
            </a:pPr>
            <a:r>
              <a:rPr lang="ar-SA" sz="2800" dirty="0">
                <a:solidFill>
                  <a:schemeClr val="bg1"/>
                </a:solidFill>
              </a:rPr>
              <a:t>ما المتوقع حدوثه في المستقبل القريب والبعيد</a:t>
            </a:r>
            <a:r>
              <a:rPr lang="ar-SA" sz="2800" dirty="0" smtClean="0">
                <a:solidFill>
                  <a:schemeClr val="bg1"/>
                </a:solidFill>
              </a:rPr>
              <a:t>؟</a:t>
            </a:r>
            <a:r>
              <a:rPr lang="ar-DZ" sz="2800" dirty="0" smtClean="0">
                <a:solidFill>
                  <a:schemeClr val="bg1"/>
                </a:solidFill>
              </a:rPr>
              <a:t> </a:t>
            </a:r>
            <a:r>
              <a:rPr lang="ar-SA" sz="2800" dirty="0" smtClean="0">
                <a:solidFill>
                  <a:schemeClr val="bg1"/>
                </a:solidFill>
              </a:rPr>
              <a:t>(</a:t>
            </a:r>
            <a:r>
              <a:rPr lang="ar-SA" sz="2800" dirty="0">
                <a:solidFill>
                  <a:schemeClr val="bg1"/>
                </a:solidFill>
              </a:rPr>
              <a:t>مهمة نماذج التنبؤ)</a:t>
            </a:r>
            <a:endParaRPr lang="en-US" sz="2800" dirty="0">
              <a:solidFill>
                <a:schemeClr val="bg1"/>
              </a:solidFill>
            </a:endParaRPr>
          </a:p>
          <a:p>
            <a:pPr marL="457200" lvl="0" indent="-457200" algn="r" rtl="1">
              <a:buFont typeface="Wingdings" panose="05000000000000000000" pitchFamily="2" charset="2"/>
              <a:buChar char="Ø"/>
            </a:pPr>
            <a:r>
              <a:rPr lang="ar-SA" sz="2800" dirty="0">
                <a:solidFill>
                  <a:schemeClr val="bg1"/>
                </a:solidFill>
              </a:rPr>
              <a:t>ماذا سيحدث إذا ما حصل؟(مهمة نماذج المحاكاة)</a:t>
            </a:r>
            <a:endParaRPr lang="en-US" sz="2800" dirty="0">
              <a:solidFill>
                <a:schemeClr val="bg1"/>
              </a:solidFill>
            </a:endParaRPr>
          </a:p>
          <a:p>
            <a:pPr marL="457200" lvl="0" indent="-457200" algn="r" rtl="1">
              <a:buFont typeface="Wingdings" panose="05000000000000000000" pitchFamily="2" charset="2"/>
              <a:buChar char="Ø"/>
            </a:pPr>
            <a:r>
              <a:rPr lang="ar-SA" sz="2800" dirty="0">
                <a:solidFill>
                  <a:schemeClr val="bg1"/>
                </a:solidFill>
              </a:rPr>
              <a:t>ما هو الحل الأمثل؟(مهمة نماذج </a:t>
            </a:r>
            <a:r>
              <a:rPr lang="ar-SA" sz="2800" dirty="0" err="1" smtClean="0">
                <a:solidFill>
                  <a:schemeClr val="bg1"/>
                </a:solidFill>
              </a:rPr>
              <a:t>الأمثلية</a:t>
            </a:r>
            <a:r>
              <a:rPr lang="ar-SA" sz="2800" dirty="0" smtClean="0">
                <a:solidFill>
                  <a:schemeClr val="bg1"/>
                </a:solidFill>
              </a:rPr>
              <a:t> </a:t>
            </a:r>
            <a:r>
              <a:rPr lang="ar-SA" sz="2800" dirty="0">
                <a:solidFill>
                  <a:schemeClr val="bg1"/>
                </a:solidFill>
              </a:rPr>
              <a:t>والتعظيم)</a:t>
            </a:r>
            <a:endParaRPr lang="en-US" sz="2800" dirty="0">
              <a:solidFill>
                <a:schemeClr val="bg1"/>
              </a:solidFill>
            </a:endParaRPr>
          </a:p>
          <a:p>
            <a:pPr marL="457200" lvl="0" indent="-457200" algn="r" rtl="1">
              <a:buFont typeface="Wingdings" panose="05000000000000000000" pitchFamily="2" charset="2"/>
              <a:buChar char="Ø"/>
            </a:pPr>
            <a:r>
              <a:rPr lang="ar-SA" sz="2800" dirty="0">
                <a:solidFill>
                  <a:schemeClr val="bg1"/>
                </a:solidFill>
              </a:rPr>
              <a:t>وكيف يتحقق الهدف</a:t>
            </a:r>
            <a:r>
              <a:rPr lang="ar-SA" sz="2800" dirty="0" smtClean="0">
                <a:solidFill>
                  <a:schemeClr val="bg1"/>
                </a:solidFill>
              </a:rPr>
              <a:t>؟</a:t>
            </a:r>
            <a:endParaRPr lang="ar-DZ" sz="2800" dirty="0" smtClean="0">
              <a:solidFill>
                <a:schemeClr val="bg1"/>
              </a:solidFill>
            </a:endParaRPr>
          </a:p>
          <a:p>
            <a:pPr lvl="0" algn="r" rtl="1"/>
            <a:endParaRPr lang="en-US" sz="3200" dirty="0">
              <a:solidFill>
                <a:schemeClr val="bg1"/>
              </a:solidFill>
            </a:endParaRPr>
          </a:p>
        </p:txBody>
      </p:sp>
      <p:sp>
        <p:nvSpPr>
          <p:cNvPr id="3" name="Rectangle 2"/>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1046298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09985" y="685066"/>
            <a:ext cx="8825658" cy="861420"/>
          </a:xfrm>
        </p:spPr>
        <p:style>
          <a:lnRef idx="2">
            <a:schemeClr val="accent1"/>
          </a:lnRef>
          <a:fillRef idx="1">
            <a:schemeClr val="lt1"/>
          </a:fillRef>
          <a:effectRef idx="0">
            <a:schemeClr val="accent1"/>
          </a:effectRef>
          <a:fontRef idx="minor">
            <a:schemeClr val="dk1"/>
          </a:fontRef>
        </p:style>
        <p:txBody>
          <a:bodyPr>
            <a:normAutofit/>
          </a:bodyPr>
          <a:lstStyle/>
          <a:p>
            <a:pPr algn="ctr"/>
            <a:r>
              <a:rPr lang="ar-SA" sz="2800" b="1" dirty="0" smtClean="0">
                <a:solidFill>
                  <a:schemeClr val="bg1"/>
                </a:solidFill>
              </a:rPr>
              <a:t>الفرق بين نظام دعم القرارات التسويقية ونظام المعلومات التسويقية</a:t>
            </a:r>
            <a:endParaRPr lang="en-US" sz="2800" dirty="0">
              <a:solidFill>
                <a:schemeClr val="bg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35473663"/>
              </p:ext>
            </p:extLst>
          </p:nvPr>
        </p:nvGraphicFramePr>
        <p:xfrm>
          <a:off x="1244185" y="1753850"/>
          <a:ext cx="8994098" cy="4471829"/>
        </p:xfrm>
        <a:graphic>
          <a:graphicData uri="http://schemas.openxmlformats.org/drawingml/2006/table">
            <a:tbl>
              <a:tblPr rtl="1" firstRow="1" firstCol="1" bandRow="1">
                <a:tableStyleId>{5C22544A-7EE6-4342-B048-85BDC9FD1C3A}</a:tableStyleId>
              </a:tblPr>
              <a:tblGrid>
                <a:gridCol w="2436499"/>
                <a:gridCol w="2303504"/>
                <a:gridCol w="4254095"/>
              </a:tblGrid>
              <a:tr h="1076440">
                <a:tc>
                  <a:txBody>
                    <a:bodyPr/>
                    <a:lstStyle/>
                    <a:p>
                      <a:pPr indent="457200" algn="ctr" rtl="1">
                        <a:lnSpc>
                          <a:spcPct val="115000"/>
                        </a:lnSpc>
                        <a:spcAft>
                          <a:spcPts val="1000"/>
                        </a:spcAft>
                      </a:pPr>
                      <a:r>
                        <a:rPr lang="ar-SA" sz="2400" dirty="0">
                          <a:solidFill>
                            <a:schemeClr val="bg1"/>
                          </a:solidFill>
                          <a:effectLst/>
                        </a:rPr>
                        <a:t>المعيار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algn="ctr" rtl="1">
                        <a:lnSpc>
                          <a:spcPct val="115000"/>
                        </a:lnSpc>
                        <a:spcAft>
                          <a:spcPts val="1000"/>
                        </a:spcAft>
                      </a:pPr>
                      <a:r>
                        <a:rPr lang="ar-SA" sz="2400" dirty="0">
                          <a:solidFill>
                            <a:schemeClr val="bg1"/>
                          </a:solidFill>
                          <a:effectLst/>
                        </a:rPr>
                        <a:t>نظم المعلومات التسويقية</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solidFill>
                            <a:schemeClr val="bg1"/>
                          </a:solidFill>
                          <a:effectLst/>
                        </a:rPr>
                        <a:t>نظم دعم القرارات التسويقية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r>
              <a:tr h="810935">
                <a:tc>
                  <a:txBody>
                    <a:bodyPr/>
                    <a:lstStyle/>
                    <a:p>
                      <a:pPr indent="457200" algn="ctr" rtl="1">
                        <a:lnSpc>
                          <a:spcPct val="115000"/>
                        </a:lnSpc>
                        <a:spcAft>
                          <a:spcPts val="1000"/>
                        </a:spcAft>
                      </a:pPr>
                      <a:r>
                        <a:rPr lang="ar-SA" sz="2400" dirty="0">
                          <a:solidFill>
                            <a:schemeClr val="bg1"/>
                          </a:solidFill>
                          <a:effectLst/>
                        </a:rPr>
                        <a:t>طبيعة صنع القرار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غير مباشر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مباشر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r>
              <a:tr h="810935">
                <a:tc>
                  <a:txBody>
                    <a:bodyPr/>
                    <a:lstStyle/>
                    <a:p>
                      <a:pPr indent="457200" algn="ctr" rtl="1">
                        <a:lnSpc>
                          <a:spcPct val="115000"/>
                        </a:lnSpc>
                        <a:spcAft>
                          <a:spcPts val="1000"/>
                        </a:spcAft>
                      </a:pPr>
                      <a:r>
                        <a:rPr lang="ar-SA" sz="2400" dirty="0">
                          <a:solidFill>
                            <a:schemeClr val="bg1"/>
                          </a:solidFill>
                          <a:effectLst/>
                        </a:rPr>
                        <a:t>مراحل صنع القرار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a:effectLst/>
                        </a:rPr>
                        <a:t>التصميم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جميع المراحل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r>
              <a:tr h="1071516">
                <a:tc>
                  <a:txBody>
                    <a:bodyPr/>
                    <a:lstStyle/>
                    <a:p>
                      <a:pPr indent="457200" algn="ctr" rtl="1">
                        <a:lnSpc>
                          <a:spcPct val="115000"/>
                        </a:lnSpc>
                        <a:spcAft>
                          <a:spcPts val="1000"/>
                        </a:spcAft>
                      </a:pPr>
                      <a:r>
                        <a:rPr lang="ar-SA" sz="2400" dirty="0">
                          <a:solidFill>
                            <a:schemeClr val="bg1"/>
                          </a:solidFill>
                          <a:effectLst/>
                        </a:rPr>
                        <a:t>نوع القرارات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المبرمجة / </a:t>
                      </a:r>
                      <a:r>
                        <a:rPr lang="ar-SA" sz="2400" dirty="0" err="1">
                          <a:effectLst/>
                        </a:rPr>
                        <a:t>المهيكلة</a:t>
                      </a:r>
                      <a:r>
                        <a:rPr lang="ar-SA" sz="2400" dirty="0">
                          <a:effectLst/>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شبه </a:t>
                      </a:r>
                      <a:r>
                        <a:rPr lang="ar-SA" sz="2400" dirty="0" err="1">
                          <a:effectLst/>
                        </a:rPr>
                        <a:t>مهيكلة</a:t>
                      </a:r>
                      <a:r>
                        <a:rPr lang="ar-SA" sz="2400" dirty="0">
                          <a:effectLst/>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r>
              <a:tr h="607301">
                <a:tc>
                  <a:txBody>
                    <a:bodyPr/>
                    <a:lstStyle/>
                    <a:p>
                      <a:pPr indent="457200" algn="ctr" rtl="1">
                        <a:lnSpc>
                          <a:spcPct val="115000"/>
                        </a:lnSpc>
                        <a:spcAft>
                          <a:spcPts val="1000"/>
                        </a:spcAft>
                      </a:pPr>
                      <a:r>
                        <a:rPr lang="ar-SA" sz="2400" dirty="0">
                          <a:solidFill>
                            <a:schemeClr val="bg1"/>
                          </a:solidFill>
                          <a:effectLst/>
                        </a:rPr>
                        <a:t>التركيز </a:t>
                      </a:r>
                      <a:endParaRPr lang="en-US" sz="18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توليد المعلومات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c>
                  <a:txBody>
                    <a:bodyPr/>
                    <a:lstStyle/>
                    <a:p>
                      <a:pPr indent="457200" algn="ctr" rtl="1">
                        <a:lnSpc>
                          <a:spcPct val="115000"/>
                        </a:lnSpc>
                        <a:spcAft>
                          <a:spcPts val="1000"/>
                        </a:spcAft>
                      </a:pPr>
                      <a:r>
                        <a:rPr lang="ar-SA" sz="2400" dirty="0">
                          <a:effectLst/>
                        </a:rPr>
                        <a:t>دعم عملية صنع القرار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a:tc>
              </a:tr>
            </a:tbl>
          </a:graphicData>
        </a:graphic>
      </p:graphicFrame>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3489731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270" y="899410"/>
            <a:ext cx="9144000" cy="928670"/>
          </a:xfrm>
        </p:spPr>
        <p:txBody>
          <a:bodyPr/>
          <a:lstStyle/>
          <a:p>
            <a:pPr algn="ctr"/>
            <a:r>
              <a:rPr lang="ar-SA" sz="3200" b="1" dirty="0">
                <a:solidFill>
                  <a:schemeClr val="tx1"/>
                </a:solidFill>
              </a:rPr>
              <a:t>الفرق بين نظام دعم القرارات التسويقية ونظام المعلومات التسويقية</a:t>
            </a:r>
            <a:r>
              <a:rPr lang="en-US" sz="3200" dirty="0">
                <a:solidFill>
                  <a:schemeClr val="tx1"/>
                </a:solidFill>
              </a:rPr>
              <a:t/>
            </a:r>
            <a:br>
              <a:rPr lang="en-US" sz="3200" dirty="0">
                <a:solidFill>
                  <a:schemeClr val="tx1"/>
                </a:solidFill>
              </a:rPr>
            </a:br>
            <a:endParaRPr lang="fr-FR" sz="3200" dirty="0">
              <a:solidFill>
                <a:schemeClr val="tx1"/>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704539" y="2413416"/>
            <a:ext cx="9963462" cy="4257207"/>
          </a:xfrm>
        </p:spPr>
        <p:style>
          <a:lnRef idx="2">
            <a:schemeClr val="dk1"/>
          </a:lnRef>
          <a:fillRef idx="1">
            <a:schemeClr val="lt1"/>
          </a:fillRef>
          <a:effectRef idx="0">
            <a:schemeClr val="dk1"/>
          </a:effectRef>
          <a:fontRef idx="minor">
            <a:schemeClr val="dk1"/>
          </a:fontRef>
        </p:style>
        <p:txBody>
          <a:bodyPr>
            <a:normAutofit/>
          </a:bodyPr>
          <a:lstStyle/>
          <a:p>
            <a:pPr lvl="0" algn="just" rtl="1"/>
            <a:r>
              <a:rPr lang="ar-DZ" sz="2400" dirty="0" smtClean="0"/>
              <a:t>ن</a:t>
            </a:r>
            <a:r>
              <a:rPr lang="ar-SA" sz="2400" dirty="0" err="1" smtClean="0"/>
              <a:t>ظام</a:t>
            </a:r>
            <a:r>
              <a:rPr lang="ar-SA" sz="2400" dirty="0" smtClean="0"/>
              <a:t> </a:t>
            </a:r>
            <a:r>
              <a:rPr lang="ar-SA" sz="2400" dirty="0"/>
              <a:t>المعلومات التسويقية يقدم دعما غير مباشر لمدراء التسويق وصانع القرار من خلال تفسير المعلومات بينما يقدم نظام دعم القرارات التسويقية توصيات محددة للقرار وبدائل أمام متخذ القرار التسويقي. و يسهم نظام المعلومات التسويقية في مرحلة واحدة فقط من مراحل صنع القرار التي حددها عالم الإدارة </a:t>
            </a:r>
            <a:r>
              <a:rPr lang="fr-FR" sz="2400" dirty="0"/>
              <a:t>Simon</a:t>
            </a:r>
            <a:r>
              <a:rPr lang="ar-SA" sz="2400" dirty="0"/>
              <a:t> في حين يسهم نظام دعم القرارات التسويقية في المراحل الثلاثة دون استثناء، كما يستهدف نظام المعلومات التسويقية المشاكل الإدارية بصفة عامة بينما يتخصص نظام دعم القرارات التسويقية في المشاكل شبه الروتينية.</a:t>
            </a:r>
            <a:endParaRPr lang="en-US" sz="2400" dirty="0"/>
          </a:p>
          <a:p>
            <a:pPr lvl="0" algn="just" rtl="1"/>
            <a:r>
              <a:rPr lang="ar-SA" sz="2400" dirty="0"/>
              <a:t>ينصب اهتمام نظام المعلومات التسويقية على المشاكل التسويقية وتوفير المعلومات وتوليد المخرجات بينما يركز نظام دعم القرارات التسويقية إلى تقديم الدعم في عملية صنع القرار التسويقي.</a:t>
            </a:r>
            <a:endParaRPr lang="en-US" sz="2400" dirty="0"/>
          </a:p>
        </p:txBody>
      </p:sp>
      <p:sp>
        <p:nvSpPr>
          <p:cNvPr id="4" name="Rectangle 3"/>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1953478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539" y="284813"/>
            <a:ext cx="924893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SA" sz="2800" b="1" dirty="0">
                <a:solidFill>
                  <a:schemeClr val="bg1"/>
                </a:solidFill>
              </a:rPr>
              <a:t>نظام المعلومات التسويقية واتخاذ القرار</a:t>
            </a:r>
            <a:endParaRPr lang="en-US" sz="2800" dirty="0">
              <a:solidFill>
                <a:schemeClr val="bg1"/>
              </a:solidFill>
            </a:endParaRPr>
          </a:p>
        </p:txBody>
      </p:sp>
      <p:sp>
        <p:nvSpPr>
          <p:cNvPr id="3" name="Rectangle avec flèche vers la gauche 2"/>
          <p:cNvSpPr/>
          <p:nvPr/>
        </p:nvSpPr>
        <p:spPr>
          <a:xfrm>
            <a:off x="5021705" y="1386590"/>
            <a:ext cx="6850503" cy="5329002"/>
          </a:xfrm>
          <a:prstGeom prst="leftArrowCallout">
            <a:avLst>
              <a:gd name="adj1" fmla="val 0"/>
              <a:gd name="adj2" fmla="val 0"/>
              <a:gd name="adj3" fmla="val 25000"/>
              <a:gd name="adj4" fmla="val 64977"/>
            </a:avLst>
          </a:prstGeom>
        </p:spPr>
        <p:style>
          <a:lnRef idx="2">
            <a:schemeClr val="accent2"/>
          </a:lnRef>
          <a:fillRef idx="1">
            <a:schemeClr val="lt1"/>
          </a:fillRef>
          <a:effectRef idx="0">
            <a:schemeClr val="accent2"/>
          </a:effectRef>
          <a:fontRef idx="minor">
            <a:schemeClr val="dk1"/>
          </a:fontRef>
        </p:style>
        <p:txBody>
          <a:bodyPr rtlCol="0" anchor="ctr"/>
          <a:lstStyle/>
          <a:p>
            <a:pPr algn="just" rtl="1"/>
            <a:r>
              <a:rPr lang="ar-SA" sz="2100" b="1" dirty="0">
                <a:solidFill>
                  <a:srgbClr val="10040B"/>
                </a:solidFill>
              </a:rPr>
              <a:t>القرار الإداري هو ناتج العملية الإدارية </a:t>
            </a:r>
            <a:r>
              <a:rPr lang="ar-SA" sz="2100" b="1" dirty="0" smtClean="0">
                <a:solidFill>
                  <a:srgbClr val="10040B"/>
                </a:solidFill>
              </a:rPr>
              <a:t>وجوهرها</a:t>
            </a:r>
            <a:r>
              <a:rPr lang="ar-DZ" sz="2100" b="1" dirty="0" smtClean="0">
                <a:solidFill>
                  <a:srgbClr val="10040B"/>
                </a:solidFill>
              </a:rPr>
              <a:t>، حيث </a:t>
            </a:r>
            <a:r>
              <a:rPr lang="ar-SA" sz="2100" b="1" dirty="0" smtClean="0">
                <a:solidFill>
                  <a:srgbClr val="10040B"/>
                </a:solidFill>
              </a:rPr>
              <a:t>القرار هو</a:t>
            </a:r>
            <a:r>
              <a:rPr lang="ar-DZ" sz="2100" b="1" dirty="0" smtClean="0">
                <a:solidFill>
                  <a:srgbClr val="10040B"/>
                </a:solidFill>
              </a:rPr>
              <a:t>: </a:t>
            </a:r>
            <a:r>
              <a:rPr lang="ar-SA" sz="2100" b="1" dirty="0" smtClean="0">
                <a:solidFill>
                  <a:srgbClr val="10040B"/>
                </a:solidFill>
              </a:rPr>
              <a:t>اختيار </a:t>
            </a:r>
            <a:r>
              <a:rPr lang="ar-SA" sz="2100" b="1" dirty="0">
                <a:solidFill>
                  <a:srgbClr val="10040B"/>
                </a:solidFill>
              </a:rPr>
              <a:t>بديل من بين البدائل الكثيرة الممكنة لأجل الوصول إلى هدف، حل مشكل، انتهاز </a:t>
            </a:r>
            <a:r>
              <a:rPr lang="ar-SA" sz="2100" b="1" dirty="0" smtClean="0">
                <a:solidFill>
                  <a:srgbClr val="10040B"/>
                </a:solidFill>
              </a:rPr>
              <a:t>فرصة</a:t>
            </a:r>
            <a:r>
              <a:rPr lang="ar-DZ" sz="2100" b="1" dirty="0" smtClean="0">
                <a:solidFill>
                  <a:srgbClr val="10040B"/>
                </a:solidFill>
              </a:rPr>
              <a:t>. </a:t>
            </a:r>
            <a:r>
              <a:rPr lang="ar-SA" sz="2100" b="1" dirty="0" smtClean="0">
                <a:solidFill>
                  <a:srgbClr val="10040B"/>
                </a:solidFill>
              </a:rPr>
              <a:t>وأهم </a:t>
            </a:r>
            <a:r>
              <a:rPr lang="ar-SA" sz="2100" b="1" dirty="0">
                <a:solidFill>
                  <a:srgbClr val="10040B"/>
                </a:solidFill>
              </a:rPr>
              <a:t>العناصر اللازمة لوجود القرار هي :</a:t>
            </a:r>
            <a:endParaRPr lang="fr-FR" sz="2100" b="1" dirty="0">
              <a:solidFill>
                <a:srgbClr val="10040B"/>
              </a:solidFill>
            </a:endParaRPr>
          </a:p>
          <a:p>
            <a:pPr marL="342900" lvl="0" indent="-342900" algn="r" rtl="1">
              <a:buFont typeface="Wingdings" panose="05000000000000000000" pitchFamily="2" charset="2"/>
              <a:buChar char="ü"/>
            </a:pPr>
            <a:r>
              <a:rPr lang="ar-SA" sz="2100" b="1" dirty="0">
                <a:solidFill>
                  <a:srgbClr val="10040B"/>
                </a:solidFill>
              </a:rPr>
              <a:t>البدائل المتاحة.</a:t>
            </a:r>
            <a:endParaRPr lang="fr-FR" sz="2100" b="1" dirty="0">
              <a:solidFill>
                <a:srgbClr val="10040B"/>
              </a:solidFill>
            </a:endParaRPr>
          </a:p>
          <a:p>
            <a:pPr marL="342900" indent="-342900" algn="r" rtl="1">
              <a:buFont typeface="Wingdings" panose="05000000000000000000" pitchFamily="2" charset="2"/>
              <a:buChar char="ü"/>
            </a:pPr>
            <a:r>
              <a:rPr lang="ar-SA" sz="2100" b="1" dirty="0">
                <a:solidFill>
                  <a:srgbClr val="10040B"/>
                </a:solidFill>
              </a:rPr>
              <a:t>الاختيار المدرك ( الواعي ) لأحد البدائل المتاحة</a:t>
            </a:r>
            <a:r>
              <a:rPr lang="ar-SA" sz="2100" b="1" dirty="0" smtClean="0">
                <a:solidFill>
                  <a:srgbClr val="10040B"/>
                </a:solidFill>
              </a:rPr>
              <a:t>.</a:t>
            </a:r>
            <a:endParaRPr lang="ar-DZ" sz="2100" b="1" dirty="0">
              <a:solidFill>
                <a:srgbClr val="10040B"/>
              </a:solidFill>
            </a:endParaRPr>
          </a:p>
          <a:p>
            <a:pPr marL="342900" indent="-342900" algn="r" rtl="1">
              <a:buFont typeface="Wingdings" panose="05000000000000000000" pitchFamily="2" charset="2"/>
              <a:buChar char="q"/>
            </a:pPr>
            <a:r>
              <a:rPr lang="ar-SA" sz="2100" b="1" dirty="0">
                <a:solidFill>
                  <a:srgbClr val="10040B"/>
                </a:solidFill>
              </a:rPr>
              <a:t>يختلف القرار باختلاف المركز الإداري الذي يصدر منه، وبالصلاحيات التي يتمتع بها متخذ القرار والبيئة التي يعمل ضمنها</a:t>
            </a:r>
            <a:r>
              <a:rPr lang="ar-SA" sz="2100" b="1" dirty="0" smtClean="0">
                <a:solidFill>
                  <a:srgbClr val="10040B"/>
                </a:solidFill>
              </a:rPr>
              <a:t>.</a:t>
            </a:r>
            <a:r>
              <a:rPr lang="ar-DZ" sz="2100" b="1" dirty="0" smtClean="0">
                <a:solidFill>
                  <a:srgbClr val="10040B"/>
                </a:solidFill>
              </a:rPr>
              <a:t> </a:t>
            </a:r>
          </a:p>
          <a:p>
            <a:pPr marL="342900" indent="-342900" algn="r" rtl="1">
              <a:buFont typeface="Wingdings" panose="05000000000000000000" pitchFamily="2" charset="2"/>
              <a:buChar char="q"/>
            </a:pPr>
            <a:r>
              <a:rPr lang="ar-SA" sz="2100" b="1" dirty="0" smtClean="0">
                <a:solidFill>
                  <a:srgbClr val="10040B"/>
                </a:solidFill>
              </a:rPr>
              <a:t>ونتيجة </a:t>
            </a:r>
            <a:r>
              <a:rPr lang="ar-SA" sz="2100" b="1" dirty="0">
                <a:solidFill>
                  <a:srgbClr val="10040B"/>
                </a:solidFill>
              </a:rPr>
              <a:t>هذه الاختلافات الكبيرة في القرارات ، فإنه يتم تصنيفها إلى أنواع استنادا إلى معايير جديدة، أهمها ما يلي :</a:t>
            </a:r>
            <a:endParaRPr lang="fr-FR" sz="2100" b="1" dirty="0">
              <a:solidFill>
                <a:srgbClr val="10040B"/>
              </a:solidFill>
            </a:endParaRPr>
          </a:p>
          <a:p>
            <a:pPr algn="r" rtl="1"/>
            <a:endParaRPr lang="fr-FR" sz="2400" b="1" dirty="0">
              <a:solidFill>
                <a:srgbClr val="10040B"/>
              </a:solidFill>
            </a:endParaRPr>
          </a:p>
          <a:p>
            <a:pPr algn="ctr" rtl="1"/>
            <a:endParaRPr lang="ar-DZ" sz="2400" dirty="0">
              <a:solidFill>
                <a:schemeClr val="bg1"/>
              </a:solidFill>
            </a:endParaRPr>
          </a:p>
        </p:txBody>
      </p:sp>
      <p:sp>
        <p:nvSpPr>
          <p:cNvPr id="4" name="Rectangle 3"/>
          <p:cNvSpPr/>
          <p:nvPr/>
        </p:nvSpPr>
        <p:spPr>
          <a:xfrm>
            <a:off x="419725" y="992380"/>
            <a:ext cx="6205927" cy="2335436"/>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3">
            <a:schemeClr val="lt1"/>
          </a:lnRef>
          <a:fillRef idx="1">
            <a:schemeClr val="accent2"/>
          </a:fillRef>
          <a:effectRef idx="1">
            <a:schemeClr val="accent2"/>
          </a:effectRef>
          <a:fontRef idx="minor">
            <a:schemeClr val="lt1"/>
          </a:fontRef>
        </p:style>
        <p:txBody>
          <a:bodyPr rtlCol="0" anchor="ctr"/>
          <a:lstStyle/>
          <a:p>
            <a:pPr lvl="0" algn="ctr" rtl="1"/>
            <a:r>
              <a:rPr lang="ar-SA" sz="2400" b="1" dirty="0">
                <a:solidFill>
                  <a:srgbClr val="10040B"/>
                </a:solidFill>
              </a:rPr>
              <a:t>على أساس الوظائف الأساسية </a:t>
            </a:r>
            <a:r>
              <a:rPr lang="ar-SA" sz="2400" b="1" dirty="0" smtClean="0">
                <a:solidFill>
                  <a:srgbClr val="10040B"/>
                </a:solidFill>
              </a:rPr>
              <a:t>للمؤسسة</a:t>
            </a:r>
            <a:r>
              <a:rPr lang="ar-DZ" sz="2400" b="1" dirty="0" smtClean="0">
                <a:solidFill>
                  <a:srgbClr val="10040B"/>
                </a:solidFill>
              </a:rPr>
              <a:t>:</a:t>
            </a:r>
          </a:p>
          <a:p>
            <a:pPr marL="342900" lvl="0" indent="-342900" algn="ctr" rtl="1">
              <a:buFont typeface="Wingdings" panose="05000000000000000000" pitchFamily="2" charset="2"/>
              <a:buChar char="ü"/>
            </a:pPr>
            <a:r>
              <a:rPr lang="ar-SA" sz="2400" b="1" dirty="0">
                <a:solidFill>
                  <a:srgbClr val="10040B"/>
                </a:solidFill>
              </a:rPr>
              <a:t>قرارات تتعلق بالعنصر </a:t>
            </a:r>
            <a:r>
              <a:rPr lang="ar-SA" sz="2400" b="1" dirty="0" smtClean="0">
                <a:solidFill>
                  <a:srgbClr val="10040B"/>
                </a:solidFill>
              </a:rPr>
              <a:t>البشري</a:t>
            </a:r>
            <a:endParaRPr lang="ar-DZ" sz="2400" b="1" dirty="0" smtClean="0">
              <a:solidFill>
                <a:srgbClr val="10040B"/>
              </a:solidFill>
            </a:endParaRPr>
          </a:p>
          <a:p>
            <a:pPr marL="342900" lvl="0" indent="-342900" algn="ctr" rtl="1">
              <a:buFont typeface="Wingdings" panose="05000000000000000000" pitchFamily="2" charset="2"/>
              <a:buChar char="ü"/>
            </a:pPr>
            <a:r>
              <a:rPr lang="ar-SA" sz="2400" b="1" dirty="0">
                <a:solidFill>
                  <a:srgbClr val="10040B"/>
                </a:solidFill>
              </a:rPr>
              <a:t>قرارات تتعلق بالوظائف </a:t>
            </a:r>
            <a:r>
              <a:rPr lang="ar-SA" sz="2400" b="1" dirty="0" smtClean="0">
                <a:solidFill>
                  <a:srgbClr val="10040B"/>
                </a:solidFill>
              </a:rPr>
              <a:t>الإدارية</a:t>
            </a:r>
            <a:endParaRPr lang="ar-DZ" sz="2400" b="1" dirty="0" smtClean="0">
              <a:solidFill>
                <a:srgbClr val="10040B"/>
              </a:solidFill>
            </a:endParaRPr>
          </a:p>
          <a:p>
            <a:pPr marL="342900" lvl="0" indent="-342900" algn="ctr" rtl="1">
              <a:buFont typeface="Wingdings" panose="05000000000000000000" pitchFamily="2" charset="2"/>
              <a:buChar char="ü"/>
            </a:pPr>
            <a:r>
              <a:rPr lang="ar-SA" sz="2400" b="1" dirty="0">
                <a:solidFill>
                  <a:srgbClr val="10040B"/>
                </a:solidFill>
              </a:rPr>
              <a:t>قرارات تتعلق </a:t>
            </a:r>
            <a:r>
              <a:rPr lang="ar-SA" sz="2400" b="1" dirty="0" smtClean="0">
                <a:solidFill>
                  <a:srgbClr val="10040B"/>
                </a:solidFill>
              </a:rPr>
              <a:t>بالإنتاج</a:t>
            </a:r>
            <a:endParaRPr lang="ar-DZ" sz="2400" b="1" dirty="0" smtClean="0">
              <a:solidFill>
                <a:srgbClr val="10040B"/>
              </a:solidFill>
            </a:endParaRPr>
          </a:p>
          <a:p>
            <a:pPr marL="342900" lvl="0" indent="-342900" algn="ctr" rtl="1">
              <a:buFont typeface="Wingdings" panose="05000000000000000000" pitchFamily="2" charset="2"/>
              <a:buChar char="ü"/>
            </a:pPr>
            <a:r>
              <a:rPr lang="ar-SA" sz="2400" b="1" dirty="0">
                <a:solidFill>
                  <a:srgbClr val="10040B"/>
                </a:solidFill>
              </a:rPr>
              <a:t>قرارات تتعلق </a:t>
            </a:r>
            <a:r>
              <a:rPr lang="ar-SA" sz="2400" b="1" dirty="0" smtClean="0">
                <a:solidFill>
                  <a:srgbClr val="10040B"/>
                </a:solidFill>
              </a:rPr>
              <a:t>بالتسويق</a:t>
            </a:r>
            <a:endParaRPr lang="ar-DZ" sz="2400" b="1" dirty="0" smtClean="0">
              <a:solidFill>
                <a:srgbClr val="10040B"/>
              </a:solidFill>
            </a:endParaRPr>
          </a:p>
          <a:p>
            <a:pPr marL="342900" lvl="0" indent="-342900" algn="ctr" rtl="1">
              <a:buFont typeface="Wingdings" panose="05000000000000000000" pitchFamily="2" charset="2"/>
              <a:buChar char="ü"/>
            </a:pPr>
            <a:r>
              <a:rPr lang="ar-SA" sz="2400" b="1" dirty="0">
                <a:solidFill>
                  <a:srgbClr val="10040B"/>
                </a:solidFill>
              </a:rPr>
              <a:t>قرارات تتعلق بالتمويل</a:t>
            </a:r>
            <a:endParaRPr lang="en-US" sz="2400" dirty="0">
              <a:solidFill>
                <a:schemeClr val="bg1"/>
              </a:solidFill>
            </a:endParaRPr>
          </a:p>
        </p:txBody>
      </p:sp>
      <p:sp>
        <p:nvSpPr>
          <p:cNvPr id="5" name="Rectangle 4"/>
          <p:cNvSpPr/>
          <p:nvPr/>
        </p:nvSpPr>
        <p:spPr>
          <a:xfrm>
            <a:off x="419726" y="3444868"/>
            <a:ext cx="6205926" cy="1799455"/>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rtl="1"/>
            <a:r>
              <a:rPr lang="ar-SA" sz="2400" b="1" dirty="0">
                <a:solidFill>
                  <a:srgbClr val="10040B"/>
                </a:solidFill>
              </a:rPr>
              <a:t>صنفها أنسوف </a:t>
            </a:r>
            <a:r>
              <a:rPr lang="fr-FR" sz="2400" b="1" dirty="0" err="1">
                <a:solidFill>
                  <a:srgbClr val="10040B"/>
                </a:solidFill>
              </a:rPr>
              <a:t>Ansoff</a:t>
            </a:r>
            <a:r>
              <a:rPr lang="ar-SA" sz="2400" b="1" dirty="0">
                <a:solidFill>
                  <a:srgbClr val="10040B"/>
                </a:solidFill>
              </a:rPr>
              <a:t> </a:t>
            </a:r>
            <a:r>
              <a:rPr lang="ar-DZ" sz="2400" b="1" dirty="0" smtClean="0">
                <a:solidFill>
                  <a:srgbClr val="10040B"/>
                </a:solidFill>
              </a:rPr>
              <a:t>:</a:t>
            </a:r>
          </a:p>
          <a:p>
            <a:pPr marL="342900" indent="-342900" algn="r" rtl="1">
              <a:buFont typeface="Wingdings" panose="05000000000000000000" pitchFamily="2" charset="2"/>
              <a:buChar char="ü"/>
            </a:pPr>
            <a:r>
              <a:rPr lang="ar-SA" sz="2400" b="1" dirty="0">
                <a:solidFill>
                  <a:srgbClr val="10040B"/>
                </a:solidFill>
              </a:rPr>
              <a:t>قرارات </a:t>
            </a:r>
            <a:r>
              <a:rPr lang="ar-SA" sz="2400" b="1" dirty="0" err="1">
                <a:solidFill>
                  <a:srgbClr val="10040B"/>
                </a:solidFill>
              </a:rPr>
              <a:t>إستراتيجية</a:t>
            </a:r>
            <a:r>
              <a:rPr lang="ar-SA" sz="2400" b="1" dirty="0">
                <a:solidFill>
                  <a:srgbClr val="10040B"/>
                </a:solidFill>
              </a:rPr>
              <a:t> تتخذها الإدارة العليا.</a:t>
            </a:r>
            <a:endParaRPr lang="fr-FR" sz="2400" b="1" dirty="0">
              <a:solidFill>
                <a:srgbClr val="10040B"/>
              </a:solidFill>
            </a:endParaRPr>
          </a:p>
          <a:p>
            <a:pPr marL="342900" indent="-342900" algn="r" rtl="1">
              <a:buFont typeface="Wingdings" panose="05000000000000000000" pitchFamily="2" charset="2"/>
              <a:buChar char="ü"/>
            </a:pPr>
            <a:r>
              <a:rPr lang="ar-SA" sz="2400" b="1" dirty="0">
                <a:solidFill>
                  <a:srgbClr val="10040B"/>
                </a:solidFill>
              </a:rPr>
              <a:t>قرارات تكتيكية تتخذها الإدارة الوسطى.</a:t>
            </a:r>
            <a:endParaRPr lang="fr-FR" sz="2400" b="1" dirty="0">
              <a:solidFill>
                <a:srgbClr val="10040B"/>
              </a:solidFill>
            </a:endParaRPr>
          </a:p>
          <a:p>
            <a:pPr marL="342900" indent="-342900" algn="r" rtl="1">
              <a:buFont typeface="Wingdings" panose="05000000000000000000" pitchFamily="2" charset="2"/>
              <a:buChar char="ü"/>
            </a:pPr>
            <a:r>
              <a:rPr lang="ar-SA" sz="2400" b="1" dirty="0">
                <a:solidFill>
                  <a:srgbClr val="10040B"/>
                </a:solidFill>
              </a:rPr>
              <a:t>قرارات تنفيذية أو تشغيلية تتخذ حسب المستويات التي تصدر عنها</a:t>
            </a:r>
            <a:endParaRPr lang="en-US" sz="2400" dirty="0">
              <a:solidFill>
                <a:schemeClr val="bg1"/>
              </a:solidFill>
            </a:endParaRPr>
          </a:p>
        </p:txBody>
      </p:sp>
      <p:sp>
        <p:nvSpPr>
          <p:cNvPr id="6" name="Rectangle 5"/>
          <p:cNvSpPr/>
          <p:nvPr/>
        </p:nvSpPr>
        <p:spPr>
          <a:xfrm>
            <a:off x="419726" y="5361375"/>
            <a:ext cx="6205926" cy="1354217"/>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3500000" scaled="1"/>
            <a:tileRect/>
          </a:gradFill>
        </p:spPr>
        <p:style>
          <a:lnRef idx="3">
            <a:schemeClr val="lt1"/>
          </a:lnRef>
          <a:fillRef idx="1">
            <a:schemeClr val="accent5"/>
          </a:fillRef>
          <a:effectRef idx="1">
            <a:schemeClr val="accent5"/>
          </a:effectRef>
          <a:fontRef idx="minor">
            <a:schemeClr val="lt1"/>
          </a:fontRef>
        </p:style>
        <p:txBody>
          <a:bodyPr rtlCol="0" anchor="ctr"/>
          <a:lstStyle/>
          <a:p>
            <a:pPr lvl="0" algn="ctr" rtl="1"/>
            <a:r>
              <a:rPr lang="ar-SA" sz="2400" b="1" dirty="0">
                <a:solidFill>
                  <a:srgbClr val="10040B"/>
                </a:solidFill>
              </a:rPr>
              <a:t>تصنيف القرارات </a:t>
            </a:r>
            <a:r>
              <a:rPr lang="ar-SA" sz="2400" b="1" dirty="0" smtClean="0">
                <a:solidFill>
                  <a:srgbClr val="10040B"/>
                </a:solidFill>
              </a:rPr>
              <a:t>وفقا</a:t>
            </a:r>
            <a:r>
              <a:rPr lang="ar-SA" sz="2400" b="1" dirty="0">
                <a:solidFill>
                  <a:srgbClr val="10040B"/>
                </a:solidFill>
              </a:rPr>
              <a:t> لإمكانية </a:t>
            </a:r>
            <a:r>
              <a:rPr lang="ar-SA" sz="2400" b="1" dirty="0" smtClean="0">
                <a:solidFill>
                  <a:srgbClr val="10040B"/>
                </a:solidFill>
              </a:rPr>
              <a:t>برمجتها</a:t>
            </a:r>
            <a:r>
              <a:rPr lang="ar-DZ" sz="2400" b="1" dirty="0" smtClean="0">
                <a:solidFill>
                  <a:srgbClr val="10040B"/>
                </a:solidFill>
              </a:rPr>
              <a:t> «</a:t>
            </a:r>
            <a:r>
              <a:rPr lang="fr-FR" sz="2400" b="1" dirty="0">
                <a:solidFill>
                  <a:srgbClr val="10040B"/>
                </a:solidFill>
              </a:rPr>
              <a:t>Simon</a:t>
            </a:r>
            <a:r>
              <a:rPr lang="ar-DZ" sz="2400" b="1" dirty="0" smtClean="0">
                <a:solidFill>
                  <a:srgbClr val="10040B"/>
                </a:solidFill>
              </a:rPr>
              <a:t>»:</a:t>
            </a:r>
          </a:p>
          <a:p>
            <a:pPr marL="342900" lvl="0" indent="-342900" algn="ctr" rtl="1">
              <a:buFont typeface="Wingdings" panose="05000000000000000000" pitchFamily="2" charset="2"/>
              <a:buChar char="ü"/>
            </a:pPr>
            <a:r>
              <a:rPr lang="ar-SA" sz="2400" b="1" dirty="0">
                <a:solidFill>
                  <a:srgbClr val="10040B"/>
                </a:solidFill>
              </a:rPr>
              <a:t>القرارات </a:t>
            </a:r>
            <a:r>
              <a:rPr lang="ar-SA" sz="2400" b="1" dirty="0" smtClean="0">
                <a:solidFill>
                  <a:srgbClr val="10040B"/>
                </a:solidFill>
              </a:rPr>
              <a:t>المبرمجة</a:t>
            </a:r>
            <a:endParaRPr lang="ar-DZ" sz="2400" b="1" dirty="0" smtClean="0">
              <a:solidFill>
                <a:srgbClr val="10040B"/>
              </a:solidFill>
            </a:endParaRPr>
          </a:p>
          <a:p>
            <a:pPr marL="342900" lvl="0" indent="-342900" algn="ctr" rtl="1">
              <a:buFont typeface="Wingdings" panose="05000000000000000000" pitchFamily="2" charset="2"/>
              <a:buChar char="ü"/>
            </a:pPr>
            <a:r>
              <a:rPr lang="ar-SA" sz="2400" b="1" dirty="0">
                <a:solidFill>
                  <a:srgbClr val="10040B"/>
                </a:solidFill>
              </a:rPr>
              <a:t>القرارات غير المبرمجة</a:t>
            </a:r>
            <a:endParaRPr lang="ar-DZ" sz="2400" b="1" dirty="0" smtClean="0">
              <a:solidFill>
                <a:srgbClr val="10040B"/>
              </a:solidFill>
            </a:endParaRPr>
          </a:p>
        </p:txBody>
      </p:sp>
      <p:sp>
        <p:nvSpPr>
          <p:cNvPr id="7" name="Rectangle 6"/>
          <p:cNvSpPr/>
          <p:nvPr/>
        </p:nvSpPr>
        <p:spPr>
          <a:xfrm>
            <a:off x="10769600" y="84643"/>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3757245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539" y="284813"/>
            <a:ext cx="924893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SA" sz="2800" b="1" dirty="0">
                <a:solidFill>
                  <a:schemeClr val="bg1"/>
                </a:solidFill>
              </a:rPr>
              <a:t>نظام المعلومات التسويقية واتخاذ القرار</a:t>
            </a:r>
            <a:endParaRPr lang="en-US" sz="2800" dirty="0">
              <a:solidFill>
                <a:schemeClr val="bg1"/>
              </a:solidFill>
            </a:endParaRPr>
          </a:p>
        </p:txBody>
      </p:sp>
      <p:sp>
        <p:nvSpPr>
          <p:cNvPr id="3" name="Rectangle avec flèche vers la gauche 2"/>
          <p:cNvSpPr/>
          <p:nvPr/>
        </p:nvSpPr>
        <p:spPr>
          <a:xfrm>
            <a:off x="5021705" y="1596452"/>
            <a:ext cx="6850503" cy="4687294"/>
          </a:xfrm>
          <a:prstGeom prst="leftArrowCallout">
            <a:avLst>
              <a:gd name="adj1" fmla="val 0"/>
              <a:gd name="adj2" fmla="val 0"/>
              <a:gd name="adj3" fmla="val 25000"/>
              <a:gd name="adj4" fmla="val 64977"/>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2400" dirty="0">
                <a:solidFill>
                  <a:schemeClr val="bg1"/>
                </a:solidFill>
              </a:rPr>
              <a:t>انطلاقا من وجهات النظر </a:t>
            </a:r>
            <a:r>
              <a:rPr lang="ar-SA" sz="2400" dirty="0" smtClean="0">
                <a:solidFill>
                  <a:schemeClr val="bg1"/>
                </a:solidFill>
              </a:rPr>
              <a:t>المختلفة التي </a:t>
            </a:r>
            <a:r>
              <a:rPr lang="ar-SA" sz="2400" dirty="0">
                <a:solidFill>
                  <a:schemeClr val="bg1"/>
                </a:solidFill>
              </a:rPr>
              <a:t>حددت مفهوم نظام المعلومات التسويقية، فإن المرحلة الأخيرة للنظام، تتمثل في تقديم الخيارات أو البدائل أمام متخذي القرار من </a:t>
            </a:r>
            <a:r>
              <a:rPr lang="ar-SA" sz="2400" dirty="0" err="1">
                <a:solidFill>
                  <a:schemeClr val="bg1"/>
                </a:solidFill>
              </a:rPr>
              <a:t>المديرين.و</a:t>
            </a:r>
            <a:r>
              <a:rPr lang="ar-SA" sz="2400" dirty="0">
                <a:solidFill>
                  <a:schemeClr val="bg1"/>
                </a:solidFill>
              </a:rPr>
              <a:t> بهذا المعنى يحدد مفهوم اتخاذ القرار بأنه(عملية اختيار يقوم بها المدير لمعالجة الحالة الملائمة من بديلين أو أكثر) ومن بين أكثر النماذج شهرة في هذا المجال هو نموذج </a:t>
            </a:r>
            <a:r>
              <a:rPr lang="fr-FR" sz="2400" dirty="0">
                <a:solidFill>
                  <a:schemeClr val="bg1"/>
                </a:solidFill>
              </a:rPr>
              <a:t>Herbert Simon</a:t>
            </a:r>
            <a:r>
              <a:rPr lang="ar-DZ" sz="2400" dirty="0">
                <a:solidFill>
                  <a:schemeClr val="bg1"/>
                </a:solidFill>
              </a:rPr>
              <a:t> والذي يقسمه إلى ثلاث مراحل أساسية وهي:</a:t>
            </a:r>
          </a:p>
        </p:txBody>
      </p:sp>
      <p:sp>
        <p:nvSpPr>
          <p:cNvPr id="4" name="Rectangle 3"/>
          <p:cNvSpPr/>
          <p:nvPr/>
        </p:nvSpPr>
        <p:spPr>
          <a:xfrm>
            <a:off x="704539" y="1386590"/>
            <a:ext cx="6535710" cy="1274164"/>
          </a:xfrm>
          <a:prstGeom prst="rect">
            <a:avLst/>
          </a:prstGeom>
          <a:blipFill>
            <a:blip r:embed="rId2"/>
            <a:tile tx="0" ty="0" sx="100000" sy="100000" flip="none" algn="tl"/>
          </a:blipFill>
        </p:spPr>
        <p:style>
          <a:lnRef idx="3">
            <a:schemeClr val="lt1"/>
          </a:lnRef>
          <a:fillRef idx="1">
            <a:schemeClr val="accent2"/>
          </a:fillRef>
          <a:effectRef idx="1">
            <a:schemeClr val="accent2"/>
          </a:effectRef>
          <a:fontRef idx="minor">
            <a:schemeClr val="lt1"/>
          </a:fontRef>
        </p:style>
        <p:txBody>
          <a:bodyPr rtlCol="0" anchor="ctr"/>
          <a:lstStyle/>
          <a:p>
            <a:pPr lvl="0" algn="ctr" rtl="1"/>
            <a:r>
              <a:rPr lang="ar-DZ" sz="2400" b="1" u="sng" dirty="0">
                <a:solidFill>
                  <a:schemeClr val="bg1"/>
                </a:solidFill>
              </a:rPr>
              <a:t>مرحلة جمع المعلومات</a:t>
            </a:r>
            <a:r>
              <a:rPr lang="ar-DZ" sz="2400" b="1" u="sng" dirty="0" smtClean="0">
                <a:solidFill>
                  <a:schemeClr val="bg1"/>
                </a:solidFill>
              </a:rPr>
              <a:t>:</a:t>
            </a:r>
          </a:p>
          <a:p>
            <a:pPr lvl="0" algn="ctr" rtl="1"/>
            <a:r>
              <a:rPr lang="ar-DZ" sz="2400" dirty="0" smtClean="0">
                <a:solidFill>
                  <a:schemeClr val="bg1"/>
                </a:solidFill>
              </a:rPr>
              <a:t> </a:t>
            </a:r>
            <a:r>
              <a:rPr lang="ar-DZ" sz="2400" dirty="0">
                <a:solidFill>
                  <a:schemeClr val="bg1"/>
                </a:solidFill>
              </a:rPr>
              <a:t>وتنصب على تحديد المشكلة وقياس الفرص المتاحة على ضوء الموقف ذاته.</a:t>
            </a:r>
            <a:endParaRPr lang="en-US" sz="2400" dirty="0">
              <a:solidFill>
                <a:schemeClr val="bg1"/>
              </a:solidFill>
            </a:endParaRPr>
          </a:p>
        </p:txBody>
      </p:sp>
      <p:sp>
        <p:nvSpPr>
          <p:cNvPr id="5" name="Rectangle 4"/>
          <p:cNvSpPr/>
          <p:nvPr/>
        </p:nvSpPr>
        <p:spPr>
          <a:xfrm>
            <a:off x="704539" y="3211827"/>
            <a:ext cx="6535710" cy="1456543"/>
          </a:xfrm>
          <a:prstGeom prst="rect">
            <a:avLst/>
          </a:prstGeom>
          <a:blipFill>
            <a:blip r:embed="rId2"/>
            <a:tile tx="0" ty="0" sx="100000" sy="100000" flip="none" algn="tl"/>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rtl="1"/>
            <a:r>
              <a:rPr lang="ar-DZ" sz="2400" b="1" u="sng" dirty="0">
                <a:solidFill>
                  <a:schemeClr val="bg1"/>
                </a:solidFill>
              </a:rPr>
              <a:t>مرحلة التصميم:</a:t>
            </a:r>
            <a:r>
              <a:rPr lang="ar-DZ" sz="2400" b="1" dirty="0">
                <a:solidFill>
                  <a:schemeClr val="bg1"/>
                </a:solidFill>
              </a:rPr>
              <a:t> </a:t>
            </a:r>
            <a:endParaRPr lang="ar-DZ" sz="2400" b="1" dirty="0" smtClean="0">
              <a:solidFill>
                <a:schemeClr val="bg1"/>
              </a:solidFill>
            </a:endParaRPr>
          </a:p>
          <a:p>
            <a:pPr lvl="0" algn="ctr" rtl="1"/>
            <a:r>
              <a:rPr lang="ar-DZ" sz="2400" dirty="0" smtClean="0">
                <a:solidFill>
                  <a:schemeClr val="bg1"/>
                </a:solidFill>
              </a:rPr>
              <a:t>وترتكز </a:t>
            </a:r>
            <a:r>
              <a:rPr lang="ar-DZ" sz="2400" dirty="0">
                <a:solidFill>
                  <a:schemeClr val="bg1"/>
                </a:solidFill>
              </a:rPr>
              <a:t>على عملية التحليل للمشكلة ووضع الحلول العامة ومعرفة مدى إمكانية تطبيقها واستخدامها، بعد فرز العوامل المسيطر عليها عن تلك العوامل غير المسيطر عليها.</a:t>
            </a:r>
            <a:endParaRPr lang="en-US" sz="2400" dirty="0">
              <a:solidFill>
                <a:schemeClr val="bg1"/>
              </a:solidFill>
            </a:endParaRPr>
          </a:p>
        </p:txBody>
      </p:sp>
      <p:sp>
        <p:nvSpPr>
          <p:cNvPr id="6" name="Rectangle 5"/>
          <p:cNvSpPr/>
          <p:nvPr/>
        </p:nvSpPr>
        <p:spPr>
          <a:xfrm>
            <a:off x="704539" y="5219445"/>
            <a:ext cx="6535710" cy="1274164"/>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lvl="0" algn="ctr" rtl="1"/>
            <a:r>
              <a:rPr lang="ar-DZ" sz="2400" b="1" u="sng" dirty="0" smtClean="0">
                <a:solidFill>
                  <a:schemeClr val="bg1"/>
                </a:solidFill>
              </a:rPr>
              <a:t>مرحلة </a:t>
            </a:r>
            <a:r>
              <a:rPr lang="ar-DZ" sz="2400" b="1" u="sng" dirty="0">
                <a:solidFill>
                  <a:schemeClr val="bg1"/>
                </a:solidFill>
              </a:rPr>
              <a:t>الاختيار</a:t>
            </a:r>
            <a:r>
              <a:rPr lang="ar-DZ" sz="2400" b="1" u="sng" dirty="0" smtClean="0">
                <a:solidFill>
                  <a:schemeClr val="bg1"/>
                </a:solidFill>
              </a:rPr>
              <a:t>:</a:t>
            </a:r>
          </a:p>
          <a:p>
            <a:pPr lvl="0" algn="ctr" rtl="1"/>
            <a:r>
              <a:rPr lang="ar-DZ" sz="2400" dirty="0" smtClean="0">
                <a:solidFill>
                  <a:schemeClr val="bg1"/>
                </a:solidFill>
              </a:rPr>
              <a:t> </a:t>
            </a:r>
            <a:r>
              <a:rPr lang="ar-DZ" sz="2400" dirty="0">
                <a:solidFill>
                  <a:schemeClr val="bg1"/>
                </a:solidFill>
              </a:rPr>
              <a:t>وهو اختيار البديل الأفضل من البدائل المتاحة وبما يتفق مع الموقف المطلوب معالجته أو مواجهته.</a:t>
            </a:r>
            <a:endParaRPr lang="en-US" sz="2400" dirty="0">
              <a:solidFill>
                <a:schemeClr val="bg1"/>
              </a:solidFill>
            </a:endParaRPr>
          </a:p>
        </p:txBody>
      </p:sp>
      <p:sp>
        <p:nvSpPr>
          <p:cNvPr id="7" name="Rectangle 6"/>
          <p:cNvSpPr/>
          <p:nvPr/>
        </p:nvSpPr>
        <p:spPr>
          <a:xfrm>
            <a:off x="10847048" y="284813"/>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2233799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929390" y="509666"/>
            <a:ext cx="9428813" cy="100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3200" b="1" dirty="0">
                <a:solidFill>
                  <a:schemeClr val="bg1"/>
                </a:solidFill>
              </a:rPr>
              <a:t>علاقة نظام المعلومات التسويقية </a:t>
            </a:r>
            <a:r>
              <a:rPr lang="ar-SA" sz="3200" b="1" dirty="0" err="1" smtClean="0">
                <a:solidFill>
                  <a:schemeClr val="bg1"/>
                </a:solidFill>
              </a:rPr>
              <a:t>بنظ</a:t>
            </a:r>
            <a:r>
              <a:rPr lang="ar-DZ" sz="3200" b="1" dirty="0" smtClean="0">
                <a:solidFill>
                  <a:schemeClr val="bg1"/>
                </a:solidFill>
              </a:rPr>
              <a:t>ا</a:t>
            </a:r>
            <a:r>
              <a:rPr lang="ar-SA" sz="3200" b="1" dirty="0" smtClean="0">
                <a:solidFill>
                  <a:schemeClr val="bg1"/>
                </a:solidFill>
              </a:rPr>
              <a:t>م </a:t>
            </a:r>
            <a:r>
              <a:rPr lang="ar-SA" sz="3200" b="1" dirty="0">
                <a:solidFill>
                  <a:schemeClr val="bg1"/>
                </a:solidFill>
              </a:rPr>
              <a:t>المعلومات الإدارية</a:t>
            </a:r>
            <a:endParaRPr lang="en-US" sz="3200" b="1" dirty="0">
              <a:solidFill>
                <a:schemeClr val="bg1"/>
              </a:solidFill>
            </a:endParaRPr>
          </a:p>
        </p:txBody>
      </p:sp>
      <p:sp>
        <p:nvSpPr>
          <p:cNvPr id="6" name="Rectangle à coins arrondis 5"/>
          <p:cNvSpPr/>
          <p:nvPr/>
        </p:nvSpPr>
        <p:spPr>
          <a:xfrm>
            <a:off x="8439462" y="2835638"/>
            <a:ext cx="2788171" cy="3942413"/>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w="139700" h="139700" prst="divot"/>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smtClean="0">
                <a:solidFill>
                  <a:schemeClr val="bg1"/>
                </a:solidFill>
              </a:rPr>
              <a:t>ينظر على أن نظام المعلومات التسويقية جزء من نظام المعلومات الإدارية في المؤسسة</a:t>
            </a:r>
            <a:endParaRPr lang="en-US" sz="2400" b="1" dirty="0">
              <a:solidFill>
                <a:schemeClr val="bg1"/>
              </a:solidFill>
            </a:endParaRPr>
          </a:p>
        </p:txBody>
      </p:sp>
      <p:sp>
        <p:nvSpPr>
          <p:cNvPr id="7" name="Rectangle à coins arrondis 6"/>
          <p:cNvSpPr/>
          <p:nvPr/>
        </p:nvSpPr>
        <p:spPr>
          <a:xfrm>
            <a:off x="4409606" y="2760687"/>
            <a:ext cx="2788171" cy="3942413"/>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prst="angle"/>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a:solidFill>
                  <a:schemeClr val="bg1"/>
                </a:solidFill>
              </a:rPr>
              <a:t>ينظر على أن نظام المعلومات التسويقية </a:t>
            </a:r>
            <a:r>
              <a:rPr lang="ar-DZ" sz="2400" b="1" dirty="0" smtClean="0">
                <a:solidFill>
                  <a:schemeClr val="bg1"/>
                </a:solidFill>
              </a:rPr>
              <a:t>نظام مستقل بذاته</a:t>
            </a:r>
            <a:endParaRPr lang="en-US" sz="2400" b="1" dirty="0">
              <a:solidFill>
                <a:schemeClr val="bg1"/>
              </a:solidFill>
            </a:endParaRPr>
          </a:p>
        </p:txBody>
      </p:sp>
      <p:sp>
        <p:nvSpPr>
          <p:cNvPr id="8" name="Rectangle à coins arrondis 7"/>
          <p:cNvSpPr/>
          <p:nvPr/>
        </p:nvSpPr>
        <p:spPr>
          <a:xfrm>
            <a:off x="379750" y="2760688"/>
            <a:ext cx="2788171" cy="3942413"/>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prst="angle"/>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a:solidFill>
                  <a:schemeClr val="bg1"/>
                </a:solidFill>
              </a:rPr>
              <a:t>ينظر على أن نظام المعلومات التسويقية </a:t>
            </a:r>
            <a:r>
              <a:rPr lang="ar-DZ" sz="2400" b="1" dirty="0" smtClean="0">
                <a:solidFill>
                  <a:schemeClr val="bg1"/>
                </a:solidFill>
              </a:rPr>
              <a:t>هو تجميع لأنظمة معلومات تسويقية فرعية أخرى</a:t>
            </a:r>
            <a:endParaRPr lang="en-US" sz="2400" b="1" dirty="0">
              <a:solidFill>
                <a:schemeClr val="bg1"/>
              </a:solidFill>
            </a:endParaRPr>
          </a:p>
        </p:txBody>
      </p:sp>
      <p:sp>
        <p:nvSpPr>
          <p:cNvPr id="9" name="ZoneTexte 8"/>
          <p:cNvSpPr txBox="1"/>
          <p:nvPr/>
        </p:nvSpPr>
        <p:spPr>
          <a:xfrm>
            <a:off x="394740" y="1660294"/>
            <a:ext cx="10178322" cy="954107"/>
          </a:xfrm>
          <a:prstGeom prst="rect">
            <a:avLst/>
          </a:prstGeom>
          <a:noFill/>
          <a:ln>
            <a:solidFill>
              <a:schemeClr val="accent3">
                <a:lumMod val="60000"/>
                <a:lumOff val="40000"/>
              </a:schemeClr>
            </a:solidFill>
          </a:ln>
        </p:spPr>
        <p:txBody>
          <a:bodyPr wrap="square" rtlCol="0">
            <a:spAutoFit/>
          </a:bodyPr>
          <a:lstStyle/>
          <a:p>
            <a:pPr algn="ctr" rtl="1"/>
            <a:r>
              <a:rPr lang="ar-DZ" sz="2800" b="1" dirty="0"/>
              <a:t>تعددت </a:t>
            </a:r>
            <a:r>
              <a:rPr lang="ar-DZ" sz="2800" b="1" dirty="0" smtClean="0"/>
              <a:t>الآراء بين المهتمين بالتسويق، حول شكل نظام المعلومات التسويقية، إلا أنه يمكن التمييز بين ثلاث اتجاهات مختلفة، في هذا المجال: </a:t>
            </a:r>
            <a:endParaRPr lang="en-US" sz="2800" b="1" dirty="0"/>
          </a:p>
        </p:txBody>
      </p:sp>
      <p:sp>
        <p:nvSpPr>
          <p:cNvPr id="11" name="Ellipse 10"/>
          <p:cNvSpPr/>
          <p:nvPr/>
        </p:nvSpPr>
        <p:spPr>
          <a:xfrm>
            <a:off x="10855376" y="2614401"/>
            <a:ext cx="959371" cy="112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01</a:t>
            </a:r>
            <a:endParaRPr lang="en-US" sz="2400" b="1" dirty="0">
              <a:solidFill>
                <a:schemeClr val="bg1"/>
              </a:solidFill>
            </a:endParaRPr>
          </a:p>
        </p:txBody>
      </p:sp>
      <p:sp>
        <p:nvSpPr>
          <p:cNvPr id="12" name="Ellipse 11"/>
          <p:cNvSpPr/>
          <p:nvPr/>
        </p:nvSpPr>
        <p:spPr>
          <a:xfrm>
            <a:off x="3076106" y="2614401"/>
            <a:ext cx="959371" cy="112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03</a:t>
            </a:r>
            <a:endParaRPr lang="en-US" sz="2400" b="1" dirty="0">
              <a:solidFill>
                <a:schemeClr val="bg1"/>
              </a:solidFill>
            </a:endParaRPr>
          </a:p>
        </p:txBody>
      </p:sp>
      <p:sp>
        <p:nvSpPr>
          <p:cNvPr id="13" name="Ellipse 12"/>
          <p:cNvSpPr/>
          <p:nvPr/>
        </p:nvSpPr>
        <p:spPr>
          <a:xfrm>
            <a:off x="7014146" y="2647996"/>
            <a:ext cx="959371" cy="112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02</a:t>
            </a:r>
            <a:endParaRPr lang="en-US" sz="2400" b="1" dirty="0">
              <a:solidFill>
                <a:schemeClr val="bg1"/>
              </a:solidFill>
            </a:endParaRPr>
          </a:p>
        </p:txBody>
      </p:sp>
    </p:spTree>
    <p:extLst>
      <p:ext uri="{BB962C8B-B14F-4D97-AF65-F5344CB8AC3E}">
        <p14:creationId xmlns:p14="http://schemas.microsoft.com/office/powerpoint/2010/main" val="2765586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929390" y="509666"/>
            <a:ext cx="8709285" cy="100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3200" b="1" dirty="0">
                <a:solidFill>
                  <a:schemeClr val="bg1"/>
                </a:solidFill>
              </a:rPr>
              <a:t>علاقة نظام المعلومات التسويقية </a:t>
            </a:r>
            <a:r>
              <a:rPr lang="ar-SA" sz="3200" b="1" dirty="0" err="1" smtClean="0">
                <a:solidFill>
                  <a:schemeClr val="bg1"/>
                </a:solidFill>
              </a:rPr>
              <a:t>بنظ</a:t>
            </a:r>
            <a:r>
              <a:rPr lang="ar-DZ" sz="3200" b="1" dirty="0" smtClean="0">
                <a:solidFill>
                  <a:schemeClr val="bg1"/>
                </a:solidFill>
              </a:rPr>
              <a:t>ا</a:t>
            </a:r>
            <a:r>
              <a:rPr lang="ar-SA" sz="3200" b="1" dirty="0" smtClean="0">
                <a:solidFill>
                  <a:schemeClr val="bg1"/>
                </a:solidFill>
              </a:rPr>
              <a:t>م </a:t>
            </a:r>
            <a:r>
              <a:rPr lang="ar-SA" sz="3200" b="1" dirty="0">
                <a:solidFill>
                  <a:schemeClr val="bg1"/>
                </a:solidFill>
              </a:rPr>
              <a:t>المعلومات الإدارية</a:t>
            </a:r>
            <a:endParaRPr lang="en-US" sz="3200" b="1" dirty="0">
              <a:solidFill>
                <a:schemeClr val="bg1"/>
              </a:solidFill>
            </a:endParaRPr>
          </a:p>
        </p:txBody>
      </p:sp>
      <p:sp>
        <p:nvSpPr>
          <p:cNvPr id="3" name="Rectangle à coins arrondis 2"/>
          <p:cNvSpPr/>
          <p:nvPr/>
        </p:nvSpPr>
        <p:spPr>
          <a:xfrm>
            <a:off x="8589363" y="2460883"/>
            <a:ext cx="2788171" cy="154149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w="139700" h="139700" prst="divot"/>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smtClean="0">
                <a:solidFill>
                  <a:schemeClr val="bg1"/>
                </a:solidFill>
              </a:rPr>
              <a:t>ينظر على أن نظام المعلومات التسويقية جزء من نظام المعلومات الإدارية في المؤسسة</a:t>
            </a:r>
            <a:endParaRPr lang="en-US" sz="2400" b="1" dirty="0">
              <a:solidFill>
                <a:schemeClr val="bg1"/>
              </a:solidFill>
            </a:endParaRPr>
          </a:p>
        </p:txBody>
      </p:sp>
      <p:sp>
        <p:nvSpPr>
          <p:cNvPr id="4" name="Triangle isocèle 3"/>
          <p:cNvSpPr/>
          <p:nvPr/>
        </p:nvSpPr>
        <p:spPr>
          <a:xfrm>
            <a:off x="8589363" y="1798820"/>
            <a:ext cx="2788171" cy="6620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الاتجاه الأول</a:t>
            </a:r>
            <a:endParaRPr lang="en-US" sz="2400" b="1" dirty="0">
              <a:solidFill>
                <a:schemeClr val="bg1"/>
              </a:solidFill>
            </a:endParaRPr>
          </a:p>
        </p:txBody>
      </p:sp>
      <p:sp>
        <p:nvSpPr>
          <p:cNvPr id="6" name="Rectangle 5"/>
          <p:cNvSpPr/>
          <p:nvPr/>
        </p:nvSpPr>
        <p:spPr>
          <a:xfrm>
            <a:off x="554636" y="1798821"/>
            <a:ext cx="7794885" cy="4841822"/>
          </a:xfrm>
          <a:prstGeom prst="rect">
            <a:avLst/>
          </a:prstGeom>
          <a:solidFill>
            <a:schemeClr val="accent2">
              <a:lumMod val="40000"/>
              <a:lumOff val="60000"/>
            </a:schemeClr>
          </a:solidFill>
          <a:ln w="3175"/>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smtClean="0">
                <a:solidFill>
                  <a:schemeClr val="bg1"/>
                </a:solidFill>
              </a:rPr>
              <a:t>يرى أصحاب هذا الاتجاه أن الخصائص التي تميز نظام المعلومات هي ضرورة تجميع البيانات التي تحتاجها مختلف الأنشطة بالمؤسسة كمدخلات للنظام ، ولهذا ضهر ما يسمى بنظم إدارة قواعد البيانات التي تهتم أساسا بتجميع وتداول كمية كبيرة من البيانات كمدخلات.</a:t>
            </a:r>
          </a:p>
          <a:p>
            <a:pPr algn="ctr" rtl="1"/>
            <a:r>
              <a:rPr lang="ar-DZ" sz="2400" b="1" dirty="0" smtClean="0">
                <a:solidFill>
                  <a:schemeClr val="bg1"/>
                </a:solidFill>
              </a:rPr>
              <a:t>وعليه لا توجد </a:t>
            </a:r>
            <a:r>
              <a:rPr lang="ar-DZ" sz="2400" b="1" u="sng" dirty="0" smtClean="0">
                <a:solidFill>
                  <a:schemeClr val="bg1"/>
                </a:solidFill>
              </a:rPr>
              <a:t>إلا قاعدة بيانات واحدة فقط، </a:t>
            </a:r>
            <a:r>
              <a:rPr lang="ar-DZ" sz="2400" b="1" dirty="0" smtClean="0">
                <a:solidFill>
                  <a:schemeClr val="bg1"/>
                </a:solidFill>
              </a:rPr>
              <a:t>وعليه يعتبر نظام المعلومات التسويقية جزء من نظام المعلومات الإدارية لدى المؤسسة ما دام كانت كافة المؤسسات تعمل في نشاط التسويق، وقاعدة البيانات الموحدة  تحقق مجموعة من الخصائص لنظام المعلومات التسويقية:</a:t>
            </a:r>
          </a:p>
          <a:p>
            <a:pPr marL="342900" indent="-342900" algn="r" rtl="1">
              <a:buFont typeface="Wingdings" panose="05000000000000000000" pitchFamily="2" charset="2"/>
              <a:buChar char="ü"/>
            </a:pPr>
            <a:r>
              <a:rPr lang="ar-DZ" sz="2400" b="1" dirty="0" smtClean="0">
                <a:solidFill>
                  <a:schemeClr val="bg1"/>
                </a:solidFill>
              </a:rPr>
              <a:t>منع التكرار في تخزين البيانات من قبل الأنشطة العديدة بالمؤسسة.</a:t>
            </a:r>
          </a:p>
          <a:p>
            <a:pPr marL="342900" indent="-342900" algn="r" rtl="1">
              <a:buFont typeface="Wingdings" panose="05000000000000000000" pitchFamily="2" charset="2"/>
              <a:buChar char="ü"/>
            </a:pPr>
            <a:r>
              <a:rPr lang="ar-DZ" sz="2400" b="1" dirty="0" smtClean="0">
                <a:solidFill>
                  <a:schemeClr val="bg1"/>
                </a:solidFill>
              </a:rPr>
              <a:t>إمكانية استخدام وسائل حديثة في تشغيل وتخزين البيانات</a:t>
            </a:r>
          </a:p>
          <a:p>
            <a:pPr marL="342900" indent="-342900" algn="r" rtl="1">
              <a:buFont typeface="Wingdings" panose="05000000000000000000" pitchFamily="2" charset="2"/>
              <a:buChar char="ü"/>
            </a:pPr>
            <a:r>
              <a:rPr lang="ar-DZ" sz="2400" b="1" dirty="0" smtClean="0">
                <a:solidFill>
                  <a:schemeClr val="bg1"/>
                </a:solidFill>
              </a:rPr>
              <a:t>الوصول المتزامن للبيانات</a:t>
            </a:r>
          </a:p>
          <a:p>
            <a:pPr marL="342900" indent="-342900" algn="r" rtl="1">
              <a:buFont typeface="Wingdings" panose="05000000000000000000" pitchFamily="2" charset="2"/>
              <a:buChar char="ü"/>
            </a:pPr>
            <a:r>
              <a:rPr lang="ar-DZ" sz="2400" b="1" dirty="0" smtClean="0">
                <a:solidFill>
                  <a:schemeClr val="bg1"/>
                </a:solidFill>
              </a:rPr>
              <a:t>توفر قدر كبير من البيانات التكميلية</a:t>
            </a:r>
            <a:endParaRPr lang="en-US" sz="2400" b="1" dirty="0">
              <a:solidFill>
                <a:schemeClr val="bg1"/>
              </a:solidFill>
            </a:endParaRPr>
          </a:p>
        </p:txBody>
      </p:sp>
      <p:sp>
        <p:nvSpPr>
          <p:cNvPr id="8" name="Rectangle 7"/>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25510570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929390" y="509666"/>
            <a:ext cx="8709285" cy="100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3200" b="1" dirty="0">
                <a:solidFill>
                  <a:schemeClr val="bg1"/>
                </a:solidFill>
              </a:rPr>
              <a:t>علاقة نظام المعلومات التسويقية </a:t>
            </a:r>
            <a:r>
              <a:rPr lang="ar-SA" sz="3200" b="1" dirty="0" err="1" smtClean="0">
                <a:solidFill>
                  <a:schemeClr val="bg1"/>
                </a:solidFill>
              </a:rPr>
              <a:t>بنظ</a:t>
            </a:r>
            <a:r>
              <a:rPr lang="ar-DZ" sz="3200" b="1" dirty="0" smtClean="0">
                <a:solidFill>
                  <a:schemeClr val="bg1"/>
                </a:solidFill>
              </a:rPr>
              <a:t>ا</a:t>
            </a:r>
            <a:r>
              <a:rPr lang="ar-SA" sz="3200" b="1" dirty="0" smtClean="0">
                <a:solidFill>
                  <a:schemeClr val="bg1"/>
                </a:solidFill>
              </a:rPr>
              <a:t>م </a:t>
            </a:r>
            <a:r>
              <a:rPr lang="ar-SA" sz="3200" b="1" dirty="0">
                <a:solidFill>
                  <a:schemeClr val="bg1"/>
                </a:solidFill>
              </a:rPr>
              <a:t>المعلومات الإدارية</a:t>
            </a:r>
            <a:endParaRPr lang="en-US" sz="3200" b="1" dirty="0">
              <a:solidFill>
                <a:schemeClr val="bg1"/>
              </a:solidFill>
            </a:endParaRPr>
          </a:p>
        </p:txBody>
      </p:sp>
      <p:sp>
        <p:nvSpPr>
          <p:cNvPr id="3" name="Rectangle à coins arrondis 2"/>
          <p:cNvSpPr/>
          <p:nvPr/>
        </p:nvSpPr>
        <p:spPr>
          <a:xfrm>
            <a:off x="8589363" y="2460883"/>
            <a:ext cx="2788171" cy="154149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w="139700" h="139700" prst="divot"/>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a:solidFill>
                  <a:schemeClr val="bg1"/>
                </a:solidFill>
              </a:rPr>
              <a:t>ينظر على أن نظام المعلومات التسويقية نظام مستقل بذاته</a:t>
            </a:r>
            <a:endParaRPr lang="en-US" sz="2400" b="1" dirty="0">
              <a:solidFill>
                <a:schemeClr val="bg1"/>
              </a:solidFill>
            </a:endParaRPr>
          </a:p>
        </p:txBody>
      </p:sp>
      <p:sp>
        <p:nvSpPr>
          <p:cNvPr id="4" name="Triangle isocèle 3"/>
          <p:cNvSpPr/>
          <p:nvPr/>
        </p:nvSpPr>
        <p:spPr>
          <a:xfrm>
            <a:off x="8349521" y="1798820"/>
            <a:ext cx="3132945" cy="662063"/>
          </a:xfrm>
          <a:prstGeom prst="triangle">
            <a:avLst>
              <a:gd name="adj" fmla="val 52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الاتجاه الثاني</a:t>
            </a:r>
            <a:endParaRPr lang="en-US" sz="2400" b="1" dirty="0">
              <a:solidFill>
                <a:schemeClr val="bg1"/>
              </a:solidFill>
            </a:endParaRPr>
          </a:p>
        </p:txBody>
      </p:sp>
      <p:sp>
        <p:nvSpPr>
          <p:cNvPr id="6" name="Rectangle 5"/>
          <p:cNvSpPr/>
          <p:nvPr/>
        </p:nvSpPr>
        <p:spPr>
          <a:xfrm>
            <a:off x="299803" y="2490864"/>
            <a:ext cx="8169639" cy="3492709"/>
          </a:xfrm>
          <a:prstGeom prst="rect">
            <a:avLst/>
          </a:prstGeom>
          <a:solidFill>
            <a:schemeClr val="accent2">
              <a:lumMod val="40000"/>
              <a:lumOff val="60000"/>
            </a:schemeClr>
          </a:solidFill>
          <a:ln w="3175"/>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smtClean="0">
                <a:solidFill>
                  <a:schemeClr val="bg1"/>
                </a:solidFill>
              </a:rPr>
              <a:t>أن وجود نظام شامل للمعلومات الإدارية حسب </a:t>
            </a:r>
            <a:r>
              <a:rPr lang="ar-DZ" sz="2400" b="1" dirty="0" err="1" smtClean="0">
                <a:solidFill>
                  <a:schemeClr val="bg1"/>
                </a:solidFill>
              </a:rPr>
              <a:t>مؤيدوا</a:t>
            </a:r>
            <a:r>
              <a:rPr lang="ar-DZ" sz="2400" b="1" dirty="0" smtClean="0">
                <a:solidFill>
                  <a:schemeClr val="bg1"/>
                </a:solidFill>
              </a:rPr>
              <a:t> هذا الاتجاه يترتب عليه العديد كثير من العيوب منها:</a:t>
            </a:r>
          </a:p>
          <a:p>
            <a:pPr marL="342900" indent="-342900" algn="r" rtl="1">
              <a:buFont typeface="Wingdings" panose="05000000000000000000" pitchFamily="2" charset="2"/>
              <a:buChar char="ü"/>
            </a:pPr>
            <a:r>
              <a:rPr lang="ar-DZ" sz="2400" b="1" dirty="0" smtClean="0">
                <a:solidFill>
                  <a:schemeClr val="bg1"/>
                </a:solidFill>
              </a:rPr>
              <a:t>تضخم قاعدة البيانات مما يؤدي الى كثرة التنوع والتباين في البيانات</a:t>
            </a:r>
          </a:p>
          <a:p>
            <a:pPr marL="342900" indent="-342900" algn="r" rtl="1">
              <a:buFont typeface="Wingdings" panose="05000000000000000000" pitchFamily="2" charset="2"/>
              <a:buChar char="ü"/>
            </a:pPr>
            <a:r>
              <a:rPr lang="ar-DZ" sz="2400" b="1" dirty="0" smtClean="0">
                <a:solidFill>
                  <a:schemeClr val="bg1"/>
                </a:solidFill>
              </a:rPr>
              <a:t>اخراج معلومات عامة قد لا تفيد اتخاذ القرارات الخاصة بأنشطة معينة </a:t>
            </a:r>
          </a:p>
          <a:p>
            <a:pPr marL="342900" indent="-342900" algn="r" rtl="1">
              <a:buFont typeface="Wingdings" panose="05000000000000000000" pitchFamily="2" charset="2"/>
              <a:buChar char="ü"/>
            </a:pPr>
            <a:r>
              <a:rPr lang="ar-DZ" sz="2400" b="1" dirty="0" smtClean="0">
                <a:solidFill>
                  <a:schemeClr val="bg1"/>
                </a:solidFill>
              </a:rPr>
              <a:t>الحاجة إلى أجهزة وأفراد متخصصين للتعامل مع كثرة البيانات وتنوعها مما يزيد من أعباء التمويل والتدريب</a:t>
            </a:r>
          </a:p>
          <a:p>
            <a:pPr marL="342900" indent="-342900" algn="r" rtl="1">
              <a:buFont typeface="Wingdings" panose="05000000000000000000" pitchFamily="2" charset="2"/>
              <a:buChar char="ü"/>
            </a:pPr>
            <a:r>
              <a:rPr lang="ar-DZ" sz="2400" b="1" dirty="0" smtClean="0">
                <a:solidFill>
                  <a:schemeClr val="bg1"/>
                </a:solidFill>
              </a:rPr>
              <a:t>عدم قدرة نظام المعلومات التقليدي على مسايرة التغيرات </a:t>
            </a:r>
            <a:r>
              <a:rPr lang="ar-DZ" sz="2400" b="1" dirty="0" err="1" smtClean="0">
                <a:solidFill>
                  <a:schemeClr val="bg1"/>
                </a:solidFill>
              </a:rPr>
              <a:t>السرسعة</a:t>
            </a:r>
            <a:r>
              <a:rPr lang="ar-DZ" sz="2400" b="1" dirty="0" smtClean="0">
                <a:solidFill>
                  <a:schemeClr val="bg1"/>
                </a:solidFill>
              </a:rPr>
              <a:t> في البيئة المحيطة بالمؤسسة</a:t>
            </a:r>
            <a:endParaRPr lang="en-US" sz="2400" b="1" dirty="0">
              <a:solidFill>
                <a:schemeClr val="bg1"/>
              </a:solidFill>
            </a:endParaRPr>
          </a:p>
        </p:txBody>
      </p:sp>
      <p:sp>
        <p:nvSpPr>
          <p:cNvPr id="7" name="Rectangle 6"/>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434663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dirty="0" smtClean="0">
                <a:solidFill>
                  <a:schemeClr val="tx1"/>
                </a:solidFill>
              </a:rPr>
              <a:t>حيث يمكن أن نعرفه على أنه: </a:t>
            </a:r>
            <a:endParaRPr lang="en-US" dirty="0">
              <a:solidFill>
                <a:schemeClr val="tx1"/>
              </a:solidFill>
            </a:endParaRPr>
          </a:p>
        </p:txBody>
      </p:sp>
      <p:sp>
        <p:nvSpPr>
          <p:cNvPr id="3" name="Espace réservé du contenu 2"/>
          <p:cNvSpPr>
            <a:spLocks noGrp="1"/>
          </p:cNvSpPr>
          <p:nvPr>
            <p:ph idx="1"/>
          </p:nvPr>
        </p:nvSpPr>
        <p:spPr>
          <a:xfrm>
            <a:off x="735228" y="2318688"/>
            <a:ext cx="10477413" cy="4112092"/>
          </a:xfrm>
        </p:spPr>
        <p:style>
          <a:lnRef idx="1">
            <a:schemeClr val="accent1"/>
          </a:lnRef>
          <a:fillRef idx="1001">
            <a:schemeClr val="lt1"/>
          </a:fillRef>
          <a:effectRef idx="1">
            <a:schemeClr val="accent1"/>
          </a:effectRef>
          <a:fontRef idx="minor">
            <a:schemeClr val="dk1"/>
          </a:fontRef>
        </p:style>
        <p:txBody>
          <a:bodyPr>
            <a:normAutofit fontScale="85000" lnSpcReduction="20000"/>
          </a:bodyPr>
          <a:lstStyle/>
          <a:p>
            <a:pPr marL="0" lvl="0" indent="0" algn="ctr" rtl="1">
              <a:buNone/>
            </a:pPr>
            <a:endParaRPr lang="ar-DZ" sz="2800" b="1" dirty="0" smtClean="0">
              <a:solidFill>
                <a:schemeClr val="bg1"/>
              </a:solidFill>
            </a:endParaRPr>
          </a:p>
          <a:p>
            <a:pPr marL="0" lvl="0" indent="0" algn="ctr" rtl="1">
              <a:buNone/>
            </a:pPr>
            <a:r>
              <a:rPr lang="ar-SA" sz="2800" b="1" dirty="0" smtClean="0">
                <a:solidFill>
                  <a:schemeClr val="bg1"/>
                </a:solidFill>
              </a:rPr>
              <a:t>أحد </a:t>
            </a:r>
            <a:r>
              <a:rPr lang="ar-SA" sz="2800" b="1" dirty="0">
                <a:solidFill>
                  <a:schemeClr val="bg1"/>
                </a:solidFill>
              </a:rPr>
              <a:t>الأنظمة الفرعية لنظام المعلومات التسويقية، وهو نظام خاص بجع البيانات والمعلومات بشكل روتيني المتعلق بالعمليات اليومية للمؤسسة التي </a:t>
            </a:r>
            <a:r>
              <a:rPr lang="ar-SA" sz="2800" b="1" dirty="0" err="1">
                <a:solidFill>
                  <a:schemeClr val="bg1"/>
                </a:solidFill>
              </a:rPr>
              <a:t>تتطلبها</a:t>
            </a:r>
            <a:r>
              <a:rPr lang="ar-SA" sz="2800" b="1" dirty="0">
                <a:solidFill>
                  <a:schemeClr val="bg1"/>
                </a:solidFill>
              </a:rPr>
              <a:t> عملية اتخاذ القرارات المتعلقة بالتخطيط والتنفيذ والرقابة على أنشطة المؤسسة، حيث يقوم مندوبو المبيعات في العادة بإعداد تقارير دورية عن ردود أفعال منافسين في السوق، ردود فعل العملاء وشكواهم ورضاهم عن </a:t>
            </a:r>
            <a:r>
              <a:rPr lang="ar-SA" sz="2800" b="1" dirty="0" smtClean="0">
                <a:solidFill>
                  <a:schemeClr val="bg1"/>
                </a:solidFill>
              </a:rPr>
              <a:t>أداء</a:t>
            </a:r>
            <a:r>
              <a:rPr lang="ar-DZ" sz="2800" b="1" dirty="0" smtClean="0">
                <a:solidFill>
                  <a:schemeClr val="bg1"/>
                </a:solidFill>
              </a:rPr>
              <a:t> المنتجات.</a:t>
            </a:r>
          </a:p>
          <a:p>
            <a:pPr algn="r" rtl="1"/>
            <a:r>
              <a:rPr lang="ar-DZ" sz="2800" b="1" dirty="0"/>
              <a:t>حيث يتوفر لدى المؤسسة </a:t>
            </a:r>
            <a:r>
              <a:rPr lang="ar-SA" sz="2800" b="1" dirty="0"/>
              <a:t>تقارير دورية التي يعدها نظام السجلات الداخلية </a:t>
            </a:r>
            <a:r>
              <a:rPr lang="ar-DZ" sz="2800" b="1" dirty="0"/>
              <a:t>متمثلة في :</a:t>
            </a:r>
          </a:p>
          <a:p>
            <a:pPr lvl="0" algn="r" rtl="1"/>
            <a:r>
              <a:rPr lang="ar-SA" sz="2800" dirty="0">
                <a:effectLst>
                  <a:outerShdw blurRad="38100" dist="38100" dir="2700000" algn="tl">
                    <a:srgbClr val="000000">
                      <a:alpha val="43137"/>
                    </a:srgbClr>
                  </a:outerShdw>
                </a:effectLst>
              </a:rPr>
              <a:t>نظام المعلومات المالية والمحاسبية</a:t>
            </a:r>
            <a:r>
              <a:rPr lang="ar-SA" sz="2800" dirty="0"/>
              <a:t>: تفيد بشكل خاص في تحليل </a:t>
            </a:r>
            <a:r>
              <a:rPr lang="ar-SA" sz="2800" dirty="0" err="1"/>
              <a:t>الربيحية</a:t>
            </a:r>
            <a:r>
              <a:rPr lang="ar-SA" sz="2800" dirty="0"/>
              <a:t> والتنبؤ بالمبيعات.</a:t>
            </a:r>
            <a:endParaRPr lang="en-US" sz="2800" dirty="0"/>
          </a:p>
          <a:p>
            <a:pPr lvl="0" algn="r" rtl="1"/>
            <a:r>
              <a:rPr lang="ar-SA" sz="2800" dirty="0">
                <a:effectLst>
                  <a:outerShdw blurRad="38100" dist="38100" dir="2700000" algn="tl">
                    <a:srgbClr val="000000">
                      <a:alpha val="43137"/>
                    </a:srgbClr>
                  </a:outerShdw>
                </a:effectLst>
              </a:rPr>
              <a:t>سجلات </a:t>
            </a:r>
            <a:r>
              <a:rPr lang="ar-DZ" sz="2800" dirty="0">
                <a:effectLst>
                  <a:outerShdw blurRad="38100" dist="38100" dir="2700000" algn="tl">
                    <a:srgbClr val="000000">
                      <a:alpha val="43137"/>
                    </a:srgbClr>
                  </a:outerShdw>
                </a:effectLst>
              </a:rPr>
              <a:t>الإنتاج</a:t>
            </a:r>
            <a:r>
              <a:rPr lang="ar-SA" sz="2800" dirty="0">
                <a:effectLst>
                  <a:outerShdw blurRad="38100" dist="38100" dir="2700000" algn="tl">
                    <a:srgbClr val="000000">
                      <a:alpha val="43137"/>
                    </a:srgbClr>
                  </a:outerShdw>
                </a:effectLst>
              </a:rPr>
              <a:t>: </a:t>
            </a:r>
            <a:r>
              <a:rPr lang="ar-SA" sz="2800" dirty="0"/>
              <a:t>التي توفر بيانات مهمة وخاصة فيما يتعلق بمواصفات التصنيع والمعايرة لكل جزء ولكل منتج، اذ تعد هذه البينات ضرورية لإعداد استراتيجية التوزيع المادي للسلع، وبيانات اكمال التصنيع، كمية </a:t>
            </a:r>
            <a:r>
              <a:rPr lang="ar-DZ" sz="2800" dirty="0"/>
              <a:t>الإنتاج</a:t>
            </a:r>
            <a:r>
              <a:rPr lang="ar-SA" sz="2800" dirty="0"/>
              <a:t>، نواع السلع.</a:t>
            </a:r>
            <a:endParaRPr lang="en-US" sz="2800" dirty="0"/>
          </a:p>
          <a:p>
            <a:pPr lvl="0" algn="r" rtl="1"/>
            <a:r>
              <a:rPr lang="ar-SA" sz="2800" dirty="0">
                <a:effectLst>
                  <a:outerShdw blurRad="38100" dist="38100" dir="2700000" algn="tl">
                    <a:srgbClr val="000000">
                      <a:alpha val="43137"/>
                    </a:srgbClr>
                  </a:outerShdw>
                </a:effectLst>
              </a:rPr>
              <a:t>سجلات المخزون</a:t>
            </a:r>
            <a:r>
              <a:rPr lang="ar-SA" sz="2800" dirty="0"/>
              <a:t>: من السلع والمبيعات المتضررة وتاريخ تسليم الطلبية وحجمها...الخ</a:t>
            </a:r>
            <a:endParaRPr lang="en-US" sz="2800" dirty="0"/>
          </a:p>
          <a:p>
            <a:pPr marL="0" lvl="0" indent="0" algn="ctr" rtl="1">
              <a:buNone/>
            </a:pPr>
            <a:endParaRPr lang="en-US" sz="2800" b="1" dirty="0">
              <a:solidFill>
                <a:schemeClr val="bg1"/>
              </a:solidFill>
            </a:endParaRPr>
          </a:p>
          <a:p>
            <a:endParaRPr lang="en-US"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19872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929390" y="509666"/>
            <a:ext cx="8709285" cy="1004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3200" b="1" dirty="0">
                <a:solidFill>
                  <a:schemeClr val="bg1"/>
                </a:solidFill>
              </a:rPr>
              <a:t>علاقة نظام المعلومات التسويقية </a:t>
            </a:r>
            <a:r>
              <a:rPr lang="ar-SA" sz="3200" b="1" dirty="0" err="1" smtClean="0">
                <a:solidFill>
                  <a:schemeClr val="bg1"/>
                </a:solidFill>
              </a:rPr>
              <a:t>بنظ</a:t>
            </a:r>
            <a:r>
              <a:rPr lang="ar-DZ" sz="3200" b="1" dirty="0" smtClean="0">
                <a:solidFill>
                  <a:schemeClr val="bg1"/>
                </a:solidFill>
              </a:rPr>
              <a:t>ا</a:t>
            </a:r>
            <a:r>
              <a:rPr lang="ar-SA" sz="3200" b="1" dirty="0" smtClean="0">
                <a:solidFill>
                  <a:schemeClr val="bg1"/>
                </a:solidFill>
              </a:rPr>
              <a:t>م </a:t>
            </a:r>
            <a:r>
              <a:rPr lang="ar-SA" sz="3200" b="1" dirty="0">
                <a:solidFill>
                  <a:schemeClr val="bg1"/>
                </a:solidFill>
              </a:rPr>
              <a:t>المعلومات الإدارية</a:t>
            </a:r>
            <a:endParaRPr lang="en-US" sz="3200" b="1" dirty="0">
              <a:solidFill>
                <a:schemeClr val="bg1"/>
              </a:solidFill>
            </a:endParaRPr>
          </a:p>
        </p:txBody>
      </p:sp>
      <p:sp>
        <p:nvSpPr>
          <p:cNvPr id="3" name="Rectangle à coins arrondis 2"/>
          <p:cNvSpPr/>
          <p:nvPr/>
        </p:nvSpPr>
        <p:spPr>
          <a:xfrm>
            <a:off x="9061552" y="2870382"/>
            <a:ext cx="2788171" cy="154149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effectLst>
            <a:glow rad="139700">
              <a:schemeClr val="accent2">
                <a:satMod val="175000"/>
                <a:alpha val="40000"/>
              </a:schemeClr>
            </a:glow>
          </a:effectLst>
          <a:scene3d>
            <a:camera prst="orthographicFront"/>
            <a:lightRig rig="threePt" dir="t"/>
          </a:scene3d>
          <a:sp3d>
            <a:bevelT w="139700" h="139700" prst="divot"/>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a:solidFill>
                  <a:schemeClr val="bg1"/>
                </a:solidFill>
              </a:rPr>
              <a:t>ينظر على أن نظام المعلومات التسويقية هو تجميع لأنظمة معلومات تسويقية فرعية أخرى</a:t>
            </a:r>
            <a:endParaRPr lang="en-US" sz="2400" b="1" dirty="0">
              <a:solidFill>
                <a:schemeClr val="bg1"/>
              </a:solidFill>
            </a:endParaRPr>
          </a:p>
        </p:txBody>
      </p:sp>
      <p:sp>
        <p:nvSpPr>
          <p:cNvPr id="4" name="Triangle isocèle 3"/>
          <p:cNvSpPr/>
          <p:nvPr/>
        </p:nvSpPr>
        <p:spPr>
          <a:xfrm>
            <a:off x="8889166" y="2203319"/>
            <a:ext cx="3132945" cy="662063"/>
          </a:xfrm>
          <a:prstGeom prst="triangle">
            <a:avLst>
              <a:gd name="adj" fmla="val 52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الاتجاه الثالث</a:t>
            </a:r>
            <a:endParaRPr lang="en-US" sz="2400" b="1" dirty="0">
              <a:solidFill>
                <a:schemeClr val="bg1"/>
              </a:solidFill>
            </a:endParaRPr>
          </a:p>
        </p:txBody>
      </p:sp>
      <p:sp>
        <p:nvSpPr>
          <p:cNvPr id="6" name="Rectangle 5"/>
          <p:cNvSpPr/>
          <p:nvPr/>
        </p:nvSpPr>
        <p:spPr>
          <a:xfrm>
            <a:off x="149902" y="1768839"/>
            <a:ext cx="8911650" cy="4886794"/>
          </a:xfrm>
          <a:prstGeom prst="rect">
            <a:avLst/>
          </a:prstGeom>
          <a:solidFill>
            <a:schemeClr val="accent2">
              <a:lumMod val="40000"/>
              <a:lumOff val="60000"/>
            </a:schemeClr>
          </a:solidFill>
          <a:ln w="3175"/>
        </p:spPr>
        <p:style>
          <a:lnRef idx="3">
            <a:schemeClr val="lt1"/>
          </a:lnRef>
          <a:fillRef idx="1">
            <a:schemeClr val="accent3"/>
          </a:fillRef>
          <a:effectRef idx="1">
            <a:schemeClr val="accent3"/>
          </a:effectRef>
          <a:fontRef idx="minor">
            <a:schemeClr val="lt1"/>
          </a:fontRef>
        </p:style>
        <p:txBody>
          <a:bodyPr rtlCol="0" anchor="ctr"/>
          <a:lstStyle/>
          <a:p>
            <a:pPr marL="342900" indent="-342900" algn="r" rtl="1">
              <a:buFont typeface="Wingdings" panose="05000000000000000000" pitchFamily="2" charset="2"/>
              <a:buChar char="v"/>
            </a:pPr>
            <a:r>
              <a:rPr lang="ar-DZ" sz="2400" b="1" dirty="0" smtClean="0">
                <a:solidFill>
                  <a:schemeClr val="bg1"/>
                </a:solidFill>
              </a:rPr>
              <a:t>لكي تمارس الأنشطة التسويقية </a:t>
            </a:r>
            <a:r>
              <a:rPr lang="ar-DZ" sz="2400" b="1" u="sng" dirty="0" smtClean="0">
                <a:solidFill>
                  <a:schemeClr val="bg1"/>
                </a:solidFill>
              </a:rPr>
              <a:t>بشكل فعال </a:t>
            </a:r>
            <a:r>
              <a:rPr lang="ar-DZ" sz="2400" b="1" dirty="0" smtClean="0">
                <a:solidFill>
                  <a:schemeClr val="bg1"/>
                </a:solidFill>
              </a:rPr>
              <a:t>يجب أن تتوافر لها معلومات </a:t>
            </a:r>
            <a:r>
              <a:rPr lang="ar-DZ" sz="2400" b="1" u="sng" dirty="0" smtClean="0">
                <a:solidFill>
                  <a:schemeClr val="bg1"/>
                </a:solidFill>
              </a:rPr>
              <a:t>متخصص</a:t>
            </a:r>
            <a:r>
              <a:rPr lang="ar-DZ" sz="2400" b="1" dirty="0" smtClean="0">
                <a:solidFill>
                  <a:schemeClr val="bg1"/>
                </a:solidFill>
              </a:rPr>
              <a:t>ة، ومن أجل هكذا يجب أن يكون هناك </a:t>
            </a:r>
            <a:r>
              <a:rPr lang="ar-DZ" sz="2400" b="1" u="sng" dirty="0" smtClean="0">
                <a:solidFill>
                  <a:schemeClr val="bg1"/>
                </a:solidFill>
              </a:rPr>
              <a:t>نظام فرعي</a:t>
            </a:r>
            <a:r>
              <a:rPr lang="ar-DZ" sz="2400" b="1" dirty="0" smtClean="0">
                <a:solidFill>
                  <a:schemeClr val="bg1"/>
                </a:solidFill>
              </a:rPr>
              <a:t>. فيجب توفر قواعد بيانات خاصة بكل نظام فرعي بشرط أن تتم المعالجة لإنتاج معلومات متخصصة، </a:t>
            </a:r>
          </a:p>
          <a:p>
            <a:pPr marL="342900" indent="-342900" algn="r" rtl="1">
              <a:buFont typeface="Wingdings" panose="05000000000000000000" pitchFamily="2" charset="2"/>
              <a:buChar char="v"/>
            </a:pPr>
            <a:r>
              <a:rPr lang="ar-DZ" sz="2400" b="1" dirty="0" smtClean="0">
                <a:solidFill>
                  <a:schemeClr val="bg1"/>
                </a:solidFill>
              </a:rPr>
              <a:t>كما ألقوا الضوء على طبيعة كل نشاط تسويقي من عناصر المزيج التسويقي، بحيث تتوفر معلومات متخصصة وكافية عن كل نظام فرعي ، إلا أنه تترتب مشاكل عن هذا الاتجاه:</a:t>
            </a:r>
          </a:p>
          <a:p>
            <a:pPr marL="342900" indent="-342900" algn="r" rtl="1">
              <a:buFont typeface="Wingdings" panose="05000000000000000000" pitchFamily="2" charset="2"/>
              <a:buChar char="ü"/>
            </a:pPr>
            <a:r>
              <a:rPr lang="ar-DZ" sz="2400" b="1" dirty="0" smtClean="0">
                <a:solidFill>
                  <a:schemeClr val="bg1"/>
                </a:solidFill>
              </a:rPr>
              <a:t>وجود نظام فرعي لكل نشاط أمر مكلف للغاية قد لا تستطيع المؤسسة تحمل تكاليفه</a:t>
            </a:r>
          </a:p>
          <a:p>
            <a:pPr marL="342900" indent="-342900" algn="r" rtl="1">
              <a:buFont typeface="Wingdings" panose="05000000000000000000" pitchFamily="2" charset="2"/>
              <a:buChar char="ü"/>
            </a:pPr>
            <a:r>
              <a:rPr lang="ar-DZ" sz="2400" b="1" dirty="0" smtClean="0">
                <a:solidFill>
                  <a:schemeClr val="bg1"/>
                </a:solidFill>
              </a:rPr>
              <a:t>تكرار الكثير من البيانات الخاصة بكل نشاط تسويقي مع الأنشطة الغير تسويقية الأخرى بالمؤسسة.</a:t>
            </a:r>
          </a:p>
          <a:p>
            <a:pPr marL="342900" indent="-342900" algn="r" rtl="1">
              <a:buFont typeface="Wingdings" panose="05000000000000000000" pitchFamily="2" charset="2"/>
              <a:buChar char="ü"/>
            </a:pPr>
            <a:r>
              <a:rPr lang="ar-DZ" sz="2400" b="1" dirty="0" smtClean="0">
                <a:solidFill>
                  <a:schemeClr val="bg1"/>
                </a:solidFill>
              </a:rPr>
              <a:t>تركيز النظام الفرعي على النشاط في حد ذاته، دون إدراك لترابط الأنشطة التسويقية ببعضها البعض، وإهمال العلاقات المتبادلة بين الأنشطة التسويقية والأنشطة الأخرى بالمؤسسة</a:t>
            </a:r>
          </a:p>
          <a:p>
            <a:pPr algn="ctr" rtl="1"/>
            <a:endParaRPr lang="en-US" sz="2400" b="1" dirty="0">
              <a:solidFill>
                <a:schemeClr val="bg1"/>
              </a:solidFill>
            </a:endParaRPr>
          </a:p>
        </p:txBody>
      </p:sp>
      <p:sp>
        <p:nvSpPr>
          <p:cNvPr id="7" name="Rectangle 6"/>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4109288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1293696"/>
            <a:ext cx="8761413" cy="706964"/>
          </a:xfrm>
        </p:spPr>
        <p:txBody>
          <a:bodyPr/>
          <a:lstStyle/>
          <a:p>
            <a:pPr algn="ctr" rtl="1"/>
            <a:r>
              <a:rPr lang="ar-DZ" b="1" dirty="0" smtClean="0">
                <a:solidFill>
                  <a:schemeClr val="tx1"/>
                </a:solidFill>
              </a:rPr>
              <a:t>علاقة نظام المعلومات التسويقية </a:t>
            </a:r>
            <a:r>
              <a:rPr lang="ar-DZ" b="1" u="sng" dirty="0" smtClean="0">
                <a:solidFill>
                  <a:schemeClr val="tx1"/>
                </a:solidFill>
              </a:rPr>
              <a:t>بنمو المؤسسة</a:t>
            </a:r>
            <a:r>
              <a:rPr lang="ar-DZ" b="1" dirty="0" smtClean="0">
                <a:solidFill>
                  <a:schemeClr val="tx1"/>
                </a:solidFill>
              </a:rPr>
              <a:t/>
            </a:r>
            <a:br>
              <a:rPr lang="ar-DZ" b="1" dirty="0" smtClean="0">
                <a:solidFill>
                  <a:schemeClr val="tx1"/>
                </a:solidFill>
              </a:rPr>
            </a:br>
            <a:r>
              <a:rPr lang="ar-DZ" sz="2400" dirty="0">
                <a:solidFill>
                  <a:schemeClr val="tx1"/>
                </a:solidFill>
              </a:rPr>
              <a:t>كل مؤسسة فترة حياة تمر بها من خلالها مراحل أساسية، والشكل </a:t>
            </a:r>
            <a:r>
              <a:rPr lang="ar-DZ" sz="2400" dirty="0" err="1">
                <a:solidFill>
                  <a:schemeClr val="tx1"/>
                </a:solidFill>
              </a:rPr>
              <a:t>المرالي</a:t>
            </a:r>
            <a:r>
              <a:rPr lang="ar-DZ" sz="2400" dirty="0">
                <a:solidFill>
                  <a:schemeClr val="tx1"/>
                </a:solidFill>
              </a:rPr>
              <a:t>  يوضح مختلف المراحل:</a:t>
            </a:r>
            <a:r>
              <a:rPr lang="ar-DZ" dirty="0">
                <a:solidFill>
                  <a:schemeClr val="tx1"/>
                </a:solidFill>
              </a:rPr>
              <a:t/>
            </a:r>
            <a:br>
              <a:rPr lang="ar-DZ" dirty="0">
                <a:solidFill>
                  <a:schemeClr val="tx1"/>
                </a:solidFill>
              </a:rPr>
            </a:br>
            <a:r>
              <a:rPr lang="en-US" dirty="0">
                <a:solidFill>
                  <a:schemeClr val="tx1"/>
                </a:solidFill>
              </a:rPr>
              <a:t/>
            </a:r>
            <a:br>
              <a:rPr lang="en-US" dirty="0">
                <a:solidFill>
                  <a:schemeClr val="tx1"/>
                </a:solidFill>
              </a:rPr>
            </a:br>
            <a:endParaRPr lang="en-US" b="1" dirty="0">
              <a:solidFill>
                <a:schemeClr val="tx1"/>
              </a:solidFill>
            </a:endParaRPr>
          </a:p>
        </p:txBody>
      </p:sp>
      <p:pic>
        <p:nvPicPr>
          <p:cNvPr id="6" name="Espace réservé du contenu 5"/>
          <p:cNvPicPr>
            <a:picLocks noGrp="1" noChangeAspect="1"/>
          </p:cNvPicPr>
          <p:nvPr>
            <p:ph idx="1"/>
          </p:nvPr>
        </p:nvPicPr>
        <p:blipFill>
          <a:blip r:embed="rId2"/>
          <a:stretch>
            <a:fillRect/>
          </a:stretch>
        </p:blipFill>
        <p:spPr>
          <a:xfrm>
            <a:off x="1719036" y="2900993"/>
            <a:ext cx="7408165" cy="3644232"/>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à coins arrondis 4"/>
          <p:cNvSpPr/>
          <p:nvPr/>
        </p:nvSpPr>
        <p:spPr>
          <a:xfrm>
            <a:off x="2053895" y="2000660"/>
            <a:ext cx="6963530" cy="63855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ar-DZ" sz="2400" b="1" dirty="0" smtClean="0">
                <a:solidFill>
                  <a:schemeClr val="bg1"/>
                </a:solidFill>
              </a:rPr>
              <a:t>شكل رقم (02): نظام </a:t>
            </a:r>
            <a:r>
              <a:rPr lang="ar-DZ" sz="2400" b="1" dirty="0" err="1" smtClean="0">
                <a:solidFill>
                  <a:schemeClr val="bg1"/>
                </a:solidFill>
              </a:rPr>
              <a:t>العلومات</a:t>
            </a:r>
            <a:r>
              <a:rPr lang="ar-DZ" sz="2400" b="1" dirty="0" smtClean="0">
                <a:solidFill>
                  <a:schemeClr val="bg1"/>
                </a:solidFill>
              </a:rPr>
              <a:t> </a:t>
            </a:r>
            <a:r>
              <a:rPr lang="ar-DZ" sz="2400" b="1" dirty="0" err="1" smtClean="0">
                <a:solidFill>
                  <a:schemeClr val="bg1"/>
                </a:solidFill>
              </a:rPr>
              <a:t>التسوسقية</a:t>
            </a:r>
            <a:r>
              <a:rPr lang="ar-DZ" sz="2400" b="1" dirty="0" smtClean="0">
                <a:solidFill>
                  <a:schemeClr val="bg1"/>
                </a:solidFill>
              </a:rPr>
              <a:t> ونمو المؤسسة</a:t>
            </a:r>
            <a:endParaRPr lang="en-US" sz="2400" b="1" dirty="0">
              <a:solidFill>
                <a:schemeClr val="bg1"/>
              </a:solidFill>
            </a:endParaRPr>
          </a:p>
        </p:txBody>
      </p:sp>
      <p:sp>
        <p:nvSpPr>
          <p:cNvPr id="8" name="Rectangle 7"/>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26043349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69036" y="815926"/>
            <a:ext cx="8476822" cy="2588456"/>
          </a:xfrm>
          <a:prstGeom prst="rect">
            <a:avLst/>
          </a:prstGeom>
          <a:noFill/>
        </p:spPr>
        <p:txBody>
          <a:bodyPr wrap="square" rtlCol="0">
            <a:spAutoFit/>
          </a:bodyPr>
          <a:lstStyle/>
          <a:p>
            <a:endParaRPr lang="en-US" dirty="0"/>
          </a:p>
        </p:txBody>
      </p:sp>
      <p:pic>
        <p:nvPicPr>
          <p:cNvPr id="3" name="Image 2"/>
          <p:cNvPicPr>
            <a:picLocks noChangeAspect="1"/>
          </p:cNvPicPr>
          <p:nvPr/>
        </p:nvPicPr>
        <p:blipFill>
          <a:blip r:embed="rId2"/>
          <a:stretch>
            <a:fillRect/>
          </a:stretch>
        </p:blipFill>
        <p:spPr>
          <a:xfrm>
            <a:off x="187343" y="2350163"/>
            <a:ext cx="10800363" cy="2108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16141833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43891" y="1752224"/>
            <a:ext cx="8815193" cy="3947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avec flèche vers le bas 3"/>
          <p:cNvSpPr/>
          <p:nvPr/>
        </p:nvSpPr>
        <p:spPr>
          <a:xfrm>
            <a:off x="1019331" y="359764"/>
            <a:ext cx="8664315" cy="125754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ln w="0"/>
                <a:solidFill>
                  <a:schemeClr val="bg1"/>
                </a:solidFill>
                <a:effectLst>
                  <a:outerShdw blurRad="38100" dist="19050" dir="2700000" algn="tl" rotWithShape="0">
                    <a:schemeClr val="dk1">
                      <a:alpha val="40000"/>
                    </a:schemeClr>
                  </a:outerShdw>
                </a:effectLst>
              </a:rPr>
              <a:t>المرحلة الأولى: التأسيس والانشاء</a:t>
            </a:r>
            <a:endParaRPr lang="en-US" sz="2800" b="1" dirty="0">
              <a:ln w="0"/>
              <a:solidFill>
                <a:schemeClr val="bg1"/>
              </a:solidFill>
              <a:effectLst>
                <a:outerShdw blurRad="38100" dist="19050" dir="2700000" algn="tl" rotWithShape="0">
                  <a:schemeClr val="dk1">
                    <a:alpha val="40000"/>
                  </a:schemeClr>
                </a:outerShdw>
              </a:effectLst>
            </a:endParaRPr>
          </a:p>
        </p:txBody>
      </p:sp>
      <p:sp>
        <p:nvSpPr>
          <p:cNvPr id="5" name="Moins 4"/>
          <p:cNvSpPr/>
          <p:nvPr/>
        </p:nvSpPr>
        <p:spPr>
          <a:xfrm>
            <a:off x="4152274" y="3357047"/>
            <a:ext cx="3732551" cy="45719"/>
          </a:xfrm>
          <a:prstGeom prst="mathMin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159724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4852" y="1617312"/>
            <a:ext cx="9602533" cy="5025160"/>
          </a:xfrm>
          <a:prstGeom prst="rect">
            <a:avLst/>
          </a:prstGeom>
        </p:spPr>
      </p:pic>
      <p:sp>
        <p:nvSpPr>
          <p:cNvPr id="3" name="ZoneTexte 2"/>
          <p:cNvSpPr txBox="1"/>
          <p:nvPr/>
        </p:nvSpPr>
        <p:spPr>
          <a:xfrm>
            <a:off x="224852" y="1439056"/>
            <a:ext cx="9477138" cy="883605"/>
          </a:xfrm>
          <a:prstGeom prst="rect">
            <a:avLst/>
          </a:prstGeom>
          <a:noFill/>
          <a:ln w="38100">
            <a:solidFill>
              <a:srgbClr val="C00000"/>
            </a:solidFill>
          </a:ln>
        </p:spPr>
        <p:txBody>
          <a:bodyPr wrap="square" rtlCol="0">
            <a:spAutoFit/>
          </a:bodyPr>
          <a:lstStyle/>
          <a:p>
            <a:endParaRPr lang="en-US" dirty="0"/>
          </a:p>
        </p:txBody>
      </p:sp>
      <p:sp>
        <p:nvSpPr>
          <p:cNvPr id="4" name="Parenthèse fermante 3"/>
          <p:cNvSpPr/>
          <p:nvPr/>
        </p:nvSpPr>
        <p:spPr>
          <a:xfrm>
            <a:off x="9353862" y="2696604"/>
            <a:ext cx="163832" cy="3825947"/>
          </a:xfrm>
          <a:prstGeom prst="righ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avec flèche vers le bas 5"/>
          <p:cNvSpPr/>
          <p:nvPr/>
        </p:nvSpPr>
        <p:spPr>
          <a:xfrm>
            <a:off x="1019331" y="359764"/>
            <a:ext cx="8664315" cy="125754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ln w="0"/>
                <a:solidFill>
                  <a:schemeClr val="bg1"/>
                </a:solidFill>
                <a:effectLst>
                  <a:outerShdw blurRad="38100" dist="19050" dir="2700000" algn="tl" rotWithShape="0">
                    <a:schemeClr val="dk1">
                      <a:alpha val="40000"/>
                    </a:schemeClr>
                  </a:outerShdw>
                </a:effectLst>
              </a:rPr>
              <a:t>المرحلة الأولى: التأسيس والانشاء</a:t>
            </a:r>
            <a:endParaRPr lang="en-US" sz="2800" b="1" dirty="0">
              <a:ln w="0"/>
              <a:solidFill>
                <a:schemeClr val="bg1"/>
              </a:solidFill>
              <a:effectLst>
                <a:outerShdw blurRad="38100" dist="19050" dir="2700000" algn="tl" rotWithShape="0">
                  <a:schemeClr val="dk1">
                    <a:alpha val="40000"/>
                  </a:schemeClr>
                </a:outerShdw>
              </a:effectLst>
            </a:endParaRPr>
          </a:p>
        </p:txBody>
      </p:sp>
      <p:sp>
        <p:nvSpPr>
          <p:cNvPr id="7" name="Rectangle 6"/>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393918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vec flèche vers le bas 3"/>
          <p:cNvSpPr/>
          <p:nvPr/>
        </p:nvSpPr>
        <p:spPr>
          <a:xfrm>
            <a:off x="1019331" y="359764"/>
            <a:ext cx="8664315" cy="125754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ln w="0"/>
                <a:solidFill>
                  <a:schemeClr val="bg1"/>
                </a:solidFill>
                <a:effectLst>
                  <a:outerShdw blurRad="38100" dist="19050" dir="2700000" algn="tl" rotWithShape="0">
                    <a:schemeClr val="dk1">
                      <a:alpha val="40000"/>
                    </a:schemeClr>
                  </a:outerShdw>
                </a:effectLst>
              </a:rPr>
              <a:t>المرحلة الثانية: النمو والتوسع</a:t>
            </a:r>
            <a:endParaRPr lang="en-US" sz="2800" b="1" dirty="0">
              <a:ln w="0"/>
              <a:solidFill>
                <a:schemeClr val="bg1"/>
              </a:solidFill>
              <a:effectLst>
                <a:outerShdw blurRad="38100" dist="19050" dir="2700000" algn="tl" rotWithShape="0">
                  <a:schemeClr val="dk1">
                    <a:alpha val="40000"/>
                  </a:schemeClr>
                </a:outerShdw>
              </a:effectLst>
            </a:endParaRPr>
          </a:p>
        </p:txBody>
      </p:sp>
      <p:pic>
        <p:nvPicPr>
          <p:cNvPr id="3" name="Image 2"/>
          <p:cNvPicPr>
            <a:picLocks noChangeAspect="1"/>
          </p:cNvPicPr>
          <p:nvPr/>
        </p:nvPicPr>
        <p:blipFill>
          <a:blip r:embed="rId2"/>
          <a:stretch>
            <a:fillRect/>
          </a:stretch>
        </p:blipFill>
        <p:spPr>
          <a:xfrm>
            <a:off x="398311" y="1745214"/>
            <a:ext cx="9906354" cy="2826865"/>
          </a:xfrm>
          <a:prstGeom prst="rect">
            <a:avLst/>
          </a:prstGeom>
        </p:spPr>
      </p:pic>
      <p:pic>
        <p:nvPicPr>
          <p:cNvPr id="7" name="Image 6"/>
          <p:cNvPicPr>
            <a:picLocks noChangeAspect="1"/>
          </p:cNvPicPr>
          <p:nvPr/>
        </p:nvPicPr>
        <p:blipFill>
          <a:blip r:embed="rId3"/>
          <a:stretch>
            <a:fillRect/>
          </a:stretch>
        </p:blipFill>
        <p:spPr>
          <a:xfrm>
            <a:off x="398311" y="4245920"/>
            <a:ext cx="9906354" cy="628929"/>
          </a:xfrm>
          <a:prstGeom prst="rect">
            <a:avLst/>
          </a:prstGeom>
        </p:spPr>
      </p:pic>
      <p:sp>
        <p:nvSpPr>
          <p:cNvPr id="8" name="Parenthèse fermante 7"/>
          <p:cNvSpPr/>
          <p:nvPr/>
        </p:nvSpPr>
        <p:spPr>
          <a:xfrm>
            <a:off x="9984567" y="3089112"/>
            <a:ext cx="142617" cy="1610869"/>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23791031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19331" y="1617312"/>
            <a:ext cx="9252181" cy="4869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avec flèche vers le bas 2"/>
          <p:cNvSpPr/>
          <p:nvPr/>
        </p:nvSpPr>
        <p:spPr>
          <a:xfrm>
            <a:off x="1019331" y="359764"/>
            <a:ext cx="8664315" cy="125754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ln w="0"/>
                <a:solidFill>
                  <a:schemeClr val="bg1"/>
                </a:solidFill>
                <a:effectLst>
                  <a:outerShdw blurRad="38100" dist="19050" dir="2700000" algn="tl" rotWithShape="0">
                    <a:schemeClr val="dk1">
                      <a:alpha val="40000"/>
                    </a:schemeClr>
                  </a:outerShdw>
                </a:effectLst>
              </a:rPr>
              <a:t>المرحلة الثالثة: النضج والاستقرار</a:t>
            </a:r>
            <a:endParaRPr lang="en-US" sz="2800" b="1" dirty="0">
              <a:ln w="0"/>
              <a:solidFill>
                <a:schemeClr val="bg1"/>
              </a:solidFill>
              <a:effectLst>
                <a:outerShdw blurRad="38100" dist="19050" dir="2700000" algn="tl" rotWithShape="0">
                  <a:schemeClr val="dk1">
                    <a:alpha val="40000"/>
                  </a:schemeClr>
                </a:outerShdw>
              </a:effectLst>
            </a:endParaRPr>
          </a:p>
        </p:txBody>
      </p:sp>
      <p:sp>
        <p:nvSpPr>
          <p:cNvPr id="5" name="Parenthèse fermante 4"/>
          <p:cNvSpPr/>
          <p:nvPr/>
        </p:nvSpPr>
        <p:spPr>
          <a:xfrm>
            <a:off x="10392394" y="3312826"/>
            <a:ext cx="292097" cy="3009164"/>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1709923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09666" y="1782203"/>
            <a:ext cx="10103369" cy="3185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avec flèche vers le bas 2"/>
          <p:cNvSpPr/>
          <p:nvPr/>
        </p:nvSpPr>
        <p:spPr>
          <a:xfrm>
            <a:off x="1019331" y="359764"/>
            <a:ext cx="8664315" cy="125754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ln w="0"/>
                <a:solidFill>
                  <a:schemeClr val="bg1"/>
                </a:solidFill>
                <a:effectLst>
                  <a:outerShdw blurRad="38100" dist="19050" dir="2700000" algn="tl" rotWithShape="0">
                    <a:schemeClr val="dk1">
                      <a:alpha val="40000"/>
                    </a:schemeClr>
                  </a:outerShdw>
                </a:effectLst>
              </a:rPr>
              <a:t>المرحلة الرابعة: التدهور والتصفية</a:t>
            </a:r>
            <a:endParaRPr lang="en-US" sz="2800" b="1" dirty="0">
              <a:ln w="0"/>
              <a:solidFill>
                <a:schemeClr val="bg1"/>
              </a:solidFill>
              <a:effectLst>
                <a:outerShdw blurRad="38100" dist="19050" dir="2700000" algn="tl" rotWithShape="0">
                  <a:schemeClr val="dk1">
                    <a:alpha val="40000"/>
                  </a:schemeClr>
                </a:outerShdw>
              </a:effectLst>
            </a:endParaRPr>
          </a:p>
        </p:txBody>
      </p:sp>
      <p:sp>
        <p:nvSpPr>
          <p:cNvPr id="5" name="Rectangle 4"/>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1579251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0" y="3643315"/>
            <a:ext cx="9144000" cy="1553777"/>
          </a:xfrm>
          <a:prstGeom prst="rect">
            <a:avLst/>
          </a:prstGeom>
          <a:gradFill>
            <a:gsLst>
              <a:gs pos="35000">
                <a:schemeClr val="bg1">
                  <a:lumMod val="65000"/>
                </a:schemeClr>
              </a:gs>
              <a:gs pos="100000">
                <a:schemeClr val="bg1">
                  <a:lumMod val="85000"/>
                  <a:shade val="67500"/>
                  <a:satMod val="115000"/>
                  <a:alpha val="0"/>
                </a:schemeClr>
              </a:gs>
              <a:gs pos="100000">
                <a:schemeClr val="bg1">
                  <a:lumMod val="85000"/>
                  <a:shade val="100000"/>
                  <a:satMod val="1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extLst/>
          </a:blip>
          <a:stretch>
            <a:fillRect/>
          </a:stretch>
        </p:blipFill>
        <p:spPr bwMode="auto">
          <a:xfrm>
            <a:off x="2634018" y="953671"/>
            <a:ext cx="2574800" cy="3408811"/>
          </a:xfrm>
          <a:prstGeom prst="rect">
            <a:avLst/>
          </a:prstGeom>
          <a:noFill/>
          <a:ln>
            <a:noFill/>
          </a:ln>
          <a:effectLst>
            <a:reflection blurRad="6350" stA="50000" endA="300" endPos="90000" dir="5400000" sy="-100000" algn="bl" rotWithShape="0"/>
          </a:effectLst>
        </p:spPr>
      </p:pic>
      <p:sp>
        <p:nvSpPr>
          <p:cNvPr id="20" name="Carré corné 19"/>
          <p:cNvSpPr/>
          <p:nvPr/>
        </p:nvSpPr>
        <p:spPr>
          <a:xfrm rot="1648294">
            <a:off x="5996111" y="2109775"/>
            <a:ext cx="3132192" cy="2428892"/>
          </a:xfrm>
          <a:prstGeom prst="foldedCorner">
            <a:avLst>
              <a:gd name="adj" fmla="val 28039"/>
            </a:avLst>
          </a:prstGeom>
          <a:solidFill>
            <a:schemeClr val="bg1">
              <a:lumMod val="95000"/>
              <a:alpha val="0"/>
            </a:schemeClr>
          </a:solidFill>
          <a:ln>
            <a:noFill/>
          </a:ln>
          <a:effectLst/>
          <a:scene3d>
            <a:camera prst="isometricTopUp">
              <a:rot lat="19800000" lon="18600000" rev="4800000"/>
            </a:camera>
            <a:lightRig rig="balanced" dir="t">
              <a:rot lat="0" lon="0" rev="6000000"/>
            </a:lightRig>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شكرا على حسن </a:t>
            </a:r>
            <a:r>
              <a:rPr lang="ar-DZ" sz="4500" b="1" cap="all" dirty="0" err="1">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الاصغاء</a:t>
            </a: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والمتابعة</a:t>
            </a:r>
            <a:endParaRPr lang="fr-FR"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6" name="Rectangle 5"/>
          <p:cNvSpPr/>
          <p:nvPr/>
        </p:nvSpPr>
        <p:spPr>
          <a:xfrm>
            <a:off x="10638972" y="870857"/>
            <a:ext cx="14224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08</a:t>
            </a:r>
            <a:endParaRPr lang="en-US" sz="2400" b="1" dirty="0">
              <a:solidFill>
                <a:schemeClr val="bg1"/>
              </a:solidFill>
            </a:endParaRPr>
          </a:p>
        </p:txBody>
      </p:sp>
    </p:spTree>
    <p:extLst>
      <p:ext uri="{BB962C8B-B14F-4D97-AF65-F5344CB8AC3E}">
        <p14:creationId xmlns:p14="http://schemas.microsoft.com/office/powerpoint/2010/main" val="20462843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10" dur="500"/>
                                        <p:tgtEl>
                                          <p:spTgt spid="20">
                                            <p:txEl>
                                              <p:pRg st="0" end="0"/>
                                            </p:txEl>
                                          </p:spTgt>
                                        </p:tgtEl>
                                        <p:attrNameLst>
                                          <p:attrName>style.color</p:attrName>
                                        </p:attrNameLst>
                                      </p:cBhvr>
                                      <p:tavLst>
                                        <p:tav tm="0">
                                          <p:val>
                                            <p:clrVal>
                                              <a:schemeClr val="accent2"/>
                                            </p:clrVal>
                                          </p:val>
                                        </p:tav>
                                        <p:tav tm="50000">
                                          <p:val>
                                            <p:clrVal>
                                              <a:srgbClr val="EEEE20"/>
                                            </p:clrVal>
                                          </p:val>
                                        </p:tav>
                                      </p:tavLst>
                                    </p:anim>
                                    <p:anim calcmode="discrete" valueType="clr">
                                      <p:cBhvr>
                                        <p:cTn id="11" dur="50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12" dur="500"/>
                                        <p:tgtEl>
                                          <p:spTgt spid="20">
                                            <p:txEl>
                                              <p:pRg st="0" end="0"/>
                                            </p:txEl>
                                          </p:spTgt>
                                        </p:tgtEl>
                                        <p:attrNameLst>
                                          <p:attrName>fill.type</p:attrName>
                                        </p:attrNameLst>
                                      </p:cBhvr>
                                      <p:to>
                                        <p:strVal val="solid"/>
                                      </p:to>
                                    </p:set>
                                  </p:childTnLst>
                                </p:cTn>
                              </p:par>
                              <p:par>
                                <p:cTn id="13" presetID="0" presetClass="path" presetSubtype="0" accel="50000" decel="50000" fill="hold" nodeType="withEffect">
                                  <p:stCondLst>
                                    <p:cond delay="0"/>
                                  </p:stCondLst>
                                  <p:childTnLst>
                                    <p:animMotion origin="layout" path="M 0.23451 -0.17569 C 0.23295 -0.1713 0.23086 -0.16227 0.23399 -0.15694 C 0.23803 -0.15324 0.26446 -0.15208 0.2655 -0.15231 C 0.26576 -0.14792 0.26628 -0.14259 0.26355 -0.13935 C 0.26146 -0.13681 0.25521 -0.13796 0.25157 -0.13588 C 0.24961 -0.13565 0.24779 -0.13426 0.24584 -0.13333 C 0.24375 -0.12778 0.24011 -0.12431 0.23855 -0.11898 C 0.23868 -0.11644 0.23946 -0.11412 0.2405 -0.11227 C 0.2431 -0.10926 0.25157 -0.10556 0.25196 -0.10579 C 0.25013 -0.09722 0.24375 -0.07731 0.25743 -0.07407 C 0.25573 -0.07245 0.25417 -0.07083 0.25196 -0.07083 C 0.24727 -0.06944 0.23855 -0.07245 0.23633 -0.06921 C 0.22188 -0.04537 0.24115 -0.04722 0.25404 -0.04699 C 0.26928 -0.04213 0.25508 -0.03287 0.24792 -0.02731 C 0.24961 -0.01343 0.26003 5.55112E-17 0.24597 0.01065 C 0.24584 0.0125 0.24467 0.01551 0.24388 0.01713 C 0.24284 0.02083 0.23998 0.02639 0.24271 0.02639 C 0.2405 0.03194 0.23959 0.03727 0.24271 0.0412 C 0.2431 0.04352 0.24649 0.0419 0.24792 0.04329 C 0.24909 0.04514 0.24792 0.04769 0.24779 0.05046 " pathEditMode="relative" rAng="0" ptsTypes="AAAAAAAAAAAAAAAAAAAA">
                                      <p:cBhvr>
                                        <p:cTn id="14" dur="500" fill="hold"/>
                                        <p:tgtEl>
                                          <p:spTgt spid="1027"/>
                                        </p:tgtEl>
                                        <p:attrNameLst>
                                          <p:attrName>ppt_x</p:attrName>
                                          <p:attrName>ppt_y</p:attrName>
                                        </p:attrNameLst>
                                      </p:cBhvr>
                                      <p:rCtr x="1380" y="11296"/>
                                    </p:animMotion>
                                  </p:childTnLst>
                                </p:cTn>
                              </p:par>
                              <p:par>
                                <p:cTn id="15" presetID="0" presetClass="path" presetSubtype="0" accel="50000" decel="50000" fill="hold" nodeType="withEffect">
                                  <p:stCondLst>
                                    <p:cond delay="0"/>
                                  </p:stCondLst>
                                  <p:childTnLst>
                                    <p:animMotion origin="layout" path="M 0.18112 -0.14306 C 0.18386 -0.13356 0.1879 -0.11898 0.19805 -0.11759 C 0.20378 -0.11667 0.20938 -0.11644 0.21511 -0.1162 C 0.21732 -0.11204 0.21967 -0.10926 0.22253 -0.10602 C 0.22227 -0.09352 0.22566 -0.08009 0.22136 -0.06898 C 0.21941 -0.06412 0.21198 -0.06968 0.20782 -0.06759 C 0.20417 -0.06551 0.2043 -0.05903 0.203 -0.05463 C 0.20196 -0.05185 0.20053 -0.04583 0.20053 -0.0456 C 0.20209 -0.04028 0.203 -0.03773 0.20782 -0.03588 C 0.20873 -0.03449 0.20899 -0.03264 0.21029 -0.03171 C 0.21133 -0.03056 0.21368 -0.03171 0.21394 -0.03032 C 0.21498 -0.0213 0.21576 -0.00764 0.20782 -0.00463 C 0.20612 0.00139 0.20482 0.00347 0.20782 0.01134 C 0.20834 0.01273 0.21094 0.01134 0.21146 0.01273 C 0.21237 0.01481 0.21146 0.01736 0.21146 0.01991 " pathEditMode="relative" rAng="0" ptsTypes="AAAAAAAAAAAAAAA">
                                      <p:cBhvr>
                                        <p:cTn id="16" dur="500" fill="hold"/>
                                        <p:tgtEl>
                                          <p:spTgt spid="1027"/>
                                        </p:tgtEl>
                                        <p:attrNameLst>
                                          <p:attrName>ppt_x</p:attrName>
                                          <p:attrName>ppt_y</p:attrName>
                                        </p:attrNameLst>
                                      </p:cBhvr>
                                      <p:rCtr x="2109" y="8148"/>
                                    </p:animMotion>
                                  </p:childTnLst>
                                </p:cTn>
                              </p:par>
                              <p:par>
                                <p:cTn id="17" presetID="0" presetClass="path" presetSubtype="0" accel="50000" decel="50000" fill="hold" nodeType="withEffect">
                                  <p:stCondLst>
                                    <p:cond delay="0"/>
                                  </p:stCondLst>
                                  <p:childTnLst>
                                    <p:animMotion origin="layout" path="M 0.14597 -0.16227 C 0.15951 -0.15741 0.15782 -0.14954 0.15027 -0.13079 C 0.14987 -0.12338 0.14948 -0.1162 0.14948 -0.10949 C 0.14987 -0.10741 0.15196 -0.10787 0.1543 -0.10718 C 0.16667 -0.10023 0.15691 -0.10579 0.16498 -0.10093 C 0.16928 -0.0919 0.17123 -0.08819 0.1642 -0.07801 C 0.16094 -0.07338 0.14935 -0.07384 0.14948 -0.07361 C 0.15 -0.07037 0.14935 -0.06551 0.15326 -0.0625 C 0.15625 -0.05995 0.16263 -0.05787 0.16263 -0.05764 C 0.16902 -0.05139 0.17149 -0.04745 0.16589 -0.03634 C 0.16498 -0.0338 0.15638 -0.03218 0.1543 -0.03009 C 0.15521 -0.02685 0.15482 -0.02662 0.15625 -0.02315 C 0.1599 -0.01782 0.17136 -0.01528 0.17527 -0.01366 C 0.17852 -0.00486 0.1793 -0.00532 0.175 0.00625 C 0.17383 0.01019 0.16602 0.00949 0.16498 0.00671 C 0.16316 0.00833 0.1573 0.01181 0.15704 0.01204 C 0.15508 0.01435 0.14545 0.025 0.15326 0.03009 C 0.16003 0.0338 0.16797 0.03241 0.1754 0.03171 C 0.1681 0.05764 0.1698 0.06343 0.15092 0.06065 " pathEditMode="relative" rAng="360000" ptsTypes="AAAAAAAAAAAAAAAAAAA">
                                      <p:cBhvr>
                                        <p:cTn id="18" dur="500" fill="hold"/>
                                        <p:tgtEl>
                                          <p:spTgt spid="1027"/>
                                        </p:tgtEl>
                                        <p:attrNameLst>
                                          <p:attrName>ppt_x</p:attrName>
                                          <p:attrName>ppt_y</p:attrName>
                                        </p:attrNameLst>
                                      </p:cBhvr>
                                      <p:rCtr x="1393" y="11366"/>
                                    </p:animMotion>
                                  </p:childTnLst>
                                </p:cTn>
                              </p:par>
                            </p:childTnLst>
                          </p:cTn>
                        </p:par>
                        <p:par>
                          <p:cTn id="19" fill="hold">
                            <p:stCondLst>
                              <p:cond delay="6750"/>
                            </p:stCondLst>
                            <p:childTnLst>
                              <p:par>
                                <p:cTn id="20" presetID="0" presetClass="path" presetSubtype="0" accel="50000" decel="50000" fill="hold" nodeType="afterEffect">
                                  <p:stCondLst>
                                    <p:cond delay="0"/>
                                  </p:stCondLst>
                                  <p:childTnLst>
                                    <p:animMotion origin="layout" path="M 0.153 0.10579 C 0.10144 0.10579 0.04961 0.10579 -0.00195 0.10579 " pathEditMode="relative" rAng="0" ptsTypes="AA">
                                      <p:cBhvr>
                                        <p:cTn id="21" dur="500" fill="hold"/>
                                        <p:tgtEl>
                                          <p:spTgt spid="1027"/>
                                        </p:tgtEl>
                                        <p:attrNameLst>
                                          <p:attrName>ppt_x</p:attrName>
                                          <p:attrName>ppt_y</p:attrName>
                                        </p:attrNameLst>
                                      </p:cBhvr>
                                      <p:rCtr x="-77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4955" y="585176"/>
            <a:ext cx="9158990" cy="3323987"/>
          </a:xfrm>
          <a:prstGeom prst="rect">
            <a:avLst/>
          </a:prstGeom>
        </p:spPr>
        <p:style>
          <a:lnRef idx="3">
            <a:schemeClr val="lt1"/>
          </a:lnRef>
          <a:fillRef idx="1001">
            <a:schemeClr val="lt2"/>
          </a:fillRef>
          <a:effectRef idx="1">
            <a:schemeClr val="accent1"/>
          </a:effectRef>
          <a:fontRef idx="minor">
            <a:schemeClr val="lt1"/>
          </a:fontRef>
        </p:style>
        <p:txBody>
          <a:bodyPr wrap="square">
            <a:spAutoFit/>
          </a:bodyPr>
          <a:lstStyle/>
          <a:p>
            <a:pPr algn="r" rtl="1">
              <a:lnSpc>
                <a:spcPct val="150000"/>
              </a:lnSpc>
            </a:pPr>
            <a:r>
              <a:rPr lang="ar-DZ" sz="2000" b="1" dirty="0">
                <a:solidFill>
                  <a:schemeClr val="bg1"/>
                </a:solidFill>
              </a:rPr>
              <a:t>كما تعتبر السجلات الداخلية للمؤسسة و التقارير الدورية الصادرة عن المؤسسة </a:t>
            </a:r>
            <a:r>
              <a:rPr lang="ar-DZ" sz="2000" b="1" u="sng" dirty="0">
                <a:solidFill>
                  <a:schemeClr val="bg1"/>
                </a:solidFill>
              </a:rPr>
              <a:t>مصدرا رئيسيا لكثير من المعلومات </a:t>
            </a:r>
            <a:r>
              <a:rPr lang="ar-DZ" sz="2000" b="1" dirty="0">
                <a:solidFill>
                  <a:schemeClr val="bg1"/>
                </a:solidFill>
              </a:rPr>
              <a:t>التي </a:t>
            </a:r>
            <a:r>
              <a:rPr lang="ar-DZ" sz="2000" b="1" dirty="0" err="1">
                <a:solidFill>
                  <a:schemeClr val="bg1"/>
                </a:solidFill>
              </a:rPr>
              <a:t>تتطلبها</a:t>
            </a:r>
            <a:r>
              <a:rPr lang="ar-DZ" sz="2000" b="1" dirty="0">
                <a:solidFill>
                  <a:schemeClr val="bg1"/>
                </a:solidFill>
              </a:rPr>
              <a:t> عملية </a:t>
            </a:r>
            <a:r>
              <a:rPr lang="ar-DZ" sz="2000" b="1" u="sng" dirty="0" err="1">
                <a:solidFill>
                  <a:schemeClr val="bg1"/>
                </a:solidFill>
              </a:rPr>
              <a:t>إتخاذ</a:t>
            </a:r>
            <a:r>
              <a:rPr lang="ar-DZ" sz="2000" b="1" u="sng" dirty="0">
                <a:solidFill>
                  <a:schemeClr val="bg1"/>
                </a:solidFill>
              </a:rPr>
              <a:t> القرارات</a:t>
            </a:r>
            <a:r>
              <a:rPr lang="ar-DZ" sz="2000" b="1" dirty="0">
                <a:solidFill>
                  <a:schemeClr val="bg1"/>
                </a:solidFill>
              </a:rPr>
              <a:t>، و تأتي في </a:t>
            </a:r>
            <a:r>
              <a:rPr lang="ar-DZ" sz="2000" b="1" dirty="0" smtClean="0">
                <a:solidFill>
                  <a:schemeClr val="bg1"/>
                </a:solidFill>
              </a:rPr>
              <a:t>مقدمتها</a:t>
            </a:r>
          </a:p>
          <a:p>
            <a:pPr marL="342900" indent="-342900" algn="r" rtl="1">
              <a:lnSpc>
                <a:spcPct val="150000"/>
              </a:lnSpc>
              <a:buFontTx/>
              <a:buChar char="-"/>
            </a:pPr>
            <a:r>
              <a:rPr lang="ar-DZ" sz="2000" b="1" u="sng" dirty="0" smtClean="0">
                <a:solidFill>
                  <a:schemeClr val="bg1"/>
                </a:solidFill>
              </a:rPr>
              <a:t>التقارير </a:t>
            </a:r>
            <a:r>
              <a:rPr lang="ar-DZ" sz="2000" b="1" u="sng" dirty="0">
                <a:solidFill>
                  <a:schemeClr val="bg1"/>
                </a:solidFill>
              </a:rPr>
              <a:t>المالية و المحاسبية، </a:t>
            </a:r>
            <a:r>
              <a:rPr lang="ar-DZ" sz="2000" b="1" u="sng" dirty="0" smtClean="0">
                <a:solidFill>
                  <a:schemeClr val="bg1"/>
                </a:solidFill>
              </a:rPr>
              <a:t>حيث تحوي هذه </a:t>
            </a:r>
            <a:r>
              <a:rPr lang="ar-DZ" sz="2000" b="1" dirty="0" smtClean="0">
                <a:solidFill>
                  <a:schemeClr val="bg1"/>
                </a:solidFill>
              </a:rPr>
              <a:t>التقارير العديد </a:t>
            </a:r>
            <a:r>
              <a:rPr lang="ar-DZ" sz="2000" b="1" dirty="0">
                <a:solidFill>
                  <a:schemeClr val="bg1"/>
                </a:solidFill>
              </a:rPr>
              <a:t>من المعلومات الهامة </a:t>
            </a:r>
            <a:r>
              <a:rPr lang="ar-DZ" sz="2000" b="1" u="sng" dirty="0">
                <a:solidFill>
                  <a:schemeClr val="bg1"/>
                </a:solidFill>
              </a:rPr>
              <a:t>لمدير التسويق</a:t>
            </a:r>
            <a:r>
              <a:rPr lang="ar-DZ" sz="2000" b="1" dirty="0">
                <a:solidFill>
                  <a:schemeClr val="bg1"/>
                </a:solidFill>
              </a:rPr>
              <a:t>، مثل : حجم المبيعات الشهرية أو الأسبوعية و حجم المبيعات موزعة بالمناطق الجغرافية للسوق </a:t>
            </a:r>
            <a:r>
              <a:rPr lang="ar-DZ" sz="2000" b="1" dirty="0" smtClean="0">
                <a:solidFill>
                  <a:schemeClr val="bg1"/>
                </a:solidFill>
              </a:rPr>
              <a:t>…، كذلك </a:t>
            </a:r>
            <a:r>
              <a:rPr lang="ar-DZ" sz="2000" b="1" dirty="0">
                <a:solidFill>
                  <a:schemeClr val="bg1"/>
                </a:solidFill>
              </a:rPr>
              <a:t>تحتوي هذه </a:t>
            </a:r>
            <a:r>
              <a:rPr lang="ar-DZ" sz="2000" b="1" u="sng" dirty="0">
                <a:solidFill>
                  <a:schemeClr val="bg1"/>
                </a:solidFill>
              </a:rPr>
              <a:t>التقارير على بيانات تتعلق بالتكاليف</a:t>
            </a:r>
            <a:r>
              <a:rPr lang="ar-DZ" sz="2000" b="1" dirty="0">
                <a:solidFill>
                  <a:schemeClr val="bg1"/>
                </a:solidFill>
              </a:rPr>
              <a:t>، </a:t>
            </a:r>
            <a:r>
              <a:rPr lang="ar-DZ" sz="2000" b="1" u="sng" dirty="0">
                <a:solidFill>
                  <a:schemeClr val="bg1"/>
                </a:solidFill>
              </a:rPr>
              <a:t>حجم المخزون السلعي </a:t>
            </a:r>
            <a:r>
              <a:rPr lang="ar-DZ" sz="2000" b="1" dirty="0">
                <a:solidFill>
                  <a:schemeClr val="bg1"/>
                </a:solidFill>
              </a:rPr>
              <a:t>و </a:t>
            </a:r>
            <a:r>
              <a:rPr lang="ar-DZ" sz="2000" b="1" u="sng" dirty="0" smtClean="0">
                <a:solidFill>
                  <a:schemeClr val="bg1"/>
                </a:solidFill>
              </a:rPr>
              <a:t>التدفقات النقدية</a:t>
            </a:r>
            <a:r>
              <a:rPr lang="ar-DZ" sz="2000" b="1" dirty="0">
                <a:solidFill>
                  <a:schemeClr val="bg1"/>
                </a:solidFill>
              </a:rPr>
              <a:t>.</a:t>
            </a:r>
            <a:br>
              <a:rPr lang="ar-DZ" sz="2000" b="1" dirty="0">
                <a:solidFill>
                  <a:schemeClr val="bg1"/>
                </a:solidFill>
              </a:rPr>
            </a:br>
            <a:r>
              <a:rPr lang="ar-DZ" sz="2000" b="1" dirty="0">
                <a:solidFill>
                  <a:schemeClr val="bg1"/>
                </a:solidFill>
              </a:rPr>
              <a:t>فالمعلومات المحصل عليها من خلال هذا النظام الفرعي، تساعد على تحديد الوضع </a:t>
            </a:r>
            <a:r>
              <a:rPr lang="ar-DZ" sz="2000" b="1" dirty="0" smtClean="0">
                <a:solidFill>
                  <a:schemeClr val="bg1"/>
                </a:solidFill>
              </a:rPr>
              <a:t>الحالي </a:t>
            </a:r>
            <a:r>
              <a:rPr lang="ar-DZ" sz="2000" b="1" dirty="0">
                <a:solidFill>
                  <a:schemeClr val="bg1"/>
                </a:solidFill>
              </a:rPr>
              <a:t>للشركة و نشاطها من الزاوية التسويقية</a:t>
            </a:r>
            <a:r>
              <a:rPr lang="ar-DZ" sz="2000" b="1" dirty="0" smtClean="0">
                <a:solidFill>
                  <a:schemeClr val="bg1"/>
                </a:solidFill>
              </a:rPr>
              <a:t>.</a:t>
            </a:r>
            <a:endParaRPr lang="en-US" sz="2000" dirty="0">
              <a:solidFill>
                <a:schemeClr val="bg1"/>
              </a:solidFill>
            </a:endParaRPr>
          </a:p>
        </p:txBody>
      </p:sp>
      <p:sp>
        <p:nvSpPr>
          <p:cNvPr id="5" name="Moins 4"/>
          <p:cNvSpPr/>
          <p:nvPr/>
        </p:nvSpPr>
        <p:spPr>
          <a:xfrm>
            <a:off x="1723869" y="3282846"/>
            <a:ext cx="2203554" cy="45719"/>
          </a:xfrm>
          <a:prstGeom prst="mathMin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ins 5"/>
          <p:cNvSpPr/>
          <p:nvPr/>
        </p:nvSpPr>
        <p:spPr>
          <a:xfrm flipV="1">
            <a:off x="7045377" y="3747540"/>
            <a:ext cx="3268568" cy="77450"/>
          </a:xfrm>
          <a:prstGeom prst="mathMin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Users\khene\Desktop\2.png"/>
          <p:cNvPicPr>
            <a:picLocks noChangeAspect="1" noChangeArrowheads="1"/>
          </p:cNvPicPr>
          <p:nvPr/>
        </p:nvPicPr>
        <p:blipFill>
          <a:blip r:embed="rId2"/>
          <a:srcRect/>
          <a:stretch>
            <a:fillRect/>
          </a:stretch>
        </p:blipFill>
        <p:spPr bwMode="auto">
          <a:xfrm>
            <a:off x="6175947" y="4069369"/>
            <a:ext cx="4572000" cy="2181529"/>
          </a:xfrm>
          <a:prstGeom prst="rect">
            <a:avLst/>
          </a:prstGeom>
          <a:noFill/>
        </p:spPr>
      </p:pic>
      <p:pic>
        <p:nvPicPr>
          <p:cNvPr id="8" name="Picture 2" descr="C:\Users\khene\Desktop\1.png"/>
          <p:cNvPicPr>
            <a:picLocks noChangeAspect="1" noChangeArrowheads="1"/>
          </p:cNvPicPr>
          <p:nvPr/>
        </p:nvPicPr>
        <p:blipFill>
          <a:blip r:embed="rId3"/>
          <a:srcRect/>
          <a:stretch>
            <a:fillRect/>
          </a:stretch>
        </p:blipFill>
        <p:spPr bwMode="auto">
          <a:xfrm>
            <a:off x="1154954" y="4069369"/>
            <a:ext cx="4361781" cy="2184488"/>
          </a:xfrm>
          <a:prstGeom prst="rect">
            <a:avLst/>
          </a:prstGeom>
          <a:noFill/>
        </p:spPr>
      </p:pic>
      <p:sp>
        <p:nvSpPr>
          <p:cNvPr id="9" name="Rectangle 8"/>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90013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79489"/>
            <a:ext cx="9144000" cy="928670"/>
          </a:xfrm>
        </p:spPr>
        <p:txBody>
          <a:bodyPr/>
          <a:lstStyle/>
          <a:p>
            <a:pPr algn="ctr"/>
            <a:r>
              <a:rPr lang="ar-DZ" dirty="0" smtClean="0">
                <a:solidFill>
                  <a:schemeClr val="tx1"/>
                </a:solidFill>
                <a:effectLst>
                  <a:outerShdw blurRad="38100" dist="38100" dir="2700000" algn="tl">
                    <a:srgbClr val="000000">
                      <a:alpha val="43137"/>
                    </a:srgbClr>
                  </a:outerShdw>
                </a:effectLst>
              </a:rPr>
              <a:t>دورة ترتيب التسليم والفواتير</a:t>
            </a:r>
            <a:endParaRPr lang="fr-FR" dirty="0">
              <a:solidFill>
                <a:schemeClr val="tx1"/>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229193" y="2548328"/>
            <a:ext cx="9438807" cy="3237875"/>
          </a:xfrm>
        </p:spPr>
        <p:style>
          <a:lnRef idx="2">
            <a:schemeClr val="dk1"/>
          </a:lnRef>
          <a:fillRef idx="1">
            <a:schemeClr val="lt1"/>
          </a:fillRef>
          <a:effectRef idx="0">
            <a:schemeClr val="dk1"/>
          </a:effectRef>
          <a:fontRef idx="minor">
            <a:schemeClr val="dk1"/>
          </a:fontRef>
        </p:style>
        <p:txBody>
          <a:bodyPr>
            <a:normAutofit/>
          </a:bodyPr>
          <a:lstStyle/>
          <a:p>
            <a:pPr algn="r" rtl="1">
              <a:buNone/>
            </a:pPr>
            <a:r>
              <a:rPr lang="ar-DZ" sz="2400" dirty="0">
                <a:cs typeface="+mj-cs"/>
              </a:rPr>
              <a:t>هم الممثلون والموزعين والزبائن الذين يرسلون طلباتهم إلى الشركة ؛ ولذلك تقوم</a:t>
            </a:r>
            <a:r>
              <a:rPr lang="fr-FR" sz="2400" dirty="0">
                <a:cs typeface="+mj-cs"/>
              </a:rPr>
              <a:t> </a:t>
            </a:r>
            <a:r>
              <a:rPr lang="ar-DZ" sz="2400" dirty="0">
                <a:cs typeface="+mj-cs"/>
              </a:rPr>
              <a:t> خدمة إعداد الفواتير بإعداد الفواتير المقابلة وترسلها إلى الإدارات المعنية. في حالة وجود مخزون ، سيتم تجديد الإمدادات عندما يتم شحن العناصر المطلوبة ، مع مستندات </a:t>
            </a:r>
            <a:r>
              <a:rPr lang="ar-DZ" sz="2400" dirty="0" err="1">
                <a:cs typeface="+mj-cs"/>
              </a:rPr>
              <a:t>الفوترة</a:t>
            </a:r>
            <a:r>
              <a:rPr lang="ar-DZ" sz="2400" dirty="0">
                <a:cs typeface="+mj-cs"/>
              </a:rPr>
              <a:t> والشحن في العديد من النسخ كمستلمين ، بأسرع </a:t>
            </a:r>
            <a:r>
              <a:rPr lang="ar-DZ" sz="2400" dirty="0" smtClean="0">
                <a:cs typeface="+mj-cs"/>
              </a:rPr>
              <a:t>طريقة فعالة </a:t>
            </a:r>
            <a:r>
              <a:rPr lang="ar-DZ" sz="2400" dirty="0">
                <a:cs typeface="+mj-cs"/>
              </a:rPr>
              <a:t>ممكنة. كما يجب تعزيز استخدام الكمبيوتر وحلول التبادل الإلكتروني </a:t>
            </a:r>
            <a:r>
              <a:rPr lang="ar-DZ" sz="2400" dirty="0" smtClean="0">
                <a:cs typeface="+mj-cs"/>
              </a:rPr>
              <a:t>للبيانات لإنجاز </a:t>
            </a:r>
            <a:r>
              <a:rPr lang="ar-DZ" sz="2400" dirty="0">
                <a:cs typeface="+mj-cs"/>
              </a:rPr>
              <a:t>هذه المهام وتقليل الوقت. وهكذا ، تم وضع أنظمة </a:t>
            </a:r>
            <a:r>
              <a:rPr lang="ar-DZ" sz="2400" dirty="0" smtClean="0">
                <a:cs typeface="+mj-cs"/>
              </a:rPr>
              <a:t>التسليم </a:t>
            </a:r>
            <a:r>
              <a:rPr lang="ar-DZ" sz="2400" dirty="0">
                <a:cs typeface="+mj-cs"/>
              </a:rPr>
              <a:t>في نفس </a:t>
            </a:r>
            <a:r>
              <a:rPr lang="ar-DZ" sz="2400" dirty="0" smtClean="0">
                <a:cs typeface="+mj-cs"/>
              </a:rPr>
              <a:t>اليوم.</a:t>
            </a:r>
            <a:endParaRPr lang="fr-FR" sz="2400" dirty="0">
              <a:cs typeface="+mj-cs"/>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7901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64498"/>
            <a:ext cx="9144000" cy="1071546"/>
          </a:xfrm>
        </p:spPr>
        <p:txBody>
          <a:bodyPr/>
          <a:lstStyle/>
          <a:p>
            <a:pPr algn="ctr"/>
            <a:r>
              <a:rPr lang="ar-DZ" sz="4000" i="1" dirty="0" smtClean="0">
                <a:solidFill>
                  <a:schemeClr val="tx1"/>
                </a:solidFill>
                <a:effectLst>
                  <a:outerShdw blurRad="38100" dist="38100" dir="2700000" algn="tl">
                    <a:srgbClr val="000000">
                      <a:alpha val="43137"/>
                    </a:srgbClr>
                  </a:outerShdw>
                </a:effectLst>
              </a:rPr>
              <a:t>سجلات المبيعات</a:t>
            </a:r>
            <a:endParaRPr lang="fr-FR" sz="4000" i="1" dirty="0">
              <a:solidFill>
                <a:schemeClr val="tx1"/>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24853" y="2458387"/>
            <a:ext cx="11557416" cy="4257206"/>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r" rtl="1">
              <a:buNone/>
            </a:pPr>
            <a:r>
              <a:rPr lang="ar-DZ" sz="2400" b="1" dirty="0">
                <a:solidFill>
                  <a:schemeClr val="bg1"/>
                </a:solidFill>
                <a:cs typeface="+mj-cs"/>
              </a:rPr>
              <a:t>في العديد من الشركات ، يتلقى مديرو التسويق الآن بيانات المبيعات دون أي تأخير. قد تؤدي بيانات المبيعات الدورية المقطوعة حسب المنتجات والزبائن وأقاليم المبيعات إلى إجراء التحليلات التالية:</a:t>
            </a:r>
          </a:p>
          <a:p>
            <a:pPr algn="r" rtl="1">
              <a:buFont typeface="Wingdings" pitchFamily="2" charset="2"/>
              <a:buChar char="§"/>
            </a:pPr>
            <a:r>
              <a:rPr lang="ar-DZ" sz="2400" b="1" dirty="0">
                <a:solidFill>
                  <a:schemeClr val="bg1"/>
                </a:solidFill>
                <a:cs typeface="+mj-cs"/>
              </a:rPr>
              <a:t>مقارنة بين مبيعات الفترة مقارنة بالعام السابق (من حيث الحجم ودوران المبيعات) ؛</a:t>
            </a:r>
          </a:p>
          <a:p>
            <a:pPr algn="r" rtl="1">
              <a:buFont typeface="Wingdings" pitchFamily="2" charset="2"/>
              <a:buChar char="§"/>
            </a:pPr>
            <a:r>
              <a:rPr lang="ar-DZ" sz="2400" b="1" dirty="0">
                <a:solidFill>
                  <a:schemeClr val="bg1"/>
                </a:solidFill>
                <a:cs typeface="+mj-cs"/>
              </a:rPr>
              <a:t>التأمل في تكوين مجموعة المنتجات وفقا لتوزيع دوران حسب المنتج ،</a:t>
            </a:r>
          </a:p>
          <a:p>
            <a:pPr algn="r" rtl="1">
              <a:buFont typeface="Wingdings" pitchFamily="2" charset="2"/>
              <a:buChar char="§"/>
            </a:pPr>
            <a:r>
              <a:rPr lang="ar-DZ" sz="2400" b="1" dirty="0">
                <a:solidFill>
                  <a:schemeClr val="bg1"/>
                </a:solidFill>
                <a:cs typeface="+mj-cs"/>
              </a:rPr>
              <a:t>تحليل درجة تركيز الدوران على أكبر العملاء والضعف الذي يمكن أن ينتج عنه ؛</a:t>
            </a:r>
          </a:p>
          <a:p>
            <a:pPr algn="r" rtl="1">
              <a:buFont typeface="Wingdings" pitchFamily="2" charset="2"/>
              <a:buChar char="§"/>
            </a:pPr>
            <a:r>
              <a:rPr lang="ar-DZ" sz="2400" b="1" dirty="0">
                <a:solidFill>
                  <a:schemeClr val="bg1"/>
                </a:solidFill>
                <a:cs typeface="+mj-cs"/>
              </a:rPr>
              <a:t>تحليل عمل قوة المبيعات بمراقبة المبيعات حسب القطاع وتكرار الزيارات ؛</a:t>
            </a:r>
          </a:p>
          <a:p>
            <a:pPr algn="r" rtl="1">
              <a:buFont typeface="Wingdings" pitchFamily="2" charset="2"/>
              <a:buChar char="§"/>
            </a:pPr>
            <a:r>
              <a:rPr lang="ar-DZ" sz="2400" b="1" dirty="0">
                <a:solidFill>
                  <a:schemeClr val="bg1"/>
                </a:solidFill>
                <a:cs typeface="+mj-cs"/>
              </a:rPr>
              <a:t> تحليل الاختراق التجاري حسب الإقليم باستخدام مؤشرات القوة والرغبة في الشراء.</a:t>
            </a:r>
          </a:p>
          <a:p>
            <a:pPr algn="r" rtl="1">
              <a:buFont typeface="Wingdings" pitchFamily="2" charset="2"/>
              <a:buChar char="§"/>
            </a:pPr>
            <a:r>
              <a:rPr lang="ar-DZ" sz="2400" b="1" dirty="0">
                <a:solidFill>
                  <a:schemeClr val="bg1"/>
                </a:solidFill>
                <a:cs typeface="+mj-cs"/>
              </a:rPr>
              <a:t>يتم تخزين بيانات المبيعات هذه في قواعد البيانات التي تديرها </a:t>
            </a:r>
            <a:r>
              <a:rPr lang="fr-FR" sz="2400" b="1" dirty="0" smtClean="0">
                <a:solidFill>
                  <a:schemeClr val="bg1"/>
                </a:solidFill>
                <a:cs typeface="+mj-cs"/>
              </a:rPr>
              <a:t>SIM </a:t>
            </a:r>
            <a:r>
              <a:rPr lang="ar-DZ" sz="2400" b="1" dirty="0">
                <a:solidFill>
                  <a:schemeClr val="bg1"/>
                </a:solidFill>
                <a:cs typeface="+mj-cs"/>
              </a:rPr>
              <a:t>وبالتالي تشكل سلسلة زمنية يتم استغلالها بعد ذلك بواسطة نظام تحليل التسويق </a:t>
            </a:r>
            <a:r>
              <a:rPr lang="ar-DZ" sz="2400" b="1" dirty="0" err="1">
                <a:solidFill>
                  <a:schemeClr val="bg1"/>
                </a:solidFill>
                <a:cs typeface="+mj-cs"/>
              </a:rPr>
              <a:t>والنمذجة</a:t>
            </a:r>
            <a:r>
              <a:rPr lang="ar-DZ" sz="2400" b="1" dirty="0">
                <a:solidFill>
                  <a:schemeClr val="bg1"/>
                </a:solidFill>
                <a:cs typeface="+mj-cs"/>
              </a:rPr>
              <a:t>. هذه البيانات متعددة السنوات هي قاعدة بيانات قيمة يمكن استخدامها بطرق متنوعة</a:t>
            </a:r>
            <a:r>
              <a:rPr lang="ar-DZ" sz="2400" b="1" dirty="0" smtClean="0">
                <a:solidFill>
                  <a:schemeClr val="bg1"/>
                </a:solidFill>
                <a:cs typeface="+mj-cs"/>
              </a:rPr>
              <a:t>.</a:t>
            </a:r>
            <a:endParaRPr lang="fr-FR" sz="2400" b="1" dirty="0">
              <a:solidFill>
                <a:schemeClr val="bg1"/>
              </a:solidFill>
              <a:cs typeface="+mj-cs"/>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99953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1"/>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
        <p:nvSpPr>
          <p:cNvPr id="3" name="ZoneTexte 2"/>
          <p:cNvSpPr txBox="1"/>
          <p:nvPr/>
        </p:nvSpPr>
        <p:spPr>
          <a:xfrm>
            <a:off x="305338" y="1158784"/>
            <a:ext cx="10199077"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rtl="1"/>
            <a:r>
              <a:rPr lang="ar-SA" sz="2400" b="1" dirty="0"/>
              <a:t>يتكون نظام الاستخبارات التسويقية من مجموعة من الإجراءات و المصادر المستخدمة بواسطة المديرين للحصول على المعلومات اليومية للتغيرات التي تحدث في البيئة التسويقية. و تعرف الاستخبارات التسويقية بأنها المعلومات السرية التي تقوم إدارة التسويق بجمعها </a:t>
            </a:r>
            <a:r>
              <a:rPr lang="ar-DZ" sz="2400" b="1" dirty="0" smtClean="0"/>
              <a:t>بشكل روتيني من مجموعة من المصادر والإجراءات ، التي تساعد مدراء التسويق للحصول على المعلومات التي تتعلق بالتطور والتغير الحاصل في البيئة الخارجية</a:t>
            </a:r>
            <a:r>
              <a:rPr lang="ar-SA" sz="2400" b="1" dirty="0" smtClean="0"/>
              <a:t>، </a:t>
            </a:r>
            <a:r>
              <a:rPr lang="ar-SA" sz="2400" b="1" dirty="0"/>
              <a:t>ففي ضوء هذه المعلومات تقوم المؤسسة بتعديل خططها و برامجها التسويقية و تزداد أهمية هذه المعلومات مع ازدياد حدة </a:t>
            </a:r>
            <a:r>
              <a:rPr lang="ar-SA" sz="2400" b="1" dirty="0" smtClean="0"/>
              <a:t>المنافسة</a:t>
            </a:r>
            <a:endParaRPr lang="ar-DZ" sz="2400" b="1" dirty="0"/>
          </a:p>
          <a:p>
            <a:pPr algn="ctr" rtl="1"/>
            <a:r>
              <a:rPr lang="ar-SA" sz="2400" u="sng" dirty="0">
                <a:effectLst>
                  <a:outerShdw blurRad="38100" dist="38100" dir="2700000" algn="tl">
                    <a:srgbClr val="000000">
                      <a:alpha val="43137"/>
                    </a:srgbClr>
                  </a:outerShdw>
                </a:effectLst>
              </a:rPr>
              <a:t>و تعتمد المؤسسات على مصادر عديدة للحصول على مثل هذه المعلومات أهمها</a:t>
            </a:r>
            <a:r>
              <a:rPr lang="ar-SA" sz="2400" u="sng" dirty="0" smtClean="0">
                <a:effectLst>
                  <a:outerShdw blurRad="38100" dist="38100" dir="2700000" algn="tl">
                    <a:srgbClr val="000000">
                      <a:alpha val="43137"/>
                    </a:srgbClr>
                  </a:outerShdw>
                </a:effectLst>
              </a:rPr>
              <a:t>:</a:t>
            </a:r>
            <a:endParaRPr lang="ar-DZ" sz="2400" u="sng" dirty="0" smtClean="0">
              <a:effectLst>
                <a:outerShdw blurRad="38100" dist="38100" dir="2700000" algn="tl">
                  <a:srgbClr val="000000">
                    <a:alpha val="43137"/>
                  </a:srgbClr>
                </a:outerShdw>
              </a:effectLst>
            </a:endParaRPr>
          </a:p>
          <a:p>
            <a:pPr marL="342900" lvl="0" indent="-342900" algn="r" rtl="1">
              <a:buFont typeface="Arial" panose="020B0604020202020204" pitchFamily="34" charset="0"/>
              <a:buChar char="•"/>
            </a:pPr>
            <a:r>
              <a:rPr lang="ar-SA" sz="2400" dirty="0"/>
              <a:t>موظفو المؤسسة من مديرين و مهندسين و علماء و باحثين يمكن أن يكونوا كلهم قنوات معلومات، و مصادر مهمة عن كل ما يجري في البيئة و ما يقوم به المنافسون من أفعال و ممارسات.</a:t>
            </a:r>
            <a:endParaRPr lang="en-US" sz="2400" dirty="0"/>
          </a:p>
          <a:p>
            <a:pPr marL="342900" lvl="0" indent="-342900" algn="r" rtl="1">
              <a:buFont typeface="Arial" panose="020B0604020202020204" pitchFamily="34" charset="0"/>
              <a:buChar char="•"/>
            </a:pPr>
            <a:r>
              <a:rPr lang="ar-SA" sz="2400" dirty="0"/>
              <a:t>التقارير و المعلومات المنشورة عن المؤسسات المنافسة تمثل مصدرا في غاية الأهمية، فما تنشره الصحف عن هذه المؤسسات و انجازاتها و اختراعاتها و ما تعلن عنه في إعلاناتها يمكن أن تزود المؤسسة بمعلومات سرية مهمة. </a:t>
            </a:r>
            <a:endParaRPr lang="ar-DZ" sz="2400" dirty="0" smtClean="0"/>
          </a:p>
          <a:p>
            <a:pPr marL="342900" indent="-342900" algn="r" rtl="1">
              <a:buFont typeface="Arial" panose="020B0604020202020204" pitchFamily="34" charset="0"/>
              <a:buChar char="•"/>
            </a:pPr>
            <a:r>
              <a:rPr lang="ar-SA" sz="2400" dirty="0"/>
              <a:t>التقارير و النشرات الدورية التي تصدرها بعض الأجهزة الحكومية المعنية بالنشاط الصناعي و غرف الصناعة و جمعيات المصدرين و مراكز الأبحاث و الاستشارات.</a:t>
            </a:r>
            <a:endParaRPr lang="en-US" sz="2400" dirty="0"/>
          </a:p>
          <a:p>
            <a:pPr lvl="0" algn="r" rtl="1"/>
            <a:endParaRPr lang="ar-DZ" sz="2400" dirty="0"/>
          </a:p>
        </p:txBody>
      </p:sp>
      <p:sp>
        <p:nvSpPr>
          <p:cNvPr id="4" name="Rectangle à coins arrondis 3"/>
          <p:cNvSpPr/>
          <p:nvPr/>
        </p:nvSpPr>
        <p:spPr>
          <a:xfrm>
            <a:off x="829994" y="169469"/>
            <a:ext cx="7835705" cy="67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bg1"/>
                </a:solidFill>
              </a:rPr>
              <a:t>2- </a:t>
            </a:r>
            <a:r>
              <a:rPr lang="ar-SA" sz="3200" b="1" u="sng" dirty="0" smtClean="0">
                <a:solidFill>
                  <a:schemeClr val="bg1"/>
                </a:solidFill>
              </a:rPr>
              <a:t>الاستخبارات </a:t>
            </a:r>
            <a:r>
              <a:rPr lang="ar-SA" sz="3200" b="1" u="sng" dirty="0">
                <a:solidFill>
                  <a:schemeClr val="bg1"/>
                </a:solidFill>
              </a:rPr>
              <a:t>التسويقية:</a:t>
            </a:r>
            <a:r>
              <a:rPr lang="ar-SA" sz="3200" b="1" dirty="0">
                <a:solidFill>
                  <a:schemeClr val="bg1"/>
                </a:solidFill>
              </a:rPr>
              <a:t> </a:t>
            </a:r>
            <a:endParaRPr lang="en-US" sz="3200" b="1" dirty="0">
              <a:solidFill>
                <a:schemeClr val="bg1"/>
              </a:solidFill>
            </a:endParaRPr>
          </a:p>
        </p:txBody>
      </p:sp>
    </p:spTree>
    <p:extLst>
      <p:ext uri="{BB962C8B-B14F-4D97-AF65-F5344CB8AC3E}">
        <p14:creationId xmlns:p14="http://schemas.microsoft.com/office/powerpoint/2010/main" val="24332017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814" y="194872"/>
            <a:ext cx="10073390" cy="609397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r" rtl="1">
              <a:spcBef>
                <a:spcPts val="600"/>
              </a:spcBef>
              <a:spcAft>
                <a:spcPts val="600"/>
              </a:spcAft>
              <a:buFont typeface="Arial" panose="020B0604020202020204" pitchFamily="34" charset="0"/>
              <a:buChar char="•"/>
            </a:pPr>
            <a:r>
              <a:rPr lang="ar-SA" sz="2400" dirty="0"/>
              <a:t>ملاحظة تصرفات المنافسين و تحليل الأدلة المادية عن هذه التصرفات حيث يمكن للمؤسسة شراء بعض منتجات المؤسسة المنافسة، و دراسة و تحليل المضمون السلعي لهذه المنتجات، و تكلفتها الإنتاجية و طرق إنتاجها و يمكن للمؤسسة الاستفادة من تحليل أوضاع المؤسسات المنافسة لها في السوق من حيث حصصها السوقية، و حجم الإنتاج، و نظم التوزيع التي تستخدمها تلك المؤسسات.</a:t>
            </a:r>
            <a:endParaRPr lang="en-US" sz="2400" dirty="0"/>
          </a:p>
          <a:p>
            <a:pPr marL="342900" indent="-342900" algn="r" rtl="1">
              <a:spcBef>
                <a:spcPts val="600"/>
              </a:spcBef>
              <a:spcAft>
                <a:spcPts val="600"/>
              </a:spcAft>
              <a:buFont typeface="Arial" panose="020B0604020202020204" pitchFamily="34" charset="0"/>
              <a:buChar char="•"/>
            </a:pPr>
            <a:r>
              <a:rPr lang="ar-SA" sz="2400" dirty="0"/>
              <a:t>الموظفون في المؤسسات المنافسة حيث تعد طلبات التوظيف ما تتضمنه من شروط و مؤهلات علمية و عملية لازمة لشغل الوظائف التسويقية الشاغرة لدى المؤسسات المنافسة مصدرا لمعلومات مهمة عن اتجاهات تلك المؤسسات.</a:t>
            </a:r>
            <a:endParaRPr lang="en-US" sz="2400" dirty="0"/>
          </a:p>
          <a:p>
            <a:pPr marL="342900" indent="-342900" algn="r" rtl="1">
              <a:spcBef>
                <a:spcPts val="600"/>
              </a:spcBef>
              <a:spcAft>
                <a:spcPts val="600"/>
              </a:spcAft>
              <a:buFont typeface="Arial" panose="020B0604020202020204" pitchFamily="34" charset="0"/>
              <a:buChar char="•"/>
            </a:pPr>
            <a:r>
              <a:rPr lang="ar-SA" sz="2400" dirty="0"/>
              <a:t>كذلك العملاء و الموردين في تعاملاتهم مع العديد من المؤسسات يمكن أن يكونوا مصدر للمعلومات التسويقية السرية.</a:t>
            </a:r>
            <a:endParaRPr lang="en-US" sz="2400" dirty="0"/>
          </a:p>
          <a:p>
            <a:pPr marL="342900" indent="-342900" algn="r" rtl="1">
              <a:spcBef>
                <a:spcPts val="600"/>
              </a:spcBef>
              <a:spcAft>
                <a:spcPts val="600"/>
              </a:spcAft>
              <a:buFont typeface="Arial" panose="020B0604020202020204" pitchFamily="34" charset="0"/>
              <a:buChar char="•"/>
            </a:pPr>
            <a:r>
              <a:rPr lang="ar-SA" sz="2400" dirty="0"/>
              <a:t>قامت المؤسسات لأجل تعزيز قدرتها التنافسية في الأسواق إلى تحصين نفسها ضد ممارسات المؤسسات المنافسة و المحافظة على سرية ما تقوم به من أعمال كما قامت في الوقت نفسه بإنشاء مكاتب متخصصة لجمع المعلومات التي تنشر عن المؤسسات المنافسة و تحليلها  و توزيعها على الجهات التي تحتاج إلها داخل المؤسسة . وتختلف الاستخبارات التسويقية عن نظام السجلات و التقارير الداخلية في أن معلومات (المخرجات) تتجه صوب المستقبل بدلا من معلومات الحاضر أو الماضي التي تتميز بها نظام السجلات.</a:t>
            </a:r>
            <a:endParaRPr lang="en-US" sz="2400" dirty="0"/>
          </a:p>
        </p:txBody>
      </p:sp>
      <p:sp>
        <p:nvSpPr>
          <p:cNvPr id="3" name="Rectangle 2"/>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08:</a:t>
            </a:r>
            <a:endParaRPr lang="en-US" sz="2400" b="1" dirty="0">
              <a:solidFill>
                <a:schemeClr val="tx1"/>
              </a:solidFill>
            </a:endParaRPr>
          </a:p>
        </p:txBody>
      </p:sp>
    </p:spTree>
    <p:extLst>
      <p:ext uri="{BB962C8B-B14F-4D97-AF65-F5344CB8AC3E}">
        <p14:creationId xmlns:p14="http://schemas.microsoft.com/office/powerpoint/2010/main" val="35551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Direction 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xture grung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2">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rection 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themeOverride>
</file>

<file path=docProps/app.xml><?xml version="1.0" encoding="utf-8"?>
<Properties xmlns="http://schemas.openxmlformats.org/officeDocument/2006/extended-properties" xmlns:vt="http://schemas.openxmlformats.org/officeDocument/2006/docPropsVTypes">
  <Template/>
  <TotalTime>13830</TotalTime>
  <Words>3909</Words>
  <Application>Microsoft Office PowerPoint</Application>
  <PresentationFormat>Grand écran</PresentationFormat>
  <Paragraphs>279</Paragraphs>
  <Slides>48</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48</vt:i4>
      </vt:variant>
    </vt:vector>
  </HeadingPairs>
  <TitlesOfParts>
    <vt:vector size="57" baseType="lpstr">
      <vt:lpstr>Arial</vt:lpstr>
      <vt:lpstr>Calibri</vt:lpstr>
      <vt:lpstr>Century Gothic</vt:lpstr>
      <vt:lpstr>Simplified Arabic</vt:lpstr>
      <vt:lpstr>Times New Roman</vt:lpstr>
      <vt:lpstr>Traditional Arabic</vt:lpstr>
      <vt:lpstr>Wingdings</vt:lpstr>
      <vt:lpstr>Wingdings 3</vt:lpstr>
      <vt:lpstr>Direction Ion</vt:lpstr>
      <vt:lpstr>تابع لنظــــام المعلومـــات التسويقية</vt:lpstr>
      <vt:lpstr>مكونات نظام المعلومات التسويقية:  يقصد بها الأنظمة الفرعية المكونة له اعتمادا على مفهوم نظرية النظام الذي يقضي بإمكانية تجزئة النظام الواحد إلى عدد من الأنظمة الفرعية المتكاملة، وتتمثل هذه الأنظمة الفرعية (المكونات) في:</vt:lpstr>
      <vt:lpstr>Présentation PowerPoint</vt:lpstr>
      <vt:lpstr>حيث يمكن أن نعرفه على أنه: </vt:lpstr>
      <vt:lpstr>Présentation PowerPoint</vt:lpstr>
      <vt:lpstr>دورة ترتيب التسليم والفواتير</vt:lpstr>
      <vt:lpstr>سجلات المبيعات</vt:lpstr>
      <vt:lpstr>Présentation PowerPoint</vt:lpstr>
      <vt:lpstr>Présentation PowerPoint</vt:lpstr>
      <vt:lpstr>Présentation PowerPoint</vt:lpstr>
      <vt:lpstr>Présentation PowerPoint</vt:lpstr>
      <vt:lpstr>أنواع الاستخبارات التسويقية</vt:lpstr>
      <vt:lpstr>أنواع الاستخبارات التسويقية</vt:lpstr>
      <vt:lpstr>Présentation PowerPoint</vt:lpstr>
      <vt:lpstr>Présentation PowerPoint</vt:lpstr>
      <vt:lpstr>Présentation PowerPoint</vt:lpstr>
      <vt:lpstr>Présentation PowerPoint</vt:lpstr>
      <vt:lpstr>Présentation PowerPoint</vt:lpstr>
      <vt:lpstr>شكل رقم01: علاقة بين نظام المعلومات التسويقية و بحوث التسويق</vt:lpstr>
      <vt:lpstr>الفرق بين بحوث التسويق و SIM</vt:lpstr>
      <vt:lpstr>إن عملية بحوث التسويق تلعب دورا حيويا في عملية اتخاذ القرارات الإدارية والرقابية على مستوى المؤسسة ويمكننا تلخيص بعض  مزايا استفادة المؤسسة من بحوث التسويق كما يلي  </vt:lpstr>
      <vt:lpstr>Présentation PowerPoint</vt:lpstr>
      <vt:lpstr>Présentation PowerPoint</vt:lpstr>
      <vt:lpstr>Présentation PowerPoint</vt:lpstr>
      <vt:lpstr>Présentation PowerPoint</vt:lpstr>
      <vt:lpstr>Présentation PowerPoint</vt:lpstr>
      <vt:lpstr>نظام دعم القرارات التسويقية </vt:lpstr>
      <vt:lpstr>Présentation PowerPoint</vt:lpstr>
      <vt:lpstr>Présentation PowerPoint</vt:lpstr>
      <vt:lpstr>Présentation PowerPoint</vt:lpstr>
      <vt:lpstr>خصائص نظام دعم القرارات التسويقية</vt:lpstr>
      <vt:lpstr>Présentation PowerPoint</vt:lpstr>
      <vt:lpstr>Présentation PowerPoint</vt:lpstr>
      <vt:lpstr>الفرق بين نظام دعم القرارات التسويقية ونظام المعلومات التسويقية </vt:lpstr>
      <vt:lpstr>Présentation PowerPoint</vt:lpstr>
      <vt:lpstr>Présentation PowerPoint</vt:lpstr>
      <vt:lpstr>Présentation PowerPoint</vt:lpstr>
      <vt:lpstr>Présentation PowerPoint</vt:lpstr>
      <vt:lpstr>Présentation PowerPoint</vt:lpstr>
      <vt:lpstr>Présentation PowerPoint</vt:lpstr>
      <vt:lpstr>علاقة نظام المعلومات التسويقية بنمو المؤسسة كل مؤسسة فترة حياة تمر بها من خلالها مراحل أساسية، والشكل المرالي  يوضح مختلف المراحل: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مفـــــهوم النظــــام</dc:title>
  <dc:creator>PC</dc:creator>
  <cp:lastModifiedBy>PC</cp:lastModifiedBy>
  <cp:revision>498</cp:revision>
  <dcterms:created xsi:type="dcterms:W3CDTF">2022-09-20T18:14:57Z</dcterms:created>
  <dcterms:modified xsi:type="dcterms:W3CDTF">2022-12-07T19:15:15Z</dcterms:modified>
</cp:coreProperties>
</file>