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5" r:id="rId1"/>
  </p:sldMasterIdLst>
  <p:notesMasterIdLst>
    <p:notesMasterId r:id="rId19"/>
  </p:notesMasterIdLst>
  <p:sldIdLst>
    <p:sldId id="390" r:id="rId2"/>
    <p:sldId id="417" r:id="rId3"/>
    <p:sldId id="415" r:id="rId4"/>
    <p:sldId id="416" r:id="rId5"/>
    <p:sldId id="419" r:id="rId6"/>
    <p:sldId id="420" r:id="rId7"/>
    <p:sldId id="421" r:id="rId8"/>
    <p:sldId id="422" r:id="rId9"/>
    <p:sldId id="423" r:id="rId10"/>
    <p:sldId id="414" r:id="rId11"/>
    <p:sldId id="409" r:id="rId12"/>
    <p:sldId id="393" r:id="rId13"/>
    <p:sldId id="410" r:id="rId14"/>
    <p:sldId id="394" r:id="rId15"/>
    <p:sldId id="411" r:id="rId16"/>
    <p:sldId id="418" r:id="rId17"/>
    <p:sldId id="40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C" initials="P" lastIdx="1" clrIdx="0">
    <p:extLst>
      <p:ext uri="{19B8F6BF-5375-455C-9EA6-DF929625EA0E}">
        <p15:presenceInfo xmlns:p15="http://schemas.microsoft.com/office/powerpoint/2012/main" userId="PC"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06799F8-075E-4A3A-A7F6-7FBC6576F1A4}" styleName="Style à thème 2 - Accentuation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93D81CF-94F2-401A-BA57-92F5A7B2D0C5}" styleName="Style moyen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900" autoAdjust="0"/>
    <p:restoredTop sz="94255" autoAdjust="0"/>
  </p:normalViewPr>
  <p:slideViewPr>
    <p:cSldViewPr snapToGrid="0">
      <p:cViewPr varScale="1">
        <p:scale>
          <a:sx n="70" d="100"/>
          <a:sy n="70" d="100"/>
        </p:scale>
        <p:origin x="258"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63A02D-A062-4267-8799-DFDE27DB0FC0}" type="datetimeFigureOut">
              <a:rPr lang="en-US" smtClean="0"/>
              <a:t>12/7/2022</a:t>
            </a:fld>
            <a:endParaRPr lang="en-US"/>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1B695C-2913-4EFB-B4F6-F847522FD8ED}" type="slidenum">
              <a:rPr lang="en-US" smtClean="0"/>
              <a:t>‹N°›</a:t>
            </a:fld>
            <a:endParaRPr lang="en-US"/>
          </a:p>
        </p:txBody>
      </p:sp>
    </p:spTree>
    <p:extLst>
      <p:ext uri="{BB962C8B-B14F-4D97-AF65-F5344CB8AC3E}">
        <p14:creationId xmlns:p14="http://schemas.microsoft.com/office/powerpoint/2010/main" val="889735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78ABE3C1-DBE1-495D-B57B-2849774B866A}" type="datetimeFigureOut">
              <a:rPr lang="en-US" smtClean="0"/>
              <a:t>12/7/2022</a:t>
            </a:fld>
            <a:endParaRPr lang="en-US" dirty="0"/>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6D22F896-40B5-4ADD-8801-0D06FADFA095}" type="slidenum">
              <a:rPr lang="en-US" smtClean="0"/>
              <a:t>‹N°›</a:t>
            </a:fld>
            <a:endParaRPr lang="en-US" dirty="0"/>
          </a:p>
        </p:txBody>
      </p:sp>
    </p:spTree>
    <p:extLst>
      <p:ext uri="{BB962C8B-B14F-4D97-AF65-F5344CB8AC3E}">
        <p14:creationId xmlns:p14="http://schemas.microsoft.com/office/powerpoint/2010/main" val="2574946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9D6E9DEC-419B-4CC5-A080-3B06BD5A8291}" type="datetimeFigureOut">
              <a:rPr lang="en-US" smtClean="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30177376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re et légende">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248299166"/>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tion avec légende">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fr-FR" smtClean="0"/>
              <a:t>Modifiez le style du titre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073048651"/>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arte nom">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95845736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D6E9DEC-419B-4CC5-A080-3B06BD5A8291}" type="datetimeFigureOut">
              <a:rPr lang="en-US" smtClean="0"/>
              <a:t>12/7/2022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37645901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D6E9DEC-419B-4CC5-A080-3B06BD5A8291}" type="datetimeFigureOut">
              <a:rPr lang="en-US" smtClean="0"/>
              <a:t>12/7/2022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106418065"/>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964313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178E61D-D431-422C-9764-11DAFE33AB63}" type="datetimeFigureOut">
              <a:rPr lang="en-US" smtClean="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4137696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910162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0578ACC-22D6-47C1-A373-4FD133E34F3C}" type="datetimeFigureOut">
              <a:rPr lang="en-US" smtClean="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515584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803967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12/7/2022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179810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12/7/2022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923816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4A7AC-904D-4781-85BA-7D10C17ED021}" type="datetimeFigureOut">
              <a:rPr lang="en-US" smtClean="0"/>
              <a:t>12/7/2022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657612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331444B-B92B-4E27-8C94-BB93EAF5CB18}" type="datetimeFigureOut">
              <a:rPr lang="en-US" smtClean="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885675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63EFA5E-FA76-400D-B3DC-F0BA90E6D107}" type="datetimeFigureOut">
              <a:rPr lang="en-US" smtClean="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064644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fr-FR" smtClean="0"/>
              <a:t>Modifiez le style du titre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9D6E9DEC-419B-4CC5-A080-3B06BD5A8291}" type="datetimeFigureOut">
              <a:rPr lang="en-US" smtClean="0"/>
              <a:t>12/7/2022</a:t>
            </a:fld>
            <a:endParaRPr lang="en-US" dirty="0"/>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dirty="0"/>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316409667"/>
      </p:ext>
    </p:extLst>
  </p:cSld>
  <p:clrMap bg1="lt1" tx1="dk1" bg2="lt2" tx2="dk2" accent1="accent1" accent2="accent2" accent3="accent3" accent4="accent4" accent5="accent5" accent6="accent6" hlink="hlink" folHlink="folHlink"/>
  <p:sldLayoutIdLst>
    <p:sldLayoutId id="2147483856"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 id="2147483866" r:id="rId11"/>
    <p:sldLayoutId id="2147483867" r:id="rId12"/>
    <p:sldLayoutId id="2147483868" r:id="rId13"/>
    <p:sldLayoutId id="2147483869" r:id="rId14"/>
    <p:sldLayoutId id="2147483870" r:id="rId15"/>
    <p:sldLayoutId id="2147483871" r:id="rId16"/>
    <p:sldLayoutId id="2147483872"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98015" y="1807164"/>
            <a:ext cx="8144134" cy="1131843"/>
          </a:xfrm>
        </p:spPr>
        <p:style>
          <a:lnRef idx="2">
            <a:schemeClr val="accent1"/>
          </a:lnRef>
          <a:fillRef idx="1">
            <a:schemeClr val="lt1"/>
          </a:fillRef>
          <a:effectRef idx="0">
            <a:schemeClr val="accent1"/>
          </a:effectRef>
          <a:fontRef idx="minor">
            <a:schemeClr val="dk1"/>
          </a:fontRef>
        </p:style>
        <p:txBody>
          <a:bodyPr>
            <a:normAutofit/>
          </a:bodyPr>
          <a:lstStyle/>
          <a:p>
            <a:pPr algn="ctr" rtl="1"/>
            <a:r>
              <a:rPr lang="ar-SA" sz="2800" b="1" dirty="0" smtClean="0"/>
              <a:t>دور </a:t>
            </a:r>
            <a:r>
              <a:rPr lang="ar-SA" sz="2800" b="1" dirty="0"/>
              <a:t>نظام المعلومات التسويقية في صنع القرارات </a:t>
            </a:r>
            <a:r>
              <a:rPr lang="ar-SA" sz="2800" b="1" dirty="0" smtClean="0"/>
              <a:t>التسويقية</a:t>
            </a:r>
            <a:r>
              <a:rPr lang="ar-DZ" sz="2800" b="1" dirty="0" smtClean="0"/>
              <a:t> </a:t>
            </a:r>
            <a:r>
              <a:rPr lang="en-US" sz="2800" dirty="0" smtClean="0"/>
              <a:t/>
            </a:r>
            <a:br>
              <a:rPr lang="en-US" sz="2800" dirty="0" smtClean="0"/>
            </a:br>
            <a:endParaRPr lang="en-US" sz="2800" b="1" dirty="0"/>
          </a:p>
        </p:txBody>
      </p:sp>
      <p:sp>
        <p:nvSpPr>
          <p:cNvPr id="4" name="Rectangle 3"/>
          <p:cNvSpPr/>
          <p:nvPr/>
        </p:nvSpPr>
        <p:spPr>
          <a:xfrm>
            <a:off x="9180866" y="3875314"/>
            <a:ext cx="2461209" cy="1291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محاضرة رقم 11</a:t>
            </a:r>
          </a:p>
        </p:txBody>
      </p:sp>
      <p:sp>
        <p:nvSpPr>
          <p:cNvPr id="5" name="Rectangle à coins arrondis 4"/>
          <p:cNvSpPr/>
          <p:nvPr/>
        </p:nvSpPr>
        <p:spPr>
          <a:xfrm>
            <a:off x="167425" y="154546"/>
            <a:ext cx="11706898" cy="15241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4000" b="1" dirty="0">
                <a:solidFill>
                  <a:schemeClr val="tx1"/>
                </a:solidFill>
              </a:rPr>
              <a:t>مقياس: نظــــام المعلـومات التسويـــــقية </a:t>
            </a:r>
          </a:p>
          <a:p>
            <a:pPr algn="ctr" rtl="1"/>
            <a:r>
              <a:rPr lang="ar-DZ" sz="3200" b="1" dirty="0" smtClean="0">
                <a:solidFill>
                  <a:schemeClr val="tx1"/>
                </a:solidFill>
              </a:rPr>
              <a:t>مستوى سنة ثالثة تسويق</a:t>
            </a:r>
            <a:endParaRPr lang="en-US" sz="3200" b="1" dirty="0">
              <a:solidFill>
                <a:schemeClr val="tx1"/>
              </a:solidFill>
            </a:endParaRPr>
          </a:p>
        </p:txBody>
      </p:sp>
      <p:sp>
        <p:nvSpPr>
          <p:cNvPr id="3" name="Rectangle 2"/>
          <p:cNvSpPr/>
          <p:nvPr/>
        </p:nvSpPr>
        <p:spPr>
          <a:xfrm>
            <a:off x="898015" y="3875314"/>
            <a:ext cx="8144133" cy="1291772"/>
          </a:xfrm>
          <a:prstGeom prst="rect">
            <a:avLst/>
          </a:prstGeom>
          <a:gradFill flip="none" rotWithShape="1">
            <a:gsLst>
              <a:gs pos="0">
                <a:schemeClr val="accent3">
                  <a:tint val="66000"/>
                  <a:satMod val="160000"/>
                </a:schemeClr>
              </a:gs>
              <a:gs pos="50000">
                <a:schemeClr val="accent3">
                  <a:tint val="44500"/>
                  <a:satMod val="160000"/>
                </a:schemeClr>
              </a:gs>
              <a:gs pos="100000">
                <a:schemeClr val="accent3">
                  <a:tint val="23500"/>
                  <a:satMod val="160000"/>
                </a:schemeClr>
              </a:gs>
            </a:gsLst>
            <a:lin ang="16200000" scaled="1"/>
            <a:tileRect/>
          </a:gradFill>
        </p:spPr>
        <p:style>
          <a:lnRef idx="3">
            <a:schemeClr val="lt1"/>
          </a:lnRef>
          <a:fillRef idx="1">
            <a:schemeClr val="accent3"/>
          </a:fillRef>
          <a:effectRef idx="1">
            <a:schemeClr val="accent3"/>
          </a:effectRef>
          <a:fontRef idx="minor">
            <a:schemeClr val="lt1"/>
          </a:fontRef>
        </p:style>
        <p:txBody>
          <a:bodyPr rtlCol="0" anchor="ctr"/>
          <a:lstStyle/>
          <a:p>
            <a:pPr algn="ctr"/>
            <a:r>
              <a:rPr lang="ar-SA" sz="2800" b="1" dirty="0">
                <a:solidFill>
                  <a:schemeClr val="tx1"/>
                </a:solidFill>
              </a:rPr>
              <a:t>دور نظام المعلومات التسويقية في صنع القرارات التسويقية الاستراتيجية</a:t>
            </a:r>
            <a:endParaRPr lang="en-US" sz="2800" dirty="0">
              <a:solidFill>
                <a:schemeClr val="tx1"/>
              </a:solidFill>
            </a:endParaRPr>
          </a:p>
        </p:txBody>
      </p:sp>
      <p:sp>
        <p:nvSpPr>
          <p:cNvPr id="6" name="Flèche vers le bas 5"/>
          <p:cNvSpPr/>
          <p:nvPr/>
        </p:nvSpPr>
        <p:spPr>
          <a:xfrm>
            <a:off x="3483428" y="2965869"/>
            <a:ext cx="3425372" cy="619159"/>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8790333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25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500"/>
                                        <p:tgtEl>
                                          <p:spTgt spid="2"/>
                                        </p:tgtEl>
                                      </p:cBhvr>
                                    </p:animEffect>
                                    <p:anim calcmode="lin" valueType="num">
                                      <p:cBhvr>
                                        <p:cTn id="8" dur="1500" fill="hold"/>
                                        <p:tgtEl>
                                          <p:spTgt spid="2"/>
                                        </p:tgtEl>
                                        <p:attrNameLst>
                                          <p:attrName>ppt_x</p:attrName>
                                        </p:attrNameLst>
                                      </p:cBhvr>
                                      <p:tavLst>
                                        <p:tav tm="0">
                                          <p:val>
                                            <p:strVal val="#ppt_x"/>
                                          </p:val>
                                        </p:tav>
                                        <p:tav tm="100000">
                                          <p:val>
                                            <p:strVal val="#ppt_x"/>
                                          </p:val>
                                        </p:tav>
                                      </p:tavLst>
                                    </p:anim>
                                    <p:anim calcmode="lin" valueType="num">
                                      <p:cBhvr>
                                        <p:cTn id="9" dur="1500" fill="hold"/>
                                        <p:tgtEl>
                                          <p:spTgt spid="2"/>
                                        </p:tgtEl>
                                        <p:attrNameLst>
                                          <p:attrName>ppt_y</p:attrName>
                                        </p:attrNameLst>
                                      </p:cBhvr>
                                      <p:tavLst>
                                        <p:tav tm="0">
                                          <p:val>
                                            <p:strVal val="#ppt_y+.1"/>
                                          </p:val>
                                        </p:tav>
                                        <p:tav tm="100000">
                                          <p:val>
                                            <p:strVal val="#ppt_y"/>
                                          </p:val>
                                        </p:tav>
                                      </p:tavLst>
                                    </p:anim>
                                  </p:childTnLst>
                                </p:cTn>
                              </p:par>
                              <p:par>
                                <p:cTn id="10" presetID="16" presetClass="entr" presetSubtype="21" fill="hold" grpId="0" nodeType="withEffect">
                                  <p:stCondLst>
                                    <p:cond delay="25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2" presetClass="entr" presetSubtype="4" fill="hold" grpId="0" nodeType="withEffect">
                                  <p:stCondLst>
                                    <p:cond delay="25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250" fill="hold"/>
                                        <p:tgtEl>
                                          <p:spTgt spid="5"/>
                                        </p:tgtEl>
                                        <p:attrNameLst>
                                          <p:attrName>ppt_x</p:attrName>
                                        </p:attrNameLst>
                                      </p:cBhvr>
                                      <p:tavLst>
                                        <p:tav tm="0">
                                          <p:val>
                                            <p:strVal val="#ppt_x"/>
                                          </p:val>
                                        </p:tav>
                                        <p:tav tm="100000">
                                          <p:val>
                                            <p:strVal val="#ppt_x"/>
                                          </p:val>
                                        </p:tav>
                                      </p:tavLst>
                                    </p:anim>
                                    <p:anim calcmode="lin" valueType="num">
                                      <p:cBhvr additive="base">
                                        <p:cTn id="16" dur="25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647666"/>
            <a:ext cx="11423176" cy="3753134"/>
          </a:xfrm>
        </p:spPr>
        <p:style>
          <a:lnRef idx="1">
            <a:schemeClr val="accent5"/>
          </a:lnRef>
          <a:fillRef idx="2">
            <a:schemeClr val="accent5"/>
          </a:fillRef>
          <a:effectRef idx="1">
            <a:schemeClr val="accent5"/>
          </a:effectRef>
          <a:fontRef idx="minor">
            <a:schemeClr val="dk1"/>
          </a:fontRef>
        </p:style>
        <p:txBody>
          <a:bodyPr>
            <a:normAutofit/>
          </a:bodyPr>
          <a:lstStyle/>
          <a:p>
            <a:pPr algn="ctr" rtl="1">
              <a:lnSpc>
                <a:spcPct val="150000"/>
              </a:lnSpc>
            </a:pPr>
            <a:r>
              <a:rPr lang="ar-SA" sz="2400" dirty="0"/>
              <a:t>تعتمد صياغة القرارات التسويقية الاستراتيجية على وجود نظام كفء لتوفير المعلومات التسويقية، إذ ترتبط هذه القرارات </a:t>
            </a:r>
            <a:r>
              <a:rPr lang="ar-SA" sz="2400" u="sng" dirty="0"/>
              <a:t>بالظروف البيئية الخارجية </a:t>
            </a:r>
            <a:r>
              <a:rPr lang="ar-SA" sz="2400" dirty="0"/>
              <a:t>التي يصعب التحكم فيها لأسباب تتعلق </a:t>
            </a:r>
            <a:r>
              <a:rPr lang="ar-SA" sz="2400" u="sng" dirty="0"/>
              <a:t>بصعوبات التنبؤ بالنتائج المحتملة </a:t>
            </a:r>
            <a:r>
              <a:rPr lang="ar-SA" sz="2400" dirty="0"/>
              <a:t>لهذه القرارات </a:t>
            </a:r>
            <a:r>
              <a:rPr lang="ar-SA" sz="2400" u="sng" dirty="0"/>
              <a:t>وصعوبة تقييم نتائجها</a:t>
            </a:r>
            <a:r>
              <a:rPr lang="ar-SA" sz="2400" dirty="0"/>
              <a:t>، فضلا عن </a:t>
            </a:r>
            <a:r>
              <a:rPr lang="ar-SA" sz="2400" u="sng" dirty="0"/>
              <a:t>صعوبة توقع الفرص والتهديدات المحتملة</a:t>
            </a:r>
            <a:r>
              <a:rPr lang="ar-SA" sz="2400" dirty="0" smtClean="0"/>
              <a:t>.</a:t>
            </a:r>
            <a:endParaRPr lang="ar-DZ" sz="2400" dirty="0" smtClean="0"/>
          </a:p>
          <a:p>
            <a:pPr algn="ctr" rtl="1">
              <a:lnSpc>
                <a:spcPct val="150000"/>
              </a:lnSpc>
            </a:pPr>
            <a:r>
              <a:rPr lang="ar-SA" sz="2400" dirty="0" smtClean="0"/>
              <a:t>فعليه </a:t>
            </a:r>
            <a:r>
              <a:rPr lang="ar-SA" sz="2400" dirty="0"/>
              <a:t>من أجل مواجهة هذه الصعوبات </a:t>
            </a:r>
            <a:r>
              <a:rPr lang="ar-SA" sz="2400" b="1" u="sng" dirty="0" smtClean="0"/>
              <a:t>يجب توفير المعلومات الضرورية </a:t>
            </a:r>
            <a:r>
              <a:rPr lang="ar-SA" sz="2400" dirty="0" smtClean="0"/>
              <a:t>عن </a:t>
            </a:r>
            <a:r>
              <a:rPr lang="ar-SA" sz="2400" dirty="0"/>
              <a:t>المجالات الرئيسية التي </a:t>
            </a:r>
            <a:r>
              <a:rPr lang="ar-SA" sz="2400" b="1" u="sng" dirty="0"/>
              <a:t>تصنع القرارات الاستراتيجية  </a:t>
            </a:r>
            <a:r>
              <a:rPr lang="ar-SA" sz="2400" dirty="0"/>
              <a:t>في إطارها إذ تتولى الإدارة التسويقية مهمة </a:t>
            </a:r>
            <a:r>
              <a:rPr lang="ar-SA" sz="2400" dirty="0" smtClean="0"/>
              <a:t>صنع </a:t>
            </a:r>
            <a:r>
              <a:rPr lang="ar-SA" sz="2400" dirty="0"/>
              <a:t>أربعة أنواع من القرارات الاستراتيجية التي تتحدد في ضوئها الحاجة إلى المعلومات التسويقية و من ثم دور نظام المعلومات التسويقية و هي</a:t>
            </a:r>
            <a:r>
              <a:rPr lang="fr-FR" sz="2400" dirty="0"/>
              <a:t>:</a:t>
            </a:r>
            <a:endParaRPr lang="en-US" sz="2400" dirty="0"/>
          </a:p>
        </p:txBody>
      </p:sp>
      <p:sp>
        <p:nvSpPr>
          <p:cNvPr id="5" name="Rectangle 4"/>
          <p:cNvSpPr/>
          <p:nvPr/>
        </p:nvSpPr>
        <p:spPr>
          <a:xfrm>
            <a:off x="982639" y="777922"/>
            <a:ext cx="8843749" cy="1323439"/>
          </a:xfrm>
          <a:prstGeom prst="rect">
            <a:avLst/>
          </a:prstGeom>
        </p:spPr>
        <p:txBody>
          <a:bodyPr wrap="square">
            <a:spAutoFit/>
          </a:bodyPr>
          <a:lstStyle/>
          <a:p>
            <a:pPr algn="ctr"/>
            <a:r>
              <a:rPr lang="ar-SA" sz="4000" b="1" dirty="0">
                <a:solidFill>
                  <a:schemeClr val="bg1"/>
                </a:solidFill>
              </a:rPr>
              <a:t>دور نظام المعلومات التسويقية في صنع القرارات التسويقية الاستراتيجية</a:t>
            </a:r>
            <a:endParaRPr lang="en-US" sz="4000" dirty="0">
              <a:solidFill>
                <a:schemeClr val="bg1"/>
              </a:solidFill>
            </a:endParaRPr>
          </a:p>
        </p:txBody>
      </p:sp>
      <p:sp>
        <p:nvSpPr>
          <p:cNvPr id="6" name="Rectangle 5"/>
          <p:cNvSpPr/>
          <p:nvPr/>
        </p:nvSpPr>
        <p:spPr>
          <a:xfrm>
            <a:off x="10581414" y="973668"/>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11</a:t>
            </a:r>
            <a:endParaRPr lang="ar-DZ" b="1" dirty="0">
              <a:solidFill>
                <a:schemeClr val="tx1"/>
              </a:solidFill>
            </a:endParaRPr>
          </a:p>
        </p:txBody>
      </p:sp>
    </p:spTree>
    <p:extLst>
      <p:ext uri="{BB962C8B-B14F-4D97-AF65-F5344CB8AC3E}">
        <p14:creationId xmlns:p14="http://schemas.microsoft.com/office/powerpoint/2010/main" val="22607545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Rectangle 1"/>
          <p:cNvSpPr/>
          <p:nvPr/>
        </p:nvSpPr>
        <p:spPr>
          <a:xfrm>
            <a:off x="782902" y="1942666"/>
            <a:ext cx="8488149" cy="870857"/>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r>
              <a:rPr lang="ar-SA" sz="2800" b="1" dirty="0">
                <a:solidFill>
                  <a:schemeClr val="tx1"/>
                </a:solidFill>
              </a:rPr>
              <a:t>القرارات المتعلقة بمعرفة المبالغ المطلوبة لأداء الأنشطة التسويقية</a:t>
            </a:r>
            <a:endParaRPr lang="en-US" sz="2800" dirty="0">
              <a:solidFill>
                <a:schemeClr val="tx1"/>
              </a:solidFill>
            </a:endParaRPr>
          </a:p>
        </p:txBody>
      </p:sp>
      <p:sp>
        <p:nvSpPr>
          <p:cNvPr id="3" name="Rectangle 2"/>
          <p:cNvSpPr/>
          <p:nvPr/>
        </p:nvSpPr>
        <p:spPr>
          <a:xfrm>
            <a:off x="715965" y="3223527"/>
            <a:ext cx="8488149" cy="776515"/>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r>
              <a:rPr lang="ar-SA" sz="3200" b="1" dirty="0">
                <a:solidFill>
                  <a:schemeClr val="tx1"/>
                </a:solidFill>
              </a:rPr>
              <a:t>القرارات الخاصة بصياغة المزيج التسويقي الكفء والفعال</a:t>
            </a:r>
            <a:endParaRPr lang="en-US" sz="3200" b="1" dirty="0">
              <a:solidFill>
                <a:schemeClr val="tx1"/>
              </a:solidFill>
            </a:endParaRPr>
          </a:p>
        </p:txBody>
      </p:sp>
      <p:sp>
        <p:nvSpPr>
          <p:cNvPr id="4" name="Rectangle 3"/>
          <p:cNvSpPr/>
          <p:nvPr/>
        </p:nvSpPr>
        <p:spPr>
          <a:xfrm>
            <a:off x="657908" y="4277634"/>
            <a:ext cx="8546206" cy="928915"/>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ar-SA" sz="2800" b="1" dirty="0">
                <a:solidFill>
                  <a:schemeClr val="tx1"/>
                </a:solidFill>
              </a:rPr>
              <a:t>القرارات الخاصة بتحديد المجالات التي تؤثر فيها الجهود التسويقية(التوزيع الجغرافي)</a:t>
            </a:r>
            <a:endParaRPr lang="en-US" sz="2800" b="1" dirty="0">
              <a:solidFill>
                <a:schemeClr val="tx1"/>
              </a:solidFill>
            </a:endParaRPr>
          </a:p>
        </p:txBody>
      </p:sp>
      <p:sp>
        <p:nvSpPr>
          <p:cNvPr id="5" name="Rectangle 4"/>
          <p:cNvSpPr/>
          <p:nvPr/>
        </p:nvSpPr>
        <p:spPr>
          <a:xfrm>
            <a:off x="715965" y="5484141"/>
            <a:ext cx="8488149" cy="856347"/>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SA" sz="2800" b="1" dirty="0">
                <a:solidFill>
                  <a:schemeClr val="tx1"/>
                </a:solidFill>
              </a:rPr>
              <a:t>تحديد القطاعات (المجالات) التي توجه نحوها تلك الجهود (التوزيع الزمني)</a:t>
            </a:r>
            <a:endParaRPr lang="en-US" sz="2800" b="1" dirty="0">
              <a:solidFill>
                <a:schemeClr val="tx1"/>
              </a:solidFill>
            </a:endParaRPr>
          </a:p>
        </p:txBody>
      </p:sp>
      <p:sp>
        <p:nvSpPr>
          <p:cNvPr id="7" name="Organigramme : Multidocument 6"/>
          <p:cNvSpPr/>
          <p:nvPr/>
        </p:nvSpPr>
        <p:spPr>
          <a:xfrm>
            <a:off x="9420852" y="1911307"/>
            <a:ext cx="1132115" cy="781044"/>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01</a:t>
            </a:r>
            <a:endParaRPr lang="en-US" sz="2800" b="1" dirty="0">
              <a:solidFill>
                <a:schemeClr val="tx1"/>
              </a:solidFill>
            </a:endParaRPr>
          </a:p>
        </p:txBody>
      </p:sp>
      <p:sp>
        <p:nvSpPr>
          <p:cNvPr id="8" name="Organigramme : Multidocument 7"/>
          <p:cNvSpPr/>
          <p:nvPr/>
        </p:nvSpPr>
        <p:spPr>
          <a:xfrm>
            <a:off x="9420852" y="3218998"/>
            <a:ext cx="1132115" cy="781044"/>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02</a:t>
            </a:r>
            <a:endParaRPr lang="en-US" sz="2800" b="1" dirty="0">
              <a:solidFill>
                <a:schemeClr val="tx1"/>
              </a:solidFill>
            </a:endParaRPr>
          </a:p>
        </p:txBody>
      </p:sp>
      <p:sp>
        <p:nvSpPr>
          <p:cNvPr id="9" name="Organigramme : Multidocument 8"/>
          <p:cNvSpPr/>
          <p:nvPr/>
        </p:nvSpPr>
        <p:spPr>
          <a:xfrm>
            <a:off x="9420852" y="4303683"/>
            <a:ext cx="1132115" cy="781044"/>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03</a:t>
            </a:r>
            <a:endParaRPr lang="en-US" sz="2400" b="1" dirty="0">
              <a:solidFill>
                <a:schemeClr val="tx1"/>
              </a:solidFill>
            </a:endParaRPr>
          </a:p>
        </p:txBody>
      </p:sp>
      <p:sp>
        <p:nvSpPr>
          <p:cNvPr id="10" name="Organigramme : Multidocument 9"/>
          <p:cNvSpPr/>
          <p:nvPr/>
        </p:nvSpPr>
        <p:spPr>
          <a:xfrm>
            <a:off x="9420852" y="5484141"/>
            <a:ext cx="1132115" cy="781044"/>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04</a:t>
            </a:r>
            <a:endParaRPr lang="en-US" sz="2400" b="1" dirty="0">
              <a:solidFill>
                <a:schemeClr val="tx1"/>
              </a:solidFill>
            </a:endParaRPr>
          </a:p>
        </p:txBody>
      </p:sp>
      <p:sp>
        <p:nvSpPr>
          <p:cNvPr id="12" name="Rectangle 11"/>
          <p:cNvSpPr/>
          <p:nvPr/>
        </p:nvSpPr>
        <p:spPr>
          <a:xfrm>
            <a:off x="10900228" y="31658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11</a:t>
            </a:r>
            <a:endParaRPr lang="ar-DZ" b="1" dirty="0">
              <a:solidFill>
                <a:schemeClr val="tx1"/>
              </a:solidFill>
            </a:endParaRPr>
          </a:p>
        </p:txBody>
      </p:sp>
      <p:grpSp>
        <p:nvGrpSpPr>
          <p:cNvPr id="11" name="Groupe 8"/>
          <p:cNvGrpSpPr/>
          <p:nvPr/>
        </p:nvGrpSpPr>
        <p:grpSpPr>
          <a:xfrm>
            <a:off x="204717" y="-122831"/>
            <a:ext cx="9567080" cy="1897039"/>
            <a:chOff x="340269" y="-275530"/>
            <a:chExt cx="1666875" cy="1904330"/>
          </a:xfrm>
        </p:grpSpPr>
        <p:pic>
          <p:nvPicPr>
            <p:cNvPr id="13" name="Picture 5"/>
            <p:cNvPicPr>
              <a:picLocks noChangeAspect="1" noChangeArrowheads="1"/>
            </p:cNvPicPr>
            <p:nvPr/>
          </p:nvPicPr>
          <p:blipFill>
            <a:blip r:embed="rId2" cstate="print">
              <a:extLst>
                <a:ext uri="{BEBA8EAE-BF5A-486C-A8C5-ECC9F3942E4B}">
                  <a14:imgProps xmlns:a14="http://schemas.microsoft.com/office/drawing/2010/main">
                    <a14:imgLayer>
                      <a14:imgEffect>
                        <a14:backgroundRemoval t="0" b="100000" l="0" r="100000">
                          <a14:foregroundMark x1="44000" y1="13068" x2="48571" y2="6818"/>
                          <a14:foregroundMark x1="52000" y1="9659" x2="45714" y2="3409"/>
                          <a14:backgroundMark x1="43429" y1="9659" x2="26857" y2="2273"/>
                          <a14:backgroundMark x1="56571" y1="9659" x2="72000" y2="2273"/>
                        </a14:backgroundRemoval>
                      </a14:imgEffect>
                    </a14:imgLayer>
                  </a14:imgProps>
                </a:ext>
                <a:ext uri="{28A0092B-C50C-407E-A947-70E740481C1C}">
                  <a14:useLocalDpi xmlns:a14="http://schemas.microsoft.com/office/drawing/2010/main" val="0"/>
                </a:ext>
              </a:extLst>
            </a:blip>
            <a:srcRect/>
            <a:stretch>
              <a:fillRect/>
            </a:stretch>
          </p:blipFill>
          <p:spPr bwMode="auto">
            <a:xfrm>
              <a:off x="340269" y="-47600"/>
              <a:ext cx="1666875"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2"/>
            <p:cNvPicPr>
              <a:picLocks noChangeAspect="1" noChangeArrowheads="1"/>
            </p:cNvPicPr>
            <p:nvPr/>
          </p:nvPicPr>
          <p:blipFill>
            <a:blip r:embed="rId3" cstate="print">
              <a:extLst>
                <a:ext uri="{BEBA8EAE-BF5A-486C-A8C5-ECC9F3942E4B}">
                  <a14:imgProps xmlns:a14="http://schemas.microsoft.com/office/drawing/2010/main">
                    <a14:imgLayer>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rot="1554017">
              <a:off x="1009142" y="-275530"/>
              <a:ext cx="504825"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5" name="ZoneTexte 14"/>
          <p:cNvSpPr txBox="1"/>
          <p:nvPr/>
        </p:nvSpPr>
        <p:spPr>
          <a:xfrm>
            <a:off x="1323833" y="520422"/>
            <a:ext cx="7301552" cy="954107"/>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2800" dirty="0"/>
              <a:t>القرارات </a:t>
            </a:r>
            <a:r>
              <a:rPr lang="ar-SA" sz="2800" dirty="0" smtClean="0"/>
              <a:t>الاستراتيجية</a:t>
            </a:r>
            <a:r>
              <a:rPr lang="ar-DZ" sz="2800" dirty="0"/>
              <a:t> </a:t>
            </a:r>
            <a:r>
              <a:rPr lang="ar-DZ" sz="2800" dirty="0" smtClean="0"/>
              <a:t>التسويقية</a:t>
            </a:r>
            <a:r>
              <a:rPr lang="ar-SA" sz="2800" dirty="0" smtClean="0"/>
              <a:t> </a:t>
            </a:r>
            <a:r>
              <a:rPr lang="ar-SA" sz="2800" dirty="0"/>
              <a:t>التي تتحدد في ضوئها الحاجة إلى المعلومات التسويقية</a:t>
            </a:r>
            <a:endParaRPr lang="fr-FR" sz="2800" b="1" dirty="0">
              <a:ln w="11430"/>
              <a:solidFill>
                <a:srgbClr val="002060"/>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675507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 calcmode="lin" valueType="num">
                                      <p:cBhvr>
                                        <p:cTn id="9" dur="1000" fill="hold"/>
                                        <p:tgtEl>
                                          <p:spTgt spid="11"/>
                                        </p:tgtEl>
                                        <p:attrNameLst>
                                          <p:attrName>style.rotation</p:attrName>
                                        </p:attrNameLst>
                                      </p:cBhvr>
                                      <p:tavLst>
                                        <p:tav tm="0">
                                          <p:val>
                                            <p:fltVal val="90"/>
                                          </p:val>
                                        </p:tav>
                                        <p:tav tm="100000">
                                          <p:val>
                                            <p:fltVal val="0"/>
                                          </p:val>
                                        </p:tav>
                                      </p:tavLst>
                                    </p:anim>
                                    <p:animEffect transition="in" filter="fade">
                                      <p:cBhvr>
                                        <p:cTn id="10" dur="1000"/>
                                        <p:tgtEl>
                                          <p:spTgt spid="11"/>
                                        </p:tgtEl>
                                      </p:cBhvr>
                                    </p:animEffect>
                                  </p:childTnLst>
                                </p:cTn>
                              </p:par>
                            </p:childTnLst>
                          </p:cTn>
                        </p:par>
                        <p:par>
                          <p:cTn id="11" fill="hold">
                            <p:stCondLst>
                              <p:cond delay="1000"/>
                            </p:stCondLst>
                            <p:childTnLst>
                              <p:par>
                                <p:cTn id="12" presetID="1" presetClass="entr" presetSubtype="0" fill="hold" grpId="0" nodeType="afterEffect">
                                  <p:stCondLst>
                                    <p:cond delay="0"/>
                                  </p:stCondLst>
                                  <p:childTnLst>
                                    <p:set>
                                      <p:cBhvr>
                                        <p:cTn id="13" dur="1" fill="hold">
                                          <p:stCondLst>
                                            <p:cond delay="0"/>
                                          </p:stCondLst>
                                        </p:cTn>
                                        <p:tgtEl>
                                          <p:spTgt spid="15"/>
                                        </p:tgtEl>
                                        <p:attrNameLst>
                                          <p:attrName>style.visibility</p:attrName>
                                        </p:attrNameLst>
                                      </p:cBhvr>
                                      <p:to>
                                        <p:strVal val="visible"/>
                                      </p:to>
                                    </p:set>
                                  </p:childTnLst>
                                </p:cTn>
                              </p:par>
                            </p:childTnLst>
                          </p:cTn>
                        </p:par>
                        <p:par>
                          <p:cTn id="14" fill="hold">
                            <p:stCondLst>
                              <p:cond delay="1000"/>
                            </p:stCondLst>
                            <p:childTnLst>
                              <p:par>
                                <p:cTn id="15" presetID="26" presetClass="emph" presetSubtype="0" repeatCount="indefinite" fill="hold" nodeType="afterEffect">
                                  <p:stCondLst>
                                    <p:cond delay="0"/>
                                  </p:stCondLst>
                                  <p:childTnLst>
                                    <p:animEffect transition="out" filter="fade">
                                      <p:cBhvr>
                                        <p:cTn id="16" dur="500" tmFilter="0, 0; .2, .5; .8, .5; 1, 0"/>
                                        <p:tgtEl>
                                          <p:spTgt spid="11"/>
                                        </p:tgtEl>
                                      </p:cBhvr>
                                    </p:animEffect>
                                    <p:animScale>
                                      <p:cBhvr>
                                        <p:cTn id="17" dur="250" autoRev="1" fill="hold"/>
                                        <p:tgtEl>
                                          <p:spTgt spid="11"/>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82137" y="1990225"/>
            <a:ext cx="11300347" cy="4715376"/>
          </a:xfrm>
          <a:gradFill flip="none" rotWithShape="1">
            <a:gsLst>
              <a:gs pos="0">
                <a:schemeClr val="accent1">
                  <a:tint val="64000"/>
                  <a:lumMod val="118000"/>
                </a:schemeClr>
              </a:gs>
              <a:gs pos="100000">
                <a:schemeClr val="accent1">
                  <a:tint val="92000"/>
                  <a:alpha val="100000"/>
                  <a:lumMod val="110000"/>
                </a:schemeClr>
              </a:gs>
            </a:gsLst>
            <a:lin ang="8100000" scaled="1"/>
            <a:tileRect/>
          </a:gradFill>
        </p:spPr>
        <p:style>
          <a:lnRef idx="1">
            <a:schemeClr val="accent1"/>
          </a:lnRef>
          <a:fillRef idx="2">
            <a:schemeClr val="accent1"/>
          </a:fillRef>
          <a:effectRef idx="1">
            <a:schemeClr val="accent1"/>
          </a:effectRef>
          <a:fontRef idx="minor">
            <a:schemeClr val="dk1"/>
          </a:fontRef>
        </p:style>
        <p:txBody>
          <a:bodyPr>
            <a:noAutofit/>
          </a:bodyPr>
          <a:lstStyle/>
          <a:p>
            <a:pPr lvl="0" algn="r" rtl="1">
              <a:lnSpc>
                <a:spcPct val="150000"/>
              </a:lnSpc>
            </a:pPr>
            <a:r>
              <a:rPr lang="ar-SA" sz="2400" dirty="0" smtClean="0"/>
              <a:t>تشير </a:t>
            </a:r>
            <a:r>
              <a:rPr lang="ar-SA" sz="2400" dirty="0"/>
              <a:t>المبالغ المطلوبة لتأدية الأنشطة التسويقية إلى الجهود التسويقية الكلية المبذولة من قبل المنظمة في وقت معين والتي تتمثل في الموارد المالية الإجمالية لتلك الأنشطة، وعند البحث في كيفية صنع مثل هذه القرارات من قبل المؤسسات نجد أنه لا يوجد أسلوب واضح ومحدد، فبعض المؤسسات تعتمد على الموازنة على أساس النسبة المئوية من مبيعات السنوات السابقة، والبعض الآخر يستند إل النسب المستخدمة من قبل المؤسسات المنافسة، ومهما كان الأسلوب المعتمد فإنها جميعا تتصف بوصفها تخمينية ولذا فإنها لا تعود بنتائج جيدة. من هنا </a:t>
            </a:r>
            <a:r>
              <a:rPr lang="ar-SA" sz="2400" dirty="0" err="1"/>
              <a:t>ﻇهرت</a:t>
            </a:r>
            <a:r>
              <a:rPr lang="ar-SA" sz="2400" dirty="0"/>
              <a:t> الحاجة إلى إتباع أساليب أكثر تطورا و التي من أهمها </a:t>
            </a:r>
            <a:r>
              <a:rPr lang="ar-SA" sz="2400" u="sng" dirty="0"/>
              <a:t>أسلوب النماذج الشاملة </a:t>
            </a:r>
            <a:r>
              <a:rPr lang="ar-SA" sz="2400" dirty="0"/>
              <a:t>الذي يحتاج إلى معلومات عن مجالات عدة مثل </a:t>
            </a:r>
            <a:r>
              <a:rPr lang="ar-DZ" sz="2400" dirty="0" smtClean="0"/>
              <a:t>:</a:t>
            </a:r>
            <a:endParaRPr lang="ar-DZ" sz="2400" dirty="0"/>
          </a:p>
          <a:p>
            <a:pPr lvl="0" algn="r" rtl="1">
              <a:lnSpc>
                <a:spcPct val="150000"/>
              </a:lnSpc>
            </a:pPr>
            <a:r>
              <a:rPr lang="ar-SA" sz="2400" u="sng" dirty="0" smtClean="0"/>
              <a:t>حجم </a:t>
            </a:r>
            <a:r>
              <a:rPr lang="ar-SA" sz="2400" u="sng" dirty="0"/>
              <a:t>المبيعات والحصة السوقية والتكاليف </a:t>
            </a:r>
            <a:r>
              <a:rPr lang="ar-SA" sz="2400" u="sng" dirty="0" smtClean="0"/>
              <a:t>الحالية</a:t>
            </a:r>
            <a:r>
              <a:rPr lang="ar-DZ" sz="2400" u="sng" dirty="0"/>
              <a:t> </a:t>
            </a:r>
            <a:r>
              <a:rPr lang="ar-SA" sz="2400" u="sng" dirty="0" smtClean="0"/>
              <a:t>والمتوقعة</a:t>
            </a:r>
            <a:r>
              <a:rPr lang="ar-SA" sz="2400" u="sng" dirty="0"/>
              <a:t>.</a:t>
            </a:r>
            <a:endParaRPr lang="en-US" sz="2400" u="sng" dirty="0"/>
          </a:p>
        </p:txBody>
      </p:sp>
      <p:sp>
        <p:nvSpPr>
          <p:cNvPr id="4" name="Virage 3"/>
          <p:cNvSpPr/>
          <p:nvPr/>
        </p:nvSpPr>
        <p:spPr>
          <a:xfrm rot="10800000">
            <a:off x="9703557" y="776410"/>
            <a:ext cx="628662" cy="905273"/>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Ellipse 4"/>
          <p:cNvSpPr/>
          <p:nvPr/>
        </p:nvSpPr>
        <p:spPr>
          <a:xfrm>
            <a:off x="9521371" y="486781"/>
            <a:ext cx="1132114" cy="641158"/>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01</a:t>
            </a:r>
            <a:endParaRPr lang="en-US" sz="2800" b="1" dirty="0">
              <a:solidFill>
                <a:schemeClr val="tx1"/>
              </a:solidFill>
            </a:endParaRPr>
          </a:p>
        </p:txBody>
      </p:sp>
      <p:sp>
        <p:nvSpPr>
          <p:cNvPr id="6" name="Rectangle 5"/>
          <p:cNvSpPr/>
          <p:nvPr/>
        </p:nvSpPr>
        <p:spPr>
          <a:xfrm>
            <a:off x="10653485" y="18989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11</a:t>
            </a:r>
            <a:endParaRPr lang="ar-DZ" b="1" dirty="0">
              <a:solidFill>
                <a:schemeClr val="tx1"/>
              </a:solidFill>
            </a:endParaRPr>
          </a:p>
        </p:txBody>
      </p:sp>
      <p:grpSp>
        <p:nvGrpSpPr>
          <p:cNvPr id="7" name="Groupe 8"/>
          <p:cNvGrpSpPr/>
          <p:nvPr/>
        </p:nvGrpSpPr>
        <p:grpSpPr>
          <a:xfrm>
            <a:off x="0" y="465498"/>
            <a:ext cx="10492852" cy="1691265"/>
            <a:chOff x="350284" y="-594645"/>
            <a:chExt cx="1666875" cy="1697765"/>
          </a:xfrm>
        </p:grpSpPr>
        <p:pic>
          <p:nvPicPr>
            <p:cNvPr id="8" name="Picture 5"/>
            <p:cNvPicPr>
              <a:picLocks noChangeAspect="1" noChangeArrowheads="1"/>
            </p:cNvPicPr>
            <p:nvPr/>
          </p:nvPicPr>
          <p:blipFill>
            <a:blip r:embed="rId2" cstate="print">
              <a:extLst>
                <a:ext uri="{BEBA8EAE-BF5A-486C-A8C5-ECC9F3942E4B}">
                  <a14:imgProps xmlns:a14="http://schemas.microsoft.com/office/drawing/2010/main">
                    <a14:imgLayer>
                      <a14:imgEffect>
                        <a14:backgroundRemoval t="0" b="100000" l="0" r="100000">
                          <a14:foregroundMark x1="44000" y1="13068" x2="48571" y2="6818"/>
                          <a14:foregroundMark x1="52000" y1="9659" x2="45714" y2="3409"/>
                          <a14:backgroundMark x1="43429" y1="9659" x2="26857" y2="2273"/>
                          <a14:backgroundMark x1="56571" y1="9659" x2="72000" y2="2273"/>
                        </a14:backgroundRemoval>
                      </a14:imgEffect>
                    </a14:imgLayer>
                  </a14:imgProps>
                </a:ext>
                <a:ext uri="{28A0092B-C50C-407E-A947-70E740481C1C}">
                  <a14:useLocalDpi xmlns:a14="http://schemas.microsoft.com/office/drawing/2010/main" val="0"/>
                </a:ext>
              </a:extLst>
            </a:blip>
            <a:srcRect/>
            <a:stretch>
              <a:fillRect/>
            </a:stretch>
          </p:blipFill>
          <p:spPr bwMode="auto">
            <a:xfrm>
              <a:off x="350284" y="-573280"/>
              <a:ext cx="1666875"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2"/>
            <p:cNvPicPr>
              <a:picLocks noChangeAspect="1" noChangeArrowheads="1"/>
            </p:cNvPicPr>
            <p:nvPr/>
          </p:nvPicPr>
          <p:blipFill>
            <a:blip r:embed="rId3" cstate="print">
              <a:extLst>
                <a:ext uri="{BEBA8EAE-BF5A-486C-A8C5-ECC9F3942E4B}">
                  <a14:imgProps xmlns:a14="http://schemas.microsoft.com/office/drawing/2010/main">
                    <a14:imgLayer>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rot="1554017">
              <a:off x="1480843" y="-594645"/>
              <a:ext cx="504825"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0" name="ZoneTexte 9"/>
          <p:cNvSpPr txBox="1"/>
          <p:nvPr/>
        </p:nvSpPr>
        <p:spPr>
          <a:xfrm>
            <a:off x="1067868" y="973668"/>
            <a:ext cx="7557517" cy="1815882"/>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2800" b="1" dirty="0"/>
              <a:t>القرارات المتعلقة بمعرفة المبالغ المطلوبة لأداء الأنشطة التسويقية</a:t>
            </a:r>
            <a:r>
              <a:rPr lang="fr-FR" sz="2800" b="1" dirty="0"/>
              <a:t>.</a:t>
            </a:r>
            <a:r>
              <a:rPr lang="en-US" sz="2800" dirty="0">
                <a:solidFill>
                  <a:schemeClr val="bg1"/>
                </a:solidFill>
              </a:rPr>
              <a:t/>
            </a:r>
            <a:br>
              <a:rPr lang="en-US" sz="2800" dirty="0">
                <a:solidFill>
                  <a:schemeClr val="bg1"/>
                </a:solidFill>
              </a:rPr>
            </a:br>
            <a:r>
              <a:rPr lang="en-US" sz="2800" dirty="0">
                <a:solidFill>
                  <a:schemeClr val="bg1"/>
                </a:solidFill>
              </a:rPr>
              <a:t/>
            </a:r>
            <a:br>
              <a:rPr lang="en-US" sz="2800" dirty="0">
                <a:solidFill>
                  <a:schemeClr val="bg1"/>
                </a:solidFill>
              </a:rPr>
            </a:br>
            <a:endParaRPr lang="fr-FR" sz="2800" b="1" dirty="0">
              <a:ln w="11430"/>
              <a:solidFill>
                <a:srgbClr val="002060"/>
              </a:solidFill>
              <a:effectLst>
                <a:outerShdw blurRad="50800" dist="39000" dir="5460000" algn="tl">
                  <a:srgbClr val="000000">
                    <a:alpha val="38000"/>
                  </a:srgbClr>
                </a:outerShdw>
              </a:effectLst>
            </a:endParaRPr>
          </a:p>
        </p:txBody>
      </p:sp>
      <p:sp>
        <p:nvSpPr>
          <p:cNvPr id="12" name="Rectangle à coins arrondis 11"/>
          <p:cNvSpPr/>
          <p:nvPr/>
        </p:nvSpPr>
        <p:spPr>
          <a:xfrm>
            <a:off x="460362" y="5343525"/>
            <a:ext cx="4386264" cy="1362076"/>
          </a:xfrm>
          <a:prstGeom prst="wedgeRoundRectCallout">
            <a:avLst>
              <a:gd name="adj1" fmla="val 63792"/>
              <a:gd name="adj2" fmla="val -61736"/>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ar-DZ" sz="1600" dirty="0">
                <a:solidFill>
                  <a:srgbClr val="C00000"/>
                </a:solidFill>
              </a:rPr>
              <a:t>تقوم النماذج الأوّلية الشاملة بحساباتٍ كاملة عن كيفية تصنيع وتجميع المنتج أو أحد المكوّنات كما تربط نتائج هذه العمليات </a:t>
            </a:r>
            <a:r>
              <a:rPr lang="ar-DZ" sz="1600" dirty="0" err="1">
                <a:solidFill>
                  <a:srgbClr val="C00000"/>
                </a:solidFill>
              </a:rPr>
              <a:t>بالآداء</a:t>
            </a:r>
            <a:r>
              <a:rPr lang="ar-DZ" sz="1600" dirty="0">
                <a:solidFill>
                  <a:srgbClr val="C00000"/>
                </a:solidFill>
              </a:rPr>
              <a:t> ويتيح التوافر المبكر لهذه النماذج الافتراضية الواقعية المادية إجراء الاختبار وتأكيد </a:t>
            </a:r>
            <a:r>
              <a:rPr lang="ar-DZ" sz="1600" dirty="0" err="1">
                <a:solidFill>
                  <a:srgbClr val="C00000"/>
                </a:solidFill>
              </a:rPr>
              <a:t>الآداء</a:t>
            </a:r>
            <a:r>
              <a:rPr lang="ar-DZ" sz="1600" dirty="0">
                <a:solidFill>
                  <a:srgbClr val="C00000"/>
                </a:solidFill>
              </a:rPr>
              <a:t> عند إنشاء التصميم كما تساعد على إنشاءهِ بشكلٍ أسرع وتوفِّر رؤيةً أعمقَ حول العلاقة بين التصنيع </a:t>
            </a:r>
            <a:r>
              <a:rPr lang="ar-DZ" sz="1600" dirty="0" err="1">
                <a:solidFill>
                  <a:srgbClr val="C00000"/>
                </a:solidFill>
              </a:rPr>
              <a:t>والآداء</a:t>
            </a:r>
            <a:r>
              <a:rPr lang="ar-DZ" sz="1600" dirty="0">
                <a:solidFill>
                  <a:srgbClr val="C00000"/>
                </a:solidFill>
              </a:rPr>
              <a:t> أكثرَ مِمَّا يمكن </a:t>
            </a:r>
            <a:r>
              <a:rPr lang="ar-DZ" sz="1600" dirty="0" smtClean="0">
                <a:solidFill>
                  <a:srgbClr val="C00000"/>
                </a:solidFill>
              </a:rPr>
              <a:t>تحقيقه</a:t>
            </a:r>
            <a:endParaRPr lang="en-US" sz="1600" dirty="0">
              <a:solidFill>
                <a:srgbClr val="C00000"/>
              </a:solidFill>
            </a:endParaRPr>
          </a:p>
        </p:txBody>
      </p:sp>
    </p:spTree>
    <p:extLst>
      <p:ext uri="{BB962C8B-B14F-4D97-AF65-F5344CB8AC3E}">
        <p14:creationId xmlns:p14="http://schemas.microsoft.com/office/powerpoint/2010/main" val="131330831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par>
                          <p:cTn id="11" fill="hold">
                            <p:stCondLst>
                              <p:cond delay="1000"/>
                            </p:stCondLst>
                            <p:childTnLst>
                              <p:par>
                                <p:cTn id="12" presetID="1" presetClass="entr" presetSubtype="0" fill="hold" grpId="0" nodeType="afterEffect">
                                  <p:stCondLst>
                                    <p:cond delay="0"/>
                                  </p:stCondLst>
                                  <p:childTnLst>
                                    <p:set>
                                      <p:cBhvr>
                                        <p:cTn id="13" dur="1" fill="hold">
                                          <p:stCondLst>
                                            <p:cond delay="0"/>
                                          </p:stCondLst>
                                        </p:cTn>
                                        <p:tgtEl>
                                          <p:spTgt spid="10"/>
                                        </p:tgtEl>
                                        <p:attrNameLst>
                                          <p:attrName>style.visibility</p:attrName>
                                        </p:attrNameLst>
                                      </p:cBhvr>
                                      <p:to>
                                        <p:strVal val="visible"/>
                                      </p:to>
                                    </p:set>
                                  </p:childTnLst>
                                </p:cTn>
                              </p:par>
                            </p:childTnLst>
                          </p:cTn>
                        </p:par>
                        <p:par>
                          <p:cTn id="14" fill="hold">
                            <p:stCondLst>
                              <p:cond delay="1000"/>
                            </p:stCondLst>
                            <p:childTnLst>
                              <p:par>
                                <p:cTn id="15" presetID="26" presetClass="emph" presetSubtype="0" repeatCount="indefinite" fill="hold" nodeType="afterEffect">
                                  <p:stCondLst>
                                    <p:cond delay="0"/>
                                  </p:stCondLst>
                                  <p:childTnLst>
                                    <p:animEffect transition="out" filter="fade">
                                      <p:cBhvr>
                                        <p:cTn id="16" dur="500" tmFilter="0, 0; .2, .5; .8, .5; 1, 0"/>
                                        <p:tgtEl>
                                          <p:spTgt spid="7"/>
                                        </p:tgtEl>
                                      </p:cBhvr>
                                    </p:animEffect>
                                    <p:animScale>
                                      <p:cBhvr>
                                        <p:cTn id="17" dur="250" autoRev="1" fill="hold"/>
                                        <p:tgtEl>
                                          <p:spTgt spid="7"/>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67868" y="1681684"/>
            <a:ext cx="8761413" cy="706964"/>
          </a:xfrm>
        </p:spPr>
        <p:txBody>
          <a:bodyPr/>
          <a:lstStyle/>
          <a:p>
            <a:pPr algn="ctr"/>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endParaRPr lang="en-US" dirty="0">
              <a:solidFill>
                <a:schemeClr val="bg1"/>
              </a:solidFill>
            </a:endParaRPr>
          </a:p>
        </p:txBody>
      </p:sp>
      <p:sp>
        <p:nvSpPr>
          <p:cNvPr id="3" name="Espace réservé du contenu 2"/>
          <p:cNvSpPr>
            <a:spLocks noGrp="1"/>
          </p:cNvSpPr>
          <p:nvPr>
            <p:ph idx="1"/>
          </p:nvPr>
        </p:nvSpPr>
        <p:spPr>
          <a:xfrm>
            <a:off x="409433" y="2169994"/>
            <a:ext cx="10809027" cy="4570805"/>
          </a:xfrm>
          <a:gradFill flip="none" rotWithShape="1">
            <a:gsLst>
              <a:gs pos="0">
                <a:schemeClr val="accent1">
                  <a:tint val="64000"/>
                  <a:lumMod val="118000"/>
                </a:schemeClr>
              </a:gs>
              <a:gs pos="100000">
                <a:schemeClr val="accent1">
                  <a:tint val="92000"/>
                  <a:alpha val="100000"/>
                  <a:lumMod val="110000"/>
                </a:schemeClr>
              </a:gs>
            </a:gsLst>
            <a:lin ang="8100000" scaled="1"/>
            <a:tileRect/>
          </a:gradFill>
        </p:spPr>
        <p:style>
          <a:lnRef idx="1">
            <a:schemeClr val="accent1"/>
          </a:lnRef>
          <a:fillRef idx="2">
            <a:schemeClr val="accent1"/>
          </a:fillRef>
          <a:effectRef idx="1">
            <a:schemeClr val="accent1"/>
          </a:effectRef>
          <a:fontRef idx="minor">
            <a:schemeClr val="dk1"/>
          </a:fontRef>
        </p:style>
        <p:txBody>
          <a:bodyPr>
            <a:noAutofit/>
          </a:bodyPr>
          <a:lstStyle/>
          <a:p>
            <a:pPr lvl="0" algn="r" rtl="1">
              <a:lnSpc>
                <a:spcPct val="150000"/>
              </a:lnSpc>
            </a:pPr>
            <a:r>
              <a:rPr lang="ar-DZ" sz="2400" dirty="0" smtClean="0"/>
              <a:t>يشير المزيج التسويقي إلى تخصيص الموارد الضرورية لكل منتج، ويشمل هذا المزيج بمفهومه الواسع التخطيط والرقابة على كل من كميات وأنواع الأنشطة التسويقية التي تشكل المزيج، ففي مستويات الإدارة العليا ينصب الاهتمام على أفضل مزيج من البيع الشخصي والإعلان وهيكل الأسعار والتوزيع المادي وغيرها، أما في المستويات الإدارية التنفيذية فالتركيز ينصب على القرارات الخاصة بالرسالة الإعلانية الجيدة والإغراء الجذاب الذي يتناسب مع الوسيلة الإعلانية الخاصة بالمنتج، فتنظيم القرارات الخاصة بالمزيج التسويقي لا تخضع لحلول سهلة فلا بد من إعداد نماذج تتلاءم مع القرارات، وهذه النماذج تحتاج لمعلومات شاملة عن المبيعات والتكاليف والمنافسين ومنافذ التوزيع.</a:t>
            </a:r>
            <a:endParaRPr lang="en-US" sz="2400" dirty="0" smtClean="0"/>
          </a:p>
          <a:p>
            <a:pPr marL="0" lvl="0" indent="0" algn="ctr" rtl="1">
              <a:buNone/>
            </a:pPr>
            <a:endParaRPr lang="en-US" b="1" dirty="0"/>
          </a:p>
        </p:txBody>
      </p:sp>
      <p:sp>
        <p:nvSpPr>
          <p:cNvPr id="4" name="Virage 3"/>
          <p:cNvSpPr/>
          <p:nvPr/>
        </p:nvSpPr>
        <p:spPr>
          <a:xfrm rot="10800000">
            <a:off x="9611026" y="886874"/>
            <a:ext cx="1062761" cy="1172387"/>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Ellipse 4"/>
          <p:cNvSpPr/>
          <p:nvPr/>
        </p:nvSpPr>
        <p:spPr>
          <a:xfrm>
            <a:off x="9541673" y="455321"/>
            <a:ext cx="1132114" cy="641158"/>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02</a:t>
            </a:r>
            <a:endParaRPr lang="en-US" sz="2800" b="1" dirty="0">
              <a:solidFill>
                <a:schemeClr val="tx1"/>
              </a:solidFill>
            </a:endParaRPr>
          </a:p>
        </p:txBody>
      </p:sp>
      <p:sp>
        <p:nvSpPr>
          <p:cNvPr id="6" name="Rectangle 5"/>
          <p:cNvSpPr/>
          <p:nvPr/>
        </p:nvSpPr>
        <p:spPr>
          <a:xfrm>
            <a:off x="10653485" y="18989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11</a:t>
            </a:r>
            <a:endParaRPr lang="ar-DZ" b="1" dirty="0">
              <a:solidFill>
                <a:schemeClr val="tx1"/>
              </a:solidFill>
            </a:endParaRPr>
          </a:p>
        </p:txBody>
      </p:sp>
      <p:grpSp>
        <p:nvGrpSpPr>
          <p:cNvPr id="15" name="Groupe 8"/>
          <p:cNvGrpSpPr/>
          <p:nvPr/>
        </p:nvGrpSpPr>
        <p:grpSpPr>
          <a:xfrm>
            <a:off x="0" y="465498"/>
            <a:ext cx="10492852" cy="1691265"/>
            <a:chOff x="350284" y="-594645"/>
            <a:chExt cx="1666875" cy="1697765"/>
          </a:xfrm>
        </p:grpSpPr>
        <p:pic>
          <p:nvPicPr>
            <p:cNvPr id="16" name="Picture 5"/>
            <p:cNvPicPr>
              <a:picLocks noChangeAspect="1" noChangeArrowheads="1"/>
            </p:cNvPicPr>
            <p:nvPr/>
          </p:nvPicPr>
          <p:blipFill>
            <a:blip r:embed="rId2" cstate="print">
              <a:extLst>
                <a:ext uri="{BEBA8EAE-BF5A-486C-A8C5-ECC9F3942E4B}">
                  <a14:imgProps xmlns:a14="http://schemas.microsoft.com/office/drawing/2010/main">
                    <a14:imgLayer>
                      <a14:imgEffect>
                        <a14:backgroundRemoval t="0" b="100000" l="0" r="100000">
                          <a14:foregroundMark x1="44000" y1="13068" x2="48571" y2="6818"/>
                          <a14:foregroundMark x1="52000" y1="9659" x2="45714" y2="3409"/>
                          <a14:backgroundMark x1="43429" y1="9659" x2="26857" y2="2273"/>
                          <a14:backgroundMark x1="56571" y1="9659" x2="72000" y2="2273"/>
                        </a14:backgroundRemoval>
                      </a14:imgEffect>
                    </a14:imgLayer>
                  </a14:imgProps>
                </a:ext>
                <a:ext uri="{28A0092B-C50C-407E-A947-70E740481C1C}">
                  <a14:useLocalDpi xmlns:a14="http://schemas.microsoft.com/office/drawing/2010/main" val="0"/>
                </a:ext>
              </a:extLst>
            </a:blip>
            <a:srcRect/>
            <a:stretch>
              <a:fillRect/>
            </a:stretch>
          </p:blipFill>
          <p:spPr bwMode="auto">
            <a:xfrm>
              <a:off x="350284" y="-573280"/>
              <a:ext cx="1666875"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Picture 2"/>
            <p:cNvPicPr>
              <a:picLocks noChangeAspect="1" noChangeArrowheads="1"/>
            </p:cNvPicPr>
            <p:nvPr/>
          </p:nvPicPr>
          <p:blipFill>
            <a:blip r:embed="rId3" cstate="print">
              <a:extLst>
                <a:ext uri="{BEBA8EAE-BF5A-486C-A8C5-ECC9F3942E4B}">
                  <a14:imgProps xmlns:a14="http://schemas.microsoft.com/office/drawing/2010/main">
                    <a14:imgLayer>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rot="1554017">
              <a:off x="1480843" y="-594645"/>
              <a:ext cx="504825"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8" name="ZoneTexte 17"/>
          <p:cNvSpPr txBox="1"/>
          <p:nvPr/>
        </p:nvSpPr>
        <p:spPr>
          <a:xfrm>
            <a:off x="1067868" y="973668"/>
            <a:ext cx="7557517" cy="523220"/>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2800" b="1" dirty="0"/>
              <a:t>القرارات الخاصة بصياغة المزيج التسويقي الكفء والفعال</a:t>
            </a:r>
            <a:endParaRPr lang="fr-FR" sz="2800" b="1" dirty="0">
              <a:ln w="11430"/>
              <a:solidFill>
                <a:srgbClr val="002060"/>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08907821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1"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circle(in)">
                                      <p:cBhvr>
                                        <p:cTn id="11" dur="20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31" presetClass="entr" presetSubtype="0" fill="hold" nodeType="clickEffect">
                                  <p:stCondLst>
                                    <p:cond delay="0"/>
                                  </p:stCondLst>
                                  <p:childTnLst>
                                    <p:set>
                                      <p:cBhvr>
                                        <p:cTn id="15" dur="1" fill="hold">
                                          <p:stCondLst>
                                            <p:cond delay="0"/>
                                          </p:stCondLst>
                                        </p:cTn>
                                        <p:tgtEl>
                                          <p:spTgt spid="15"/>
                                        </p:tgtEl>
                                        <p:attrNameLst>
                                          <p:attrName>style.visibility</p:attrName>
                                        </p:attrNameLst>
                                      </p:cBhvr>
                                      <p:to>
                                        <p:strVal val="visible"/>
                                      </p:to>
                                    </p:set>
                                    <p:anim calcmode="lin" valueType="num">
                                      <p:cBhvr>
                                        <p:cTn id="16" dur="1000" fill="hold"/>
                                        <p:tgtEl>
                                          <p:spTgt spid="15"/>
                                        </p:tgtEl>
                                        <p:attrNameLst>
                                          <p:attrName>ppt_w</p:attrName>
                                        </p:attrNameLst>
                                      </p:cBhvr>
                                      <p:tavLst>
                                        <p:tav tm="0">
                                          <p:val>
                                            <p:fltVal val="0"/>
                                          </p:val>
                                        </p:tav>
                                        <p:tav tm="100000">
                                          <p:val>
                                            <p:strVal val="#ppt_w"/>
                                          </p:val>
                                        </p:tav>
                                      </p:tavLst>
                                    </p:anim>
                                    <p:anim calcmode="lin" valueType="num">
                                      <p:cBhvr>
                                        <p:cTn id="17" dur="1000" fill="hold"/>
                                        <p:tgtEl>
                                          <p:spTgt spid="15"/>
                                        </p:tgtEl>
                                        <p:attrNameLst>
                                          <p:attrName>ppt_h</p:attrName>
                                        </p:attrNameLst>
                                      </p:cBhvr>
                                      <p:tavLst>
                                        <p:tav tm="0">
                                          <p:val>
                                            <p:fltVal val="0"/>
                                          </p:val>
                                        </p:tav>
                                        <p:tav tm="100000">
                                          <p:val>
                                            <p:strVal val="#ppt_h"/>
                                          </p:val>
                                        </p:tav>
                                      </p:tavLst>
                                    </p:anim>
                                    <p:anim calcmode="lin" valueType="num">
                                      <p:cBhvr>
                                        <p:cTn id="18" dur="1000" fill="hold"/>
                                        <p:tgtEl>
                                          <p:spTgt spid="15"/>
                                        </p:tgtEl>
                                        <p:attrNameLst>
                                          <p:attrName>style.rotation</p:attrName>
                                        </p:attrNameLst>
                                      </p:cBhvr>
                                      <p:tavLst>
                                        <p:tav tm="0">
                                          <p:val>
                                            <p:fltVal val="90"/>
                                          </p:val>
                                        </p:tav>
                                        <p:tav tm="100000">
                                          <p:val>
                                            <p:fltVal val="0"/>
                                          </p:val>
                                        </p:tav>
                                      </p:tavLst>
                                    </p:anim>
                                    <p:animEffect transition="in" filter="fade">
                                      <p:cBhvr>
                                        <p:cTn id="19" dur="1000"/>
                                        <p:tgtEl>
                                          <p:spTgt spid="15"/>
                                        </p:tgtEl>
                                      </p:cBhvr>
                                    </p:animEffect>
                                  </p:childTnLst>
                                </p:cTn>
                              </p:par>
                            </p:childTnLst>
                          </p:cTn>
                        </p:par>
                        <p:par>
                          <p:cTn id="20" fill="hold">
                            <p:stCondLst>
                              <p:cond delay="1000"/>
                            </p:stCondLst>
                            <p:childTnLst>
                              <p:par>
                                <p:cTn id="21" presetID="1" presetClass="entr" presetSubtype="0" fill="hold" grpId="0" nodeType="after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par>
                          <p:cTn id="23" fill="hold">
                            <p:stCondLst>
                              <p:cond delay="1000"/>
                            </p:stCondLst>
                            <p:childTnLst>
                              <p:par>
                                <p:cTn id="24" presetID="26" presetClass="emph" presetSubtype="0" repeatCount="indefinite" fill="hold" nodeType="afterEffect">
                                  <p:stCondLst>
                                    <p:cond delay="0"/>
                                  </p:stCondLst>
                                  <p:childTnLst>
                                    <p:animEffect transition="out" filter="fade">
                                      <p:cBhvr>
                                        <p:cTn id="25" dur="500" tmFilter="0, 0; .2, .5; .8, .5; 1, 0"/>
                                        <p:tgtEl>
                                          <p:spTgt spid="15"/>
                                        </p:tgtEl>
                                      </p:cBhvr>
                                    </p:animEffect>
                                    <p:animScale>
                                      <p:cBhvr>
                                        <p:cTn id="26" dur="250" autoRev="1" fill="hold"/>
                                        <p:tgtEl>
                                          <p:spTgt spid="1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1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irage 3"/>
          <p:cNvSpPr/>
          <p:nvPr/>
        </p:nvSpPr>
        <p:spPr>
          <a:xfrm rot="10800000">
            <a:off x="9239533" y="854402"/>
            <a:ext cx="1457492" cy="113817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Ellipse 4"/>
          <p:cNvSpPr/>
          <p:nvPr/>
        </p:nvSpPr>
        <p:spPr>
          <a:xfrm>
            <a:off x="9521371" y="528705"/>
            <a:ext cx="1132114" cy="641158"/>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03</a:t>
            </a:r>
            <a:endParaRPr lang="en-US" sz="2800" b="1" dirty="0">
              <a:solidFill>
                <a:schemeClr val="tx1"/>
              </a:solidFill>
            </a:endParaRPr>
          </a:p>
        </p:txBody>
      </p:sp>
      <p:sp>
        <p:nvSpPr>
          <p:cNvPr id="6" name="Espace réservé du contenu 2"/>
          <p:cNvSpPr>
            <a:spLocks noGrp="1"/>
          </p:cNvSpPr>
          <p:nvPr>
            <p:ph idx="1"/>
          </p:nvPr>
        </p:nvSpPr>
        <p:spPr>
          <a:xfrm>
            <a:off x="191070" y="2497539"/>
            <a:ext cx="11150220" cy="4094329"/>
          </a:xfrm>
        </p:spPr>
        <p:style>
          <a:lnRef idx="1">
            <a:schemeClr val="accent1"/>
          </a:lnRef>
          <a:fillRef idx="2">
            <a:schemeClr val="accent1"/>
          </a:fillRef>
          <a:effectRef idx="1">
            <a:schemeClr val="accent1"/>
          </a:effectRef>
          <a:fontRef idx="minor">
            <a:schemeClr val="dk1"/>
          </a:fontRef>
        </p:style>
        <p:txBody>
          <a:bodyPr>
            <a:normAutofit/>
          </a:bodyPr>
          <a:lstStyle/>
          <a:p>
            <a:pPr lvl="0" algn="just" rtl="1">
              <a:lnSpc>
                <a:spcPct val="150000"/>
              </a:lnSpc>
            </a:pPr>
            <a:r>
              <a:rPr lang="ar-SA" sz="2400" dirty="0" smtClean="0"/>
              <a:t>يتعلق </a:t>
            </a:r>
            <a:r>
              <a:rPr lang="ar-SA" sz="2400" dirty="0"/>
              <a:t>التوزيع الجغرافي بالدرجة الأساس في حصر أثر النشاطات التسويقية الخاصة بكل مجموعة من المنتجات، ذلك لأن تخصيص موارد لتنفيذ نشاط معين لا يكفي لضمان تحقيق النتائج المرغوبة، فالأداء الضعيف قد ينشأ من ضعف الاهتمام بالجهود التسويقية لعملية التوزيع، فلأجل تحقيق التوزيع الجغرافي الأفضل لا بد من إجراء مقاييس علمية في التوزيعات</a:t>
            </a:r>
            <a:r>
              <a:rPr lang="ar-SA" sz="2400" dirty="0" smtClean="0"/>
              <a:t>،</a:t>
            </a:r>
            <a:r>
              <a:rPr lang="ar-DZ" sz="2400" dirty="0" smtClean="0"/>
              <a:t> </a:t>
            </a:r>
            <a:r>
              <a:rPr lang="ar-SA" sz="2400" dirty="0" smtClean="0"/>
              <a:t>وهو </a:t>
            </a:r>
            <a:r>
              <a:rPr lang="ar-SA" sz="2400" dirty="0"/>
              <a:t>ما أشار إليه الباحث</a:t>
            </a:r>
            <a:r>
              <a:rPr lang="fr-FR" sz="2400" dirty="0" err="1"/>
              <a:t>Sennliw</a:t>
            </a:r>
            <a:r>
              <a:rPr lang="fr-FR" sz="2400" dirty="0"/>
              <a:t> </a:t>
            </a:r>
            <a:r>
              <a:rPr lang="ar-DZ" sz="2400" dirty="0"/>
              <a:t> عام 1999 </a:t>
            </a:r>
            <a:r>
              <a:rPr lang="ar-SA" sz="2400" dirty="0"/>
              <a:t>عندما وضع حلا لمشكلة توزيع رجال البيع في الأسواق المتعددة من خلال المزج  بين المعرفة الدقيقة لفاعلية رجال البيع و المبيعات و التكاليف التسويقية المتغيرة لكل صنف من المنتجات و على أساس منطقة البيع و منفذ التوزيع و السعي لوضع التخمينات و التكاليف التشغيلية و التكاليف الرأسمالية المطلوبة للأحجام البديلة من المبيعات</a:t>
            </a:r>
            <a:r>
              <a:rPr lang="fr-FR" sz="2400" dirty="0"/>
              <a:t>.</a:t>
            </a:r>
            <a:endParaRPr lang="en-US" sz="2400" dirty="0"/>
          </a:p>
        </p:txBody>
      </p:sp>
      <p:sp>
        <p:nvSpPr>
          <p:cNvPr id="7" name="Rectangle 6"/>
          <p:cNvSpPr/>
          <p:nvPr/>
        </p:nvSpPr>
        <p:spPr>
          <a:xfrm>
            <a:off x="10653485" y="18989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11</a:t>
            </a:r>
            <a:endParaRPr lang="ar-DZ" b="1" dirty="0">
              <a:solidFill>
                <a:schemeClr val="tx1"/>
              </a:solidFill>
            </a:endParaRPr>
          </a:p>
        </p:txBody>
      </p:sp>
      <p:grpSp>
        <p:nvGrpSpPr>
          <p:cNvPr id="8" name="Groupe 8"/>
          <p:cNvGrpSpPr/>
          <p:nvPr/>
        </p:nvGrpSpPr>
        <p:grpSpPr>
          <a:xfrm>
            <a:off x="0" y="465498"/>
            <a:ext cx="10492852" cy="1691265"/>
            <a:chOff x="350284" y="-594645"/>
            <a:chExt cx="1666875" cy="1697765"/>
          </a:xfrm>
        </p:grpSpPr>
        <p:pic>
          <p:nvPicPr>
            <p:cNvPr id="9" name="Picture 5"/>
            <p:cNvPicPr>
              <a:picLocks noChangeAspect="1" noChangeArrowheads="1"/>
            </p:cNvPicPr>
            <p:nvPr/>
          </p:nvPicPr>
          <p:blipFill>
            <a:blip r:embed="rId2" cstate="print">
              <a:extLst>
                <a:ext uri="{BEBA8EAE-BF5A-486C-A8C5-ECC9F3942E4B}">
                  <a14:imgProps xmlns:a14="http://schemas.microsoft.com/office/drawing/2010/main">
                    <a14:imgLayer>
                      <a14:imgEffect>
                        <a14:backgroundRemoval t="0" b="100000" l="0" r="100000">
                          <a14:foregroundMark x1="44000" y1="13068" x2="48571" y2="6818"/>
                          <a14:foregroundMark x1="52000" y1="9659" x2="45714" y2="3409"/>
                          <a14:backgroundMark x1="43429" y1="9659" x2="26857" y2="2273"/>
                          <a14:backgroundMark x1="56571" y1="9659" x2="72000" y2="2273"/>
                        </a14:backgroundRemoval>
                      </a14:imgEffect>
                    </a14:imgLayer>
                  </a14:imgProps>
                </a:ext>
                <a:ext uri="{28A0092B-C50C-407E-A947-70E740481C1C}">
                  <a14:useLocalDpi xmlns:a14="http://schemas.microsoft.com/office/drawing/2010/main" val="0"/>
                </a:ext>
              </a:extLst>
            </a:blip>
            <a:srcRect/>
            <a:stretch>
              <a:fillRect/>
            </a:stretch>
          </p:blipFill>
          <p:spPr bwMode="auto">
            <a:xfrm>
              <a:off x="350284" y="-573280"/>
              <a:ext cx="1666875"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
            <p:cNvPicPr>
              <a:picLocks noChangeAspect="1" noChangeArrowheads="1"/>
            </p:cNvPicPr>
            <p:nvPr/>
          </p:nvPicPr>
          <p:blipFill>
            <a:blip r:embed="rId3" cstate="print">
              <a:extLst>
                <a:ext uri="{BEBA8EAE-BF5A-486C-A8C5-ECC9F3942E4B}">
                  <a14:imgProps xmlns:a14="http://schemas.microsoft.com/office/drawing/2010/main">
                    <a14:imgLayer>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rot="1554017">
              <a:off x="1480843" y="-594645"/>
              <a:ext cx="504825"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1" name="ZoneTexte 10"/>
          <p:cNvSpPr txBox="1"/>
          <p:nvPr/>
        </p:nvSpPr>
        <p:spPr>
          <a:xfrm>
            <a:off x="912828" y="741704"/>
            <a:ext cx="7792872" cy="1200329"/>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a:lnSpc>
                <a:spcPct val="150000"/>
              </a:lnSpc>
            </a:pPr>
            <a:r>
              <a:rPr lang="ar-SA" sz="2400" b="1" dirty="0"/>
              <a:t>القرارات الخاصة بتحديد المجالات التي تؤثر فيها الجهود التسويقية(التوزيع الجغرافي)</a:t>
            </a:r>
            <a:endParaRPr lang="en-US" sz="2400" dirty="0">
              <a:solidFill>
                <a:schemeClr val="bg1"/>
              </a:solidFill>
            </a:endParaRPr>
          </a:p>
        </p:txBody>
      </p:sp>
    </p:spTree>
    <p:extLst>
      <p:ext uri="{BB962C8B-B14F-4D97-AF65-F5344CB8AC3E}">
        <p14:creationId xmlns:p14="http://schemas.microsoft.com/office/powerpoint/2010/main" val="370882734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par>
                          <p:cTn id="11" fill="hold">
                            <p:stCondLst>
                              <p:cond delay="1000"/>
                            </p:stCondLst>
                            <p:childTnLst>
                              <p:par>
                                <p:cTn id="12" presetID="1" presetClass="entr" presetSubtype="0" fill="hold" grpId="0" nodeType="afterEffect">
                                  <p:stCondLst>
                                    <p:cond delay="0"/>
                                  </p:stCondLst>
                                  <p:childTnLst>
                                    <p:set>
                                      <p:cBhvr>
                                        <p:cTn id="13" dur="1" fill="hold">
                                          <p:stCondLst>
                                            <p:cond delay="0"/>
                                          </p:stCondLst>
                                        </p:cTn>
                                        <p:tgtEl>
                                          <p:spTgt spid="11"/>
                                        </p:tgtEl>
                                        <p:attrNameLst>
                                          <p:attrName>style.visibility</p:attrName>
                                        </p:attrNameLst>
                                      </p:cBhvr>
                                      <p:to>
                                        <p:strVal val="visible"/>
                                      </p:to>
                                    </p:set>
                                  </p:childTnLst>
                                </p:cTn>
                              </p:par>
                            </p:childTnLst>
                          </p:cTn>
                        </p:par>
                        <p:par>
                          <p:cTn id="14" fill="hold">
                            <p:stCondLst>
                              <p:cond delay="1000"/>
                            </p:stCondLst>
                            <p:childTnLst>
                              <p:par>
                                <p:cTn id="15" presetID="26" presetClass="emph" presetSubtype="0" repeatCount="indefinite" fill="hold" nodeType="afterEffect">
                                  <p:stCondLst>
                                    <p:cond delay="0"/>
                                  </p:stCondLst>
                                  <p:childTnLst>
                                    <p:animEffect transition="out" filter="fade">
                                      <p:cBhvr>
                                        <p:cTn id="16" dur="500" tmFilter="0, 0; .2, .5; .8, .5; 1, 0"/>
                                        <p:tgtEl>
                                          <p:spTgt spid="8"/>
                                        </p:tgtEl>
                                      </p:cBhvr>
                                    </p:animEffect>
                                    <p:animScale>
                                      <p:cBhvr>
                                        <p:cTn id="17" dur="250" autoRev="1" fill="hold"/>
                                        <p:tgtEl>
                                          <p:spTgt spid="8"/>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irage 3"/>
          <p:cNvSpPr/>
          <p:nvPr/>
        </p:nvSpPr>
        <p:spPr>
          <a:xfrm rot="10800000">
            <a:off x="9247116" y="973668"/>
            <a:ext cx="1944913" cy="1059543"/>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Ellipse 4"/>
          <p:cNvSpPr/>
          <p:nvPr/>
        </p:nvSpPr>
        <p:spPr>
          <a:xfrm>
            <a:off x="9988141" y="896524"/>
            <a:ext cx="1132114" cy="641158"/>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04</a:t>
            </a:r>
            <a:endParaRPr lang="en-US" sz="2800" b="1" dirty="0">
              <a:solidFill>
                <a:schemeClr val="tx1"/>
              </a:solidFill>
            </a:endParaRPr>
          </a:p>
        </p:txBody>
      </p:sp>
      <p:sp>
        <p:nvSpPr>
          <p:cNvPr id="6" name="Espace réservé du contenu 2"/>
          <p:cNvSpPr>
            <a:spLocks noGrp="1"/>
          </p:cNvSpPr>
          <p:nvPr>
            <p:ph idx="1"/>
          </p:nvPr>
        </p:nvSpPr>
        <p:spPr>
          <a:xfrm>
            <a:off x="295375" y="2311072"/>
            <a:ext cx="11600597" cy="4359833"/>
          </a:xfrm>
        </p:spPr>
        <p:style>
          <a:lnRef idx="1">
            <a:schemeClr val="accent1"/>
          </a:lnRef>
          <a:fillRef idx="2">
            <a:schemeClr val="accent1"/>
          </a:fillRef>
          <a:effectRef idx="1">
            <a:schemeClr val="accent1"/>
          </a:effectRef>
          <a:fontRef idx="minor">
            <a:schemeClr val="dk1"/>
          </a:fontRef>
        </p:style>
        <p:txBody>
          <a:bodyPr>
            <a:normAutofit/>
          </a:bodyPr>
          <a:lstStyle/>
          <a:p>
            <a:pPr lvl="0" algn="r" rtl="1">
              <a:lnSpc>
                <a:spcPct val="160000"/>
              </a:lnSpc>
            </a:pPr>
            <a:r>
              <a:rPr lang="ar-SA" sz="2400" dirty="0" smtClean="0"/>
              <a:t>إن </a:t>
            </a:r>
            <a:r>
              <a:rPr lang="ar-SA" sz="2400" dirty="0"/>
              <a:t>التخمينات التي يتم إعدادها على أساس التوزيع الجغرافي يمكن إعدادها و صياغتها على الأساس الزمني، لكن مع ذلك قد لا يتحقق الهدف المراد الوصول له لأسباب تعود إلى التوقيت السيئ لهذا التوزيع، لأجل تجنب مثل هذه الحالات يجب على الإدارة مراعاة أربعة أبعاد زمنية هي: </a:t>
            </a:r>
            <a:r>
              <a:rPr lang="ar-DZ" sz="2400" b="1" dirty="0"/>
              <a:t>التأخير في الوقت والتأجيل</a:t>
            </a:r>
            <a:r>
              <a:rPr lang="ar-DZ" sz="2400" dirty="0"/>
              <a:t>، </a:t>
            </a:r>
            <a:r>
              <a:rPr lang="ar-DZ" sz="2400" b="1" dirty="0"/>
              <a:t>الملائمة</a:t>
            </a:r>
            <a:r>
              <a:rPr lang="ar-DZ" sz="2400" dirty="0"/>
              <a:t>، </a:t>
            </a:r>
            <a:r>
              <a:rPr lang="ar-DZ" sz="2400" b="1" dirty="0"/>
              <a:t>الاختلافات الدورية</a:t>
            </a:r>
            <a:r>
              <a:rPr lang="ar-DZ" sz="2400" dirty="0"/>
              <a:t>، </a:t>
            </a:r>
            <a:r>
              <a:rPr lang="ar-DZ" sz="2400" b="1" dirty="0"/>
              <a:t>دورة حياة المنتج</a:t>
            </a:r>
            <a:r>
              <a:rPr lang="ar-DZ" sz="2400" dirty="0"/>
              <a:t>، ويستلزم مراعاة هذه الأبعاد الزمنية </a:t>
            </a:r>
            <a:r>
              <a:rPr lang="ar-DZ" sz="2400" u="sng" dirty="0">
                <a:effectLst>
                  <a:outerShdw blurRad="38100" dist="38100" dir="2700000" algn="tl">
                    <a:srgbClr val="000000">
                      <a:alpha val="43137"/>
                    </a:srgbClr>
                  </a:outerShdw>
                </a:effectLst>
              </a:rPr>
              <a:t>توفير معلومات تسويقية </a:t>
            </a:r>
            <a:r>
              <a:rPr lang="ar-DZ" sz="2400" u="sng" dirty="0" smtClean="0">
                <a:effectLst>
                  <a:outerShdw blurRad="38100" dist="38100" dir="2700000" algn="tl">
                    <a:srgbClr val="000000">
                      <a:alpha val="43137"/>
                    </a:srgbClr>
                  </a:outerShdw>
                </a:effectLst>
              </a:rPr>
              <a:t>شاملة</a:t>
            </a:r>
            <a:r>
              <a:rPr lang="ar-SA" sz="2400" dirty="0" smtClean="0"/>
              <a:t>.</a:t>
            </a:r>
            <a:endParaRPr lang="en-US" sz="2400" dirty="0"/>
          </a:p>
          <a:p>
            <a:pPr marL="0" indent="0" algn="r" rtl="1">
              <a:buNone/>
            </a:pPr>
            <a:endParaRPr lang="en-US" sz="2400" b="1" dirty="0"/>
          </a:p>
        </p:txBody>
      </p:sp>
      <p:sp>
        <p:nvSpPr>
          <p:cNvPr id="7" name="Rectangle 6"/>
          <p:cNvSpPr/>
          <p:nvPr/>
        </p:nvSpPr>
        <p:spPr>
          <a:xfrm>
            <a:off x="10488086" y="106190"/>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11</a:t>
            </a:r>
            <a:endParaRPr lang="ar-DZ" b="1" dirty="0">
              <a:solidFill>
                <a:schemeClr val="tx1"/>
              </a:solidFill>
            </a:endParaRPr>
          </a:p>
        </p:txBody>
      </p:sp>
      <p:grpSp>
        <p:nvGrpSpPr>
          <p:cNvPr id="8" name="Groupe 8"/>
          <p:cNvGrpSpPr/>
          <p:nvPr/>
        </p:nvGrpSpPr>
        <p:grpSpPr>
          <a:xfrm>
            <a:off x="0" y="465498"/>
            <a:ext cx="10492852" cy="1991099"/>
            <a:chOff x="350284" y="-594645"/>
            <a:chExt cx="1666875" cy="1697765"/>
          </a:xfrm>
        </p:grpSpPr>
        <p:pic>
          <p:nvPicPr>
            <p:cNvPr id="9" name="Picture 5"/>
            <p:cNvPicPr>
              <a:picLocks noChangeAspect="1" noChangeArrowheads="1"/>
            </p:cNvPicPr>
            <p:nvPr/>
          </p:nvPicPr>
          <p:blipFill>
            <a:blip r:embed="rId2" cstate="print">
              <a:extLst>
                <a:ext uri="{BEBA8EAE-BF5A-486C-A8C5-ECC9F3942E4B}">
                  <a14:imgProps xmlns:a14="http://schemas.microsoft.com/office/drawing/2010/main">
                    <a14:imgLayer>
                      <a14:imgEffect>
                        <a14:backgroundRemoval t="0" b="100000" l="0" r="100000">
                          <a14:foregroundMark x1="44000" y1="13068" x2="48571" y2="6818"/>
                          <a14:foregroundMark x1="52000" y1="9659" x2="45714" y2="3409"/>
                          <a14:backgroundMark x1="43429" y1="9659" x2="26857" y2="2273"/>
                          <a14:backgroundMark x1="56571" y1="9659" x2="72000" y2="2273"/>
                        </a14:backgroundRemoval>
                      </a14:imgEffect>
                    </a14:imgLayer>
                  </a14:imgProps>
                </a:ext>
                <a:ext uri="{28A0092B-C50C-407E-A947-70E740481C1C}">
                  <a14:useLocalDpi xmlns:a14="http://schemas.microsoft.com/office/drawing/2010/main" val="0"/>
                </a:ext>
              </a:extLst>
            </a:blip>
            <a:srcRect/>
            <a:stretch>
              <a:fillRect/>
            </a:stretch>
          </p:blipFill>
          <p:spPr bwMode="auto">
            <a:xfrm>
              <a:off x="350284" y="-573280"/>
              <a:ext cx="1666875"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
            <p:cNvPicPr>
              <a:picLocks noChangeAspect="1" noChangeArrowheads="1"/>
            </p:cNvPicPr>
            <p:nvPr/>
          </p:nvPicPr>
          <p:blipFill>
            <a:blip r:embed="rId3" cstate="print">
              <a:extLst>
                <a:ext uri="{BEBA8EAE-BF5A-486C-A8C5-ECC9F3942E4B}">
                  <a14:imgProps xmlns:a14="http://schemas.microsoft.com/office/drawing/2010/main">
                    <a14:imgLayer>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rot="1554017">
              <a:off x="1480843" y="-594645"/>
              <a:ext cx="504825"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1" name="ZoneTexte 10"/>
          <p:cNvSpPr txBox="1"/>
          <p:nvPr/>
        </p:nvSpPr>
        <p:spPr>
          <a:xfrm>
            <a:off x="772250" y="610003"/>
            <a:ext cx="8588488" cy="1471172"/>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a:lnSpc>
                <a:spcPct val="160000"/>
              </a:lnSpc>
            </a:pPr>
            <a:r>
              <a:rPr lang="ar-SA" sz="2800" b="1" dirty="0"/>
              <a:t>تحديد القطاعات (المجالات) التي توجه نحوها تلك </a:t>
            </a:r>
            <a:r>
              <a:rPr lang="ar-SA" sz="2800" b="1" dirty="0" smtClean="0"/>
              <a:t>الجهود</a:t>
            </a:r>
            <a:endParaRPr lang="ar-DZ" sz="2800" b="1" dirty="0"/>
          </a:p>
          <a:p>
            <a:pPr algn="ctr" rtl="1">
              <a:lnSpc>
                <a:spcPct val="160000"/>
              </a:lnSpc>
            </a:pPr>
            <a:r>
              <a:rPr lang="ar-SA" sz="2800" b="1" dirty="0" smtClean="0"/>
              <a:t> </a:t>
            </a:r>
            <a:r>
              <a:rPr lang="ar-SA" sz="2800" b="1" dirty="0"/>
              <a:t>(التوزيع الزمني)</a:t>
            </a:r>
            <a:endParaRPr lang="en-US" sz="2800" dirty="0">
              <a:solidFill>
                <a:schemeClr val="bg1"/>
              </a:solidFill>
            </a:endParaRPr>
          </a:p>
        </p:txBody>
      </p:sp>
    </p:spTree>
    <p:extLst>
      <p:ext uri="{BB962C8B-B14F-4D97-AF65-F5344CB8AC3E}">
        <p14:creationId xmlns:p14="http://schemas.microsoft.com/office/powerpoint/2010/main" val="409258408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par>
                          <p:cTn id="11" fill="hold">
                            <p:stCondLst>
                              <p:cond delay="1000"/>
                            </p:stCondLst>
                            <p:childTnLst>
                              <p:par>
                                <p:cTn id="12" presetID="1" presetClass="entr" presetSubtype="0" fill="hold" grpId="0" nodeType="afterEffect">
                                  <p:stCondLst>
                                    <p:cond delay="0"/>
                                  </p:stCondLst>
                                  <p:childTnLst>
                                    <p:set>
                                      <p:cBhvr>
                                        <p:cTn id="13" dur="1" fill="hold">
                                          <p:stCondLst>
                                            <p:cond delay="0"/>
                                          </p:stCondLst>
                                        </p:cTn>
                                        <p:tgtEl>
                                          <p:spTgt spid="11"/>
                                        </p:tgtEl>
                                        <p:attrNameLst>
                                          <p:attrName>style.visibility</p:attrName>
                                        </p:attrNameLst>
                                      </p:cBhvr>
                                      <p:to>
                                        <p:strVal val="visible"/>
                                      </p:to>
                                    </p:set>
                                  </p:childTnLst>
                                </p:cTn>
                              </p:par>
                            </p:childTnLst>
                          </p:cTn>
                        </p:par>
                        <p:par>
                          <p:cTn id="14" fill="hold">
                            <p:stCondLst>
                              <p:cond delay="1000"/>
                            </p:stCondLst>
                            <p:childTnLst>
                              <p:par>
                                <p:cTn id="15" presetID="26" presetClass="emph" presetSubtype="0" repeatCount="indefinite" fill="hold" nodeType="afterEffect">
                                  <p:stCondLst>
                                    <p:cond delay="0"/>
                                  </p:stCondLst>
                                  <p:childTnLst>
                                    <p:animEffect transition="out" filter="fade">
                                      <p:cBhvr>
                                        <p:cTn id="16" dur="500" tmFilter="0, 0; .2, .5; .8, .5; 1, 0"/>
                                        <p:tgtEl>
                                          <p:spTgt spid="8"/>
                                        </p:tgtEl>
                                      </p:cBhvr>
                                    </p:animEffect>
                                    <p:animScale>
                                      <p:cBhvr>
                                        <p:cTn id="17" dur="250" autoRev="1" fill="hold"/>
                                        <p:tgtEl>
                                          <p:spTgt spid="8"/>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rchemin horizontal 1"/>
          <p:cNvSpPr/>
          <p:nvPr/>
        </p:nvSpPr>
        <p:spPr>
          <a:xfrm>
            <a:off x="1173707" y="252484"/>
            <a:ext cx="8939283" cy="6605516"/>
          </a:xfrm>
          <a:prstGeom prst="horizontalScroll">
            <a:avLst/>
          </a:prstGeom>
          <a:solidFill>
            <a:schemeClr val="accent5">
              <a:lumMod val="20000"/>
              <a:lumOff val="80000"/>
            </a:schemeClr>
          </a:solidFill>
          <a:ln w="5715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rtl="1">
              <a:lnSpc>
                <a:spcPct val="160000"/>
              </a:lnSpc>
            </a:pPr>
            <a:r>
              <a:rPr lang="ar-SA" sz="2800" dirty="0">
                <a:ln w="0"/>
                <a:solidFill>
                  <a:schemeClr val="tx1"/>
                </a:solidFill>
                <a:effectLst>
                  <a:outerShdw blurRad="38100" dist="19050" dir="2700000" algn="tl" rotWithShape="0">
                    <a:schemeClr val="dk1">
                      <a:alpha val="40000"/>
                    </a:schemeClr>
                  </a:outerShdw>
                </a:effectLst>
              </a:rPr>
              <a:t>في ضوء العرض السابق للقرارات التسويقية </a:t>
            </a:r>
            <a:r>
              <a:rPr lang="ar-SA" sz="2800" dirty="0" err="1">
                <a:ln w="0"/>
                <a:solidFill>
                  <a:schemeClr val="tx1"/>
                </a:solidFill>
                <a:effectLst>
                  <a:outerShdw blurRad="38100" dist="19050" dir="2700000" algn="tl" rotWithShape="0">
                    <a:schemeClr val="dk1">
                      <a:alpha val="40000"/>
                    </a:schemeClr>
                  </a:outerShdw>
                </a:effectLst>
              </a:rPr>
              <a:t>الإستراتيجية</a:t>
            </a:r>
            <a:r>
              <a:rPr lang="ar-SA" sz="2800" dirty="0">
                <a:ln w="0"/>
                <a:solidFill>
                  <a:schemeClr val="tx1"/>
                </a:solidFill>
                <a:effectLst>
                  <a:outerShdw blurRad="38100" dist="19050" dir="2700000" algn="tl" rotWithShape="0">
                    <a:schemeClr val="dk1">
                      <a:alpha val="40000"/>
                    </a:schemeClr>
                  </a:outerShdw>
                </a:effectLst>
              </a:rPr>
              <a:t> يمكن القول بان على الإدارة التسويقية أن تسأل نفسها</a:t>
            </a:r>
            <a:r>
              <a:rPr lang="ar-SA" sz="2800" b="1" u="sng" dirty="0">
                <a:ln w="0"/>
                <a:solidFill>
                  <a:schemeClr val="tx1"/>
                </a:solidFill>
                <a:effectLst>
                  <a:outerShdw blurRad="38100" dist="19050" dir="2700000" algn="tl" rotWithShape="0">
                    <a:schemeClr val="dk1">
                      <a:alpha val="40000"/>
                    </a:schemeClr>
                  </a:outerShdw>
                </a:effectLst>
              </a:rPr>
              <a:t> باستمرار </a:t>
            </a:r>
            <a:r>
              <a:rPr lang="ar-SA" sz="2800" dirty="0">
                <a:ln w="0"/>
                <a:solidFill>
                  <a:schemeClr val="tx1"/>
                </a:solidFill>
                <a:effectLst>
                  <a:outerShdw blurRad="38100" dist="19050" dir="2700000" algn="tl" rotWithShape="0">
                    <a:schemeClr val="dk1">
                      <a:alpha val="40000"/>
                    </a:schemeClr>
                  </a:outerShdw>
                </a:effectLst>
              </a:rPr>
              <a:t>و توفر </a:t>
            </a:r>
            <a:r>
              <a:rPr lang="ar-SA" sz="2800" b="1" u="sng" dirty="0">
                <a:ln w="0"/>
                <a:solidFill>
                  <a:schemeClr val="tx1"/>
                </a:solidFill>
                <a:effectLst>
                  <a:outerShdw blurRad="38100" dist="19050" dir="2700000" algn="tl" rotWithShape="0">
                    <a:schemeClr val="dk1">
                      <a:alpha val="40000"/>
                    </a:schemeClr>
                  </a:outerShdw>
                </a:effectLst>
              </a:rPr>
              <a:t>الإجابة</a:t>
            </a:r>
            <a:r>
              <a:rPr lang="ar-SA" sz="2800" dirty="0">
                <a:ln w="0"/>
                <a:solidFill>
                  <a:schemeClr val="tx1"/>
                </a:solidFill>
                <a:effectLst>
                  <a:outerShdw blurRad="38100" dist="19050" dir="2700000" algn="tl" rotWithShape="0">
                    <a:schemeClr val="dk1">
                      <a:alpha val="40000"/>
                    </a:schemeClr>
                  </a:outerShdw>
                </a:effectLst>
              </a:rPr>
              <a:t> عن الأسئلة المتعلقة </a:t>
            </a:r>
            <a:r>
              <a:rPr lang="ar-SA" sz="2800" b="1" u="sng" dirty="0">
                <a:ln w="0"/>
                <a:solidFill>
                  <a:schemeClr val="tx1"/>
                </a:solidFill>
                <a:effectLst>
                  <a:outerShdw blurRad="38100" dist="19050" dir="2700000" algn="tl" rotWithShape="0">
                    <a:schemeClr val="dk1">
                      <a:alpha val="40000"/>
                    </a:schemeClr>
                  </a:outerShdw>
                </a:effectLst>
              </a:rPr>
              <a:t>بأنشطتها التسويقية </a:t>
            </a:r>
            <a:r>
              <a:rPr lang="ar-SA" sz="2800" dirty="0">
                <a:ln w="0"/>
                <a:solidFill>
                  <a:schemeClr val="tx1"/>
                </a:solidFill>
                <a:effectLst>
                  <a:outerShdw blurRad="38100" dist="19050" dir="2700000" algn="tl" rotWithShape="0">
                    <a:schemeClr val="dk1">
                      <a:alpha val="40000"/>
                    </a:schemeClr>
                  </a:outerShdw>
                </a:effectLst>
              </a:rPr>
              <a:t>و هي</a:t>
            </a:r>
            <a:r>
              <a:rPr lang="fr-FR" sz="2800" dirty="0" smtClean="0">
                <a:ln w="0"/>
                <a:solidFill>
                  <a:schemeClr val="tx1"/>
                </a:solidFill>
                <a:effectLst>
                  <a:outerShdw blurRad="38100" dist="19050" dir="2700000" algn="tl" rotWithShape="0">
                    <a:schemeClr val="dk1">
                      <a:alpha val="40000"/>
                    </a:schemeClr>
                  </a:outerShdw>
                </a:effectLst>
              </a:rPr>
              <a:t>:</a:t>
            </a:r>
            <a:endParaRPr lang="ar-DZ" sz="2800" dirty="0" smtClean="0">
              <a:ln w="0"/>
              <a:solidFill>
                <a:schemeClr val="tx1"/>
              </a:solidFill>
              <a:effectLst>
                <a:outerShdw blurRad="38100" dist="19050" dir="2700000" algn="tl" rotWithShape="0">
                  <a:schemeClr val="dk1">
                    <a:alpha val="40000"/>
                  </a:schemeClr>
                </a:outerShdw>
              </a:effectLst>
            </a:endParaRPr>
          </a:p>
          <a:p>
            <a:pPr lvl="0" algn="r" rtl="1">
              <a:lnSpc>
                <a:spcPct val="160000"/>
              </a:lnSpc>
            </a:pPr>
            <a:r>
              <a:rPr lang="ar-SA" sz="2800" dirty="0" smtClean="0">
                <a:ln w="0"/>
                <a:solidFill>
                  <a:schemeClr val="tx1"/>
                </a:solidFill>
                <a:effectLst>
                  <a:outerShdw blurRad="38100" dist="19050" dir="2700000" algn="tl" rotWithShape="0">
                    <a:schemeClr val="dk1">
                      <a:alpha val="40000"/>
                    </a:schemeClr>
                  </a:outerShdw>
                </a:effectLst>
              </a:rPr>
              <a:t> </a:t>
            </a:r>
            <a:r>
              <a:rPr lang="ar-SA" sz="2800" b="1" dirty="0">
                <a:ln w="0"/>
                <a:solidFill>
                  <a:srgbClr val="C00000"/>
                </a:solidFill>
                <a:effectLst>
                  <a:outerShdw blurRad="38100" dist="19050" dir="2700000" algn="tl" rotWithShape="0">
                    <a:schemeClr val="dk1">
                      <a:alpha val="40000"/>
                    </a:schemeClr>
                  </a:outerShdw>
                </a:effectLst>
              </a:rPr>
              <a:t>كيف هي النشاطات؟ ما هو المزيج المستخدم؟</a:t>
            </a:r>
            <a:r>
              <a:rPr lang="ar-DZ" sz="2800" b="1" dirty="0">
                <a:ln w="0"/>
                <a:solidFill>
                  <a:srgbClr val="C00000"/>
                </a:solidFill>
                <a:effectLst>
                  <a:outerShdw blurRad="38100" dist="19050" dir="2700000" algn="tl" rotWithShape="0">
                    <a:schemeClr val="dk1">
                      <a:alpha val="40000"/>
                    </a:schemeClr>
                  </a:outerShdw>
                </a:effectLst>
              </a:rPr>
              <a:t> </a:t>
            </a:r>
            <a:r>
              <a:rPr lang="ar-SA" sz="2800" b="1" dirty="0">
                <a:ln w="0"/>
                <a:solidFill>
                  <a:srgbClr val="C00000"/>
                </a:solidFill>
                <a:effectLst>
                  <a:outerShdw blurRad="38100" dist="19050" dir="2700000" algn="tl" rotWithShape="0">
                    <a:schemeClr val="dk1">
                      <a:alpha val="40000"/>
                    </a:schemeClr>
                  </a:outerShdw>
                </a:effectLst>
              </a:rPr>
              <a:t>أين ومتى؟ </a:t>
            </a:r>
            <a:endParaRPr lang="en-US" sz="2800" b="1" dirty="0">
              <a:ln w="0"/>
              <a:solidFill>
                <a:srgbClr val="C00000"/>
              </a:solidFill>
              <a:effectLst>
                <a:outerShdw blurRad="38100" dist="19050" dir="2700000" algn="tl" rotWithShape="0">
                  <a:schemeClr val="dk1">
                    <a:alpha val="40000"/>
                  </a:schemeClr>
                </a:outerShdw>
              </a:effectLst>
            </a:endParaRPr>
          </a:p>
          <a:p>
            <a:pPr algn="r" rtl="1">
              <a:lnSpc>
                <a:spcPct val="160000"/>
              </a:lnSpc>
            </a:pPr>
            <a:r>
              <a:rPr lang="ar-SA" sz="2800" b="1" dirty="0">
                <a:ln w="0"/>
                <a:solidFill>
                  <a:schemeClr val="tx1"/>
                </a:solidFill>
                <a:effectLst>
                  <a:outerShdw blurRad="38100" dist="19050" dir="2700000" algn="tl" rotWithShape="0">
                    <a:schemeClr val="dk1">
                      <a:alpha val="40000"/>
                    </a:schemeClr>
                  </a:outerShdw>
                </a:effectLst>
              </a:rPr>
              <a:t>فهذه المجالات الأربعة </a:t>
            </a:r>
            <a:r>
              <a:rPr lang="ar-SA" sz="2800" b="1" u="sng" dirty="0">
                <a:ln w="0"/>
                <a:solidFill>
                  <a:schemeClr val="tx1"/>
                </a:solidFill>
                <a:effectLst>
                  <a:outerShdw blurRad="38100" dist="19050" dir="2700000" algn="tl" rotWithShape="0">
                    <a:schemeClr val="dk1">
                      <a:alpha val="40000"/>
                    </a:schemeClr>
                  </a:outerShdw>
                </a:effectLst>
              </a:rPr>
              <a:t>تشكل القرار الأساسي </a:t>
            </a:r>
            <a:r>
              <a:rPr lang="ar-SA" sz="2800" b="1" dirty="0">
                <a:ln w="0"/>
                <a:solidFill>
                  <a:schemeClr val="tx1"/>
                </a:solidFill>
                <a:effectLst>
                  <a:outerShdw blurRad="38100" dist="19050" dir="2700000" algn="tl" rotWithShape="0">
                    <a:schemeClr val="dk1">
                      <a:alpha val="40000"/>
                    </a:schemeClr>
                  </a:outerShdw>
                </a:effectLst>
              </a:rPr>
              <a:t>التي من أجلها يجب توفير المعلومات من قبل </a:t>
            </a:r>
            <a:r>
              <a:rPr lang="ar-SA" sz="2800" b="1" u="sng" dirty="0">
                <a:ln w="0"/>
                <a:solidFill>
                  <a:schemeClr val="tx1"/>
                </a:solidFill>
                <a:effectLst>
                  <a:outerShdw blurRad="38100" dist="19050" dir="2700000" algn="tl" rotWithShape="0">
                    <a:schemeClr val="dk1">
                      <a:alpha val="40000"/>
                    </a:schemeClr>
                  </a:outerShdw>
                </a:effectLst>
              </a:rPr>
              <a:t>نظام المعلومات التسويقية</a:t>
            </a:r>
            <a:endParaRPr lang="en-US" sz="2800" b="1" u="sng" dirty="0">
              <a:ln w="0"/>
              <a:solidFill>
                <a:schemeClr val="tx1"/>
              </a:solidFill>
              <a:effectLst>
                <a:outerShdw blurRad="38100" dist="19050" dir="2700000" algn="tl" rotWithShape="0">
                  <a:schemeClr val="dk1">
                    <a:alpha val="40000"/>
                  </a:schemeClr>
                </a:outerShdw>
              </a:effectLst>
            </a:endParaRPr>
          </a:p>
        </p:txBody>
      </p:sp>
      <p:sp>
        <p:nvSpPr>
          <p:cNvPr id="3" name="Rectangle 2"/>
          <p:cNvSpPr/>
          <p:nvPr/>
        </p:nvSpPr>
        <p:spPr>
          <a:xfrm>
            <a:off x="10488086" y="106190"/>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11</a:t>
            </a:r>
            <a:endParaRPr lang="ar-DZ" b="1" dirty="0">
              <a:solidFill>
                <a:schemeClr val="tx1"/>
              </a:solidFill>
            </a:endParaRPr>
          </a:p>
        </p:txBody>
      </p:sp>
    </p:spTree>
    <p:extLst>
      <p:ext uri="{BB962C8B-B14F-4D97-AF65-F5344CB8AC3E}">
        <p14:creationId xmlns:p14="http://schemas.microsoft.com/office/powerpoint/2010/main" val="10005004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1524000" y="3643315"/>
            <a:ext cx="9144000" cy="1553777"/>
          </a:xfrm>
          <a:prstGeom prst="rect">
            <a:avLst/>
          </a:prstGeom>
          <a:gradFill>
            <a:gsLst>
              <a:gs pos="35000">
                <a:schemeClr val="bg1">
                  <a:lumMod val="65000"/>
                </a:schemeClr>
              </a:gs>
              <a:gs pos="100000">
                <a:schemeClr val="bg1">
                  <a:lumMod val="85000"/>
                  <a:shade val="67500"/>
                  <a:satMod val="115000"/>
                  <a:alpha val="0"/>
                </a:schemeClr>
              </a:gs>
              <a:gs pos="100000">
                <a:schemeClr val="bg1">
                  <a:lumMod val="85000"/>
                  <a:shade val="100000"/>
                  <a:satMod val="11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pic>
        <p:nvPicPr>
          <p:cNvPr id="1027" name="Picture 3"/>
          <p:cNvPicPr>
            <a:picLocks noChangeAspect="1" noChangeArrowheads="1"/>
          </p:cNvPicPr>
          <p:nvPr/>
        </p:nvPicPr>
        <p:blipFill>
          <a:blip r:embed="rId2" cstate="print">
            <a:clrChange>
              <a:clrFrom>
                <a:srgbClr val="FFFFFF"/>
              </a:clrFrom>
              <a:clrTo>
                <a:srgbClr val="FFFFFF">
                  <a:alpha val="0"/>
                </a:srgbClr>
              </a:clrTo>
            </a:clrChange>
            <a:extLst/>
          </a:blip>
          <a:stretch>
            <a:fillRect/>
          </a:stretch>
        </p:blipFill>
        <p:spPr bwMode="auto">
          <a:xfrm>
            <a:off x="2634018" y="953671"/>
            <a:ext cx="2574800" cy="3408811"/>
          </a:xfrm>
          <a:prstGeom prst="rect">
            <a:avLst/>
          </a:prstGeom>
          <a:noFill/>
          <a:ln>
            <a:noFill/>
          </a:ln>
          <a:effectLst>
            <a:reflection blurRad="6350" stA="50000" endA="300" endPos="90000" dir="5400000" sy="-100000" algn="bl" rotWithShape="0"/>
          </a:effectLst>
        </p:spPr>
      </p:pic>
      <p:sp>
        <p:nvSpPr>
          <p:cNvPr id="20" name="Carré corné 19"/>
          <p:cNvSpPr/>
          <p:nvPr/>
        </p:nvSpPr>
        <p:spPr>
          <a:xfrm rot="1648294">
            <a:off x="5996111" y="2109775"/>
            <a:ext cx="3132192" cy="2428892"/>
          </a:xfrm>
          <a:prstGeom prst="foldedCorner">
            <a:avLst>
              <a:gd name="adj" fmla="val 28039"/>
            </a:avLst>
          </a:prstGeom>
          <a:solidFill>
            <a:schemeClr val="bg1">
              <a:lumMod val="95000"/>
              <a:alpha val="0"/>
            </a:schemeClr>
          </a:solidFill>
          <a:ln>
            <a:noFill/>
          </a:ln>
          <a:effectLst/>
          <a:scene3d>
            <a:camera prst="isometricTopUp">
              <a:rot lat="19800000" lon="18600000" rev="4800000"/>
            </a:camera>
            <a:lightRig rig="balanced" dir="t">
              <a:rot lat="0" lon="0" rev="6000000"/>
            </a:lightRig>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شكرا على حسن </a:t>
            </a:r>
            <a:r>
              <a:rPr lang="ar-DZ" sz="4500" b="1" cap="all" dirty="0" err="1">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الاصغاء</a:t>
            </a:r>
            <a:r>
              <a:rPr lang="ar-DZ"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 والمتابعة</a:t>
            </a:r>
            <a:endParaRPr lang="fr-FR"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endParaRPr>
          </a:p>
        </p:txBody>
      </p:sp>
      <p:sp>
        <p:nvSpPr>
          <p:cNvPr id="7" name="Rectangle 6"/>
          <p:cNvSpPr/>
          <p:nvPr/>
        </p:nvSpPr>
        <p:spPr>
          <a:xfrm>
            <a:off x="10682514" y="231407"/>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11</a:t>
            </a:r>
            <a:endParaRPr lang="ar-DZ" b="1" dirty="0">
              <a:solidFill>
                <a:schemeClr val="tx1"/>
              </a:solidFill>
            </a:endParaRPr>
          </a:p>
        </p:txBody>
      </p:sp>
    </p:spTree>
    <p:extLst>
      <p:ext uri="{BB962C8B-B14F-4D97-AF65-F5344CB8AC3E}">
        <p14:creationId xmlns:p14="http://schemas.microsoft.com/office/powerpoint/2010/main" val="2428564358"/>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027"/>
                                        </p:tgtEl>
                                        <p:attrNameLst>
                                          <p:attrName>style.visibility</p:attrName>
                                        </p:attrNameLst>
                                      </p:cBhvr>
                                      <p:to>
                                        <p:strVal val="visible"/>
                                      </p:to>
                                    </p:set>
                                  </p:childTnLst>
                                </p:cTn>
                              </p:par>
                            </p:childTnLst>
                          </p:cTn>
                        </p:par>
                        <p:par>
                          <p:cTn id="7" fill="hold">
                            <p:stCondLst>
                              <p:cond delay="0"/>
                            </p:stCondLst>
                            <p:childTnLst>
                              <p:par>
                                <p:cTn id="8" presetID="27" presetClass="entr" presetSubtype="0" fill="hold" nodeType="afterEffect">
                                  <p:stCondLst>
                                    <p:cond delay="0"/>
                                  </p:stCondLst>
                                  <p:iterate type="lt">
                                    <p:tmPct val="50000"/>
                                  </p:iterate>
                                  <p:childTnLst>
                                    <p:set>
                                      <p:cBhvr>
                                        <p:cTn id="9" dur="1" fill="hold">
                                          <p:stCondLst>
                                            <p:cond delay="0"/>
                                          </p:stCondLst>
                                        </p:cTn>
                                        <p:tgtEl>
                                          <p:spTgt spid="20">
                                            <p:txEl>
                                              <p:pRg st="0" end="0"/>
                                            </p:txEl>
                                          </p:spTgt>
                                        </p:tgtEl>
                                        <p:attrNameLst>
                                          <p:attrName>style.visibility</p:attrName>
                                        </p:attrNameLst>
                                      </p:cBhvr>
                                      <p:to>
                                        <p:strVal val="visible"/>
                                      </p:to>
                                    </p:set>
                                    <p:anim calcmode="discrete" valueType="clr">
                                      <p:cBhvr override="childStyle">
                                        <p:cTn id="10" dur="500"/>
                                        <p:tgtEl>
                                          <p:spTgt spid="20">
                                            <p:txEl>
                                              <p:pRg st="0" end="0"/>
                                            </p:txEl>
                                          </p:spTgt>
                                        </p:tgtEl>
                                        <p:attrNameLst>
                                          <p:attrName>style.color</p:attrName>
                                        </p:attrNameLst>
                                      </p:cBhvr>
                                      <p:tavLst>
                                        <p:tav tm="0">
                                          <p:val>
                                            <p:clrVal>
                                              <a:schemeClr val="accent2"/>
                                            </p:clrVal>
                                          </p:val>
                                        </p:tav>
                                        <p:tav tm="50000">
                                          <p:val>
                                            <p:clrVal>
                                              <a:srgbClr val="EEEE20"/>
                                            </p:clrVal>
                                          </p:val>
                                        </p:tav>
                                      </p:tavLst>
                                    </p:anim>
                                    <p:anim calcmode="discrete" valueType="clr">
                                      <p:cBhvr>
                                        <p:cTn id="11" dur="500"/>
                                        <p:tgtEl>
                                          <p:spTgt spid="20">
                                            <p:txEl>
                                              <p:pRg st="0" end="0"/>
                                            </p:txEl>
                                          </p:spTgt>
                                        </p:tgtEl>
                                        <p:attrNameLst>
                                          <p:attrName>fillcolor</p:attrName>
                                        </p:attrNameLst>
                                      </p:cBhvr>
                                      <p:tavLst>
                                        <p:tav tm="0">
                                          <p:val>
                                            <p:clrVal>
                                              <a:schemeClr val="accent2"/>
                                            </p:clrVal>
                                          </p:val>
                                        </p:tav>
                                        <p:tav tm="50000">
                                          <p:val>
                                            <p:clrVal>
                                              <a:schemeClr val="hlink"/>
                                            </p:clrVal>
                                          </p:val>
                                        </p:tav>
                                      </p:tavLst>
                                    </p:anim>
                                    <p:set>
                                      <p:cBhvr>
                                        <p:cTn id="12" dur="500"/>
                                        <p:tgtEl>
                                          <p:spTgt spid="20">
                                            <p:txEl>
                                              <p:pRg st="0" end="0"/>
                                            </p:txEl>
                                          </p:spTgt>
                                        </p:tgtEl>
                                        <p:attrNameLst>
                                          <p:attrName>fill.type</p:attrName>
                                        </p:attrNameLst>
                                      </p:cBhvr>
                                      <p:to>
                                        <p:strVal val="solid"/>
                                      </p:to>
                                    </p:set>
                                  </p:childTnLst>
                                </p:cTn>
                              </p:par>
                              <p:par>
                                <p:cTn id="13" presetID="0" presetClass="path" presetSubtype="0" accel="50000" decel="50000" fill="hold" nodeType="withEffect">
                                  <p:stCondLst>
                                    <p:cond delay="0"/>
                                  </p:stCondLst>
                                  <p:childTnLst>
                                    <p:animMotion origin="layout" path="M 0.23451 -0.17569 C 0.23295 -0.1713 0.23086 -0.16227 0.23399 -0.15694 C 0.23803 -0.15324 0.26446 -0.15208 0.2655 -0.15231 C 0.26576 -0.14792 0.26628 -0.14259 0.26355 -0.13935 C 0.26146 -0.13681 0.25521 -0.13796 0.25157 -0.13588 C 0.24961 -0.13565 0.24779 -0.13426 0.24584 -0.13333 C 0.24375 -0.12778 0.24011 -0.12431 0.23855 -0.11898 C 0.23868 -0.11644 0.23946 -0.11412 0.2405 -0.11227 C 0.2431 -0.10926 0.25157 -0.10556 0.25196 -0.10579 C 0.25013 -0.09722 0.24375 -0.07731 0.25743 -0.07407 C 0.25573 -0.07245 0.25417 -0.07083 0.25196 -0.07083 C 0.24727 -0.06944 0.23855 -0.07245 0.23633 -0.06921 C 0.22188 -0.04537 0.24115 -0.04722 0.25404 -0.04699 C 0.26928 -0.04213 0.25508 -0.03287 0.24792 -0.02731 C 0.24961 -0.01343 0.26003 5.55112E-17 0.24597 0.01065 C 0.24584 0.0125 0.24467 0.01551 0.24388 0.01713 C 0.24284 0.02083 0.23998 0.02639 0.24271 0.02639 C 0.2405 0.03194 0.23959 0.03727 0.24271 0.0412 C 0.2431 0.04352 0.24649 0.0419 0.24792 0.04329 C 0.24909 0.04514 0.24792 0.04769 0.24779 0.05046 " pathEditMode="relative" rAng="0" ptsTypes="AAAAAAAAAAAAAAAAAAAA">
                                      <p:cBhvr>
                                        <p:cTn id="14" dur="500" fill="hold"/>
                                        <p:tgtEl>
                                          <p:spTgt spid="1027"/>
                                        </p:tgtEl>
                                        <p:attrNameLst>
                                          <p:attrName>ppt_x</p:attrName>
                                          <p:attrName>ppt_y</p:attrName>
                                        </p:attrNameLst>
                                      </p:cBhvr>
                                      <p:rCtr x="1380" y="11296"/>
                                    </p:animMotion>
                                  </p:childTnLst>
                                </p:cTn>
                              </p:par>
                              <p:par>
                                <p:cTn id="15" presetID="0" presetClass="path" presetSubtype="0" accel="50000" decel="50000" fill="hold" nodeType="withEffect">
                                  <p:stCondLst>
                                    <p:cond delay="0"/>
                                  </p:stCondLst>
                                  <p:childTnLst>
                                    <p:animMotion origin="layout" path="M 0.18112 -0.14306 C 0.18386 -0.13356 0.1879 -0.11898 0.19805 -0.11759 C 0.20378 -0.11667 0.20938 -0.11644 0.21511 -0.1162 C 0.21732 -0.11204 0.21967 -0.10926 0.22253 -0.10602 C 0.22227 -0.09352 0.22566 -0.08009 0.22136 -0.06898 C 0.21941 -0.06412 0.21198 -0.06968 0.20782 -0.06759 C 0.20417 -0.06551 0.2043 -0.05903 0.203 -0.05463 C 0.20196 -0.05185 0.20053 -0.04583 0.20053 -0.0456 C 0.20209 -0.04028 0.203 -0.03773 0.20782 -0.03588 C 0.20873 -0.03449 0.20899 -0.03264 0.21029 -0.03171 C 0.21133 -0.03056 0.21368 -0.03171 0.21394 -0.03032 C 0.21498 -0.0213 0.21576 -0.00764 0.20782 -0.00463 C 0.20612 0.00139 0.20482 0.00347 0.20782 0.01134 C 0.20834 0.01273 0.21094 0.01134 0.21146 0.01273 C 0.21237 0.01481 0.21146 0.01736 0.21146 0.01991 " pathEditMode="relative" rAng="0" ptsTypes="AAAAAAAAAAAAAAA">
                                      <p:cBhvr>
                                        <p:cTn id="16" dur="500" fill="hold"/>
                                        <p:tgtEl>
                                          <p:spTgt spid="1027"/>
                                        </p:tgtEl>
                                        <p:attrNameLst>
                                          <p:attrName>ppt_x</p:attrName>
                                          <p:attrName>ppt_y</p:attrName>
                                        </p:attrNameLst>
                                      </p:cBhvr>
                                      <p:rCtr x="2109" y="8148"/>
                                    </p:animMotion>
                                  </p:childTnLst>
                                </p:cTn>
                              </p:par>
                              <p:par>
                                <p:cTn id="17" presetID="0" presetClass="path" presetSubtype="0" accel="50000" decel="50000" fill="hold" nodeType="withEffect">
                                  <p:stCondLst>
                                    <p:cond delay="0"/>
                                  </p:stCondLst>
                                  <p:childTnLst>
                                    <p:animMotion origin="layout" path="M 0.14597 -0.16227 C 0.15951 -0.15741 0.15782 -0.14954 0.15027 -0.13079 C 0.14987 -0.12338 0.14948 -0.1162 0.14948 -0.10949 C 0.14987 -0.10741 0.15196 -0.10787 0.1543 -0.10718 C 0.16667 -0.10023 0.15691 -0.10579 0.16498 -0.10093 C 0.16928 -0.0919 0.17123 -0.08819 0.1642 -0.07801 C 0.16094 -0.07338 0.14935 -0.07384 0.14948 -0.07361 C 0.15 -0.07037 0.14935 -0.06551 0.15326 -0.0625 C 0.15625 -0.05995 0.16263 -0.05787 0.16263 -0.05764 C 0.16902 -0.05139 0.17149 -0.04745 0.16589 -0.03634 C 0.16498 -0.0338 0.15638 -0.03218 0.1543 -0.03009 C 0.15521 -0.02685 0.15482 -0.02662 0.15625 -0.02315 C 0.1599 -0.01782 0.17136 -0.01528 0.17527 -0.01366 C 0.17852 -0.00486 0.1793 -0.00532 0.175 0.00625 C 0.17383 0.01019 0.16602 0.00949 0.16498 0.00671 C 0.16316 0.00833 0.1573 0.01181 0.15704 0.01204 C 0.15508 0.01435 0.14545 0.025 0.15326 0.03009 C 0.16003 0.0338 0.16797 0.03241 0.1754 0.03171 C 0.1681 0.05764 0.1698 0.06343 0.15092 0.06065 " pathEditMode="relative" rAng="360000" ptsTypes="AAAAAAAAAAAAAAAAAAA">
                                      <p:cBhvr>
                                        <p:cTn id="18" dur="500" fill="hold"/>
                                        <p:tgtEl>
                                          <p:spTgt spid="1027"/>
                                        </p:tgtEl>
                                        <p:attrNameLst>
                                          <p:attrName>ppt_x</p:attrName>
                                          <p:attrName>ppt_y</p:attrName>
                                        </p:attrNameLst>
                                      </p:cBhvr>
                                      <p:rCtr x="1393" y="11366"/>
                                    </p:animMotion>
                                  </p:childTnLst>
                                </p:cTn>
                              </p:par>
                            </p:childTnLst>
                          </p:cTn>
                        </p:par>
                        <p:par>
                          <p:cTn id="19" fill="hold">
                            <p:stCondLst>
                              <p:cond delay="6750"/>
                            </p:stCondLst>
                            <p:childTnLst>
                              <p:par>
                                <p:cTn id="20" presetID="0" presetClass="path" presetSubtype="0" accel="50000" decel="50000" fill="hold" nodeType="afterEffect">
                                  <p:stCondLst>
                                    <p:cond delay="0"/>
                                  </p:stCondLst>
                                  <p:childTnLst>
                                    <p:animMotion origin="layout" path="M 0.153 0.10579 C 0.10144 0.10579 0.04961 0.10579 -0.00195 0.10579 " pathEditMode="relative" rAng="0" ptsTypes="AA">
                                      <p:cBhvr>
                                        <p:cTn id="21" dur="500" fill="hold"/>
                                        <p:tgtEl>
                                          <p:spTgt spid="1027"/>
                                        </p:tgtEl>
                                        <p:attrNameLst>
                                          <p:attrName>ppt_x</p:attrName>
                                          <p:attrName>ppt_y</p:attrName>
                                        </p:attrNameLst>
                                      </p:cBhvr>
                                      <p:rCtr x="-7747"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4525" y="1978925"/>
            <a:ext cx="9144000" cy="928670"/>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ctr">
              <a:defRPr/>
            </a:pPr>
            <a:r>
              <a:rPr lang="ar-SA" b="1" dirty="0" smtClean="0">
                <a:solidFill>
                  <a:schemeClr val="bg1"/>
                </a:solidFill>
                <a:effectLst>
                  <a:outerShdw blurRad="38100" dist="38100" dir="2700000" algn="tl">
                    <a:srgbClr val="000000">
                      <a:alpha val="43137"/>
                    </a:srgbClr>
                  </a:outerShdw>
                </a:effectLst>
              </a:rPr>
              <a:t>استراتيجية التسويق</a:t>
            </a:r>
          </a:p>
        </p:txBody>
      </p:sp>
      <p:sp>
        <p:nvSpPr>
          <p:cNvPr id="13316" name="AutoShape 5" descr="http://comps.fotosearch.com/bigcomps/IMP/IMP205/1525R-139935.jpg"/>
          <p:cNvSpPr>
            <a:spLocks noChangeAspect="1" noChangeArrowheads="1"/>
          </p:cNvSpPr>
          <p:nvPr/>
        </p:nvSpPr>
        <p:spPr bwMode="auto">
          <a:xfrm>
            <a:off x="10450513" y="-136525"/>
            <a:ext cx="296862" cy="296863"/>
          </a:xfrm>
          <a:prstGeom prst="rect">
            <a:avLst/>
          </a:prstGeom>
          <a:noFill/>
          <a:ln w="9525">
            <a:noFill/>
            <a:miter lim="800000"/>
            <a:headEnd/>
            <a:tailEnd/>
          </a:ln>
        </p:spPr>
        <p:txBody>
          <a:bodyPr/>
          <a:lstStyle/>
          <a:p>
            <a:endParaRPr lang="ar-DZ">
              <a:latin typeface="Lucida Sans Unicode" pitchFamily="34" charset="0"/>
            </a:endParaRPr>
          </a:p>
        </p:txBody>
      </p:sp>
      <p:sp>
        <p:nvSpPr>
          <p:cNvPr id="6" name="Rectangle 5"/>
          <p:cNvSpPr/>
          <p:nvPr/>
        </p:nvSpPr>
        <p:spPr>
          <a:xfrm>
            <a:off x="10653485" y="18989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11</a:t>
            </a:r>
            <a:endParaRPr lang="ar-DZ" b="1" dirty="0">
              <a:solidFill>
                <a:schemeClr val="tx1"/>
              </a:solidFill>
            </a:endParaRPr>
          </a:p>
        </p:txBody>
      </p:sp>
      <p:sp>
        <p:nvSpPr>
          <p:cNvPr id="7" name="ZoneTexte 6"/>
          <p:cNvSpPr txBox="1"/>
          <p:nvPr/>
        </p:nvSpPr>
        <p:spPr>
          <a:xfrm>
            <a:off x="1910686" y="681280"/>
            <a:ext cx="7710985" cy="584775"/>
          </a:xfrm>
          <a:prstGeom prst="rect">
            <a:avLst/>
          </a:prstGeom>
          <a:noFill/>
        </p:spPr>
        <p:txBody>
          <a:bodyPr wrap="square" rtlCol="0">
            <a:spAutoFit/>
          </a:bodyPr>
          <a:lstStyle/>
          <a:p>
            <a:pPr algn="ctr" rtl="1"/>
            <a:r>
              <a:rPr lang="ar-DZ" sz="3200" b="1" dirty="0" smtClean="0">
                <a:solidFill>
                  <a:schemeClr val="bg1"/>
                </a:solidFill>
              </a:rPr>
              <a:t>أولا يجب أن نتعرف على </a:t>
            </a:r>
            <a:r>
              <a:rPr lang="ar-DZ" sz="3200" b="1" dirty="0" err="1" smtClean="0">
                <a:solidFill>
                  <a:schemeClr val="bg1"/>
                </a:solidFill>
              </a:rPr>
              <a:t>استراتيجة</a:t>
            </a:r>
            <a:r>
              <a:rPr lang="ar-DZ" sz="3200" b="1" dirty="0" smtClean="0">
                <a:solidFill>
                  <a:schemeClr val="bg1"/>
                </a:solidFill>
              </a:rPr>
              <a:t> التسويق وخطواتها</a:t>
            </a:r>
            <a:endParaRPr lang="en-US" sz="3200" b="1" dirty="0">
              <a:solidFill>
                <a:schemeClr val="bg1"/>
              </a:solidFill>
            </a:endParaRPr>
          </a:p>
        </p:txBody>
      </p:sp>
      <p:sp>
        <p:nvSpPr>
          <p:cNvPr id="8" name="Flèche vers le bas 7"/>
          <p:cNvSpPr/>
          <p:nvPr/>
        </p:nvSpPr>
        <p:spPr>
          <a:xfrm>
            <a:off x="3985146" y="1329063"/>
            <a:ext cx="3016155" cy="58685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à coins arrondis 8"/>
          <p:cNvSpPr/>
          <p:nvPr/>
        </p:nvSpPr>
        <p:spPr>
          <a:xfrm>
            <a:off x="423081" y="3111690"/>
            <a:ext cx="10495128" cy="3398292"/>
          </a:xfrm>
          <a:prstGeom prst="round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5760" indent="-256032" algn="just" rtl="1">
              <a:lnSpc>
                <a:spcPct val="110000"/>
              </a:lnSpc>
              <a:buFont typeface="Wingdings 3"/>
              <a:buChar char=""/>
              <a:defRPr/>
            </a:pPr>
            <a:r>
              <a:rPr lang="ar-SA" sz="2400" b="1" dirty="0" smtClean="0">
                <a:solidFill>
                  <a:srgbClr val="080010"/>
                </a:solidFill>
                <a:latin typeface="Arial"/>
              </a:rPr>
              <a:t>تطوير لرؤى المنظمة حول الأسواق التي تهتم بها ووضع الأهداف وتطويرها وإعداد البرامج التسويقية بما يحقق مكانة للمنظمة وتستجيب لمتطلبات قيمة الزبون في السوق المستهدف </a:t>
            </a:r>
            <a:r>
              <a:rPr lang="ar-DZ" sz="2400" b="1" dirty="0" smtClean="0">
                <a:solidFill>
                  <a:srgbClr val="080010"/>
                </a:solidFill>
                <a:latin typeface="Arial"/>
              </a:rPr>
              <a:t>. </a:t>
            </a:r>
            <a:r>
              <a:rPr lang="ar-SA" sz="2400" dirty="0" smtClean="0">
                <a:solidFill>
                  <a:srgbClr val="080010"/>
                </a:solidFill>
                <a:latin typeface="Arial"/>
              </a:rPr>
              <a:t>التعريف </a:t>
            </a:r>
            <a:r>
              <a:rPr lang="ar-SA" sz="2400" dirty="0">
                <a:solidFill>
                  <a:srgbClr val="080010"/>
                </a:solidFill>
                <a:latin typeface="Arial"/>
              </a:rPr>
              <a:t>يشير إلى:</a:t>
            </a:r>
          </a:p>
          <a:p>
            <a:pPr marL="365760" indent="-256032" algn="just" rtl="1">
              <a:lnSpc>
                <a:spcPct val="110000"/>
              </a:lnSpc>
              <a:buFont typeface="Wingdings" pitchFamily="2" charset="2"/>
              <a:buChar char="Ø"/>
              <a:defRPr/>
            </a:pPr>
            <a:r>
              <a:rPr lang="ar-SA" sz="2400" dirty="0">
                <a:solidFill>
                  <a:srgbClr val="080010"/>
                </a:solidFill>
                <a:latin typeface="Arial"/>
              </a:rPr>
              <a:t>كون استراتيجية التسويق تطوير لرؤى ورسالة المنظمة والأهداف المطلوب تحقيقها.</a:t>
            </a:r>
          </a:p>
          <a:p>
            <a:pPr marL="365760" indent="-256032" algn="just" rtl="1">
              <a:lnSpc>
                <a:spcPct val="110000"/>
              </a:lnSpc>
              <a:buFont typeface="Wingdings" pitchFamily="2" charset="2"/>
              <a:buChar char="Ø"/>
              <a:defRPr/>
            </a:pPr>
            <a:r>
              <a:rPr lang="ar-SA" sz="2400" dirty="0">
                <a:solidFill>
                  <a:srgbClr val="080010"/>
                </a:solidFill>
                <a:latin typeface="Arial"/>
              </a:rPr>
              <a:t>خلق قيمة ومكانة للمنظمة في السوق وفي ذهنية الزبون.</a:t>
            </a:r>
          </a:p>
          <a:p>
            <a:pPr marL="365760" indent="-256032" algn="just" rtl="1">
              <a:lnSpc>
                <a:spcPct val="110000"/>
              </a:lnSpc>
              <a:buFont typeface="Wingdings" pitchFamily="2" charset="2"/>
              <a:buChar char="Ø"/>
              <a:defRPr/>
            </a:pPr>
            <a:r>
              <a:rPr lang="ar-SA" sz="2400" dirty="0">
                <a:solidFill>
                  <a:srgbClr val="080010"/>
                </a:solidFill>
                <a:latin typeface="Arial"/>
              </a:rPr>
              <a:t>تخلق قيمة مضافة للزبون في السوق المستهدف.</a:t>
            </a:r>
          </a:p>
          <a:p>
            <a:pPr marL="365760" indent="-256032" algn="just" rtl="1">
              <a:lnSpc>
                <a:spcPct val="110000"/>
              </a:lnSpc>
              <a:buFont typeface="Wingdings" pitchFamily="2" charset="2"/>
              <a:buChar char="Ø"/>
              <a:defRPr/>
            </a:pPr>
            <a:r>
              <a:rPr lang="ar-SA" sz="2400" dirty="0">
                <a:solidFill>
                  <a:srgbClr val="080010"/>
                </a:solidFill>
                <a:latin typeface="Arial"/>
              </a:rPr>
              <a:t>الترابط الوثيق بين استراتيجية التسويق والبيئة المحيطة </a:t>
            </a:r>
            <a:r>
              <a:rPr lang="ar-SA" sz="2400" dirty="0" smtClean="0">
                <a:solidFill>
                  <a:srgbClr val="080010"/>
                </a:solidFill>
                <a:latin typeface="Arial"/>
              </a:rPr>
              <a:t>بالمنظمة</a:t>
            </a:r>
            <a:r>
              <a:rPr lang="ar-DZ" sz="2400" dirty="0" smtClean="0">
                <a:solidFill>
                  <a:srgbClr val="080010"/>
                </a:solidFill>
                <a:latin typeface="Arial"/>
              </a:rPr>
              <a:t> </a:t>
            </a:r>
            <a:r>
              <a:rPr lang="ar-SA" sz="2400" dirty="0" smtClean="0">
                <a:solidFill>
                  <a:srgbClr val="080010"/>
                </a:solidFill>
                <a:latin typeface="Arial"/>
              </a:rPr>
              <a:t>من </a:t>
            </a:r>
            <a:r>
              <a:rPr lang="ar-SA" sz="2400" dirty="0">
                <a:solidFill>
                  <a:srgbClr val="080010"/>
                </a:solidFill>
                <a:latin typeface="Arial"/>
              </a:rPr>
              <a:t>خلال المسؤولية التي تتحملها تجاه المجتمع.</a:t>
            </a:r>
          </a:p>
        </p:txBody>
      </p:sp>
    </p:spTree>
    <p:extLst>
      <p:ext uri="{BB962C8B-B14F-4D97-AF65-F5344CB8AC3E}">
        <p14:creationId xmlns:p14="http://schemas.microsoft.com/office/powerpoint/2010/main" val="997829374"/>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p:cNvSpPr>
            <a:spLocks noGrp="1"/>
          </p:cNvSpPr>
          <p:nvPr>
            <p:ph idx="1"/>
          </p:nvPr>
        </p:nvSpPr>
        <p:spPr>
          <a:xfrm>
            <a:off x="1264692" y="2415654"/>
            <a:ext cx="7433479" cy="4053385"/>
          </a:xfrm>
          <a:ln w="57150">
            <a:solidFill>
              <a:srgbClr val="002060"/>
            </a:solidFill>
          </a:ln>
        </p:spPr>
        <p:style>
          <a:lnRef idx="0">
            <a:scrgbClr r="0" g="0" b="0"/>
          </a:lnRef>
          <a:fillRef idx="1001">
            <a:schemeClr val="lt1"/>
          </a:fillRef>
          <a:effectRef idx="0">
            <a:scrgbClr r="0" g="0" b="0"/>
          </a:effectRef>
          <a:fontRef idx="major"/>
        </p:style>
        <p:txBody>
          <a:bodyPr>
            <a:normAutofit/>
          </a:bodyPr>
          <a:lstStyle/>
          <a:p>
            <a:pPr algn="just" rtl="1" eaLnBrk="1" hangingPunct="1">
              <a:lnSpc>
                <a:spcPct val="150000"/>
              </a:lnSpc>
            </a:pPr>
            <a:r>
              <a:rPr lang="ar-SA" sz="2400" b="1" dirty="0">
                <a:solidFill>
                  <a:srgbClr val="000000"/>
                </a:solidFill>
                <a:cs typeface="+mj-cs"/>
              </a:rPr>
              <a:t>أين نحن الآن؟</a:t>
            </a:r>
          </a:p>
          <a:p>
            <a:pPr algn="just" rtl="1" eaLnBrk="1" hangingPunct="1">
              <a:lnSpc>
                <a:spcPct val="150000"/>
              </a:lnSpc>
            </a:pPr>
            <a:r>
              <a:rPr lang="ar-SA" sz="2400" b="1" dirty="0">
                <a:solidFill>
                  <a:srgbClr val="000000"/>
                </a:solidFill>
                <a:cs typeface="+mj-cs"/>
              </a:rPr>
              <a:t>إلى أين نريد أن نذهب؟</a:t>
            </a:r>
          </a:p>
          <a:p>
            <a:pPr algn="just" rtl="1" eaLnBrk="1" hangingPunct="1">
              <a:lnSpc>
                <a:spcPct val="150000"/>
              </a:lnSpc>
            </a:pPr>
            <a:r>
              <a:rPr lang="ar-SA" sz="2400" b="1" dirty="0">
                <a:solidFill>
                  <a:srgbClr val="000000"/>
                </a:solidFill>
                <a:cs typeface="+mj-cs"/>
              </a:rPr>
              <a:t>كيف يمكن توزيع الموارد لتحقيق ما نسعى إليه؟</a:t>
            </a:r>
          </a:p>
          <a:p>
            <a:pPr algn="just" rtl="1" eaLnBrk="1" hangingPunct="1">
              <a:lnSpc>
                <a:spcPct val="150000"/>
              </a:lnSpc>
            </a:pPr>
            <a:r>
              <a:rPr lang="ar-SA" sz="2400" b="1" dirty="0">
                <a:solidFill>
                  <a:srgbClr val="000000"/>
                </a:solidFill>
                <a:cs typeface="+mj-cs"/>
              </a:rPr>
              <a:t>كيف يمكن أن نحول خطة المنظمة إلى فعل تنفيذي؟</a:t>
            </a:r>
          </a:p>
          <a:p>
            <a:pPr algn="just" rtl="1" eaLnBrk="1" hangingPunct="1">
              <a:lnSpc>
                <a:spcPct val="150000"/>
              </a:lnSpc>
            </a:pPr>
            <a:r>
              <a:rPr lang="ar-SA" sz="2400" b="1" dirty="0">
                <a:solidFill>
                  <a:srgbClr val="000000"/>
                </a:solidFill>
                <a:cs typeface="+mj-cs"/>
              </a:rPr>
              <a:t>كيف يمكن أن نقارن النتائج المتحققة مع الخطة الموضوعة؟</a:t>
            </a:r>
          </a:p>
          <a:p>
            <a:pPr algn="just" rtl="1" eaLnBrk="1" hangingPunct="1">
              <a:lnSpc>
                <a:spcPct val="150000"/>
              </a:lnSpc>
            </a:pPr>
            <a:r>
              <a:rPr lang="ar-SA" sz="2400" b="1" dirty="0">
                <a:solidFill>
                  <a:srgbClr val="000000"/>
                </a:solidFill>
                <a:cs typeface="+mj-cs"/>
              </a:rPr>
              <a:t>كيف يمكن مواجهة الانحرافات السالبة بين الخطة والفعل المتحقق؟</a:t>
            </a:r>
          </a:p>
        </p:txBody>
      </p:sp>
      <p:sp>
        <p:nvSpPr>
          <p:cNvPr id="2" name="Title 1"/>
          <p:cNvSpPr>
            <a:spLocks noGrp="1"/>
          </p:cNvSpPr>
          <p:nvPr>
            <p:ph type="title"/>
          </p:nvPr>
        </p:nvSpPr>
        <p:spPr>
          <a:xfrm>
            <a:off x="1264692" y="1189932"/>
            <a:ext cx="9144000" cy="857232"/>
          </a:xfrm>
        </p:spPr>
        <p:txBody>
          <a:bodyPr/>
          <a:lstStyle/>
          <a:p>
            <a:pPr algn="ctr">
              <a:defRPr/>
            </a:pPr>
            <a:r>
              <a:rPr lang="ar-SA" b="1" dirty="0" smtClean="0">
                <a:solidFill>
                  <a:schemeClr val="bg1"/>
                </a:solidFill>
                <a:effectLst>
                  <a:outerShdw blurRad="38100" dist="38100" dir="2700000" algn="tl">
                    <a:srgbClr val="000000">
                      <a:alpha val="43137"/>
                    </a:srgbClr>
                  </a:outerShdw>
                </a:effectLst>
              </a:rPr>
              <a:t>خطوات استراتيجية التسويق</a:t>
            </a:r>
            <a:endParaRPr lang="ar-SA" b="1"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10653485" y="18989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11</a:t>
            </a:r>
            <a:endParaRPr lang="ar-DZ" b="1" dirty="0">
              <a:solidFill>
                <a:schemeClr val="tx1"/>
              </a:solidFill>
            </a:endParaRPr>
          </a:p>
        </p:txBody>
      </p:sp>
      <p:sp>
        <p:nvSpPr>
          <p:cNvPr id="3" name="Rectangle à coins arrondis 2"/>
          <p:cNvSpPr/>
          <p:nvPr/>
        </p:nvSpPr>
        <p:spPr>
          <a:xfrm>
            <a:off x="9112154" y="3534771"/>
            <a:ext cx="2593075" cy="143301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الأسئلة الواجب طرحها من قبل إدارة التسويق</a:t>
            </a:r>
            <a:endParaRPr lang="en-US" sz="2800" b="1" dirty="0">
              <a:solidFill>
                <a:schemeClr val="tx1"/>
              </a:solidFill>
            </a:endParaRPr>
          </a:p>
        </p:txBody>
      </p:sp>
      <p:sp>
        <p:nvSpPr>
          <p:cNvPr id="6" name="Ellipse 5"/>
          <p:cNvSpPr/>
          <p:nvPr/>
        </p:nvSpPr>
        <p:spPr>
          <a:xfrm>
            <a:off x="9596649" y="2231409"/>
            <a:ext cx="1624083" cy="11191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8000" dirty="0" smtClean="0">
                <a:solidFill>
                  <a:schemeClr val="tx1"/>
                </a:solidFill>
              </a:rPr>
              <a:t>؟</a:t>
            </a:r>
            <a:endParaRPr lang="en-US" sz="8000" dirty="0">
              <a:solidFill>
                <a:schemeClr val="tx1"/>
              </a:solidFill>
            </a:endParaRPr>
          </a:p>
        </p:txBody>
      </p:sp>
    </p:spTree>
    <p:extLst>
      <p:ext uri="{BB962C8B-B14F-4D97-AF65-F5344CB8AC3E}">
        <p14:creationId xmlns:p14="http://schemas.microsoft.com/office/powerpoint/2010/main" val="3591640084"/>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extLst>
              <p:ext uri="{D42A27DB-BD31-4B8C-83A1-F6EECF244321}">
                <p14:modId xmlns:p14="http://schemas.microsoft.com/office/powerpoint/2010/main" val="365905920"/>
              </p:ext>
            </p:extLst>
          </p:nvPr>
        </p:nvGraphicFramePr>
        <p:xfrm>
          <a:off x="309347" y="649080"/>
          <a:ext cx="10035655" cy="6454001"/>
        </p:xfrm>
        <a:graphic>
          <a:graphicData uri="http://schemas.openxmlformats.org/drawingml/2006/table">
            <a:tbl>
              <a:tblPr rtl="1"/>
              <a:tblGrid>
                <a:gridCol w="2746950"/>
                <a:gridCol w="807230"/>
                <a:gridCol w="2879255"/>
                <a:gridCol w="808017"/>
                <a:gridCol w="2794203"/>
              </a:tblGrid>
              <a:tr h="454533">
                <a:tc gridSpan="5">
                  <a:txBody>
                    <a:bodyPr/>
                    <a:lstStyle/>
                    <a:p>
                      <a:pPr algn="ctr" rtl="1">
                        <a:lnSpc>
                          <a:spcPct val="115000"/>
                        </a:lnSpc>
                        <a:spcAft>
                          <a:spcPts val="0"/>
                        </a:spcAft>
                      </a:pPr>
                      <a:r>
                        <a:rPr lang="ar-SA" sz="2800" b="1" u="sng" dirty="0">
                          <a:solidFill>
                            <a:schemeClr val="tx1"/>
                          </a:solidFill>
                          <a:latin typeface="Calibri"/>
                          <a:ea typeface="Calibri"/>
                          <a:cs typeface="Traditional Arabic"/>
                        </a:rPr>
                        <a:t>الجانب التخطيطي</a:t>
                      </a:r>
                      <a:endParaRPr lang="en-US" sz="1100" b="1" u="sng" dirty="0">
                        <a:solidFill>
                          <a:schemeClr val="tx1"/>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92200">
                <a:tc>
                  <a:txBody>
                    <a:bodyPr/>
                    <a:lstStyle/>
                    <a:p>
                      <a:pPr algn="ctr" rtl="1">
                        <a:lnSpc>
                          <a:spcPct val="115000"/>
                        </a:lnSpc>
                        <a:spcAft>
                          <a:spcPts val="0"/>
                        </a:spcAft>
                      </a:pPr>
                      <a:r>
                        <a:rPr lang="ar-SA" sz="1800" b="1" u="sng" dirty="0">
                          <a:solidFill>
                            <a:srgbClr val="000000"/>
                          </a:solidFill>
                          <a:latin typeface="Calibri"/>
                          <a:ea typeface="Calibri"/>
                          <a:cs typeface="Traditional Arabic"/>
                        </a:rPr>
                        <a:t>البرنامج التسويقي</a:t>
                      </a:r>
                      <a:endParaRPr lang="en-US" sz="1050" u="sng" dirty="0">
                        <a:solidFill>
                          <a:srgbClr val="000000"/>
                        </a:solidFill>
                        <a:latin typeface="Calibri"/>
                        <a:ea typeface="Calibri"/>
                        <a:cs typeface="Arial"/>
                      </a:endParaRPr>
                    </a:p>
                  </a:txBody>
                  <a:tcPr marL="51299" marR="51299" marT="0" marB="0">
                    <a:lnL>
                      <a:noFill/>
                    </a:lnL>
                    <a:lnR>
                      <a:noFill/>
                    </a:lnR>
                    <a:lnT>
                      <a:noFill/>
                    </a:lnT>
                    <a:lnB>
                      <a:noFill/>
                    </a:lnB>
                  </a:tcPr>
                </a:tc>
                <a:tc rowSpan="5">
                  <a:txBody>
                    <a:bodyPr/>
                    <a:lstStyle/>
                    <a:p>
                      <a:pPr algn="r" rtl="1">
                        <a:lnSpc>
                          <a:spcPct val="115000"/>
                        </a:lnSpc>
                        <a:spcAft>
                          <a:spcPts val="0"/>
                        </a:spcAft>
                      </a:pPr>
                      <a:endParaRPr lang="en-US" sz="1050">
                        <a:solidFill>
                          <a:srgbClr val="000000"/>
                        </a:solidFill>
                        <a:latin typeface="Calibri"/>
                        <a:ea typeface="Calibri"/>
                        <a:cs typeface="Arial"/>
                      </a:endParaRPr>
                    </a:p>
                  </a:txBody>
                  <a:tcPr marL="51299" marR="51299" marT="0" marB="0">
                    <a:lnL>
                      <a:noFill/>
                    </a:lnL>
                    <a:lnR>
                      <a:noFill/>
                    </a:lnR>
                    <a:lnT>
                      <a:noFill/>
                    </a:lnT>
                    <a:lnB>
                      <a:noFill/>
                    </a:lnB>
                    <a:solidFill>
                      <a:srgbClr val="F2DBDB"/>
                    </a:solidFill>
                  </a:tcPr>
                </a:tc>
                <a:tc>
                  <a:txBody>
                    <a:bodyPr/>
                    <a:lstStyle/>
                    <a:p>
                      <a:pPr algn="ctr" rtl="1">
                        <a:lnSpc>
                          <a:spcPct val="115000"/>
                        </a:lnSpc>
                        <a:spcAft>
                          <a:spcPts val="0"/>
                        </a:spcAft>
                      </a:pPr>
                      <a:r>
                        <a:rPr lang="ar-SA" sz="1800" b="1" u="sng" dirty="0">
                          <a:solidFill>
                            <a:sysClr val="windowText" lastClr="000000"/>
                          </a:solidFill>
                          <a:latin typeface="Calibri"/>
                          <a:ea typeface="Calibri"/>
                          <a:cs typeface="Traditional Arabic"/>
                        </a:rPr>
                        <a:t>التركيز على السوق – المنتج</a:t>
                      </a:r>
                      <a:endParaRPr lang="en-US" sz="1050" u="sng" dirty="0">
                        <a:solidFill>
                          <a:sysClr val="windowText" lastClr="000000"/>
                        </a:solidFill>
                        <a:latin typeface="Calibri"/>
                        <a:ea typeface="Calibri"/>
                        <a:cs typeface="Arial"/>
                      </a:endParaRPr>
                    </a:p>
                  </a:txBody>
                  <a:tcPr marL="51299" marR="51299" marT="0" marB="0">
                    <a:lnL>
                      <a:noFill/>
                    </a:lnL>
                    <a:lnR>
                      <a:noFill/>
                    </a:lnR>
                    <a:lnT>
                      <a:noFill/>
                    </a:lnT>
                    <a:lnB>
                      <a:noFill/>
                    </a:lnB>
                  </a:tcPr>
                </a:tc>
                <a:tc rowSpan="5">
                  <a:txBody>
                    <a:bodyPr/>
                    <a:lstStyle/>
                    <a:p>
                      <a:pPr algn="r" rtl="1">
                        <a:lnSpc>
                          <a:spcPct val="115000"/>
                        </a:lnSpc>
                        <a:spcAft>
                          <a:spcPts val="0"/>
                        </a:spcAft>
                      </a:pPr>
                      <a:endParaRPr lang="en-US" sz="1050" dirty="0">
                        <a:solidFill>
                          <a:srgbClr val="000000"/>
                        </a:solidFill>
                        <a:latin typeface="Calibri"/>
                        <a:ea typeface="Calibri"/>
                        <a:cs typeface="Arial"/>
                      </a:endParaRPr>
                    </a:p>
                  </a:txBody>
                  <a:tcPr marL="51299" marR="51299" marT="0" marB="0">
                    <a:lnL>
                      <a:noFill/>
                    </a:lnL>
                    <a:lnR>
                      <a:noFill/>
                    </a:lnR>
                    <a:lnT>
                      <a:noFill/>
                    </a:lnT>
                    <a:lnB>
                      <a:noFill/>
                    </a:lnB>
                    <a:solidFill>
                      <a:srgbClr val="F2DBDB"/>
                    </a:solidFill>
                  </a:tcPr>
                </a:tc>
                <a:tc>
                  <a:txBody>
                    <a:bodyPr/>
                    <a:lstStyle/>
                    <a:p>
                      <a:pPr algn="ctr" rtl="1">
                        <a:lnSpc>
                          <a:spcPct val="115000"/>
                        </a:lnSpc>
                        <a:spcAft>
                          <a:spcPts val="0"/>
                        </a:spcAft>
                      </a:pPr>
                      <a:r>
                        <a:rPr lang="ar-SA" sz="1800" b="1" u="sng" dirty="0">
                          <a:solidFill>
                            <a:srgbClr val="000000"/>
                          </a:solidFill>
                          <a:latin typeface="Calibri"/>
                          <a:ea typeface="Calibri"/>
                          <a:cs typeface="Traditional Arabic"/>
                        </a:rPr>
                        <a:t>التحليل الموقفي</a:t>
                      </a:r>
                      <a:endParaRPr lang="en-US" sz="1050" u="sng"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292200">
                <a:tc>
                  <a:txBody>
                    <a:bodyPr/>
                    <a:lstStyle/>
                    <a:p>
                      <a:pPr marL="342900" lvl="0" indent="-342900" algn="r" rtl="1">
                        <a:lnSpc>
                          <a:spcPct val="115000"/>
                        </a:lnSpc>
                        <a:spcAft>
                          <a:spcPts val="0"/>
                        </a:spcAft>
                        <a:buFont typeface="Arial"/>
                        <a:buChar char="-"/>
                      </a:pPr>
                      <a:r>
                        <a:rPr lang="ar-SA" sz="1800" b="1" dirty="0">
                          <a:solidFill>
                            <a:srgbClr val="000000"/>
                          </a:solidFill>
                          <a:latin typeface="Calibri"/>
                          <a:ea typeface="Calibri"/>
                          <a:cs typeface="Traditional Arabic"/>
                        </a:rPr>
                        <a:t>تطوير المزيج التسويقي.</a:t>
                      </a:r>
                      <a:endParaRPr lang="en-US" sz="105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800" b="1" dirty="0">
                          <a:solidFill>
                            <a:sysClr val="windowText" lastClr="000000"/>
                          </a:solidFill>
                          <a:latin typeface="Calibri"/>
                          <a:ea typeface="Calibri"/>
                          <a:cs typeface="Traditional Arabic"/>
                        </a:rPr>
                        <a:t>أهداف السوق والمنتج.</a:t>
                      </a:r>
                      <a:endParaRPr lang="en-US" sz="105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800" b="1" dirty="0">
                          <a:solidFill>
                            <a:srgbClr val="000000"/>
                          </a:solidFill>
                          <a:latin typeface="Calibri"/>
                          <a:ea typeface="Calibri"/>
                          <a:cs typeface="Traditional Arabic"/>
                        </a:rPr>
                        <a:t>تحديد بيئة الصناعة.</a:t>
                      </a:r>
                      <a:endParaRPr lang="en-US" sz="105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292200">
                <a:tc>
                  <a:txBody>
                    <a:bodyPr/>
                    <a:lstStyle/>
                    <a:p>
                      <a:pPr marL="342900" lvl="0" indent="-342900" algn="r" rtl="1">
                        <a:lnSpc>
                          <a:spcPct val="115000"/>
                        </a:lnSpc>
                        <a:spcAft>
                          <a:spcPts val="0"/>
                        </a:spcAft>
                        <a:buFont typeface="Arial"/>
                        <a:buChar char="-"/>
                      </a:pPr>
                      <a:r>
                        <a:rPr lang="ar-SA" sz="1800" b="1" dirty="0">
                          <a:solidFill>
                            <a:srgbClr val="000000"/>
                          </a:solidFill>
                          <a:latin typeface="Calibri"/>
                          <a:ea typeface="Calibri"/>
                          <a:cs typeface="Traditional Arabic"/>
                        </a:rPr>
                        <a:t>تقدير الموازنة المالية.</a:t>
                      </a:r>
                      <a:endParaRPr lang="en-US" sz="105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800" b="1" dirty="0">
                          <a:solidFill>
                            <a:sysClr val="windowText" lastClr="000000"/>
                          </a:solidFill>
                          <a:latin typeface="Calibri"/>
                          <a:ea typeface="Calibri"/>
                          <a:cs typeface="Traditional Arabic"/>
                        </a:rPr>
                        <a:t>اختيار السوق المُستهدَف.</a:t>
                      </a:r>
                      <a:endParaRPr lang="en-US" sz="105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800" b="1" dirty="0">
                          <a:solidFill>
                            <a:srgbClr val="000000"/>
                          </a:solidFill>
                          <a:latin typeface="Calibri"/>
                          <a:ea typeface="Calibri"/>
                          <a:cs typeface="Traditional Arabic"/>
                        </a:rPr>
                        <a:t>تحليل المنافسة.</a:t>
                      </a:r>
                      <a:endParaRPr lang="en-US" sz="105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292200">
                <a:tc>
                  <a:txBody>
                    <a:bodyPr/>
                    <a:lstStyle/>
                    <a:p>
                      <a:pPr algn="r" rtl="1">
                        <a:lnSpc>
                          <a:spcPct val="115000"/>
                        </a:lnSpc>
                        <a:spcAft>
                          <a:spcPts val="0"/>
                        </a:spcAft>
                      </a:pPr>
                      <a:endParaRPr lang="en-US" sz="105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800" b="1" dirty="0">
                          <a:solidFill>
                            <a:sysClr val="windowText" lastClr="000000"/>
                          </a:solidFill>
                          <a:latin typeface="Calibri"/>
                          <a:ea typeface="Calibri"/>
                          <a:cs typeface="Traditional Arabic"/>
                        </a:rPr>
                        <a:t>نقاط التمايز.</a:t>
                      </a:r>
                      <a:endParaRPr lang="en-US" sz="105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800" b="1" dirty="0">
                          <a:solidFill>
                            <a:srgbClr val="000000"/>
                          </a:solidFill>
                          <a:latin typeface="Calibri"/>
                          <a:ea typeface="Calibri"/>
                          <a:cs typeface="Traditional Arabic"/>
                        </a:rPr>
                        <a:t>بحث المستهلك.</a:t>
                      </a:r>
                      <a:endParaRPr lang="en-US" sz="105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292200">
                <a:tc>
                  <a:txBody>
                    <a:bodyPr/>
                    <a:lstStyle/>
                    <a:p>
                      <a:pPr algn="r" rtl="1">
                        <a:lnSpc>
                          <a:spcPct val="115000"/>
                        </a:lnSpc>
                        <a:spcAft>
                          <a:spcPts val="0"/>
                        </a:spcAft>
                      </a:pPr>
                      <a:endParaRPr lang="en-US" sz="105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800" b="1" dirty="0">
                          <a:solidFill>
                            <a:sysClr val="windowText" lastClr="000000"/>
                          </a:solidFill>
                          <a:latin typeface="Calibri"/>
                          <a:ea typeface="Calibri"/>
                          <a:cs typeface="Traditional Arabic"/>
                        </a:rPr>
                        <a:t>مكانة المنتج.</a:t>
                      </a:r>
                      <a:endParaRPr lang="en-US" sz="105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800" b="1" dirty="0">
                          <a:solidFill>
                            <a:srgbClr val="000000"/>
                          </a:solidFill>
                          <a:latin typeface="Calibri"/>
                          <a:ea typeface="Calibri"/>
                          <a:cs typeface="Traditional Arabic"/>
                        </a:rPr>
                        <a:t>معرفة المنظمة لنفسها.</a:t>
                      </a:r>
                      <a:endParaRPr lang="en-US" sz="105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454533">
                <a:tc gridSpan="5">
                  <a:txBody>
                    <a:bodyPr/>
                    <a:lstStyle/>
                    <a:p>
                      <a:pPr algn="ctr" rtl="1">
                        <a:lnSpc>
                          <a:spcPct val="115000"/>
                        </a:lnSpc>
                        <a:spcAft>
                          <a:spcPts val="0"/>
                        </a:spcAft>
                      </a:pPr>
                      <a:endParaRPr lang="ar-SA" sz="2800" dirty="0">
                        <a:solidFill>
                          <a:srgbClr val="000000"/>
                        </a:solidFill>
                        <a:latin typeface="Calibri"/>
                        <a:ea typeface="Calibri"/>
                        <a:cs typeface="Traditional Arabic"/>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454533">
                <a:tc gridSpan="5">
                  <a:txBody>
                    <a:bodyPr/>
                    <a:lstStyle/>
                    <a:p>
                      <a:pPr algn="ctr" rtl="1">
                        <a:lnSpc>
                          <a:spcPct val="115000"/>
                        </a:lnSpc>
                        <a:spcAft>
                          <a:spcPts val="0"/>
                        </a:spcAft>
                      </a:pPr>
                      <a:r>
                        <a:rPr lang="ar-SA" sz="2800" b="1" u="sng" dirty="0">
                          <a:solidFill>
                            <a:srgbClr val="000000"/>
                          </a:solidFill>
                          <a:latin typeface="Calibri"/>
                          <a:ea typeface="Calibri"/>
                          <a:cs typeface="Traditional Arabic"/>
                        </a:rPr>
                        <a:t>الجانب التنفيذي</a:t>
                      </a:r>
                      <a:endParaRPr lang="en-US" sz="1100" u="sng"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92200">
                <a:tc gridSpan="2">
                  <a:txBody>
                    <a:bodyPr/>
                    <a:lstStyle/>
                    <a:p>
                      <a:pPr marL="342900" lvl="0" indent="-342900" algn="r" rtl="1">
                        <a:lnSpc>
                          <a:spcPct val="115000"/>
                        </a:lnSpc>
                        <a:spcAft>
                          <a:spcPts val="0"/>
                        </a:spcAft>
                        <a:buFont typeface="Arial"/>
                        <a:buChar char="-"/>
                      </a:pPr>
                      <a:r>
                        <a:rPr lang="ar-SA" sz="1800" b="1">
                          <a:solidFill>
                            <a:srgbClr val="000000"/>
                          </a:solidFill>
                          <a:latin typeface="Calibri"/>
                          <a:ea typeface="Calibri"/>
                          <a:cs typeface="Traditional Arabic"/>
                        </a:rPr>
                        <a:t>الموارد المختارة.</a:t>
                      </a:r>
                      <a:endParaRPr lang="en-US" sz="1050">
                        <a:solidFill>
                          <a:srgbClr val="000000"/>
                        </a:solidFill>
                        <a:latin typeface="Calibri"/>
                        <a:ea typeface="Calibri"/>
                        <a:cs typeface="Arial"/>
                      </a:endParaRPr>
                    </a:p>
                  </a:txBody>
                  <a:tcPr marL="51299" marR="51299" marT="0" marB="0">
                    <a:lnL>
                      <a:noFill/>
                    </a:lnL>
                    <a:lnR>
                      <a:noFill/>
                    </a:lnR>
                    <a:lnT>
                      <a:noFill/>
                    </a:lnT>
                    <a:lnB>
                      <a:noFill/>
                    </a:lnB>
                  </a:tcPr>
                </a:tc>
                <a:tc hMerge="1">
                  <a:txBody>
                    <a:bodyPr/>
                    <a:lstStyle/>
                    <a:p>
                      <a:pPr rtl="1"/>
                      <a:endParaRPr lang="ar-SA"/>
                    </a:p>
                  </a:txBody>
                  <a:tcPr/>
                </a:tc>
                <a:tc gridSpan="2">
                  <a:txBody>
                    <a:bodyPr/>
                    <a:lstStyle/>
                    <a:p>
                      <a:pPr algn="r" rtl="1">
                        <a:lnSpc>
                          <a:spcPct val="115000"/>
                        </a:lnSpc>
                        <a:spcAft>
                          <a:spcPts val="0"/>
                        </a:spcAft>
                      </a:pPr>
                      <a:endParaRPr lang="ar-SA" sz="1800" dirty="0">
                        <a:solidFill>
                          <a:srgbClr val="000000"/>
                        </a:solidFill>
                        <a:latin typeface="Calibri"/>
                        <a:ea typeface="Calibri"/>
                        <a:cs typeface="Traditional Arabic"/>
                      </a:endParaRPr>
                    </a:p>
                  </a:txBody>
                  <a:tcPr marL="51299" marR="51299" marT="0" marB="0">
                    <a:lnL>
                      <a:noFill/>
                    </a:lnL>
                    <a:lnR>
                      <a:noFill/>
                    </a:lnR>
                    <a:lnT>
                      <a:noFill/>
                    </a:lnT>
                    <a:lnB>
                      <a:noFill/>
                    </a:lnB>
                  </a:tcPr>
                </a:tc>
                <a:tc hMerge="1">
                  <a:txBody>
                    <a:bodyPr/>
                    <a:lstStyle/>
                    <a:p>
                      <a:pPr marL="342900" lvl="0" indent="-342900" algn="r" rtl="1">
                        <a:lnSpc>
                          <a:spcPct val="115000"/>
                        </a:lnSpc>
                        <a:spcAft>
                          <a:spcPts val="0"/>
                        </a:spcAft>
                        <a:buFont typeface="Arial"/>
                        <a:buChar char="-"/>
                      </a:pPr>
                      <a:endParaRPr lang="en-US" sz="800" dirty="0">
                        <a:latin typeface="Calibri"/>
                        <a:ea typeface="Calibri"/>
                        <a:cs typeface="Arial"/>
                      </a:endParaRPr>
                    </a:p>
                  </a:txBody>
                  <a:tcPr marL="51299" marR="51299" marT="0" marB="0">
                    <a:lnL>
                      <a:noFill/>
                    </a:lnL>
                    <a:lnT>
                      <a:noFill/>
                    </a:lnT>
                    <a:lnB>
                      <a:noFill/>
                    </a:lnB>
                  </a:tcPr>
                </a:tc>
                <a:tc>
                  <a:txBody>
                    <a:bodyPr/>
                    <a:lstStyle/>
                    <a:p>
                      <a:pPr marL="342900" lvl="0" indent="-342900" algn="r" rtl="1">
                        <a:lnSpc>
                          <a:spcPct val="115000"/>
                        </a:lnSpc>
                        <a:spcAft>
                          <a:spcPts val="0"/>
                        </a:spcAft>
                        <a:buFont typeface="Arial"/>
                        <a:buChar char="-"/>
                      </a:pPr>
                      <a:r>
                        <a:rPr lang="ar-SA" sz="1800" b="1" dirty="0">
                          <a:solidFill>
                            <a:srgbClr val="000000"/>
                          </a:solidFill>
                          <a:latin typeface="Calibri"/>
                          <a:ea typeface="Calibri"/>
                          <a:cs typeface="Traditional Arabic"/>
                        </a:rPr>
                        <a:t>الجدولة.</a:t>
                      </a:r>
                      <a:endParaRPr lang="en-US" sz="105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r>
              <a:tr h="292200">
                <a:tc gridSpan="2">
                  <a:txBody>
                    <a:bodyPr/>
                    <a:lstStyle/>
                    <a:p>
                      <a:pPr marL="342900" lvl="0" indent="-342900" algn="r" rtl="1">
                        <a:lnSpc>
                          <a:spcPct val="115000"/>
                        </a:lnSpc>
                        <a:spcAft>
                          <a:spcPts val="0"/>
                        </a:spcAft>
                        <a:buFont typeface="Arial"/>
                        <a:buChar char="-"/>
                      </a:pPr>
                      <a:r>
                        <a:rPr lang="ar-SA" sz="1800" b="1">
                          <a:solidFill>
                            <a:srgbClr val="000000"/>
                          </a:solidFill>
                          <a:latin typeface="Calibri"/>
                          <a:ea typeface="Calibri"/>
                          <a:cs typeface="Traditional Arabic"/>
                        </a:rPr>
                        <a:t>تصميم التنفيذ التسويقي.</a:t>
                      </a:r>
                      <a:endParaRPr lang="en-US" sz="1050">
                        <a:solidFill>
                          <a:srgbClr val="000000"/>
                        </a:solidFill>
                        <a:latin typeface="Calibri"/>
                        <a:ea typeface="Calibri"/>
                        <a:cs typeface="Arial"/>
                      </a:endParaRPr>
                    </a:p>
                  </a:txBody>
                  <a:tcPr marL="51299" marR="51299" marT="0" marB="0">
                    <a:lnL>
                      <a:noFill/>
                    </a:lnL>
                    <a:lnR>
                      <a:noFill/>
                    </a:lnR>
                    <a:lnT>
                      <a:noFill/>
                    </a:lnT>
                    <a:lnB>
                      <a:noFill/>
                    </a:lnB>
                  </a:tcPr>
                </a:tc>
                <a:tc hMerge="1">
                  <a:txBody>
                    <a:bodyPr/>
                    <a:lstStyle/>
                    <a:p>
                      <a:pPr rtl="1"/>
                      <a:endParaRPr lang="ar-SA"/>
                    </a:p>
                  </a:txBody>
                  <a:tcPr/>
                </a:tc>
                <a:tc gridSpan="2">
                  <a:txBody>
                    <a:bodyPr/>
                    <a:lstStyle/>
                    <a:p>
                      <a:pPr algn="r" rtl="1">
                        <a:lnSpc>
                          <a:spcPct val="115000"/>
                        </a:lnSpc>
                        <a:spcAft>
                          <a:spcPts val="0"/>
                        </a:spcAft>
                      </a:pPr>
                      <a:endParaRPr lang="ar-SA" sz="1800" dirty="0">
                        <a:solidFill>
                          <a:srgbClr val="000000"/>
                        </a:solidFill>
                        <a:latin typeface="Calibri"/>
                        <a:ea typeface="Calibri"/>
                        <a:cs typeface="Traditional Arabic"/>
                      </a:endParaRPr>
                    </a:p>
                  </a:txBody>
                  <a:tcPr marL="51299" marR="51299" marT="0" marB="0">
                    <a:lnL>
                      <a:noFill/>
                    </a:lnL>
                    <a:lnR>
                      <a:noFill/>
                    </a:lnR>
                    <a:lnT>
                      <a:noFill/>
                    </a:lnT>
                    <a:lnB>
                      <a:noFill/>
                    </a:lnB>
                  </a:tcPr>
                </a:tc>
                <a:tc hMerge="1">
                  <a:txBody>
                    <a:bodyPr/>
                    <a:lstStyle/>
                    <a:p>
                      <a:pPr marL="342900" lvl="0" indent="-342900" algn="r" rtl="1">
                        <a:lnSpc>
                          <a:spcPct val="115000"/>
                        </a:lnSpc>
                        <a:spcAft>
                          <a:spcPts val="0"/>
                        </a:spcAft>
                        <a:buFont typeface="Arial"/>
                        <a:buChar char="-"/>
                      </a:pPr>
                      <a:endParaRPr lang="en-US" sz="800">
                        <a:latin typeface="Calibri"/>
                        <a:ea typeface="Calibri"/>
                        <a:cs typeface="Arial"/>
                      </a:endParaRPr>
                    </a:p>
                  </a:txBody>
                  <a:tcPr marL="51299" marR="51299" marT="0" marB="0">
                    <a:lnL>
                      <a:noFill/>
                    </a:lnL>
                    <a:lnT>
                      <a:noFill/>
                    </a:lnT>
                    <a:lnB>
                      <a:noFill/>
                    </a:lnB>
                  </a:tcPr>
                </a:tc>
                <a:tc>
                  <a:txBody>
                    <a:bodyPr/>
                    <a:lstStyle/>
                    <a:p>
                      <a:pPr marL="342900" lvl="0" indent="-342900" algn="r" rtl="1">
                        <a:lnSpc>
                          <a:spcPct val="115000"/>
                        </a:lnSpc>
                        <a:spcAft>
                          <a:spcPts val="0"/>
                        </a:spcAft>
                        <a:buFont typeface="Arial"/>
                        <a:buChar char="-"/>
                      </a:pPr>
                      <a:r>
                        <a:rPr lang="ar-SA" sz="1800" b="1" dirty="0">
                          <a:solidFill>
                            <a:srgbClr val="000000"/>
                          </a:solidFill>
                          <a:latin typeface="Calibri"/>
                          <a:ea typeface="Calibri"/>
                          <a:cs typeface="Traditional Arabic"/>
                        </a:rPr>
                        <a:t>تنفيذ البرنامج التسويقي.</a:t>
                      </a:r>
                      <a:endParaRPr lang="en-US" sz="105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r>
              <a:tr h="779199">
                <a:tc gridSpan="5">
                  <a:txBody>
                    <a:bodyPr/>
                    <a:lstStyle/>
                    <a:p>
                      <a:pPr marL="0" marR="0" indent="0" algn="ctr" defTabSz="457200" rtl="1" eaLnBrk="1" fontAlgn="auto" latinLnBrk="0" hangingPunct="1">
                        <a:lnSpc>
                          <a:spcPct val="115000"/>
                        </a:lnSpc>
                        <a:spcBef>
                          <a:spcPts val="0"/>
                        </a:spcBef>
                        <a:spcAft>
                          <a:spcPts val="0"/>
                        </a:spcAft>
                        <a:buClrTx/>
                        <a:buSzTx/>
                        <a:buFontTx/>
                        <a:buNone/>
                        <a:tabLst/>
                        <a:defRPr/>
                      </a:pPr>
                      <a:r>
                        <a:rPr lang="ar-SA" sz="2400" b="1" dirty="0" smtClean="0">
                          <a:solidFill>
                            <a:srgbClr val="000000"/>
                          </a:solidFill>
                          <a:latin typeface="Calibri"/>
                          <a:ea typeface="Calibri"/>
                          <a:cs typeface="Traditional Arabic"/>
                        </a:rPr>
                        <a:t>النتائج</a:t>
                      </a:r>
                      <a:endParaRPr lang="en-US" sz="1050" dirty="0" smtClean="0">
                        <a:solidFill>
                          <a:srgbClr val="000000"/>
                        </a:solidFill>
                        <a:latin typeface="Calibri"/>
                        <a:ea typeface="Calibri"/>
                        <a:cs typeface="Arial"/>
                      </a:endParaRPr>
                    </a:p>
                    <a:p>
                      <a:pPr algn="ctr" rtl="1">
                        <a:lnSpc>
                          <a:spcPct val="115000"/>
                        </a:lnSpc>
                        <a:spcAft>
                          <a:spcPts val="0"/>
                        </a:spcAft>
                      </a:pPr>
                      <a:endParaRPr lang="ar-SA" sz="2400" dirty="0">
                        <a:solidFill>
                          <a:srgbClr val="000000"/>
                        </a:solidFill>
                        <a:latin typeface="Calibri"/>
                        <a:ea typeface="Calibri"/>
                        <a:cs typeface="Traditional Arabic"/>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542405">
                <a:tc gridSpan="5">
                  <a:txBody>
                    <a:bodyPr/>
                    <a:lstStyle/>
                    <a:p>
                      <a:pPr marL="0" marR="0" indent="0" algn="ctr" defTabSz="457200" rtl="1" eaLnBrk="1" fontAlgn="auto" latinLnBrk="0" hangingPunct="1">
                        <a:lnSpc>
                          <a:spcPct val="115000"/>
                        </a:lnSpc>
                        <a:spcBef>
                          <a:spcPts val="0"/>
                        </a:spcBef>
                        <a:spcAft>
                          <a:spcPts val="0"/>
                        </a:spcAft>
                        <a:buClrTx/>
                        <a:buSzTx/>
                        <a:buFontTx/>
                        <a:buNone/>
                        <a:tabLst/>
                        <a:defRPr/>
                      </a:pPr>
                      <a:r>
                        <a:rPr lang="ar-SA" sz="2800" b="1" u="sng" dirty="0" smtClean="0">
                          <a:solidFill>
                            <a:srgbClr val="000000"/>
                          </a:solidFill>
                          <a:latin typeface="Calibri"/>
                          <a:ea typeface="Calibri"/>
                          <a:cs typeface="Traditional Arabic"/>
                        </a:rPr>
                        <a:t>الجانب الرقابي</a:t>
                      </a:r>
                      <a:endParaRPr lang="en-US" sz="2000" u="sng" dirty="0" smtClean="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400889">
                <a:tc gridSpan="5">
                  <a:txBody>
                    <a:bodyPr/>
                    <a:lstStyle/>
                    <a:p>
                      <a:pPr marL="342900" lvl="0" indent="-342900" algn="ctr" rtl="1">
                        <a:lnSpc>
                          <a:spcPct val="115000"/>
                        </a:lnSpc>
                        <a:spcAft>
                          <a:spcPts val="0"/>
                        </a:spcAft>
                        <a:buFont typeface="Arial"/>
                        <a:buChar char="-"/>
                      </a:pPr>
                      <a:r>
                        <a:rPr lang="ar-SA" sz="2400" b="1" dirty="0">
                          <a:solidFill>
                            <a:srgbClr val="000000"/>
                          </a:solidFill>
                          <a:latin typeface="Calibri"/>
                          <a:ea typeface="Calibri"/>
                          <a:cs typeface="Traditional Arabic"/>
                        </a:rPr>
                        <a:t>مقارنة النتائج مع الخطة لتحديد الإنحرافات.</a:t>
                      </a:r>
                      <a:endParaRPr lang="en-US" sz="12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389600">
                <a:tc gridSpan="5">
                  <a:txBody>
                    <a:bodyPr/>
                    <a:lstStyle/>
                    <a:p>
                      <a:pPr marL="342900" lvl="0" indent="-342900" algn="ctr" rtl="1">
                        <a:lnSpc>
                          <a:spcPct val="115000"/>
                        </a:lnSpc>
                        <a:spcAft>
                          <a:spcPts val="0"/>
                        </a:spcAft>
                        <a:buFont typeface="Arial"/>
                        <a:buChar char="-"/>
                      </a:pPr>
                      <a:r>
                        <a:rPr lang="ar-SA" sz="2400" b="1" dirty="0">
                          <a:solidFill>
                            <a:srgbClr val="000000"/>
                          </a:solidFill>
                          <a:latin typeface="Calibri"/>
                          <a:ea typeface="Calibri"/>
                          <a:cs typeface="Traditional Arabic"/>
                        </a:rPr>
                        <a:t>اتخاذ الفعل لتصحيح الخطأ.       </a:t>
                      </a:r>
                      <a:endParaRPr lang="en-US" sz="12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65441">
                <a:tc gridSpan="5">
                  <a:txBody>
                    <a:bodyPr/>
                    <a:lstStyle/>
                    <a:p>
                      <a:endParaRPr lang="en-US"/>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65441">
                <a:tc gridSpan="5">
                  <a:txBody>
                    <a:bodyPr/>
                    <a:lstStyle/>
                    <a:p>
                      <a:endParaRPr lang="en-US" dirty="0"/>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bl>
          </a:graphicData>
        </a:graphic>
      </p:graphicFrame>
      <p:sp>
        <p:nvSpPr>
          <p:cNvPr id="19491" name="AutoShape 8"/>
          <p:cNvSpPr>
            <a:spLocks noChangeArrowheads="1"/>
          </p:cNvSpPr>
          <p:nvPr/>
        </p:nvSpPr>
        <p:spPr bwMode="auto">
          <a:xfrm>
            <a:off x="5483683" y="4735368"/>
            <a:ext cx="214313" cy="393700"/>
          </a:xfrm>
          <a:prstGeom prst="downArrow">
            <a:avLst>
              <a:gd name="adj1" fmla="val 50000"/>
              <a:gd name="adj2" fmla="val 53470"/>
            </a:avLst>
          </a:prstGeom>
          <a:solidFill>
            <a:srgbClr val="FFFFFF"/>
          </a:solidFill>
          <a:ln w="63500" cmpd="thickThin">
            <a:solidFill>
              <a:srgbClr val="C0504D"/>
            </a:solidFill>
            <a:miter lim="800000"/>
            <a:headEnd/>
            <a:tailEnd/>
          </a:ln>
        </p:spPr>
        <p:txBody>
          <a:bodyPr vert="eaVert"/>
          <a:lstStyle/>
          <a:p>
            <a:endParaRPr lang="ar-DZ"/>
          </a:p>
        </p:txBody>
      </p:sp>
      <p:sp>
        <p:nvSpPr>
          <p:cNvPr id="19492" name="Rectangle 11"/>
          <p:cNvSpPr>
            <a:spLocks noChangeArrowheads="1"/>
          </p:cNvSpPr>
          <p:nvPr/>
        </p:nvSpPr>
        <p:spPr bwMode="auto">
          <a:xfrm>
            <a:off x="1524001" y="43934"/>
            <a:ext cx="184731" cy="369332"/>
          </a:xfrm>
          <a:prstGeom prst="rect">
            <a:avLst/>
          </a:prstGeom>
          <a:noFill/>
          <a:ln w="9525">
            <a:noFill/>
            <a:miter lim="800000"/>
            <a:headEnd/>
            <a:tailEnd/>
          </a:ln>
        </p:spPr>
        <p:txBody>
          <a:bodyPr wrap="none" anchor="ctr">
            <a:spAutoFit/>
          </a:bodyPr>
          <a:lstStyle/>
          <a:p>
            <a:endParaRPr lang="ar-DZ">
              <a:latin typeface="Lucida Sans Unicode" pitchFamily="34" charset="0"/>
            </a:endParaRPr>
          </a:p>
        </p:txBody>
      </p:sp>
      <p:sp>
        <p:nvSpPr>
          <p:cNvPr id="19493" name="Rectangle 12"/>
          <p:cNvSpPr>
            <a:spLocks noChangeArrowheads="1"/>
          </p:cNvSpPr>
          <p:nvPr/>
        </p:nvSpPr>
        <p:spPr bwMode="auto">
          <a:xfrm>
            <a:off x="1524001" y="472559"/>
            <a:ext cx="184731" cy="369332"/>
          </a:xfrm>
          <a:prstGeom prst="rect">
            <a:avLst/>
          </a:prstGeom>
          <a:noFill/>
          <a:ln w="9525">
            <a:noFill/>
            <a:miter lim="800000"/>
            <a:headEnd/>
            <a:tailEnd/>
          </a:ln>
        </p:spPr>
        <p:txBody>
          <a:bodyPr wrap="none" anchor="ctr">
            <a:spAutoFit/>
          </a:bodyPr>
          <a:lstStyle/>
          <a:p>
            <a:endParaRPr lang="ar-DZ">
              <a:latin typeface="Lucida Sans Unicode" pitchFamily="34" charset="0"/>
            </a:endParaRPr>
          </a:p>
        </p:txBody>
      </p:sp>
      <p:sp>
        <p:nvSpPr>
          <p:cNvPr id="19494" name="AutoShape 8"/>
          <p:cNvSpPr>
            <a:spLocks noChangeArrowheads="1"/>
          </p:cNvSpPr>
          <p:nvPr/>
        </p:nvSpPr>
        <p:spPr bwMode="auto">
          <a:xfrm>
            <a:off x="5483684" y="3750881"/>
            <a:ext cx="214313" cy="393700"/>
          </a:xfrm>
          <a:prstGeom prst="downArrow">
            <a:avLst>
              <a:gd name="adj1" fmla="val 50000"/>
              <a:gd name="adj2" fmla="val 53470"/>
            </a:avLst>
          </a:prstGeom>
          <a:solidFill>
            <a:srgbClr val="FFFFFF"/>
          </a:solidFill>
          <a:ln w="63500" cmpd="thickThin">
            <a:solidFill>
              <a:srgbClr val="C0504D"/>
            </a:solidFill>
            <a:miter lim="800000"/>
            <a:headEnd/>
            <a:tailEnd/>
          </a:ln>
        </p:spPr>
        <p:txBody>
          <a:bodyPr vert="eaVert"/>
          <a:lstStyle/>
          <a:p>
            <a:endParaRPr lang="ar-DZ"/>
          </a:p>
        </p:txBody>
      </p:sp>
      <p:sp>
        <p:nvSpPr>
          <p:cNvPr id="19495" name="AutoShape 9"/>
          <p:cNvSpPr>
            <a:spLocks noChangeArrowheads="1"/>
          </p:cNvSpPr>
          <p:nvPr/>
        </p:nvSpPr>
        <p:spPr bwMode="auto">
          <a:xfrm rot="-5400000">
            <a:off x="7058381" y="1415361"/>
            <a:ext cx="214312" cy="500062"/>
          </a:xfrm>
          <a:prstGeom prst="downArrow">
            <a:avLst>
              <a:gd name="adj1" fmla="val 50000"/>
              <a:gd name="adj2" fmla="val 50653"/>
            </a:avLst>
          </a:prstGeom>
          <a:solidFill>
            <a:srgbClr val="FFFFFF"/>
          </a:solidFill>
          <a:ln w="63500" cmpd="thickThin">
            <a:solidFill>
              <a:srgbClr val="C0504D"/>
            </a:solidFill>
            <a:miter lim="800000"/>
            <a:headEnd/>
            <a:tailEnd/>
          </a:ln>
        </p:spPr>
        <p:txBody>
          <a:bodyPr vert="eaVert"/>
          <a:lstStyle/>
          <a:p>
            <a:endParaRPr lang="ar-DZ"/>
          </a:p>
        </p:txBody>
      </p:sp>
      <p:sp>
        <p:nvSpPr>
          <p:cNvPr id="19496" name="Text Placeholder 21"/>
          <p:cNvSpPr>
            <a:spLocks noGrp="1"/>
          </p:cNvSpPr>
          <p:nvPr>
            <p:ph type="body" idx="4294967295"/>
          </p:nvPr>
        </p:nvSpPr>
        <p:spPr>
          <a:xfrm>
            <a:off x="377587" y="43934"/>
            <a:ext cx="9967415" cy="500789"/>
          </a:xfrm>
        </p:spPr>
        <p:style>
          <a:lnRef idx="2">
            <a:schemeClr val="accent3">
              <a:shade val="50000"/>
            </a:schemeClr>
          </a:lnRef>
          <a:fillRef idx="1">
            <a:schemeClr val="accent3"/>
          </a:fillRef>
          <a:effectRef idx="0">
            <a:schemeClr val="accent3"/>
          </a:effectRef>
          <a:fontRef idx="minor">
            <a:schemeClr val="lt1"/>
          </a:fontRef>
        </p:style>
        <p:txBody>
          <a:bodyPr>
            <a:noAutofit/>
          </a:bodyPr>
          <a:lstStyle/>
          <a:p>
            <a:pPr algn="ctr" eaLnBrk="1" hangingPunct="1">
              <a:buFont typeface="Wingdings 3" pitchFamily="18" charset="2"/>
              <a:buNone/>
            </a:pPr>
            <a:r>
              <a:rPr lang="ar-SA" sz="2800" b="1" dirty="0">
                <a:solidFill>
                  <a:schemeClr val="tx1"/>
                </a:solidFill>
              </a:rPr>
              <a:t>خطوات استراتيجية التسويق</a:t>
            </a:r>
          </a:p>
        </p:txBody>
      </p:sp>
      <p:sp>
        <p:nvSpPr>
          <p:cNvPr id="19497" name="AutoShape 8"/>
          <p:cNvSpPr>
            <a:spLocks noChangeArrowheads="1"/>
          </p:cNvSpPr>
          <p:nvPr/>
        </p:nvSpPr>
        <p:spPr bwMode="auto">
          <a:xfrm>
            <a:off x="5483684" y="2766394"/>
            <a:ext cx="214313" cy="393700"/>
          </a:xfrm>
          <a:prstGeom prst="downArrow">
            <a:avLst>
              <a:gd name="adj1" fmla="val 50000"/>
              <a:gd name="adj2" fmla="val 53470"/>
            </a:avLst>
          </a:prstGeom>
          <a:solidFill>
            <a:srgbClr val="FFFFFF"/>
          </a:solidFill>
          <a:ln w="63500" cmpd="thickThin">
            <a:solidFill>
              <a:srgbClr val="C0504D"/>
            </a:solidFill>
            <a:miter lim="800000"/>
            <a:headEnd/>
            <a:tailEnd/>
          </a:ln>
        </p:spPr>
        <p:txBody>
          <a:bodyPr vert="eaVert"/>
          <a:lstStyle/>
          <a:p>
            <a:endParaRPr lang="ar-DZ"/>
          </a:p>
        </p:txBody>
      </p:sp>
      <p:sp>
        <p:nvSpPr>
          <p:cNvPr id="19498" name="AutoShape 9"/>
          <p:cNvSpPr>
            <a:spLocks noChangeArrowheads="1"/>
          </p:cNvSpPr>
          <p:nvPr/>
        </p:nvSpPr>
        <p:spPr bwMode="auto">
          <a:xfrm rot="-5400000">
            <a:off x="3385215" y="1500187"/>
            <a:ext cx="214313" cy="500063"/>
          </a:xfrm>
          <a:prstGeom prst="downArrow">
            <a:avLst>
              <a:gd name="adj1" fmla="val 50000"/>
              <a:gd name="adj2" fmla="val 50653"/>
            </a:avLst>
          </a:prstGeom>
          <a:solidFill>
            <a:srgbClr val="FFFFFF"/>
          </a:solidFill>
          <a:ln w="63500" cmpd="thickThin">
            <a:solidFill>
              <a:srgbClr val="C0504D"/>
            </a:solidFill>
            <a:miter lim="800000"/>
            <a:headEnd/>
            <a:tailEnd/>
          </a:ln>
        </p:spPr>
        <p:txBody>
          <a:bodyPr vert="eaVert"/>
          <a:lstStyle/>
          <a:p>
            <a:endParaRPr lang="ar-DZ"/>
          </a:p>
        </p:txBody>
      </p:sp>
      <p:sp>
        <p:nvSpPr>
          <p:cNvPr id="11" name="Rectangle 10"/>
          <p:cNvSpPr/>
          <p:nvPr/>
        </p:nvSpPr>
        <p:spPr>
          <a:xfrm>
            <a:off x="10653485" y="18989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11</a:t>
            </a:r>
            <a:endParaRPr lang="ar-DZ" b="1" dirty="0">
              <a:solidFill>
                <a:schemeClr val="tx1"/>
              </a:solidFill>
            </a:endParaRPr>
          </a:p>
        </p:txBody>
      </p:sp>
    </p:spTree>
    <p:extLst>
      <p:ext uri="{BB962C8B-B14F-4D97-AF65-F5344CB8AC3E}">
        <p14:creationId xmlns:p14="http://schemas.microsoft.com/office/powerpoint/2010/main" val="8035675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3774" y="1869742"/>
            <a:ext cx="7233313" cy="4176215"/>
          </a:xfrm>
          <a:prstGeom prst="rect">
            <a:avLst/>
          </a:prstGeom>
          <a:solidFill>
            <a:schemeClr val="bg2"/>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57188" lvl="1" indent="-357188" algn="ctr" rtl="1">
              <a:lnSpc>
                <a:spcPct val="150000"/>
              </a:lnSpc>
            </a:pPr>
            <a:r>
              <a:rPr lang="ar-SA" sz="2400" b="1" dirty="0" smtClean="0">
                <a:solidFill>
                  <a:schemeClr val="accent3">
                    <a:lumMod val="50000"/>
                  </a:schemeClr>
                </a:solidFill>
              </a:rPr>
              <a:t>الخطوة </a:t>
            </a:r>
            <a:r>
              <a:rPr lang="ar-SA" sz="2400" b="1" dirty="0">
                <a:solidFill>
                  <a:schemeClr val="accent3">
                    <a:lumMod val="50000"/>
                  </a:schemeClr>
                </a:solidFill>
              </a:rPr>
              <a:t>الأولى: التحليل </a:t>
            </a:r>
            <a:r>
              <a:rPr lang="ar-SA" sz="2400" b="1" dirty="0" err="1">
                <a:solidFill>
                  <a:schemeClr val="accent3">
                    <a:lumMod val="50000"/>
                  </a:schemeClr>
                </a:solidFill>
              </a:rPr>
              <a:t>الموقفي</a:t>
            </a:r>
            <a:r>
              <a:rPr lang="ar-SA" sz="2400" b="1" dirty="0">
                <a:solidFill>
                  <a:schemeClr val="accent3">
                    <a:lumMod val="50000"/>
                  </a:schemeClr>
                </a:solidFill>
              </a:rPr>
              <a:t> </a:t>
            </a:r>
            <a:r>
              <a:rPr lang="en-US" sz="2400" b="1" dirty="0">
                <a:solidFill>
                  <a:schemeClr val="accent3">
                    <a:lumMod val="50000"/>
                  </a:schemeClr>
                </a:solidFill>
              </a:rPr>
              <a:t>SWOT:</a:t>
            </a:r>
            <a:r>
              <a:rPr lang="ar-SA" sz="2400" b="1" dirty="0">
                <a:solidFill>
                  <a:schemeClr val="accent3">
                    <a:lumMod val="50000"/>
                  </a:schemeClr>
                </a:solidFill>
              </a:rPr>
              <a:t> والذي يقوم بدراسة أربع متغيرات:</a:t>
            </a:r>
          </a:p>
          <a:p>
            <a:pPr marL="357188" lvl="2" algn="just" rtl="1">
              <a:lnSpc>
                <a:spcPct val="150000"/>
              </a:lnSpc>
              <a:buFont typeface="Lucida Sans Unicode" pitchFamily="34" charset="0"/>
              <a:buAutoNum type="arabicPeriod"/>
            </a:pPr>
            <a:r>
              <a:rPr lang="ar-SA" sz="2400" b="1" dirty="0">
                <a:solidFill>
                  <a:srgbClr val="000000"/>
                </a:solidFill>
              </a:rPr>
              <a:t>التحديد الدقيق لمكانة المنظمة في توجهات الصناعة التي تعمل به وتحليل موقفها.</a:t>
            </a:r>
          </a:p>
          <a:p>
            <a:pPr marL="357188" lvl="2" algn="just" rtl="1">
              <a:lnSpc>
                <a:spcPct val="150000"/>
              </a:lnSpc>
              <a:buFont typeface="Lucida Sans Unicode" pitchFamily="34" charset="0"/>
              <a:buAutoNum type="arabicPeriod"/>
            </a:pPr>
            <a:r>
              <a:rPr lang="ar-SA" sz="2400" b="1" dirty="0">
                <a:solidFill>
                  <a:srgbClr val="000000"/>
                </a:solidFill>
              </a:rPr>
              <a:t>تحليل المنافسين (القوة، الحجم، التأثير الحالي أو المستقبلي).</a:t>
            </a:r>
          </a:p>
          <a:p>
            <a:pPr marL="357188" lvl="2" algn="just" rtl="1">
              <a:lnSpc>
                <a:spcPct val="150000"/>
              </a:lnSpc>
              <a:buFont typeface="Lucida Sans Unicode" pitchFamily="34" charset="0"/>
              <a:buAutoNum type="arabicPeriod"/>
            </a:pPr>
            <a:r>
              <a:rPr lang="ar-SA" sz="2400" b="1" dirty="0">
                <a:solidFill>
                  <a:srgbClr val="000000"/>
                </a:solidFill>
              </a:rPr>
              <a:t>معرفة الشركة لذاتها (القوة والضعف).</a:t>
            </a:r>
          </a:p>
          <a:p>
            <a:pPr marL="357188" lvl="2" algn="just" rtl="1">
              <a:lnSpc>
                <a:spcPct val="150000"/>
              </a:lnSpc>
              <a:buFont typeface="Lucida Sans Unicode" pitchFamily="34" charset="0"/>
              <a:buAutoNum type="arabicPeriod"/>
            </a:pPr>
            <a:r>
              <a:rPr lang="ar-SA" sz="2400" b="1" dirty="0">
                <a:solidFill>
                  <a:srgbClr val="000000"/>
                </a:solidFill>
              </a:rPr>
              <a:t>العلاقة الصحيحة والواضحة مع المستهلكين (أبحاث السوق)</a:t>
            </a:r>
          </a:p>
        </p:txBody>
      </p:sp>
      <p:sp>
        <p:nvSpPr>
          <p:cNvPr id="3" name="Ellipse 2"/>
          <p:cNvSpPr/>
          <p:nvPr/>
        </p:nvSpPr>
        <p:spPr>
          <a:xfrm>
            <a:off x="1897039" y="0"/>
            <a:ext cx="6469038" cy="818865"/>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57188" lvl="1" indent="-357188" algn="ctr" rtl="1"/>
            <a:r>
              <a:rPr lang="ar-DZ" sz="3200" b="1">
                <a:solidFill>
                  <a:srgbClr val="000000"/>
                </a:solidFill>
              </a:rPr>
              <a:t>أولا: الجانب التخطيطي </a:t>
            </a:r>
            <a:endParaRPr lang="ar-DZ" sz="3200" b="1" dirty="0">
              <a:solidFill>
                <a:srgbClr val="000000"/>
              </a:solidFill>
            </a:endParaRPr>
          </a:p>
        </p:txBody>
      </p:sp>
      <p:sp>
        <p:nvSpPr>
          <p:cNvPr id="4" name="Rectangle 3"/>
          <p:cNvSpPr/>
          <p:nvPr/>
        </p:nvSpPr>
        <p:spPr>
          <a:xfrm>
            <a:off x="10324789" y="204717"/>
            <a:ext cx="1412285"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11</a:t>
            </a:r>
            <a:endParaRPr lang="ar-DZ" b="1" dirty="0">
              <a:solidFill>
                <a:schemeClr val="tx1"/>
              </a:solidFill>
            </a:endParaRPr>
          </a:p>
        </p:txBody>
      </p:sp>
      <p:graphicFrame>
        <p:nvGraphicFramePr>
          <p:cNvPr id="5" name="Table 9"/>
          <p:cNvGraphicFramePr>
            <a:graphicFrameLocks noGrp="1"/>
          </p:cNvGraphicFramePr>
          <p:nvPr>
            <p:extLst>
              <p:ext uri="{D42A27DB-BD31-4B8C-83A1-F6EECF244321}">
                <p14:modId xmlns:p14="http://schemas.microsoft.com/office/powerpoint/2010/main" val="1674303585"/>
              </p:ext>
            </p:extLst>
          </p:nvPr>
        </p:nvGraphicFramePr>
        <p:xfrm>
          <a:off x="7820166" y="830727"/>
          <a:ext cx="4189864" cy="6321914"/>
        </p:xfrm>
        <a:graphic>
          <a:graphicData uri="http://schemas.openxmlformats.org/drawingml/2006/table">
            <a:tbl>
              <a:tblPr rtl="1"/>
              <a:tblGrid>
                <a:gridCol w="1146846"/>
                <a:gridCol w="337016"/>
                <a:gridCol w="1202083"/>
                <a:gridCol w="337346"/>
                <a:gridCol w="1166573"/>
              </a:tblGrid>
              <a:tr h="287060">
                <a:tc gridSpan="5">
                  <a:txBody>
                    <a:bodyPr/>
                    <a:lstStyle/>
                    <a:p>
                      <a:pPr algn="ctr" rtl="1">
                        <a:lnSpc>
                          <a:spcPct val="115000"/>
                        </a:lnSpc>
                        <a:spcAft>
                          <a:spcPts val="0"/>
                        </a:spcAft>
                      </a:pPr>
                      <a:r>
                        <a:rPr lang="ar-SA" sz="2800" b="1" u="sng" dirty="0">
                          <a:solidFill>
                            <a:schemeClr val="tx1"/>
                          </a:solidFill>
                          <a:latin typeface="Calibri"/>
                          <a:ea typeface="Calibri"/>
                          <a:cs typeface="Traditional Arabic"/>
                        </a:rPr>
                        <a:t>الجانب التخطيطي</a:t>
                      </a:r>
                      <a:endParaRPr lang="en-US" sz="1100" b="1" u="sng" dirty="0">
                        <a:solidFill>
                          <a:schemeClr val="tx1"/>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369078">
                <a:tc>
                  <a:txBody>
                    <a:bodyPr/>
                    <a:lstStyle/>
                    <a:p>
                      <a:pPr algn="ctr" rtl="1">
                        <a:lnSpc>
                          <a:spcPct val="115000"/>
                        </a:lnSpc>
                        <a:spcAft>
                          <a:spcPts val="0"/>
                        </a:spcAft>
                      </a:pPr>
                      <a:r>
                        <a:rPr lang="ar-SA" sz="1200" b="1" u="sng" dirty="0">
                          <a:solidFill>
                            <a:srgbClr val="000000"/>
                          </a:solidFill>
                          <a:latin typeface="Calibri"/>
                          <a:ea typeface="Calibri"/>
                          <a:cs typeface="Traditional Arabic"/>
                        </a:rPr>
                        <a:t>البرنامج التسويقي</a:t>
                      </a:r>
                      <a:endParaRPr lang="en-US" sz="800" u="sng" dirty="0">
                        <a:solidFill>
                          <a:srgbClr val="000000"/>
                        </a:solidFill>
                        <a:latin typeface="Calibri"/>
                        <a:ea typeface="Calibri"/>
                        <a:cs typeface="Arial"/>
                      </a:endParaRPr>
                    </a:p>
                  </a:txBody>
                  <a:tcPr marL="51299" marR="51299" marT="0" marB="0">
                    <a:lnL>
                      <a:noFill/>
                    </a:lnL>
                    <a:lnR>
                      <a:noFill/>
                    </a:lnR>
                    <a:lnT>
                      <a:noFill/>
                    </a:lnT>
                    <a:lnB>
                      <a:noFill/>
                    </a:lnB>
                  </a:tcPr>
                </a:tc>
                <a:tc rowSpan="5">
                  <a:txBody>
                    <a:bodyPr/>
                    <a:lstStyle/>
                    <a:p>
                      <a:pPr algn="r" rtl="1">
                        <a:lnSpc>
                          <a:spcPct val="115000"/>
                        </a:lnSpc>
                        <a:spcAft>
                          <a:spcPts val="0"/>
                        </a:spcAft>
                      </a:pPr>
                      <a:endParaRPr lang="en-US" sz="800">
                        <a:solidFill>
                          <a:srgbClr val="000000"/>
                        </a:solidFill>
                        <a:latin typeface="Calibri"/>
                        <a:ea typeface="Calibri"/>
                        <a:cs typeface="Arial"/>
                      </a:endParaRPr>
                    </a:p>
                  </a:txBody>
                  <a:tcPr marL="51299" marR="51299" marT="0" marB="0">
                    <a:lnL>
                      <a:noFill/>
                    </a:lnL>
                    <a:lnR>
                      <a:noFill/>
                    </a:lnR>
                    <a:lnT>
                      <a:noFill/>
                    </a:lnT>
                    <a:lnB>
                      <a:noFill/>
                    </a:lnB>
                    <a:solidFill>
                      <a:srgbClr val="F2DBDB"/>
                    </a:solidFill>
                  </a:tcPr>
                </a:tc>
                <a:tc>
                  <a:txBody>
                    <a:bodyPr/>
                    <a:lstStyle/>
                    <a:p>
                      <a:pPr algn="ctr" rtl="1">
                        <a:lnSpc>
                          <a:spcPct val="115000"/>
                        </a:lnSpc>
                        <a:spcAft>
                          <a:spcPts val="0"/>
                        </a:spcAft>
                      </a:pPr>
                      <a:r>
                        <a:rPr lang="ar-SA" sz="1200" b="1" u="sng" dirty="0">
                          <a:solidFill>
                            <a:sysClr val="windowText" lastClr="000000"/>
                          </a:solidFill>
                          <a:latin typeface="Calibri"/>
                          <a:ea typeface="Calibri"/>
                          <a:cs typeface="Traditional Arabic"/>
                        </a:rPr>
                        <a:t>التركيز على السوق – المنتج</a:t>
                      </a:r>
                      <a:endParaRPr lang="en-US" sz="800" u="sng" dirty="0">
                        <a:solidFill>
                          <a:sysClr val="windowText" lastClr="000000"/>
                        </a:solidFill>
                        <a:latin typeface="Calibri"/>
                        <a:ea typeface="Calibri"/>
                        <a:cs typeface="Arial"/>
                      </a:endParaRPr>
                    </a:p>
                  </a:txBody>
                  <a:tcPr marL="51299" marR="51299" marT="0" marB="0">
                    <a:lnL>
                      <a:noFill/>
                    </a:lnL>
                    <a:lnR>
                      <a:noFill/>
                    </a:lnR>
                    <a:lnT>
                      <a:noFill/>
                    </a:lnT>
                    <a:lnB>
                      <a:noFill/>
                    </a:lnB>
                  </a:tcPr>
                </a:tc>
                <a:tc rowSpan="5">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solidFill>
                      <a:srgbClr val="F2DBDB"/>
                    </a:solidFill>
                  </a:tcPr>
                </a:tc>
                <a:tc>
                  <a:txBody>
                    <a:bodyPr/>
                    <a:lstStyle/>
                    <a:p>
                      <a:pPr algn="ctr" rtl="1">
                        <a:lnSpc>
                          <a:spcPct val="115000"/>
                        </a:lnSpc>
                        <a:spcAft>
                          <a:spcPts val="0"/>
                        </a:spcAft>
                      </a:pPr>
                      <a:r>
                        <a:rPr lang="ar-SA" sz="1200" b="1" u="sng" dirty="0">
                          <a:solidFill>
                            <a:srgbClr val="000000"/>
                          </a:solidFill>
                          <a:latin typeface="Calibri"/>
                          <a:ea typeface="Calibri"/>
                          <a:cs typeface="Traditional Arabic"/>
                        </a:rPr>
                        <a:t>التحليل الموقفي</a:t>
                      </a:r>
                      <a:endParaRPr lang="en-US" sz="800" u="sng"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553616">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تطوير المزيج التسويقي.</a:t>
                      </a: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أهداف السوق والمنتج.</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تحديد بيئة الصناعة.</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553616">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تقدير الموازنة المالية.</a:t>
                      </a: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اختيار السوق المُستهدَف.</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تحليل المنافسة.</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369078">
                <a:tc>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نقاط التمايز.</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بحث المستهلك.</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553616">
                <a:tc>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مكانة المنتج.</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معرفة المنظمة لنفسها.</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287060">
                <a:tc gridSpan="5">
                  <a:txBody>
                    <a:bodyPr/>
                    <a:lstStyle/>
                    <a:p>
                      <a:pPr algn="ctr" rtl="1">
                        <a:lnSpc>
                          <a:spcPct val="115000"/>
                        </a:lnSpc>
                        <a:spcAft>
                          <a:spcPts val="0"/>
                        </a:spcAft>
                      </a:pPr>
                      <a:endParaRPr lang="ar-SA" sz="1800" dirty="0">
                        <a:solidFill>
                          <a:srgbClr val="000000"/>
                        </a:solidFill>
                        <a:latin typeface="Calibri"/>
                        <a:ea typeface="Calibri"/>
                        <a:cs typeface="Traditional Arabic"/>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87060">
                <a:tc gridSpan="5">
                  <a:txBody>
                    <a:bodyPr/>
                    <a:lstStyle/>
                    <a:p>
                      <a:pPr algn="ctr" rtl="1">
                        <a:lnSpc>
                          <a:spcPct val="115000"/>
                        </a:lnSpc>
                        <a:spcAft>
                          <a:spcPts val="0"/>
                        </a:spcAft>
                      </a:pPr>
                      <a:r>
                        <a:rPr lang="ar-SA" sz="1800" b="1" u="sng" dirty="0">
                          <a:solidFill>
                            <a:srgbClr val="000000"/>
                          </a:solidFill>
                          <a:latin typeface="Calibri"/>
                          <a:ea typeface="Calibri"/>
                          <a:cs typeface="Traditional Arabic"/>
                        </a:rPr>
                        <a:t>الجانب التنفيذي</a:t>
                      </a:r>
                      <a:endParaRPr lang="en-US" sz="900" u="sng"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184539">
                <a:tc gridSpan="2">
                  <a:txBody>
                    <a:bodyPr/>
                    <a:lstStyle/>
                    <a:p>
                      <a:pPr marL="342900" lvl="0" indent="-342900" algn="r" rtl="1">
                        <a:lnSpc>
                          <a:spcPct val="115000"/>
                        </a:lnSpc>
                        <a:spcAft>
                          <a:spcPts val="0"/>
                        </a:spcAft>
                        <a:buFont typeface="Arial"/>
                        <a:buChar char="-"/>
                      </a:pPr>
                      <a:r>
                        <a:rPr lang="ar-SA" sz="1200" b="1">
                          <a:solidFill>
                            <a:srgbClr val="000000"/>
                          </a:solidFill>
                          <a:latin typeface="Calibri"/>
                          <a:ea typeface="Calibri"/>
                          <a:cs typeface="Traditional Arabic"/>
                        </a:rPr>
                        <a:t>الموارد المختارة.</a:t>
                      </a:r>
                      <a:endParaRPr lang="en-US" sz="800">
                        <a:solidFill>
                          <a:srgbClr val="000000"/>
                        </a:solidFill>
                        <a:latin typeface="Calibri"/>
                        <a:ea typeface="Calibri"/>
                        <a:cs typeface="Arial"/>
                      </a:endParaRPr>
                    </a:p>
                  </a:txBody>
                  <a:tcPr marL="51299" marR="51299" marT="0" marB="0">
                    <a:lnL>
                      <a:noFill/>
                    </a:lnL>
                    <a:lnR>
                      <a:noFill/>
                    </a:lnR>
                    <a:lnT>
                      <a:noFill/>
                    </a:lnT>
                    <a:lnB>
                      <a:noFill/>
                    </a:lnB>
                  </a:tcPr>
                </a:tc>
                <a:tc hMerge="1">
                  <a:txBody>
                    <a:bodyPr/>
                    <a:lstStyle/>
                    <a:p>
                      <a:pPr rtl="1"/>
                      <a:endParaRPr lang="ar-SA"/>
                    </a:p>
                  </a:txBody>
                  <a:tcPr/>
                </a:tc>
                <a:tc gridSpan="2">
                  <a:txBody>
                    <a:bodyPr/>
                    <a:lstStyle/>
                    <a:p>
                      <a:pPr algn="r" rtl="1">
                        <a:lnSpc>
                          <a:spcPct val="115000"/>
                        </a:lnSpc>
                        <a:spcAft>
                          <a:spcPts val="0"/>
                        </a:spcAft>
                      </a:pPr>
                      <a:endParaRPr lang="ar-SA" sz="1200" dirty="0">
                        <a:solidFill>
                          <a:srgbClr val="000000"/>
                        </a:solidFill>
                        <a:latin typeface="Calibri"/>
                        <a:ea typeface="Calibri"/>
                        <a:cs typeface="Traditional Arabic"/>
                      </a:endParaRPr>
                    </a:p>
                  </a:txBody>
                  <a:tcPr marL="51299" marR="51299" marT="0" marB="0">
                    <a:lnL>
                      <a:noFill/>
                    </a:lnL>
                    <a:lnR>
                      <a:noFill/>
                    </a:lnR>
                    <a:lnT>
                      <a:noFill/>
                    </a:lnT>
                    <a:lnB>
                      <a:noFill/>
                    </a:lnB>
                  </a:tcPr>
                </a:tc>
                <a:tc hMerge="1">
                  <a:txBody>
                    <a:bodyPr/>
                    <a:lstStyle/>
                    <a:p>
                      <a:pPr marL="342900" lvl="0" indent="-342900" algn="r" rtl="1">
                        <a:lnSpc>
                          <a:spcPct val="115000"/>
                        </a:lnSpc>
                        <a:spcAft>
                          <a:spcPts val="0"/>
                        </a:spcAft>
                        <a:buFont typeface="Arial"/>
                        <a:buChar char="-"/>
                      </a:pPr>
                      <a:endParaRPr lang="en-US" sz="800" dirty="0">
                        <a:latin typeface="Calibri"/>
                        <a:ea typeface="Calibri"/>
                        <a:cs typeface="Arial"/>
                      </a:endParaRPr>
                    </a:p>
                  </a:txBody>
                  <a:tcPr marL="51299" marR="51299" marT="0" marB="0">
                    <a:lnL>
                      <a:noFill/>
                    </a:lnL>
                    <a:lnT>
                      <a:noFill/>
                    </a:lnT>
                    <a:lnB>
                      <a:noFill/>
                    </a:lnB>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الجدولة.</a:t>
                      </a:r>
                      <a:endParaRPr lang="en-US" sz="8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r>
              <a:tr h="553616">
                <a:tc gridSpan="2">
                  <a:txBody>
                    <a:bodyPr/>
                    <a:lstStyle/>
                    <a:p>
                      <a:pPr marL="342900" lvl="0" indent="-342900" algn="r" rtl="1">
                        <a:lnSpc>
                          <a:spcPct val="115000"/>
                        </a:lnSpc>
                        <a:spcAft>
                          <a:spcPts val="0"/>
                        </a:spcAft>
                        <a:buFont typeface="Arial"/>
                        <a:buChar char="-"/>
                      </a:pPr>
                      <a:r>
                        <a:rPr lang="ar-SA" sz="1200" b="1">
                          <a:solidFill>
                            <a:srgbClr val="000000"/>
                          </a:solidFill>
                          <a:latin typeface="Calibri"/>
                          <a:ea typeface="Calibri"/>
                          <a:cs typeface="Traditional Arabic"/>
                        </a:rPr>
                        <a:t>تصميم التنفيذ التسويقي.</a:t>
                      </a:r>
                      <a:endParaRPr lang="en-US" sz="800">
                        <a:solidFill>
                          <a:srgbClr val="000000"/>
                        </a:solidFill>
                        <a:latin typeface="Calibri"/>
                        <a:ea typeface="Calibri"/>
                        <a:cs typeface="Arial"/>
                      </a:endParaRPr>
                    </a:p>
                  </a:txBody>
                  <a:tcPr marL="51299" marR="51299" marT="0" marB="0">
                    <a:lnL>
                      <a:noFill/>
                    </a:lnL>
                    <a:lnR>
                      <a:noFill/>
                    </a:lnR>
                    <a:lnT>
                      <a:noFill/>
                    </a:lnT>
                    <a:lnB>
                      <a:noFill/>
                    </a:lnB>
                  </a:tcPr>
                </a:tc>
                <a:tc hMerge="1">
                  <a:txBody>
                    <a:bodyPr/>
                    <a:lstStyle/>
                    <a:p>
                      <a:pPr rtl="1"/>
                      <a:endParaRPr lang="ar-SA"/>
                    </a:p>
                  </a:txBody>
                  <a:tcPr/>
                </a:tc>
                <a:tc gridSpan="2">
                  <a:txBody>
                    <a:bodyPr/>
                    <a:lstStyle/>
                    <a:p>
                      <a:pPr algn="r" rtl="1">
                        <a:lnSpc>
                          <a:spcPct val="115000"/>
                        </a:lnSpc>
                        <a:spcAft>
                          <a:spcPts val="0"/>
                        </a:spcAft>
                      </a:pPr>
                      <a:endParaRPr lang="ar-SA" sz="1200" dirty="0">
                        <a:solidFill>
                          <a:srgbClr val="000000"/>
                        </a:solidFill>
                        <a:latin typeface="Calibri"/>
                        <a:ea typeface="Calibri"/>
                        <a:cs typeface="Traditional Arabic"/>
                      </a:endParaRPr>
                    </a:p>
                  </a:txBody>
                  <a:tcPr marL="51299" marR="51299" marT="0" marB="0">
                    <a:lnL>
                      <a:noFill/>
                    </a:lnL>
                    <a:lnR>
                      <a:noFill/>
                    </a:lnR>
                    <a:lnT>
                      <a:noFill/>
                    </a:lnT>
                    <a:lnB>
                      <a:noFill/>
                    </a:lnB>
                  </a:tcPr>
                </a:tc>
                <a:tc hMerge="1">
                  <a:txBody>
                    <a:bodyPr/>
                    <a:lstStyle/>
                    <a:p>
                      <a:pPr marL="342900" lvl="0" indent="-342900" algn="r" rtl="1">
                        <a:lnSpc>
                          <a:spcPct val="115000"/>
                        </a:lnSpc>
                        <a:spcAft>
                          <a:spcPts val="0"/>
                        </a:spcAft>
                        <a:buFont typeface="Arial"/>
                        <a:buChar char="-"/>
                      </a:pPr>
                      <a:endParaRPr lang="en-US" sz="800">
                        <a:latin typeface="Calibri"/>
                        <a:ea typeface="Calibri"/>
                        <a:cs typeface="Arial"/>
                      </a:endParaRPr>
                    </a:p>
                  </a:txBody>
                  <a:tcPr marL="51299" marR="51299" marT="0" marB="0">
                    <a:lnL>
                      <a:noFill/>
                    </a:lnL>
                    <a:lnT>
                      <a:noFill/>
                    </a:lnT>
                    <a:lnB>
                      <a:noFill/>
                    </a:lnB>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تنفيذ البرنامج التسويقي.</a:t>
                      </a:r>
                      <a:endParaRPr lang="en-US" sz="8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r>
              <a:tr h="492103">
                <a:tc gridSpan="5">
                  <a:txBody>
                    <a:bodyPr/>
                    <a:lstStyle/>
                    <a:p>
                      <a:pPr marL="0" marR="0" indent="0" algn="ctr" defTabSz="457200" rtl="1" eaLnBrk="1" fontAlgn="auto" latinLnBrk="0" hangingPunct="1">
                        <a:lnSpc>
                          <a:spcPct val="115000"/>
                        </a:lnSpc>
                        <a:spcBef>
                          <a:spcPts val="0"/>
                        </a:spcBef>
                        <a:spcAft>
                          <a:spcPts val="0"/>
                        </a:spcAft>
                        <a:buClrTx/>
                        <a:buSzTx/>
                        <a:buFontTx/>
                        <a:buNone/>
                        <a:tabLst/>
                        <a:defRPr/>
                      </a:pPr>
                      <a:r>
                        <a:rPr lang="ar-SA" sz="1600" b="1" dirty="0" smtClean="0">
                          <a:solidFill>
                            <a:srgbClr val="000000"/>
                          </a:solidFill>
                          <a:latin typeface="Calibri"/>
                          <a:ea typeface="Calibri"/>
                          <a:cs typeface="Traditional Arabic"/>
                        </a:rPr>
                        <a:t>النتائج</a:t>
                      </a:r>
                      <a:endParaRPr lang="en-US" sz="800" dirty="0" smtClean="0">
                        <a:solidFill>
                          <a:srgbClr val="000000"/>
                        </a:solidFill>
                        <a:latin typeface="Calibri"/>
                        <a:ea typeface="Calibri"/>
                        <a:cs typeface="Arial"/>
                      </a:endParaRPr>
                    </a:p>
                    <a:p>
                      <a:pPr algn="ctr" rtl="1">
                        <a:lnSpc>
                          <a:spcPct val="115000"/>
                        </a:lnSpc>
                        <a:spcAft>
                          <a:spcPts val="0"/>
                        </a:spcAft>
                      </a:pPr>
                      <a:endParaRPr lang="ar-SA" sz="1600" dirty="0">
                        <a:solidFill>
                          <a:srgbClr val="000000"/>
                        </a:solidFill>
                        <a:latin typeface="Calibri"/>
                        <a:ea typeface="Calibri"/>
                        <a:cs typeface="Traditional Arabic"/>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87060">
                <a:tc gridSpan="5">
                  <a:txBody>
                    <a:bodyPr/>
                    <a:lstStyle/>
                    <a:p>
                      <a:pPr marL="0" marR="0" indent="0" algn="ctr" defTabSz="457200" rtl="1" eaLnBrk="1" fontAlgn="auto" latinLnBrk="0" hangingPunct="1">
                        <a:lnSpc>
                          <a:spcPct val="115000"/>
                        </a:lnSpc>
                        <a:spcBef>
                          <a:spcPts val="0"/>
                        </a:spcBef>
                        <a:spcAft>
                          <a:spcPts val="0"/>
                        </a:spcAft>
                        <a:buClrTx/>
                        <a:buSzTx/>
                        <a:buFontTx/>
                        <a:buNone/>
                        <a:tabLst/>
                        <a:defRPr/>
                      </a:pPr>
                      <a:r>
                        <a:rPr lang="ar-SA" sz="1800" b="1" u="sng" dirty="0" smtClean="0">
                          <a:solidFill>
                            <a:srgbClr val="000000"/>
                          </a:solidFill>
                          <a:latin typeface="Calibri"/>
                          <a:ea typeface="Calibri"/>
                          <a:cs typeface="Traditional Arabic"/>
                        </a:rPr>
                        <a:t>الجانب الرقابي</a:t>
                      </a:r>
                      <a:endParaRPr lang="en-US" sz="1400" u="sng" dirty="0" smtClean="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46052">
                <a:tc gridSpan="5">
                  <a:txBody>
                    <a:bodyPr/>
                    <a:lstStyle/>
                    <a:p>
                      <a:pPr marL="342900" lvl="0" indent="-342900" algn="ctr" rtl="1">
                        <a:lnSpc>
                          <a:spcPct val="115000"/>
                        </a:lnSpc>
                        <a:spcAft>
                          <a:spcPts val="0"/>
                        </a:spcAft>
                        <a:buFont typeface="Arial"/>
                        <a:buChar char="-"/>
                      </a:pPr>
                      <a:r>
                        <a:rPr lang="ar-SA" sz="1600" b="1" dirty="0">
                          <a:solidFill>
                            <a:srgbClr val="000000"/>
                          </a:solidFill>
                          <a:latin typeface="Calibri"/>
                          <a:ea typeface="Calibri"/>
                          <a:cs typeface="Traditional Arabic"/>
                        </a:rPr>
                        <a:t>مقارنة النتائج مع الخطة لتحديد الإنحرافات.</a:t>
                      </a:r>
                      <a:endParaRPr lang="en-US" sz="10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46052">
                <a:tc gridSpan="5">
                  <a:txBody>
                    <a:bodyPr/>
                    <a:lstStyle/>
                    <a:p>
                      <a:pPr marL="342900" lvl="0" indent="-342900" algn="ctr" rtl="1">
                        <a:lnSpc>
                          <a:spcPct val="115000"/>
                        </a:lnSpc>
                        <a:spcAft>
                          <a:spcPts val="0"/>
                        </a:spcAft>
                        <a:buFont typeface="Arial"/>
                        <a:buChar char="-"/>
                      </a:pPr>
                      <a:r>
                        <a:rPr lang="ar-SA" sz="1600" b="1" dirty="0">
                          <a:solidFill>
                            <a:srgbClr val="000000"/>
                          </a:solidFill>
                          <a:latin typeface="Calibri"/>
                          <a:ea typeface="Calibri"/>
                          <a:cs typeface="Traditional Arabic"/>
                        </a:rPr>
                        <a:t>اتخاذ الفعل لتصحيح الخطأ.       </a:t>
                      </a:r>
                      <a:endParaRPr lang="en-US" sz="10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160469">
                <a:tc gridSpan="5">
                  <a:txBody>
                    <a:bodyPr/>
                    <a:lstStyle/>
                    <a:p>
                      <a:endParaRPr lang="en-US"/>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160469">
                <a:tc gridSpan="5">
                  <a:txBody>
                    <a:bodyPr/>
                    <a:lstStyle/>
                    <a:p>
                      <a:endParaRPr lang="en-US" dirty="0"/>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bl>
          </a:graphicData>
        </a:graphic>
      </p:graphicFrame>
      <p:sp>
        <p:nvSpPr>
          <p:cNvPr id="7" name="ZoneTexte 6"/>
          <p:cNvSpPr txBox="1"/>
          <p:nvPr/>
        </p:nvSpPr>
        <p:spPr>
          <a:xfrm>
            <a:off x="7594978" y="1255594"/>
            <a:ext cx="1542197" cy="2579426"/>
          </a:xfrm>
          <a:prstGeom prst="rect">
            <a:avLst/>
          </a:prstGeom>
          <a:noFill/>
          <a:ln w="28575">
            <a:solidFill>
              <a:srgbClr val="C00000"/>
            </a:solidFill>
          </a:ln>
        </p:spPr>
        <p:txBody>
          <a:bodyPr wrap="square" rtlCol="0">
            <a:spAutoFit/>
          </a:bodyPr>
          <a:lstStyle/>
          <a:p>
            <a:endParaRPr lang="en-US" dirty="0"/>
          </a:p>
        </p:txBody>
      </p:sp>
    </p:spTree>
    <p:extLst>
      <p:ext uri="{BB962C8B-B14F-4D97-AF65-F5344CB8AC3E}">
        <p14:creationId xmlns:p14="http://schemas.microsoft.com/office/powerpoint/2010/main" val="34009975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988489"/>
            <a:ext cx="8570794" cy="5869511"/>
          </a:xfrm>
          <a:prstGeom prst="rect">
            <a:avLst/>
          </a:prstGeom>
          <a:solidFill>
            <a:schemeClr val="bg2"/>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57188" lvl="1" indent="-357188" algn="ctr" rtl="1">
              <a:lnSpc>
                <a:spcPct val="150000"/>
              </a:lnSpc>
            </a:pPr>
            <a:r>
              <a:rPr lang="ar-SA" sz="2000" b="1" dirty="0">
                <a:solidFill>
                  <a:schemeClr val="accent3">
                    <a:lumMod val="50000"/>
                  </a:schemeClr>
                </a:solidFill>
              </a:rPr>
              <a:t>الخطوة الثانية: التركيز على السوق – المنتج وتحديد الأهداف: وتتمثل متغيراتها بـ:</a:t>
            </a:r>
          </a:p>
          <a:p>
            <a:pPr marL="357188" lvl="2" algn="r" rtl="1">
              <a:lnSpc>
                <a:spcPct val="150000"/>
              </a:lnSpc>
              <a:buFont typeface="Lucida Sans Unicode" pitchFamily="34" charset="0"/>
              <a:buAutoNum type="arabicPeriod"/>
            </a:pPr>
            <a:r>
              <a:rPr lang="ar-SA" sz="2000" b="1" u="sng" dirty="0">
                <a:solidFill>
                  <a:srgbClr val="000000"/>
                </a:solidFill>
              </a:rPr>
              <a:t>تجزئة السوق: </a:t>
            </a:r>
            <a:r>
              <a:rPr lang="ar-SA" sz="2000" b="1" dirty="0">
                <a:solidFill>
                  <a:srgbClr val="000000"/>
                </a:solidFill>
              </a:rPr>
              <a:t>كيفية التعامل مع السوق المستهدف وتجزئته إلى أسواق أو قطاعات (تجمع بينها صفات مشتركة وخصوصيات، قد تختلف جزئياً أو كلياً عن بقية الأسواق</a:t>
            </a:r>
            <a:r>
              <a:rPr lang="ar-SA" sz="2000" b="1" dirty="0" smtClean="0">
                <a:solidFill>
                  <a:srgbClr val="000000"/>
                </a:solidFill>
              </a:rPr>
              <a:t>)</a:t>
            </a:r>
          </a:p>
          <a:p>
            <a:pPr marL="641350" lvl="3" indent="-195263" algn="r" rtl="1">
              <a:lnSpc>
                <a:spcPct val="150000"/>
              </a:lnSpc>
            </a:pPr>
            <a:r>
              <a:rPr lang="fr-FR" sz="2000" b="1" dirty="0" smtClean="0">
                <a:solidFill>
                  <a:srgbClr val="000000"/>
                </a:solidFill>
              </a:rPr>
              <a:t>2</a:t>
            </a:r>
            <a:r>
              <a:rPr lang="ar-DZ" sz="2000" b="1" dirty="0" smtClean="0">
                <a:solidFill>
                  <a:srgbClr val="000000"/>
                </a:solidFill>
              </a:rPr>
              <a:t>. </a:t>
            </a:r>
            <a:r>
              <a:rPr lang="ar-SA" sz="2000" b="1" u="sng" dirty="0" smtClean="0">
                <a:solidFill>
                  <a:srgbClr val="000000"/>
                </a:solidFill>
              </a:rPr>
              <a:t>لتحديد السوق المستهدف يجب النظر إلى: </a:t>
            </a:r>
            <a:r>
              <a:rPr lang="ar-SA" sz="2000" b="1" dirty="0" smtClean="0">
                <a:solidFill>
                  <a:srgbClr val="000000"/>
                </a:solidFill>
              </a:rPr>
              <a:t>عادات المستهلكين، قدراتهم الشرائية، كيفية التعامل معهم، أنواع المنتجات المفضلة، العلامات التجارية المفضلة).</a:t>
            </a:r>
            <a:endParaRPr lang="ar-DZ" sz="2000" b="1" dirty="0" smtClean="0">
              <a:solidFill>
                <a:srgbClr val="000000"/>
              </a:solidFill>
            </a:endParaRPr>
          </a:p>
          <a:p>
            <a:pPr marL="641350" lvl="3" indent="-195263" algn="r" rtl="1">
              <a:lnSpc>
                <a:spcPct val="150000"/>
              </a:lnSpc>
            </a:pPr>
            <a:r>
              <a:rPr lang="ar-DZ" sz="2000" b="1" u="sng" dirty="0" smtClean="0">
                <a:solidFill>
                  <a:srgbClr val="000000"/>
                </a:solidFill>
              </a:rPr>
              <a:t>3. </a:t>
            </a:r>
            <a:r>
              <a:rPr lang="ar-SA" sz="2000" b="1" u="sng" dirty="0" smtClean="0">
                <a:solidFill>
                  <a:srgbClr val="000000"/>
                </a:solidFill>
              </a:rPr>
              <a:t>نقاط </a:t>
            </a:r>
            <a:r>
              <a:rPr lang="ar-SA" sz="2000" b="1" u="sng" dirty="0">
                <a:solidFill>
                  <a:srgbClr val="000000"/>
                </a:solidFill>
              </a:rPr>
              <a:t>التمايز: </a:t>
            </a:r>
            <a:r>
              <a:rPr lang="ar-SA" sz="2000" b="1" dirty="0">
                <a:solidFill>
                  <a:srgbClr val="000000"/>
                </a:solidFill>
              </a:rPr>
              <a:t>الخصائص المميزة أو المختلفة لمنتجات المنظمة (الميزة التنافسية)، وخاصة المنتجات الجديدة الداخلة للسوق التي لا يمكن أن تنجح لولا أن تتميز عن غيرها من المنتجات الموجودة في السوق </a:t>
            </a:r>
            <a:r>
              <a:rPr lang="ar-SA" sz="2000" b="1" dirty="0" smtClean="0">
                <a:solidFill>
                  <a:srgbClr val="000000"/>
                </a:solidFill>
              </a:rPr>
              <a:t>أساساً.</a:t>
            </a:r>
            <a:endParaRPr lang="ar-DZ" sz="2000" b="1" dirty="0" smtClean="0">
              <a:solidFill>
                <a:srgbClr val="000000"/>
              </a:solidFill>
            </a:endParaRPr>
          </a:p>
          <a:p>
            <a:pPr marL="641350" lvl="3" indent="-195263" algn="r" rtl="1">
              <a:lnSpc>
                <a:spcPct val="150000"/>
              </a:lnSpc>
            </a:pPr>
            <a:r>
              <a:rPr lang="ar-DZ" sz="2000" b="1" dirty="0" smtClean="0">
                <a:solidFill>
                  <a:srgbClr val="000000"/>
                </a:solidFill>
              </a:rPr>
              <a:t>4</a:t>
            </a:r>
            <a:r>
              <a:rPr lang="ar-DZ" sz="2000" b="1" u="sng" dirty="0" smtClean="0">
                <a:solidFill>
                  <a:srgbClr val="000000"/>
                </a:solidFill>
              </a:rPr>
              <a:t>. </a:t>
            </a:r>
            <a:r>
              <a:rPr lang="ar-SA" sz="2000" b="1" u="sng" dirty="0" smtClean="0">
                <a:solidFill>
                  <a:srgbClr val="000000"/>
                </a:solidFill>
              </a:rPr>
              <a:t>مكانة </a:t>
            </a:r>
            <a:r>
              <a:rPr lang="ar-SA" sz="2000" b="1" u="sng" dirty="0">
                <a:solidFill>
                  <a:srgbClr val="000000"/>
                </a:solidFill>
              </a:rPr>
              <a:t>المنتج: </a:t>
            </a:r>
            <a:r>
              <a:rPr lang="ar-SA" sz="2000" b="1" dirty="0">
                <a:solidFill>
                  <a:srgbClr val="000000"/>
                </a:solidFill>
              </a:rPr>
              <a:t>أي المكانة الذهنية التي يحتلها المنتج في تفكير المستهلك من حيث قبوله وولاءه للمنتج، وتصوراته عن هذا المنتج من ناحية الكفاءة، الجودة، القدرة على </a:t>
            </a:r>
            <a:r>
              <a:rPr lang="ar-SA" sz="2000" b="1" dirty="0" err="1">
                <a:solidFill>
                  <a:srgbClr val="000000"/>
                </a:solidFill>
              </a:rPr>
              <a:t>أشباع</a:t>
            </a:r>
            <a:r>
              <a:rPr lang="ar-SA" sz="2000" b="1" dirty="0">
                <a:solidFill>
                  <a:srgbClr val="000000"/>
                </a:solidFill>
              </a:rPr>
              <a:t> الحاجات، وعندما تقوم المنظمة بالجانب التخطيطي تعمل على تعزيز هذه المكانة، وزيادة الولاء والعلاقة مع المستهلكين، كي تواجه المنافسين في الوقت ذاته.</a:t>
            </a:r>
          </a:p>
        </p:txBody>
      </p:sp>
      <p:sp>
        <p:nvSpPr>
          <p:cNvPr id="3" name="Ellipse 2"/>
          <p:cNvSpPr/>
          <p:nvPr/>
        </p:nvSpPr>
        <p:spPr>
          <a:xfrm>
            <a:off x="2210938" y="81886"/>
            <a:ext cx="6469038" cy="818865"/>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57188" lvl="1" indent="-357188" algn="ctr" rtl="1"/>
            <a:r>
              <a:rPr lang="ar-DZ" sz="3200" b="1">
                <a:solidFill>
                  <a:srgbClr val="000000"/>
                </a:solidFill>
              </a:rPr>
              <a:t>أولا: الجانب التخطيطي </a:t>
            </a:r>
            <a:endParaRPr lang="ar-DZ" sz="3200" b="1" dirty="0">
              <a:solidFill>
                <a:srgbClr val="000000"/>
              </a:solidFill>
            </a:endParaRPr>
          </a:p>
        </p:txBody>
      </p:sp>
      <p:sp>
        <p:nvSpPr>
          <p:cNvPr id="4" name="Rectangle 3"/>
          <p:cNvSpPr/>
          <p:nvPr/>
        </p:nvSpPr>
        <p:spPr>
          <a:xfrm>
            <a:off x="10324789" y="0"/>
            <a:ext cx="1412285"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11</a:t>
            </a:r>
            <a:endParaRPr lang="ar-DZ" b="1" dirty="0">
              <a:solidFill>
                <a:schemeClr val="tx1"/>
              </a:solidFill>
            </a:endParaRPr>
          </a:p>
        </p:txBody>
      </p:sp>
      <p:graphicFrame>
        <p:nvGraphicFramePr>
          <p:cNvPr id="5" name="Table 9"/>
          <p:cNvGraphicFramePr>
            <a:graphicFrameLocks noGrp="1"/>
          </p:cNvGraphicFramePr>
          <p:nvPr>
            <p:extLst>
              <p:ext uri="{D42A27DB-BD31-4B8C-83A1-F6EECF244321}">
                <p14:modId xmlns:p14="http://schemas.microsoft.com/office/powerpoint/2010/main" val="3889149309"/>
              </p:ext>
            </p:extLst>
          </p:nvPr>
        </p:nvGraphicFramePr>
        <p:xfrm>
          <a:off x="8666328" y="783772"/>
          <a:ext cx="3361900" cy="6682740"/>
        </p:xfrm>
        <a:graphic>
          <a:graphicData uri="http://schemas.openxmlformats.org/drawingml/2006/table">
            <a:tbl>
              <a:tblPr rtl="1"/>
              <a:tblGrid>
                <a:gridCol w="920216"/>
                <a:gridCol w="270418"/>
                <a:gridCol w="964538"/>
                <a:gridCol w="270683"/>
                <a:gridCol w="936045"/>
              </a:tblGrid>
              <a:tr h="473778">
                <a:tc gridSpan="5">
                  <a:txBody>
                    <a:bodyPr/>
                    <a:lstStyle/>
                    <a:p>
                      <a:pPr algn="ctr" rtl="1">
                        <a:lnSpc>
                          <a:spcPct val="115000"/>
                        </a:lnSpc>
                        <a:spcAft>
                          <a:spcPts val="0"/>
                        </a:spcAft>
                      </a:pPr>
                      <a:r>
                        <a:rPr lang="ar-SA" sz="2800" b="1" u="sng" dirty="0">
                          <a:solidFill>
                            <a:schemeClr val="tx1"/>
                          </a:solidFill>
                          <a:latin typeface="Calibri"/>
                          <a:ea typeface="Calibri"/>
                          <a:cs typeface="Traditional Arabic"/>
                        </a:rPr>
                        <a:t>الجانب التخطيطي</a:t>
                      </a:r>
                      <a:endParaRPr lang="en-US" sz="1100" b="1" u="sng" dirty="0">
                        <a:solidFill>
                          <a:schemeClr val="tx1"/>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406095">
                <a:tc>
                  <a:txBody>
                    <a:bodyPr/>
                    <a:lstStyle/>
                    <a:p>
                      <a:pPr algn="ctr" rtl="1">
                        <a:lnSpc>
                          <a:spcPct val="115000"/>
                        </a:lnSpc>
                        <a:spcAft>
                          <a:spcPts val="0"/>
                        </a:spcAft>
                      </a:pPr>
                      <a:r>
                        <a:rPr lang="ar-SA" sz="1200" b="1" u="sng" dirty="0">
                          <a:solidFill>
                            <a:srgbClr val="000000"/>
                          </a:solidFill>
                          <a:latin typeface="Calibri"/>
                          <a:ea typeface="Calibri"/>
                          <a:cs typeface="Traditional Arabic"/>
                        </a:rPr>
                        <a:t>البرنامج التسويقي</a:t>
                      </a:r>
                      <a:endParaRPr lang="en-US" sz="800" u="sng" dirty="0">
                        <a:solidFill>
                          <a:srgbClr val="000000"/>
                        </a:solidFill>
                        <a:latin typeface="Calibri"/>
                        <a:ea typeface="Calibri"/>
                        <a:cs typeface="Arial"/>
                      </a:endParaRPr>
                    </a:p>
                  </a:txBody>
                  <a:tcPr marL="51299" marR="51299" marT="0" marB="0">
                    <a:lnL>
                      <a:noFill/>
                    </a:lnL>
                    <a:lnR>
                      <a:noFill/>
                    </a:lnR>
                    <a:lnT>
                      <a:noFill/>
                    </a:lnT>
                    <a:lnB>
                      <a:noFill/>
                    </a:lnB>
                  </a:tcPr>
                </a:tc>
                <a:tc rowSpan="5">
                  <a:txBody>
                    <a:bodyPr/>
                    <a:lstStyle/>
                    <a:p>
                      <a:pPr algn="r" rtl="1">
                        <a:lnSpc>
                          <a:spcPct val="115000"/>
                        </a:lnSpc>
                        <a:spcAft>
                          <a:spcPts val="0"/>
                        </a:spcAft>
                      </a:pPr>
                      <a:endParaRPr lang="en-US" sz="800">
                        <a:solidFill>
                          <a:srgbClr val="000000"/>
                        </a:solidFill>
                        <a:latin typeface="Calibri"/>
                        <a:ea typeface="Calibri"/>
                        <a:cs typeface="Arial"/>
                      </a:endParaRPr>
                    </a:p>
                  </a:txBody>
                  <a:tcPr marL="51299" marR="51299" marT="0" marB="0">
                    <a:lnL>
                      <a:noFill/>
                    </a:lnL>
                    <a:lnR>
                      <a:noFill/>
                    </a:lnR>
                    <a:lnT>
                      <a:noFill/>
                    </a:lnT>
                    <a:lnB>
                      <a:noFill/>
                    </a:lnB>
                    <a:solidFill>
                      <a:srgbClr val="F2DBDB"/>
                    </a:solidFill>
                  </a:tcPr>
                </a:tc>
                <a:tc>
                  <a:txBody>
                    <a:bodyPr/>
                    <a:lstStyle/>
                    <a:p>
                      <a:pPr algn="ctr" rtl="1">
                        <a:lnSpc>
                          <a:spcPct val="115000"/>
                        </a:lnSpc>
                        <a:spcAft>
                          <a:spcPts val="0"/>
                        </a:spcAft>
                      </a:pPr>
                      <a:r>
                        <a:rPr lang="ar-SA" sz="1200" b="1" u="sng" dirty="0">
                          <a:solidFill>
                            <a:sysClr val="windowText" lastClr="000000"/>
                          </a:solidFill>
                          <a:latin typeface="Calibri"/>
                          <a:ea typeface="Calibri"/>
                          <a:cs typeface="Traditional Arabic"/>
                        </a:rPr>
                        <a:t>التركيز على السوق – المنتج</a:t>
                      </a:r>
                      <a:endParaRPr lang="en-US" sz="800" u="sng" dirty="0">
                        <a:solidFill>
                          <a:sysClr val="windowText" lastClr="000000"/>
                        </a:solidFill>
                        <a:latin typeface="Calibri"/>
                        <a:ea typeface="Calibri"/>
                        <a:cs typeface="Arial"/>
                      </a:endParaRPr>
                    </a:p>
                  </a:txBody>
                  <a:tcPr marL="51299" marR="51299" marT="0" marB="0">
                    <a:lnL>
                      <a:noFill/>
                    </a:lnL>
                    <a:lnR>
                      <a:noFill/>
                    </a:lnR>
                    <a:lnT>
                      <a:noFill/>
                    </a:lnT>
                    <a:lnB>
                      <a:noFill/>
                    </a:lnB>
                  </a:tcPr>
                </a:tc>
                <a:tc rowSpan="5">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solidFill>
                      <a:srgbClr val="F2DBDB"/>
                    </a:solidFill>
                  </a:tcPr>
                </a:tc>
                <a:tc>
                  <a:txBody>
                    <a:bodyPr/>
                    <a:lstStyle/>
                    <a:p>
                      <a:pPr algn="ctr" rtl="1">
                        <a:lnSpc>
                          <a:spcPct val="115000"/>
                        </a:lnSpc>
                        <a:spcAft>
                          <a:spcPts val="0"/>
                        </a:spcAft>
                      </a:pPr>
                      <a:r>
                        <a:rPr lang="ar-SA" sz="1200" b="1" u="sng" dirty="0">
                          <a:solidFill>
                            <a:srgbClr val="000000"/>
                          </a:solidFill>
                          <a:latin typeface="Calibri"/>
                          <a:ea typeface="Calibri"/>
                          <a:cs typeface="Traditional Arabic"/>
                        </a:rPr>
                        <a:t>التحليل الموقفي</a:t>
                      </a:r>
                      <a:endParaRPr lang="en-US" sz="800" u="sng"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534494">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تطوير المزيج التسويقي.</a:t>
                      </a: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أهداف السوق والمنتج.</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تحديد بيئة الصناعة.</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534494">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تقدير الموازنة المالية.</a:t>
                      </a: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اختيار السوق المُستهدَف.</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تحليل المنافسة.</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356330">
                <a:tc>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نقاط التمايز.</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بحث المستهلك.</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534494">
                <a:tc>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مكانة المنتج.</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معرفة المنظمة لنفسها.</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304571">
                <a:tc gridSpan="5">
                  <a:txBody>
                    <a:bodyPr/>
                    <a:lstStyle/>
                    <a:p>
                      <a:pPr algn="ctr" rtl="1">
                        <a:lnSpc>
                          <a:spcPct val="115000"/>
                        </a:lnSpc>
                        <a:spcAft>
                          <a:spcPts val="0"/>
                        </a:spcAft>
                      </a:pPr>
                      <a:endParaRPr lang="ar-SA" sz="1800" dirty="0">
                        <a:solidFill>
                          <a:srgbClr val="000000"/>
                        </a:solidFill>
                        <a:latin typeface="Calibri"/>
                        <a:ea typeface="Calibri"/>
                        <a:cs typeface="Traditional Arabic"/>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304571">
                <a:tc gridSpan="5">
                  <a:txBody>
                    <a:bodyPr/>
                    <a:lstStyle/>
                    <a:p>
                      <a:pPr algn="ctr" rtl="1">
                        <a:lnSpc>
                          <a:spcPct val="115000"/>
                        </a:lnSpc>
                        <a:spcAft>
                          <a:spcPts val="0"/>
                        </a:spcAft>
                      </a:pPr>
                      <a:r>
                        <a:rPr lang="ar-SA" sz="1800" b="1" u="sng" dirty="0">
                          <a:solidFill>
                            <a:srgbClr val="000000"/>
                          </a:solidFill>
                          <a:latin typeface="Calibri"/>
                          <a:ea typeface="Calibri"/>
                          <a:cs typeface="Traditional Arabic"/>
                        </a:rPr>
                        <a:t>الجانب التنفيذي</a:t>
                      </a:r>
                      <a:endParaRPr lang="en-US" sz="900" u="sng"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03048">
                <a:tc gridSpan="2">
                  <a:txBody>
                    <a:bodyPr/>
                    <a:lstStyle/>
                    <a:p>
                      <a:pPr marL="342900" lvl="0" indent="-342900" algn="r" rtl="1">
                        <a:lnSpc>
                          <a:spcPct val="115000"/>
                        </a:lnSpc>
                        <a:spcAft>
                          <a:spcPts val="0"/>
                        </a:spcAft>
                        <a:buFont typeface="Arial"/>
                        <a:buChar char="-"/>
                      </a:pPr>
                      <a:r>
                        <a:rPr lang="ar-SA" sz="1200" b="1">
                          <a:solidFill>
                            <a:srgbClr val="000000"/>
                          </a:solidFill>
                          <a:latin typeface="Calibri"/>
                          <a:ea typeface="Calibri"/>
                          <a:cs typeface="Traditional Arabic"/>
                        </a:rPr>
                        <a:t>الموارد المختارة.</a:t>
                      </a:r>
                      <a:endParaRPr lang="en-US" sz="800">
                        <a:solidFill>
                          <a:srgbClr val="000000"/>
                        </a:solidFill>
                        <a:latin typeface="Calibri"/>
                        <a:ea typeface="Calibri"/>
                        <a:cs typeface="Arial"/>
                      </a:endParaRPr>
                    </a:p>
                  </a:txBody>
                  <a:tcPr marL="51299" marR="51299" marT="0" marB="0">
                    <a:lnL>
                      <a:noFill/>
                    </a:lnL>
                    <a:lnR>
                      <a:noFill/>
                    </a:lnR>
                    <a:lnT>
                      <a:noFill/>
                    </a:lnT>
                    <a:lnB>
                      <a:noFill/>
                    </a:lnB>
                  </a:tcPr>
                </a:tc>
                <a:tc hMerge="1">
                  <a:txBody>
                    <a:bodyPr/>
                    <a:lstStyle/>
                    <a:p>
                      <a:pPr rtl="1"/>
                      <a:endParaRPr lang="ar-SA"/>
                    </a:p>
                  </a:txBody>
                  <a:tcPr/>
                </a:tc>
                <a:tc gridSpan="2">
                  <a:txBody>
                    <a:bodyPr/>
                    <a:lstStyle/>
                    <a:p>
                      <a:pPr algn="r" rtl="1">
                        <a:lnSpc>
                          <a:spcPct val="115000"/>
                        </a:lnSpc>
                        <a:spcAft>
                          <a:spcPts val="0"/>
                        </a:spcAft>
                      </a:pPr>
                      <a:endParaRPr lang="ar-SA" sz="1200" dirty="0">
                        <a:solidFill>
                          <a:srgbClr val="000000"/>
                        </a:solidFill>
                        <a:latin typeface="Calibri"/>
                        <a:ea typeface="Calibri"/>
                        <a:cs typeface="Traditional Arabic"/>
                      </a:endParaRPr>
                    </a:p>
                  </a:txBody>
                  <a:tcPr marL="51299" marR="51299" marT="0" marB="0">
                    <a:lnL>
                      <a:noFill/>
                    </a:lnL>
                    <a:lnR>
                      <a:noFill/>
                    </a:lnR>
                    <a:lnT>
                      <a:noFill/>
                    </a:lnT>
                    <a:lnB>
                      <a:noFill/>
                    </a:lnB>
                  </a:tcPr>
                </a:tc>
                <a:tc hMerge="1">
                  <a:txBody>
                    <a:bodyPr/>
                    <a:lstStyle/>
                    <a:p>
                      <a:pPr marL="342900" lvl="0" indent="-342900" algn="r" rtl="1">
                        <a:lnSpc>
                          <a:spcPct val="115000"/>
                        </a:lnSpc>
                        <a:spcAft>
                          <a:spcPts val="0"/>
                        </a:spcAft>
                        <a:buFont typeface="Arial"/>
                        <a:buChar char="-"/>
                      </a:pPr>
                      <a:endParaRPr lang="en-US" sz="800" dirty="0">
                        <a:latin typeface="Calibri"/>
                        <a:ea typeface="Calibri"/>
                        <a:cs typeface="Arial"/>
                      </a:endParaRPr>
                    </a:p>
                  </a:txBody>
                  <a:tcPr marL="51299" marR="51299" marT="0" marB="0">
                    <a:lnL>
                      <a:noFill/>
                    </a:lnL>
                    <a:lnT>
                      <a:noFill/>
                    </a:lnT>
                    <a:lnB>
                      <a:noFill/>
                    </a:lnB>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الجدولة.</a:t>
                      </a:r>
                      <a:endParaRPr lang="en-US" sz="8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r>
              <a:tr h="534494">
                <a:tc gridSpan="2">
                  <a:txBody>
                    <a:bodyPr/>
                    <a:lstStyle/>
                    <a:p>
                      <a:pPr marL="342900" lvl="0" indent="-342900" algn="r" rtl="1">
                        <a:lnSpc>
                          <a:spcPct val="115000"/>
                        </a:lnSpc>
                        <a:spcAft>
                          <a:spcPts val="0"/>
                        </a:spcAft>
                        <a:buFont typeface="Arial"/>
                        <a:buChar char="-"/>
                      </a:pPr>
                      <a:r>
                        <a:rPr lang="ar-SA" sz="1200" b="1">
                          <a:solidFill>
                            <a:srgbClr val="000000"/>
                          </a:solidFill>
                          <a:latin typeface="Calibri"/>
                          <a:ea typeface="Calibri"/>
                          <a:cs typeface="Traditional Arabic"/>
                        </a:rPr>
                        <a:t>تصميم التنفيذ التسويقي.</a:t>
                      </a:r>
                      <a:endParaRPr lang="en-US" sz="800">
                        <a:solidFill>
                          <a:srgbClr val="000000"/>
                        </a:solidFill>
                        <a:latin typeface="Calibri"/>
                        <a:ea typeface="Calibri"/>
                        <a:cs typeface="Arial"/>
                      </a:endParaRPr>
                    </a:p>
                  </a:txBody>
                  <a:tcPr marL="51299" marR="51299" marT="0" marB="0">
                    <a:lnL>
                      <a:noFill/>
                    </a:lnL>
                    <a:lnR>
                      <a:noFill/>
                    </a:lnR>
                    <a:lnT>
                      <a:noFill/>
                    </a:lnT>
                    <a:lnB>
                      <a:noFill/>
                    </a:lnB>
                  </a:tcPr>
                </a:tc>
                <a:tc hMerge="1">
                  <a:txBody>
                    <a:bodyPr/>
                    <a:lstStyle/>
                    <a:p>
                      <a:pPr rtl="1"/>
                      <a:endParaRPr lang="ar-SA"/>
                    </a:p>
                  </a:txBody>
                  <a:tcPr/>
                </a:tc>
                <a:tc gridSpan="2">
                  <a:txBody>
                    <a:bodyPr/>
                    <a:lstStyle/>
                    <a:p>
                      <a:pPr algn="r" rtl="1">
                        <a:lnSpc>
                          <a:spcPct val="115000"/>
                        </a:lnSpc>
                        <a:spcAft>
                          <a:spcPts val="0"/>
                        </a:spcAft>
                      </a:pPr>
                      <a:endParaRPr lang="ar-SA" sz="1200" dirty="0">
                        <a:solidFill>
                          <a:srgbClr val="000000"/>
                        </a:solidFill>
                        <a:latin typeface="Calibri"/>
                        <a:ea typeface="Calibri"/>
                        <a:cs typeface="Traditional Arabic"/>
                      </a:endParaRPr>
                    </a:p>
                  </a:txBody>
                  <a:tcPr marL="51299" marR="51299" marT="0" marB="0">
                    <a:lnL>
                      <a:noFill/>
                    </a:lnL>
                    <a:lnR>
                      <a:noFill/>
                    </a:lnR>
                    <a:lnT>
                      <a:noFill/>
                    </a:lnT>
                    <a:lnB>
                      <a:noFill/>
                    </a:lnB>
                  </a:tcPr>
                </a:tc>
                <a:tc hMerge="1">
                  <a:txBody>
                    <a:bodyPr/>
                    <a:lstStyle/>
                    <a:p>
                      <a:pPr marL="342900" lvl="0" indent="-342900" algn="r" rtl="1">
                        <a:lnSpc>
                          <a:spcPct val="115000"/>
                        </a:lnSpc>
                        <a:spcAft>
                          <a:spcPts val="0"/>
                        </a:spcAft>
                        <a:buFont typeface="Arial"/>
                        <a:buChar char="-"/>
                      </a:pPr>
                      <a:endParaRPr lang="en-US" sz="800">
                        <a:latin typeface="Calibri"/>
                        <a:ea typeface="Calibri"/>
                        <a:cs typeface="Arial"/>
                      </a:endParaRPr>
                    </a:p>
                  </a:txBody>
                  <a:tcPr marL="51299" marR="51299" marT="0" marB="0">
                    <a:lnL>
                      <a:noFill/>
                    </a:lnL>
                    <a:lnT>
                      <a:noFill/>
                    </a:lnT>
                    <a:lnB>
                      <a:noFill/>
                    </a:lnB>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تنفيذ البرنامج التسويقي.</a:t>
                      </a:r>
                      <a:endParaRPr lang="en-US" sz="8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r>
              <a:tr h="541460">
                <a:tc gridSpan="5">
                  <a:txBody>
                    <a:bodyPr/>
                    <a:lstStyle/>
                    <a:p>
                      <a:pPr marL="0" marR="0" indent="0" algn="ctr" defTabSz="457200" rtl="1" eaLnBrk="1" fontAlgn="auto" latinLnBrk="0" hangingPunct="1">
                        <a:lnSpc>
                          <a:spcPct val="115000"/>
                        </a:lnSpc>
                        <a:spcBef>
                          <a:spcPts val="0"/>
                        </a:spcBef>
                        <a:spcAft>
                          <a:spcPts val="0"/>
                        </a:spcAft>
                        <a:buClrTx/>
                        <a:buSzTx/>
                        <a:buFontTx/>
                        <a:buNone/>
                        <a:tabLst/>
                        <a:defRPr/>
                      </a:pPr>
                      <a:r>
                        <a:rPr lang="ar-SA" sz="1600" b="1" dirty="0" smtClean="0">
                          <a:solidFill>
                            <a:srgbClr val="000000"/>
                          </a:solidFill>
                          <a:latin typeface="Calibri"/>
                          <a:ea typeface="Calibri"/>
                          <a:cs typeface="Traditional Arabic"/>
                        </a:rPr>
                        <a:t>النتائج</a:t>
                      </a:r>
                      <a:endParaRPr lang="en-US" sz="800" dirty="0" smtClean="0">
                        <a:solidFill>
                          <a:srgbClr val="000000"/>
                        </a:solidFill>
                        <a:latin typeface="Calibri"/>
                        <a:ea typeface="Calibri"/>
                        <a:cs typeface="Arial"/>
                      </a:endParaRPr>
                    </a:p>
                    <a:p>
                      <a:pPr algn="ctr" rtl="1">
                        <a:lnSpc>
                          <a:spcPct val="115000"/>
                        </a:lnSpc>
                        <a:spcAft>
                          <a:spcPts val="0"/>
                        </a:spcAft>
                      </a:pPr>
                      <a:endParaRPr lang="ar-SA" sz="1600" dirty="0">
                        <a:solidFill>
                          <a:srgbClr val="000000"/>
                        </a:solidFill>
                        <a:latin typeface="Calibri"/>
                        <a:ea typeface="Calibri"/>
                        <a:cs typeface="Traditional Arabic"/>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304571">
                <a:tc gridSpan="5">
                  <a:txBody>
                    <a:bodyPr/>
                    <a:lstStyle/>
                    <a:p>
                      <a:pPr marL="0" marR="0" indent="0" algn="ctr" defTabSz="457200" rtl="1" eaLnBrk="1" fontAlgn="auto" latinLnBrk="0" hangingPunct="1">
                        <a:lnSpc>
                          <a:spcPct val="115000"/>
                        </a:lnSpc>
                        <a:spcBef>
                          <a:spcPts val="0"/>
                        </a:spcBef>
                        <a:spcAft>
                          <a:spcPts val="0"/>
                        </a:spcAft>
                        <a:buClrTx/>
                        <a:buSzTx/>
                        <a:buFontTx/>
                        <a:buNone/>
                        <a:tabLst/>
                        <a:defRPr/>
                      </a:pPr>
                      <a:r>
                        <a:rPr lang="ar-SA" sz="1800" b="1" u="sng" dirty="0" smtClean="0">
                          <a:solidFill>
                            <a:srgbClr val="000000"/>
                          </a:solidFill>
                          <a:latin typeface="Calibri"/>
                          <a:ea typeface="Calibri"/>
                          <a:cs typeface="Traditional Arabic"/>
                        </a:rPr>
                        <a:t>الجانب الرقابي</a:t>
                      </a:r>
                      <a:endParaRPr lang="en-US" sz="1400" u="sng" dirty="0" smtClean="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70730">
                <a:tc gridSpan="5">
                  <a:txBody>
                    <a:bodyPr/>
                    <a:lstStyle/>
                    <a:p>
                      <a:pPr marL="342900" lvl="0" indent="-342900" algn="ctr" rtl="1">
                        <a:lnSpc>
                          <a:spcPct val="115000"/>
                        </a:lnSpc>
                        <a:spcAft>
                          <a:spcPts val="0"/>
                        </a:spcAft>
                        <a:buFont typeface="Arial"/>
                        <a:buChar char="-"/>
                      </a:pPr>
                      <a:r>
                        <a:rPr lang="ar-SA" sz="1600" b="1" dirty="0">
                          <a:solidFill>
                            <a:srgbClr val="000000"/>
                          </a:solidFill>
                          <a:latin typeface="Calibri"/>
                          <a:ea typeface="Calibri"/>
                          <a:cs typeface="Traditional Arabic"/>
                        </a:rPr>
                        <a:t>مقارنة النتائج مع الخطة لتحديد الإنحرافات.</a:t>
                      </a:r>
                      <a:endParaRPr lang="en-US" sz="10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70730">
                <a:tc gridSpan="5">
                  <a:txBody>
                    <a:bodyPr/>
                    <a:lstStyle/>
                    <a:p>
                      <a:pPr marL="342900" lvl="0" indent="-342900" algn="ctr" rtl="1">
                        <a:lnSpc>
                          <a:spcPct val="115000"/>
                        </a:lnSpc>
                        <a:spcAft>
                          <a:spcPts val="0"/>
                        </a:spcAft>
                        <a:buFont typeface="Arial"/>
                        <a:buChar char="-"/>
                      </a:pPr>
                      <a:r>
                        <a:rPr lang="ar-SA" sz="1600" b="1" dirty="0">
                          <a:solidFill>
                            <a:srgbClr val="000000"/>
                          </a:solidFill>
                          <a:latin typeface="Calibri"/>
                          <a:ea typeface="Calibri"/>
                          <a:cs typeface="Traditional Arabic"/>
                        </a:rPr>
                        <a:t>اتخاذ الفعل لتصحيح الخطأ.       </a:t>
                      </a:r>
                      <a:endParaRPr lang="en-US" sz="10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64845">
                <a:tc gridSpan="5">
                  <a:txBody>
                    <a:bodyPr/>
                    <a:lstStyle/>
                    <a:p>
                      <a:endParaRPr lang="en-US"/>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64845">
                <a:tc gridSpan="5">
                  <a:txBody>
                    <a:bodyPr/>
                    <a:lstStyle/>
                    <a:p>
                      <a:endParaRPr lang="en-US" dirty="0"/>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bl>
          </a:graphicData>
        </a:graphic>
      </p:graphicFrame>
      <p:sp>
        <p:nvSpPr>
          <p:cNvPr id="6" name="ZoneTexte 5"/>
          <p:cNvSpPr txBox="1"/>
          <p:nvPr/>
        </p:nvSpPr>
        <p:spPr>
          <a:xfrm>
            <a:off x="9689909" y="1201003"/>
            <a:ext cx="1341021" cy="2961564"/>
          </a:xfrm>
          <a:prstGeom prst="rect">
            <a:avLst/>
          </a:prstGeom>
          <a:noFill/>
          <a:ln w="28575">
            <a:solidFill>
              <a:srgbClr val="C00000"/>
            </a:solidFill>
          </a:ln>
        </p:spPr>
        <p:txBody>
          <a:bodyPr wrap="square" rtlCol="0">
            <a:spAutoFit/>
          </a:bodyPr>
          <a:lstStyle/>
          <a:p>
            <a:endParaRPr lang="en-US" dirty="0"/>
          </a:p>
        </p:txBody>
      </p:sp>
    </p:spTree>
    <p:extLst>
      <p:ext uri="{BB962C8B-B14F-4D97-AF65-F5344CB8AC3E}">
        <p14:creationId xmlns:p14="http://schemas.microsoft.com/office/powerpoint/2010/main" val="19225755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6604" y="818865"/>
            <a:ext cx="8256896" cy="5909481"/>
          </a:xfrm>
          <a:prstGeom prst="rect">
            <a:avLst/>
          </a:prstGeom>
          <a:solidFill>
            <a:schemeClr val="bg2"/>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57188" lvl="1" indent="-357188" algn="ctr" rtl="1"/>
            <a:r>
              <a:rPr lang="ar-SA" sz="2800" b="1" dirty="0">
                <a:solidFill>
                  <a:schemeClr val="accent3">
                    <a:lumMod val="50000"/>
                  </a:schemeClr>
                </a:solidFill>
              </a:rPr>
              <a:t>الخطوة الثالثة: البرنامج التسويقي:</a:t>
            </a:r>
          </a:p>
          <a:p>
            <a:pPr marL="357188" lvl="2" algn="just" rtl="1">
              <a:lnSpc>
                <a:spcPct val="150000"/>
              </a:lnSpc>
              <a:buFont typeface="Lucida Sans Unicode" pitchFamily="34" charset="0"/>
              <a:buAutoNum type="arabicPeriod"/>
            </a:pPr>
            <a:r>
              <a:rPr lang="ar-SA" sz="2400" b="1" u="sng" dirty="0">
                <a:solidFill>
                  <a:srgbClr val="000000"/>
                </a:solidFill>
              </a:rPr>
              <a:t>استراتيجية المنتج: </a:t>
            </a:r>
            <a:r>
              <a:rPr lang="ar-SA" sz="2400" b="1" dirty="0">
                <a:solidFill>
                  <a:srgbClr val="000000"/>
                </a:solidFill>
              </a:rPr>
              <a:t>الخصائص المميزة للمنتج، علامته التجارية، التعبئة والتغليف، الخدمات المرافقة لتقديمه (أو ما بعد البيع)، الضمانات...</a:t>
            </a:r>
          </a:p>
          <a:p>
            <a:pPr marL="357188" lvl="2" algn="just" rtl="1">
              <a:lnSpc>
                <a:spcPct val="150000"/>
              </a:lnSpc>
              <a:buFont typeface="Lucida Sans Unicode" pitchFamily="34" charset="0"/>
              <a:buAutoNum type="arabicPeriod"/>
            </a:pPr>
            <a:r>
              <a:rPr lang="ar-SA" sz="2400" b="1" u="sng" dirty="0">
                <a:solidFill>
                  <a:srgbClr val="000000"/>
                </a:solidFill>
              </a:rPr>
              <a:t>استراتيجية التسعير: </a:t>
            </a:r>
            <a:r>
              <a:rPr lang="ar-SA" sz="2400" b="1" dirty="0">
                <a:solidFill>
                  <a:srgbClr val="000000"/>
                </a:solidFill>
              </a:rPr>
              <a:t>طرق التسعير الممكن اعتمادها، قوائم الأسعار، الخصومات، شروط الدفع لأجل...</a:t>
            </a:r>
          </a:p>
          <a:p>
            <a:pPr marL="357188" lvl="2" algn="just" rtl="1">
              <a:lnSpc>
                <a:spcPct val="150000"/>
              </a:lnSpc>
              <a:buFont typeface="Lucida Sans Unicode" pitchFamily="34" charset="0"/>
              <a:buAutoNum type="arabicPeriod"/>
            </a:pPr>
            <a:r>
              <a:rPr lang="ar-SA" sz="2400" b="1" u="sng" dirty="0">
                <a:solidFill>
                  <a:srgbClr val="000000"/>
                </a:solidFill>
              </a:rPr>
              <a:t>استراتيجية التوزيع: </a:t>
            </a:r>
            <a:r>
              <a:rPr lang="ar-SA" sz="2400" b="1" dirty="0">
                <a:solidFill>
                  <a:srgbClr val="000000"/>
                </a:solidFill>
              </a:rPr>
              <a:t>الأنشطة المختلفة التي يمكن القيام بها لإيصال المنتج من المصنع إلى السوق + الفعاليات والخدمات المرافقة: اختيار المنفذ التوزيعي المناسب، أسلوب النقل، التخزين، خدمات الوسيط المقدمة منه... </a:t>
            </a:r>
          </a:p>
          <a:p>
            <a:pPr marL="357188" lvl="2" algn="just" rtl="1">
              <a:lnSpc>
                <a:spcPct val="150000"/>
              </a:lnSpc>
              <a:buFont typeface="Lucida Sans Unicode" pitchFamily="34" charset="0"/>
              <a:buAutoNum type="arabicPeriod"/>
            </a:pPr>
            <a:r>
              <a:rPr lang="ar-SA" sz="2400" b="1" u="sng" dirty="0">
                <a:solidFill>
                  <a:srgbClr val="000000"/>
                </a:solidFill>
              </a:rPr>
              <a:t>استراتيجية الترويج: </a:t>
            </a:r>
            <a:r>
              <a:rPr lang="ar-SA" sz="2400" b="1" dirty="0">
                <a:solidFill>
                  <a:srgbClr val="000000"/>
                </a:solidFill>
              </a:rPr>
              <a:t>كيفية التعامل مع عناصر المزيج الترويجي(الإعلان، البيع الشخصي، ترويج المبيعات، العلاقات العامة، الدعاية...) بكفاءة للتأثير بالمستهلك والوسطاء وبما يخدم الأهداف التسويقية للمنظمة.</a:t>
            </a:r>
          </a:p>
        </p:txBody>
      </p:sp>
      <p:sp>
        <p:nvSpPr>
          <p:cNvPr id="3" name="Ellipse 2"/>
          <p:cNvSpPr/>
          <p:nvPr/>
        </p:nvSpPr>
        <p:spPr>
          <a:xfrm>
            <a:off x="2729552" y="0"/>
            <a:ext cx="6469038" cy="818865"/>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57188" lvl="1" indent="-357188" algn="ctr" rtl="1"/>
            <a:r>
              <a:rPr lang="ar-DZ" sz="3200" b="1">
                <a:solidFill>
                  <a:srgbClr val="000000"/>
                </a:solidFill>
              </a:rPr>
              <a:t>أولا: الجانب التخطيطي </a:t>
            </a:r>
            <a:endParaRPr lang="ar-DZ" sz="3200" b="1" dirty="0">
              <a:solidFill>
                <a:srgbClr val="000000"/>
              </a:solidFill>
            </a:endParaRPr>
          </a:p>
        </p:txBody>
      </p:sp>
      <p:sp>
        <p:nvSpPr>
          <p:cNvPr id="4" name="Rectangle 3"/>
          <p:cNvSpPr/>
          <p:nvPr/>
        </p:nvSpPr>
        <p:spPr>
          <a:xfrm>
            <a:off x="10324789" y="204717"/>
            <a:ext cx="1412285"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11</a:t>
            </a:r>
            <a:endParaRPr lang="ar-DZ" b="1" dirty="0">
              <a:solidFill>
                <a:schemeClr val="tx1"/>
              </a:solidFill>
            </a:endParaRPr>
          </a:p>
        </p:txBody>
      </p:sp>
      <p:graphicFrame>
        <p:nvGraphicFramePr>
          <p:cNvPr id="5" name="Table 9"/>
          <p:cNvGraphicFramePr>
            <a:graphicFrameLocks noGrp="1"/>
          </p:cNvGraphicFramePr>
          <p:nvPr>
            <p:extLst>
              <p:ext uri="{D42A27DB-BD31-4B8C-83A1-F6EECF244321}">
                <p14:modId xmlns:p14="http://schemas.microsoft.com/office/powerpoint/2010/main" val="3348642860"/>
              </p:ext>
            </p:extLst>
          </p:nvPr>
        </p:nvGraphicFramePr>
        <p:xfrm>
          <a:off x="8607188" y="793902"/>
          <a:ext cx="3361900" cy="6682740"/>
        </p:xfrm>
        <a:graphic>
          <a:graphicData uri="http://schemas.openxmlformats.org/drawingml/2006/table">
            <a:tbl>
              <a:tblPr rtl="1"/>
              <a:tblGrid>
                <a:gridCol w="920216"/>
                <a:gridCol w="270418"/>
                <a:gridCol w="964538"/>
                <a:gridCol w="270683"/>
                <a:gridCol w="936045"/>
              </a:tblGrid>
              <a:tr h="473778">
                <a:tc gridSpan="5">
                  <a:txBody>
                    <a:bodyPr/>
                    <a:lstStyle/>
                    <a:p>
                      <a:pPr algn="ctr" rtl="1">
                        <a:lnSpc>
                          <a:spcPct val="115000"/>
                        </a:lnSpc>
                        <a:spcAft>
                          <a:spcPts val="0"/>
                        </a:spcAft>
                      </a:pPr>
                      <a:r>
                        <a:rPr lang="ar-SA" sz="2800" b="1" u="sng" dirty="0">
                          <a:solidFill>
                            <a:schemeClr val="tx1"/>
                          </a:solidFill>
                          <a:latin typeface="Calibri"/>
                          <a:ea typeface="Calibri"/>
                          <a:cs typeface="Traditional Arabic"/>
                        </a:rPr>
                        <a:t>الجانب التخطيطي</a:t>
                      </a:r>
                      <a:endParaRPr lang="en-US" sz="1100" b="1" u="sng" dirty="0">
                        <a:solidFill>
                          <a:schemeClr val="tx1"/>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406095">
                <a:tc>
                  <a:txBody>
                    <a:bodyPr/>
                    <a:lstStyle/>
                    <a:p>
                      <a:pPr algn="ctr" rtl="1">
                        <a:lnSpc>
                          <a:spcPct val="115000"/>
                        </a:lnSpc>
                        <a:spcAft>
                          <a:spcPts val="0"/>
                        </a:spcAft>
                      </a:pPr>
                      <a:r>
                        <a:rPr lang="ar-SA" sz="1200" b="1" u="sng" dirty="0">
                          <a:solidFill>
                            <a:srgbClr val="000000"/>
                          </a:solidFill>
                          <a:latin typeface="Calibri"/>
                          <a:ea typeface="Calibri"/>
                          <a:cs typeface="Traditional Arabic"/>
                        </a:rPr>
                        <a:t>البرنامج التسويقي</a:t>
                      </a:r>
                      <a:endParaRPr lang="en-US" sz="800" u="sng" dirty="0">
                        <a:solidFill>
                          <a:srgbClr val="000000"/>
                        </a:solidFill>
                        <a:latin typeface="Calibri"/>
                        <a:ea typeface="Calibri"/>
                        <a:cs typeface="Arial"/>
                      </a:endParaRPr>
                    </a:p>
                  </a:txBody>
                  <a:tcPr marL="51299" marR="51299" marT="0" marB="0">
                    <a:lnL>
                      <a:noFill/>
                    </a:lnL>
                    <a:lnR>
                      <a:noFill/>
                    </a:lnR>
                    <a:lnT>
                      <a:noFill/>
                    </a:lnT>
                    <a:lnB>
                      <a:noFill/>
                    </a:lnB>
                  </a:tcPr>
                </a:tc>
                <a:tc rowSpan="5">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solidFill>
                      <a:srgbClr val="F2DBDB"/>
                    </a:solidFill>
                  </a:tcPr>
                </a:tc>
                <a:tc>
                  <a:txBody>
                    <a:bodyPr/>
                    <a:lstStyle/>
                    <a:p>
                      <a:pPr algn="ctr" rtl="1">
                        <a:lnSpc>
                          <a:spcPct val="115000"/>
                        </a:lnSpc>
                        <a:spcAft>
                          <a:spcPts val="0"/>
                        </a:spcAft>
                      </a:pPr>
                      <a:r>
                        <a:rPr lang="ar-SA" sz="1200" b="1" u="sng" dirty="0">
                          <a:solidFill>
                            <a:sysClr val="windowText" lastClr="000000"/>
                          </a:solidFill>
                          <a:latin typeface="Calibri"/>
                          <a:ea typeface="Calibri"/>
                          <a:cs typeface="Traditional Arabic"/>
                        </a:rPr>
                        <a:t>التركيز على السوق – المنتج</a:t>
                      </a:r>
                      <a:endParaRPr lang="en-US" sz="800" u="sng" dirty="0">
                        <a:solidFill>
                          <a:sysClr val="windowText" lastClr="000000"/>
                        </a:solidFill>
                        <a:latin typeface="Calibri"/>
                        <a:ea typeface="Calibri"/>
                        <a:cs typeface="Arial"/>
                      </a:endParaRPr>
                    </a:p>
                  </a:txBody>
                  <a:tcPr marL="51299" marR="51299" marT="0" marB="0">
                    <a:lnL>
                      <a:noFill/>
                    </a:lnL>
                    <a:lnR>
                      <a:noFill/>
                    </a:lnR>
                    <a:lnT>
                      <a:noFill/>
                    </a:lnT>
                    <a:lnB>
                      <a:noFill/>
                    </a:lnB>
                  </a:tcPr>
                </a:tc>
                <a:tc rowSpan="5">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solidFill>
                      <a:srgbClr val="F2DBDB"/>
                    </a:solidFill>
                  </a:tcPr>
                </a:tc>
                <a:tc>
                  <a:txBody>
                    <a:bodyPr/>
                    <a:lstStyle/>
                    <a:p>
                      <a:pPr algn="ctr" rtl="1">
                        <a:lnSpc>
                          <a:spcPct val="115000"/>
                        </a:lnSpc>
                        <a:spcAft>
                          <a:spcPts val="0"/>
                        </a:spcAft>
                      </a:pPr>
                      <a:r>
                        <a:rPr lang="ar-SA" sz="1200" b="1" u="sng" dirty="0">
                          <a:solidFill>
                            <a:srgbClr val="000000"/>
                          </a:solidFill>
                          <a:latin typeface="Calibri"/>
                          <a:ea typeface="Calibri"/>
                          <a:cs typeface="Traditional Arabic"/>
                        </a:rPr>
                        <a:t>التحليل الموقفي</a:t>
                      </a:r>
                      <a:endParaRPr lang="en-US" sz="800" u="sng"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534494">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تطوير المزيج التسويقي.</a:t>
                      </a: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أهداف السوق والمنتج.</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تحديد بيئة الصناعة.</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534494">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تقدير الموازنة المالية.</a:t>
                      </a: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اختيار السوق المُستهدَف.</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تحليل المنافسة.</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356330">
                <a:tc>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نقاط التمايز.</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بحث المستهلك.</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534494">
                <a:tc>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مكانة المنتج.</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معرفة المنظمة لنفسها.</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304571">
                <a:tc gridSpan="5">
                  <a:txBody>
                    <a:bodyPr/>
                    <a:lstStyle/>
                    <a:p>
                      <a:pPr algn="ctr" rtl="1">
                        <a:lnSpc>
                          <a:spcPct val="115000"/>
                        </a:lnSpc>
                        <a:spcAft>
                          <a:spcPts val="0"/>
                        </a:spcAft>
                      </a:pPr>
                      <a:endParaRPr lang="ar-SA" sz="1800" dirty="0">
                        <a:solidFill>
                          <a:srgbClr val="000000"/>
                        </a:solidFill>
                        <a:latin typeface="Calibri"/>
                        <a:ea typeface="Calibri"/>
                        <a:cs typeface="Traditional Arabic"/>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304571">
                <a:tc gridSpan="5">
                  <a:txBody>
                    <a:bodyPr/>
                    <a:lstStyle/>
                    <a:p>
                      <a:pPr algn="ctr" rtl="1">
                        <a:lnSpc>
                          <a:spcPct val="115000"/>
                        </a:lnSpc>
                        <a:spcAft>
                          <a:spcPts val="0"/>
                        </a:spcAft>
                      </a:pPr>
                      <a:r>
                        <a:rPr lang="ar-SA" sz="1800" b="1" u="sng" dirty="0">
                          <a:solidFill>
                            <a:srgbClr val="000000"/>
                          </a:solidFill>
                          <a:latin typeface="Calibri"/>
                          <a:ea typeface="Calibri"/>
                          <a:cs typeface="Traditional Arabic"/>
                        </a:rPr>
                        <a:t>الجانب التنفيذي</a:t>
                      </a:r>
                      <a:endParaRPr lang="en-US" sz="900" u="sng"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03048">
                <a:tc gridSpan="2">
                  <a:txBody>
                    <a:bodyPr/>
                    <a:lstStyle/>
                    <a:p>
                      <a:pPr marL="342900" lvl="0" indent="-342900" algn="r" rtl="1">
                        <a:lnSpc>
                          <a:spcPct val="115000"/>
                        </a:lnSpc>
                        <a:spcAft>
                          <a:spcPts val="0"/>
                        </a:spcAft>
                        <a:buFont typeface="Arial"/>
                        <a:buChar char="-"/>
                      </a:pPr>
                      <a:r>
                        <a:rPr lang="ar-SA" sz="1200" b="1">
                          <a:solidFill>
                            <a:srgbClr val="000000"/>
                          </a:solidFill>
                          <a:latin typeface="Calibri"/>
                          <a:ea typeface="Calibri"/>
                          <a:cs typeface="Traditional Arabic"/>
                        </a:rPr>
                        <a:t>الموارد المختارة.</a:t>
                      </a:r>
                      <a:endParaRPr lang="en-US" sz="800">
                        <a:solidFill>
                          <a:srgbClr val="000000"/>
                        </a:solidFill>
                        <a:latin typeface="Calibri"/>
                        <a:ea typeface="Calibri"/>
                        <a:cs typeface="Arial"/>
                      </a:endParaRPr>
                    </a:p>
                  </a:txBody>
                  <a:tcPr marL="51299" marR="51299" marT="0" marB="0">
                    <a:lnL>
                      <a:noFill/>
                    </a:lnL>
                    <a:lnR>
                      <a:noFill/>
                    </a:lnR>
                    <a:lnT>
                      <a:noFill/>
                    </a:lnT>
                    <a:lnB>
                      <a:noFill/>
                    </a:lnB>
                  </a:tcPr>
                </a:tc>
                <a:tc hMerge="1">
                  <a:txBody>
                    <a:bodyPr/>
                    <a:lstStyle/>
                    <a:p>
                      <a:pPr rtl="1"/>
                      <a:endParaRPr lang="ar-SA"/>
                    </a:p>
                  </a:txBody>
                  <a:tcPr/>
                </a:tc>
                <a:tc gridSpan="2">
                  <a:txBody>
                    <a:bodyPr/>
                    <a:lstStyle/>
                    <a:p>
                      <a:pPr algn="r" rtl="1">
                        <a:lnSpc>
                          <a:spcPct val="115000"/>
                        </a:lnSpc>
                        <a:spcAft>
                          <a:spcPts val="0"/>
                        </a:spcAft>
                      </a:pPr>
                      <a:endParaRPr lang="ar-SA" sz="1200" dirty="0">
                        <a:solidFill>
                          <a:srgbClr val="000000"/>
                        </a:solidFill>
                        <a:latin typeface="Calibri"/>
                        <a:ea typeface="Calibri"/>
                        <a:cs typeface="Traditional Arabic"/>
                      </a:endParaRPr>
                    </a:p>
                  </a:txBody>
                  <a:tcPr marL="51299" marR="51299" marT="0" marB="0">
                    <a:lnL>
                      <a:noFill/>
                    </a:lnL>
                    <a:lnR>
                      <a:noFill/>
                    </a:lnR>
                    <a:lnT>
                      <a:noFill/>
                    </a:lnT>
                    <a:lnB>
                      <a:noFill/>
                    </a:lnB>
                  </a:tcPr>
                </a:tc>
                <a:tc hMerge="1">
                  <a:txBody>
                    <a:bodyPr/>
                    <a:lstStyle/>
                    <a:p>
                      <a:pPr marL="342900" lvl="0" indent="-342900" algn="r" rtl="1">
                        <a:lnSpc>
                          <a:spcPct val="115000"/>
                        </a:lnSpc>
                        <a:spcAft>
                          <a:spcPts val="0"/>
                        </a:spcAft>
                        <a:buFont typeface="Arial"/>
                        <a:buChar char="-"/>
                      </a:pPr>
                      <a:endParaRPr lang="en-US" sz="800" dirty="0">
                        <a:latin typeface="Calibri"/>
                        <a:ea typeface="Calibri"/>
                        <a:cs typeface="Arial"/>
                      </a:endParaRPr>
                    </a:p>
                  </a:txBody>
                  <a:tcPr marL="51299" marR="51299" marT="0" marB="0">
                    <a:lnL>
                      <a:noFill/>
                    </a:lnL>
                    <a:lnT>
                      <a:noFill/>
                    </a:lnT>
                    <a:lnB>
                      <a:noFill/>
                    </a:lnB>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الجدولة.</a:t>
                      </a:r>
                      <a:endParaRPr lang="en-US" sz="8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r>
              <a:tr h="534494">
                <a:tc gridSpan="2">
                  <a:txBody>
                    <a:bodyPr/>
                    <a:lstStyle/>
                    <a:p>
                      <a:pPr marL="342900" lvl="0" indent="-342900" algn="r" rtl="1">
                        <a:lnSpc>
                          <a:spcPct val="115000"/>
                        </a:lnSpc>
                        <a:spcAft>
                          <a:spcPts val="0"/>
                        </a:spcAft>
                        <a:buFont typeface="Arial"/>
                        <a:buChar char="-"/>
                      </a:pPr>
                      <a:r>
                        <a:rPr lang="ar-SA" sz="1200" b="1">
                          <a:solidFill>
                            <a:srgbClr val="000000"/>
                          </a:solidFill>
                          <a:latin typeface="Calibri"/>
                          <a:ea typeface="Calibri"/>
                          <a:cs typeface="Traditional Arabic"/>
                        </a:rPr>
                        <a:t>تصميم التنفيذ التسويقي.</a:t>
                      </a:r>
                      <a:endParaRPr lang="en-US" sz="800">
                        <a:solidFill>
                          <a:srgbClr val="000000"/>
                        </a:solidFill>
                        <a:latin typeface="Calibri"/>
                        <a:ea typeface="Calibri"/>
                        <a:cs typeface="Arial"/>
                      </a:endParaRPr>
                    </a:p>
                  </a:txBody>
                  <a:tcPr marL="51299" marR="51299" marT="0" marB="0">
                    <a:lnL>
                      <a:noFill/>
                    </a:lnL>
                    <a:lnR>
                      <a:noFill/>
                    </a:lnR>
                    <a:lnT>
                      <a:noFill/>
                    </a:lnT>
                    <a:lnB>
                      <a:noFill/>
                    </a:lnB>
                  </a:tcPr>
                </a:tc>
                <a:tc hMerge="1">
                  <a:txBody>
                    <a:bodyPr/>
                    <a:lstStyle/>
                    <a:p>
                      <a:pPr rtl="1"/>
                      <a:endParaRPr lang="ar-SA"/>
                    </a:p>
                  </a:txBody>
                  <a:tcPr/>
                </a:tc>
                <a:tc gridSpan="2">
                  <a:txBody>
                    <a:bodyPr/>
                    <a:lstStyle/>
                    <a:p>
                      <a:pPr algn="r" rtl="1">
                        <a:lnSpc>
                          <a:spcPct val="115000"/>
                        </a:lnSpc>
                        <a:spcAft>
                          <a:spcPts val="0"/>
                        </a:spcAft>
                      </a:pPr>
                      <a:endParaRPr lang="ar-SA" sz="1200" dirty="0">
                        <a:solidFill>
                          <a:srgbClr val="000000"/>
                        </a:solidFill>
                        <a:latin typeface="Calibri"/>
                        <a:ea typeface="Calibri"/>
                        <a:cs typeface="Traditional Arabic"/>
                      </a:endParaRPr>
                    </a:p>
                  </a:txBody>
                  <a:tcPr marL="51299" marR="51299" marT="0" marB="0">
                    <a:lnL>
                      <a:noFill/>
                    </a:lnL>
                    <a:lnR>
                      <a:noFill/>
                    </a:lnR>
                    <a:lnT>
                      <a:noFill/>
                    </a:lnT>
                    <a:lnB>
                      <a:noFill/>
                    </a:lnB>
                  </a:tcPr>
                </a:tc>
                <a:tc hMerge="1">
                  <a:txBody>
                    <a:bodyPr/>
                    <a:lstStyle/>
                    <a:p>
                      <a:pPr marL="342900" lvl="0" indent="-342900" algn="r" rtl="1">
                        <a:lnSpc>
                          <a:spcPct val="115000"/>
                        </a:lnSpc>
                        <a:spcAft>
                          <a:spcPts val="0"/>
                        </a:spcAft>
                        <a:buFont typeface="Arial"/>
                        <a:buChar char="-"/>
                      </a:pPr>
                      <a:endParaRPr lang="en-US" sz="800">
                        <a:latin typeface="Calibri"/>
                        <a:ea typeface="Calibri"/>
                        <a:cs typeface="Arial"/>
                      </a:endParaRPr>
                    </a:p>
                  </a:txBody>
                  <a:tcPr marL="51299" marR="51299" marT="0" marB="0">
                    <a:lnL>
                      <a:noFill/>
                    </a:lnL>
                    <a:lnT>
                      <a:noFill/>
                    </a:lnT>
                    <a:lnB>
                      <a:noFill/>
                    </a:lnB>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تنفيذ البرنامج التسويقي.</a:t>
                      </a:r>
                      <a:endParaRPr lang="en-US" sz="8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r>
              <a:tr h="541460">
                <a:tc gridSpan="5">
                  <a:txBody>
                    <a:bodyPr/>
                    <a:lstStyle/>
                    <a:p>
                      <a:pPr marL="0" marR="0" indent="0" algn="ctr" defTabSz="457200" rtl="1" eaLnBrk="1" fontAlgn="auto" latinLnBrk="0" hangingPunct="1">
                        <a:lnSpc>
                          <a:spcPct val="115000"/>
                        </a:lnSpc>
                        <a:spcBef>
                          <a:spcPts val="0"/>
                        </a:spcBef>
                        <a:spcAft>
                          <a:spcPts val="0"/>
                        </a:spcAft>
                        <a:buClrTx/>
                        <a:buSzTx/>
                        <a:buFontTx/>
                        <a:buNone/>
                        <a:tabLst/>
                        <a:defRPr/>
                      </a:pPr>
                      <a:r>
                        <a:rPr lang="ar-SA" sz="1600" b="1" dirty="0" smtClean="0">
                          <a:solidFill>
                            <a:srgbClr val="000000"/>
                          </a:solidFill>
                          <a:latin typeface="Calibri"/>
                          <a:ea typeface="Calibri"/>
                          <a:cs typeface="Traditional Arabic"/>
                        </a:rPr>
                        <a:t>النتائج</a:t>
                      </a:r>
                      <a:endParaRPr lang="en-US" sz="800" dirty="0" smtClean="0">
                        <a:solidFill>
                          <a:srgbClr val="000000"/>
                        </a:solidFill>
                        <a:latin typeface="Calibri"/>
                        <a:ea typeface="Calibri"/>
                        <a:cs typeface="Arial"/>
                      </a:endParaRPr>
                    </a:p>
                    <a:p>
                      <a:pPr algn="ctr" rtl="1">
                        <a:lnSpc>
                          <a:spcPct val="115000"/>
                        </a:lnSpc>
                        <a:spcAft>
                          <a:spcPts val="0"/>
                        </a:spcAft>
                      </a:pPr>
                      <a:endParaRPr lang="ar-SA" sz="1600" dirty="0">
                        <a:solidFill>
                          <a:srgbClr val="000000"/>
                        </a:solidFill>
                        <a:latin typeface="Calibri"/>
                        <a:ea typeface="Calibri"/>
                        <a:cs typeface="Traditional Arabic"/>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304571">
                <a:tc gridSpan="5">
                  <a:txBody>
                    <a:bodyPr/>
                    <a:lstStyle/>
                    <a:p>
                      <a:pPr marL="0" marR="0" indent="0" algn="ctr" defTabSz="457200" rtl="1" eaLnBrk="1" fontAlgn="auto" latinLnBrk="0" hangingPunct="1">
                        <a:lnSpc>
                          <a:spcPct val="115000"/>
                        </a:lnSpc>
                        <a:spcBef>
                          <a:spcPts val="0"/>
                        </a:spcBef>
                        <a:spcAft>
                          <a:spcPts val="0"/>
                        </a:spcAft>
                        <a:buClrTx/>
                        <a:buSzTx/>
                        <a:buFontTx/>
                        <a:buNone/>
                        <a:tabLst/>
                        <a:defRPr/>
                      </a:pPr>
                      <a:r>
                        <a:rPr lang="ar-SA" sz="1800" b="1" u="sng" dirty="0" smtClean="0">
                          <a:solidFill>
                            <a:srgbClr val="000000"/>
                          </a:solidFill>
                          <a:latin typeface="Calibri"/>
                          <a:ea typeface="Calibri"/>
                          <a:cs typeface="Traditional Arabic"/>
                        </a:rPr>
                        <a:t>الجانب الرقابي</a:t>
                      </a:r>
                      <a:endParaRPr lang="en-US" sz="1400" u="sng" dirty="0" smtClean="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70730">
                <a:tc gridSpan="5">
                  <a:txBody>
                    <a:bodyPr/>
                    <a:lstStyle/>
                    <a:p>
                      <a:pPr marL="342900" lvl="0" indent="-342900" algn="ctr" rtl="1">
                        <a:lnSpc>
                          <a:spcPct val="115000"/>
                        </a:lnSpc>
                        <a:spcAft>
                          <a:spcPts val="0"/>
                        </a:spcAft>
                        <a:buFont typeface="Arial"/>
                        <a:buChar char="-"/>
                      </a:pPr>
                      <a:r>
                        <a:rPr lang="ar-SA" sz="1600" b="1" dirty="0">
                          <a:solidFill>
                            <a:srgbClr val="000000"/>
                          </a:solidFill>
                          <a:latin typeface="Calibri"/>
                          <a:ea typeface="Calibri"/>
                          <a:cs typeface="Traditional Arabic"/>
                        </a:rPr>
                        <a:t>مقارنة النتائج مع الخطة لتحديد الإنحرافات.</a:t>
                      </a:r>
                      <a:endParaRPr lang="en-US" sz="10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70730">
                <a:tc gridSpan="5">
                  <a:txBody>
                    <a:bodyPr/>
                    <a:lstStyle/>
                    <a:p>
                      <a:pPr marL="342900" lvl="0" indent="-342900" algn="ctr" rtl="1">
                        <a:lnSpc>
                          <a:spcPct val="115000"/>
                        </a:lnSpc>
                        <a:spcAft>
                          <a:spcPts val="0"/>
                        </a:spcAft>
                        <a:buFont typeface="Arial"/>
                        <a:buChar char="-"/>
                      </a:pPr>
                      <a:r>
                        <a:rPr lang="ar-SA" sz="1600" b="1" dirty="0">
                          <a:solidFill>
                            <a:srgbClr val="000000"/>
                          </a:solidFill>
                          <a:latin typeface="Calibri"/>
                          <a:ea typeface="Calibri"/>
                          <a:cs typeface="Traditional Arabic"/>
                        </a:rPr>
                        <a:t>اتخاذ الفعل لتصحيح الخطأ.       </a:t>
                      </a:r>
                      <a:endParaRPr lang="en-US" sz="10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64845">
                <a:tc gridSpan="5">
                  <a:txBody>
                    <a:bodyPr/>
                    <a:lstStyle/>
                    <a:p>
                      <a:endParaRPr lang="en-US"/>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64845">
                <a:tc gridSpan="5">
                  <a:txBody>
                    <a:bodyPr/>
                    <a:lstStyle/>
                    <a:p>
                      <a:endParaRPr lang="en-US" dirty="0"/>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bl>
          </a:graphicData>
        </a:graphic>
      </p:graphicFrame>
      <p:sp>
        <p:nvSpPr>
          <p:cNvPr id="6" name="ZoneTexte 5"/>
          <p:cNvSpPr txBox="1"/>
          <p:nvPr/>
        </p:nvSpPr>
        <p:spPr>
          <a:xfrm>
            <a:off x="10853511" y="1241947"/>
            <a:ext cx="1078173" cy="2975212"/>
          </a:xfrm>
          <a:prstGeom prst="rect">
            <a:avLst/>
          </a:prstGeom>
          <a:noFill/>
          <a:ln w="28575">
            <a:solidFill>
              <a:srgbClr val="C00000"/>
            </a:solidFill>
          </a:ln>
        </p:spPr>
        <p:txBody>
          <a:bodyPr wrap="square" rtlCol="0">
            <a:spAutoFit/>
          </a:bodyPr>
          <a:lstStyle/>
          <a:p>
            <a:endParaRPr lang="en-US" dirty="0"/>
          </a:p>
        </p:txBody>
      </p:sp>
    </p:spTree>
    <p:extLst>
      <p:ext uri="{BB962C8B-B14F-4D97-AF65-F5344CB8AC3E}">
        <p14:creationId xmlns:p14="http://schemas.microsoft.com/office/powerpoint/2010/main" val="20774863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7422" y="818865"/>
            <a:ext cx="7751928" cy="5827595"/>
          </a:xfrm>
          <a:prstGeom prst="rect">
            <a:avLst/>
          </a:prstGeom>
          <a:solidFill>
            <a:schemeClr val="bg2"/>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9538" algn="r" rtl="1">
              <a:lnSpc>
                <a:spcPct val="150000"/>
              </a:lnSpc>
              <a:defRPr/>
            </a:pPr>
            <a:r>
              <a:rPr lang="ar-DZ" sz="2000" b="1" u="sng" dirty="0">
                <a:solidFill>
                  <a:schemeClr val="accent3">
                    <a:lumMod val="50000"/>
                  </a:schemeClr>
                </a:solidFill>
                <a:latin typeface="Agency FB" panose="020B0503020202020204" pitchFamily="34" charset="0"/>
              </a:rPr>
              <a:t>أولا: </a:t>
            </a:r>
            <a:r>
              <a:rPr lang="ar-SA" sz="2000" b="1" u="sng" dirty="0">
                <a:solidFill>
                  <a:schemeClr val="accent3">
                    <a:lumMod val="50000"/>
                  </a:schemeClr>
                </a:solidFill>
                <a:latin typeface="Agency FB" panose="020B0503020202020204" pitchFamily="34" charset="0"/>
              </a:rPr>
              <a:t>الموارد المتحققة</a:t>
            </a:r>
            <a:r>
              <a:rPr lang="ar-DZ" sz="2000" b="1" u="sng" dirty="0">
                <a:solidFill>
                  <a:schemeClr val="accent3">
                    <a:lumMod val="50000"/>
                  </a:schemeClr>
                </a:solidFill>
                <a:latin typeface="Agency FB" panose="020B0503020202020204" pitchFamily="34" charset="0"/>
              </a:rPr>
              <a:t>: </a:t>
            </a:r>
            <a:r>
              <a:rPr lang="ar-SA" sz="2000" b="1" dirty="0">
                <a:solidFill>
                  <a:srgbClr val="000000"/>
                </a:solidFill>
                <a:latin typeface="Agency FB" panose="020B0503020202020204" pitchFamily="34" charset="0"/>
              </a:rPr>
              <a:t>الموارد المالية والتي تساعد على تحويل الأفكار الموضوعة بالخطة الاستراتيجية التسويقية إلى تنفيذ.</a:t>
            </a:r>
          </a:p>
          <a:p>
            <a:pPr marL="109538" algn="r" rtl="1">
              <a:lnSpc>
                <a:spcPct val="150000"/>
              </a:lnSpc>
              <a:defRPr/>
            </a:pPr>
            <a:r>
              <a:rPr lang="ar-DZ" sz="2000" b="1" u="sng" dirty="0" smtClean="0">
                <a:solidFill>
                  <a:schemeClr val="accent3">
                    <a:lumMod val="50000"/>
                  </a:schemeClr>
                </a:solidFill>
                <a:latin typeface="Agency FB" panose="020B0503020202020204" pitchFamily="34" charset="0"/>
              </a:rPr>
              <a:t>ثانيا</a:t>
            </a:r>
            <a:r>
              <a:rPr lang="ar-DZ" sz="2000" b="1" u="sng" dirty="0">
                <a:solidFill>
                  <a:schemeClr val="accent3">
                    <a:lumMod val="50000"/>
                  </a:schemeClr>
                </a:solidFill>
                <a:latin typeface="Agency FB" panose="020B0503020202020204" pitchFamily="34" charset="0"/>
              </a:rPr>
              <a:t>: </a:t>
            </a:r>
            <a:r>
              <a:rPr lang="ar-SA" sz="2000" b="1" u="sng" dirty="0">
                <a:solidFill>
                  <a:schemeClr val="accent3">
                    <a:lumMod val="50000"/>
                  </a:schemeClr>
                </a:solidFill>
                <a:latin typeface="Agency FB" panose="020B0503020202020204" pitchFamily="34" charset="0"/>
              </a:rPr>
              <a:t>تصميم التنظيم التسويقي</a:t>
            </a:r>
            <a:r>
              <a:rPr lang="ar-DZ" sz="2000" b="1" u="sng" dirty="0">
                <a:solidFill>
                  <a:schemeClr val="accent3">
                    <a:lumMod val="50000"/>
                  </a:schemeClr>
                </a:solidFill>
                <a:latin typeface="Agency FB" panose="020B0503020202020204" pitchFamily="34" charset="0"/>
              </a:rPr>
              <a:t>: </a:t>
            </a:r>
            <a:r>
              <a:rPr lang="ar-DZ" sz="2000" b="1" dirty="0">
                <a:solidFill>
                  <a:srgbClr val="000000"/>
                </a:solidFill>
                <a:latin typeface="Agency FB" panose="020B0503020202020204" pitchFamily="34" charset="0"/>
              </a:rPr>
              <a:t>لا </a:t>
            </a:r>
            <a:r>
              <a:rPr lang="ar-SA" sz="2000" b="1" dirty="0">
                <a:solidFill>
                  <a:srgbClr val="000000"/>
                </a:solidFill>
                <a:latin typeface="Agency FB" panose="020B0503020202020204" pitchFamily="34" charset="0"/>
              </a:rPr>
              <a:t>بد من وجود تنظيم تسويقي في المنظمة قادر على القيام بمهمة التنفيذ. </a:t>
            </a:r>
          </a:p>
          <a:p>
            <a:pPr marL="623888" indent="-514350" algn="r" rtl="1">
              <a:lnSpc>
                <a:spcPct val="150000"/>
              </a:lnSpc>
              <a:defRPr/>
            </a:pPr>
            <a:r>
              <a:rPr lang="ar-SA" sz="2000" b="1" u="sng" dirty="0" smtClean="0">
                <a:solidFill>
                  <a:schemeClr val="accent3">
                    <a:lumMod val="50000"/>
                  </a:schemeClr>
                </a:solidFill>
                <a:latin typeface="Agency FB" panose="020B0503020202020204" pitchFamily="34" charset="0"/>
              </a:rPr>
              <a:t>ثالثاً</a:t>
            </a:r>
            <a:r>
              <a:rPr lang="ar-SA" sz="2000" b="1" u="sng" dirty="0">
                <a:solidFill>
                  <a:schemeClr val="accent3">
                    <a:lumMod val="50000"/>
                  </a:schemeClr>
                </a:solidFill>
                <a:latin typeface="Agency FB" panose="020B0503020202020204" pitchFamily="34" charset="0"/>
              </a:rPr>
              <a:t>: جدولة التطوير: </a:t>
            </a:r>
            <a:r>
              <a:rPr lang="ar-SA" sz="2000" b="1" dirty="0">
                <a:solidFill>
                  <a:srgbClr val="000000"/>
                </a:solidFill>
                <a:latin typeface="Agency FB" panose="020B0503020202020204" pitchFamily="34" charset="0"/>
              </a:rPr>
              <a:t>وضع فترات زمنية حرجة في وجوب تنفيذ الخطط أو البرامج التسويقية الموضوعة. </a:t>
            </a:r>
          </a:p>
          <a:p>
            <a:pPr marL="623888" indent="-514350" algn="r" rtl="1">
              <a:lnSpc>
                <a:spcPct val="150000"/>
              </a:lnSpc>
              <a:defRPr/>
            </a:pPr>
            <a:r>
              <a:rPr lang="ar-SA" sz="2000" b="1" u="sng" dirty="0">
                <a:solidFill>
                  <a:schemeClr val="accent3">
                    <a:lumMod val="50000"/>
                  </a:schemeClr>
                </a:solidFill>
                <a:latin typeface="Agency FB" panose="020B0503020202020204" pitchFamily="34" charset="0"/>
              </a:rPr>
              <a:t>رابعاً: إنجاز البرنامج التسويقي:</a:t>
            </a:r>
            <a:r>
              <a:rPr lang="ar-DZ" sz="2000" b="1" u="sng" dirty="0">
                <a:solidFill>
                  <a:schemeClr val="accent3">
                    <a:lumMod val="50000"/>
                  </a:schemeClr>
                </a:solidFill>
                <a:latin typeface="Agency FB" panose="020B0503020202020204" pitchFamily="34" charset="0"/>
              </a:rPr>
              <a:t> </a:t>
            </a:r>
            <a:r>
              <a:rPr lang="ar-SA" sz="2000" b="1" dirty="0">
                <a:solidFill>
                  <a:srgbClr val="000000"/>
                </a:solidFill>
                <a:latin typeface="Agency FB" panose="020B0503020202020204" pitchFamily="34" charset="0"/>
              </a:rPr>
              <a:t>ولتنفيذ ذلك لا بد من الحصول على تفاصيل دقيقة تتعلق بالبرنامج </a:t>
            </a:r>
            <a:r>
              <a:rPr lang="ar-SA" sz="2000" b="1" dirty="0" smtClean="0">
                <a:solidFill>
                  <a:srgbClr val="000000"/>
                </a:solidFill>
                <a:latin typeface="Agency FB" panose="020B0503020202020204" pitchFamily="34" charset="0"/>
              </a:rPr>
              <a:t>التسويقي</a:t>
            </a:r>
            <a:endParaRPr lang="ar-DZ" sz="2000" b="1" dirty="0" smtClean="0">
              <a:solidFill>
                <a:srgbClr val="000000"/>
              </a:solidFill>
              <a:latin typeface="Agency FB" panose="020B0503020202020204" pitchFamily="34" charset="0"/>
            </a:endParaRPr>
          </a:p>
          <a:p>
            <a:pPr marL="623888" indent="-514350" algn="r" rtl="1">
              <a:lnSpc>
                <a:spcPct val="150000"/>
              </a:lnSpc>
              <a:defRPr/>
            </a:pPr>
            <a:r>
              <a:rPr lang="ar-SA" sz="2000" b="1" dirty="0" smtClean="0">
                <a:solidFill>
                  <a:srgbClr val="000000"/>
                </a:solidFill>
                <a:latin typeface="Agency FB" panose="020B0503020202020204" pitchFamily="34" charset="0"/>
              </a:rPr>
              <a:t> </a:t>
            </a:r>
            <a:r>
              <a:rPr lang="ar-SA" sz="2000" b="1" dirty="0">
                <a:solidFill>
                  <a:srgbClr val="000000"/>
                </a:solidFill>
                <a:latin typeface="Agency FB" panose="020B0503020202020204" pitchFamily="34" charset="0"/>
              </a:rPr>
              <a:t>(إعداد وكتابة ما يتعلق بالأسواق المستهدفة، الخصائص المميزة للزبائن، حملات الترويج وما يعقبها من قرارات على المستوى التكتيكي التسويقي كالتفاصيل اليومية)</a:t>
            </a:r>
          </a:p>
        </p:txBody>
      </p:sp>
      <p:sp>
        <p:nvSpPr>
          <p:cNvPr id="3" name="Ellipse 2"/>
          <p:cNvSpPr/>
          <p:nvPr/>
        </p:nvSpPr>
        <p:spPr>
          <a:xfrm>
            <a:off x="2456597" y="0"/>
            <a:ext cx="6469038" cy="818865"/>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23888" lvl="1" indent="-514350" algn="ctr" rtl="1">
              <a:buClr>
                <a:schemeClr val="accent3"/>
              </a:buClr>
              <a:buSzPct val="95000"/>
              <a:buNone/>
              <a:defRPr/>
            </a:pPr>
            <a:r>
              <a:rPr lang="ar-DZ" sz="3200" b="1" dirty="0">
                <a:solidFill>
                  <a:srgbClr val="000000"/>
                </a:solidFill>
              </a:rPr>
              <a:t>ثانيا: الجانب التنفيذي</a:t>
            </a:r>
            <a:endParaRPr lang="ar-DZ" sz="3200" dirty="0">
              <a:solidFill>
                <a:srgbClr val="000000"/>
              </a:solidFill>
            </a:endParaRPr>
          </a:p>
        </p:txBody>
      </p:sp>
      <p:sp>
        <p:nvSpPr>
          <p:cNvPr id="4" name="Rectangle 3"/>
          <p:cNvSpPr/>
          <p:nvPr/>
        </p:nvSpPr>
        <p:spPr>
          <a:xfrm>
            <a:off x="10324789" y="204717"/>
            <a:ext cx="1412285"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11</a:t>
            </a:r>
            <a:endParaRPr lang="ar-DZ" b="1" dirty="0">
              <a:solidFill>
                <a:schemeClr val="tx1"/>
              </a:solidFill>
            </a:endParaRPr>
          </a:p>
        </p:txBody>
      </p:sp>
      <p:graphicFrame>
        <p:nvGraphicFramePr>
          <p:cNvPr id="5" name="Table 9"/>
          <p:cNvGraphicFramePr>
            <a:graphicFrameLocks noGrp="1"/>
          </p:cNvGraphicFramePr>
          <p:nvPr>
            <p:extLst>
              <p:ext uri="{D42A27DB-BD31-4B8C-83A1-F6EECF244321}">
                <p14:modId xmlns:p14="http://schemas.microsoft.com/office/powerpoint/2010/main" val="1959513265"/>
              </p:ext>
            </p:extLst>
          </p:nvPr>
        </p:nvGraphicFramePr>
        <p:xfrm>
          <a:off x="8165910" y="596603"/>
          <a:ext cx="3714466" cy="6647648"/>
        </p:xfrm>
        <a:graphic>
          <a:graphicData uri="http://schemas.openxmlformats.org/drawingml/2006/table">
            <a:tbl>
              <a:tblPr rtl="1"/>
              <a:tblGrid>
                <a:gridCol w="1016720"/>
                <a:gridCol w="298777"/>
                <a:gridCol w="1065690"/>
                <a:gridCol w="299070"/>
                <a:gridCol w="1034209"/>
              </a:tblGrid>
              <a:tr h="492588">
                <a:tc gridSpan="5">
                  <a:txBody>
                    <a:bodyPr/>
                    <a:lstStyle/>
                    <a:p>
                      <a:pPr algn="ctr" rtl="1">
                        <a:lnSpc>
                          <a:spcPct val="115000"/>
                        </a:lnSpc>
                        <a:spcAft>
                          <a:spcPts val="0"/>
                        </a:spcAft>
                      </a:pPr>
                      <a:r>
                        <a:rPr lang="ar-SA" sz="2800" b="1" u="sng" dirty="0">
                          <a:solidFill>
                            <a:schemeClr val="tx1"/>
                          </a:solidFill>
                          <a:latin typeface="Calibri"/>
                          <a:ea typeface="Calibri"/>
                          <a:cs typeface="Traditional Arabic"/>
                        </a:rPr>
                        <a:t>الجانب التخطيطي</a:t>
                      </a:r>
                      <a:endParaRPr lang="en-US" sz="1100" b="1" u="sng" dirty="0">
                        <a:solidFill>
                          <a:schemeClr val="tx1"/>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422218">
                <a:tc>
                  <a:txBody>
                    <a:bodyPr/>
                    <a:lstStyle/>
                    <a:p>
                      <a:pPr algn="ctr" rtl="1">
                        <a:lnSpc>
                          <a:spcPct val="115000"/>
                        </a:lnSpc>
                        <a:spcAft>
                          <a:spcPts val="0"/>
                        </a:spcAft>
                      </a:pPr>
                      <a:r>
                        <a:rPr lang="ar-SA" sz="1200" b="1" u="sng" dirty="0">
                          <a:solidFill>
                            <a:srgbClr val="000000"/>
                          </a:solidFill>
                          <a:latin typeface="Calibri"/>
                          <a:ea typeface="Calibri"/>
                          <a:cs typeface="Traditional Arabic"/>
                        </a:rPr>
                        <a:t>البرنامج التسويقي</a:t>
                      </a:r>
                      <a:endParaRPr lang="en-US" sz="800" u="sng" dirty="0">
                        <a:solidFill>
                          <a:srgbClr val="000000"/>
                        </a:solidFill>
                        <a:latin typeface="Calibri"/>
                        <a:ea typeface="Calibri"/>
                        <a:cs typeface="Arial"/>
                      </a:endParaRPr>
                    </a:p>
                  </a:txBody>
                  <a:tcPr marL="51299" marR="51299" marT="0" marB="0">
                    <a:lnL>
                      <a:noFill/>
                    </a:lnL>
                    <a:lnR>
                      <a:noFill/>
                    </a:lnR>
                    <a:lnT>
                      <a:noFill/>
                    </a:lnT>
                    <a:lnB>
                      <a:noFill/>
                    </a:lnB>
                  </a:tcPr>
                </a:tc>
                <a:tc rowSpan="5">
                  <a:txBody>
                    <a:bodyPr/>
                    <a:lstStyle/>
                    <a:p>
                      <a:pPr algn="r" rtl="1">
                        <a:lnSpc>
                          <a:spcPct val="115000"/>
                        </a:lnSpc>
                        <a:spcAft>
                          <a:spcPts val="0"/>
                        </a:spcAft>
                      </a:pPr>
                      <a:endParaRPr lang="en-US" sz="800">
                        <a:solidFill>
                          <a:srgbClr val="000000"/>
                        </a:solidFill>
                        <a:latin typeface="Calibri"/>
                        <a:ea typeface="Calibri"/>
                        <a:cs typeface="Arial"/>
                      </a:endParaRPr>
                    </a:p>
                  </a:txBody>
                  <a:tcPr marL="51299" marR="51299" marT="0" marB="0">
                    <a:lnL>
                      <a:noFill/>
                    </a:lnL>
                    <a:lnR>
                      <a:noFill/>
                    </a:lnR>
                    <a:lnT>
                      <a:noFill/>
                    </a:lnT>
                    <a:lnB>
                      <a:noFill/>
                    </a:lnB>
                    <a:solidFill>
                      <a:srgbClr val="F2DBDB"/>
                    </a:solidFill>
                  </a:tcPr>
                </a:tc>
                <a:tc>
                  <a:txBody>
                    <a:bodyPr/>
                    <a:lstStyle/>
                    <a:p>
                      <a:pPr algn="ctr" rtl="1">
                        <a:lnSpc>
                          <a:spcPct val="115000"/>
                        </a:lnSpc>
                        <a:spcAft>
                          <a:spcPts val="0"/>
                        </a:spcAft>
                      </a:pPr>
                      <a:r>
                        <a:rPr lang="ar-SA" sz="1200" b="1" u="sng" dirty="0">
                          <a:solidFill>
                            <a:sysClr val="windowText" lastClr="000000"/>
                          </a:solidFill>
                          <a:latin typeface="Calibri"/>
                          <a:ea typeface="Calibri"/>
                          <a:cs typeface="Traditional Arabic"/>
                        </a:rPr>
                        <a:t>التركيز على السوق – المنتج</a:t>
                      </a:r>
                      <a:endParaRPr lang="en-US" sz="800" u="sng" dirty="0">
                        <a:solidFill>
                          <a:sysClr val="windowText" lastClr="000000"/>
                        </a:solidFill>
                        <a:latin typeface="Calibri"/>
                        <a:ea typeface="Calibri"/>
                        <a:cs typeface="Arial"/>
                      </a:endParaRPr>
                    </a:p>
                  </a:txBody>
                  <a:tcPr marL="51299" marR="51299" marT="0" marB="0">
                    <a:lnL>
                      <a:noFill/>
                    </a:lnL>
                    <a:lnR>
                      <a:noFill/>
                    </a:lnR>
                    <a:lnT>
                      <a:noFill/>
                    </a:lnT>
                    <a:lnB>
                      <a:noFill/>
                    </a:lnB>
                  </a:tcPr>
                </a:tc>
                <a:tc rowSpan="5">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solidFill>
                      <a:srgbClr val="F2DBDB"/>
                    </a:solidFill>
                  </a:tcPr>
                </a:tc>
                <a:tc>
                  <a:txBody>
                    <a:bodyPr/>
                    <a:lstStyle/>
                    <a:p>
                      <a:pPr algn="ctr" rtl="1">
                        <a:lnSpc>
                          <a:spcPct val="115000"/>
                        </a:lnSpc>
                        <a:spcAft>
                          <a:spcPts val="0"/>
                        </a:spcAft>
                      </a:pPr>
                      <a:r>
                        <a:rPr lang="ar-SA" sz="1200" b="1" u="sng" dirty="0">
                          <a:solidFill>
                            <a:srgbClr val="000000"/>
                          </a:solidFill>
                          <a:latin typeface="Calibri"/>
                          <a:ea typeface="Calibri"/>
                          <a:cs typeface="Traditional Arabic"/>
                        </a:rPr>
                        <a:t>التحليل الموقفي</a:t>
                      </a:r>
                      <a:endParaRPr lang="en-US" sz="800" u="sng"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633327">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تطوير المزيج التسويقي.</a:t>
                      </a: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أهداف السوق والمنتج.</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تحديد بيئة الصناعة.</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613187">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تقدير الموازنة المالية.</a:t>
                      </a: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اختيار السوق المُستهدَف.</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تحليل المنافسة.</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422218">
                <a:tc>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نقاط التمايز.</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بحث المستهلك.</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613187">
                <a:tc>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مكانة المنتج.</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معرفة المنظمة لنفسها.</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316664">
                <a:tc gridSpan="5">
                  <a:txBody>
                    <a:bodyPr/>
                    <a:lstStyle/>
                    <a:p>
                      <a:pPr algn="ctr" rtl="1">
                        <a:lnSpc>
                          <a:spcPct val="115000"/>
                        </a:lnSpc>
                        <a:spcAft>
                          <a:spcPts val="0"/>
                        </a:spcAft>
                      </a:pPr>
                      <a:endParaRPr lang="ar-SA" sz="1800" dirty="0">
                        <a:solidFill>
                          <a:srgbClr val="000000"/>
                        </a:solidFill>
                        <a:latin typeface="Calibri"/>
                        <a:ea typeface="Calibri"/>
                        <a:cs typeface="Traditional Arabic"/>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316664">
                <a:tc gridSpan="5">
                  <a:txBody>
                    <a:bodyPr/>
                    <a:lstStyle/>
                    <a:p>
                      <a:pPr algn="ctr" rtl="1">
                        <a:lnSpc>
                          <a:spcPct val="115000"/>
                        </a:lnSpc>
                        <a:spcAft>
                          <a:spcPts val="0"/>
                        </a:spcAft>
                      </a:pPr>
                      <a:r>
                        <a:rPr lang="ar-SA" sz="1800" b="1" u="sng" dirty="0">
                          <a:solidFill>
                            <a:srgbClr val="000000"/>
                          </a:solidFill>
                          <a:latin typeface="Calibri"/>
                          <a:ea typeface="Calibri"/>
                          <a:cs typeface="Traditional Arabic"/>
                        </a:rPr>
                        <a:t>الجانب التنفيذي</a:t>
                      </a:r>
                      <a:endParaRPr lang="en-US" sz="900" u="sng"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11109">
                <a:tc gridSpan="2">
                  <a:txBody>
                    <a:bodyPr/>
                    <a:lstStyle/>
                    <a:p>
                      <a:pPr marL="342900" lvl="0" indent="-342900" algn="r" rtl="1">
                        <a:lnSpc>
                          <a:spcPct val="115000"/>
                        </a:lnSpc>
                        <a:spcAft>
                          <a:spcPts val="0"/>
                        </a:spcAft>
                        <a:buFont typeface="Arial"/>
                        <a:buChar char="-"/>
                      </a:pPr>
                      <a:r>
                        <a:rPr lang="ar-SA" sz="1200" b="1">
                          <a:solidFill>
                            <a:srgbClr val="000000"/>
                          </a:solidFill>
                          <a:latin typeface="Calibri"/>
                          <a:ea typeface="Calibri"/>
                          <a:cs typeface="Traditional Arabic"/>
                        </a:rPr>
                        <a:t>الموارد المختارة.</a:t>
                      </a:r>
                      <a:endParaRPr lang="en-US" sz="800">
                        <a:solidFill>
                          <a:srgbClr val="000000"/>
                        </a:solidFill>
                        <a:latin typeface="Calibri"/>
                        <a:ea typeface="Calibri"/>
                        <a:cs typeface="Arial"/>
                      </a:endParaRPr>
                    </a:p>
                  </a:txBody>
                  <a:tcPr marL="51299" marR="51299" marT="0" marB="0">
                    <a:lnL>
                      <a:noFill/>
                    </a:lnL>
                    <a:lnR>
                      <a:noFill/>
                    </a:lnR>
                    <a:lnT>
                      <a:noFill/>
                    </a:lnT>
                    <a:lnB>
                      <a:noFill/>
                    </a:lnB>
                  </a:tcPr>
                </a:tc>
                <a:tc hMerge="1">
                  <a:txBody>
                    <a:bodyPr/>
                    <a:lstStyle/>
                    <a:p>
                      <a:pPr rtl="1"/>
                      <a:endParaRPr lang="ar-SA"/>
                    </a:p>
                  </a:txBody>
                  <a:tcPr/>
                </a:tc>
                <a:tc gridSpan="2">
                  <a:txBody>
                    <a:bodyPr/>
                    <a:lstStyle/>
                    <a:p>
                      <a:pPr algn="r" rtl="1">
                        <a:lnSpc>
                          <a:spcPct val="115000"/>
                        </a:lnSpc>
                        <a:spcAft>
                          <a:spcPts val="0"/>
                        </a:spcAft>
                      </a:pPr>
                      <a:endParaRPr lang="ar-SA" sz="1200" dirty="0">
                        <a:solidFill>
                          <a:srgbClr val="000000"/>
                        </a:solidFill>
                        <a:latin typeface="Calibri"/>
                        <a:ea typeface="Calibri"/>
                        <a:cs typeface="Traditional Arabic"/>
                      </a:endParaRPr>
                    </a:p>
                  </a:txBody>
                  <a:tcPr marL="51299" marR="51299" marT="0" marB="0">
                    <a:lnL>
                      <a:noFill/>
                    </a:lnL>
                    <a:lnR>
                      <a:noFill/>
                    </a:lnR>
                    <a:lnT>
                      <a:noFill/>
                    </a:lnT>
                    <a:lnB>
                      <a:noFill/>
                    </a:lnB>
                  </a:tcPr>
                </a:tc>
                <a:tc hMerge="1">
                  <a:txBody>
                    <a:bodyPr/>
                    <a:lstStyle/>
                    <a:p>
                      <a:pPr marL="342900" lvl="0" indent="-342900" algn="r" rtl="1">
                        <a:lnSpc>
                          <a:spcPct val="115000"/>
                        </a:lnSpc>
                        <a:spcAft>
                          <a:spcPts val="0"/>
                        </a:spcAft>
                        <a:buFont typeface="Arial"/>
                        <a:buChar char="-"/>
                      </a:pPr>
                      <a:endParaRPr lang="en-US" sz="800" dirty="0">
                        <a:latin typeface="Calibri"/>
                        <a:ea typeface="Calibri"/>
                        <a:cs typeface="Arial"/>
                      </a:endParaRPr>
                    </a:p>
                  </a:txBody>
                  <a:tcPr marL="51299" marR="51299" marT="0" marB="0">
                    <a:lnL>
                      <a:noFill/>
                    </a:lnL>
                    <a:lnT>
                      <a:noFill/>
                    </a:lnT>
                    <a:lnB>
                      <a:noFill/>
                    </a:lnB>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الجدولة.</a:t>
                      </a:r>
                      <a:endParaRPr lang="en-US" sz="8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r>
              <a:tr h="613187">
                <a:tc gridSpan="2">
                  <a:txBody>
                    <a:bodyPr/>
                    <a:lstStyle/>
                    <a:p>
                      <a:pPr marL="342900" lvl="0" indent="-342900" algn="r" rtl="1">
                        <a:lnSpc>
                          <a:spcPct val="115000"/>
                        </a:lnSpc>
                        <a:spcAft>
                          <a:spcPts val="0"/>
                        </a:spcAft>
                        <a:buFont typeface="Arial"/>
                        <a:buChar char="-"/>
                      </a:pPr>
                      <a:r>
                        <a:rPr lang="ar-SA" sz="1200" b="1">
                          <a:solidFill>
                            <a:srgbClr val="000000"/>
                          </a:solidFill>
                          <a:latin typeface="Calibri"/>
                          <a:ea typeface="Calibri"/>
                          <a:cs typeface="Traditional Arabic"/>
                        </a:rPr>
                        <a:t>تصميم التنفيذ التسويقي.</a:t>
                      </a:r>
                      <a:endParaRPr lang="en-US" sz="800">
                        <a:solidFill>
                          <a:srgbClr val="000000"/>
                        </a:solidFill>
                        <a:latin typeface="Calibri"/>
                        <a:ea typeface="Calibri"/>
                        <a:cs typeface="Arial"/>
                      </a:endParaRPr>
                    </a:p>
                  </a:txBody>
                  <a:tcPr marL="51299" marR="51299" marT="0" marB="0">
                    <a:lnL>
                      <a:noFill/>
                    </a:lnL>
                    <a:lnR>
                      <a:noFill/>
                    </a:lnR>
                    <a:lnT>
                      <a:noFill/>
                    </a:lnT>
                    <a:lnB>
                      <a:noFill/>
                    </a:lnB>
                  </a:tcPr>
                </a:tc>
                <a:tc hMerge="1">
                  <a:txBody>
                    <a:bodyPr/>
                    <a:lstStyle/>
                    <a:p>
                      <a:pPr rtl="1"/>
                      <a:endParaRPr lang="ar-SA"/>
                    </a:p>
                  </a:txBody>
                  <a:tcPr/>
                </a:tc>
                <a:tc gridSpan="2">
                  <a:txBody>
                    <a:bodyPr/>
                    <a:lstStyle/>
                    <a:p>
                      <a:pPr algn="r" rtl="1">
                        <a:lnSpc>
                          <a:spcPct val="115000"/>
                        </a:lnSpc>
                        <a:spcAft>
                          <a:spcPts val="0"/>
                        </a:spcAft>
                      </a:pPr>
                      <a:endParaRPr lang="ar-SA" sz="1200" dirty="0">
                        <a:solidFill>
                          <a:srgbClr val="000000"/>
                        </a:solidFill>
                        <a:latin typeface="Calibri"/>
                        <a:ea typeface="Calibri"/>
                        <a:cs typeface="Traditional Arabic"/>
                      </a:endParaRPr>
                    </a:p>
                  </a:txBody>
                  <a:tcPr marL="51299" marR="51299" marT="0" marB="0">
                    <a:lnL>
                      <a:noFill/>
                    </a:lnL>
                    <a:lnR>
                      <a:noFill/>
                    </a:lnR>
                    <a:lnT>
                      <a:noFill/>
                    </a:lnT>
                    <a:lnB>
                      <a:noFill/>
                    </a:lnB>
                  </a:tcPr>
                </a:tc>
                <a:tc hMerge="1">
                  <a:txBody>
                    <a:bodyPr/>
                    <a:lstStyle/>
                    <a:p>
                      <a:pPr marL="342900" lvl="0" indent="-342900" algn="r" rtl="1">
                        <a:lnSpc>
                          <a:spcPct val="115000"/>
                        </a:lnSpc>
                        <a:spcAft>
                          <a:spcPts val="0"/>
                        </a:spcAft>
                        <a:buFont typeface="Arial"/>
                        <a:buChar char="-"/>
                      </a:pPr>
                      <a:endParaRPr lang="en-US" sz="800">
                        <a:latin typeface="Calibri"/>
                        <a:ea typeface="Calibri"/>
                        <a:cs typeface="Arial"/>
                      </a:endParaRPr>
                    </a:p>
                  </a:txBody>
                  <a:tcPr marL="51299" marR="51299" marT="0" marB="0">
                    <a:lnL>
                      <a:noFill/>
                    </a:lnL>
                    <a:lnT>
                      <a:noFill/>
                    </a:lnT>
                    <a:lnB>
                      <a:noFill/>
                    </a:lnB>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تنفيذ البرنامج التسويقي.</a:t>
                      </a:r>
                      <a:endParaRPr lang="en-US" sz="8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r>
              <a:tr h="562957">
                <a:tc gridSpan="5">
                  <a:txBody>
                    <a:bodyPr/>
                    <a:lstStyle/>
                    <a:p>
                      <a:pPr marL="0" marR="0" indent="0" algn="ctr" defTabSz="457200" rtl="1" eaLnBrk="1" fontAlgn="auto" latinLnBrk="0" hangingPunct="1">
                        <a:lnSpc>
                          <a:spcPct val="115000"/>
                        </a:lnSpc>
                        <a:spcBef>
                          <a:spcPts val="0"/>
                        </a:spcBef>
                        <a:spcAft>
                          <a:spcPts val="0"/>
                        </a:spcAft>
                        <a:buClrTx/>
                        <a:buSzTx/>
                        <a:buFontTx/>
                        <a:buNone/>
                        <a:tabLst/>
                        <a:defRPr/>
                      </a:pPr>
                      <a:r>
                        <a:rPr lang="ar-SA" sz="1600" b="1" dirty="0" smtClean="0">
                          <a:solidFill>
                            <a:srgbClr val="000000"/>
                          </a:solidFill>
                          <a:latin typeface="Calibri"/>
                          <a:ea typeface="Calibri"/>
                          <a:cs typeface="Traditional Arabic"/>
                        </a:rPr>
                        <a:t>النتائج</a:t>
                      </a:r>
                      <a:endParaRPr lang="en-US" sz="800" dirty="0" smtClean="0">
                        <a:solidFill>
                          <a:srgbClr val="000000"/>
                        </a:solidFill>
                        <a:latin typeface="Calibri"/>
                        <a:ea typeface="Calibri"/>
                        <a:cs typeface="Arial"/>
                      </a:endParaRPr>
                    </a:p>
                    <a:p>
                      <a:pPr algn="ctr" rtl="1">
                        <a:lnSpc>
                          <a:spcPct val="115000"/>
                        </a:lnSpc>
                        <a:spcAft>
                          <a:spcPts val="0"/>
                        </a:spcAft>
                      </a:pPr>
                      <a:endParaRPr lang="ar-SA" sz="1600" dirty="0">
                        <a:solidFill>
                          <a:srgbClr val="000000"/>
                        </a:solidFill>
                        <a:latin typeface="Calibri"/>
                        <a:ea typeface="Calibri"/>
                        <a:cs typeface="Traditional Arabic"/>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316664">
                <a:tc gridSpan="5">
                  <a:txBody>
                    <a:bodyPr/>
                    <a:lstStyle/>
                    <a:p>
                      <a:pPr marL="0" marR="0" indent="0" algn="ctr" defTabSz="457200" rtl="1" eaLnBrk="1" fontAlgn="auto" latinLnBrk="0" hangingPunct="1">
                        <a:lnSpc>
                          <a:spcPct val="115000"/>
                        </a:lnSpc>
                        <a:spcBef>
                          <a:spcPts val="0"/>
                        </a:spcBef>
                        <a:spcAft>
                          <a:spcPts val="0"/>
                        </a:spcAft>
                        <a:buClrTx/>
                        <a:buSzTx/>
                        <a:buFontTx/>
                        <a:buNone/>
                        <a:tabLst/>
                        <a:defRPr/>
                      </a:pPr>
                      <a:r>
                        <a:rPr lang="ar-SA" sz="1800" b="1" u="sng" dirty="0" smtClean="0">
                          <a:solidFill>
                            <a:srgbClr val="000000"/>
                          </a:solidFill>
                          <a:latin typeface="Calibri"/>
                          <a:ea typeface="Calibri"/>
                          <a:cs typeface="Traditional Arabic"/>
                        </a:rPr>
                        <a:t>الجانب الرقابي</a:t>
                      </a:r>
                      <a:endParaRPr lang="en-US" sz="1400" u="sng" dirty="0" smtClean="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81479">
                <a:tc gridSpan="5">
                  <a:txBody>
                    <a:bodyPr/>
                    <a:lstStyle/>
                    <a:p>
                      <a:pPr marL="342900" lvl="0" indent="-342900" algn="ctr" rtl="1">
                        <a:lnSpc>
                          <a:spcPct val="115000"/>
                        </a:lnSpc>
                        <a:spcAft>
                          <a:spcPts val="0"/>
                        </a:spcAft>
                        <a:buFont typeface="Arial"/>
                        <a:buChar char="-"/>
                      </a:pPr>
                      <a:r>
                        <a:rPr lang="ar-SA" sz="1600" b="1" dirty="0">
                          <a:solidFill>
                            <a:srgbClr val="000000"/>
                          </a:solidFill>
                          <a:latin typeface="Calibri"/>
                          <a:ea typeface="Calibri"/>
                          <a:cs typeface="Traditional Arabic"/>
                        </a:rPr>
                        <a:t>مقارنة النتائج مع الخطة لتحديد الإنحرافات.</a:t>
                      </a:r>
                      <a:endParaRPr lang="en-US" sz="10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81479">
                <a:tc gridSpan="5">
                  <a:txBody>
                    <a:bodyPr/>
                    <a:lstStyle/>
                    <a:p>
                      <a:pPr marL="342900" lvl="0" indent="-342900" algn="ctr" rtl="1">
                        <a:lnSpc>
                          <a:spcPct val="115000"/>
                        </a:lnSpc>
                        <a:spcAft>
                          <a:spcPts val="0"/>
                        </a:spcAft>
                        <a:buFont typeface="Arial"/>
                        <a:buChar char="-"/>
                      </a:pPr>
                      <a:r>
                        <a:rPr lang="ar-SA" sz="1600" b="1" dirty="0">
                          <a:solidFill>
                            <a:srgbClr val="000000"/>
                          </a:solidFill>
                          <a:latin typeface="Calibri"/>
                          <a:ea typeface="Calibri"/>
                          <a:cs typeface="Traditional Arabic"/>
                        </a:rPr>
                        <a:t>اتخاذ الفعل لتصحيح الخطأ.       </a:t>
                      </a:r>
                      <a:endParaRPr lang="en-US" sz="10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75360">
                <a:tc gridSpan="5">
                  <a:txBody>
                    <a:bodyPr/>
                    <a:lstStyle/>
                    <a:p>
                      <a:endParaRPr lang="en-US"/>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75360">
                <a:tc gridSpan="5">
                  <a:txBody>
                    <a:bodyPr/>
                    <a:lstStyle/>
                    <a:p>
                      <a:endParaRPr lang="en-US" dirty="0"/>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bl>
          </a:graphicData>
        </a:graphic>
      </p:graphicFrame>
      <p:sp>
        <p:nvSpPr>
          <p:cNvPr id="6" name="ZoneTexte 5"/>
          <p:cNvSpPr txBox="1"/>
          <p:nvPr/>
        </p:nvSpPr>
        <p:spPr>
          <a:xfrm>
            <a:off x="8084023" y="3746309"/>
            <a:ext cx="3848668" cy="1460311"/>
          </a:xfrm>
          <a:prstGeom prst="rect">
            <a:avLst/>
          </a:prstGeom>
          <a:noFill/>
          <a:ln w="38100">
            <a:solidFill>
              <a:srgbClr val="C00000"/>
            </a:solidFill>
          </a:ln>
        </p:spPr>
        <p:txBody>
          <a:bodyPr wrap="square" rtlCol="0">
            <a:spAutoFit/>
          </a:bodyPr>
          <a:lstStyle/>
          <a:p>
            <a:endParaRPr lang="en-US" dirty="0"/>
          </a:p>
        </p:txBody>
      </p:sp>
    </p:spTree>
    <p:extLst>
      <p:ext uri="{BB962C8B-B14F-4D97-AF65-F5344CB8AC3E}">
        <p14:creationId xmlns:p14="http://schemas.microsoft.com/office/powerpoint/2010/main" val="4350011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7422" y="1160060"/>
            <a:ext cx="8011236" cy="5486400"/>
          </a:xfrm>
          <a:prstGeom prst="rect">
            <a:avLst/>
          </a:prstGeom>
          <a:solidFill>
            <a:schemeClr val="bg2"/>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23888" indent="-514350" algn="just" rtl="1">
              <a:lnSpc>
                <a:spcPct val="150000"/>
              </a:lnSpc>
              <a:defRPr/>
            </a:pPr>
            <a:r>
              <a:rPr lang="ar-SA" sz="2000" b="1" u="sng" dirty="0">
                <a:solidFill>
                  <a:schemeClr val="accent3">
                    <a:lumMod val="50000"/>
                  </a:schemeClr>
                </a:solidFill>
              </a:rPr>
              <a:t>أولاً: مقارنة النتائج مع الخطة لتحديد </a:t>
            </a:r>
            <a:r>
              <a:rPr lang="ar-SA" sz="2000" b="1" u="sng" dirty="0" err="1">
                <a:solidFill>
                  <a:schemeClr val="accent3">
                    <a:lumMod val="50000"/>
                  </a:schemeClr>
                </a:solidFill>
              </a:rPr>
              <a:t>الإنحراف</a:t>
            </a:r>
            <a:r>
              <a:rPr lang="ar-SA" sz="2000" b="1" u="sng" dirty="0">
                <a:solidFill>
                  <a:schemeClr val="accent3">
                    <a:lumMod val="50000"/>
                  </a:schemeClr>
                </a:solidFill>
              </a:rPr>
              <a:t>: </a:t>
            </a:r>
          </a:p>
          <a:p>
            <a:pPr marL="623888" indent="-514350" algn="just" rtl="1">
              <a:lnSpc>
                <a:spcPct val="150000"/>
              </a:lnSpc>
              <a:defRPr/>
            </a:pPr>
            <a:r>
              <a:rPr lang="ar-SA" sz="2000" b="1" dirty="0">
                <a:solidFill>
                  <a:srgbClr val="000000"/>
                </a:solidFill>
              </a:rPr>
              <a:t>الفجوة التخطيطية: الفرق السالب بين المخطط والتنفيذ: ولابد هنا من البحث عن أسباب هذا الانحراف </a:t>
            </a:r>
            <a:r>
              <a:rPr lang="ar-SA" sz="2000" b="1" dirty="0" smtClean="0">
                <a:solidFill>
                  <a:srgbClr val="000000"/>
                </a:solidFill>
              </a:rPr>
              <a:t>ومعالجتها،</a:t>
            </a:r>
            <a:r>
              <a:rPr lang="ar-DZ" sz="2000" b="1" dirty="0" smtClean="0">
                <a:solidFill>
                  <a:srgbClr val="000000"/>
                </a:solidFill>
              </a:rPr>
              <a:t> </a:t>
            </a:r>
            <a:r>
              <a:rPr lang="ar-SA" sz="2000" b="1" dirty="0" smtClean="0">
                <a:solidFill>
                  <a:srgbClr val="000000"/>
                </a:solidFill>
              </a:rPr>
              <a:t>وقد </a:t>
            </a:r>
            <a:r>
              <a:rPr lang="ar-SA" sz="2000" b="1" dirty="0">
                <a:solidFill>
                  <a:srgbClr val="000000"/>
                </a:solidFill>
              </a:rPr>
              <a:t>يكون السبب:</a:t>
            </a:r>
          </a:p>
          <a:p>
            <a:pPr marL="452438" indent="-342900" algn="just" rtl="1">
              <a:lnSpc>
                <a:spcPct val="150000"/>
              </a:lnSpc>
              <a:buFont typeface="Wingdings" panose="05000000000000000000" pitchFamily="2" charset="2"/>
              <a:buChar char="ü"/>
              <a:defRPr/>
            </a:pPr>
            <a:r>
              <a:rPr lang="ar-SA" sz="2000" b="1" dirty="0">
                <a:solidFill>
                  <a:srgbClr val="000000"/>
                </a:solidFill>
              </a:rPr>
              <a:t>خطأ في التنفيذ.</a:t>
            </a:r>
          </a:p>
          <a:p>
            <a:pPr marL="452438" indent="-342900" algn="just" rtl="1">
              <a:lnSpc>
                <a:spcPct val="150000"/>
              </a:lnSpc>
              <a:buFont typeface="Wingdings" panose="05000000000000000000" pitchFamily="2" charset="2"/>
              <a:buChar char="ü"/>
              <a:defRPr/>
            </a:pPr>
            <a:r>
              <a:rPr lang="ar-SA" sz="2000" b="1" dirty="0">
                <a:solidFill>
                  <a:srgbClr val="000000"/>
                </a:solidFill>
              </a:rPr>
              <a:t>عدم واقعية الأهداف الموضوعة.</a:t>
            </a:r>
          </a:p>
          <a:p>
            <a:pPr marL="452438" indent="-342900" algn="just" rtl="1">
              <a:lnSpc>
                <a:spcPct val="150000"/>
              </a:lnSpc>
              <a:buFont typeface="Wingdings" panose="05000000000000000000" pitchFamily="2" charset="2"/>
              <a:buChar char="ü"/>
              <a:defRPr/>
            </a:pPr>
            <a:r>
              <a:rPr lang="ar-SA" sz="2000" b="1" dirty="0">
                <a:solidFill>
                  <a:srgbClr val="000000"/>
                </a:solidFill>
              </a:rPr>
              <a:t>المبالغة في الأهداف الموضوعة.</a:t>
            </a:r>
          </a:p>
          <a:p>
            <a:pPr marL="623888" indent="-514350" algn="just" rtl="1">
              <a:lnSpc>
                <a:spcPct val="150000"/>
              </a:lnSpc>
              <a:defRPr/>
            </a:pPr>
            <a:r>
              <a:rPr lang="ar-SA" sz="2000" b="1" u="sng" dirty="0">
                <a:solidFill>
                  <a:schemeClr val="accent3">
                    <a:lumMod val="50000"/>
                  </a:schemeClr>
                </a:solidFill>
              </a:rPr>
              <a:t>ثانياً: اتخاذ الفعل لتصحيح الخطأ:</a:t>
            </a:r>
          </a:p>
          <a:p>
            <a:pPr marL="623888" indent="-514350" algn="just" rtl="1">
              <a:lnSpc>
                <a:spcPct val="150000"/>
              </a:lnSpc>
              <a:defRPr/>
            </a:pPr>
            <a:r>
              <a:rPr lang="ar-SA" sz="2000" b="1" dirty="0">
                <a:solidFill>
                  <a:srgbClr val="000000"/>
                </a:solidFill>
              </a:rPr>
              <a:t>الرقابة الوقائية: وهي تحول دون حصول الخطأ قبل وقوعه، كي لا يحدث تأثير سالب.</a:t>
            </a:r>
          </a:p>
          <a:p>
            <a:pPr marL="88900" indent="20638" algn="just" rtl="1">
              <a:lnSpc>
                <a:spcPct val="150000"/>
              </a:lnSpc>
              <a:defRPr/>
            </a:pPr>
            <a:r>
              <a:rPr lang="ar-SA" sz="2000" b="1" dirty="0">
                <a:solidFill>
                  <a:srgbClr val="000000"/>
                </a:solidFill>
              </a:rPr>
              <a:t>الرقابة العلاجية: وتقوم بتصحيح الخطأ والعمل على عدم تكراره أو تعاظمه، وبما يؤثر سلباً على النتائج المطلوب تحقيقها</a:t>
            </a:r>
            <a:r>
              <a:rPr lang="ar-DZ" sz="2000" b="1" dirty="0" smtClean="0">
                <a:solidFill>
                  <a:srgbClr val="000000"/>
                </a:solidFill>
              </a:rPr>
              <a:t>.</a:t>
            </a:r>
            <a:endParaRPr lang="ar-SA" sz="2000" b="1" dirty="0"/>
          </a:p>
        </p:txBody>
      </p:sp>
      <p:sp>
        <p:nvSpPr>
          <p:cNvPr id="3" name="Ellipse 2"/>
          <p:cNvSpPr/>
          <p:nvPr/>
        </p:nvSpPr>
        <p:spPr>
          <a:xfrm>
            <a:off x="2606722" y="204717"/>
            <a:ext cx="6469038" cy="818865"/>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23888" lvl="1" indent="-514350" algn="ctr" rtl="1">
              <a:buClr>
                <a:schemeClr val="accent3"/>
              </a:buClr>
              <a:buSzPct val="95000"/>
              <a:buNone/>
              <a:defRPr/>
            </a:pPr>
            <a:r>
              <a:rPr lang="ar-DZ" sz="3200" b="1" dirty="0" smtClean="0">
                <a:solidFill>
                  <a:srgbClr val="000000"/>
                </a:solidFill>
              </a:rPr>
              <a:t>ثالثا</a:t>
            </a:r>
            <a:r>
              <a:rPr lang="ar-DZ" sz="3200" b="1" dirty="0">
                <a:solidFill>
                  <a:srgbClr val="000000"/>
                </a:solidFill>
              </a:rPr>
              <a:t>: الجانب </a:t>
            </a:r>
            <a:r>
              <a:rPr lang="ar-DZ" sz="3200" b="1" dirty="0" smtClean="0">
                <a:solidFill>
                  <a:srgbClr val="000000"/>
                </a:solidFill>
              </a:rPr>
              <a:t>الرقابي</a:t>
            </a:r>
            <a:endParaRPr lang="ar-DZ" sz="3200" dirty="0">
              <a:solidFill>
                <a:srgbClr val="000000"/>
              </a:solidFill>
            </a:endParaRPr>
          </a:p>
        </p:txBody>
      </p:sp>
      <p:sp>
        <p:nvSpPr>
          <p:cNvPr id="4" name="Rectangle 3"/>
          <p:cNvSpPr/>
          <p:nvPr/>
        </p:nvSpPr>
        <p:spPr>
          <a:xfrm>
            <a:off x="9796925" y="-169623"/>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11</a:t>
            </a:r>
            <a:endParaRPr lang="ar-DZ" b="1" dirty="0">
              <a:solidFill>
                <a:schemeClr val="tx1"/>
              </a:solidFill>
            </a:endParaRPr>
          </a:p>
        </p:txBody>
      </p:sp>
      <p:graphicFrame>
        <p:nvGraphicFramePr>
          <p:cNvPr id="5" name="Table 9"/>
          <p:cNvGraphicFramePr>
            <a:graphicFrameLocks noGrp="1"/>
          </p:cNvGraphicFramePr>
          <p:nvPr>
            <p:extLst>
              <p:ext uri="{D42A27DB-BD31-4B8C-83A1-F6EECF244321}">
                <p14:modId xmlns:p14="http://schemas.microsoft.com/office/powerpoint/2010/main" val="1881930738"/>
              </p:ext>
            </p:extLst>
          </p:nvPr>
        </p:nvGraphicFramePr>
        <p:xfrm>
          <a:off x="8611737" y="456226"/>
          <a:ext cx="3361900" cy="6650800"/>
        </p:xfrm>
        <a:graphic>
          <a:graphicData uri="http://schemas.openxmlformats.org/drawingml/2006/table">
            <a:tbl>
              <a:tblPr rtl="1"/>
              <a:tblGrid>
                <a:gridCol w="920216"/>
                <a:gridCol w="270418"/>
                <a:gridCol w="964538"/>
                <a:gridCol w="270683"/>
                <a:gridCol w="936045"/>
              </a:tblGrid>
              <a:tr h="433536">
                <a:tc gridSpan="5">
                  <a:txBody>
                    <a:bodyPr/>
                    <a:lstStyle/>
                    <a:p>
                      <a:pPr algn="ctr" rtl="1">
                        <a:lnSpc>
                          <a:spcPct val="115000"/>
                        </a:lnSpc>
                        <a:spcAft>
                          <a:spcPts val="0"/>
                        </a:spcAft>
                      </a:pPr>
                      <a:r>
                        <a:rPr lang="ar-SA" sz="2400" b="1" u="sng" dirty="0">
                          <a:solidFill>
                            <a:schemeClr val="tx1"/>
                          </a:solidFill>
                          <a:latin typeface="Calibri"/>
                          <a:ea typeface="Calibri"/>
                          <a:cs typeface="Traditional Arabic"/>
                        </a:rPr>
                        <a:t>الجانب التخطيطي</a:t>
                      </a:r>
                      <a:endParaRPr lang="en-US" sz="1050" b="1" u="sng" dirty="0">
                        <a:solidFill>
                          <a:schemeClr val="tx1"/>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383173">
                <a:tc>
                  <a:txBody>
                    <a:bodyPr/>
                    <a:lstStyle/>
                    <a:p>
                      <a:pPr algn="ctr" rtl="1">
                        <a:lnSpc>
                          <a:spcPct val="115000"/>
                        </a:lnSpc>
                        <a:spcAft>
                          <a:spcPts val="0"/>
                        </a:spcAft>
                      </a:pPr>
                      <a:r>
                        <a:rPr lang="ar-SA" sz="1200" b="1" u="sng" dirty="0">
                          <a:solidFill>
                            <a:srgbClr val="000000"/>
                          </a:solidFill>
                          <a:latin typeface="Calibri"/>
                          <a:ea typeface="Calibri"/>
                          <a:cs typeface="Traditional Arabic"/>
                        </a:rPr>
                        <a:t>البرنامج التسويقي</a:t>
                      </a:r>
                      <a:endParaRPr lang="en-US" sz="800" u="sng" dirty="0">
                        <a:solidFill>
                          <a:srgbClr val="000000"/>
                        </a:solidFill>
                        <a:latin typeface="Calibri"/>
                        <a:ea typeface="Calibri"/>
                        <a:cs typeface="Arial"/>
                      </a:endParaRPr>
                    </a:p>
                  </a:txBody>
                  <a:tcPr marL="51299" marR="51299" marT="0" marB="0">
                    <a:lnL>
                      <a:noFill/>
                    </a:lnL>
                    <a:lnR>
                      <a:noFill/>
                    </a:lnR>
                    <a:lnT>
                      <a:noFill/>
                    </a:lnT>
                    <a:lnB>
                      <a:noFill/>
                    </a:lnB>
                  </a:tcPr>
                </a:tc>
                <a:tc rowSpan="5">
                  <a:txBody>
                    <a:bodyPr/>
                    <a:lstStyle/>
                    <a:p>
                      <a:pPr algn="r" rtl="1">
                        <a:lnSpc>
                          <a:spcPct val="115000"/>
                        </a:lnSpc>
                        <a:spcAft>
                          <a:spcPts val="0"/>
                        </a:spcAft>
                      </a:pPr>
                      <a:endParaRPr lang="en-US" sz="800">
                        <a:solidFill>
                          <a:srgbClr val="000000"/>
                        </a:solidFill>
                        <a:latin typeface="Calibri"/>
                        <a:ea typeface="Calibri"/>
                        <a:cs typeface="Arial"/>
                      </a:endParaRPr>
                    </a:p>
                  </a:txBody>
                  <a:tcPr marL="51299" marR="51299" marT="0" marB="0">
                    <a:lnL>
                      <a:noFill/>
                    </a:lnL>
                    <a:lnR>
                      <a:noFill/>
                    </a:lnR>
                    <a:lnT>
                      <a:noFill/>
                    </a:lnT>
                    <a:lnB>
                      <a:noFill/>
                    </a:lnB>
                    <a:solidFill>
                      <a:srgbClr val="F2DBDB"/>
                    </a:solidFill>
                  </a:tcPr>
                </a:tc>
                <a:tc>
                  <a:txBody>
                    <a:bodyPr/>
                    <a:lstStyle/>
                    <a:p>
                      <a:pPr algn="ctr" rtl="1">
                        <a:lnSpc>
                          <a:spcPct val="115000"/>
                        </a:lnSpc>
                        <a:spcAft>
                          <a:spcPts val="0"/>
                        </a:spcAft>
                      </a:pPr>
                      <a:r>
                        <a:rPr lang="ar-SA" sz="1200" b="1" u="sng" dirty="0">
                          <a:solidFill>
                            <a:sysClr val="windowText" lastClr="000000"/>
                          </a:solidFill>
                          <a:latin typeface="Calibri"/>
                          <a:ea typeface="Calibri"/>
                          <a:cs typeface="Traditional Arabic"/>
                        </a:rPr>
                        <a:t>التركيز على السوق – المنتج</a:t>
                      </a:r>
                      <a:endParaRPr lang="en-US" sz="800" u="sng" dirty="0">
                        <a:solidFill>
                          <a:sysClr val="windowText" lastClr="000000"/>
                        </a:solidFill>
                        <a:latin typeface="Calibri"/>
                        <a:ea typeface="Calibri"/>
                        <a:cs typeface="Arial"/>
                      </a:endParaRPr>
                    </a:p>
                  </a:txBody>
                  <a:tcPr marL="51299" marR="51299" marT="0" marB="0">
                    <a:lnL>
                      <a:noFill/>
                    </a:lnL>
                    <a:lnR>
                      <a:noFill/>
                    </a:lnR>
                    <a:lnT>
                      <a:noFill/>
                    </a:lnT>
                    <a:lnB>
                      <a:noFill/>
                    </a:lnB>
                  </a:tcPr>
                </a:tc>
                <a:tc rowSpan="5">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solidFill>
                      <a:srgbClr val="F2DBDB"/>
                    </a:solidFill>
                  </a:tcPr>
                </a:tc>
                <a:tc>
                  <a:txBody>
                    <a:bodyPr/>
                    <a:lstStyle/>
                    <a:p>
                      <a:pPr algn="ctr" rtl="1">
                        <a:lnSpc>
                          <a:spcPct val="115000"/>
                        </a:lnSpc>
                        <a:spcAft>
                          <a:spcPts val="0"/>
                        </a:spcAft>
                      </a:pPr>
                      <a:r>
                        <a:rPr lang="ar-SA" sz="1200" b="1" u="sng" dirty="0">
                          <a:solidFill>
                            <a:srgbClr val="000000"/>
                          </a:solidFill>
                          <a:latin typeface="Calibri"/>
                          <a:ea typeface="Calibri"/>
                          <a:cs typeface="Traditional Arabic"/>
                        </a:rPr>
                        <a:t>التحليل الموقفي</a:t>
                      </a:r>
                      <a:endParaRPr lang="en-US" sz="800" u="sng"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574759">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تطوير المزيج التسويقي.</a:t>
                      </a: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أهداف السوق والمنتج.</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تحديد بيئة الصناعة.</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574759">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تقدير الموازنة المالية.</a:t>
                      </a: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اختيار السوق المُستهدَف.</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تحليل المنافسة.</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383173">
                <a:tc>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نقاط التمايز.</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بحث المستهلك.</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574759">
                <a:tc>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مكانة المنتج.</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معرفة المنظمة لنفسها.</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287380">
                <a:tc gridSpan="5">
                  <a:txBody>
                    <a:bodyPr/>
                    <a:lstStyle/>
                    <a:p>
                      <a:pPr algn="ctr" rtl="1">
                        <a:lnSpc>
                          <a:spcPct val="115000"/>
                        </a:lnSpc>
                        <a:spcAft>
                          <a:spcPts val="0"/>
                        </a:spcAft>
                      </a:pPr>
                      <a:endParaRPr lang="ar-SA" sz="1800" dirty="0">
                        <a:solidFill>
                          <a:srgbClr val="000000"/>
                        </a:solidFill>
                        <a:latin typeface="Calibri"/>
                        <a:ea typeface="Calibri"/>
                        <a:cs typeface="Traditional Arabic"/>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87380">
                <a:tc gridSpan="5">
                  <a:txBody>
                    <a:bodyPr/>
                    <a:lstStyle/>
                    <a:p>
                      <a:pPr algn="ctr" rtl="1">
                        <a:lnSpc>
                          <a:spcPct val="115000"/>
                        </a:lnSpc>
                        <a:spcAft>
                          <a:spcPts val="0"/>
                        </a:spcAft>
                      </a:pPr>
                      <a:r>
                        <a:rPr lang="ar-SA" sz="1800" b="1" u="sng" dirty="0">
                          <a:solidFill>
                            <a:srgbClr val="000000"/>
                          </a:solidFill>
                          <a:latin typeface="Calibri"/>
                          <a:ea typeface="Calibri"/>
                          <a:cs typeface="Traditional Arabic"/>
                        </a:rPr>
                        <a:t>الجانب التنفيذي</a:t>
                      </a:r>
                      <a:endParaRPr lang="en-US" sz="900" u="sng"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191586">
                <a:tc gridSpan="2">
                  <a:txBody>
                    <a:bodyPr/>
                    <a:lstStyle/>
                    <a:p>
                      <a:pPr marL="342900" lvl="0" indent="-342900" algn="r" rtl="1">
                        <a:lnSpc>
                          <a:spcPct val="115000"/>
                        </a:lnSpc>
                        <a:spcAft>
                          <a:spcPts val="0"/>
                        </a:spcAft>
                        <a:buFont typeface="Arial"/>
                        <a:buChar char="-"/>
                      </a:pPr>
                      <a:r>
                        <a:rPr lang="ar-SA" sz="1200" b="1">
                          <a:solidFill>
                            <a:srgbClr val="000000"/>
                          </a:solidFill>
                          <a:latin typeface="Calibri"/>
                          <a:ea typeface="Calibri"/>
                          <a:cs typeface="Traditional Arabic"/>
                        </a:rPr>
                        <a:t>الموارد المختارة.</a:t>
                      </a:r>
                      <a:endParaRPr lang="en-US" sz="800">
                        <a:solidFill>
                          <a:srgbClr val="000000"/>
                        </a:solidFill>
                        <a:latin typeface="Calibri"/>
                        <a:ea typeface="Calibri"/>
                        <a:cs typeface="Arial"/>
                      </a:endParaRPr>
                    </a:p>
                  </a:txBody>
                  <a:tcPr marL="51299" marR="51299" marT="0" marB="0">
                    <a:lnL>
                      <a:noFill/>
                    </a:lnL>
                    <a:lnR>
                      <a:noFill/>
                    </a:lnR>
                    <a:lnT>
                      <a:noFill/>
                    </a:lnT>
                    <a:lnB>
                      <a:noFill/>
                    </a:lnB>
                  </a:tcPr>
                </a:tc>
                <a:tc hMerge="1">
                  <a:txBody>
                    <a:bodyPr/>
                    <a:lstStyle/>
                    <a:p>
                      <a:pPr rtl="1"/>
                      <a:endParaRPr lang="ar-SA"/>
                    </a:p>
                  </a:txBody>
                  <a:tcPr/>
                </a:tc>
                <a:tc gridSpan="2">
                  <a:txBody>
                    <a:bodyPr/>
                    <a:lstStyle/>
                    <a:p>
                      <a:pPr algn="r" rtl="1">
                        <a:lnSpc>
                          <a:spcPct val="115000"/>
                        </a:lnSpc>
                        <a:spcAft>
                          <a:spcPts val="0"/>
                        </a:spcAft>
                      </a:pPr>
                      <a:endParaRPr lang="ar-SA" sz="1200" dirty="0">
                        <a:solidFill>
                          <a:srgbClr val="000000"/>
                        </a:solidFill>
                        <a:latin typeface="Calibri"/>
                        <a:ea typeface="Calibri"/>
                        <a:cs typeface="Traditional Arabic"/>
                      </a:endParaRPr>
                    </a:p>
                  </a:txBody>
                  <a:tcPr marL="51299" marR="51299" marT="0" marB="0">
                    <a:lnL>
                      <a:noFill/>
                    </a:lnL>
                    <a:lnR>
                      <a:noFill/>
                    </a:lnR>
                    <a:lnT>
                      <a:noFill/>
                    </a:lnT>
                    <a:lnB>
                      <a:noFill/>
                    </a:lnB>
                  </a:tcPr>
                </a:tc>
                <a:tc hMerge="1">
                  <a:txBody>
                    <a:bodyPr/>
                    <a:lstStyle/>
                    <a:p>
                      <a:pPr marL="342900" lvl="0" indent="-342900" algn="r" rtl="1">
                        <a:lnSpc>
                          <a:spcPct val="115000"/>
                        </a:lnSpc>
                        <a:spcAft>
                          <a:spcPts val="0"/>
                        </a:spcAft>
                        <a:buFont typeface="Arial"/>
                        <a:buChar char="-"/>
                      </a:pPr>
                      <a:endParaRPr lang="en-US" sz="800" dirty="0">
                        <a:latin typeface="Calibri"/>
                        <a:ea typeface="Calibri"/>
                        <a:cs typeface="Arial"/>
                      </a:endParaRPr>
                    </a:p>
                  </a:txBody>
                  <a:tcPr marL="51299" marR="51299" marT="0" marB="0">
                    <a:lnL>
                      <a:noFill/>
                    </a:lnL>
                    <a:lnT>
                      <a:noFill/>
                    </a:lnT>
                    <a:lnB>
                      <a:noFill/>
                    </a:lnB>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الجدولة.</a:t>
                      </a:r>
                      <a:endParaRPr lang="en-US" sz="8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r>
              <a:tr h="574759">
                <a:tc gridSpan="2">
                  <a:txBody>
                    <a:bodyPr/>
                    <a:lstStyle/>
                    <a:p>
                      <a:pPr marL="342900" lvl="0" indent="-342900" algn="r" rtl="1">
                        <a:lnSpc>
                          <a:spcPct val="115000"/>
                        </a:lnSpc>
                        <a:spcAft>
                          <a:spcPts val="0"/>
                        </a:spcAft>
                        <a:buFont typeface="Arial"/>
                        <a:buChar char="-"/>
                      </a:pPr>
                      <a:r>
                        <a:rPr lang="ar-SA" sz="1200" b="1">
                          <a:solidFill>
                            <a:srgbClr val="000000"/>
                          </a:solidFill>
                          <a:latin typeface="Calibri"/>
                          <a:ea typeface="Calibri"/>
                          <a:cs typeface="Traditional Arabic"/>
                        </a:rPr>
                        <a:t>تصميم التنفيذ التسويقي.</a:t>
                      </a:r>
                      <a:endParaRPr lang="en-US" sz="800">
                        <a:solidFill>
                          <a:srgbClr val="000000"/>
                        </a:solidFill>
                        <a:latin typeface="Calibri"/>
                        <a:ea typeface="Calibri"/>
                        <a:cs typeface="Arial"/>
                      </a:endParaRPr>
                    </a:p>
                  </a:txBody>
                  <a:tcPr marL="51299" marR="51299" marT="0" marB="0">
                    <a:lnL>
                      <a:noFill/>
                    </a:lnL>
                    <a:lnR>
                      <a:noFill/>
                    </a:lnR>
                    <a:lnT>
                      <a:noFill/>
                    </a:lnT>
                    <a:lnB>
                      <a:noFill/>
                    </a:lnB>
                  </a:tcPr>
                </a:tc>
                <a:tc hMerge="1">
                  <a:txBody>
                    <a:bodyPr/>
                    <a:lstStyle/>
                    <a:p>
                      <a:pPr rtl="1"/>
                      <a:endParaRPr lang="ar-SA"/>
                    </a:p>
                  </a:txBody>
                  <a:tcPr/>
                </a:tc>
                <a:tc gridSpan="2">
                  <a:txBody>
                    <a:bodyPr/>
                    <a:lstStyle/>
                    <a:p>
                      <a:pPr algn="r" rtl="1">
                        <a:lnSpc>
                          <a:spcPct val="115000"/>
                        </a:lnSpc>
                        <a:spcAft>
                          <a:spcPts val="0"/>
                        </a:spcAft>
                      </a:pPr>
                      <a:endParaRPr lang="ar-SA" sz="1200" dirty="0">
                        <a:solidFill>
                          <a:srgbClr val="000000"/>
                        </a:solidFill>
                        <a:latin typeface="Calibri"/>
                        <a:ea typeface="Calibri"/>
                        <a:cs typeface="Traditional Arabic"/>
                      </a:endParaRPr>
                    </a:p>
                  </a:txBody>
                  <a:tcPr marL="51299" marR="51299" marT="0" marB="0">
                    <a:lnL>
                      <a:noFill/>
                    </a:lnL>
                    <a:lnR>
                      <a:noFill/>
                    </a:lnR>
                    <a:lnT>
                      <a:noFill/>
                    </a:lnT>
                    <a:lnB>
                      <a:noFill/>
                    </a:lnB>
                  </a:tcPr>
                </a:tc>
                <a:tc hMerge="1">
                  <a:txBody>
                    <a:bodyPr/>
                    <a:lstStyle/>
                    <a:p>
                      <a:pPr marL="342900" lvl="0" indent="-342900" algn="r" rtl="1">
                        <a:lnSpc>
                          <a:spcPct val="115000"/>
                        </a:lnSpc>
                        <a:spcAft>
                          <a:spcPts val="0"/>
                        </a:spcAft>
                        <a:buFont typeface="Arial"/>
                        <a:buChar char="-"/>
                      </a:pPr>
                      <a:endParaRPr lang="en-US" sz="800">
                        <a:latin typeface="Calibri"/>
                        <a:ea typeface="Calibri"/>
                        <a:cs typeface="Arial"/>
                      </a:endParaRPr>
                    </a:p>
                  </a:txBody>
                  <a:tcPr marL="51299" marR="51299" marT="0" marB="0">
                    <a:lnL>
                      <a:noFill/>
                    </a:lnL>
                    <a:lnT>
                      <a:noFill/>
                    </a:lnT>
                    <a:lnB>
                      <a:noFill/>
                    </a:lnB>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تنفيذ البرنامج التسويقي.</a:t>
                      </a:r>
                      <a:endParaRPr lang="en-US" sz="8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r>
              <a:tr h="510897">
                <a:tc gridSpan="5">
                  <a:txBody>
                    <a:bodyPr/>
                    <a:lstStyle/>
                    <a:p>
                      <a:pPr marL="0" marR="0" indent="0" algn="ctr" defTabSz="457200" rtl="1" eaLnBrk="1" fontAlgn="auto" latinLnBrk="0" hangingPunct="1">
                        <a:lnSpc>
                          <a:spcPct val="115000"/>
                        </a:lnSpc>
                        <a:spcBef>
                          <a:spcPts val="0"/>
                        </a:spcBef>
                        <a:spcAft>
                          <a:spcPts val="0"/>
                        </a:spcAft>
                        <a:buClrTx/>
                        <a:buSzTx/>
                        <a:buFontTx/>
                        <a:buNone/>
                        <a:tabLst/>
                        <a:defRPr/>
                      </a:pPr>
                      <a:r>
                        <a:rPr lang="ar-SA" sz="1600" b="1" dirty="0" smtClean="0">
                          <a:solidFill>
                            <a:srgbClr val="000000"/>
                          </a:solidFill>
                          <a:latin typeface="Calibri"/>
                          <a:ea typeface="Calibri"/>
                          <a:cs typeface="Traditional Arabic"/>
                        </a:rPr>
                        <a:t>النتائج</a:t>
                      </a:r>
                      <a:endParaRPr lang="en-US" sz="800" dirty="0" smtClean="0">
                        <a:solidFill>
                          <a:srgbClr val="000000"/>
                        </a:solidFill>
                        <a:latin typeface="Calibri"/>
                        <a:ea typeface="Calibri"/>
                        <a:cs typeface="Arial"/>
                      </a:endParaRPr>
                    </a:p>
                    <a:p>
                      <a:pPr algn="ctr" rtl="1">
                        <a:lnSpc>
                          <a:spcPct val="115000"/>
                        </a:lnSpc>
                        <a:spcAft>
                          <a:spcPts val="0"/>
                        </a:spcAft>
                      </a:pPr>
                      <a:endParaRPr lang="ar-SA" sz="1600" dirty="0">
                        <a:solidFill>
                          <a:srgbClr val="000000"/>
                        </a:solidFill>
                        <a:latin typeface="Calibri"/>
                        <a:ea typeface="Calibri"/>
                        <a:cs typeface="Traditional Arabic"/>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87380">
                <a:tc gridSpan="5">
                  <a:txBody>
                    <a:bodyPr/>
                    <a:lstStyle/>
                    <a:p>
                      <a:pPr marL="0" marR="0" indent="0" algn="ctr" defTabSz="457200" rtl="1" eaLnBrk="1" fontAlgn="auto" latinLnBrk="0" hangingPunct="1">
                        <a:lnSpc>
                          <a:spcPct val="115000"/>
                        </a:lnSpc>
                        <a:spcBef>
                          <a:spcPts val="0"/>
                        </a:spcBef>
                        <a:spcAft>
                          <a:spcPts val="0"/>
                        </a:spcAft>
                        <a:buClrTx/>
                        <a:buSzTx/>
                        <a:buFontTx/>
                        <a:buNone/>
                        <a:tabLst/>
                        <a:defRPr/>
                      </a:pPr>
                      <a:r>
                        <a:rPr lang="ar-SA" sz="1800" b="1" u="sng" dirty="0" smtClean="0">
                          <a:solidFill>
                            <a:srgbClr val="000000"/>
                          </a:solidFill>
                          <a:latin typeface="Calibri"/>
                          <a:ea typeface="Calibri"/>
                          <a:cs typeface="Traditional Arabic"/>
                        </a:rPr>
                        <a:t>الجانب الرقابي</a:t>
                      </a:r>
                      <a:endParaRPr lang="en-US" sz="1400" u="sng" dirty="0" smtClean="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305668">
                <a:tc gridSpan="5">
                  <a:txBody>
                    <a:bodyPr/>
                    <a:lstStyle/>
                    <a:p>
                      <a:pPr marL="342900" lvl="0" indent="-342900" algn="ctr" rtl="1">
                        <a:lnSpc>
                          <a:spcPct val="115000"/>
                        </a:lnSpc>
                        <a:spcAft>
                          <a:spcPts val="0"/>
                        </a:spcAft>
                        <a:buFont typeface="Arial"/>
                        <a:buChar char="-"/>
                      </a:pPr>
                      <a:r>
                        <a:rPr lang="ar-SA" sz="1600" b="1" dirty="0">
                          <a:solidFill>
                            <a:srgbClr val="000000"/>
                          </a:solidFill>
                          <a:latin typeface="Calibri"/>
                          <a:ea typeface="Calibri"/>
                          <a:cs typeface="Traditional Arabic"/>
                        </a:rPr>
                        <a:t>مقارنة النتائج مع الخطة لتحديد الإنحرافات.</a:t>
                      </a:r>
                      <a:endParaRPr lang="en-US" sz="10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55449">
                <a:tc gridSpan="5">
                  <a:txBody>
                    <a:bodyPr/>
                    <a:lstStyle/>
                    <a:p>
                      <a:pPr marL="342900" lvl="0" indent="-342900" algn="ctr" rtl="1">
                        <a:lnSpc>
                          <a:spcPct val="115000"/>
                        </a:lnSpc>
                        <a:spcAft>
                          <a:spcPts val="0"/>
                        </a:spcAft>
                        <a:buFont typeface="Arial"/>
                        <a:buChar char="-"/>
                      </a:pPr>
                      <a:r>
                        <a:rPr lang="ar-SA" sz="1600" b="1" dirty="0">
                          <a:solidFill>
                            <a:srgbClr val="000000"/>
                          </a:solidFill>
                          <a:latin typeface="Calibri"/>
                          <a:ea typeface="Calibri"/>
                          <a:cs typeface="Traditional Arabic"/>
                        </a:rPr>
                        <a:t>اتخاذ الفعل لتصحيح الخطأ.       </a:t>
                      </a:r>
                      <a:endParaRPr lang="en-US" sz="10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49895">
                <a:tc gridSpan="5">
                  <a:txBody>
                    <a:bodyPr/>
                    <a:lstStyle/>
                    <a:p>
                      <a:endParaRPr lang="en-US"/>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49895">
                <a:tc gridSpan="5">
                  <a:txBody>
                    <a:bodyPr/>
                    <a:lstStyle/>
                    <a:p>
                      <a:endParaRPr lang="en-US" dirty="0"/>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bl>
          </a:graphicData>
        </a:graphic>
      </p:graphicFrame>
      <p:sp>
        <p:nvSpPr>
          <p:cNvPr id="6" name="ZoneTexte 5"/>
          <p:cNvSpPr txBox="1"/>
          <p:nvPr/>
        </p:nvSpPr>
        <p:spPr>
          <a:xfrm>
            <a:off x="8475260" y="5090615"/>
            <a:ext cx="3507474" cy="1555845"/>
          </a:xfrm>
          <a:prstGeom prst="rect">
            <a:avLst/>
          </a:prstGeom>
          <a:noFill/>
          <a:ln w="38100">
            <a:solidFill>
              <a:srgbClr val="C00000"/>
            </a:solidFill>
          </a:ln>
        </p:spPr>
        <p:txBody>
          <a:bodyPr wrap="square" rtlCol="0">
            <a:spAutoFit/>
          </a:bodyPr>
          <a:lstStyle/>
          <a:p>
            <a:endParaRPr lang="en-US" dirty="0"/>
          </a:p>
        </p:txBody>
      </p:sp>
    </p:spTree>
    <p:extLst>
      <p:ext uri="{BB962C8B-B14F-4D97-AF65-F5344CB8AC3E}">
        <p14:creationId xmlns:p14="http://schemas.microsoft.com/office/powerpoint/2010/main" val="27794079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irection Ion">
  <a:themeElements>
    <a:clrScheme name="Direction 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Direction 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irection 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14248</TotalTime>
  <Words>1960</Words>
  <Application>Microsoft Office PowerPoint</Application>
  <PresentationFormat>Grand écran</PresentationFormat>
  <Paragraphs>241</Paragraphs>
  <Slides>17</Slides>
  <Notes>0</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17</vt:i4>
      </vt:variant>
    </vt:vector>
  </HeadingPairs>
  <TitlesOfParts>
    <vt:vector size="27" baseType="lpstr">
      <vt:lpstr>Agency FB</vt:lpstr>
      <vt:lpstr>Arial</vt:lpstr>
      <vt:lpstr>Calibri</vt:lpstr>
      <vt:lpstr>Century Gothic</vt:lpstr>
      <vt:lpstr>Lucida Sans Unicode</vt:lpstr>
      <vt:lpstr>Times New Roman</vt:lpstr>
      <vt:lpstr>Traditional Arabic</vt:lpstr>
      <vt:lpstr>Wingdings</vt:lpstr>
      <vt:lpstr>Wingdings 3</vt:lpstr>
      <vt:lpstr>Direction Ion</vt:lpstr>
      <vt:lpstr>دور نظام المعلومات التسويقية في صنع القرارات التسويقية  </vt:lpstr>
      <vt:lpstr>استراتيجية التسويق</vt:lpstr>
      <vt:lpstr>خطوات استراتيجية التسويق</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  </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مفـــــهوم النظــــام</dc:title>
  <dc:creator>PC</dc:creator>
  <cp:lastModifiedBy>PC</cp:lastModifiedBy>
  <cp:revision>601</cp:revision>
  <dcterms:created xsi:type="dcterms:W3CDTF">2022-09-20T18:14:57Z</dcterms:created>
  <dcterms:modified xsi:type="dcterms:W3CDTF">2022-12-07T19:36:25Z</dcterms:modified>
</cp:coreProperties>
</file>