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Default Extension="mp4" ContentType="video/mp4"/>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840" r:id="rId1"/>
  </p:sldMasterIdLst>
  <p:notesMasterIdLst>
    <p:notesMasterId r:id="rId23"/>
  </p:notesMasterIdLst>
  <p:sldIdLst>
    <p:sldId id="275" r:id="rId2"/>
    <p:sldId id="298" r:id="rId3"/>
    <p:sldId id="310" r:id="rId4"/>
    <p:sldId id="293" r:id="rId5"/>
    <p:sldId id="285" r:id="rId6"/>
    <p:sldId id="301" r:id="rId7"/>
    <p:sldId id="316" r:id="rId8"/>
    <p:sldId id="288" r:id="rId9"/>
    <p:sldId id="317" r:id="rId10"/>
    <p:sldId id="315" r:id="rId11"/>
    <p:sldId id="318" r:id="rId12"/>
    <p:sldId id="290" r:id="rId13"/>
    <p:sldId id="311" r:id="rId14"/>
    <p:sldId id="302" r:id="rId15"/>
    <p:sldId id="313" r:id="rId16"/>
    <p:sldId id="305" r:id="rId17"/>
    <p:sldId id="306" r:id="rId18"/>
    <p:sldId id="307" r:id="rId19"/>
    <p:sldId id="273" r:id="rId20"/>
    <p:sldId id="276" r:id="rId21"/>
    <p:sldId id="284" r:id="rId22"/>
  </p:sldIdLst>
  <p:sldSz cx="2438400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Rg st="2" end="19"/>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33FF"/>
    <a:srgbClr val="0099FF"/>
    <a:srgbClr val="0DC30D"/>
    <a:srgbClr val="2AA3A6"/>
    <a:srgbClr val="7030A0"/>
    <a:srgbClr val="0000CC"/>
    <a:srgbClr val="308292"/>
    <a:srgbClr val="54A021"/>
    <a:srgbClr val="28C6F8"/>
    <a:srgbClr val="CF010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2009" autoAdjust="0"/>
    <p:restoredTop sz="86903" autoAdjust="0"/>
  </p:normalViewPr>
  <p:slideViewPr>
    <p:cSldViewPr snapToGrid="0">
      <p:cViewPr>
        <p:scale>
          <a:sx n="40" d="100"/>
          <a:sy n="40" d="100"/>
        </p:scale>
        <p:origin x="-492" y="252"/>
      </p:cViewPr>
      <p:guideLst>
        <p:guide orient="horz" pos="4320"/>
        <p:guide pos="7680"/>
      </p:guideLst>
    </p:cSldViewPr>
  </p:slideViewPr>
  <p:notesTextViewPr>
    <p:cViewPr>
      <p:scale>
        <a:sx n="1" d="1"/>
        <a:sy n="1" d="1"/>
      </p:scale>
      <p:origin x="0" y="0"/>
    </p:cViewPr>
  </p:notesTextViewPr>
  <p:notesViewPr>
    <p:cSldViewPr snapToGrid="0">
      <p:cViewPr varScale="1">
        <p:scale>
          <a:sx n="53" d="100"/>
          <a:sy n="53" d="100"/>
        </p:scale>
        <p:origin x="-289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Shape 39"/>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0" name="Shape 40"/>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 xmlns:p14="http://schemas.microsoft.com/office/powerpoint/2010/main" val="1556993997"/>
      </p:ext>
    </p:extLst>
  </p:cSld>
  <p:clrMap bg1="lt1" tx1="dk1" bg2="lt2" tx2="dk2" accent1="accent1" accent2="accent2" accent3="accent3" accent4="accent4" accent5="accent5" accent6="accent6" hlink="hlink" folHlink="folHlink"/>
  <p:notesStyle>
    <a:lvl1pPr defTabSz="457200">
      <a:lnSpc>
        <a:spcPct val="125000"/>
      </a:lnSpc>
      <a:defRPr sz="2400">
        <a:latin typeface="Avenir Roman"/>
        <a:ea typeface="Avenir Roman"/>
        <a:cs typeface="Avenir Roman"/>
        <a:sym typeface="Avenir Roman"/>
      </a:defRPr>
    </a:lvl1pPr>
    <a:lvl2pPr indent="228600" defTabSz="457200">
      <a:lnSpc>
        <a:spcPct val="125000"/>
      </a:lnSpc>
      <a:defRPr sz="2400">
        <a:latin typeface="Avenir Roman"/>
        <a:ea typeface="Avenir Roman"/>
        <a:cs typeface="Avenir Roman"/>
        <a:sym typeface="Avenir Roman"/>
      </a:defRPr>
    </a:lvl2pPr>
    <a:lvl3pPr indent="457200" defTabSz="457200">
      <a:lnSpc>
        <a:spcPct val="125000"/>
      </a:lnSpc>
      <a:defRPr sz="2400">
        <a:latin typeface="Avenir Roman"/>
        <a:ea typeface="Avenir Roman"/>
        <a:cs typeface="Avenir Roman"/>
        <a:sym typeface="Avenir Roman"/>
      </a:defRPr>
    </a:lvl3pPr>
    <a:lvl4pPr indent="685800" defTabSz="457200">
      <a:lnSpc>
        <a:spcPct val="125000"/>
      </a:lnSpc>
      <a:defRPr sz="2400">
        <a:latin typeface="Avenir Roman"/>
        <a:ea typeface="Avenir Roman"/>
        <a:cs typeface="Avenir Roman"/>
        <a:sym typeface="Avenir Roman"/>
      </a:defRPr>
    </a:lvl4pPr>
    <a:lvl5pPr indent="914400" defTabSz="457200">
      <a:lnSpc>
        <a:spcPct val="125000"/>
      </a:lnSpc>
      <a:defRPr sz="2400">
        <a:latin typeface="Avenir Roman"/>
        <a:ea typeface="Avenir Roman"/>
        <a:cs typeface="Avenir Roman"/>
        <a:sym typeface="Avenir Roman"/>
      </a:defRPr>
    </a:lvl5pPr>
    <a:lvl6pPr indent="1143000" defTabSz="457200">
      <a:lnSpc>
        <a:spcPct val="125000"/>
      </a:lnSpc>
      <a:defRPr sz="2400">
        <a:latin typeface="Avenir Roman"/>
        <a:ea typeface="Avenir Roman"/>
        <a:cs typeface="Avenir Roman"/>
        <a:sym typeface="Avenir Roman"/>
      </a:defRPr>
    </a:lvl6pPr>
    <a:lvl7pPr indent="1371600" defTabSz="457200">
      <a:lnSpc>
        <a:spcPct val="125000"/>
      </a:lnSpc>
      <a:defRPr sz="2400">
        <a:latin typeface="Avenir Roman"/>
        <a:ea typeface="Avenir Roman"/>
        <a:cs typeface="Avenir Roman"/>
        <a:sym typeface="Avenir Roman"/>
      </a:defRPr>
    </a:lvl7pPr>
    <a:lvl8pPr indent="1600200" defTabSz="457200">
      <a:lnSpc>
        <a:spcPct val="125000"/>
      </a:lnSpc>
      <a:defRPr sz="2400">
        <a:latin typeface="Avenir Roman"/>
        <a:ea typeface="Avenir Roman"/>
        <a:cs typeface="Avenir Roman"/>
        <a:sym typeface="Avenir Roman"/>
      </a:defRPr>
    </a:lvl8pPr>
    <a:lvl9pPr indent="1828800" defTabSz="457200">
      <a:lnSpc>
        <a:spcPct val="125000"/>
      </a:lnSpc>
      <a:defRPr sz="2400">
        <a:latin typeface="Avenir Roman"/>
        <a:ea typeface="Avenir Roman"/>
        <a:cs typeface="Avenir Roman"/>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ar-DZ" dirty="0"/>
          </a:p>
        </p:txBody>
      </p:sp>
    </p:spTree>
    <p:extLst>
      <p:ext uri="{BB962C8B-B14F-4D97-AF65-F5344CB8AC3E}">
        <p14:creationId xmlns="" xmlns:p14="http://schemas.microsoft.com/office/powerpoint/2010/main" val="568043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r" rtl="1"/>
            <a:r>
              <a:rPr lang="ar-DZ" sz="2800" dirty="0" smtClean="0"/>
              <a:t> </a:t>
            </a:r>
            <a:endParaRPr lang="en-US" sz="2800" dirty="0"/>
          </a:p>
        </p:txBody>
      </p:sp>
    </p:spTree>
    <p:extLst>
      <p:ext uri="{BB962C8B-B14F-4D97-AF65-F5344CB8AC3E}">
        <p14:creationId xmlns="" xmlns:p14="http://schemas.microsoft.com/office/powerpoint/2010/main" val="3604427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pPr algn="just" rtl="1"/>
            <a:endParaRPr lang="fr-FR" sz="4400" dirty="0">
              <a:solidFill>
                <a:schemeClr val="tx1"/>
              </a:solidFill>
              <a:latin typeface="Arabic Transparen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ar-DZ" dirty="0"/>
          </a:p>
        </p:txBody>
      </p:sp>
    </p:spTree>
    <p:extLst>
      <p:ext uri="{BB962C8B-B14F-4D97-AF65-F5344CB8AC3E}">
        <p14:creationId xmlns="" xmlns:p14="http://schemas.microsoft.com/office/powerpoint/2010/main" val="2852576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pPr rtl="1"/>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fontScale="92500"/>
          </a:bodyPr>
          <a:lstStyle/>
          <a:p>
            <a:pPr rtl="1"/>
            <a:endParaRPr lang="fr-FR" sz="5400" dirty="0">
              <a:latin typeface="Traditional Arabic" pitchFamily="18" charset="-78"/>
              <a:cs typeface="Traditional Arabic" pitchFamily="18" charset="-7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fontScale="92500"/>
          </a:bodyPr>
          <a:lstStyle/>
          <a:p>
            <a:pPr rtl="1"/>
            <a:endParaRPr lang="fr-FR" sz="5400" dirty="0">
              <a:latin typeface="Traditional Arabic" pitchFamily="18" charset="-78"/>
              <a:cs typeface="Traditional Arabic" pitchFamily="18" charset="-7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fontScale="85000" lnSpcReduction="20000"/>
          </a:bodyPr>
          <a:lstStyle/>
          <a:p>
            <a:pPr marL="0" marR="0" indent="0" algn="r" defTabSz="457200" rtl="1" eaLnBrk="1" fontAlgn="auto" latinLnBrk="0" hangingPunct="1">
              <a:lnSpc>
                <a:spcPct val="125000"/>
              </a:lnSpc>
              <a:spcBef>
                <a:spcPts val="0"/>
              </a:spcBef>
              <a:spcAft>
                <a:spcPts val="0"/>
              </a:spcAft>
              <a:buClrTx/>
              <a:buSzTx/>
              <a:buFontTx/>
              <a:buNone/>
              <a:tabLst/>
              <a:defRPr/>
            </a:pPr>
            <a:r>
              <a:rPr lang="fr-FR" sz="2400" b="1" dirty="0" err="1" smtClean="0">
                <a:solidFill>
                  <a:schemeClr val="tx1"/>
                </a:solidFill>
                <a:latin typeface="Traditional Arabic" pitchFamily="18" charset="-78"/>
                <a:cs typeface="Traditional Arabic" pitchFamily="18" charset="-78"/>
              </a:rPr>
              <a:t>PCNs</a:t>
            </a:r>
            <a:r>
              <a:rPr lang="ar-DZ" sz="2400" b="1" dirty="0" smtClean="0">
                <a:solidFill>
                  <a:schemeClr val="tx1"/>
                </a:solidFill>
                <a:latin typeface="Traditional Arabic" pitchFamily="18" charset="-78"/>
                <a:cs typeface="Traditional Arabic" pitchFamily="18" charset="-78"/>
              </a:rPr>
              <a:t>تفضل الكثير من الشركات الدولية أن يتولى الوظائف الرئيسية في الوحدات التابعة لها في </a:t>
            </a:r>
            <a:r>
              <a:rPr lang="ar-DZ" sz="2800" b="1" dirty="0" smtClean="0">
                <a:solidFill>
                  <a:schemeClr val="tx1"/>
                </a:solidFill>
                <a:latin typeface="Traditional Arabic" pitchFamily="18" charset="-78"/>
                <a:cs typeface="Traditional Arabic" pitchFamily="18" charset="-78"/>
              </a:rPr>
              <a:t>الخارج</a:t>
            </a:r>
            <a:r>
              <a:rPr lang="ar-DZ" sz="2400" b="1" dirty="0" smtClean="0">
                <a:solidFill>
                  <a:schemeClr val="tx1"/>
                </a:solidFill>
                <a:latin typeface="Traditional Arabic" pitchFamily="18" charset="-78"/>
                <a:cs typeface="Traditional Arabic" pitchFamily="18" charset="-78"/>
              </a:rPr>
              <a:t> مديرون وتقنيون وخبراء ينتمون إلى البلد الأصلي لهذه الشركات.</a:t>
            </a:r>
          </a:p>
          <a:p>
            <a:pPr rtl="1"/>
            <a:r>
              <a:rPr lang="fr-FR" b="1" dirty="0" err="1" smtClean="0"/>
              <a:t>HCNs</a:t>
            </a:r>
            <a:r>
              <a:rPr lang="ar-DZ" b="1" dirty="0" smtClean="0"/>
              <a:t>مع تنامي الشعور القومي لدى الشعوب في العالم الثالث، حيث تمارس أغلبية الشركات</a:t>
            </a:r>
            <a:r>
              <a:rPr lang="fr-FR" b="1" baseline="0" dirty="0" smtClean="0"/>
              <a:t> </a:t>
            </a:r>
            <a:r>
              <a:rPr lang="ar-DZ" b="1" dirty="0" smtClean="0"/>
              <a:t>الدولية أعمالها، ومع تعالي صرخات الاتهام بالاستغلال السياسي والاقتصادي والاجتماعي</a:t>
            </a:r>
          </a:p>
          <a:p>
            <a:pPr rtl="1"/>
            <a:r>
              <a:rPr lang="ar-DZ" b="1" dirty="0" smtClean="0"/>
              <a:t>لثروات البلدان المضيفة من قبل هذه الشركات ، وجدت الشركات الدولية أنه لزاماً عليها</a:t>
            </a:r>
            <a:r>
              <a:rPr lang="fr-FR" b="1" baseline="0" dirty="0" smtClean="0"/>
              <a:t> </a:t>
            </a:r>
            <a:r>
              <a:rPr lang="ar-DZ" b="1" dirty="0" smtClean="0"/>
              <a:t>تغيير أسلوب اختيار عامليها من البلد الأم بالاعتماد على عناصر من البلد المضيف حتى في</a:t>
            </a:r>
          </a:p>
          <a:p>
            <a:pPr rtl="1"/>
            <a:r>
              <a:rPr lang="ar-DZ" b="1" dirty="0" smtClean="0"/>
              <a:t>الوظائف الرئيسية.</a:t>
            </a:r>
            <a:endParaRPr lang="fr-FR" b="1" dirty="0" smtClean="0"/>
          </a:p>
          <a:p>
            <a:pPr rtl="1"/>
            <a:r>
              <a:rPr lang="fr-FR" b="1" dirty="0" err="1" smtClean="0"/>
              <a:t>HCNs</a:t>
            </a:r>
            <a:r>
              <a:rPr lang="ar-DZ" b="1" dirty="0" smtClean="0"/>
              <a:t>أي أن العاملين يتم اختيارهم من بلد يختلف عن بلد الشركة الأم وكذلك البلد المضيف، ويتم</a:t>
            </a:r>
            <a:r>
              <a:rPr lang="fr-FR" b="1" baseline="0" dirty="0" smtClean="0"/>
              <a:t> </a:t>
            </a:r>
            <a:r>
              <a:rPr lang="ar-DZ" b="1" dirty="0" smtClean="0"/>
              <a:t>اللجوء إلى هذا الخيار كمحاولة للتخلص من بعض مساوئ الخيارين السابقين كالكلفة العالية</a:t>
            </a:r>
            <a:r>
              <a:rPr lang="fr-FR" b="1" baseline="0" dirty="0" smtClean="0"/>
              <a:t> </a:t>
            </a:r>
            <a:r>
              <a:rPr lang="ar-DZ" b="1" dirty="0" smtClean="0"/>
              <a:t>والشعور القومي المناهض وقلة الخبرة والكفاءة.</a:t>
            </a:r>
            <a:endParaRPr lang="fr-FR" b="1"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1422400" y="2743200"/>
            <a:ext cx="20937728" cy="3657600"/>
          </a:xfrm>
          <a:ln>
            <a:noFill/>
          </a:ln>
        </p:spPr>
        <p:txBody>
          <a:bodyPr vert="horz" tIns="0" rIns="43542"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133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1422400" y="6457072"/>
            <a:ext cx="20945856" cy="3505200"/>
          </a:xfrm>
        </p:spPr>
        <p:txBody>
          <a:bodyPr lIns="0" rIns="43542"/>
          <a:lstStyle>
            <a:lvl1pPr marL="0" marR="108855" indent="0" algn="r">
              <a:buNone/>
              <a:defRPr>
                <a:solidFill>
                  <a:schemeClr val="tx1"/>
                </a:solidFill>
              </a:defRPr>
            </a:lvl1pPr>
            <a:lvl2pPr marL="1088547" indent="0" algn="ctr">
              <a:buNone/>
            </a:lvl2pPr>
            <a:lvl3pPr marL="2177095" indent="0" algn="ctr">
              <a:buNone/>
            </a:lvl3pPr>
            <a:lvl4pPr marL="3265642" indent="0" algn="ctr">
              <a:buNone/>
            </a:lvl4pPr>
            <a:lvl5pPr marL="4354190" indent="0" algn="ctr">
              <a:buNone/>
            </a:lvl5pPr>
            <a:lvl6pPr marL="5442737" indent="0" algn="ctr">
              <a:buNone/>
            </a:lvl6pPr>
            <a:lvl7pPr marL="6531285" indent="0" algn="ctr">
              <a:buNone/>
            </a:lvl7pPr>
            <a:lvl8pPr marL="7619832" indent="0" algn="ctr">
              <a:buNone/>
            </a:lvl8pPr>
            <a:lvl9pPr marL="870838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endParaRPr lang="en-US" dirty="0"/>
          </a:p>
        </p:txBody>
      </p:sp>
      <p:sp>
        <p:nvSpPr>
          <p:cNvPr id="19" name="Espace réservé du pied de page 18"/>
          <p:cNvSpPr>
            <a:spLocks noGrp="1"/>
          </p:cNvSpPr>
          <p:nvPr>
            <p:ph type="ftr" sz="quarter" idx="11"/>
          </p:nvPr>
        </p:nvSpPr>
        <p:spPr/>
        <p:txBody>
          <a:bodyPr/>
          <a:lstStyle/>
          <a:p>
            <a:endParaRPr lang="en-US" dirty="0"/>
          </a:p>
        </p:txBody>
      </p:sp>
      <p:sp>
        <p:nvSpPr>
          <p:cNvPr id="27" name="Espace réservé du numéro de diapositive 26"/>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7678400" y="1828803"/>
            <a:ext cx="5486400" cy="10423526"/>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219200" y="1828803"/>
            <a:ext cx="16052800" cy="1042352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Break-2">
    <p:spTree>
      <p:nvGrpSpPr>
        <p:cNvPr id="1" name=""/>
        <p:cNvGrpSpPr/>
        <p:nvPr/>
      </p:nvGrpSpPr>
      <p:grpSpPr>
        <a:xfrm>
          <a:off x="0" y="0"/>
          <a:ext cx="0" cy="0"/>
          <a:chOff x="0" y="0"/>
          <a:chExt cx="0" cy="0"/>
        </a:xfrm>
      </p:grpSpPr>
      <p:sp>
        <p:nvSpPr>
          <p:cNvPr id="12" name="Picture Placeholder 2"/>
          <p:cNvSpPr>
            <a:spLocks noGrp="1"/>
          </p:cNvSpPr>
          <p:nvPr>
            <p:ph type="pic" sz="quarter" idx="10"/>
          </p:nvPr>
        </p:nvSpPr>
        <p:spPr>
          <a:xfrm>
            <a:off x="0" y="-26736"/>
            <a:ext cx="24410747" cy="13836316"/>
          </a:xfrm>
          <a:prstGeom prst="rect">
            <a:avLst/>
          </a:prstGeom>
        </p:spPr>
        <p:txBody>
          <a:bodyPr>
            <a:normAutofit/>
          </a:bodyPr>
          <a:lstStyle>
            <a:lvl1pPr marL="0" indent="0">
              <a:buNone/>
              <a:defRPr sz="2000">
                <a:solidFill>
                  <a:schemeClr val="bg1"/>
                </a:solidFill>
                <a:latin typeface="Raleway Light"/>
                <a:cs typeface="Raleway Light"/>
              </a:defRPr>
            </a:lvl1pPr>
          </a:lstStyle>
          <a:p>
            <a:endParaRPr lang="id-ID" dirty="0"/>
          </a:p>
        </p:txBody>
      </p:sp>
    </p:spTree>
    <p:extLst>
      <p:ext uri="{BB962C8B-B14F-4D97-AF65-F5344CB8AC3E}">
        <p14:creationId xmlns="" xmlns:p14="http://schemas.microsoft.com/office/powerpoint/2010/main" val="24366555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Main_Slide">
    <p:spTree>
      <p:nvGrpSpPr>
        <p:cNvPr id="1" name=""/>
        <p:cNvGrpSpPr/>
        <p:nvPr/>
      </p:nvGrpSpPr>
      <p:grpSpPr>
        <a:xfrm>
          <a:off x="0" y="0"/>
          <a:ext cx="0" cy="0"/>
          <a:chOff x="0" y="0"/>
          <a:chExt cx="0" cy="0"/>
        </a:xfrm>
      </p:grpSpPr>
      <p:sp>
        <p:nvSpPr>
          <p:cNvPr id="18" name="Shape 18"/>
          <p:cNvSpPr>
            <a:spLocks noGrp="1"/>
          </p:cNvSpPr>
          <p:nvPr>
            <p:ph type="title"/>
          </p:nvPr>
        </p:nvSpPr>
        <p:spPr>
          <a:xfrm>
            <a:off x="5534487" y="596899"/>
            <a:ext cx="13315027" cy="838202"/>
          </a:xfrm>
          <a:prstGeom prst="rect">
            <a:avLst/>
          </a:prstGeom>
        </p:spPr>
        <p:txBody>
          <a:bodyPr/>
          <a:lstStyle>
            <a:lvl1pPr>
              <a:defRPr sz="5000">
                <a:solidFill>
                  <a:srgbClr val="53585F"/>
                </a:solidFill>
                <a:latin typeface="Roboto Medium"/>
                <a:ea typeface="Roboto Medium"/>
                <a:cs typeface="Roboto Medium"/>
                <a:sym typeface="Roboto Medium"/>
              </a:defRPr>
            </a:lvl1pPr>
          </a:lstStyle>
          <a:p>
            <a:pPr lvl="0">
              <a:defRPr sz="1800">
                <a:solidFill>
                  <a:srgbClr val="000000"/>
                </a:solidFill>
              </a:defRPr>
            </a:pPr>
            <a:r>
              <a:rPr lang="en-US" sz="5000">
                <a:solidFill>
                  <a:srgbClr val="53585F"/>
                </a:solidFill>
              </a:rPr>
              <a:t>Click to edit Master title style</a:t>
            </a:r>
            <a:endParaRPr sz="5000">
              <a:solidFill>
                <a:srgbClr val="53585F"/>
              </a:solidFill>
            </a:endParaRPr>
          </a:p>
        </p:txBody>
      </p:sp>
      <p:sp>
        <p:nvSpPr>
          <p:cNvPr id="26" name="Shape 26"/>
          <p:cNvSpPr>
            <a:spLocks noGrp="1"/>
          </p:cNvSpPr>
          <p:nvPr>
            <p:ph type="body" idx="1"/>
          </p:nvPr>
        </p:nvSpPr>
        <p:spPr>
          <a:xfrm>
            <a:off x="7991244" y="1655895"/>
            <a:ext cx="8401513" cy="724430"/>
          </a:xfrm>
          <a:prstGeom prst="rect">
            <a:avLst/>
          </a:prstGeom>
        </p:spPr>
        <p:txBody>
          <a:bodyPr/>
          <a:lstStyle>
            <a:lvl1pPr marL="0" indent="0" algn="ctr">
              <a:buSzTx/>
              <a:buNone/>
              <a:defRPr sz="3000">
                <a:solidFill>
                  <a:srgbClr val="A6AAA9"/>
                </a:solidFill>
                <a:latin typeface="Roboto Regular"/>
                <a:ea typeface="Roboto Regular"/>
                <a:cs typeface="Roboto Regular"/>
                <a:sym typeface="Roboto Regular"/>
              </a:defRPr>
            </a:lvl1pPr>
            <a:lvl2pPr>
              <a:defRPr sz="3000">
                <a:solidFill>
                  <a:srgbClr val="A6AAA9"/>
                </a:solidFill>
                <a:latin typeface="Roboto Regular"/>
                <a:ea typeface="Roboto Regular"/>
                <a:cs typeface="Roboto Regular"/>
                <a:sym typeface="Roboto Regular"/>
              </a:defRPr>
            </a:lvl2pPr>
            <a:lvl3pPr>
              <a:defRPr sz="3000">
                <a:solidFill>
                  <a:srgbClr val="A6AAA9"/>
                </a:solidFill>
                <a:latin typeface="Roboto Regular"/>
                <a:ea typeface="Roboto Regular"/>
                <a:cs typeface="Roboto Regular"/>
                <a:sym typeface="Roboto Regular"/>
              </a:defRPr>
            </a:lvl3pPr>
            <a:lvl4pPr>
              <a:defRPr sz="3000">
                <a:solidFill>
                  <a:srgbClr val="A6AAA9"/>
                </a:solidFill>
                <a:latin typeface="Roboto Regular"/>
                <a:ea typeface="Roboto Regular"/>
                <a:cs typeface="Roboto Regular"/>
                <a:sym typeface="Roboto Regular"/>
              </a:defRPr>
            </a:lvl4pPr>
            <a:lvl5pPr>
              <a:defRPr sz="3000">
                <a:solidFill>
                  <a:srgbClr val="A6AAA9"/>
                </a:solidFill>
                <a:latin typeface="Roboto Regular"/>
                <a:ea typeface="Roboto Regular"/>
                <a:cs typeface="Roboto Regular"/>
                <a:sym typeface="Roboto Regular"/>
              </a:defRPr>
            </a:lvl5pPr>
          </a:lstStyle>
          <a:p>
            <a:pPr lvl="0">
              <a:defRPr sz="1800">
                <a:solidFill>
                  <a:srgbClr val="000000"/>
                </a:solidFill>
              </a:defRPr>
            </a:pPr>
            <a:r>
              <a:rPr lang="en-US" sz="3000">
                <a:solidFill>
                  <a:srgbClr val="A6AAA9"/>
                </a:solidFill>
              </a:rPr>
              <a:t>Edit Master text styles</a:t>
            </a:r>
          </a:p>
          <a:p>
            <a:pPr lvl="1">
              <a:defRPr sz="1800">
                <a:solidFill>
                  <a:srgbClr val="000000"/>
                </a:solidFill>
              </a:defRPr>
            </a:pPr>
            <a:r>
              <a:rPr lang="en-US" sz="3000">
                <a:solidFill>
                  <a:srgbClr val="A6AAA9"/>
                </a:solidFill>
              </a:rPr>
              <a:t>Second level</a:t>
            </a:r>
          </a:p>
          <a:p>
            <a:pPr lvl="2">
              <a:defRPr sz="1800">
                <a:solidFill>
                  <a:srgbClr val="000000"/>
                </a:solidFill>
              </a:defRPr>
            </a:pPr>
            <a:r>
              <a:rPr lang="en-US" sz="3000">
                <a:solidFill>
                  <a:srgbClr val="A6AAA9"/>
                </a:solidFill>
              </a:rPr>
              <a:t>Third level</a:t>
            </a:r>
          </a:p>
          <a:p>
            <a:pPr lvl="3">
              <a:defRPr sz="1800">
                <a:solidFill>
                  <a:srgbClr val="000000"/>
                </a:solidFill>
              </a:defRPr>
            </a:pPr>
            <a:r>
              <a:rPr lang="en-US" sz="3000">
                <a:solidFill>
                  <a:srgbClr val="A6AAA9"/>
                </a:solidFill>
              </a:rPr>
              <a:t>Fourth level</a:t>
            </a:r>
          </a:p>
          <a:p>
            <a:pPr lvl="4">
              <a:defRPr sz="1800">
                <a:solidFill>
                  <a:srgbClr val="000000"/>
                </a:solidFill>
              </a:defRPr>
            </a:pPr>
            <a:r>
              <a:rPr lang="en-US" sz="3000">
                <a:solidFill>
                  <a:srgbClr val="A6AAA9"/>
                </a:solidFill>
              </a:rPr>
              <a:t>Fifth level</a:t>
            </a:r>
            <a:endParaRPr sz="3000" dirty="0">
              <a:solidFill>
                <a:srgbClr val="A6AAA9"/>
              </a:solidFill>
            </a:endParaRPr>
          </a:p>
        </p:txBody>
      </p:sp>
    </p:spTree>
    <p:extLst>
      <p:ext uri="{BB962C8B-B14F-4D97-AF65-F5344CB8AC3E}">
        <p14:creationId xmlns="" xmlns:p14="http://schemas.microsoft.com/office/powerpoint/2010/main" val="39778043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414272" y="2633472"/>
            <a:ext cx="20726400" cy="272491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133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414272" y="5409328"/>
            <a:ext cx="20726400" cy="3019424"/>
          </a:xfrm>
        </p:spPr>
        <p:txBody>
          <a:bodyPr lIns="108855" rIns="108855" anchor="t"/>
          <a:lstStyle>
            <a:lvl1pPr marL="0" indent="0">
              <a:buNone/>
              <a:defRPr sz="5200">
                <a:solidFill>
                  <a:schemeClr val="tx1"/>
                </a:solidFill>
              </a:defRPr>
            </a:lvl1pPr>
            <a:lvl2pPr>
              <a:buNone/>
              <a:defRPr sz="4300">
                <a:solidFill>
                  <a:schemeClr val="tx1">
                    <a:tint val="75000"/>
                  </a:schemeClr>
                </a:solidFill>
              </a:defRPr>
            </a:lvl2pPr>
            <a:lvl3pPr>
              <a:buNone/>
              <a:defRPr sz="3800">
                <a:solidFill>
                  <a:schemeClr val="tx1">
                    <a:tint val="75000"/>
                  </a:schemeClr>
                </a:solidFill>
              </a:defRPr>
            </a:lvl3pPr>
            <a:lvl4pPr>
              <a:buNone/>
              <a:defRPr sz="3300">
                <a:solidFill>
                  <a:schemeClr val="tx1">
                    <a:tint val="75000"/>
                  </a:schemeClr>
                </a:solidFill>
              </a:defRPr>
            </a:lvl4pPr>
            <a:lvl5pPr>
              <a:buNone/>
              <a:defRPr sz="33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219200" y="1408176"/>
            <a:ext cx="21945600" cy="2286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219200" y="3840170"/>
            <a:ext cx="10769600" cy="8869680"/>
          </a:xfrm>
        </p:spPr>
        <p:txBody>
          <a:bodyPr/>
          <a:lstStyle>
            <a:lvl1pPr>
              <a:defRPr sz="6200"/>
            </a:lvl1pPr>
            <a:lvl2pPr>
              <a:defRPr sz="5700"/>
            </a:lvl2pPr>
            <a:lvl3pPr>
              <a:defRPr sz="4800"/>
            </a:lvl3pPr>
            <a:lvl4pPr>
              <a:defRPr sz="4300"/>
            </a:lvl4pPr>
            <a:lvl5pPr>
              <a:defRPr sz="43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12395200" y="3840170"/>
            <a:ext cx="10769600" cy="8869680"/>
          </a:xfrm>
        </p:spPr>
        <p:txBody>
          <a:bodyPr/>
          <a:lstStyle>
            <a:lvl1pPr>
              <a:defRPr sz="6200"/>
            </a:lvl1pPr>
            <a:lvl2pPr>
              <a:defRPr sz="5700"/>
            </a:lvl2pPr>
            <a:lvl3pPr>
              <a:defRPr sz="4800"/>
            </a:lvl3pPr>
            <a:lvl4pPr>
              <a:defRPr sz="4300"/>
            </a:lvl4pPr>
            <a:lvl5pPr>
              <a:defRPr sz="43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219200" y="1408176"/>
            <a:ext cx="21945600" cy="2286000"/>
          </a:xfrm>
        </p:spPr>
        <p:txBody>
          <a:bodyPr tIns="108855"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19200" y="3710496"/>
            <a:ext cx="10773835" cy="1318704"/>
          </a:xfrm>
        </p:spPr>
        <p:txBody>
          <a:bodyPr lIns="108855" tIns="0" rIns="108855" bIns="0" anchor="ctr">
            <a:noAutofit/>
          </a:bodyPr>
          <a:lstStyle>
            <a:lvl1pPr marL="0" indent="0">
              <a:buNone/>
              <a:defRPr sz="5700" b="1" cap="none" baseline="0">
                <a:solidFill>
                  <a:schemeClr val="tx2"/>
                </a:solidFill>
                <a:effectLst/>
              </a:defRPr>
            </a:lvl1pPr>
            <a:lvl2pPr>
              <a:buNone/>
              <a:defRPr sz="4800" b="1"/>
            </a:lvl2pPr>
            <a:lvl3pPr>
              <a:buNone/>
              <a:defRPr sz="4300" b="1"/>
            </a:lvl3pPr>
            <a:lvl4pPr>
              <a:buNone/>
              <a:defRPr sz="3800" b="1"/>
            </a:lvl4pPr>
            <a:lvl5pPr>
              <a:buNone/>
              <a:defRPr sz="38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2386735" y="3719515"/>
            <a:ext cx="10778067" cy="1309686"/>
          </a:xfrm>
        </p:spPr>
        <p:txBody>
          <a:bodyPr lIns="108855" tIns="0" rIns="108855" bIns="0" anchor="ctr"/>
          <a:lstStyle>
            <a:lvl1pPr marL="0" indent="0">
              <a:buNone/>
              <a:defRPr sz="5700" b="1" cap="none" baseline="0">
                <a:solidFill>
                  <a:schemeClr val="tx2"/>
                </a:solidFill>
                <a:effectLst/>
              </a:defRPr>
            </a:lvl1pPr>
            <a:lvl2pPr>
              <a:buNone/>
              <a:defRPr sz="4800" b="1"/>
            </a:lvl2pPr>
            <a:lvl3pPr>
              <a:buNone/>
              <a:defRPr sz="4300" b="1"/>
            </a:lvl3pPr>
            <a:lvl4pPr>
              <a:buNone/>
              <a:defRPr sz="3800" b="1"/>
            </a:lvl4pPr>
            <a:lvl5pPr>
              <a:buNone/>
              <a:defRPr sz="38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1219200" y="5029200"/>
            <a:ext cx="10773835" cy="7691440"/>
          </a:xfrm>
        </p:spPr>
        <p:txBody>
          <a:bodyPr tIns="0"/>
          <a:lstStyle>
            <a:lvl1pPr>
              <a:defRPr sz="5200"/>
            </a:lvl1pPr>
            <a:lvl2pPr>
              <a:defRPr sz="4800"/>
            </a:lvl2pPr>
            <a:lvl3pPr>
              <a:defRPr sz="4300"/>
            </a:lvl3pPr>
            <a:lvl4pPr>
              <a:defRPr sz="3800"/>
            </a:lvl4pPr>
            <a:lvl5pPr>
              <a:defRPr sz="3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12386735" y="5029200"/>
            <a:ext cx="10778067" cy="7691440"/>
          </a:xfrm>
        </p:spPr>
        <p:txBody>
          <a:bodyPr tIns="0"/>
          <a:lstStyle>
            <a:lvl1pPr>
              <a:defRPr sz="5200"/>
            </a:lvl1pPr>
            <a:lvl2pPr>
              <a:defRPr sz="4800"/>
            </a:lvl2pPr>
            <a:lvl3pPr>
              <a:defRPr sz="4300"/>
            </a:lvl3pPr>
            <a:lvl4pPr>
              <a:defRPr sz="3800"/>
            </a:lvl4pPr>
            <a:lvl5pPr>
              <a:defRPr sz="3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19200" y="1408176"/>
            <a:ext cx="22148800" cy="2286000"/>
          </a:xfrm>
        </p:spPr>
        <p:txBody>
          <a:bodyPr vert="horz" tIns="108855"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119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1028704"/>
            <a:ext cx="7315200" cy="2324100"/>
          </a:xfrm>
        </p:spPr>
        <p:txBody>
          <a:bodyPr lIns="0" anchor="b">
            <a:noAutofit/>
          </a:bodyPr>
          <a:lstStyle>
            <a:lvl1pPr algn="l" rtl="0">
              <a:spcBef>
                <a:spcPct val="0"/>
              </a:spcBef>
              <a:buNone/>
              <a:defRPr sz="62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828800" y="3352800"/>
            <a:ext cx="7315200" cy="9144000"/>
          </a:xfrm>
        </p:spPr>
        <p:txBody>
          <a:bodyPr lIns="43542" rIns="43542"/>
          <a:lstStyle>
            <a:lvl1pPr marL="0" indent="0" algn="l">
              <a:buNone/>
              <a:defRPr sz="3300"/>
            </a:lvl1pPr>
            <a:lvl2pPr indent="0" algn="l">
              <a:buNone/>
              <a:defRPr sz="2900"/>
            </a:lvl2pPr>
            <a:lvl3pPr indent="0" algn="l">
              <a:buNone/>
              <a:defRPr sz="2400"/>
            </a:lvl3pPr>
            <a:lvl4pPr indent="0" algn="l">
              <a:buNone/>
              <a:defRPr sz="2100"/>
            </a:lvl4pPr>
            <a:lvl5pPr indent="0" algn="l">
              <a:buNone/>
              <a:defRPr sz="21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533467" y="3352800"/>
            <a:ext cx="13631333" cy="9144000"/>
          </a:xfrm>
        </p:spPr>
        <p:txBody>
          <a:bodyPr tIns="0"/>
          <a:lstStyle>
            <a:lvl1pPr>
              <a:defRPr sz="6700"/>
            </a:lvl1pPr>
            <a:lvl2pPr>
              <a:defRPr sz="6200"/>
            </a:lvl2pPr>
            <a:lvl3pPr>
              <a:defRPr sz="5700"/>
            </a:lvl3pPr>
            <a:lvl4pPr>
              <a:defRPr sz="4800"/>
            </a:lvl4pPr>
            <a:lvl5pPr>
              <a:defRPr sz="43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4FAB73BC-B049-4115-A692-8D63A059BFB8}" type="slidenum">
              <a:rPr lang="en-US" smtClean="0"/>
              <a:pPr/>
              <a:t>‹N°›</a:t>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8442008" y="2216154"/>
            <a:ext cx="14020800" cy="82296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217709" tIns="108855" rIns="217709" bIns="108855" rtlCol="0" anchor="ctr"/>
          <a:lstStyle/>
          <a:p>
            <a:pPr algn="ctr" eaLnBrk="1" latinLnBrk="0" hangingPunct="1"/>
            <a:endParaRPr kumimoji="0" lang="en-US"/>
          </a:p>
        </p:txBody>
      </p:sp>
      <p:sp>
        <p:nvSpPr>
          <p:cNvPr id="12" name="Triangle rectangle 11"/>
          <p:cNvSpPr/>
          <p:nvPr/>
        </p:nvSpPr>
        <p:spPr>
          <a:xfrm rot="420000" flipV="1">
            <a:off x="21344357" y="10719538"/>
            <a:ext cx="414528" cy="31089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217709" tIns="108855" rIns="217709" bIns="108855" rtlCol="0" anchor="ctr"/>
          <a:lstStyle/>
          <a:p>
            <a:pPr algn="ctr" eaLnBrk="1" latinLnBrk="0" hangingPunct="1"/>
            <a:endParaRPr kumimoji="0" lang="en-US"/>
          </a:p>
        </p:txBody>
      </p:sp>
      <p:sp>
        <p:nvSpPr>
          <p:cNvPr id="2" name="Titre 1"/>
          <p:cNvSpPr>
            <a:spLocks noGrp="1"/>
          </p:cNvSpPr>
          <p:nvPr>
            <p:ph type="title"/>
          </p:nvPr>
        </p:nvSpPr>
        <p:spPr>
          <a:xfrm>
            <a:off x="1625600" y="2353993"/>
            <a:ext cx="5900928" cy="3165242"/>
          </a:xfrm>
        </p:spPr>
        <p:txBody>
          <a:bodyPr vert="horz" lIns="108855" tIns="108855" rIns="108855" bIns="108855" anchor="b"/>
          <a:lstStyle>
            <a:lvl1pPr algn="l">
              <a:buNone/>
              <a:defRPr sz="48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1625600" y="5657570"/>
            <a:ext cx="5892800" cy="4358640"/>
          </a:xfrm>
        </p:spPr>
        <p:txBody>
          <a:bodyPr lIns="152397" rIns="108855" bIns="108855" anchor="t"/>
          <a:lstStyle>
            <a:lvl1pPr marL="0" indent="0" algn="l">
              <a:spcBef>
                <a:spcPts val="595"/>
              </a:spcBef>
              <a:buFontTx/>
              <a:buNone/>
              <a:defRPr sz="3100"/>
            </a:lvl1pPr>
            <a:lvl2pPr>
              <a:defRPr sz="2900"/>
            </a:lvl2pPr>
            <a:lvl3pPr>
              <a:defRPr sz="2400"/>
            </a:lvl3pPr>
            <a:lvl4pPr>
              <a:defRPr sz="2100"/>
            </a:lvl4pPr>
            <a:lvl5pPr>
              <a:defRPr sz="21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a:xfrm>
            <a:off x="21539200" y="12712701"/>
            <a:ext cx="1625600" cy="730250"/>
          </a:xfrm>
        </p:spPr>
        <p:txBody>
          <a:bodyPr/>
          <a:lstStyle/>
          <a:p>
            <a:fld id="{4FAB73BC-B049-4115-A692-8D63A059BFB8}" type="slidenum">
              <a:rPr lang="en-US" smtClean="0"/>
              <a:pPr/>
              <a:t>‹N°›</a:t>
            </a:fld>
            <a:endParaRPr lang="en-US" dirty="0"/>
          </a:p>
        </p:txBody>
      </p:sp>
      <p:sp>
        <p:nvSpPr>
          <p:cNvPr id="3" name="Espace réservé pour une image  2"/>
          <p:cNvSpPr>
            <a:spLocks noGrp="1"/>
          </p:cNvSpPr>
          <p:nvPr>
            <p:ph type="pic" idx="1"/>
          </p:nvPr>
        </p:nvSpPr>
        <p:spPr>
          <a:xfrm rot="420000">
            <a:off x="9295448" y="2399034"/>
            <a:ext cx="12313920" cy="7863840"/>
          </a:xfrm>
          <a:prstGeom prst="rect">
            <a:avLst/>
          </a:prstGeom>
          <a:solidFill>
            <a:schemeClr val="bg2"/>
          </a:solidFill>
          <a:ln w="3000" cap="rnd">
            <a:solidFill>
              <a:srgbClr val="C0C0C0"/>
            </a:solidFill>
            <a:round/>
          </a:ln>
          <a:effectLst/>
        </p:spPr>
        <p:txBody>
          <a:bodyPr/>
          <a:lstStyle>
            <a:lvl1pPr marL="0" indent="0">
              <a:buNone/>
              <a:defRPr sz="76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25400" y="11633200"/>
            <a:ext cx="24434800" cy="20828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217709" tIns="108855" rIns="217709" bIns="108855"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11684000" y="12439651"/>
            <a:ext cx="12700000" cy="12763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217709" tIns="108855" rIns="217709" bIns="108855"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25400" y="-14288"/>
            <a:ext cx="24434800" cy="20828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217709" tIns="108855" rIns="217709" bIns="108855"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11684000" y="-14287"/>
            <a:ext cx="12700000" cy="12763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217709" tIns="108855" rIns="217709" bIns="108855"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1219200" y="1408176"/>
            <a:ext cx="21945600" cy="2286000"/>
          </a:xfrm>
          <a:prstGeom prst="rect">
            <a:avLst/>
          </a:prstGeom>
        </p:spPr>
        <p:txBody>
          <a:bodyPr vert="horz" lIns="0" tIns="108855"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1219200" y="3870960"/>
            <a:ext cx="21945600" cy="8778240"/>
          </a:xfrm>
          <a:prstGeom prst="rect">
            <a:avLst/>
          </a:prstGeom>
        </p:spPr>
        <p:txBody>
          <a:bodyPr vert="horz" lIns="217709" tIns="108855" rIns="217709" bIns="108855">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1219200" y="12712701"/>
            <a:ext cx="5689600" cy="730250"/>
          </a:xfrm>
          <a:prstGeom prst="rect">
            <a:avLst/>
          </a:prstGeom>
        </p:spPr>
        <p:txBody>
          <a:bodyPr vert="horz" lIns="0" tIns="0" rIns="0" bIns="0" anchor="b"/>
          <a:lstStyle>
            <a:lvl1pPr algn="l" eaLnBrk="1" latinLnBrk="0" hangingPunct="1">
              <a:defRPr kumimoji="0" sz="2900">
                <a:solidFill>
                  <a:schemeClr val="tx2">
                    <a:shade val="90000"/>
                  </a:schemeClr>
                </a:solidFill>
              </a:defRPr>
            </a:lvl1pPr>
          </a:lstStyle>
          <a:p>
            <a:endParaRPr lang="en-US" dirty="0"/>
          </a:p>
        </p:txBody>
      </p:sp>
      <p:sp>
        <p:nvSpPr>
          <p:cNvPr id="22" name="Espace réservé du pied de page 21"/>
          <p:cNvSpPr>
            <a:spLocks noGrp="1"/>
          </p:cNvSpPr>
          <p:nvPr>
            <p:ph type="ftr" sz="quarter" idx="3"/>
          </p:nvPr>
        </p:nvSpPr>
        <p:spPr>
          <a:xfrm>
            <a:off x="7112000" y="12712701"/>
            <a:ext cx="8940800" cy="730250"/>
          </a:xfrm>
          <a:prstGeom prst="rect">
            <a:avLst/>
          </a:prstGeom>
        </p:spPr>
        <p:txBody>
          <a:bodyPr vert="horz" lIns="0" tIns="0" rIns="0" bIns="0" anchor="b"/>
          <a:lstStyle>
            <a:lvl1pPr algn="l" eaLnBrk="1" latinLnBrk="0" hangingPunct="1">
              <a:defRPr kumimoji="0" sz="2900">
                <a:solidFill>
                  <a:schemeClr val="tx2">
                    <a:shade val="90000"/>
                  </a:schemeClr>
                </a:solidFill>
              </a:defRPr>
            </a:lvl1pPr>
          </a:lstStyle>
          <a:p>
            <a:endParaRPr lang="en-US" dirty="0"/>
          </a:p>
        </p:txBody>
      </p:sp>
      <p:sp>
        <p:nvSpPr>
          <p:cNvPr id="18" name="Espace réservé du numéro de diapositive 17"/>
          <p:cNvSpPr>
            <a:spLocks noGrp="1"/>
          </p:cNvSpPr>
          <p:nvPr>
            <p:ph type="sldNum" sz="quarter" idx="4"/>
          </p:nvPr>
        </p:nvSpPr>
        <p:spPr>
          <a:xfrm>
            <a:off x="21132800" y="12712701"/>
            <a:ext cx="2032000" cy="730250"/>
          </a:xfrm>
          <a:prstGeom prst="rect">
            <a:avLst/>
          </a:prstGeom>
        </p:spPr>
        <p:txBody>
          <a:bodyPr vert="horz" lIns="0" tIns="0" rIns="0" bIns="0" anchor="b"/>
          <a:lstStyle>
            <a:lvl1pPr algn="r" eaLnBrk="1" latinLnBrk="0" hangingPunct="1">
              <a:defRPr kumimoji="0" sz="2900">
                <a:solidFill>
                  <a:schemeClr val="tx2">
                    <a:shade val="90000"/>
                  </a:schemeClr>
                </a:solidFill>
              </a:defRPr>
            </a:lvl1pPr>
          </a:lstStyle>
          <a:p>
            <a:fld id="{4FAB73BC-B049-4115-A692-8D63A059BFB8}" type="slidenum">
              <a:rPr lang="en-US" smtClean="0"/>
              <a:pPr/>
              <a:t>‹N°›</a:t>
            </a:fld>
            <a:endParaRPr lang="en-US" dirty="0"/>
          </a:p>
        </p:txBody>
      </p:sp>
      <p:grpSp>
        <p:nvGrpSpPr>
          <p:cNvPr id="2" name="Groupe 1"/>
          <p:cNvGrpSpPr/>
          <p:nvPr/>
        </p:nvGrpSpPr>
        <p:grpSpPr>
          <a:xfrm>
            <a:off x="-50712" y="404816"/>
            <a:ext cx="24481461" cy="1298448"/>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841" r:id="rId1"/>
    <p:sldLayoutId id="2147484842" r:id="rId2"/>
    <p:sldLayoutId id="2147484843" r:id="rId3"/>
    <p:sldLayoutId id="2147484844" r:id="rId4"/>
    <p:sldLayoutId id="2147484845" r:id="rId5"/>
    <p:sldLayoutId id="2147484846" r:id="rId6"/>
    <p:sldLayoutId id="2147484847" r:id="rId7"/>
    <p:sldLayoutId id="2147484848" r:id="rId8"/>
    <p:sldLayoutId id="2147484849" r:id="rId9"/>
    <p:sldLayoutId id="2147484850" r:id="rId10"/>
    <p:sldLayoutId id="2147484851" r:id="rId11"/>
    <p:sldLayoutId id="2147484852" r:id="rId12"/>
    <p:sldLayoutId id="2147484853" r:id="rId13"/>
  </p:sldLayoutIdLst>
  <p:hf sldNum="0" hdr="0" ftr="0" dt="0"/>
  <p:txStyles>
    <p:titleStyle>
      <a:lvl1pPr algn="l" rtl="0" eaLnBrk="1" latinLnBrk="0" hangingPunct="1">
        <a:spcBef>
          <a:spcPct val="0"/>
        </a:spcBef>
        <a:buNone/>
        <a:defRPr kumimoji="0" sz="11900" b="0" kern="1200">
          <a:ln>
            <a:noFill/>
          </a:ln>
          <a:solidFill>
            <a:schemeClr val="tx2"/>
          </a:solidFill>
          <a:effectLst/>
          <a:latin typeface="+mj-lt"/>
          <a:ea typeface="+mj-ea"/>
          <a:cs typeface="+mj-cs"/>
        </a:defRPr>
      </a:lvl1pPr>
    </p:titleStyle>
    <p:bodyStyle>
      <a:lvl1pPr marL="653128" indent="-653128" algn="l" rtl="0" eaLnBrk="1" latinLnBrk="0" hangingPunct="1">
        <a:spcBef>
          <a:spcPct val="20000"/>
        </a:spcBef>
        <a:buClr>
          <a:schemeClr val="accent3"/>
        </a:buClr>
        <a:buSzPct val="95000"/>
        <a:buFont typeface="Wingdings 2"/>
        <a:buChar char=""/>
        <a:defRPr kumimoji="0" sz="6200" kern="1200">
          <a:solidFill>
            <a:schemeClr val="tx1"/>
          </a:solidFill>
          <a:latin typeface="+mn-lt"/>
          <a:ea typeface="+mn-ea"/>
          <a:cs typeface="+mn-cs"/>
        </a:defRPr>
      </a:lvl1pPr>
      <a:lvl2pPr marL="1523966" indent="-587816" algn="l" rtl="0" eaLnBrk="1" latinLnBrk="0" hangingPunct="1">
        <a:spcBef>
          <a:spcPct val="20000"/>
        </a:spcBef>
        <a:buClr>
          <a:schemeClr val="accent1"/>
        </a:buClr>
        <a:buSzPct val="85000"/>
        <a:buFont typeface="Wingdings 2"/>
        <a:buChar char=""/>
        <a:defRPr kumimoji="0" sz="5700" kern="1200">
          <a:solidFill>
            <a:schemeClr val="tx1"/>
          </a:solidFill>
          <a:latin typeface="+mn-lt"/>
          <a:ea typeface="+mn-ea"/>
          <a:cs typeface="+mn-cs"/>
        </a:defRPr>
      </a:lvl2pPr>
      <a:lvl3pPr marL="2177095" indent="-587816" algn="l" rtl="0" eaLnBrk="1" latinLnBrk="0" hangingPunct="1">
        <a:spcBef>
          <a:spcPct val="20000"/>
        </a:spcBef>
        <a:buClr>
          <a:schemeClr val="accent2"/>
        </a:buClr>
        <a:buSzPct val="70000"/>
        <a:buFont typeface="Wingdings 2"/>
        <a:buChar char=""/>
        <a:defRPr kumimoji="0" sz="5000" kern="1200">
          <a:solidFill>
            <a:schemeClr val="tx1"/>
          </a:solidFill>
          <a:latin typeface="+mn-lt"/>
          <a:ea typeface="+mn-ea"/>
          <a:cs typeface="+mn-cs"/>
        </a:defRPr>
      </a:lvl3pPr>
      <a:lvl4pPr marL="2830223" indent="-500732" algn="l" rtl="0" eaLnBrk="1" latinLnBrk="0" hangingPunct="1">
        <a:spcBef>
          <a:spcPct val="20000"/>
        </a:spcBef>
        <a:buClr>
          <a:schemeClr val="accent3"/>
        </a:buClr>
        <a:buSzPct val="65000"/>
        <a:buFont typeface="Wingdings 2"/>
        <a:buChar char=""/>
        <a:defRPr kumimoji="0" sz="4800" kern="1200">
          <a:solidFill>
            <a:schemeClr val="tx1"/>
          </a:solidFill>
          <a:latin typeface="+mn-lt"/>
          <a:ea typeface="+mn-ea"/>
          <a:cs typeface="+mn-cs"/>
        </a:defRPr>
      </a:lvl4pPr>
      <a:lvl5pPr marL="3483352" indent="-500732" algn="l" rtl="0" eaLnBrk="1" latinLnBrk="0" hangingPunct="1">
        <a:spcBef>
          <a:spcPct val="20000"/>
        </a:spcBef>
        <a:buClr>
          <a:schemeClr val="accent4"/>
        </a:buClr>
        <a:buSzPct val="65000"/>
        <a:buFont typeface="Wingdings 2"/>
        <a:buChar char=""/>
        <a:defRPr kumimoji="0" sz="4800" kern="1200">
          <a:solidFill>
            <a:schemeClr val="tx1"/>
          </a:solidFill>
          <a:latin typeface="+mn-lt"/>
          <a:ea typeface="+mn-ea"/>
          <a:cs typeface="+mn-cs"/>
        </a:defRPr>
      </a:lvl5pPr>
      <a:lvl6pPr marL="4136480" indent="-500732" algn="l" rtl="0" eaLnBrk="1" latinLnBrk="0" hangingPunct="1">
        <a:spcBef>
          <a:spcPct val="20000"/>
        </a:spcBef>
        <a:buClr>
          <a:schemeClr val="accent5"/>
        </a:buClr>
        <a:buSzPct val="80000"/>
        <a:buFont typeface="Wingdings 2"/>
        <a:buChar char=""/>
        <a:defRPr kumimoji="0" sz="4300" kern="1200">
          <a:solidFill>
            <a:schemeClr val="tx1"/>
          </a:solidFill>
          <a:latin typeface="+mn-lt"/>
          <a:ea typeface="+mn-ea"/>
          <a:cs typeface="+mn-cs"/>
        </a:defRPr>
      </a:lvl6pPr>
      <a:lvl7pPr marL="4571899" indent="-435419" algn="l" rtl="0" eaLnBrk="1" latinLnBrk="0" hangingPunct="1">
        <a:spcBef>
          <a:spcPct val="20000"/>
        </a:spcBef>
        <a:buClr>
          <a:schemeClr val="accent6"/>
        </a:buClr>
        <a:buSzPct val="80000"/>
        <a:buFont typeface="Wingdings 2"/>
        <a:buChar char=""/>
        <a:defRPr kumimoji="0" sz="3800" kern="1200" baseline="0">
          <a:solidFill>
            <a:schemeClr val="tx1"/>
          </a:solidFill>
          <a:latin typeface="+mn-lt"/>
          <a:ea typeface="+mn-ea"/>
          <a:cs typeface="+mn-cs"/>
        </a:defRPr>
      </a:lvl7pPr>
      <a:lvl8pPr marL="5225028" indent="-435419" algn="l" rtl="0" eaLnBrk="1" latinLnBrk="0" hangingPunct="1">
        <a:spcBef>
          <a:spcPct val="20000"/>
        </a:spcBef>
        <a:buClr>
          <a:schemeClr val="tx2"/>
        </a:buClr>
        <a:buChar char="•"/>
        <a:defRPr kumimoji="0" sz="3800" kern="1200">
          <a:solidFill>
            <a:schemeClr val="tx1"/>
          </a:solidFill>
          <a:latin typeface="+mn-lt"/>
          <a:ea typeface="+mn-ea"/>
          <a:cs typeface="+mn-cs"/>
        </a:defRPr>
      </a:lvl8pPr>
      <a:lvl9pPr marL="5878156" indent="-435419" algn="l" rtl="0" eaLnBrk="1" latinLnBrk="0" hangingPunct="1">
        <a:spcBef>
          <a:spcPct val="20000"/>
        </a:spcBef>
        <a:buClr>
          <a:schemeClr val="tx2"/>
        </a:buClr>
        <a:buFontTx/>
        <a:buChar char="•"/>
        <a:defRPr kumimoji="0" sz="33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088547" algn="l" rtl="0" eaLnBrk="1" latinLnBrk="0" hangingPunct="1">
        <a:defRPr kumimoji="0" kern="1200">
          <a:solidFill>
            <a:schemeClr val="tx1"/>
          </a:solidFill>
          <a:latin typeface="+mn-lt"/>
          <a:ea typeface="+mn-ea"/>
          <a:cs typeface="+mn-cs"/>
        </a:defRPr>
      </a:lvl2pPr>
      <a:lvl3pPr marL="2177095" algn="l" rtl="0" eaLnBrk="1" latinLnBrk="0" hangingPunct="1">
        <a:defRPr kumimoji="0" kern="1200">
          <a:solidFill>
            <a:schemeClr val="tx1"/>
          </a:solidFill>
          <a:latin typeface="+mn-lt"/>
          <a:ea typeface="+mn-ea"/>
          <a:cs typeface="+mn-cs"/>
        </a:defRPr>
      </a:lvl3pPr>
      <a:lvl4pPr marL="3265642" algn="l" rtl="0" eaLnBrk="1" latinLnBrk="0" hangingPunct="1">
        <a:defRPr kumimoji="0" kern="1200">
          <a:solidFill>
            <a:schemeClr val="tx1"/>
          </a:solidFill>
          <a:latin typeface="+mn-lt"/>
          <a:ea typeface="+mn-ea"/>
          <a:cs typeface="+mn-cs"/>
        </a:defRPr>
      </a:lvl4pPr>
      <a:lvl5pPr marL="4354190" algn="l" rtl="0" eaLnBrk="1" latinLnBrk="0" hangingPunct="1">
        <a:defRPr kumimoji="0" kern="1200">
          <a:solidFill>
            <a:schemeClr val="tx1"/>
          </a:solidFill>
          <a:latin typeface="+mn-lt"/>
          <a:ea typeface="+mn-ea"/>
          <a:cs typeface="+mn-cs"/>
        </a:defRPr>
      </a:lvl5pPr>
      <a:lvl6pPr marL="5442737" algn="l" rtl="0" eaLnBrk="1" latinLnBrk="0" hangingPunct="1">
        <a:defRPr kumimoji="0" kern="1200">
          <a:solidFill>
            <a:schemeClr val="tx1"/>
          </a:solidFill>
          <a:latin typeface="+mn-lt"/>
          <a:ea typeface="+mn-ea"/>
          <a:cs typeface="+mn-cs"/>
        </a:defRPr>
      </a:lvl6pPr>
      <a:lvl7pPr marL="6531285" algn="l" rtl="0" eaLnBrk="1" latinLnBrk="0" hangingPunct="1">
        <a:defRPr kumimoji="0" kern="1200">
          <a:solidFill>
            <a:schemeClr val="tx1"/>
          </a:solidFill>
          <a:latin typeface="+mn-lt"/>
          <a:ea typeface="+mn-ea"/>
          <a:cs typeface="+mn-cs"/>
        </a:defRPr>
      </a:lvl7pPr>
      <a:lvl8pPr marL="7619832" algn="l" rtl="0" eaLnBrk="1" latinLnBrk="0" hangingPunct="1">
        <a:defRPr kumimoji="0" kern="1200">
          <a:solidFill>
            <a:schemeClr val="tx1"/>
          </a:solidFill>
          <a:latin typeface="+mn-lt"/>
          <a:ea typeface="+mn-ea"/>
          <a:cs typeface="+mn-cs"/>
        </a:defRPr>
      </a:lvl8pPr>
      <a:lvl9pPr marL="870838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ideo" Target="NULL" TargetMode="External"/><Relationship Id="rId5" Type="http://schemas.openxmlformats.org/officeDocument/2006/relationships/image" Target="../media/image4.png"/><Relationship Id="rId4" Type="http://schemas.microsoft.com/office/2007/relationships/media" Target="../media/media1.mp4"/></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Rectangle 2"/>
          <p:cNvSpPr/>
          <p:nvPr/>
        </p:nvSpPr>
        <p:spPr>
          <a:xfrm>
            <a:off x="4583101" y="4140997"/>
            <a:ext cx="15195575" cy="4659358"/>
          </a:xfrm>
          <a:prstGeom prst="rect">
            <a:avLst/>
          </a:prstGeom>
          <a:solidFill>
            <a:schemeClr val="accent1">
              <a:lumMod val="60000"/>
              <a:lumOff val="40000"/>
              <a:alpha val="59000"/>
            </a:schemeClr>
          </a:solidFill>
          <a:ln w="38100" cmpd="sng">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p>
        </p:txBody>
      </p:sp>
      <p:sp>
        <p:nvSpPr>
          <p:cNvPr id="4" name="AutoShape 2"/>
          <p:cNvSpPr>
            <a:spLocks/>
          </p:cNvSpPr>
          <p:nvPr/>
        </p:nvSpPr>
        <p:spPr bwMode="auto">
          <a:xfrm>
            <a:off x="5636970" y="4805155"/>
            <a:ext cx="13160654" cy="2657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solidFill>
              <a:schemeClr val="bg1"/>
            </a:solid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square" lIns="50800" tIns="50800" rIns="50800" bIns="50800" anchor="ctr">
            <a:spAutoFit/>
          </a:bodyPr>
          <a:lstStyle/>
          <a:p>
            <a:pPr algn="ctr"/>
            <a:r>
              <a:rPr lang="ar-LB" sz="16600" dirty="0">
                <a:ln w="0"/>
                <a:effectLst>
                  <a:outerShdw blurRad="38100" dist="19050" dir="2700000" algn="tl" rotWithShape="0">
                    <a:schemeClr val="dk1">
                      <a:alpha val="40000"/>
                    </a:schemeClr>
                  </a:outerShdw>
                </a:effectLst>
                <a:cs typeface="Ghalam1" panose="03020502030600020003" pitchFamily="66" charset="-78"/>
              </a:rPr>
              <a:t>بسم الله الرحمن الرحيم</a:t>
            </a:r>
            <a:endParaRPr lang="en-US" sz="16600" dirty="0">
              <a:ln w="0"/>
              <a:effectLst>
                <a:outerShdw blurRad="38100" dist="19050" dir="2700000" algn="tl" rotWithShape="0">
                  <a:schemeClr val="dk1">
                    <a:alpha val="40000"/>
                  </a:schemeClr>
                </a:outerShdw>
              </a:effectLst>
              <a:cs typeface="Ghalam1" panose="03020502030600020003" pitchFamily="66" charset="-78"/>
            </a:endParaRPr>
          </a:p>
        </p:txBody>
      </p:sp>
    </p:spTree>
    <p:extLst>
      <p:ext uri="{BB962C8B-B14F-4D97-AF65-F5344CB8AC3E}">
        <p14:creationId xmlns="" xmlns:p14="http://schemas.microsoft.com/office/powerpoint/2010/main" val="4180155553"/>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6"/>
          <p:cNvGrpSpPr/>
          <p:nvPr/>
        </p:nvGrpSpPr>
        <p:grpSpPr>
          <a:xfrm flipV="1">
            <a:off x="5675586" y="2175642"/>
            <a:ext cx="12444913" cy="264802"/>
            <a:chOff x="1775295" y="2028842"/>
            <a:chExt cx="3021910" cy="45719"/>
          </a:xfrm>
        </p:grpSpPr>
        <p:sp>
          <p:nvSpPr>
            <p:cNvPr id="18" name="Rectangle 17"/>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5" name="Rectangle 24"/>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6" name="Rectangle 25"/>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7" name="Rectangle 26"/>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8" name="Rectangle 27"/>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sp>
        <p:nvSpPr>
          <p:cNvPr id="36" name="TextBox 7"/>
          <p:cNvSpPr txBox="1"/>
          <p:nvPr/>
        </p:nvSpPr>
        <p:spPr>
          <a:xfrm>
            <a:off x="5135617" y="0"/>
            <a:ext cx="12994728" cy="2215991"/>
          </a:xfrm>
          <a:prstGeom prst="rect">
            <a:avLst/>
          </a:prstGeom>
          <a:noFill/>
        </p:spPr>
        <p:txBody>
          <a:bodyPr wrap="square" rtlCol="0">
            <a:spAutoFit/>
          </a:bodyPr>
          <a:lstStyle/>
          <a:p>
            <a:pPr algn="ctr" rtl="1"/>
            <a:r>
              <a:rPr lang="ar-DZ" sz="13800" b="1" dirty="0" smtClean="0">
                <a:latin typeface="Traditional Arabic" pitchFamily="18" charset="-78"/>
                <a:ea typeface="+mj-ea"/>
                <a:cs typeface="Traditional Arabic" pitchFamily="18" charset="-78"/>
              </a:rPr>
              <a:t>مناهج التوظيف الدولي</a:t>
            </a:r>
            <a:endParaRPr lang="en-US" sz="13800" b="1" dirty="0">
              <a:latin typeface="Traditional Arabic" pitchFamily="18" charset="-78"/>
              <a:ea typeface="+mj-ea"/>
              <a:cs typeface="Traditional Arabic" pitchFamily="18" charset="-78"/>
            </a:endParaRPr>
          </a:p>
        </p:txBody>
      </p:sp>
      <p:sp>
        <p:nvSpPr>
          <p:cNvPr id="39" name="Nuage 38"/>
          <p:cNvSpPr/>
          <p:nvPr/>
        </p:nvSpPr>
        <p:spPr>
          <a:xfrm>
            <a:off x="3166933" y="3252675"/>
            <a:ext cx="18760966" cy="2259724"/>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8000" b="1" dirty="0" err="1" smtClean="0">
                <a:solidFill>
                  <a:schemeClr val="tx1"/>
                </a:solidFill>
                <a:latin typeface="Simplified Arabic" pitchFamily="18" charset="-78"/>
                <a:cs typeface="Simplified Arabic" pitchFamily="18" charset="-78"/>
              </a:rPr>
              <a:t>Geocentri</a:t>
            </a:r>
            <a:r>
              <a:rPr lang="en-ZA" sz="8000" b="1" dirty="0" smtClean="0">
                <a:solidFill>
                  <a:schemeClr val="tx1"/>
                </a:solidFill>
                <a:latin typeface="Simplified Arabic" pitchFamily="18" charset="-78"/>
                <a:cs typeface="Simplified Arabic" pitchFamily="18" charset="-78"/>
              </a:rPr>
              <a:t> </a:t>
            </a:r>
            <a:r>
              <a:rPr lang="ar-DZ" sz="8000" b="1" dirty="0" smtClean="0">
                <a:solidFill>
                  <a:schemeClr val="tx1"/>
                </a:solidFill>
                <a:latin typeface="Simplified Arabic" pitchFamily="18" charset="-78"/>
                <a:cs typeface="Simplified Arabic" pitchFamily="18" charset="-78"/>
              </a:rPr>
              <a:t>(مركزية الأرض)  الجغرافي </a:t>
            </a:r>
            <a:endParaRPr lang="fr-FR" sz="8000" b="1" dirty="0">
              <a:solidFill>
                <a:schemeClr val="tx1"/>
              </a:solidFill>
              <a:latin typeface="Simplified Arabic" pitchFamily="18" charset="-78"/>
              <a:cs typeface="Simplified Arabic" pitchFamily="18" charset="-78"/>
            </a:endParaRPr>
          </a:p>
        </p:txBody>
      </p:sp>
      <p:sp>
        <p:nvSpPr>
          <p:cNvPr id="13" name="Rectangle 12"/>
          <p:cNvSpPr/>
          <p:nvPr/>
        </p:nvSpPr>
        <p:spPr>
          <a:xfrm>
            <a:off x="3248525" y="6438582"/>
            <a:ext cx="17638295" cy="4154984"/>
          </a:xfrm>
          <a:prstGeom prst="rect">
            <a:avLst/>
          </a:prstGeom>
        </p:spPr>
        <p:txBody>
          <a:bodyPr wrap="square">
            <a:spAutoFit/>
          </a:bodyPr>
          <a:lstStyle/>
          <a:p>
            <a:pPr algn="r"/>
            <a:r>
              <a:rPr lang="ar-DZ" sz="8800" b="1" dirty="0" smtClean="0">
                <a:latin typeface="Simplified Arabic" pitchFamily="18" charset="-78"/>
                <a:cs typeface="+mj-cs"/>
              </a:rPr>
              <a:t>لا تقوم المنظمات بتوظيف مواطني البلد الأصلي ولا يفضل رعايا الدول المضيفة، يقومون بتجنيد المواطنين على أساس الكفاءة </a:t>
            </a:r>
            <a:r>
              <a:rPr lang="ar-DZ" sz="8800" b="1" dirty="0" err="1" smtClean="0">
                <a:latin typeface="Simplified Arabic" pitchFamily="18" charset="-78"/>
                <a:cs typeface="+mj-cs"/>
              </a:rPr>
              <a:t>و</a:t>
            </a:r>
            <a:r>
              <a:rPr lang="ar-DZ" sz="8800" b="1" dirty="0" smtClean="0">
                <a:latin typeface="Simplified Arabic" pitchFamily="18" charset="-78"/>
                <a:cs typeface="+mj-cs"/>
              </a:rPr>
              <a:t> وضع الشخص المناسب في مكان المناسب. </a:t>
            </a:r>
            <a:endParaRPr lang="fr-FR" sz="8800" b="1" dirty="0">
              <a:cs typeface="+mj-cs"/>
            </a:endParaRPr>
          </a:p>
        </p:txBody>
      </p:sp>
    </p:spTree>
    <p:extLst>
      <p:ext uri="{BB962C8B-B14F-4D97-AF65-F5344CB8AC3E}">
        <p14:creationId xmlns="" xmlns:p14="http://schemas.microsoft.com/office/powerpoint/2010/main" val="758176338"/>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barn(inVertical)">
                                      <p:cBhvr>
                                        <p:cTn id="1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uage 2"/>
          <p:cNvSpPr/>
          <p:nvPr/>
        </p:nvSpPr>
        <p:spPr>
          <a:xfrm>
            <a:off x="5161962" y="2102623"/>
            <a:ext cx="13148441" cy="2565629"/>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8000" b="1" dirty="0" err="1" smtClean="0">
                <a:solidFill>
                  <a:schemeClr val="tx1"/>
                </a:solidFill>
                <a:latin typeface="Simplified Arabic" pitchFamily="18" charset="-78"/>
                <a:cs typeface="Simplified Arabic" pitchFamily="18" charset="-78"/>
              </a:rPr>
              <a:t>Geocentri</a:t>
            </a:r>
            <a:r>
              <a:rPr lang="en-ZA" sz="8000" b="1" dirty="0" smtClean="0">
                <a:solidFill>
                  <a:schemeClr val="tx1"/>
                </a:solidFill>
                <a:latin typeface="Simplified Arabic" pitchFamily="18" charset="-78"/>
                <a:cs typeface="Simplified Arabic" pitchFamily="18" charset="-78"/>
              </a:rPr>
              <a:t> </a:t>
            </a:r>
            <a:r>
              <a:rPr lang="ar-DZ" sz="8000" b="1" dirty="0" smtClean="0">
                <a:solidFill>
                  <a:schemeClr val="tx1"/>
                </a:solidFill>
                <a:latin typeface="Simplified Arabic" pitchFamily="18" charset="-78"/>
                <a:cs typeface="Simplified Arabic" pitchFamily="18" charset="-78"/>
              </a:rPr>
              <a:t>الجغرافي </a:t>
            </a:r>
            <a:endParaRPr lang="fr-FR" sz="8000" b="1" dirty="0">
              <a:solidFill>
                <a:schemeClr val="tx1"/>
              </a:solidFill>
              <a:latin typeface="Simplified Arabic" pitchFamily="18" charset="-78"/>
              <a:cs typeface="Simplified Arabic" pitchFamily="18" charset="-78"/>
            </a:endParaRPr>
          </a:p>
        </p:txBody>
      </p:sp>
      <p:sp>
        <p:nvSpPr>
          <p:cNvPr id="4" name="TextBox 7"/>
          <p:cNvSpPr txBox="1"/>
          <p:nvPr/>
        </p:nvSpPr>
        <p:spPr>
          <a:xfrm>
            <a:off x="3368842" y="0"/>
            <a:ext cx="16507325" cy="1323439"/>
          </a:xfrm>
          <a:prstGeom prst="rect">
            <a:avLst/>
          </a:prstGeom>
          <a:noFill/>
        </p:spPr>
        <p:txBody>
          <a:bodyPr wrap="square" rtlCol="0">
            <a:spAutoFit/>
          </a:bodyPr>
          <a:lstStyle/>
          <a:p>
            <a:pPr algn="ctr" rtl="1"/>
            <a:r>
              <a:rPr lang="ar-DZ" sz="8000" b="1" i="1" dirty="0" smtClean="0">
                <a:latin typeface="Simplified Arabic" pitchFamily="18" charset="-78"/>
                <a:ea typeface="+mj-ea"/>
                <a:cs typeface="Simplified Arabic" pitchFamily="18" charset="-78"/>
              </a:rPr>
              <a:t>ايجابيات </a:t>
            </a:r>
            <a:r>
              <a:rPr lang="ar-DZ" sz="8000" b="1" i="1" dirty="0" err="1" smtClean="0">
                <a:latin typeface="Simplified Arabic" pitchFamily="18" charset="-78"/>
                <a:ea typeface="+mj-ea"/>
                <a:cs typeface="Simplified Arabic" pitchFamily="18" charset="-78"/>
              </a:rPr>
              <a:t>و</a:t>
            </a:r>
            <a:r>
              <a:rPr lang="ar-DZ" sz="8000" b="1" i="1" dirty="0" smtClean="0">
                <a:latin typeface="Simplified Arabic" pitchFamily="18" charset="-78"/>
                <a:ea typeface="+mj-ea"/>
                <a:cs typeface="Simplified Arabic" pitchFamily="18" charset="-78"/>
              </a:rPr>
              <a:t> سلبيات مناهج التوظيف الدولي </a:t>
            </a:r>
            <a:endParaRPr lang="en-US" sz="8000" b="1" i="1" dirty="0">
              <a:latin typeface="Simplified Arabic" pitchFamily="18" charset="-78"/>
              <a:ea typeface="+mj-ea"/>
              <a:cs typeface="Simplified Arabic" pitchFamily="18" charset="-78"/>
            </a:endParaRPr>
          </a:p>
        </p:txBody>
      </p:sp>
      <p:grpSp>
        <p:nvGrpSpPr>
          <p:cNvPr id="2" name="Group 16"/>
          <p:cNvGrpSpPr/>
          <p:nvPr/>
        </p:nvGrpSpPr>
        <p:grpSpPr>
          <a:xfrm flipV="1">
            <a:off x="4644190" y="1418896"/>
            <a:ext cx="14822906" cy="193335"/>
            <a:chOff x="1775295" y="2028842"/>
            <a:chExt cx="3021910" cy="45719"/>
          </a:xfrm>
        </p:grpSpPr>
        <p:sp>
          <p:nvSpPr>
            <p:cNvPr id="6" name="Rectangle 5"/>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7" name="Rectangle 6"/>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8" name="Rectangle 7"/>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9" name="Rectangle 8"/>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0" name="Rectangle 9"/>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sp>
        <p:nvSpPr>
          <p:cNvPr id="11" name="Rectangle 10"/>
          <p:cNvSpPr/>
          <p:nvPr/>
        </p:nvSpPr>
        <p:spPr>
          <a:xfrm>
            <a:off x="625643" y="6057278"/>
            <a:ext cx="11261558" cy="59743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8000" b="1" dirty="0" smtClean="0">
                <a:solidFill>
                  <a:schemeClr val="tx1"/>
                </a:solidFill>
                <a:latin typeface="Traditional Arabic" pitchFamily="18" charset="-78"/>
                <a:cs typeface="Traditional Arabic" pitchFamily="18" charset="-78"/>
              </a:rPr>
              <a:t>- يصبح فرصة بالاشتباكات الثقافية عالية. </a:t>
            </a:r>
          </a:p>
          <a:p>
            <a:pPr algn="r" rtl="1"/>
            <a:r>
              <a:rPr lang="ar-DZ" sz="8000" b="1" dirty="0" smtClean="0">
                <a:solidFill>
                  <a:schemeClr val="tx1"/>
                </a:solidFill>
                <a:latin typeface="Traditional Arabic" pitchFamily="18" charset="-78"/>
                <a:cs typeface="Traditional Arabic" pitchFamily="18" charset="-78"/>
              </a:rPr>
              <a:t>-اختلافات ثقافات عالية. </a:t>
            </a:r>
          </a:p>
          <a:p>
            <a:pPr algn="r" rtl="1"/>
            <a:r>
              <a:rPr lang="ar-DZ" sz="8000" b="1" dirty="0" smtClean="0">
                <a:solidFill>
                  <a:schemeClr val="tx1"/>
                </a:solidFill>
                <a:latin typeface="Traditional Arabic" pitchFamily="18" charset="-78"/>
                <a:cs typeface="Traditional Arabic" pitchFamily="18" charset="-78"/>
              </a:rPr>
              <a:t>- قد لا يسهل دائما التنسيق والتحكم بشكل أفضل في عمليات المنظمة. </a:t>
            </a:r>
          </a:p>
        </p:txBody>
      </p:sp>
      <p:sp>
        <p:nvSpPr>
          <p:cNvPr id="12" name="Rectangle 11"/>
          <p:cNvSpPr/>
          <p:nvPr/>
        </p:nvSpPr>
        <p:spPr>
          <a:xfrm>
            <a:off x="13411199" y="5702969"/>
            <a:ext cx="9793705" cy="74836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8000" b="1" dirty="0" smtClean="0">
                <a:solidFill>
                  <a:schemeClr val="tx1"/>
                </a:solidFill>
                <a:latin typeface="Traditional Arabic" pitchFamily="18" charset="-78"/>
                <a:cs typeface="Traditional Arabic" pitchFamily="18" charset="-78"/>
              </a:rPr>
              <a:t>- يخلق مجالا لتوظيف أفضل الموهوبين وأكثر كفاءة في العالم. </a:t>
            </a:r>
          </a:p>
          <a:p>
            <a:pPr algn="r" rtl="1"/>
            <a:r>
              <a:rPr lang="ar-DZ" sz="8000" b="1" dirty="0" smtClean="0">
                <a:solidFill>
                  <a:schemeClr val="tx1"/>
                </a:solidFill>
                <a:latin typeface="Traditional Arabic" pitchFamily="18" charset="-78"/>
                <a:cs typeface="Traditional Arabic" pitchFamily="18" charset="-78"/>
              </a:rPr>
              <a:t>- الحد من الصدمات غير العادلة في المنظمة بسبب محسوبية </a:t>
            </a:r>
            <a:r>
              <a:rPr lang="ar-DZ" sz="8000" b="1" dirty="0" err="1" smtClean="0">
                <a:solidFill>
                  <a:schemeClr val="tx1"/>
                </a:solidFill>
                <a:latin typeface="Traditional Arabic" pitchFamily="18" charset="-78"/>
                <a:cs typeface="Traditional Arabic" pitchFamily="18" charset="-78"/>
              </a:rPr>
              <a:t>إتجاه</a:t>
            </a:r>
            <a:r>
              <a:rPr lang="ar-DZ" sz="8000" b="1" dirty="0" smtClean="0">
                <a:solidFill>
                  <a:schemeClr val="tx1"/>
                </a:solidFill>
                <a:latin typeface="Traditional Arabic" pitchFamily="18" charset="-78"/>
                <a:cs typeface="Traditional Arabic" pitchFamily="18" charset="-78"/>
              </a:rPr>
              <a:t> الجنسية. </a:t>
            </a:r>
          </a:p>
          <a:p>
            <a:pPr algn="r" rtl="1"/>
            <a:endParaRPr lang="ar-DZ" sz="8000" dirty="0" smtClean="0">
              <a:solidFill>
                <a:schemeClr val="tx1"/>
              </a:solidFill>
              <a:latin typeface="Traditional Arabic" pitchFamily="18" charset="-78"/>
              <a:cs typeface="Traditional Arabic" pitchFamily="18" charset="-78"/>
            </a:endParaRPr>
          </a:p>
        </p:txBody>
      </p:sp>
      <p:sp>
        <p:nvSpPr>
          <p:cNvPr id="13" name="Rectangle 12"/>
          <p:cNvSpPr/>
          <p:nvPr/>
        </p:nvSpPr>
        <p:spPr>
          <a:xfrm>
            <a:off x="12994105" y="4692316"/>
            <a:ext cx="9240252" cy="74595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8800" b="1" dirty="0" smtClean="0">
                <a:solidFill>
                  <a:schemeClr val="tx1"/>
                </a:solidFill>
                <a:latin typeface="Traditional Arabic" pitchFamily="18" charset="-78"/>
                <a:cs typeface="Traditional Arabic" pitchFamily="18" charset="-78"/>
              </a:rPr>
              <a:t>الايجابيات </a:t>
            </a:r>
            <a:endParaRPr lang="fr-FR" sz="8800" b="1" dirty="0" smtClean="0">
              <a:solidFill>
                <a:schemeClr val="tx1"/>
              </a:solidFill>
              <a:latin typeface="Traditional Arabic" pitchFamily="18" charset="-78"/>
              <a:cs typeface="Traditional Arabic" pitchFamily="18" charset="-78"/>
            </a:endParaRPr>
          </a:p>
        </p:txBody>
      </p:sp>
      <p:sp>
        <p:nvSpPr>
          <p:cNvPr id="14" name="Rectangle 13"/>
          <p:cNvSpPr/>
          <p:nvPr/>
        </p:nvSpPr>
        <p:spPr>
          <a:xfrm>
            <a:off x="1764632" y="5013158"/>
            <a:ext cx="9240252" cy="74595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8800" b="1" dirty="0" smtClean="0">
                <a:solidFill>
                  <a:schemeClr val="tx1"/>
                </a:solidFill>
                <a:latin typeface="Traditional Arabic" pitchFamily="18" charset="-78"/>
                <a:cs typeface="Traditional Arabic" pitchFamily="18" charset="-78"/>
              </a:rPr>
              <a:t>السلبيات </a:t>
            </a:r>
            <a:endParaRPr lang="fr-FR" sz="8800" b="1" dirty="0" smtClean="0">
              <a:solidFill>
                <a:schemeClr val="tx1"/>
              </a:solidFill>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6936829" y="2434765"/>
            <a:ext cx="10895066" cy="182311"/>
            <a:chOff x="1775295" y="2028842"/>
            <a:chExt cx="3021910" cy="45719"/>
          </a:xfrm>
        </p:grpSpPr>
        <p:sp>
          <p:nvSpPr>
            <p:cNvPr id="3" name="Rectangle 2"/>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4" name="Rectangle 3"/>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5" name="Rectangle 4"/>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6" name="Rectangle 5"/>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7" name="Rectangle 6"/>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sp>
        <p:nvSpPr>
          <p:cNvPr id="39" name="TextBox 7"/>
          <p:cNvSpPr txBox="1"/>
          <p:nvPr/>
        </p:nvSpPr>
        <p:spPr>
          <a:xfrm>
            <a:off x="6656989" y="567559"/>
            <a:ext cx="12204633" cy="1569660"/>
          </a:xfrm>
          <a:prstGeom prst="rect">
            <a:avLst/>
          </a:prstGeom>
          <a:noFill/>
        </p:spPr>
        <p:txBody>
          <a:bodyPr wrap="square" rtlCol="0">
            <a:spAutoFit/>
          </a:bodyPr>
          <a:lstStyle/>
          <a:p>
            <a:pPr algn="ctr" rtl="1"/>
            <a:r>
              <a:rPr lang="ar-DZ" sz="9600" b="1" i="1" dirty="0" smtClean="0">
                <a:latin typeface="Simplified Arabic" pitchFamily="18" charset="-78"/>
                <a:ea typeface="+mj-ea"/>
                <a:cs typeface="Simplified Arabic" pitchFamily="18" charset="-78"/>
              </a:rPr>
              <a:t>مناهج التوظيف الدولي </a:t>
            </a:r>
            <a:endParaRPr lang="en-US" sz="9600" b="1" i="1" dirty="0">
              <a:latin typeface="Simplified Arabic" pitchFamily="18" charset="-78"/>
              <a:ea typeface="+mj-ea"/>
              <a:cs typeface="Simplified Arabic" pitchFamily="18" charset="-78"/>
            </a:endParaRPr>
          </a:p>
        </p:txBody>
      </p:sp>
      <p:sp>
        <p:nvSpPr>
          <p:cNvPr id="45" name="Nuage 44"/>
          <p:cNvSpPr/>
          <p:nvPr/>
        </p:nvSpPr>
        <p:spPr>
          <a:xfrm>
            <a:off x="3183530" y="3072339"/>
            <a:ext cx="17783502" cy="1834057"/>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9600" b="1" dirty="0" smtClean="0">
                <a:solidFill>
                  <a:schemeClr val="tx1"/>
                </a:solidFill>
                <a:latin typeface="Traditional Arabic" pitchFamily="18" charset="-78"/>
                <a:cs typeface="Traditional Arabic" pitchFamily="18" charset="-78"/>
              </a:rPr>
              <a:t> الإقليمي </a:t>
            </a:r>
            <a:r>
              <a:rPr lang="en-ZA" sz="9600" b="1" dirty="0" err="1" smtClean="0">
                <a:solidFill>
                  <a:schemeClr val="tx1"/>
                </a:solidFill>
                <a:latin typeface="Traditional Arabic" pitchFamily="18" charset="-78"/>
                <a:cs typeface="Traditional Arabic" pitchFamily="18" charset="-78"/>
              </a:rPr>
              <a:t>Regiocentric</a:t>
            </a:r>
            <a:endParaRPr lang="fr-FR" sz="9600" b="1" dirty="0">
              <a:solidFill>
                <a:schemeClr val="tx1"/>
              </a:solidFill>
              <a:latin typeface="Traditional Arabic" pitchFamily="18" charset="-78"/>
              <a:cs typeface="Traditional Arabic" pitchFamily="18" charset="-78"/>
            </a:endParaRPr>
          </a:p>
        </p:txBody>
      </p:sp>
      <p:sp>
        <p:nvSpPr>
          <p:cNvPr id="46" name="ZoneTexte 45"/>
          <p:cNvSpPr txBox="1"/>
          <p:nvPr/>
        </p:nvSpPr>
        <p:spPr>
          <a:xfrm>
            <a:off x="1669486" y="5879709"/>
            <a:ext cx="21567227" cy="4278094"/>
          </a:xfrm>
          <a:prstGeom prst="rect">
            <a:avLst/>
          </a:prstGeom>
          <a:noFill/>
        </p:spPr>
        <p:txBody>
          <a:bodyPr wrap="square" rtlCol="0">
            <a:spAutoFit/>
          </a:bodyPr>
          <a:lstStyle/>
          <a:p>
            <a:pPr algn="just" rtl="1"/>
            <a:r>
              <a:rPr lang="ar-DZ" sz="8800" b="1" dirty="0" smtClean="0">
                <a:latin typeface="Traditional Arabic" pitchFamily="18" charset="-78"/>
                <a:cs typeface="Traditional Arabic" pitchFamily="18" charset="-78"/>
              </a:rPr>
              <a:t>هو قابل للتكيف مع الشركة </a:t>
            </a:r>
            <a:r>
              <a:rPr lang="ar-DZ" sz="8800" b="1" dirty="0" err="1" smtClean="0">
                <a:latin typeface="Traditional Arabic" pitchFamily="18" charset="-78"/>
                <a:cs typeface="Traditional Arabic" pitchFamily="18" charset="-78"/>
              </a:rPr>
              <a:t>و</a:t>
            </a:r>
            <a:r>
              <a:rPr lang="ar-DZ" sz="8800" b="1" dirty="0" smtClean="0">
                <a:latin typeface="Traditional Arabic" pitchFamily="18" charset="-78"/>
                <a:cs typeface="Traditional Arabic" pitchFamily="18" charset="-78"/>
              </a:rPr>
              <a:t> </a:t>
            </a:r>
            <a:r>
              <a:rPr lang="ar-DZ" sz="9600" b="1" dirty="0" smtClean="0">
                <a:latin typeface="Traditional Arabic" pitchFamily="18" charset="-78"/>
                <a:cs typeface="Traditional Arabic" pitchFamily="18" charset="-78"/>
              </a:rPr>
              <a:t>إستراتيجيات</a:t>
            </a:r>
            <a:r>
              <a:rPr lang="ar-DZ" sz="8800" b="1" dirty="0" smtClean="0">
                <a:latin typeface="Traditional Arabic" pitchFamily="18" charset="-78"/>
                <a:cs typeface="Traditional Arabic" pitchFamily="18" charset="-78"/>
              </a:rPr>
              <a:t> المنتج .</a:t>
            </a:r>
          </a:p>
          <a:p>
            <a:pPr algn="just" rtl="1"/>
            <a:r>
              <a:rPr lang="ar-DZ" sz="8800" b="1" dirty="0" smtClean="0">
                <a:latin typeface="Traditional Arabic" pitchFamily="18" charset="-78"/>
                <a:cs typeface="Traditional Arabic" pitchFamily="18" charset="-78"/>
              </a:rPr>
              <a:t>هنا المناصب الأساسية هي من قبل أشخاص من البلدان ذات الممارسات الثقافية المماثلة وذوي الخبرة في الممارسات الإدارية. </a:t>
            </a:r>
            <a:endParaRPr lang="fr-FR" sz="8800" b="1" dirty="0">
              <a:latin typeface="Traditional Arabic" pitchFamily="18" charset="-78"/>
              <a:cs typeface="Traditional Arabic" pitchFamily="18" charset="-78"/>
            </a:endParaRPr>
          </a:p>
        </p:txBody>
      </p:sp>
    </p:spTree>
    <p:extLst>
      <p:ext uri="{BB962C8B-B14F-4D97-AF65-F5344CB8AC3E}">
        <p14:creationId xmlns="" xmlns:p14="http://schemas.microsoft.com/office/powerpoint/2010/main" val="2857280643"/>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uage 2"/>
          <p:cNvSpPr/>
          <p:nvPr/>
        </p:nvSpPr>
        <p:spPr>
          <a:xfrm>
            <a:off x="17517979" y="1443789"/>
            <a:ext cx="6866021" cy="4716379"/>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b="1" dirty="0" smtClean="0">
                <a:solidFill>
                  <a:schemeClr val="tx1"/>
                </a:solidFill>
                <a:latin typeface="Traditional Arabic" panose="02020603050405020304" pitchFamily="18" charset="-78"/>
                <a:cs typeface="Traditional Arabic" panose="02020603050405020304" pitchFamily="18" charset="-78"/>
              </a:rPr>
              <a:t> Parent Country National </a:t>
            </a:r>
            <a:r>
              <a:rPr lang="fr-FR" sz="7200" b="1" dirty="0" err="1" smtClean="0">
                <a:solidFill>
                  <a:schemeClr val="tx1"/>
                </a:solidFill>
                <a:latin typeface="Traditional Arabic" panose="02020603050405020304" pitchFamily="18" charset="-78"/>
                <a:cs typeface="Traditional Arabic" panose="02020603050405020304" pitchFamily="18" charset="-78"/>
              </a:rPr>
              <a:t>PCNs</a:t>
            </a:r>
            <a:endParaRPr lang="fr-FR" sz="11500" dirty="0">
              <a:latin typeface="Traditional Arabic" pitchFamily="18" charset="-78"/>
              <a:cs typeface="Traditional Arabic" pitchFamily="18" charset="-78"/>
            </a:endParaRPr>
          </a:p>
        </p:txBody>
      </p:sp>
      <p:sp>
        <p:nvSpPr>
          <p:cNvPr id="4" name="TextBox 7"/>
          <p:cNvSpPr txBox="1"/>
          <p:nvPr/>
        </p:nvSpPr>
        <p:spPr>
          <a:xfrm>
            <a:off x="6404741" y="0"/>
            <a:ext cx="12204633" cy="1323439"/>
          </a:xfrm>
          <a:prstGeom prst="rect">
            <a:avLst/>
          </a:prstGeom>
          <a:noFill/>
        </p:spPr>
        <p:txBody>
          <a:bodyPr wrap="square" rtlCol="0">
            <a:spAutoFit/>
          </a:bodyPr>
          <a:lstStyle/>
          <a:p>
            <a:pPr algn="ctr" rtl="1"/>
            <a:r>
              <a:rPr lang="ar-DZ" sz="8000" b="1" i="1" dirty="0" smtClean="0">
                <a:latin typeface="Simplified Arabic" pitchFamily="18" charset="-78"/>
                <a:ea typeface="+mj-ea"/>
                <a:cs typeface="Simplified Arabic" pitchFamily="18" charset="-78"/>
              </a:rPr>
              <a:t>مصادر التوظيف الدولي </a:t>
            </a:r>
            <a:endParaRPr lang="en-US" sz="8000" b="1" i="1" dirty="0">
              <a:latin typeface="Simplified Arabic" pitchFamily="18" charset="-78"/>
              <a:ea typeface="+mj-ea"/>
              <a:cs typeface="Simplified Arabic" pitchFamily="18" charset="-78"/>
            </a:endParaRPr>
          </a:p>
        </p:txBody>
      </p:sp>
      <p:grpSp>
        <p:nvGrpSpPr>
          <p:cNvPr id="2" name="Group 16"/>
          <p:cNvGrpSpPr/>
          <p:nvPr/>
        </p:nvGrpSpPr>
        <p:grpSpPr>
          <a:xfrm flipV="1">
            <a:off x="5801710" y="1418897"/>
            <a:ext cx="12444913" cy="264802"/>
            <a:chOff x="1775295" y="2028842"/>
            <a:chExt cx="3021910" cy="45719"/>
          </a:xfrm>
        </p:grpSpPr>
        <p:sp>
          <p:nvSpPr>
            <p:cNvPr id="6" name="Rectangle 5"/>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7" name="Rectangle 6"/>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8" name="Rectangle 7"/>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9" name="Rectangle 8"/>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0" name="Rectangle 9"/>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sp>
        <p:nvSpPr>
          <p:cNvPr id="11" name="Rectangle 10"/>
          <p:cNvSpPr/>
          <p:nvPr/>
        </p:nvSpPr>
        <p:spPr>
          <a:xfrm>
            <a:off x="18937706" y="6208295"/>
            <a:ext cx="5098068" cy="55104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8000" b="1" dirty="0" smtClean="0">
                <a:solidFill>
                  <a:schemeClr val="tx1"/>
                </a:solidFill>
                <a:latin typeface="Traditional Arabic" pitchFamily="18" charset="-78"/>
                <a:cs typeface="Traditional Arabic" pitchFamily="18" charset="-78"/>
              </a:rPr>
              <a:t>مواطنو الوطن الأم هم موظفو المنظمة </a:t>
            </a:r>
            <a:r>
              <a:rPr lang="ar-DZ" sz="6000" dirty="0" smtClean="0">
                <a:solidFill>
                  <a:schemeClr val="tx1"/>
                </a:solidFill>
                <a:latin typeface="Traditional Arabic" pitchFamily="18" charset="-78"/>
                <a:cs typeface="Traditional Arabic" pitchFamily="18" charset="-78"/>
              </a:rPr>
              <a:t>(أي هم مواطنو البلد الذي يقع فيه المقر الرئيسي.)</a:t>
            </a:r>
            <a:endParaRPr lang="ar-DZ" sz="8000" dirty="0" smtClean="0">
              <a:solidFill>
                <a:schemeClr val="tx1"/>
              </a:solidFill>
              <a:latin typeface="Traditional Arabic" pitchFamily="18" charset="-78"/>
              <a:cs typeface="Traditional Arabic" pitchFamily="18" charset="-78"/>
            </a:endParaRPr>
          </a:p>
        </p:txBody>
      </p:sp>
      <p:sp>
        <p:nvSpPr>
          <p:cNvPr id="12" name="Nuage 11"/>
          <p:cNvSpPr/>
          <p:nvPr/>
        </p:nvSpPr>
        <p:spPr>
          <a:xfrm>
            <a:off x="9456821" y="2021305"/>
            <a:ext cx="7676147" cy="4186990"/>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0" b="1" dirty="0" smtClean="0">
                <a:solidFill>
                  <a:schemeClr val="tx1"/>
                </a:solidFill>
                <a:latin typeface="Traditional Arabic" panose="02020603050405020304" pitchFamily="18" charset="-78"/>
                <a:cs typeface="Traditional Arabic" panose="02020603050405020304" pitchFamily="18" charset="-78"/>
              </a:rPr>
              <a:t>Host</a:t>
            </a:r>
            <a:r>
              <a:rPr lang="fr-FR" sz="7200" b="1" dirty="0" smtClean="0">
                <a:solidFill>
                  <a:schemeClr val="tx1"/>
                </a:solidFill>
                <a:latin typeface="Traditional Arabic" panose="02020603050405020304" pitchFamily="18" charset="-78"/>
                <a:cs typeface="Traditional Arabic" panose="02020603050405020304" pitchFamily="18" charset="-78"/>
              </a:rPr>
              <a:t> Country National </a:t>
            </a:r>
            <a:r>
              <a:rPr lang="fr-FR" sz="7200" b="1" dirty="0" err="1" smtClean="0">
                <a:solidFill>
                  <a:schemeClr val="tx1"/>
                </a:solidFill>
                <a:latin typeface="Traditional Arabic" panose="02020603050405020304" pitchFamily="18" charset="-78"/>
                <a:cs typeface="Traditional Arabic" panose="02020603050405020304" pitchFamily="18" charset="-78"/>
              </a:rPr>
              <a:t>HCNs</a:t>
            </a:r>
            <a:endParaRPr lang="fr-FR" sz="7200" dirty="0">
              <a:latin typeface="Traditional Arabic" pitchFamily="18" charset="-78"/>
              <a:cs typeface="Traditional Arabic" pitchFamily="18" charset="-78"/>
            </a:endParaRPr>
          </a:p>
        </p:txBody>
      </p:sp>
      <p:sp>
        <p:nvSpPr>
          <p:cNvPr id="13" name="Nuage 12"/>
          <p:cNvSpPr/>
          <p:nvPr/>
        </p:nvSpPr>
        <p:spPr>
          <a:xfrm>
            <a:off x="553453" y="1684421"/>
            <a:ext cx="6906125" cy="4523874"/>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7200" b="1" dirty="0" err="1" smtClean="0">
                <a:solidFill>
                  <a:schemeClr val="tx1"/>
                </a:solidFill>
                <a:latin typeface="Traditional Arabic" panose="02020603050405020304" pitchFamily="18" charset="-78"/>
                <a:cs typeface="Traditional Arabic" panose="02020603050405020304" pitchFamily="18" charset="-78"/>
              </a:rPr>
              <a:t>Third</a:t>
            </a:r>
            <a:r>
              <a:rPr lang="fr-FR" sz="7200" b="1" dirty="0" smtClean="0">
                <a:solidFill>
                  <a:schemeClr val="tx1"/>
                </a:solidFill>
                <a:latin typeface="Traditional Arabic" panose="02020603050405020304" pitchFamily="18" charset="-78"/>
                <a:cs typeface="Traditional Arabic" panose="02020603050405020304" pitchFamily="18" charset="-78"/>
              </a:rPr>
              <a:t> Country National </a:t>
            </a:r>
            <a:r>
              <a:rPr lang="fr-FR" sz="7200" b="1" dirty="0" err="1" smtClean="0">
                <a:solidFill>
                  <a:schemeClr val="tx1"/>
                </a:solidFill>
                <a:latin typeface="Traditional Arabic" panose="02020603050405020304" pitchFamily="18" charset="-78"/>
                <a:cs typeface="Traditional Arabic" panose="02020603050405020304" pitchFamily="18" charset="-78"/>
              </a:rPr>
              <a:t>TCNs</a:t>
            </a:r>
            <a:endParaRPr lang="fr-FR" sz="7200" dirty="0">
              <a:latin typeface="Traditional Arabic" pitchFamily="18" charset="-78"/>
              <a:cs typeface="Traditional Arabic" pitchFamily="18" charset="-78"/>
            </a:endParaRPr>
          </a:p>
        </p:txBody>
      </p:sp>
      <p:sp>
        <p:nvSpPr>
          <p:cNvPr id="14" name="Rectangle 13"/>
          <p:cNvSpPr/>
          <p:nvPr/>
        </p:nvSpPr>
        <p:spPr>
          <a:xfrm>
            <a:off x="9625265" y="6352674"/>
            <a:ext cx="7683615" cy="346509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8000" b="1" dirty="0" smtClean="0">
                <a:solidFill>
                  <a:schemeClr val="tx1"/>
                </a:solidFill>
                <a:latin typeface="Traditional Arabic" pitchFamily="18" charset="-78"/>
                <a:cs typeface="Traditional Arabic" pitchFamily="18" charset="-78"/>
              </a:rPr>
              <a:t>مواطنو الدولة المضيفة هم مواطنو البلد الذي توجد فيه الشركة التابعة(الفرع)</a:t>
            </a:r>
          </a:p>
        </p:txBody>
      </p:sp>
      <p:sp>
        <p:nvSpPr>
          <p:cNvPr id="15" name="Rectangle 14"/>
          <p:cNvSpPr/>
          <p:nvPr/>
        </p:nvSpPr>
        <p:spPr>
          <a:xfrm>
            <a:off x="721894" y="6304548"/>
            <a:ext cx="8085222" cy="70264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8000" b="1" dirty="0" smtClean="0">
                <a:solidFill>
                  <a:schemeClr val="tx1"/>
                </a:solidFill>
                <a:latin typeface="Traditional Arabic" pitchFamily="18" charset="-78"/>
                <a:cs typeface="Traditional Arabic" pitchFamily="18" charset="-78"/>
              </a:rPr>
              <a:t>مواطنو الدول الثالثة هم مواطنو الدول الأخرى ، وهم ليسوا من مواطنيها الدولة التي يقع فيها المقر الرئيسي ولا مواطني الدولة التي توجد </a:t>
            </a:r>
            <a:r>
              <a:rPr lang="ar-DZ" sz="8000" b="1" dirty="0" err="1" smtClean="0">
                <a:solidFill>
                  <a:schemeClr val="tx1"/>
                </a:solidFill>
                <a:latin typeface="Traditional Arabic" pitchFamily="18" charset="-78"/>
                <a:cs typeface="Traditional Arabic" pitchFamily="18" charset="-78"/>
              </a:rPr>
              <a:t>بها</a:t>
            </a:r>
            <a:r>
              <a:rPr lang="ar-DZ" sz="8000" b="1" dirty="0" smtClean="0">
                <a:solidFill>
                  <a:schemeClr val="tx1"/>
                </a:solidFill>
                <a:latin typeface="Traditional Arabic" pitchFamily="18" charset="-78"/>
                <a:cs typeface="Traditional Arabic" pitchFamily="18" charset="-78"/>
              </a:rPr>
              <a:t> الشركة التابعة.</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7"/>
          <p:cNvSpPr txBox="1"/>
          <p:nvPr/>
        </p:nvSpPr>
        <p:spPr>
          <a:xfrm>
            <a:off x="4477407" y="378373"/>
            <a:ext cx="13179972" cy="1200329"/>
          </a:xfrm>
          <a:prstGeom prst="rect">
            <a:avLst/>
          </a:prstGeom>
          <a:noFill/>
        </p:spPr>
        <p:txBody>
          <a:bodyPr wrap="square" rtlCol="0">
            <a:spAutoFit/>
          </a:bodyPr>
          <a:lstStyle/>
          <a:p>
            <a:pPr algn="ctr" rtl="1"/>
            <a:r>
              <a:rPr lang="ar-DZ" sz="7200" b="1" dirty="0" smtClean="0">
                <a:latin typeface="Traditional Arabic" panose="02020603050405020304" pitchFamily="18" charset="-78"/>
                <a:ea typeface="+mj-ea"/>
                <a:cs typeface="Traditional Arabic" panose="02020603050405020304" pitchFamily="18" charset="-78"/>
              </a:rPr>
              <a:t>إيجابيات وسلبيات </a:t>
            </a:r>
            <a:r>
              <a:rPr lang="fr-FR" sz="7200" b="1" dirty="0" smtClean="0">
                <a:latin typeface="Traditional Arabic" panose="02020603050405020304" pitchFamily="18" charset="-78"/>
                <a:ea typeface="+mj-ea"/>
                <a:cs typeface="Traditional Arabic" panose="02020603050405020304" pitchFamily="18" charset="-78"/>
              </a:rPr>
              <a:t>PCN/HCN/TCN</a:t>
            </a:r>
            <a:endParaRPr lang="en-US" sz="7200" b="1" dirty="0">
              <a:latin typeface="Traditional Arabic" panose="02020603050405020304" pitchFamily="18" charset="-78"/>
              <a:ea typeface="+mj-ea"/>
              <a:cs typeface="Traditional Arabic" panose="02020603050405020304" pitchFamily="18" charset="-78"/>
            </a:endParaRPr>
          </a:p>
        </p:txBody>
      </p:sp>
      <p:grpSp>
        <p:nvGrpSpPr>
          <p:cNvPr id="20" name="Group 1"/>
          <p:cNvGrpSpPr/>
          <p:nvPr/>
        </p:nvGrpSpPr>
        <p:grpSpPr>
          <a:xfrm>
            <a:off x="5675587" y="1337310"/>
            <a:ext cx="10499833" cy="239241"/>
            <a:chOff x="1775295" y="2028842"/>
            <a:chExt cx="3021910" cy="45719"/>
          </a:xfrm>
        </p:grpSpPr>
        <p:sp>
          <p:nvSpPr>
            <p:cNvPr id="21" name="Rectangle 20"/>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2" name="Rectangle 21"/>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3" name="Rectangle 22"/>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4" name="Rectangle 23"/>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5" name="Rectangle 24"/>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graphicFrame>
        <p:nvGraphicFramePr>
          <p:cNvPr id="28" name="Tableau 27"/>
          <p:cNvGraphicFramePr>
            <a:graphicFrameLocks noGrp="1"/>
          </p:cNvGraphicFramePr>
          <p:nvPr/>
        </p:nvGraphicFramePr>
        <p:xfrm>
          <a:off x="903337" y="2280192"/>
          <a:ext cx="23087631" cy="10027920"/>
        </p:xfrm>
        <a:graphic>
          <a:graphicData uri="http://schemas.openxmlformats.org/drawingml/2006/table">
            <a:tbl>
              <a:tblPr firstRow="1" bandRow="1">
                <a:tableStyleId>{5940675A-B579-460E-94D1-54222C63F5DA}</a:tableStyleId>
              </a:tblPr>
              <a:tblGrid>
                <a:gridCol w="11067393"/>
                <a:gridCol w="9156723"/>
                <a:gridCol w="2863515"/>
              </a:tblGrid>
              <a:tr h="151349">
                <a:tc>
                  <a:txBody>
                    <a:bodyPr/>
                    <a:lstStyle/>
                    <a:p>
                      <a:pPr algn="ctr" rtl="1"/>
                      <a:r>
                        <a:rPr lang="ar-DZ" sz="8800" b="1" dirty="0" smtClean="0">
                          <a:latin typeface="Traditional Arabic" pitchFamily="18" charset="-78"/>
                          <a:cs typeface="Traditional Arabic" pitchFamily="18" charset="-78"/>
                        </a:rPr>
                        <a:t>سلبيات </a:t>
                      </a:r>
                      <a:endParaRPr lang="fr-FR" sz="8800" b="1" dirty="0">
                        <a:latin typeface="Traditional Arabic" pitchFamily="18" charset="-78"/>
                        <a:cs typeface="Traditional Arabic" pitchFamily="18" charset="-78"/>
                      </a:endParaRPr>
                    </a:p>
                  </a:txBody>
                  <a:tcPr/>
                </a:tc>
                <a:tc>
                  <a:txBody>
                    <a:bodyPr/>
                    <a:lstStyle/>
                    <a:p>
                      <a:pPr algn="ctr" rtl="1"/>
                      <a:r>
                        <a:rPr lang="ar-DZ" sz="8800" b="1" dirty="0" smtClean="0">
                          <a:latin typeface="Traditional Arabic" pitchFamily="18" charset="-78"/>
                          <a:cs typeface="Traditional Arabic" pitchFamily="18" charset="-78"/>
                        </a:rPr>
                        <a:t>مزايا </a:t>
                      </a:r>
                      <a:endParaRPr lang="fr-FR" sz="8800" b="1" dirty="0">
                        <a:latin typeface="Traditional Arabic" pitchFamily="18" charset="-78"/>
                        <a:cs typeface="Traditional Arabic" pitchFamily="18" charset="-78"/>
                      </a:endParaRPr>
                    </a:p>
                  </a:txBody>
                  <a:tcPr/>
                </a:tc>
                <a:tc>
                  <a:txBody>
                    <a:bodyPr/>
                    <a:lstStyle/>
                    <a:p>
                      <a:pPr algn="ctr" rtl="1"/>
                      <a:r>
                        <a:rPr lang="ar-DZ" sz="8000" b="1" dirty="0" smtClean="0">
                          <a:latin typeface="Traditional Arabic" pitchFamily="18" charset="-78"/>
                          <a:cs typeface="Traditional Arabic" pitchFamily="18" charset="-78"/>
                        </a:rPr>
                        <a:t>المواطنين</a:t>
                      </a:r>
                      <a:r>
                        <a:rPr lang="ar-DZ" sz="8000" b="1" baseline="0" dirty="0" smtClean="0">
                          <a:latin typeface="Traditional Arabic" pitchFamily="18" charset="-78"/>
                          <a:cs typeface="Traditional Arabic" pitchFamily="18" charset="-78"/>
                        </a:rPr>
                        <a:t> </a:t>
                      </a:r>
                      <a:endParaRPr lang="fr-FR" sz="8000" b="1" dirty="0">
                        <a:latin typeface="Traditional Arabic" pitchFamily="18" charset="-78"/>
                        <a:cs typeface="Traditional Arabic" pitchFamily="18" charset="-78"/>
                      </a:endParaRPr>
                    </a:p>
                  </a:txBody>
                  <a:tcPr/>
                </a:tc>
              </a:tr>
              <a:tr h="2049517">
                <a:tc>
                  <a:txBody>
                    <a:bodyPr/>
                    <a:lstStyle/>
                    <a:p>
                      <a:pPr algn="just" rtl="1">
                        <a:buFontTx/>
                        <a:buChar char="-"/>
                      </a:pPr>
                      <a:r>
                        <a:rPr lang="ar-DZ" sz="7200" b="1" baseline="0" dirty="0" smtClean="0">
                          <a:latin typeface="Traditional Arabic" pitchFamily="18" charset="-78"/>
                          <a:cs typeface="+mj-cs"/>
                        </a:rPr>
                        <a:t>صعوبة تأقلم مع اللغة الأجنبية، المحيط، البنية الثقافية... </a:t>
                      </a:r>
                    </a:p>
                    <a:p>
                      <a:pPr algn="just" rtl="1">
                        <a:buFontTx/>
                        <a:buChar char="-"/>
                      </a:pPr>
                      <a:r>
                        <a:rPr lang="ar-DZ" sz="7200" b="1" baseline="0" dirty="0" smtClean="0">
                          <a:latin typeface="Traditional Arabic" pitchFamily="18" charset="-78"/>
                          <a:cs typeface="+mj-cs"/>
                        </a:rPr>
                        <a:t> تكاليف عالية.</a:t>
                      </a:r>
                      <a:endParaRPr lang="ar-DZ" sz="8000" b="1" baseline="0" dirty="0" smtClean="0">
                        <a:latin typeface="Traditional Arabic" pitchFamily="18" charset="-78"/>
                        <a:cs typeface="+mj-cs"/>
                      </a:endParaRPr>
                    </a:p>
                    <a:p>
                      <a:pPr algn="just" rtl="1">
                        <a:buFontTx/>
                        <a:buChar char="-"/>
                      </a:pPr>
                      <a:r>
                        <a:rPr lang="ar-DZ" sz="7200" b="1" baseline="0" dirty="0" smtClean="0">
                          <a:latin typeface="Traditional Arabic" pitchFamily="18" charset="-78"/>
                          <a:cs typeface="+mj-cs"/>
                        </a:rPr>
                        <a:t>سهولة الاتصال مع المركز الرئيسي.</a:t>
                      </a:r>
                      <a:endParaRPr lang="fr-FR" sz="7200" b="1" dirty="0">
                        <a:latin typeface="Traditional Arabic" pitchFamily="18" charset="-78"/>
                        <a:cs typeface="+mj-cs"/>
                      </a:endParaRPr>
                    </a:p>
                  </a:txBody>
                  <a:tcPr/>
                </a:tc>
                <a:tc>
                  <a:txBody>
                    <a:bodyPr/>
                    <a:lstStyle/>
                    <a:p>
                      <a:pPr algn="just" rtl="1"/>
                      <a:r>
                        <a:rPr lang="ar-DZ" sz="7200" b="1" dirty="0" smtClean="0">
                          <a:latin typeface="Traditional Arabic" pitchFamily="18" charset="-78"/>
                          <a:cs typeface="+mj-cs"/>
                        </a:rPr>
                        <a:t>-</a:t>
                      </a:r>
                      <a:r>
                        <a:rPr lang="ar-DZ" sz="7200" b="1" dirty="0" smtClean="0">
                          <a:latin typeface="+mn-lt"/>
                          <a:cs typeface="+mj-cs"/>
                        </a:rPr>
                        <a:t>سهولة</a:t>
                      </a:r>
                      <a:r>
                        <a:rPr lang="ar-DZ" sz="7200" b="1" baseline="0" dirty="0" smtClean="0">
                          <a:latin typeface="+mn-lt"/>
                          <a:cs typeface="+mj-cs"/>
                        </a:rPr>
                        <a:t> الرقابة على عمليات الأقسام والفرع.</a:t>
                      </a:r>
                      <a:endParaRPr lang="ar-DZ" sz="7200" b="1" dirty="0" smtClean="0">
                        <a:latin typeface="+mn-lt"/>
                        <a:cs typeface="+mj-cs"/>
                      </a:endParaRPr>
                    </a:p>
                    <a:p>
                      <a:pPr algn="just" rtl="1"/>
                      <a:r>
                        <a:rPr lang="ar-DZ" sz="7200" b="1" dirty="0" smtClean="0">
                          <a:latin typeface="+mn-lt"/>
                          <a:cs typeface="+mj-cs"/>
                        </a:rPr>
                        <a:t>-</a:t>
                      </a:r>
                      <a:r>
                        <a:rPr lang="ar-DZ" sz="7200" b="1" baseline="0" dirty="0" smtClean="0">
                          <a:latin typeface="+mn-lt"/>
                          <a:cs typeface="+mj-cs"/>
                        </a:rPr>
                        <a:t> أكثر تألف مع غايات المركز الأم </a:t>
                      </a:r>
                      <a:r>
                        <a:rPr lang="ar-DZ" sz="7200" b="1" baseline="0" dirty="0" err="1" smtClean="0">
                          <a:latin typeface="+mn-lt"/>
                          <a:cs typeface="+mj-cs"/>
                        </a:rPr>
                        <a:t>و</a:t>
                      </a:r>
                      <a:r>
                        <a:rPr lang="ar-DZ" sz="7200" b="1" baseline="0" dirty="0" smtClean="0">
                          <a:latin typeface="+mn-lt"/>
                          <a:cs typeface="+mj-cs"/>
                        </a:rPr>
                        <a:t> أهدافه وسياساته</a:t>
                      </a:r>
                      <a:r>
                        <a:rPr lang="ar-DZ" sz="6600" b="1" baseline="0" dirty="0" smtClean="0">
                          <a:latin typeface="+mn-lt"/>
                          <a:cs typeface="+mj-cs"/>
                        </a:rPr>
                        <a:t>.</a:t>
                      </a:r>
                      <a:endParaRPr lang="fr-FR" sz="6600" b="1" dirty="0">
                        <a:latin typeface="+mn-lt"/>
                        <a:cs typeface="+mj-cs"/>
                      </a:endParaRPr>
                    </a:p>
                  </a:txBody>
                  <a:tcPr/>
                </a:tc>
                <a:tc>
                  <a:txBody>
                    <a:bodyPr/>
                    <a:lstStyle/>
                    <a:p>
                      <a:pPr algn="ctr" rtl="1"/>
                      <a:r>
                        <a:rPr kumimoji="0" lang="fr-FR" sz="7200" b="1" kern="1200" dirty="0" err="1" smtClean="0">
                          <a:solidFill>
                            <a:schemeClr val="tx1"/>
                          </a:solidFill>
                          <a:latin typeface="Traditional Arabic" panose="02020603050405020304" pitchFamily="18" charset="-78"/>
                          <a:ea typeface="+mn-ea"/>
                          <a:cs typeface="Traditional Arabic" panose="02020603050405020304" pitchFamily="18" charset="-78"/>
                        </a:rPr>
                        <a:t>PCNs</a:t>
                      </a:r>
                      <a:endParaRPr lang="fr-FR" sz="11500" dirty="0">
                        <a:latin typeface="Traditional Arabic" pitchFamily="18" charset="-78"/>
                        <a:cs typeface="Traditional Arabic" pitchFamily="18" charset="-78"/>
                      </a:endParaRPr>
                    </a:p>
                  </a:txBody>
                  <a:tcPr/>
                </a:tc>
              </a:tr>
              <a:tr h="3651293">
                <a:tc>
                  <a:txBody>
                    <a:bodyPr/>
                    <a:lstStyle/>
                    <a:p>
                      <a:pPr algn="just" rtl="1">
                        <a:buFontTx/>
                        <a:buChar char="-"/>
                      </a:pPr>
                      <a:r>
                        <a:rPr lang="ar-DZ" sz="6600" b="1" baseline="0" dirty="0" smtClean="0">
                          <a:latin typeface="Traditional Arabic" pitchFamily="18" charset="-78"/>
                          <a:cs typeface="+mj-cs"/>
                        </a:rPr>
                        <a:t> تقليل فرص مواطني الدولة الأم لكسب خبرات دولية وثقافية.</a:t>
                      </a:r>
                    </a:p>
                    <a:p>
                      <a:pPr algn="just" rtl="1">
                        <a:buFontTx/>
                        <a:buChar char="-"/>
                      </a:pPr>
                      <a:r>
                        <a:rPr lang="ar-DZ" sz="6600" b="1" baseline="0" dirty="0" smtClean="0">
                          <a:latin typeface="Traditional Arabic" pitchFamily="18" charset="-78"/>
                          <a:cs typeface="+mj-cs"/>
                        </a:rPr>
                        <a:t> صعوبة في تحقيق رقابة فعالة على أنشطة الفرع. </a:t>
                      </a:r>
                    </a:p>
                    <a:p>
                      <a:pPr algn="just" rtl="1">
                        <a:buFontTx/>
                        <a:buChar char="-"/>
                      </a:pPr>
                      <a:r>
                        <a:rPr lang="ar-DZ" sz="6600" b="1" baseline="0" dirty="0" smtClean="0">
                          <a:latin typeface="Traditional Arabic" pitchFamily="18" charset="-78"/>
                          <a:cs typeface="+mj-cs"/>
                        </a:rPr>
                        <a:t> صعوبة اتصال في تعامل مع المركز الرئيسي.</a:t>
                      </a:r>
                      <a:endParaRPr lang="fr-FR" sz="6600" b="1" dirty="0">
                        <a:latin typeface="Traditional Arabic" pitchFamily="18" charset="-78"/>
                        <a:cs typeface="+mj-cs"/>
                      </a:endParaRPr>
                    </a:p>
                  </a:txBody>
                  <a:tcPr/>
                </a:tc>
                <a:tc>
                  <a:txBody>
                    <a:bodyPr/>
                    <a:lstStyle/>
                    <a:p>
                      <a:pPr algn="just" rtl="1">
                        <a:buFontTx/>
                        <a:buChar char="-"/>
                      </a:pPr>
                      <a:r>
                        <a:rPr lang="ar-DZ" sz="7200" b="1" baseline="0" dirty="0" smtClean="0">
                          <a:latin typeface="Traditional Arabic" pitchFamily="18" charset="-78"/>
                          <a:cs typeface="+mj-cs"/>
                        </a:rPr>
                        <a:t> </a:t>
                      </a:r>
                      <a:r>
                        <a:rPr lang="ar-DZ" sz="6600" b="1" baseline="0" dirty="0" smtClean="0">
                          <a:latin typeface="Traditional Arabic" pitchFamily="18" charset="-78"/>
                          <a:cs typeface="+mj-cs"/>
                        </a:rPr>
                        <a:t>أكثر انسجام مع المحيط الاجتماعي، الاقتصادي، السياسي.</a:t>
                      </a:r>
                    </a:p>
                    <a:p>
                      <a:pPr algn="just" rtl="1">
                        <a:buFontTx/>
                        <a:buChar char="-"/>
                      </a:pPr>
                      <a:r>
                        <a:rPr lang="ar-DZ" sz="6600" b="1" baseline="0" dirty="0" smtClean="0">
                          <a:latin typeface="Traditional Arabic" pitchFamily="18" charset="-78"/>
                          <a:cs typeface="+mj-cs"/>
                        </a:rPr>
                        <a:t> تحمل تكاليف أقل في توظيف</a:t>
                      </a:r>
                      <a:r>
                        <a:rPr lang="ar-DZ" sz="7200" b="1" baseline="0" dirty="0" smtClean="0">
                          <a:latin typeface="Traditional Arabic" pitchFamily="18" charset="-78"/>
                          <a:cs typeface="+mj-cs"/>
                        </a:rPr>
                        <a:t>. </a:t>
                      </a:r>
                      <a:endParaRPr lang="fr-FR" sz="7200" b="1" dirty="0">
                        <a:latin typeface="Traditional Arabic" pitchFamily="18" charset="-78"/>
                        <a:cs typeface="+mj-cs"/>
                      </a:endParaRPr>
                    </a:p>
                  </a:txBody>
                  <a:tcPr/>
                </a:tc>
                <a:tc>
                  <a:txBody>
                    <a:bodyPr/>
                    <a:lstStyle/>
                    <a:p>
                      <a:pPr algn="ctr" rtl="1"/>
                      <a:r>
                        <a:rPr kumimoji="0" lang="fr-FR" sz="7200" b="1" kern="1200" dirty="0" err="1" smtClean="0">
                          <a:solidFill>
                            <a:schemeClr val="tx1"/>
                          </a:solidFill>
                          <a:latin typeface="Traditional Arabic" panose="02020603050405020304" pitchFamily="18" charset="-78"/>
                          <a:ea typeface="+mn-ea"/>
                          <a:cs typeface="Traditional Arabic" panose="02020603050405020304" pitchFamily="18" charset="-78"/>
                        </a:rPr>
                        <a:t>HCN</a:t>
                      </a:r>
                      <a:r>
                        <a:rPr kumimoji="0" lang="fr-FR" sz="8000" b="1" kern="1200" dirty="0" err="1" smtClean="0">
                          <a:solidFill>
                            <a:schemeClr val="tx1"/>
                          </a:solidFill>
                          <a:latin typeface="Traditional Arabic" panose="02020603050405020304" pitchFamily="18" charset="-78"/>
                          <a:ea typeface="+mn-ea"/>
                          <a:cs typeface="Traditional Arabic" panose="02020603050405020304" pitchFamily="18" charset="-78"/>
                        </a:rPr>
                        <a:t>s</a:t>
                      </a:r>
                      <a:endParaRPr lang="fr-FR" sz="8000" dirty="0">
                        <a:latin typeface="Traditional Arabic" pitchFamily="18" charset="-78"/>
                        <a:cs typeface="Traditional Arabic" pitchFamily="18" charset="-78"/>
                      </a:endParaRPr>
                    </a:p>
                  </a:txBody>
                  <a:tcPr/>
                </a:tc>
              </a:tr>
            </a:tbl>
          </a:graphicData>
        </a:graphic>
      </p:graphicFrame>
    </p:spTree>
    <p:extLst>
      <p:ext uri="{BB962C8B-B14F-4D97-AF65-F5344CB8AC3E}">
        <p14:creationId xmlns="" xmlns:p14="http://schemas.microsoft.com/office/powerpoint/2010/main" val="3020704778"/>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par>
                                <p:cTn id="8" presetID="16" presetClass="entr" presetSubtype="21"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arn(inVertical)">
                                      <p:cBhvr>
                                        <p:cTn id="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7"/>
          <p:cNvSpPr txBox="1"/>
          <p:nvPr/>
        </p:nvSpPr>
        <p:spPr>
          <a:xfrm>
            <a:off x="4477407" y="378373"/>
            <a:ext cx="13179972" cy="1323439"/>
          </a:xfrm>
          <a:prstGeom prst="rect">
            <a:avLst/>
          </a:prstGeom>
          <a:noFill/>
        </p:spPr>
        <p:txBody>
          <a:bodyPr wrap="square" rtlCol="0">
            <a:spAutoFit/>
          </a:bodyPr>
          <a:lstStyle/>
          <a:p>
            <a:pPr algn="ctr" rtl="1"/>
            <a:r>
              <a:rPr lang="ar-DZ" sz="6600" b="1" dirty="0" smtClean="0">
                <a:latin typeface="Traditional Arabic" panose="02020603050405020304" pitchFamily="18" charset="-78"/>
                <a:ea typeface="+mj-ea"/>
                <a:cs typeface="Traditional Arabic" panose="02020603050405020304" pitchFamily="18" charset="-78"/>
              </a:rPr>
              <a:t>إيجابيات </a:t>
            </a:r>
            <a:r>
              <a:rPr lang="ar-DZ" sz="8000" b="1" dirty="0" smtClean="0">
                <a:latin typeface="Traditional Arabic" panose="02020603050405020304" pitchFamily="18" charset="-78"/>
                <a:ea typeface="+mj-ea"/>
                <a:cs typeface="Traditional Arabic" panose="02020603050405020304" pitchFamily="18" charset="-78"/>
              </a:rPr>
              <a:t>وسلبيات</a:t>
            </a:r>
            <a:r>
              <a:rPr lang="ar-DZ" sz="6600" b="1" dirty="0" smtClean="0">
                <a:latin typeface="Traditional Arabic" panose="02020603050405020304" pitchFamily="18" charset="-78"/>
                <a:ea typeface="+mj-ea"/>
                <a:cs typeface="Traditional Arabic" panose="02020603050405020304" pitchFamily="18" charset="-78"/>
              </a:rPr>
              <a:t> </a:t>
            </a:r>
            <a:r>
              <a:rPr lang="fr-FR" sz="6600" b="1" dirty="0" smtClean="0">
                <a:latin typeface="Traditional Arabic" panose="02020603050405020304" pitchFamily="18" charset="-78"/>
                <a:ea typeface="+mj-ea"/>
                <a:cs typeface="Traditional Arabic" panose="02020603050405020304" pitchFamily="18" charset="-78"/>
              </a:rPr>
              <a:t>PCN/HCN/TCN</a:t>
            </a:r>
            <a:endParaRPr lang="en-US" sz="6600" b="1" dirty="0">
              <a:latin typeface="Traditional Arabic" panose="02020603050405020304" pitchFamily="18" charset="-78"/>
              <a:ea typeface="+mj-ea"/>
              <a:cs typeface="Traditional Arabic" panose="02020603050405020304" pitchFamily="18" charset="-78"/>
            </a:endParaRPr>
          </a:p>
        </p:txBody>
      </p:sp>
      <p:grpSp>
        <p:nvGrpSpPr>
          <p:cNvPr id="2" name="Group 1"/>
          <p:cNvGrpSpPr/>
          <p:nvPr/>
        </p:nvGrpSpPr>
        <p:grpSpPr>
          <a:xfrm>
            <a:off x="5675587" y="1337310"/>
            <a:ext cx="10499833" cy="239241"/>
            <a:chOff x="1775295" y="2028842"/>
            <a:chExt cx="3021910" cy="45719"/>
          </a:xfrm>
        </p:grpSpPr>
        <p:sp>
          <p:nvSpPr>
            <p:cNvPr id="21" name="Rectangle 20"/>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2" name="Rectangle 21"/>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3" name="Rectangle 22"/>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4" name="Rectangle 23"/>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5" name="Rectangle 24"/>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graphicFrame>
        <p:nvGraphicFramePr>
          <p:cNvPr id="28" name="Tableau 27"/>
          <p:cNvGraphicFramePr>
            <a:graphicFrameLocks noGrp="1"/>
          </p:cNvGraphicFramePr>
          <p:nvPr/>
        </p:nvGraphicFramePr>
        <p:xfrm>
          <a:off x="1135116" y="2459421"/>
          <a:ext cx="22166317" cy="10469880"/>
        </p:xfrm>
        <a:graphic>
          <a:graphicData uri="http://schemas.openxmlformats.org/drawingml/2006/table">
            <a:tbl>
              <a:tblPr firstRow="1" bandRow="1">
                <a:tableStyleId>{5940675A-B579-460E-94D1-54222C63F5DA}</a:tableStyleId>
              </a:tblPr>
              <a:tblGrid>
                <a:gridCol w="10562897"/>
                <a:gridCol w="9144001"/>
                <a:gridCol w="2459419"/>
              </a:tblGrid>
              <a:tr h="151349">
                <a:tc>
                  <a:txBody>
                    <a:bodyPr/>
                    <a:lstStyle/>
                    <a:p>
                      <a:pPr algn="ctr" rtl="1"/>
                      <a:r>
                        <a:rPr lang="ar-DZ" sz="11500" b="1" dirty="0" smtClean="0">
                          <a:latin typeface="Traditional Arabic" pitchFamily="18" charset="-78"/>
                          <a:cs typeface="Traditional Arabic" pitchFamily="18" charset="-78"/>
                        </a:rPr>
                        <a:t>سلبيات </a:t>
                      </a:r>
                      <a:endParaRPr lang="fr-FR" sz="11500" b="1" dirty="0">
                        <a:latin typeface="Traditional Arabic" pitchFamily="18" charset="-78"/>
                        <a:cs typeface="Traditional Arabic" pitchFamily="18" charset="-78"/>
                      </a:endParaRPr>
                    </a:p>
                  </a:txBody>
                  <a:tcPr/>
                </a:tc>
                <a:tc>
                  <a:txBody>
                    <a:bodyPr/>
                    <a:lstStyle/>
                    <a:p>
                      <a:pPr algn="ctr" rtl="1"/>
                      <a:r>
                        <a:rPr lang="ar-DZ" sz="11500" b="1" dirty="0" smtClean="0">
                          <a:latin typeface="Traditional Arabic" pitchFamily="18" charset="-78"/>
                          <a:cs typeface="Traditional Arabic" pitchFamily="18" charset="-78"/>
                        </a:rPr>
                        <a:t>مزايا </a:t>
                      </a:r>
                      <a:endParaRPr lang="fr-FR" sz="11500" b="1" dirty="0">
                        <a:latin typeface="Traditional Arabic" pitchFamily="18" charset="-78"/>
                        <a:cs typeface="Traditional Arabic" pitchFamily="18" charset="-78"/>
                      </a:endParaRPr>
                    </a:p>
                  </a:txBody>
                  <a:tcPr/>
                </a:tc>
                <a:tc>
                  <a:txBody>
                    <a:bodyPr/>
                    <a:lstStyle/>
                    <a:p>
                      <a:pPr algn="ctr" rtl="1"/>
                      <a:r>
                        <a:rPr lang="ar-DZ" sz="6600" b="1" dirty="0" smtClean="0">
                          <a:latin typeface="Traditional Arabic" pitchFamily="18" charset="-78"/>
                          <a:cs typeface="Traditional Arabic" pitchFamily="18" charset="-78"/>
                        </a:rPr>
                        <a:t>المواطنين</a:t>
                      </a:r>
                      <a:r>
                        <a:rPr lang="ar-DZ" sz="6600" b="1" baseline="0" dirty="0" smtClean="0">
                          <a:latin typeface="Traditional Arabic" pitchFamily="18" charset="-78"/>
                          <a:cs typeface="Traditional Arabic" pitchFamily="18" charset="-78"/>
                        </a:rPr>
                        <a:t> </a:t>
                      </a:r>
                      <a:endParaRPr lang="fr-FR" sz="6600" b="1" dirty="0">
                        <a:latin typeface="Traditional Arabic" pitchFamily="18" charset="-78"/>
                        <a:cs typeface="Traditional Arabic" pitchFamily="18" charset="-78"/>
                      </a:endParaRPr>
                    </a:p>
                  </a:txBody>
                  <a:tcPr/>
                </a:tc>
              </a:tr>
              <a:tr h="6974665">
                <a:tc>
                  <a:txBody>
                    <a:bodyPr/>
                    <a:lstStyle/>
                    <a:p>
                      <a:pPr algn="just" rtl="1">
                        <a:buFontTx/>
                        <a:buChar char="-"/>
                      </a:pPr>
                      <a:r>
                        <a:rPr lang="ar-DZ" sz="8000" b="1" baseline="0" dirty="0" smtClean="0">
                          <a:latin typeface="Traditional Arabic" pitchFamily="18" charset="-78"/>
                          <a:cs typeface="+mj-cs"/>
                        </a:rPr>
                        <a:t> حساسية الدولة المضيفة من حيث </a:t>
                      </a:r>
                      <a:r>
                        <a:rPr lang="ar-DZ" sz="8000" b="1" baseline="0" dirty="0" err="1" smtClean="0">
                          <a:latin typeface="Traditional Arabic" pitchFamily="18" charset="-78"/>
                          <a:cs typeface="+mj-cs"/>
                        </a:rPr>
                        <a:t>إحترام</a:t>
                      </a:r>
                      <a:r>
                        <a:rPr lang="ar-DZ" sz="8000" b="1" baseline="0" dirty="0" smtClean="0">
                          <a:latin typeface="Traditional Arabic" pitchFamily="18" charset="-78"/>
                          <a:cs typeface="+mj-cs"/>
                        </a:rPr>
                        <a:t> لمواطني بعض الدول. </a:t>
                      </a:r>
                      <a:endParaRPr lang="fr-FR" sz="8000" b="1" dirty="0">
                        <a:latin typeface="Traditional Arabic" pitchFamily="18" charset="-78"/>
                        <a:cs typeface="+mj-cs"/>
                      </a:endParaRPr>
                    </a:p>
                  </a:txBody>
                  <a:tcPr/>
                </a:tc>
                <a:tc>
                  <a:txBody>
                    <a:bodyPr/>
                    <a:lstStyle/>
                    <a:p>
                      <a:pPr algn="just" rtl="1"/>
                      <a:r>
                        <a:rPr lang="ar-DZ" sz="8000" b="1" dirty="0" smtClean="0">
                          <a:latin typeface="Traditional Arabic" pitchFamily="18" charset="-78"/>
                          <a:cs typeface="+mj-cs"/>
                        </a:rPr>
                        <a:t>-عادة</a:t>
                      </a:r>
                      <a:r>
                        <a:rPr lang="ar-DZ" sz="8000" b="1" baseline="0" dirty="0" smtClean="0">
                          <a:latin typeface="Traditional Arabic" pitchFamily="18" charset="-78"/>
                          <a:cs typeface="+mj-cs"/>
                        </a:rPr>
                        <a:t> ما يملك مواطني الدولة الثالثة معلومات حول محيط الدولة المضيف مقارنة بمواطني الدولة الأم.</a:t>
                      </a:r>
                    </a:p>
                    <a:p>
                      <a:pPr algn="just" rtl="1"/>
                      <a:r>
                        <a:rPr lang="ar-DZ" sz="8000" b="1" baseline="0" dirty="0" smtClean="0">
                          <a:latin typeface="Traditional Arabic" pitchFamily="18" charset="-78"/>
                          <a:cs typeface="+mj-cs"/>
                        </a:rPr>
                        <a:t>- أقل تكلفة في الاحتفاظ بالمدير الدولي من </a:t>
                      </a:r>
                      <a:r>
                        <a:rPr lang="fr-FR" sz="8000" b="1" baseline="0" dirty="0" err="1" smtClean="0">
                          <a:latin typeface="Traditional Arabic" pitchFamily="18" charset="-78"/>
                          <a:cs typeface="+mj-cs"/>
                        </a:rPr>
                        <a:t>PCNs</a:t>
                      </a:r>
                      <a:r>
                        <a:rPr lang="ar-DZ" sz="8000" b="1" baseline="0" dirty="0" smtClean="0">
                          <a:latin typeface="Traditional Arabic" pitchFamily="18" charset="-78"/>
                          <a:cs typeface="+mj-cs"/>
                        </a:rPr>
                        <a:t>. </a:t>
                      </a:r>
                    </a:p>
                    <a:p>
                      <a:pPr algn="just" rtl="1"/>
                      <a:r>
                        <a:rPr lang="ar-DZ" sz="8000" b="1" baseline="0" dirty="0" smtClean="0">
                          <a:latin typeface="Traditional Arabic" pitchFamily="18" charset="-78"/>
                          <a:cs typeface="+mj-cs"/>
                        </a:rPr>
                        <a:t> </a:t>
                      </a:r>
                      <a:endParaRPr lang="fr-FR" sz="8000" b="1" dirty="0">
                        <a:latin typeface="Traditional Arabic" pitchFamily="18" charset="-78"/>
                        <a:cs typeface="+mj-cs"/>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r-FR" sz="6000" b="1" kern="1200" smtClean="0">
                          <a:solidFill>
                            <a:schemeClr val="tx1"/>
                          </a:solidFill>
                          <a:latin typeface="Traditional Arabic" panose="02020603050405020304" pitchFamily="18" charset="-78"/>
                          <a:ea typeface="+mn-ea"/>
                          <a:cs typeface="Traditional Arabic" panose="02020603050405020304" pitchFamily="18" charset="-78"/>
                        </a:rPr>
                        <a:t>HCNs</a:t>
                      </a:r>
                      <a:endParaRPr lang="fr-FR" sz="6000" dirty="0" smtClean="0">
                        <a:latin typeface="Traditional Arabic" pitchFamily="18" charset="-78"/>
                        <a:cs typeface="Traditional Arabic" pitchFamily="18" charset="-78"/>
                      </a:endParaRPr>
                    </a:p>
                    <a:p>
                      <a:pPr algn="ctr" rtl="1"/>
                      <a:endParaRPr lang="fr-FR" sz="6000" dirty="0">
                        <a:latin typeface="Traditional Arabic" pitchFamily="18" charset="-78"/>
                        <a:cs typeface="Traditional Arabic" pitchFamily="18" charset="-78"/>
                      </a:endParaRPr>
                    </a:p>
                  </a:txBody>
                  <a:tcPr/>
                </a:tc>
              </a:tr>
            </a:tbl>
          </a:graphicData>
        </a:graphic>
      </p:graphicFrame>
    </p:spTree>
    <p:extLst>
      <p:ext uri="{BB962C8B-B14F-4D97-AF65-F5344CB8AC3E}">
        <p14:creationId xmlns="" xmlns:p14="http://schemas.microsoft.com/office/powerpoint/2010/main" val="3020704778"/>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par>
                                <p:cTn id="8" presetID="16" presetClass="entr" presetSubtype="2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5742589" y="819807"/>
            <a:ext cx="12204633" cy="1323439"/>
          </a:xfrm>
          <a:prstGeom prst="rect">
            <a:avLst/>
          </a:prstGeom>
          <a:noFill/>
        </p:spPr>
        <p:txBody>
          <a:bodyPr wrap="square" rtlCol="0">
            <a:spAutoFit/>
          </a:bodyPr>
          <a:lstStyle/>
          <a:p>
            <a:pPr algn="ctr" rtl="1"/>
            <a:r>
              <a:rPr lang="ar-DZ" sz="8000" b="1" i="1" dirty="0" err="1" smtClean="0">
                <a:latin typeface="Simplified Arabic" pitchFamily="18" charset="-78"/>
                <a:ea typeface="+mj-ea"/>
                <a:cs typeface="Simplified Arabic" pitchFamily="18" charset="-78"/>
              </a:rPr>
              <a:t>اجراءات</a:t>
            </a:r>
            <a:r>
              <a:rPr lang="ar-DZ" sz="8000" b="1" i="1" dirty="0" smtClean="0">
                <a:latin typeface="Simplified Arabic" pitchFamily="18" charset="-78"/>
                <a:ea typeface="+mj-ea"/>
                <a:cs typeface="Simplified Arabic" pitchFamily="18" charset="-78"/>
              </a:rPr>
              <a:t> </a:t>
            </a:r>
            <a:r>
              <a:rPr lang="ar-DZ" sz="8000" b="1" i="1" dirty="0" err="1" smtClean="0">
                <a:latin typeface="Simplified Arabic" pitchFamily="18" charset="-78"/>
                <a:ea typeface="+mj-ea"/>
                <a:cs typeface="Simplified Arabic" pitchFamily="18" charset="-78"/>
              </a:rPr>
              <a:t>إختيار</a:t>
            </a:r>
            <a:r>
              <a:rPr lang="ar-DZ" sz="8000" b="1" i="1" dirty="0" smtClean="0">
                <a:latin typeface="Simplified Arabic" pitchFamily="18" charset="-78"/>
                <a:ea typeface="+mj-ea"/>
                <a:cs typeface="Simplified Arabic" pitchFamily="18" charset="-78"/>
              </a:rPr>
              <a:t> </a:t>
            </a:r>
            <a:r>
              <a:rPr lang="ar-DZ" sz="8000" b="1" i="1" dirty="0" err="1" smtClean="0">
                <a:latin typeface="Simplified Arabic" pitchFamily="18" charset="-78"/>
                <a:ea typeface="+mj-ea"/>
                <a:cs typeface="Simplified Arabic" pitchFamily="18" charset="-78"/>
              </a:rPr>
              <a:t>المغنربين</a:t>
            </a:r>
            <a:r>
              <a:rPr lang="ar-DZ" sz="8000" b="1" i="1" dirty="0" smtClean="0">
                <a:latin typeface="Simplified Arabic" pitchFamily="18" charset="-78"/>
                <a:ea typeface="+mj-ea"/>
                <a:cs typeface="Simplified Arabic" pitchFamily="18" charset="-78"/>
              </a:rPr>
              <a:t>  </a:t>
            </a:r>
            <a:endParaRPr lang="en-US" sz="8000" b="1" i="1" dirty="0">
              <a:latin typeface="Simplified Arabic" pitchFamily="18" charset="-78"/>
              <a:ea typeface="+mj-ea"/>
              <a:cs typeface="Simplified Arabic" pitchFamily="18" charset="-78"/>
            </a:endParaRPr>
          </a:p>
        </p:txBody>
      </p:sp>
      <p:sp>
        <p:nvSpPr>
          <p:cNvPr id="5" name="Nuage 4"/>
          <p:cNvSpPr/>
          <p:nvPr/>
        </p:nvSpPr>
        <p:spPr>
          <a:xfrm>
            <a:off x="1324302" y="3117631"/>
            <a:ext cx="10310650" cy="3440824"/>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7200" b="1" dirty="0" smtClean="0">
                <a:solidFill>
                  <a:schemeClr val="tx1"/>
                </a:solidFill>
                <a:latin typeface="Simplified Arabic" pitchFamily="18" charset="-78"/>
                <a:cs typeface="Simplified Arabic" pitchFamily="18" charset="-78"/>
              </a:rPr>
              <a:t>مهارات العلاقات </a:t>
            </a:r>
            <a:endParaRPr lang="fr-FR" sz="7200" b="1" dirty="0">
              <a:solidFill>
                <a:schemeClr val="tx1"/>
              </a:solidFill>
              <a:latin typeface="Simplified Arabic" pitchFamily="18" charset="-78"/>
              <a:cs typeface="Simplified Arabic" pitchFamily="18" charset="-78"/>
            </a:endParaRPr>
          </a:p>
        </p:txBody>
      </p:sp>
      <p:sp>
        <p:nvSpPr>
          <p:cNvPr id="6" name="Nuage 5"/>
          <p:cNvSpPr/>
          <p:nvPr/>
        </p:nvSpPr>
        <p:spPr>
          <a:xfrm>
            <a:off x="3288355" y="8232019"/>
            <a:ext cx="18508717" cy="2705100"/>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7200" b="1" dirty="0" smtClean="0">
                <a:solidFill>
                  <a:schemeClr val="tx1"/>
                </a:solidFill>
                <a:latin typeface="Simplified Arabic" pitchFamily="18" charset="-78"/>
                <a:cs typeface="Simplified Arabic" pitchFamily="18" charset="-78"/>
              </a:rPr>
              <a:t>القدرة على التعامل مع المتغيرات والوضع العائلي</a:t>
            </a:r>
            <a:endParaRPr lang="fr-FR" sz="7200" b="1" dirty="0">
              <a:solidFill>
                <a:schemeClr val="tx1"/>
              </a:solidFill>
              <a:latin typeface="Simplified Arabic" pitchFamily="18" charset="-78"/>
              <a:cs typeface="Simplified Arabic" pitchFamily="18" charset="-78"/>
            </a:endParaRPr>
          </a:p>
        </p:txBody>
      </p:sp>
      <p:sp>
        <p:nvSpPr>
          <p:cNvPr id="7" name="Nuage 6"/>
          <p:cNvSpPr/>
          <p:nvPr/>
        </p:nvSpPr>
        <p:spPr>
          <a:xfrm>
            <a:off x="14378152" y="3327837"/>
            <a:ext cx="8523889" cy="3640521"/>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7200" b="1" dirty="0" smtClean="0">
                <a:solidFill>
                  <a:schemeClr val="tx1"/>
                </a:solidFill>
                <a:latin typeface="Simplified Arabic" pitchFamily="18" charset="-78"/>
                <a:cs typeface="Simplified Arabic" pitchFamily="18" charset="-78"/>
              </a:rPr>
              <a:t>الكفاءة الفنية </a:t>
            </a:r>
            <a:endParaRPr lang="fr-FR" sz="7200" b="1" dirty="0">
              <a:solidFill>
                <a:schemeClr val="tx1"/>
              </a:solidFill>
              <a:latin typeface="Simplified Arabic" pitchFamily="18" charset="-78"/>
              <a:cs typeface="Simplified Arabic" pitchFamily="18" charset="-7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7"/>
          <p:cNvSpPr txBox="1"/>
          <p:nvPr/>
        </p:nvSpPr>
        <p:spPr>
          <a:xfrm>
            <a:off x="5738649" y="0"/>
            <a:ext cx="12271636" cy="1323439"/>
          </a:xfrm>
          <a:prstGeom prst="rect">
            <a:avLst/>
          </a:prstGeom>
          <a:noFill/>
        </p:spPr>
        <p:txBody>
          <a:bodyPr wrap="square" rtlCol="0">
            <a:spAutoFit/>
          </a:bodyPr>
          <a:lstStyle/>
          <a:p>
            <a:pPr algn="ctr" rtl="1"/>
            <a:r>
              <a:rPr lang="ar-DZ" sz="8000" b="1" i="1" dirty="0" smtClean="0">
                <a:latin typeface="Simplified Arabic" pitchFamily="18" charset="-78"/>
                <a:ea typeface="+mj-ea"/>
                <a:cs typeface="Simplified Arabic" pitchFamily="18" charset="-78"/>
              </a:rPr>
              <a:t>المعايير الأساسية اختيار المغترب </a:t>
            </a:r>
            <a:endParaRPr lang="en-US" sz="8000" b="1" i="1" dirty="0">
              <a:latin typeface="Simplified Arabic" pitchFamily="18" charset="-78"/>
              <a:ea typeface="+mj-ea"/>
              <a:cs typeface="Simplified Arabic" pitchFamily="18" charset="-78"/>
            </a:endParaRPr>
          </a:p>
        </p:txBody>
      </p:sp>
      <p:sp>
        <p:nvSpPr>
          <p:cNvPr id="5" name="ZoneTexte 4"/>
          <p:cNvSpPr txBox="1"/>
          <p:nvPr/>
        </p:nvSpPr>
        <p:spPr>
          <a:xfrm>
            <a:off x="5864772" y="2175641"/>
            <a:ext cx="17941159" cy="1387366"/>
          </a:xfrm>
          <a:prstGeom prst="rect">
            <a:avLst/>
          </a:prstGeom>
          <a:solidFill>
            <a:schemeClr val="bg1"/>
          </a:solidFill>
          <a:ln>
            <a:solidFill>
              <a:schemeClr val="bg1"/>
            </a:solidFill>
          </a:ln>
        </p:spPr>
        <p:txBody>
          <a:bodyPr vert="horz" wrap="square" lIns="91440" tIns="45720" rIns="91440" bIns="45720" rtlCol="0" anchor="b">
            <a:noAutofit/>
          </a:bodyPr>
          <a:lstStyle/>
          <a:p>
            <a:pPr algn="just" rtl="1"/>
            <a:r>
              <a:rPr lang="ar-DZ" sz="8000" b="1" dirty="0" smtClean="0">
                <a:ln w="0"/>
                <a:latin typeface="Traditional Arabic" panose="02020603050405020304" pitchFamily="18" charset="-78"/>
                <a:cs typeface="Traditional Arabic" panose="02020603050405020304" pitchFamily="18" charset="-78"/>
              </a:rPr>
              <a:t>-يجب أن </a:t>
            </a:r>
            <a:r>
              <a:rPr lang="ar-DZ" sz="8000" b="1" dirty="0" err="1" smtClean="0">
                <a:ln w="0"/>
                <a:latin typeface="Traditional Arabic" panose="02020603050405020304" pitchFamily="18" charset="-78"/>
                <a:cs typeface="Traditional Arabic" panose="02020603050405020304" pitchFamily="18" charset="-78"/>
              </a:rPr>
              <a:t>يكونو</a:t>
            </a:r>
            <a:r>
              <a:rPr lang="ar-DZ" sz="8000" b="1" dirty="0" smtClean="0">
                <a:ln w="0"/>
                <a:latin typeface="Traditional Arabic" panose="02020603050405020304" pitchFamily="18" charset="-78"/>
                <a:cs typeface="Traditional Arabic" panose="02020603050405020304" pitchFamily="18" charset="-78"/>
              </a:rPr>
              <a:t> مستعدين ومتحمسين للسفر </a:t>
            </a:r>
            <a:r>
              <a:rPr lang="ar-DZ" sz="8000" b="1" dirty="0" err="1" smtClean="0">
                <a:ln w="0"/>
                <a:latin typeface="Traditional Arabic" panose="02020603050405020304" pitchFamily="18" charset="-78"/>
                <a:cs typeface="Traditional Arabic" panose="02020603050405020304" pitchFamily="18" charset="-78"/>
              </a:rPr>
              <a:t>الى</a:t>
            </a:r>
            <a:r>
              <a:rPr lang="ar-DZ" sz="8000" b="1" dirty="0" smtClean="0">
                <a:ln w="0"/>
                <a:latin typeface="Traditional Arabic" panose="02020603050405020304" pitchFamily="18" charset="-78"/>
                <a:cs typeface="Traditional Arabic" panose="02020603050405020304" pitchFamily="18" charset="-78"/>
              </a:rPr>
              <a:t> الخارج.</a:t>
            </a:r>
            <a:endParaRPr lang="fr-FR" sz="8000" b="1" dirty="0" smtClean="0">
              <a:ln w="0"/>
              <a:latin typeface="Traditional Arabic" panose="02020603050405020304" pitchFamily="18" charset="-78"/>
              <a:cs typeface="Traditional Arabic" panose="02020603050405020304" pitchFamily="18" charset="-78"/>
            </a:endParaRPr>
          </a:p>
        </p:txBody>
      </p:sp>
      <p:sp>
        <p:nvSpPr>
          <p:cNvPr id="6" name="ZoneTexte 5"/>
          <p:cNvSpPr txBox="1"/>
          <p:nvPr/>
        </p:nvSpPr>
        <p:spPr>
          <a:xfrm>
            <a:off x="5796455" y="3904593"/>
            <a:ext cx="17941159" cy="1387366"/>
          </a:xfrm>
          <a:prstGeom prst="rect">
            <a:avLst/>
          </a:prstGeom>
          <a:solidFill>
            <a:schemeClr val="bg1"/>
          </a:solidFill>
          <a:ln>
            <a:solidFill>
              <a:schemeClr val="bg1"/>
            </a:solidFill>
          </a:ln>
        </p:spPr>
        <p:txBody>
          <a:bodyPr vert="horz" wrap="square" lIns="91440" tIns="45720" rIns="91440" bIns="45720" rtlCol="0" anchor="b">
            <a:noAutofit/>
          </a:bodyPr>
          <a:lstStyle/>
          <a:p>
            <a:pPr algn="just" rtl="1"/>
            <a:r>
              <a:rPr lang="ar-DZ" sz="8000" b="1" dirty="0" smtClean="0">
                <a:ln w="0"/>
                <a:latin typeface="Traditional Arabic" panose="02020603050405020304" pitchFamily="18" charset="-78"/>
                <a:cs typeface="Traditional Arabic" panose="02020603050405020304" pitchFamily="18" charset="-78"/>
              </a:rPr>
              <a:t>-يجب أن </a:t>
            </a:r>
            <a:r>
              <a:rPr lang="ar-DZ" sz="8000" b="1" dirty="0" err="1" smtClean="0">
                <a:ln w="0"/>
                <a:latin typeface="Traditional Arabic" panose="02020603050405020304" pitchFamily="18" charset="-78"/>
                <a:cs typeface="Traditional Arabic" panose="02020603050405020304" pitchFamily="18" charset="-78"/>
              </a:rPr>
              <a:t>يكونو</a:t>
            </a:r>
            <a:r>
              <a:rPr lang="ar-DZ" sz="8000" b="1" dirty="0" smtClean="0">
                <a:ln w="0"/>
                <a:latin typeface="Traditional Arabic" panose="02020603050405020304" pitchFamily="18" charset="-78"/>
                <a:cs typeface="Traditional Arabic" panose="02020603050405020304" pitchFamily="18" charset="-78"/>
              </a:rPr>
              <a:t> قادرين تقنيا على القيام بالمهمة.</a:t>
            </a:r>
            <a:endParaRPr lang="fr-FR" sz="8000" b="1" dirty="0" smtClean="0">
              <a:ln w="0"/>
              <a:latin typeface="Traditional Arabic" panose="02020603050405020304" pitchFamily="18" charset="-78"/>
              <a:cs typeface="Traditional Arabic" panose="02020603050405020304" pitchFamily="18" charset="-78"/>
            </a:endParaRPr>
          </a:p>
        </p:txBody>
      </p:sp>
      <p:sp>
        <p:nvSpPr>
          <p:cNvPr id="7" name="ZoneTexte 6"/>
          <p:cNvSpPr txBox="1"/>
          <p:nvPr/>
        </p:nvSpPr>
        <p:spPr>
          <a:xfrm>
            <a:off x="5759669" y="5602014"/>
            <a:ext cx="17941159" cy="1387366"/>
          </a:xfrm>
          <a:prstGeom prst="rect">
            <a:avLst/>
          </a:prstGeom>
          <a:solidFill>
            <a:schemeClr val="bg1"/>
          </a:solidFill>
          <a:ln>
            <a:solidFill>
              <a:schemeClr val="bg1"/>
            </a:solidFill>
          </a:ln>
        </p:spPr>
        <p:txBody>
          <a:bodyPr vert="horz" wrap="square" lIns="91440" tIns="45720" rIns="91440" bIns="45720" rtlCol="0" anchor="b">
            <a:noAutofit/>
          </a:bodyPr>
          <a:lstStyle/>
          <a:p>
            <a:pPr algn="just" rtl="1"/>
            <a:r>
              <a:rPr lang="ar-DZ" sz="8000" b="1" dirty="0" smtClean="0">
                <a:ln w="0"/>
                <a:latin typeface="Traditional Arabic" panose="02020603050405020304" pitchFamily="18" charset="-78"/>
                <a:cs typeface="Traditional Arabic" panose="02020603050405020304" pitchFamily="18" charset="-78"/>
              </a:rPr>
              <a:t>-يجب أن تكون قابلة للتكييف.</a:t>
            </a:r>
            <a:endParaRPr lang="fr-FR" sz="8000" b="1" dirty="0" smtClean="0">
              <a:ln w="0"/>
              <a:latin typeface="Traditional Arabic" panose="02020603050405020304" pitchFamily="18" charset="-78"/>
              <a:cs typeface="Traditional Arabic" panose="02020603050405020304" pitchFamily="18" charset="-78"/>
            </a:endParaRPr>
          </a:p>
        </p:txBody>
      </p:sp>
      <p:sp>
        <p:nvSpPr>
          <p:cNvPr id="8" name="ZoneTexte 7"/>
          <p:cNvSpPr txBox="1"/>
          <p:nvPr/>
        </p:nvSpPr>
        <p:spPr>
          <a:xfrm>
            <a:off x="505326" y="7315200"/>
            <a:ext cx="23253309" cy="1891862"/>
          </a:xfrm>
          <a:prstGeom prst="rect">
            <a:avLst/>
          </a:prstGeom>
          <a:solidFill>
            <a:schemeClr val="bg1"/>
          </a:solidFill>
          <a:ln>
            <a:solidFill>
              <a:schemeClr val="bg1"/>
            </a:solidFill>
          </a:ln>
        </p:spPr>
        <p:txBody>
          <a:bodyPr vert="horz" wrap="square" lIns="91440" tIns="45720" rIns="91440" bIns="45720" rtlCol="0" anchor="b">
            <a:noAutofit/>
          </a:bodyPr>
          <a:lstStyle/>
          <a:p>
            <a:pPr algn="just" rtl="1"/>
            <a:r>
              <a:rPr lang="ar-DZ" sz="8000" b="1" dirty="0" smtClean="0">
                <a:ln w="0"/>
                <a:latin typeface="Traditional Arabic" panose="02020603050405020304" pitchFamily="18" charset="-78"/>
                <a:cs typeface="Traditional Arabic" panose="02020603050405020304" pitchFamily="18" charset="-78"/>
              </a:rPr>
              <a:t>-يجب أن </a:t>
            </a:r>
            <a:r>
              <a:rPr lang="ar-DZ" sz="8000" b="1" dirty="0" err="1" smtClean="0">
                <a:ln w="0"/>
                <a:latin typeface="Traditional Arabic" panose="02020603050405020304" pitchFamily="18" charset="-78"/>
                <a:cs typeface="Traditional Arabic" panose="02020603050405020304" pitchFamily="18" charset="-78"/>
              </a:rPr>
              <a:t>يتمتعو</a:t>
            </a:r>
            <a:r>
              <a:rPr lang="ar-DZ" sz="8000" b="1" dirty="0" smtClean="0">
                <a:ln w="0"/>
                <a:latin typeface="Traditional Arabic" panose="02020603050405020304" pitchFamily="18" charset="-78"/>
                <a:cs typeface="Traditional Arabic" panose="02020603050405020304" pitchFamily="18" charset="-78"/>
              </a:rPr>
              <a:t> بمهارات شخصية جيدة وأن </a:t>
            </a:r>
            <a:r>
              <a:rPr lang="ar-DZ" sz="8000" b="1" dirty="0" err="1" smtClean="0">
                <a:ln w="0"/>
                <a:latin typeface="Traditional Arabic" panose="02020603050405020304" pitchFamily="18" charset="-78"/>
                <a:cs typeface="Traditional Arabic" panose="02020603050405020304" pitchFamily="18" charset="-78"/>
              </a:rPr>
              <a:t>يكونو</a:t>
            </a:r>
            <a:r>
              <a:rPr lang="ar-DZ" sz="8000" b="1" dirty="0" smtClean="0">
                <a:ln w="0"/>
                <a:latin typeface="Traditional Arabic" panose="02020603050405020304" pitchFamily="18" charset="-78"/>
                <a:cs typeface="Traditional Arabic" panose="02020603050405020304" pitchFamily="18" charset="-78"/>
              </a:rPr>
              <a:t> قادرين على تكوين علاقة عمل .</a:t>
            </a:r>
            <a:endParaRPr lang="fr-FR" sz="8000" b="1" dirty="0" smtClean="0">
              <a:ln w="0"/>
              <a:latin typeface="Traditional Arabic" panose="02020603050405020304" pitchFamily="18" charset="-78"/>
              <a:cs typeface="Traditional Arabic" panose="02020603050405020304" pitchFamily="18" charset="-78"/>
            </a:endParaRPr>
          </a:p>
        </p:txBody>
      </p:sp>
      <p:sp>
        <p:nvSpPr>
          <p:cNvPr id="9" name="ZoneTexte 8"/>
          <p:cNvSpPr txBox="1"/>
          <p:nvPr/>
        </p:nvSpPr>
        <p:spPr>
          <a:xfrm>
            <a:off x="5822732" y="9511862"/>
            <a:ext cx="17941159" cy="1387366"/>
          </a:xfrm>
          <a:prstGeom prst="rect">
            <a:avLst/>
          </a:prstGeom>
          <a:solidFill>
            <a:schemeClr val="bg1"/>
          </a:solidFill>
          <a:ln>
            <a:solidFill>
              <a:schemeClr val="bg1"/>
            </a:solidFill>
          </a:ln>
        </p:spPr>
        <p:txBody>
          <a:bodyPr vert="horz" wrap="square" lIns="91440" tIns="45720" rIns="91440" bIns="45720" rtlCol="0" anchor="b">
            <a:noAutofit/>
          </a:bodyPr>
          <a:lstStyle/>
          <a:p>
            <a:pPr algn="just" rtl="1"/>
            <a:r>
              <a:rPr lang="ar-DZ" sz="8000" b="1" dirty="0" smtClean="0">
                <a:ln w="0"/>
                <a:latin typeface="Traditional Arabic" panose="02020603050405020304" pitchFamily="18" charset="-78"/>
                <a:cs typeface="Traditional Arabic" panose="02020603050405020304" pitchFamily="18" charset="-78"/>
              </a:rPr>
              <a:t>-يجب أن يتمتعوا بقدرة تواصل جيدة.</a:t>
            </a:r>
            <a:endParaRPr lang="fr-FR" sz="8000" b="1" dirty="0" smtClean="0">
              <a:ln w="0"/>
              <a:latin typeface="Traditional Arabic" panose="02020603050405020304" pitchFamily="18" charset="-78"/>
              <a:cs typeface="Traditional Arabic" panose="02020603050405020304" pitchFamily="18" charset="-78"/>
            </a:endParaRPr>
          </a:p>
        </p:txBody>
      </p:sp>
      <p:sp>
        <p:nvSpPr>
          <p:cNvPr id="10" name="ZoneTexte 9"/>
          <p:cNvSpPr txBox="1"/>
          <p:nvPr/>
        </p:nvSpPr>
        <p:spPr>
          <a:xfrm>
            <a:off x="5759669" y="11435256"/>
            <a:ext cx="17941159" cy="1387366"/>
          </a:xfrm>
          <a:prstGeom prst="rect">
            <a:avLst/>
          </a:prstGeom>
          <a:solidFill>
            <a:schemeClr val="bg1"/>
          </a:solidFill>
          <a:ln>
            <a:solidFill>
              <a:schemeClr val="bg1"/>
            </a:solidFill>
          </a:ln>
        </p:spPr>
        <p:txBody>
          <a:bodyPr vert="horz" wrap="square" lIns="91440" tIns="45720" rIns="91440" bIns="45720" rtlCol="0" anchor="b">
            <a:noAutofit/>
          </a:bodyPr>
          <a:lstStyle/>
          <a:p>
            <a:pPr algn="just" rtl="1"/>
            <a:r>
              <a:rPr lang="ar-DZ" sz="8000" b="1" dirty="0" smtClean="0">
                <a:ln w="0"/>
                <a:latin typeface="Traditional Arabic" panose="02020603050405020304" pitchFamily="18" charset="-78"/>
                <a:cs typeface="Traditional Arabic" panose="02020603050405020304" pitchFamily="18" charset="-78"/>
              </a:rPr>
              <a:t>-يجب أن تكون لديهم أسر داعمة .</a:t>
            </a:r>
            <a:endParaRPr lang="fr-FR" sz="8000" b="1" dirty="0" smtClean="0">
              <a:ln w="0"/>
              <a:latin typeface="Traditional Arabic" panose="02020603050405020304" pitchFamily="18" charset="-78"/>
              <a:cs typeface="Traditional Arabic" panose="02020603050405020304" pitchFamily="18" charset="-78"/>
            </a:endParaRPr>
          </a:p>
        </p:txBody>
      </p:sp>
      <p:grpSp>
        <p:nvGrpSpPr>
          <p:cNvPr id="11" name="Group 16"/>
          <p:cNvGrpSpPr/>
          <p:nvPr/>
        </p:nvGrpSpPr>
        <p:grpSpPr>
          <a:xfrm flipV="1">
            <a:off x="5801710" y="1418897"/>
            <a:ext cx="12444913" cy="264802"/>
            <a:chOff x="1775295" y="2028842"/>
            <a:chExt cx="3021910" cy="45719"/>
          </a:xfrm>
        </p:grpSpPr>
        <p:sp>
          <p:nvSpPr>
            <p:cNvPr id="12" name="Rectangle 11"/>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3" name="Rectangle 12"/>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4" name="Rectangle 13"/>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5" name="Rectangle 14"/>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6" name="Rectangle 15"/>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5707118" y="409903"/>
            <a:ext cx="12271636" cy="1323439"/>
          </a:xfrm>
          <a:prstGeom prst="rect">
            <a:avLst/>
          </a:prstGeom>
          <a:noFill/>
        </p:spPr>
        <p:txBody>
          <a:bodyPr wrap="square" rtlCol="0">
            <a:spAutoFit/>
          </a:bodyPr>
          <a:lstStyle/>
          <a:p>
            <a:pPr algn="ctr" rtl="1"/>
            <a:r>
              <a:rPr lang="ar-DZ" sz="8000" b="1" i="1" dirty="0" smtClean="0">
                <a:latin typeface="Simplified Arabic" pitchFamily="18" charset="-78"/>
                <a:ea typeface="+mj-ea"/>
                <a:cs typeface="Simplified Arabic" pitchFamily="18" charset="-78"/>
              </a:rPr>
              <a:t>العوامل المساهمة في نجاح المغتربين  </a:t>
            </a:r>
            <a:endParaRPr lang="en-US" sz="8000" b="1" i="1" dirty="0">
              <a:latin typeface="Simplified Arabic" pitchFamily="18" charset="-78"/>
              <a:ea typeface="+mj-ea"/>
              <a:cs typeface="Simplified Arabic" pitchFamily="18" charset="-78"/>
            </a:endParaRPr>
          </a:p>
        </p:txBody>
      </p:sp>
      <p:graphicFrame>
        <p:nvGraphicFramePr>
          <p:cNvPr id="7" name="Tableau 6"/>
          <p:cNvGraphicFramePr>
            <a:graphicFrameLocks noGrp="1"/>
          </p:cNvGraphicFramePr>
          <p:nvPr/>
        </p:nvGraphicFramePr>
        <p:xfrm>
          <a:off x="914401" y="2081046"/>
          <a:ext cx="22702344" cy="10726860"/>
        </p:xfrm>
        <a:graphic>
          <a:graphicData uri="http://schemas.openxmlformats.org/drawingml/2006/table">
            <a:tbl>
              <a:tblPr firstRow="1" bandRow="1">
                <a:tableStyleId>{5940675A-B579-460E-94D1-54222C63F5DA}</a:tableStyleId>
              </a:tblPr>
              <a:tblGrid>
                <a:gridCol w="17184413"/>
                <a:gridCol w="5517931"/>
              </a:tblGrid>
              <a:tr h="1040526">
                <a:tc>
                  <a:txBody>
                    <a:bodyPr/>
                    <a:lstStyle/>
                    <a:p>
                      <a:pPr algn="ctr" rtl="1"/>
                      <a:r>
                        <a:rPr lang="ar-DZ" sz="7200" b="1" i="1" dirty="0" smtClean="0">
                          <a:latin typeface="Traditional Arabic" pitchFamily="18" charset="-78"/>
                          <a:cs typeface="Traditional Arabic" pitchFamily="18" charset="-78"/>
                        </a:rPr>
                        <a:t>سمات محددة</a:t>
                      </a:r>
                      <a:endParaRPr lang="fr-FR" sz="7200" b="1" i="1" dirty="0">
                        <a:latin typeface="Traditional Arabic" pitchFamily="18" charset="-78"/>
                        <a:cs typeface="Traditional Arabic" pitchFamily="18" charset="-78"/>
                      </a:endParaRPr>
                    </a:p>
                  </a:txBody>
                  <a:tcPr/>
                </a:tc>
                <a:tc>
                  <a:txBody>
                    <a:bodyPr/>
                    <a:lstStyle/>
                    <a:p>
                      <a:pPr algn="ctr" rtl="1"/>
                      <a:r>
                        <a:rPr lang="ar-DZ" sz="7200" b="1" i="1" dirty="0" smtClean="0">
                          <a:latin typeface="Traditional Arabic" pitchFamily="18" charset="-78"/>
                          <a:cs typeface="Traditional Arabic" pitchFamily="18" charset="-78"/>
                        </a:rPr>
                        <a:t>العوامل العامة </a:t>
                      </a:r>
                      <a:endParaRPr lang="fr-FR" sz="7200" b="1" i="1" dirty="0">
                        <a:latin typeface="Traditional Arabic" pitchFamily="18" charset="-78"/>
                        <a:cs typeface="Traditional Arabic" pitchFamily="18" charset="-78"/>
                      </a:endParaRPr>
                    </a:p>
                  </a:txBody>
                  <a:tcPr/>
                </a:tc>
              </a:tr>
              <a:tr h="1740514">
                <a:tc>
                  <a:txBody>
                    <a:bodyPr/>
                    <a:lstStyle/>
                    <a:p>
                      <a:pPr algn="just" rtl="1"/>
                      <a:r>
                        <a:rPr lang="ar-DZ" sz="6000" b="1" dirty="0" smtClean="0">
                          <a:latin typeface="Traditional Arabic" pitchFamily="18" charset="-78"/>
                          <a:cs typeface="Traditional Arabic" pitchFamily="18" charset="-78"/>
                        </a:rPr>
                        <a:t>المهارات الفنية: معرفة عمليات المقر</a:t>
                      </a:r>
                      <a:r>
                        <a:rPr lang="ar-DZ" sz="6000" b="1" baseline="0" dirty="0" smtClean="0">
                          <a:latin typeface="Traditional Arabic" pitchFamily="18" charset="-78"/>
                          <a:cs typeface="Traditional Arabic" pitchFamily="18" charset="-78"/>
                        </a:rPr>
                        <a:t> الرئيسي والبلد المضيف، والمهارات الإدارية العامة، والكفاءة الإدارية، والإبداع. </a:t>
                      </a:r>
                      <a:endParaRPr lang="fr-FR" sz="6000" b="1" dirty="0">
                        <a:latin typeface="Traditional Arabic" pitchFamily="18" charset="-78"/>
                        <a:cs typeface="Traditional Arabic" pitchFamily="18" charset="-78"/>
                      </a:endParaRPr>
                    </a:p>
                  </a:txBody>
                  <a:tcPr/>
                </a:tc>
                <a:tc>
                  <a:txBody>
                    <a:bodyPr/>
                    <a:lstStyle/>
                    <a:p>
                      <a:pPr algn="ctr" rtl="1"/>
                      <a:r>
                        <a:rPr lang="ar-DZ" sz="6600" b="1" dirty="0" smtClean="0">
                          <a:latin typeface="Traditional Arabic" pitchFamily="18" charset="-78"/>
                          <a:cs typeface="Traditional Arabic" pitchFamily="18" charset="-78"/>
                        </a:rPr>
                        <a:t>الكفاءة الوظيفية </a:t>
                      </a:r>
                      <a:endParaRPr lang="fr-FR" sz="6600" b="1" dirty="0">
                        <a:latin typeface="Traditional Arabic" pitchFamily="18" charset="-78"/>
                        <a:cs typeface="Traditional Arabic" pitchFamily="18" charset="-78"/>
                      </a:endParaRPr>
                    </a:p>
                  </a:txBody>
                  <a:tcPr/>
                </a:tc>
              </a:tr>
              <a:tr h="1740514">
                <a:tc>
                  <a:txBody>
                    <a:bodyPr/>
                    <a:lstStyle/>
                    <a:p>
                      <a:pPr algn="just" rtl="1"/>
                      <a:r>
                        <a:rPr lang="ar-DZ" sz="6000" b="1" dirty="0" smtClean="0">
                          <a:latin typeface="Traditional Arabic" pitchFamily="18" charset="-78"/>
                          <a:cs typeface="Traditional Arabic" pitchFamily="18" charset="-78"/>
                        </a:rPr>
                        <a:t>المهارات الاجتماعية: القدرة على تحمل الغموض واللباقة، الاحترام واللطف والمرونة السلوكية</a:t>
                      </a:r>
                      <a:r>
                        <a:rPr lang="ar-DZ" sz="6000" b="1" baseline="0" dirty="0" smtClean="0">
                          <a:latin typeface="Traditional Arabic" pitchFamily="18" charset="-78"/>
                          <a:cs typeface="Traditional Arabic" pitchFamily="18" charset="-78"/>
                        </a:rPr>
                        <a:t>، التعاطف الثقافي والتمركز العرقي ، النزاهة ، الثقة والاستقرار العاطفي </a:t>
                      </a:r>
                      <a:endParaRPr lang="fr-FR" sz="6000" b="1" dirty="0">
                        <a:latin typeface="Traditional Arabic" pitchFamily="18" charset="-78"/>
                        <a:cs typeface="Traditional Arabic" pitchFamily="18" charset="-78"/>
                      </a:endParaRPr>
                    </a:p>
                  </a:txBody>
                  <a:tcPr/>
                </a:tc>
                <a:tc>
                  <a:txBody>
                    <a:bodyPr/>
                    <a:lstStyle/>
                    <a:p>
                      <a:pPr algn="ctr" rtl="1"/>
                      <a:r>
                        <a:rPr lang="ar-DZ" sz="6000" b="1" dirty="0" smtClean="0"/>
                        <a:t>السمات </a:t>
                      </a:r>
                      <a:r>
                        <a:rPr lang="ar-DZ" sz="6000" b="1" dirty="0" err="1" smtClean="0"/>
                        <a:t>العلائقية</a:t>
                      </a:r>
                      <a:endParaRPr lang="fr-FR" sz="6000" b="1" dirty="0"/>
                    </a:p>
                  </a:txBody>
                  <a:tcPr/>
                </a:tc>
              </a:tr>
              <a:tr h="3777420">
                <a:tc>
                  <a:txBody>
                    <a:bodyPr/>
                    <a:lstStyle/>
                    <a:p>
                      <a:pPr algn="just" rtl="1"/>
                      <a:r>
                        <a:rPr lang="ar-DZ" sz="6000" b="1" dirty="0" smtClean="0">
                          <a:latin typeface="Traditional Arabic" pitchFamily="18" charset="-78"/>
                          <a:cs typeface="Traditional Arabic" pitchFamily="18" charset="-78"/>
                        </a:rPr>
                        <a:t>المهارات الدبلوماسية: الإيمان بالمهمة تطابق المهمة مع المسار الوظيفي الاهتمام بالخبرة</a:t>
                      </a:r>
                      <a:r>
                        <a:rPr lang="ar-DZ" sz="6000" b="1" baseline="0" dirty="0" smtClean="0">
                          <a:latin typeface="Traditional Arabic" pitchFamily="18" charset="-78"/>
                          <a:cs typeface="Traditional Arabic" pitchFamily="18" charset="-78"/>
                        </a:rPr>
                        <a:t> الخارجية، الاستعداد لاكتساب أنماط سلوكية ومواقف جديدة. </a:t>
                      </a:r>
                    </a:p>
                    <a:p>
                      <a:pPr algn="just" rtl="1"/>
                      <a:r>
                        <a:rPr lang="ar-DZ" sz="6000" b="1" baseline="0" dirty="0" smtClean="0">
                          <a:latin typeface="Traditional Arabic" pitchFamily="18" charset="-78"/>
                          <a:cs typeface="Traditional Arabic" pitchFamily="18" charset="-78"/>
                        </a:rPr>
                        <a:t>الاهتمام بتعلم لغة البلد المضيف وممارستها، تبني موقف الاتصال غير اللفظي ، القدرة على التفاعل مع شركاء العمل. </a:t>
                      </a:r>
                      <a:endParaRPr lang="fr-FR" sz="6000" b="1" dirty="0">
                        <a:latin typeface="Traditional Arabic" pitchFamily="18" charset="-78"/>
                        <a:cs typeface="Traditional Arabic" pitchFamily="18" charset="-78"/>
                      </a:endParaRPr>
                    </a:p>
                  </a:txBody>
                  <a:tcPr/>
                </a:tc>
                <a:tc>
                  <a:txBody>
                    <a:bodyPr/>
                    <a:lstStyle/>
                    <a:p>
                      <a:pPr algn="ctr" rtl="1"/>
                      <a:r>
                        <a:rPr lang="ar-DZ" sz="1600" b="1" dirty="0" err="1" smtClean="0">
                          <a:latin typeface="Traditional Arabic" pitchFamily="18" charset="-78"/>
                          <a:cs typeface="Traditional Arabic" pitchFamily="18" charset="-78"/>
                        </a:rPr>
                        <a:t>ا</a:t>
                      </a:r>
                      <a:r>
                        <a:rPr lang="ar-DZ" sz="6600" b="1" dirty="0" err="1" smtClean="0">
                          <a:latin typeface="Traditional Arabic" pitchFamily="18" charset="-78"/>
                          <a:cs typeface="Traditional Arabic" pitchFamily="18" charset="-78"/>
                        </a:rPr>
                        <a:t>السمات</a:t>
                      </a:r>
                      <a:r>
                        <a:rPr lang="ar-DZ" sz="6600" b="1" baseline="0" dirty="0" smtClean="0">
                          <a:latin typeface="Traditional Arabic" pitchFamily="18" charset="-78"/>
                          <a:cs typeface="Traditional Arabic" pitchFamily="18" charset="-78"/>
                        </a:rPr>
                        <a:t> الشخصية</a:t>
                      </a:r>
                      <a:endParaRPr lang="fr-FR" sz="1600" b="1" dirty="0">
                        <a:latin typeface="Traditional Arabic" pitchFamily="18" charset="-78"/>
                        <a:cs typeface="Traditional Arabic" pitchFamily="18" charset="-78"/>
                      </a:endParaRPr>
                    </a:p>
                  </a:txBody>
                  <a:tcPr/>
                </a:tc>
              </a:tr>
              <a:tr h="1608083">
                <a:tc>
                  <a:txBody>
                    <a:bodyPr/>
                    <a:lstStyle/>
                    <a:p>
                      <a:pPr algn="just" rtl="1"/>
                      <a:r>
                        <a:rPr lang="ar-DZ" sz="6000" b="1" dirty="0" smtClean="0">
                          <a:latin typeface="Traditional Arabic" pitchFamily="18" charset="-78"/>
                          <a:cs typeface="Traditional Arabic" pitchFamily="18" charset="-78"/>
                        </a:rPr>
                        <a:t>المهارات</a:t>
                      </a:r>
                      <a:r>
                        <a:rPr lang="ar-DZ" sz="6000" b="1" baseline="0" dirty="0" smtClean="0">
                          <a:latin typeface="Traditional Arabic" pitchFamily="18" charset="-78"/>
                          <a:cs typeface="Traditional Arabic" pitchFamily="18" charset="-78"/>
                        </a:rPr>
                        <a:t> التحفيزية: رغبة الزوج في العيش في الخارج والقدرة على التكيف </a:t>
                      </a:r>
                      <a:r>
                        <a:rPr lang="ar-DZ" sz="6000" b="1" baseline="0" smtClean="0">
                          <a:latin typeface="Traditional Arabic" pitchFamily="18" charset="-78"/>
                          <a:cs typeface="Traditional Arabic" pitchFamily="18" charset="-78"/>
                        </a:rPr>
                        <a:t>ودعم العائلة. </a:t>
                      </a:r>
                      <a:endParaRPr lang="fr-FR" sz="6000" b="1" dirty="0">
                        <a:latin typeface="Traditional Arabic" pitchFamily="18" charset="-78"/>
                        <a:cs typeface="Traditional Arabic" pitchFamily="18" charset="-78"/>
                      </a:endParaRPr>
                    </a:p>
                  </a:txBody>
                  <a:tcPr/>
                </a:tc>
                <a:tc>
                  <a:txBody>
                    <a:bodyPr/>
                    <a:lstStyle/>
                    <a:p>
                      <a:pPr algn="ctr" rtl="1"/>
                      <a:r>
                        <a:rPr lang="ar-DZ" sz="6600" b="1" dirty="0" smtClean="0">
                          <a:latin typeface="Traditional Arabic" pitchFamily="18" charset="-78"/>
                          <a:cs typeface="Traditional Arabic" pitchFamily="18" charset="-78"/>
                        </a:rPr>
                        <a:t>البيئية ومتغيرات الأسرة </a:t>
                      </a:r>
                      <a:endParaRPr lang="fr-FR" sz="6600" b="1" dirty="0">
                        <a:latin typeface="Traditional Arabic" pitchFamily="18" charset="-78"/>
                        <a:cs typeface="Traditional Arabic" pitchFamily="18" charset="-78"/>
                      </a:endParaRPr>
                    </a:p>
                  </a:txBody>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5234152" y="2606951"/>
            <a:ext cx="14188965" cy="230844"/>
            <a:chOff x="2390858" y="2028842"/>
            <a:chExt cx="2406347" cy="45719"/>
          </a:xfrm>
        </p:grpSpPr>
        <p:sp>
          <p:nvSpPr>
            <p:cNvPr id="7" name="Rectangle 6"/>
            <p:cNvSpPr/>
            <p:nvPr/>
          </p:nvSpPr>
          <p:spPr>
            <a:xfrm flipV="1">
              <a:off x="2390858" y="2028842"/>
              <a:ext cx="540353" cy="45719"/>
            </a:xfrm>
            <a:prstGeom prst="rect">
              <a:avLst/>
            </a:prstGeom>
            <a:solidFill>
              <a:srgbClr val="0099FF"/>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8" name="Rectangle 7"/>
            <p:cNvSpPr/>
            <p:nvPr/>
          </p:nvSpPr>
          <p:spPr>
            <a:xfrm flipV="1">
              <a:off x="3025596" y="2028842"/>
              <a:ext cx="540353" cy="45719"/>
            </a:xfrm>
            <a:prstGeom prst="rect">
              <a:avLst/>
            </a:prstGeom>
            <a:solidFill>
              <a:srgbClr val="FF9900"/>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9" name="Rectangle 8"/>
            <p:cNvSpPr/>
            <p:nvPr/>
          </p:nvSpPr>
          <p:spPr>
            <a:xfrm flipV="1">
              <a:off x="3641289" y="2028842"/>
              <a:ext cx="540353" cy="45719"/>
            </a:xfrm>
            <a:prstGeom prst="rect">
              <a:avLst/>
            </a:prstGeom>
            <a:solidFill>
              <a:srgbClr val="FF66FF"/>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0" name="Rectangle 9"/>
            <p:cNvSpPr/>
            <p:nvPr/>
          </p:nvSpPr>
          <p:spPr>
            <a:xfrm flipV="1">
              <a:off x="4256852" y="2028842"/>
              <a:ext cx="540353" cy="45719"/>
            </a:xfrm>
            <a:prstGeom prst="rect">
              <a:avLst/>
            </a:prstGeom>
            <a:solidFill>
              <a:srgbClr val="CF0106"/>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sp>
        <p:nvSpPr>
          <p:cNvPr id="16" name="TextBox 15"/>
          <p:cNvSpPr txBox="1"/>
          <p:nvPr/>
        </p:nvSpPr>
        <p:spPr>
          <a:xfrm>
            <a:off x="22769618" y="12907499"/>
            <a:ext cx="1437939" cy="584775"/>
          </a:xfrm>
          <a:prstGeom prst="rect">
            <a:avLst/>
          </a:prstGeom>
          <a:noFill/>
        </p:spPr>
        <p:txBody>
          <a:bodyPr wrap="square" rtlCol="0">
            <a:spAutoFit/>
          </a:bodyPr>
          <a:lstStyle/>
          <a:p>
            <a:pPr algn="ctr"/>
            <a:r>
              <a:rPr lang="ar-DZ" sz="3200" dirty="0">
                <a:latin typeface="Traditional Arabic" panose="02020603050405020304" pitchFamily="18" charset="-78"/>
                <a:cs typeface="Traditional Arabic" panose="02020603050405020304" pitchFamily="18" charset="-78"/>
              </a:rPr>
              <a:t>16</a:t>
            </a:r>
            <a:r>
              <a:rPr lang="ar-LB" sz="3200" dirty="0">
                <a:latin typeface="Traditional Arabic" panose="02020603050405020304" pitchFamily="18" charset="-78"/>
                <a:cs typeface="Traditional Arabic" panose="02020603050405020304" pitchFamily="18" charset="-78"/>
              </a:rPr>
              <a:t>/</a:t>
            </a:r>
            <a:r>
              <a:rPr lang="ar-DZ" sz="3200" dirty="0">
                <a:latin typeface="Traditional Arabic" panose="02020603050405020304" pitchFamily="18" charset="-78"/>
                <a:cs typeface="Traditional Arabic" panose="02020603050405020304" pitchFamily="18" charset="-78"/>
              </a:rPr>
              <a:t>18</a:t>
            </a:r>
            <a:endParaRPr lang="en-US" sz="3200" dirty="0">
              <a:latin typeface="Traditional Arabic" panose="02020603050405020304" pitchFamily="18" charset="-78"/>
              <a:cs typeface="Traditional Arabic" panose="02020603050405020304" pitchFamily="18" charset="-78"/>
            </a:endParaRPr>
          </a:p>
        </p:txBody>
      </p:sp>
      <p:sp>
        <p:nvSpPr>
          <p:cNvPr id="12" name="ZoneTexte 11"/>
          <p:cNvSpPr txBox="1"/>
          <p:nvPr/>
        </p:nvSpPr>
        <p:spPr>
          <a:xfrm>
            <a:off x="1639614" y="3815255"/>
            <a:ext cx="22071723" cy="6863417"/>
          </a:xfrm>
          <a:prstGeom prst="rect">
            <a:avLst/>
          </a:prstGeom>
          <a:solidFill>
            <a:schemeClr val="tx1"/>
          </a:solidFill>
          <a:ln>
            <a:solidFill>
              <a:schemeClr val="bg1">
                <a:lumMod val="75000"/>
                <a:lumOff val="25000"/>
              </a:schemeClr>
            </a:solidFill>
          </a:ln>
        </p:spPr>
        <p:txBody>
          <a:bodyPr wrap="square" rtlCol="1">
            <a:spAutoFit/>
          </a:bodyPr>
          <a:lstStyle/>
          <a:p>
            <a:pPr algn="r" rtl="1"/>
            <a:r>
              <a:rPr lang="ar-DZ" sz="8800" b="1" dirty="0" smtClean="0">
                <a:solidFill>
                  <a:schemeClr val="bg1"/>
                </a:solidFill>
                <a:latin typeface="Traditional Arabic" panose="02020603050405020304" pitchFamily="18" charset="-78"/>
                <a:cs typeface="Traditional Arabic" panose="02020603050405020304" pitchFamily="18" charset="-78"/>
              </a:rPr>
              <a:t>استعرضنا في بحثنا هذا التوظيف في الشركات الدولية وأهم المناهج والسياسات المعتمدة </a:t>
            </a:r>
            <a:r>
              <a:rPr lang="ar-DZ" sz="8800" b="1" smtClean="0">
                <a:solidFill>
                  <a:schemeClr val="bg1"/>
                </a:solidFill>
                <a:latin typeface="Traditional Arabic" panose="02020603050405020304" pitchFamily="18" charset="-78"/>
                <a:cs typeface="Traditional Arabic" panose="02020603050405020304" pitchFamily="18" charset="-78"/>
              </a:rPr>
              <a:t>إذ توصلنا </a:t>
            </a:r>
            <a:r>
              <a:rPr lang="ar-DZ" sz="8800" b="1" dirty="0" smtClean="0">
                <a:solidFill>
                  <a:schemeClr val="bg1"/>
                </a:solidFill>
                <a:latin typeface="Traditional Arabic" panose="02020603050405020304" pitchFamily="18" charset="-78"/>
                <a:cs typeface="Traditional Arabic" panose="02020603050405020304" pitchFamily="18" charset="-78"/>
              </a:rPr>
              <a:t>إلى أن الإدارة الدولية للموارد البشرية تراعي العديد من الجوانب التي تجعل عملية التوظيف في الشركات الدولية صحيحة من اجل الوصول إلى فعالية الأداء ومنه تحقيق الأهداف الدولية للمنظمة. </a:t>
            </a:r>
            <a:endParaRPr lang="en-US" sz="8800" b="1" dirty="0">
              <a:solidFill>
                <a:schemeClr val="bg1"/>
              </a:solidFill>
              <a:latin typeface="Traditional Arabic" panose="02020603050405020304" pitchFamily="18" charset="-78"/>
              <a:cs typeface="Traditional Arabic" panose="02020603050405020304" pitchFamily="18" charset="-78"/>
            </a:endParaRPr>
          </a:p>
        </p:txBody>
      </p:sp>
      <p:sp>
        <p:nvSpPr>
          <p:cNvPr id="13" name="Rectangle 12"/>
          <p:cNvSpPr/>
          <p:nvPr/>
        </p:nvSpPr>
        <p:spPr>
          <a:xfrm>
            <a:off x="6589986" y="662152"/>
            <a:ext cx="10752083" cy="21756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3900" b="1" dirty="0" smtClean="0">
                <a:solidFill>
                  <a:schemeClr val="bg1"/>
                </a:solidFill>
                <a:latin typeface="Traditional Arabic" pitchFamily="18" charset="-78"/>
                <a:cs typeface="Traditional Arabic" pitchFamily="18" charset="-78"/>
              </a:rPr>
              <a:t>خاتمة</a:t>
            </a:r>
            <a:endParaRPr lang="fr-FR" sz="23900" b="1" dirty="0" smtClean="0">
              <a:solidFill>
                <a:schemeClr val="bg1"/>
              </a:solidFill>
              <a:latin typeface="Traditional Arabic" pitchFamily="18" charset="-78"/>
              <a:cs typeface="Traditional Arabic" pitchFamily="18" charset="-78"/>
            </a:endParaRPr>
          </a:p>
        </p:txBody>
      </p:sp>
    </p:spTree>
    <p:extLst>
      <p:ext uri="{BB962C8B-B14F-4D97-AF65-F5344CB8AC3E}">
        <p14:creationId xmlns="" xmlns:p14="http://schemas.microsoft.com/office/powerpoint/2010/main" val="3558160856"/>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98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3" name="Rectangle 27"/>
          <p:cNvSpPr>
            <a:spLocks noChangeArrowheads="1"/>
          </p:cNvSpPr>
          <p:nvPr/>
        </p:nvSpPr>
        <p:spPr bwMode="auto">
          <a:xfrm>
            <a:off x="5139559" y="734059"/>
            <a:ext cx="14220496" cy="2431435"/>
          </a:xfrm>
          <a:prstGeom prst="rect">
            <a:avLst/>
          </a:prstGeom>
          <a:noFill/>
          <a:ln w="9525">
            <a:solidFill>
              <a:schemeClr val="bg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DZ" sz="5400" b="1" i="1" u="none" strike="noStrike" normalizeH="0" baseline="0" dirty="0" smtClean="0">
                <a:ln w="10541" cmpd="sng">
                  <a:solidFill>
                    <a:schemeClr val="accent1">
                      <a:shade val="88000"/>
                      <a:satMod val="110000"/>
                    </a:schemeClr>
                  </a:solidFill>
                  <a:prstDash val="solid"/>
                </a:ln>
                <a:latin typeface="Arabic Transparent" charset="0"/>
                <a:ea typeface="Times New Roman" pitchFamily="18" charset="0"/>
                <a:cs typeface="Arial" pitchFamily="34" charset="0"/>
              </a:rPr>
              <a:t>جــامعة محــمد </a:t>
            </a:r>
            <a:r>
              <a:rPr kumimoji="0" lang="ar-DZ" sz="5400" b="1" i="1" u="none" strike="noStrike" normalizeH="0" baseline="0" dirty="0" err="1" smtClean="0">
                <a:ln w="10541" cmpd="sng">
                  <a:solidFill>
                    <a:schemeClr val="accent1">
                      <a:shade val="88000"/>
                      <a:satMod val="110000"/>
                    </a:schemeClr>
                  </a:solidFill>
                  <a:prstDash val="solid"/>
                </a:ln>
                <a:latin typeface="Arabic Transparent" charset="0"/>
                <a:ea typeface="Times New Roman" pitchFamily="18" charset="0"/>
                <a:cs typeface="Arial" pitchFamily="34" charset="0"/>
              </a:rPr>
              <a:t>خيضــر</a:t>
            </a:r>
            <a:r>
              <a:rPr kumimoji="0" lang="ar-DZ" sz="5400" b="1" i="1" u="none" strike="noStrike" normalizeH="0" baseline="0" dirty="0" smtClean="0">
                <a:ln w="10541" cmpd="sng">
                  <a:solidFill>
                    <a:schemeClr val="accent1">
                      <a:shade val="88000"/>
                      <a:satMod val="110000"/>
                    </a:schemeClr>
                  </a:solidFill>
                  <a:prstDash val="solid"/>
                </a:ln>
                <a:latin typeface="Arabic Transparent" charset="0"/>
                <a:ea typeface="Times New Roman" pitchFamily="18" charset="0"/>
                <a:cs typeface="Arial" pitchFamily="34" charset="0"/>
              </a:rPr>
              <a:t> – بسكرة</a:t>
            </a:r>
            <a:r>
              <a:rPr kumimoji="0" lang="en-US" sz="5400" b="1" i="1" u="none" strike="noStrike" normalizeH="0" baseline="0" dirty="0" smtClean="0">
                <a:ln w="10541" cmpd="sng">
                  <a:solidFill>
                    <a:schemeClr val="accent1">
                      <a:shade val="88000"/>
                      <a:satMod val="110000"/>
                    </a:schemeClr>
                  </a:solidFill>
                  <a:prstDash val="solid"/>
                </a:ln>
                <a:latin typeface="Arabic Transparent" charset="0"/>
                <a:ea typeface="Times New Roman" pitchFamily="18" charset="0"/>
                <a:cs typeface="Arial" pitchFamily="34" charset="0"/>
              </a:rPr>
              <a:t> </a:t>
            </a:r>
            <a:r>
              <a:rPr kumimoji="0" lang="en-US" sz="5400" b="1" i="1" u="none" strike="noStrike" normalizeH="0" baseline="0" dirty="0" smtClean="0">
                <a:ln w="10541" cmpd="sng">
                  <a:solidFill>
                    <a:schemeClr val="accent1">
                      <a:shade val="88000"/>
                      <a:satMod val="110000"/>
                    </a:schemeClr>
                  </a:solidFill>
                  <a:prstDash val="solid"/>
                </a:ln>
                <a:latin typeface="Calibri"/>
                <a:ea typeface="Times New Roman" pitchFamily="18" charset="0"/>
                <a:cs typeface="Arial" pitchFamily="34" charset="0"/>
              </a:rPr>
              <a:t>–</a:t>
            </a:r>
            <a:endParaRPr kumimoji="0" lang="fr-FR" sz="5400" b="1" i="0" u="none" strike="noStrike" normalizeH="0" baseline="0" dirty="0" smtClean="0">
              <a:ln w="10541" cmpd="sng">
                <a:solidFill>
                  <a:schemeClr val="accent1">
                    <a:shade val="88000"/>
                    <a:satMod val="110000"/>
                  </a:schemeClr>
                </a:solidFill>
                <a:prstDash val="solid"/>
              </a:ln>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5400" b="1" i="1" u="none" strike="noStrike" normalizeH="0" baseline="0" dirty="0" smtClean="0">
                <a:ln w="10541" cmpd="sng">
                  <a:solidFill>
                    <a:schemeClr val="accent1">
                      <a:shade val="88000"/>
                      <a:satMod val="110000"/>
                    </a:schemeClr>
                  </a:solidFill>
                  <a:prstDash val="solid"/>
                </a:ln>
                <a:latin typeface="Arabic Transparent" charset="0"/>
                <a:ea typeface="Times New Roman" pitchFamily="18" charset="0"/>
                <a:cs typeface="Arial" pitchFamily="34" charset="0"/>
              </a:rPr>
              <a:t>كــلية العلــوم الاقتصــادية، التجــارية </a:t>
            </a:r>
            <a:r>
              <a:rPr kumimoji="0" lang="ar-DZ" sz="5400" b="1" i="1" u="none" strike="noStrike" normalizeH="0" baseline="0" dirty="0" err="1" smtClean="0">
                <a:ln w="10541" cmpd="sng">
                  <a:solidFill>
                    <a:schemeClr val="accent1">
                      <a:shade val="88000"/>
                      <a:satMod val="110000"/>
                    </a:schemeClr>
                  </a:solidFill>
                  <a:prstDash val="solid"/>
                </a:ln>
                <a:latin typeface="Arabic Transparent" charset="0"/>
                <a:ea typeface="Times New Roman" pitchFamily="18" charset="0"/>
                <a:cs typeface="Arial" pitchFamily="34" charset="0"/>
              </a:rPr>
              <a:t>و</a:t>
            </a:r>
            <a:r>
              <a:rPr kumimoji="0" lang="ar-DZ" sz="5400" b="1" i="1" u="none" strike="noStrike" normalizeH="0" baseline="0" dirty="0" smtClean="0">
                <a:ln w="10541" cmpd="sng">
                  <a:solidFill>
                    <a:schemeClr val="accent1">
                      <a:shade val="88000"/>
                      <a:satMod val="110000"/>
                    </a:schemeClr>
                  </a:solidFill>
                  <a:prstDash val="solid"/>
                </a:ln>
                <a:latin typeface="Arabic Transparent" charset="0"/>
                <a:ea typeface="Times New Roman" pitchFamily="18" charset="0"/>
                <a:cs typeface="Arial" pitchFamily="34" charset="0"/>
              </a:rPr>
              <a:t> علــوم التسييــر</a:t>
            </a:r>
            <a:endParaRPr kumimoji="0" lang="fr-FR" sz="5400" b="1" i="0" u="none" strike="noStrike" normalizeH="0" baseline="0" dirty="0" smtClean="0">
              <a:ln w="10541" cmpd="sng">
                <a:solidFill>
                  <a:schemeClr val="accent1">
                    <a:shade val="88000"/>
                    <a:satMod val="110000"/>
                  </a:schemeClr>
                </a:solidFill>
                <a:prstDash val="solid"/>
              </a:ln>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fr-FR" sz="4400" b="1" i="0" u="none" strike="noStrike" normalizeH="0" baseline="0" dirty="0" smtClean="0">
              <a:ln w="10541" cmpd="sng">
                <a:solidFill>
                  <a:schemeClr val="accent1">
                    <a:shade val="88000"/>
                    <a:satMod val="110000"/>
                  </a:schemeClr>
                </a:solidFill>
                <a:prstDash val="solid"/>
              </a:ln>
              <a:latin typeface="Arial" pitchFamily="34" charset="0"/>
              <a:cs typeface="Arial" pitchFamily="34" charset="0"/>
            </a:endParaRPr>
          </a:p>
        </p:txBody>
      </p:sp>
      <p:grpSp>
        <p:nvGrpSpPr>
          <p:cNvPr id="3" name="Group 22"/>
          <p:cNvGrpSpPr>
            <a:grpSpLocks/>
          </p:cNvGrpSpPr>
          <p:nvPr/>
        </p:nvGrpSpPr>
        <p:grpSpPr bwMode="auto">
          <a:xfrm>
            <a:off x="20085269" y="1237304"/>
            <a:ext cx="2146600" cy="1190585"/>
            <a:chOff x="4041" y="5842"/>
            <a:chExt cx="1056" cy="1375"/>
          </a:xfrm>
        </p:grpSpPr>
        <p:sp>
          <p:nvSpPr>
            <p:cNvPr id="4" name="Oval 26"/>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5" name="Picture 25" descr="SigleUNI4"/>
            <p:cNvPicPr>
              <a:picLocks noChangeAspect="1" noChangeArrowheads="1"/>
            </p:cNvPicPr>
            <p:nvPr/>
          </p:nvPicPr>
          <p:blipFill>
            <a:blip r:embed="rId3" cstate="print"/>
            <a:srcRect l="2623" t="1465" r="1811"/>
            <a:stretch>
              <a:fillRect/>
            </a:stretch>
          </p:blipFill>
          <p:spPr bwMode="auto">
            <a:xfrm>
              <a:off x="4193" y="6073"/>
              <a:ext cx="742" cy="904"/>
            </a:xfrm>
            <a:prstGeom prst="rect">
              <a:avLst/>
            </a:prstGeom>
            <a:noFill/>
          </p:spPr>
        </p:pic>
        <p:sp>
          <p:nvSpPr>
            <p:cNvPr id="6" name="WordArt 24"/>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smtClean="0">
                  <a:ln w="9525">
                    <a:noFill/>
                    <a:round/>
                    <a:headEnd/>
                    <a:tailEnd/>
                  </a:ln>
                  <a:solidFill>
                    <a:srgbClr val="000080"/>
                  </a:solidFill>
                  <a:effectLst/>
                  <a:latin typeface="AF_Aseer"/>
                </a:rPr>
                <a:t>جامعــــــة محمد خيضــــــــــــر</a:t>
              </a:r>
              <a:endParaRPr lang="fr-FR" sz="3600" kern="10" spc="0">
                <a:ln w="9525">
                  <a:noFill/>
                  <a:round/>
                  <a:headEnd/>
                  <a:tailEnd/>
                </a:ln>
                <a:solidFill>
                  <a:srgbClr val="000080"/>
                </a:solidFill>
                <a:effectLst/>
                <a:latin typeface="AF_Aseer"/>
              </a:endParaRPr>
            </a:p>
          </p:txBody>
        </p:sp>
        <p:sp>
          <p:nvSpPr>
            <p:cNvPr id="7" name="WordArt 23"/>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dirty="0" smtClean="0">
                  <a:ln w="9525">
                    <a:noFill/>
                    <a:round/>
                    <a:headEnd/>
                    <a:tailEnd/>
                  </a:ln>
                  <a:solidFill>
                    <a:srgbClr val="000080"/>
                  </a:solidFill>
                  <a:effectLst/>
                  <a:latin typeface="AF_Aseer"/>
                </a:rPr>
                <a:t>بــســكــــــــــــرة</a:t>
              </a:r>
              <a:endParaRPr lang="fr-FR" sz="3600" kern="10" spc="0" dirty="0">
                <a:ln w="9525">
                  <a:noFill/>
                  <a:round/>
                  <a:headEnd/>
                  <a:tailEnd/>
                </a:ln>
                <a:solidFill>
                  <a:srgbClr val="000080"/>
                </a:solidFill>
                <a:effectLst/>
                <a:latin typeface="AF_Aseer"/>
              </a:endParaRPr>
            </a:p>
          </p:txBody>
        </p:sp>
      </p:grpSp>
      <p:grpSp>
        <p:nvGrpSpPr>
          <p:cNvPr id="8" name="Group 22"/>
          <p:cNvGrpSpPr>
            <a:grpSpLocks/>
          </p:cNvGrpSpPr>
          <p:nvPr/>
        </p:nvGrpSpPr>
        <p:grpSpPr bwMode="auto">
          <a:xfrm>
            <a:off x="2454165" y="1232049"/>
            <a:ext cx="2146600" cy="1190585"/>
            <a:chOff x="4041" y="5842"/>
            <a:chExt cx="1056" cy="1375"/>
          </a:xfrm>
        </p:grpSpPr>
        <p:sp>
          <p:nvSpPr>
            <p:cNvPr id="9" name="Oval 26"/>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10" name="Picture 25" descr="SigleUNI4"/>
            <p:cNvPicPr>
              <a:picLocks noChangeAspect="1" noChangeArrowheads="1"/>
            </p:cNvPicPr>
            <p:nvPr/>
          </p:nvPicPr>
          <p:blipFill>
            <a:blip r:embed="rId3" cstate="print"/>
            <a:srcRect l="2623" t="1465" r="1811"/>
            <a:stretch>
              <a:fillRect/>
            </a:stretch>
          </p:blipFill>
          <p:spPr bwMode="auto">
            <a:xfrm>
              <a:off x="4193" y="6073"/>
              <a:ext cx="742" cy="904"/>
            </a:xfrm>
            <a:prstGeom prst="rect">
              <a:avLst/>
            </a:prstGeom>
            <a:noFill/>
          </p:spPr>
        </p:pic>
        <p:sp>
          <p:nvSpPr>
            <p:cNvPr id="11" name="WordArt 24"/>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dirty="0" smtClean="0">
                  <a:ln w="9525">
                    <a:noFill/>
                    <a:round/>
                    <a:headEnd/>
                    <a:tailEnd/>
                  </a:ln>
                  <a:solidFill>
                    <a:srgbClr val="000080"/>
                  </a:solidFill>
                  <a:effectLst/>
                  <a:latin typeface="AF_Aseer"/>
                </a:rPr>
                <a:t>جامعــــــة محمد </a:t>
              </a:r>
              <a:r>
                <a:rPr lang="ar-DZ" sz="3600" kern="10" spc="0" dirty="0" err="1" smtClean="0">
                  <a:ln w="9525">
                    <a:noFill/>
                    <a:round/>
                    <a:headEnd/>
                    <a:tailEnd/>
                  </a:ln>
                  <a:solidFill>
                    <a:srgbClr val="000080"/>
                  </a:solidFill>
                  <a:effectLst/>
                  <a:latin typeface="AF_Aseer"/>
                </a:rPr>
                <a:t>خيضــــــــــــر</a:t>
              </a:r>
              <a:endParaRPr lang="fr-FR" sz="3600" kern="10" spc="0" dirty="0">
                <a:ln w="9525">
                  <a:noFill/>
                  <a:round/>
                  <a:headEnd/>
                  <a:tailEnd/>
                </a:ln>
                <a:solidFill>
                  <a:srgbClr val="000080"/>
                </a:solidFill>
                <a:effectLst/>
                <a:latin typeface="AF_Aseer"/>
              </a:endParaRPr>
            </a:p>
          </p:txBody>
        </p:sp>
        <p:sp>
          <p:nvSpPr>
            <p:cNvPr id="12" name="WordArt 23"/>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dirty="0" smtClean="0">
                  <a:ln w="9525">
                    <a:noFill/>
                    <a:round/>
                    <a:headEnd/>
                    <a:tailEnd/>
                  </a:ln>
                  <a:solidFill>
                    <a:srgbClr val="000080"/>
                  </a:solidFill>
                  <a:effectLst/>
                  <a:latin typeface="AF_Aseer"/>
                </a:rPr>
                <a:t>بــســكــــــــــــرة</a:t>
              </a:r>
              <a:endParaRPr lang="fr-FR" sz="3600" kern="10" spc="0" dirty="0">
                <a:ln w="9525">
                  <a:noFill/>
                  <a:round/>
                  <a:headEnd/>
                  <a:tailEnd/>
                </a:ln>
                <a:solidFill>
                  <a:srgbClr val="000080"/>
                </a:solidFill>
                <a:effectLst/>
                <a:latin typeface="AF_Aseer"/>
              </a:endParaRPr>
            </a:p>
          </p:txBody>
        </p:sp>
      </p:grpSp>
      <p:sp>
        <p:nvSpPr>
          <p:cNvPr id="14" name="Pensées 13"/>
          <p:cNvSpPr/>
          <p:nvPr/>
        </p:nvSpPr>
        <p:spPr>
          <a:xfrm>
            <a:off x="3563007" y="5896303"/>
            <a:ext cx="18256469" cy="2837793"/>
          </a:xfrm>
          <a:prstGeom prst="cloudCallout">
            <a:avLst/>
          </a:prstGeom>
          <a:solidFill>
            <a:schemeClr val="accent1">
              <a:lumMod val="40000"/>
              <a:lumOff val="60000"/>
            </a:schemeClr>
          </a:solidFill>
          <a:ln>
            <a:noFill/>
          </a:ln>
          <a:effectLst>
            <a:glow rad="63500">
              <a:schemeClr val="accent3">
                <a:satMod val="175000"/>
                <a:alpha val="40000"/>
              </a:schemeClr>
            </a:glow>
            <a:outerShdw blurRad="44450" dist="27940" dir="5400000" algn="ctr">
              <a:srgbClr val="000000">
                <a:alpha val="32000"/>
              </a:srgb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8800" b="1" i="1" dirty="0" smtClean="0">
                <a:solidFill>
                  <a:schemeClr val="tx1"/>
                </a:solidFill>
              </a:rPr>
              <a:t>بحث حول:التوظيف في الشركات الدولية </a:t>
            </a:r>
            <a:endParaRPr lang="fr-FR" sz="8800" b="1" i="1" dirty="0">
              <a:solidFill>
                <a:schemeClr val="tx1"/>
              </a:solidFill>
            </a:endParaRPr>
          </a:p>
        </p:txBody>
      </p:sp>
      <p:sp>
        <p:nvSpPr>
          <p:cNvPr id="15" name="ZoneTexte 14"/>
          <p:cNvSpPr txBox="1"/>
          <p:nvPr/>
        </p:nvSpPr>
        <p:spPr>
          <a:xfrm>
            <a:off x="16522262" y="3392036"/>
            <a:ext cx="5835731" cy="1323439"/>
          </a:xfrm>
          <a:prstGeom prst="rect">
            <a:avLst/>
          </a:prstGeom>
          <a:noFill/>
        </p:spPr>
        <p:txBody>
          <a:bodyPr wrap="square" rtlCol="0">
            <a:spAutoFit/>
          </a:bodyPr>
          <a:lstStyle/>
          <a:p>
            <a:pPr algn="ctr" rtl="1"/>
            <a:r>
              <a:rPr lang="ar-DZ" sz="4000" b="1" dirty="0" smtClean="0"/>
              <a:t>قسم علوم التسيير </a:t>
            </a:r>
            <a:endParaRPr lang="fr-FR" sz="4000" b="1" dirty="0" smtClean="0"/>
          </a:p>
          <a:p>
            <a:pPr algn="r" rtl="1"/>
            <a:endParaRPr lang="fr-FR" sz="4000" dirty="0"/>
          </a:p>
        </p:txBody>
      </p:sp>
      <p:sp>
        <p:nvSpPr>
          <p:cNvPr id="16" name="ZoneTexte 15"/>
          <p:cNvSpPr txBox="1"/>
          <p:nvPr/>
        </p:nvSpPr>
        <p:spPr>
          <a:xfrm>
            <a:off x="15929811" y="4503561"/>
            <a:ext cx="7165013" cy="1323439"/>
          </a:xfrm>
          <a:prstGeom prst="rect">
            <a:avLst/>
          </a:prstGeom>
          <a:noFill/>
        </p:spPr>
        <p:txBody>
          <a:bodyPr wrap="square" rtlCol="0">
            <a:spAutoFit/>
          </a:bodyPr>
          <a:lstStyle/>
          <a:p>
            <a:r>
              <a:rPr lang="ar-DZ" sz="4000" b="1" dirty="0" smtClean="0"/>
              <a:t>التخصص: إدارة الموارد البشرية </a:t>
            </a:r>
            <a:endParaRPr lang="fr-FR" sz="4000" b="1" dirty="0" smtClean="0"/>
          </a:p>
          <a:p>
            <a:endParaRPr lang="fr-FR" sz="4000" dirty="0"/>
          </a:p>
        </p:txBody>
      </p:sp>
      <p:sp>
        <p:nvSpPr>
          <p:cNvPr id="17" name="ZoneTexte 16"/>
          <p:cNvSpPr txBox="1"/>
          <p:nvPr/>
        </p:nvSpPr>
        <p:spPr>
          <a:xfrm>
            <a:off x="3873062" y="3418312"/>
            <a:ext cx="7478110" cy="923330"/>
          </a:xfrm>
          <a:prstGeom prst="rect">
            <a:avLst/>
          </a:prstGeom>
          <a:noFill/>
        </p:spPr>
        <p:txBody>
          <a:bodyPr wrap="square" rtlCol="0">
            <a:spAutoFit/>
          </a:bodyPr>
          <a:lstStyle/>
          <a:p>
            <a:pPr algn="r" rtl="1"/>
            <a:r>
              <a:rPr lang="ar-DZ" sz="5400" b="1" dirty="0" smtClean="0">
                <a:latin typeface="Traditional Arabic" pitchFamily="18" charset="-78"/>
                <a:cs typeface="Traditional Arabic" pitchFamily="18" charset="-78"/>
              </a:rPr>
              <a:t>مقياس: الإدارة الدولية للموارد البشرية</a:t>
            </a:r>
            <a:endParaRPr lang="fr-FR" sz="5400" b="1" dirty="0">
              <a:latin typeface="Traditional Arabic" pitchFamily="18" charset="-78"/>
              <a:cs typeface="Traditional Arabic" pitchFamily="18" charset="-78"/>
            </a:endParaRPr>
          </a:p>
        </p:txBody>
      </p:sp>
      <p:sp>
        <p:nvSpPr>
          <p:cNvPr id="18" name="ZoneTexte 17"/>
          <p:cNvSpPr txBox="1"/>
          <p:nvPr/>
        </p:nvSpPr>
        <p:spPr>
          <a:xfrm>
            <a:off x="3526221" y="4648022"/>
            <a:ext cx="5835731" cy="1323439"/>
          </a:xfrm>
          <a:prstGeom prst="rect">
            <a:avLst/>
          </a:prstGeom>
          <a:noFill/>
        </p:spPr>
        <p:txBody>
          <a:bodyPr wrap="square" rtlCol="0">
            <a:spAutoFit/>
          </a:bodyPr>
          <a:lstStyle/>
          <a:p>
            <a:pPr algn="ctr" rtl="1"/>
            <a:r>
              <a:rPr lang="ar-DZ" sz="4000" b="1" dirty="0" smtClean="0"/>
              <a:t>الفوج:03 </a:t>
            </a:r>
            <a:endParaRPr lang="fr-FR" sz="4000" b="1" dirty="0" smtClean="0"/>
          </a:p>
          <a:p>
            <a:pPr algn="r" rtl="1"/>
            <a:endParaRPr lang="fr-FR" sz="4000" dirty="0"/>
          </a:p>
        </p:txBody>
      </p:sp>
      <p:sp>
        <p:nvSpPr>
          <p:cNvPr id="19" name="ZoneTexte 18"/>
          <p:cNvSpPr txBox="1"/>
          <p:nvPr/>
        </p:nvSpPr>
        <p:spPr>
          <a:xfrm>
            <a:off x="8954815" y="11848789"/>
            <a:ext cx="7433950" cy="830997"/>
          </a:xfrm>
          <a:prstGeom prst="rect">
            <a:avLst/>
          </a:prstGeom>
          <a:noFill/>
        </p:spPr>
        <p:txBody>
          <a:bodyPr wrap="square" rtlCol="0">
            <a:spAutoFit/>
          </a:bodyPr>
          <a:lstStyle/>
          <a:p>
            <a:pPr algn="ctr" rtl="1"/>
            <a:r>
              <a:rPr lang="ar-DZ" sz="4800" b="1" dirty="0" smtClean="0"/>
              <a:t>السنة الجامعية: 2022/ 2023 . </a:t>
            </a:r>
            <a:endParaRPr lang="fr-FR" sz="4800" b="1" dirty="0"/>
          </a:p>
        </p:txBody>
      </p:sp>
      <p:sp>
        <p:nvSpPr>
          <p:cNvPr id="20" name="ZoneTexte 19"/>
          <p:cNvSpPr txBox="1"/>
          <p:nvPr/>
        </p:nvSpPr>
        <p:spPr>
          <a:xfrm>
            <a:off x="4931131" y="9799757"/>
            <a:ext cx="2714644" cy="1323439"/>
          </a:xfrm>
          <a:prstGeom prst="rect">
            <a:avLst/>
          </a:prstGeom>
          <a:noFill/>
        </p:spPr>
        <p:txBody>
          <a:bodyPr wrap="square" rtlCol="0">
            <a:spAutoFit/>
          </a:bodyPr>
          <a:lstStyle/>
          <a:p>
            <a:pPr algn="r" rtl="1"/>
            <a:r>
              <a:rPr lang="ar-DZ" sz="4000" b="1" dirty="0" smtClean="0"/>
              <a:t>أستاذ المقياس</a:t>
            </a:r>
            <a:r>
              <a:rPr lang="ar-DZ" sz="4000" b="1" smtClean="0"/>
              <a:t>:  أقطي </a:t>
            </a:r>
            <a:r>
              <a:rPr lang="ar-DZ" sz="4000" b="1" dirty="0" smtClean="0"/>
              <a:t>جوهرة </a:t>
            </a:r>
          </a:p>
        </p:txBody>
      </p:sp>
      <p:sp>
        <p:nvSpPr>
          <p:cNvPr id="21" name="ZoneTexte 20"/>
          <p:cNvSpPr txBox="1"/>
          <p:nvPr/>
        </p:nvSpPr>
        <p:spPr>
          <a:xfrm>
            <a:off x="19423117" y="9049414"/>
            <a:ext cx="3210280" cy="2862322"/>
          </a:xfrm>
          <a:prstGeom prst="rect">
            <a:avLst/>
          </a:prstGeom>
          <a:noFill/>
        </p:spPr>
        <p:txBody>
          <a:bodyPr wrap="square" rtlCol="0">
            <a:spAutoFit/>
          </a:bodyPr>
          <a:lstStyle/>
          <a:p>
            <a:pPr algn="r" rtl="1"/>
            <a:r>
              <a:rPr lang="ar-DZ" sz="3600" b="1" dirty="0" smtClean="0"/>
              <a:t>من إعداد : </a:t>
            </a:r>
          </a:p>
          <a:p>
            <a:pPr algn="ctr" rtl="1"/>
            <a:r>
              <a:rPr lang="ar-DZ" sz="3600" b="1" dirty="0" smtClean="0"/>
              <a:t>طويل سلمى </a:t>
            </a:r>
          </a:p>
          <a:p>
            <a:pPr algn="ctr" rtl="1"/>
            <a:r>
              <a:rPr lang="ar-DZ" sz="3600" b="1" dirty="0" err="1" smtClean="0"/>
              <a:t>عيساوي</a:t>
            </a:r>
            <a:r>
              <a:rPr lang="ar-DZ" sz="3600" b="1" dirty="0" smtClean="0"/>
              <a:t> ياسمين</a:t>
            </a:r>
          </a:p>
          <a:p>
            <a:pPr algn="ctr" rtl="1"/>
            <a:r>
              <a:rPr lang="ar-DZ" sz="3600" b="1" dirty="0" smtClean="0"/>
              <a:t>عمري إبراهيم </a:t>
            </a:r>
            <a:endParaRPr lang="fr-FR" sz="3600" b="1" dirty="0" smtClean="0"/>
          </a:p>
          <a:p>
            <a:endParaRPr lang="fr-FR" sz="3600" dirty="0"/>
          </a:p>
        </p:txBody>
      </p:sp>
    </p:spTree>
    <p:extLst>
      <p:ext uri="{BB962C8B-B14F-4D97-AF65-F5344CB8AC3E}">
        <p14:creationId xmlns="" xmlns:p14="http://schemas.microsoft.com/office/powerpoint/2010/main" val="1095089176"/>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pattFill prst="pct50">
          <a:fgClr>
            <a:schemeClr val="accent2"/>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79227" y="4162097"/>
            <a:ext cx="18035751" cy="6022428"/>
          </a:xfrm>
          <a:noFill/>
          <a:ln>
            <a:noFill/>
          </a:ln>
          <a:effectLst>
            <a:glow rad="139700">
              <a:schemeClr val="accent1">
                <a:satMod val="175000"/>
                <a:alpha val="40000"/>
              </a:schemeClr>
            </a:glow>
            <a:outerShdw blurRad="44450" dist="27940" dir="5400000" algn="ctr">
              <a:srgbClr val="000000">
                <a:alpha val="32000"/>
              </a:srgbClr>
            </a:outerShdw>
          </a:effectLst>
          <a:scene3d>
            <a:camera prst="obliqueTopLeft"/>
            <a:lightRig rig="balanced" dir="t">
              <a:rot lat="0" lon="0" rev="8700000"/>
            </a:lightRig>
          </a:scene3d>
          <a:sp3d>
            <a:bevelT w="190500" h="38100"/>
          </a:sp3d>
        </p:spPr>
        <p:txBody>
          <a:bodyPr>
            <a:normAutofit/>
          </a:bodyPr>
          <a:lstStyle/>
          <a:p>
            <a:pPr algn="ctr"/>
            <a:r>
              <a:rPr lang="ar-LB" sz="28700" b="1" i="1" dirty="0">
                <a:solidFill>
                  <a:schemeClr val="tx1"/>
                </a:solidFill>
                <a:cs typeface="AF_Unizah " pitchFamily="2" charset="-78"/>
              </a:rPr>
              <a:t>شكراً لحسن إصغائكم</a:t>
            </a:r>
            <a:endParaRPr lang="en-US" sz="13800" b="1" i="1" dirty="0">
              <a:solidFill>
                <a:schemeClr val="tx1"/>
              </a:solidFill>
              <a:cs typeface="AF_Unizah " pitchFamily="2" charset="-78"/>
            </a:endParaRPr>
          </a:p>
        </p:txBody>
      </p:sp>
      <p:sp>
        <p:nvSpPr>
          <p:cNvPr id="3" name="TextBox 2"/>
          <p:cNvSpPr txBox="1"/>
          <p:nvPr/>
        </p:nvSpPr>
        <p:spPr>
          <a:xfrm>
            <a:off x="22769618" y="12907499"/>
            <a:ext cx="1437939" cy="584775"/>
          </a:xfrm>
          <a:prstGeom prst="rect">
            <a:avLst/>
          </a:prstGeom>
          <a:noFill/>
        </p:spPr>
        <p:txBody>
          <a:bodyPr wrap="square" rtlCol="0">
            <a:spAutoFit/>
          </a:bodyPr>
          <a:lstStyle/>
          <a:p>
            <a:pPr algn="ctr"/>
            <a:r>
              <a:rPr lang="ar-DZ" sz="3200" dirty="0">
                <a:latin typeface="Hacen Liner XXL" panose="02000000000000000000" pitchFamily="2" charset="-78"/>
                <a:cs typeface="Hacen Liner XXL" panose="02000000000000000000" pitchFamily="2" charset="-78"/>
              </a:rPr>
              <a:t>17</a:t>
            </a:r>
            <a:r>
              <a:rPr lang="ar-LB" sz="3200" dirty="0">
                <a:latin typeface="Hacen Liner XXL" panose="02000000000000000000" pitchFamily="2" charset="-78"/>
                <a:cs typeface="Hacen Liner XXL" panose="02000000000000000000" pitchFamily="2" charset="-78"/>
              </a:rPr>
              <a:t>/</a:t>
            </a:r>
            <a:r>
              <a:rPr lang="ar-DZ" sz="3200" dirty="0">
                <a:latin typeface="Hacen Liner XXL" panose="02000000000000000000" pitchFamily="2" charset="-78"/>
                <a:cs typeface="Hacen Liner XXL" panose="02000000000000000000" pitchFamily="2" charset="-78"/>
              </a:rPr>
              <a:t>18</a:t>
            </a:r>
            <a:endParaRPr lang="en-US" sz="3200" dirty="0">
              <a:latin typeface="Hacen Liner XXL" panose="02000000000000000000" pitchFamily="2" charset="-78"/>
              <a:cs typeface="Hacen Liner XXL" panose="02000000000000000000" pitchFamily="2" charset="-78"/>
            </a:endParaRPr>
          </a:p>
        </p:txBody>
      </p:sp>
    </p:spTree>
    <p:extLst>
      <p:ext uri="{BB962C8B-B14F-4D97-AF65-F5344CB8AC3E}">
        <p14:creationId xmlns="" xmlns:p14="http://schemas.microsoft.com/office/powerpoint/2010/main" val="76259990"/>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769618" y="12907499"/>
            <a:ext cx="1437939" cy="584775"/>
          </a:xfrm>
          <a:prstGeom prst="rect">
            <a:avLst/>
          </a:prstGeom>
          <a:noFill/>
        </p:spPr>
        <p:txBody>
          <a:bodyPr wrap="square" rtlCol="0">
            <a:spAutoFit/>
          </a:bodyPr>
          <a:lstStyle/>
          <a:p>
            <a:pPr algn="ctr"/>
            <a:r>
              <a:rPr lang="ar-DZ" sz="3200" dirty="0">
                <a:latin typeface="Hacen Liner XXL" panose="02000000000000000000" pitchFamily="2" charset="-78"/>
                <a:cs typeface="Hacen Liner XXL" panose="02000000000000000000" pitchFamily="2" charset="-78"/>
              </a:rPr>
              <a:t>18</a:t>
            </a:r>
            <a:r>
              <a:rPr lang="ar-LB" sz="3200" dirty="0">
                <a:latin typeface="Hacen Liner XXL" panose="02000000000000000000" pitchFamily="2" charset="-78"/>
                <a:cs typeface="Hacen Liner XXL" panose="02000000000000000000" pitchFamily="2" charset="-78"/>
              </a:rPr>
              <a:t>/</a:t>
            </a:r>
            <a:r>
              <a:rPr lang="ar-DZ" sz="3200" dirty="0">
                <a:latin typeface="Hacen Liner XXL" panose="02000000000000000000" pitchFamily="2" charset="-78"/>
                <a:cs typeface="Hacen Liner XXL" panose="02000000000000000000" pitchFamily="2" charset="-78"/>
              </a:rPr>
              <a:t> 18</a:t>
            </a:r>
            <a:endParaRPr lang="en-US" sz="3200" dirty="0">
              <a:latin typeface="Hacen Liner XXL" panose="02000000000000000000" pitchFamily="2" charset="-78"/>
              <a:cs typeface="Hacen Liner XXL" panose="02000000000000000000" pitchFamily="2" charset="-78"/>
            </a:endParaRPr>
          </a:p>
        </p:txBody>
      </p:sp>
      <p:sp>
        <p:nvSpPr>
          <p:cNvPr id="5" name="Titre 12"/>
          <p:cNvSpPr>
            <a:spLocks noGrp="1"/>
          </p:cNvSpPr>
          <p:nvPr>
            <p:ph type="title"/>
          </p:nvPr>
        </p:nvSpPr>
        <p:spPr/>
        <p:txBody>
          <a:bodyPr>
            <a:noAutofit/>
          </a:bodyPr>
          <a:lstStyle/>
          <a:p>
            <a:pPr algn="ctr"/>
            <a:r>
              <a:rPr lang="ar-DZ" sz="6000" dirty="0">
                <a:solidFill>
                  <a:schemeClr val="accent5">
                    <a:lumMod val="60000"/>
                    <a:lumOff val="40000"/>
                  </a:schemeClr>
                </a:solidFill>
                <a:effectLst>
                  <a:glow rad="139700">
                    <a:schemeClr val="accent2">
                      <a:satMod val="175000"/>
                      <a:alpha val="40000"/>
                    </a:schemeClr>
                  </a:glow>
                </a:effectLst>
                <a:latin typeface="Arial" panose="020B0604020202020204" pitchFamily="34" charset="0"/>
                <a:cs typeface="Arial" panose="020B0604020202020204" pitchFamily="34" charset="0"/>
              </a:rPr>
              <a:t>المنــاقـشــة</a:t>
            </a:r>
            <a:endParaRPr lang="ar-DZ" sz="5400" dirty="0">
              <a:solidFill>
                <a:schemeClr val="accent5">
                  <a:lumMod val="60000"/>
                  <a:lumOff val="40000"/>
                </a:schemeClr>
              </a:solidFill>
              <a:effectLst>
                <a:glow rad="139700">
                  <a:schemeClr val="accent2">
                    <a:satMod val="175000"/>
                    <a:alpha val="40000"/>
                  </a:schemeClr>
                </a:glow>
              </a:effectLst>
              <a:latin typeface="Arial" panose="020B0604020202020204" pitchFamily="34" charset="0"/>
              <a:cs typeface="Arial" panose="020B0604020202020204" pitchFamily="34" charset="0"/>
            </a:endParaRPr>
          </a:p>
        </p:txBody>
      </p:sp>
      <p:pic>
        <p:nvPicPr>
          <p:cNvPr id="6" name="Picture 8"/>
          <p:cNvPicPr>
            <a:picLocks noChangeAspect="1" noChangeArrowheads="1"/>
          </p:cNvPicPr>
          <p:nvPr/>
        </p:nvPicPr>
        <p:blipFill>
          <a:blip r:embed="rId2"/>
          <a:srcRect/>
          <a:stretch>
            <a:fillRect/>
          </a:stretch>
        </p:blipFill>
        <p:spPr bwMode="auto">
          <a:xfrm>
            <a:off x="977060" y="2743200"/>
            <a:ext cx="17570944" cy="9836727"/>
          </a:xfrm>
          <a:prstGeom prst="rect">
            <a:avLst/>
          </a:prstGeom>
          <a:noFill/>
          <a:ln w="9525">
            <a:noFill/>
            <a:miter lim="800000"/>
            <a:headEnd/>
            <a:tailEnd/>
          </a:ln>
          <a:effectLst/>
        </p:spPr>
      </p:pic>
    </p:spTree>
    <p:extLst>
      <p:ext uri="{BB962C8B-B14F-4D97-AF65-F5344CB8AC3E}">
        <p14:creationId xmlns="" xmlns:p14="http://schemas.microsoft.com/office/powerpoint/2010/main" val="4225523027"/>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06424" y="0"/>
            <a:ext cx="3621024" cy="30226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wrap="square" lIns="50800" tIns="50800" rIns="50800" bIns="50800" anchor="ctr">
            <a:spAutoFit/>
          </a:bodyPr>
          <a:lstStyle>
            <a:defPPr>
              <a:defRPr lang="en-US"/>
            </a:defPPr>
            <a:lvl1pPr algn="justLow" rtl="1">
              <a:lnSpc>
                <a:spcPct val="150000"/>
              </a:lnSpc>
              <a:defRPr sz="4400">
                <a:latin typeface="Traditional Arabic" panose="02020603050405020304" pitchFamily="18" charset="-78"/>
                <a:cs typeface="Traditional Arabic" panose="02020603050405020304" pitchFamily="18" charset="-78"/>
              </a:defRPr>
            </a:lvl1pPr>
            <a:lvl2pPr marL="742950" indent="-285750" algn="ctr">
              <a:defRPr sz="5000">
                <a:latin typeface="Helvetica Light"/>
                <a:ea typeface="Helvetica Light"/>
                <a:cs typeface="Helvetica Light"/>
              </a:defRPr>
            </a:lvl2pPr>
            <a:lvl3pPr marL="1143000" indent="-228600" algn="ctr">
              <a:defRPr sz="5000">
                <a:latin typeface="Helvetica Light"/>
                <a:ea typeface="Helvetica Light"/>
                <a:cs typeface="Helvetica Light"/>
              </a:defRPr>
            </a:lvl3pPr>
            <a:lvl4pPr marL="1600200" indent="-228600" algn="ctr">
              <a:defRPr sz="5000">
                <a:latin typeface="Helvetica Light"/>
                <a:ea typeface="Helvetica Light"/>
                <a:cs typeface="Helvetica Light"/>
              </a:defRPr>
            </a:lvl4pPr>
            <a:lvl5pPr marL="2057400" indent="-228600" algn="ctr">
              <a:defRPr sz="5000">
                <a:latin typeface="Helvetica Light"/>
                <a:ea typeface="Helvetica Light"/>
                <a:cs typeface="Helvetica Light"/>
              </a:defRPr>
            </a:lvl5pPr>
            <a:lvl6pPr marL="2514600" indent="-228600" algn="ctr" defTabSz="825500" eaLnBrk="0" fontAlgn="base" hangingPunct="0">
              <a:spcBef>
                <a:spcPct val="0"/>
              </a:spcBef>
              <a:spcAft>
                <a:spcPct val="0"/>
              </a:spcAft>
              <a:defRPr sz="5000">
                <a:latin typeface="Helvetica Light"/>
                <a:ea typeface="Helvetica Light"/>
                <a:cs typeface="Helvetica Light"/>
              </a:defRPr>
            </a:lvl6pPr>
            <a:lvl7pPr marL="2971800" indent="-228600" algn="ctr" defTabSz="825500" eaLnBrk="0" fontAlgn="base" hangingPunct="0">
              <a:spcBef>
                <a:spcPct val="0"/>
              </a:spcBef>
              <a:spcAft>
                <a:spcPct val="0"/>
              </a:spcAft>
              <a:defRPr sz="5000">
                <a:latin typeface="Helvetica Light"/>
                <a:ea typeface="Helvetica Light"/>
                <a:cs typeface="Helvetica Light"/>
              </a:defRPr>
            </a:lvl7pPr>
            <a:lvl8pPr marL="3429000" indent="-228600" algn="ctr" defTabSz="825500" eaLnBrk="0" fontAlgn="base" hangingPunct="0">
              <a:spcBef>
                <a:spcPct val="0"/>
              </a:spcBef>
              <a:spcAft>
                <a:spcPct val="0"/>
              </a:spcAft>
              <a:defRPr sz="5000">
                <a:latin typeface="Helvetica Light"/>
                <a:ea typeface="Helvetica Light"/>
                <a:cs typeface="Helvetica Light"/>
              </a:defRPr>
            </a:lvl8pPr>
            <a:lvl9pPr marL="3886200" indent="-228600" algn="ctr" defTabSz="825500" eaLnBrk="0" fontAlgn="base" hangingPunct="0">
              <a:spcBef>
                <a:spcPct val="0"/>
              </a:spcBef>
              <a:spcAft>
                <a:spcPct val="0"/>
              </a:spcAft>
              <a:defRPr sz="5000">
                <a:latin typeface="Helvetica Light"/>
                <a:ea typeface="Helvetica Light"/>
                <a:cs typeface="Helvetica Light"/>
              </a:defRPr>
            </a:lvl9pPr>
          </a:lstStyle>
          <a:p>
            <a:r>
              <a:rPr lang="ar-DZ" sz="13800" b="1" i="1" dirty="0"/>
              <a:t>م</a:t>
            </a:r>
            <a:r>
              <a:rPr lang="ar-LB" sz="13800" b="1" i="1" dirty="0"/>
              <a:t>قدمة:</a:t>
            </a:r>
            <a:endParaRPr lang="en-US" sz="13800" b="1" i="1" dirty="0"/>
          </a:p>
        </p:txBody>
      </p:sp>
      <p:sp>
        <p:nvSpPr>
          <p:cNvPr id="3" name="Shape 66"/>
          <p:cNvSpPr>
            <a:spLocks noChangeArrowheads="1"/>
          </p:cNvSpPr>
          <p:nvPr/>
        </p:nvSpPr>
        <p:spPr bwMode="auto">
          <a:xfrm>
            <a:off x="1636296" y="2971052"/>
            <a:ext cx="20219558" cy="89511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wrap="square" lIns="50800" tIns="50800" rIns="50800" bIns="50800" anchor="ctr">
            <a:spAutoFit/>
          </a:bodyPr>
          <a:lstStyle>
            <a:lvl1pPr algn="ctr">
              <a:defRPr sz="5000">
                <a:solidFill>
                  <a:schemeClr val="tx1"/>
                </a:solidFill>
                <a:latin typeface="Helvetica Light"/>
                <a:ea typeface="Helvetica Light"/>
                <a:cs typeface="Helvetica Light"/>
                <a:sym typeface="Helvetica Light"/>
              </a:defRPr>
            </a:lvl1pPr>
            <a:lvl2pPr marL="742950" indent="-285750" algn="ctr">
              <a:defRPr sz="5000">
                <a:solidFill>
                  <a:schemeClr val="tx1"/>
                </a:solidFill>
                <a:latin typeface="Helvetica Light"/>
                <a:ea typeface="Helvetica Light"/>
                <a:cs typeface="Helvetica Light"/>
                <a:sym typeface="Helvetica Light"/>
              </a:defRPr>
            </a:lvl2pPr>
            <a:lvl3pPr marL="1143000" indent="-228600" algn="ctr">
              <a:defRPr sz="5000">
                <a:solidFill>
                  <a:schemeClr val="tx1"/>
                </a:solidFill>
                <a:latin typeface="Helvetica Light"/>
                <a:ea typeface="Helvetica Light"/>
                <a:cs typeface="Helvetica Light"/>
                <a:sym typeface="Helvetica Light"/>
              </a:defRPr>
            </a:lvl3pPr>
            <a:lvl4pPr marL="1600200" indent="-228600" algn="ctr">
              <a:defRPr sz="5000">
                <a:solidFill>
                  <a:schemeClr val="tx1"/>
                </a:solidFill>
                <a:latin typeface="Helvetica Light"/>
                <a:ea typeface="Helvetica Light"/>
                <a:cs typeface="Helvetica Light"/>
                <a:sym typeface="Helvetica Light"/>
              </a:defRPr>
            </a:lvl4pPr>
            <a:lvl5pPr marL="2057400" indent="-228600" algn="ctr">
              <a:defRPr sz="5000">
                <a:solidFill>
                  <a:schemeClr val="tx1"/>
                </a:solidFill>
                <a:latin typeface="Helvetica Light"/>
                <a:ea typeface="Helvetica Light"/>
                <a:cs typeface="Helvetica Light"/>
                <a:sym typeface="Helvetica Light"/>
              </a:defRPr>
            </a:lvl5pPr>
            <a:lvl6pPr marL="25146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6pPr>
            <a:lvl7pPr marL="29718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7pPr>
            <a:lvl8pPr marL="34290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8pPr>
            <a:lvl9pPr marL="38862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9pPr>
          </a:lstStyle>
          <a:p>
            <a:pPr indent="358775" algn="just" rtl="1" fontAlgn="base">
              <a:spcBef>
                <a:spcPct val="0"/>
              </a:spcBef>
              <a:spcAft>
                <a:spcPct val="0"/>
              </a:spcAft>
              <a:buClrTx/>
              <a:buSzTx/>
              <a:defRPr/>
            </a:pPr>
            <a:r>
              <a:rPr lang="ar-DZ" sz="11500" b="1" dirty="0" smtClean="0">
                <a:latin typeface="Arabic Transparent"/>
                <a:cs typeface="+mj-cs"/>
              </a:rPr>
              <a:t>يعتبر التوظيف الدولي والاختيار الفعال أهم الوظائف الإدارة الدولية الموارد البشرية لبقاء</a:t>
            </a:r>
            <a:r>
              <a:rPr lang="ar-DZ" sz="8000" b="1" dirty="0" smtClean="0">
                <a:latin typeface="Arabic Transparent"/>
                <a:cs typeface="+mj-cs"/>
              </a:rPr>
              <a:t> </a:t>
            </a:r>
            <a:r>
              <a:rPr lang="ar-DZ" sz="11500" b="1" dirty="0" smtClean="0">
                <a:latin typeface="Arabic Transparent"/>
                <a:cs typeface="+mj-cs"/>
              </a:rPr>
              <a:t>المنظمة ونجاحها بالنسبة للمنظمة والأفراد، فكيف تتم عملية التوظيف الصحيحة وما هي الطرق وعمليات اختيار الشخص المناسب في المكان المناسب</a:t>
            </a:r>
            <a:r>
              <a:rPr lang="ar-DZ" sz="11500" b="1" dirty="0" smtClean="0">
                <a:ln w="0"/>
                <a:effectLst>
                  <a:outerShdw blurRad="38100" dist="19050" dir="2700000" algn="tl" rotWithShape="0">
                    <a:schemeClr val="dk1">
                      <a:alpha val="40000"/>
                    </a:schemeClr>
                  </a:outerShdw>
                </a:effectLst>
                <a:latin typeface="Arabic Transparent"/>
                <a:cs typeface="+mj-cs"/>
              </a:rPr>
              <a:t>؟</a:t>
            </a:r>
            <a:endParaRPr lang="ar-DZ" sz="11500" b="1" dirty="0">
              <a:ln w="0"/>
              <a:effectLst>
                <a:outerShdw blurRad="38100" dist="19050" dir="2700000" algn="tl" rotWithShape="0">
                  <a:schemeClr val="dk1">
                    <a:alpha val="40000"/>
                  </a:schemeClr>
                </a:outerShdw>
              </a:effectLst>
              <a:latin typeface="Arabic Transparent"/>
              <a:cs typeface="+mj-cs"/>
            </a:endParaRPr>
          </a:p>
        </p:txBody>
      </p:sp>
      <p:sp>
        <p:nvSpPr>
          <p:cNvPr id="4" name="Shape 57"/>
          <p:cNvSpPr>
            <a:spLocks/>
          </p:cNvSpPr>
          <p:nvPr/>
        </p:nvSpPr>
        <p:spPr bwMode="auto">
          <a:xfrm>
            <a:off x="22452121" y="3627404"/>
            <a:ext cx="429590" cy="409575"/>
          </a:xfrm>
          <a:custGeom>
            <a:avLst/>
            <a:gdLst>
              <a:gd name="T0" fmla="*/ 204425 w 19679"/>
              <a:gd name="T1" fmla="*/ 204425 h 19679"/>
              <a:gd name="T2" fmla="*/ 204425 w 19679"/>
              <a:gd name="T3" fmla="*/ 204425 h 19679"/>
              <a:gd name="T4" fmla="*/ 204425 w 19679"/>
              <a:gd name="T5" fmla="*/ 204425 h 19679"/>
              <a:gd name="T6" fmla="*/ 204425 w 19679"/>
              <a:gd name="T7" fmla="*/ 204425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0000"/>
          </a:solidFill>
          <a:ln>
            <a:noFill/>
          </a:ln>
        </p:spPr>
        <p:txBody>
          <a:bodyPr lIns="50800" tIns="50800" rIns="50800" bIns="50800" anchor="ctr"/>
          <a:lstStyle/>
          <a:p>
            <a:endParaRPr lang="en-US" dirty="0">
              <a:solidFill>
                <a:srgbClr val="00B050"/>
              </a:solidFill>
            </a:endParaRPr>
          </a:p>
        </p:txBody>
      </p:sp>
      <p:grpSp>
        <p:nvGrpSpPr>
          <p:cNvPr id="5" name="Group 7"/>
          <p:cNvGrpSpPr/>
          <p:nvPr/>
        </p:nvGrpSpPr>
        <p:grpSpPr>
          <a:xfrm>
            <a:off x="10259759" y="2616446"/>
            <a:ext cx="3708489" cy="252879"/>
            <a:chOff x="1775295" y="2028842"/>
            <a:chExt cx="3021910" cy="45719"/>
          </a:xfrm>
        </p:grpSpPr>
        <p:sp>
          <p:nvSpPr>
            <p:cNvPr id="9" name="Rectangle 8"/>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Calibri Light"/>
              </a:endParaRPr>
            </a:p>
          </p:txBody>
        </p:sp>
        <p:sp>
          <p:nvSpPr>
            <p:cNvPr id="10" name="Rectangle 9"/>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Calibri Light"/>
              </a:endParaRPr>
            </a:p>
          </p:txBody>
        </p:sp>
        <p:sp>
          <p:nvSpPr>
            <p:cNvPr id="11" name="Rectangle 10"/>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Calibri Light"/>
              </a:endParaRPr>
            </a:p>
          </p:txBody>
        </p:sp>
        <p:sp>
          <p:nvSpPr>
            <p:cNvPr id="12" name="Rectangle 11"/>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Calibri Light"/>
              </a:endParaRPr>
            </a:p>
          </p:txBody>
        </p:sp>
        <p:sp>
          <p:nvSpPr>
            <p:cNvPr id="13" name="Rectangle 12"/>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Calibri Light"/>
              </a:endParaRPr>
            </a:p>
          </p:txBody>
        </p:sp>
      </p:grpSp>
    </p:spTree>
    <p:extLst>
      <p:ext uri="{BB962C8B-B14F-4D97-AF65-F5344CB8AC3E}">
        <p14:creationId xmlns="" xmlns:p14="http://schemas.microsoft.com/office/powerpoint/2010/main" val="3235818840"/>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8891751" cy="19492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wrap="square" lIns="50800" tIns="50800" rIns="50800" bIns="50800" anchor="ctr">
            <a:spAutoFit/>
          </a:bodyPr>
          <a:lstStyle>
            <a:defPPr>
              <a:defRPr lang="en-US"/>
            </a:defPPr>
            <a:lvl1pPr algn="justLow" rtl="1">
              <a:lnSpc>
                <a:spcPct val="150000"/>
              </a:lnSpc>
              <a:defRPr sz="4400">
                <a:latin typeface="Traditional Arabic" panose="02020603050405020304" pitchFamily="18" charset="-78"/>
                <a:cs typeface="Traditional Arabic" panose="02020603050405020304" pitchFamily="18" charset="-78"/>
              </a:defRPr>
            </a:lvl1pPr>
            <a:lvl2pPr marL="742950" indent="-285750" algn="ctr">
              <a:defRPr sz="5000">
                <a:latin typeface="Helvetica Light"/>
                <a:ea typeface="Helvetica Light"/>
                <a:cs typeface="Helvetica Light"/>
              </a:defRPr>
            </a:lvl2pPr>
            <a:lvl3pPr marL="1143000" indent="-228600" algn="ctr">
              <a:defRPr sz="5000">
                <a:latin typeface="Helvetica Light"/>
                <a:ea typeface="Helvetica Light"/>
                <a:cs typeface="Helvetica Light"/>
              </a:defRPr>
            </a:lvl3pPr>
            <a:lvl4pPr marL="1600200" indent="-228600" algn="ctr">
              <a:defRPr sz="5000">
                <a:latin typeface="Helvetica Light"/>
                <a:ea typeface="Helvetica Light"/>
                <a:cs typeface="Helvetica Light"/>
              </a:defRPr>
            </a:lvl4pPr>
            <a:lvl5pPr marL="2057400" indent="-228600" algn="ctr">
              <a:defRPr sz="5000">
                <a:latin typeface="Helvetica Light"/>
                <a:ea typeface="Helvetica Light"/>
                <a:cs typeface="Helvetica Light"/>
              </a:defRPr>
            </a:lvl5pPr>
            <a:lvl6pPr marL="2514600" indent="-228600" algn="ctr" defTabSz="825500" eaLnBrk="0" fontAlgn="base" hangingPunct="0">
              <a:spcBef>
                <a:spcPct val="0"/>
              </a:spcBef>
              <a:spcAft>
                <a:spcPct val="0"/>
              </a:spcAft>
              <a:defRPr sz="5000">
                <a:latin typeface="Helvetica Light"/>
                <a:ea typeface="Helvetica Light"/>
                <a:cs typeface="Helvetica Light"/>
              </a:defRPr>
            </a:lvl6pPr>
            <a:lvl7pPr marL="2971800" indent="-228600" algn="ctr" defTabSz="825500" eaLnBrk="0" fontAlgn="base" hangingPunct="0">
              <a:spcBef>
                <a:spcPct val="0"/>
              </a:spcBef>
              <a:spcAft>
                <a:spcPct val="0"/>
              </a:spcAft>
              <a:defRPr sz="5000">
                <a:latin typeface="Helvetica Light"/>
                <a:ea typeface="Helvetica Light"/>
                <a:cs typeface="Helvetica Light"/>
              </a:defRPr>
            </a:lvl7pPr>
            <a:lvl8pPr marL="3429000" indent="-228600" algn="ctr" defTabSz="825500" eaLnBrk="0" fontAlgn="base" hangingPunct="0">
              <a:spcBef>
                <a:spcPct val="0"/>
              </a:spcBef>
              <a:spcAft>
                <a:spcPct val="0"/>
              </a:spcAft>
              <a:defRPr sz="5000">
                <a:latin typeface="Helvetica Light"/>
                <a:ea typeface="Helvetica Light"/>
                <a:cs typeface="Helvetica Light"/>
              </a:defRPr>
            </a:lvl8pPr>
            <a:lvl9pPr marL="3886200" indent="-228600" algn="ctr" defTabSz="825500" eaLnBrk="0" fontAlgn="base" hangingPunct="0">
              <a:spcBef>
                <a:spcPct val="0"/>
              </a:spcBef>
              <a:spcAft>
                <a:spcPct val="0"/>
              </a:spcAft>
              <a:defRPr sz="5000">
                <a:latin typeface="Helvetica Light"/>
                <a:ea typeface="Helvetica Light"/>
                <a:cs typeface="Helvetica Light"/>
              </a:defRPr>
            </a:lvl9pPr>
          </a:lstStyle>
          <a:p>
            <a:r>
              <a:rPr lang="ar-DZ" sz="8000" b="1" dirty="0"/>
              <a:t>خطة البحث</a:t>
            </a:r>
            <a:r>
              <a:rPr lang="ar-LB" sz="8000" b="1" dirty="0"/>
              <a:t>:</a:t>
            </a:r>
            <a:endParaRPr lang="en-US" sz="8000" b="1" dirty="0"/>
          </a:p>
        </p:txBody>
      </p:sp>
      <p:sp>
        <p:nvSpPr>
          <p:cNvPr id="3" name="Shape 66"/>
          <p:cNvSpPr>
            <a:spLocks noChangeArrowheads="1"/>
          </p:cNvSpPr>
          <p:nvPr/>
        </p:nvSpPr>
        <p:spPr bwMode="auto">
          <a:xfrm>
            <a:off x="0" y="2075978"/>
            <a:ext cx="23269074" cy="8720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wrap="square" lIns="50800" tIns="50800" rIns="50800" bIns="50800" anchor="ctr">
            <a:spAutoFit/>
          </a:bodyPr>
          <a:lstStyle>
            <a:lvl1pPr algn="ctr">
              <a:defRPr sz="5000">
                <a:solidFill>
                  <a:schemeClr val="tx1"/>
                </a:solidFill>
                <a:latin typeface="Helvetica Light"/>
                <a:ea typeface="Helvetica Light"/>
                <a:cs typeface="Helvetica Light"/>
                <a:sym typeface="Helvetica Light"/>
              </a:defRPr>
            </a:lvl1pPr>
            <a:lvl2pPr marL="742950" indent="-285750" algn="ctr">
              <a:defRPr sz="5000">
                <a:solidFill>
                  <a:schemeClr val="tx1"/>
                </a:solidFill>
                <a:latin typeface="Helvetica Light"/>
                <a:ea typeface="Helvetica Light"/>
                <a:cs typeface="Helvetica Light"/>
                <a:sym typeface="Helvetica Light"/>
              </a:defRPr>
            </a:lvl2pPr>
            <a:lvl3pPr marL="1143000" indent="-228600" algn="ctr">
              <a:defRPr sz="5000">
                <a:solidFill>
                  <a:schemeClr val="tx1"/>
                </a:solidFill>
                <a:latin typeface="Helvetica Light"/>
                <a:ea typeface="Helvetica Light"/>
                <a:cs typeface="Helvetica Light"/>
                <a:sym typeface="Helvetica Light"/>
              </a:defRPr>
            </a:lvl3pPr>
            <a:lvl4pPr marL="1600200" indent="-228600" algn="ctr">
              <a:defRPr sz="5000">
                <a:solidFill>
                  <a:schemeClr val="tx1"/>
                </a:solidFill>
                <a:latin typeface="Helvetica Light"/>
                <a:ea typeface="Helvetica Light"/>
                <a:cs typeface="Helvetica Light"/>
                <a:sym typeface="Helvetica Light"/>
              </a:defRPr>
            </a:lvl4pPr>
            <a:lvl5pPr marL="2057400" indent="-228600" algn="ctr">
              <a:defRPr sz="5000">
                <a:solidFill>
                  <a:schemeClr val="tx1"/>
                </a:solidFill>
                <a:latin typeface="Helvetica Light"/>
                <a:ea typeface="Helvetica Light"/>
                <a:cs typeface="Helvetica Light"/>
                <a:sym typeface="Helvetica Light"/>
              </a:defRPr>
            </a:lvl5pPr>
            <a:lvl6pPr marL="25146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6pPr>
            <a:lvl7pPr marL="29718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7pPr>
            <a:lvl8pPr marL="34290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8pPr>
            <a:lvl9pPr marL="38862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9pPr>
          </a:lstStyle>
          <a:p>
            <a:pPr algn="r" rtl="1"/>
            <a:r>
              <a:rPr lang="ar-DZ" sz="8000" b="1" u="sng" dirty="0" smtClean="0">
                <a:latin typeface="Traditional Arabic" panose="02020603050405020304" pitchFamily="18" charset="-78"/>
                <a:cs typeface="Traditional Arabic" panose="02020603050405020304" pitchFamily="18" charset="-78"/>
              </a:rPr>
              <a:t>المبحث الأول:مدخل  التوظيف الدولي </a:t>
            </a:r>
            <a:endParaRPr lang="en-US" sz="8000" b="1" dirty="0">
              <a:latin typeface="Traditional Arabic" panose="02020603050405020304" pitchFamily="18" charset="-78"/>
              <a:cs typeface="Traditional Arabic" panose="02020603050405020304" pitchFamily="18" charset="-78"/>
            </a:endParaRPr>
          </a:p>
          <a:p>
            <a:pPr marL="571500" lvl="0" indent="-571500" algn="r" rtl="1">
              <a:buFont typeface="Wingdings" panose="05000000000000000000" pitchFamily="2" charset="2"/>
              <a:buChar char="§"/>
            </a:pPr>
            <a:r>
              <a:rPr lang="ar-DZ" sz="8000" b="1" dirty="0" smtClean="0">
                <a:latin typeface="Traditional Arabic" panose="02020603050405020304" pitchFamily="18" charset="-78"/>
                <a:cs typeface="Traditional Arabic" panose="02020603050405020304" pitchFamily="18" charset="-78"/>
              </a:rPr>
              <a:t>المطلب </a:t>
            </a:r>
            <a:r>
              <a:rPr lang="ar-DZ" sz="8000" b="1" dirty="0">
                <a:latin typeface="Traditional Arabic" panose="02020603050405020304" pitchFamily="18" charset="-78"/>
                <a:cs typeface="Traditional Arabic" panose="02020603050405020304" pitchFamily="18" charset="-78"/>
              </a:rPr>
              <a:t>الأول</a:t>
            </a:r>
            <a:r>
              <a:rPr lang="ar-DZ" sz="8000" b="1" dirty="0" smtClean="0">
                <a:latin typeface="Traditional Arabic" panose="02020603050405020304" pitchFamily="18" charset="-78"/>
                <a:cs typeface="Traditional Arabic" panose="02020603050405020304" pitchFamily="18" charset="-78"/>
              </a:rPr>
              <a:t>: الموظف الدولي. </a:t>
            </a:r>
            <a:endParaRPr lang="ar-DZ" sz="8000" b="1" dirty="0">
              <a:latin typeface="Traditional Arabic" panose="02020603050405020304" pitchFamily="18" charset="-78"/>
              <a:cs typeface="Traditional Arabic" panose="02020603050405020304" pitchFamily="18" charset="-78"/>
            </a:endParaRPr>
          </a:p>
          <a:p>
            <a:pPr marL="571500" lvl="0" indent="-571500" algn="r" rtl="1">
              <a:buFont typeface="Wingdings" panose="05000000000000000000" pitchFamily="2" charset="2"/>
              <a:buChar char="§"/>
            </a:pPr>
            <a:r>
              <a:rPr lang="ar-DZ" sz="8000" b="1" dirty="0" smtClean="0">
                <a:latin typeface="Traditional Arabic" panose="02020603050405020304" pitchFamily="18" charset="-78"/>
                <a:cs typeface="Traditional Arabic" panose="02020603050405020304" pitchFamily="18" charset="-78"/>
              </a:rPr>
              <a:t>المطلب الثاني: مناهج  التوظيف الدولي وإيجابيات وسلبيات</a:t>
            </a:r>
            <a:r>
              <a:rPr lang="fr-FR" sz="8000" b="1" dirty="0" smtClean="0">
                <a:latin typeface="Traditional Arabic" panose="02020603050405020304" pitchFamily="18" charset="-78"/>
                <a:cs typeface="Traditional Arabic" panose="02020603050405020304" pitchFamily="18" charset="-78"/>
              </a:rPr>
              <a:t> </a:t>
            </a:r>
            <a:r>
              <a:rPr lang="ar-DZ" sz="8000" b="1" dirty="0" smtClean="0">
                <a:latin typeface="Traditional Arabic" panose="02020603050405020304" pitchFamily="18" charset="-78"/>
                <a:cs typeface="Traditional Arabic" panose="02020603050405020304" pitchFamily="18" charset="-78"/>
              </a:rPr>
              <a:t>.</a:t>
            </a:r>
          </a:p>
          <a:p>
            <a:pPr marL="571500" lvl="0" indent="-571500" algn="r" rtl="1">
              <a:buFont typeface="Wingdings" panose="05000000000000000000" pitchFamily="2" charset="2"/>
              <a:buChar char="§"/>
            </a:pPr>
            <a:r>
              <a:rPr lang="ar-DZ" sz="8000" b="1" dirty="0" smtClean="0">
                <a:latin typeface="Traditional Arabic" panose="02020603050405020304" pitchFamily="18" charset="-78"/>
                <a:cs typeface="Traditional Arabic" panose="02020603050405020304" pitchFamily="18" charset="-78"/>
              </a:rPr>
              <a:t>المطلب الثالث: مصادر التوظيف الدولي وإيجابيات وسلبيات </a:t>
            </a:r>
            <a:r>
              <a:rPr lang="fr-FR" sz="8000" b="1" dirty="0" err="1" smtClean="0">
                <a:latin typeface="Traditional Arabic" panose="02020603050405020304" pitchFamily="18" charset="-78"/>
                <a:cs typeface="Traditional Arabic" panose="02020603050405020304" pitchFamily="18" charset="-78"/>
              </a:rPr>
              <a:t>PCNs</a:t>
            </a:r>
            <a:r>
              <a:rPr lang="fr-FR" sz="8000" b="1" dirty="0" smtClean="0">
                <a:latin typeface="Traditional Arabic" panose="02020603050405020304" pitchFamily="18" charset="-78"/>
                <a:cs typeface="Traditional Arabic" panose="02020603050405020304" pitchFamily="18" charset="-78"/>
              </a:rPr>
              <a:t>/</a:t>
            </a:r>
            <a:r>
              <a:rPr lang="fr-FR" sz="8000" b="1" dirty="0" err="1" smtClean="0">
                <a:latin typeface="Traditional Arabic" panose="02020603050405020304" pitchFamily="18" charset="-78"/>
                <a:cs typeface="Traditional Arabic" panose="02020603050405020304" pitchFamily="18" charset="-78"/>
              </a:rPr>
              <a:t>HCNs</a:t>
            </a:r>
            <a:r>
              <a:rPr lang="fr-FR" sz="8000" b="1" dirty="0" smtClean="0">
                <a:latin typeface="Traditional Arabic" panose="02020603050405020304" pitchFamily="18" charset="-78"/>
                <a:cs typeface="Traditional Arabic" panose="02020603050405020304" pitchFamily="18" charset="-78"/>
              </a:rPr>
              <a:t>/</a:t>
            </a:r>
            <a:r>
              <a:rPr lang="fr-FR" sz="8000" b="1" dirty="0" err="1" smtClean="0">
                <a:latin typeface="Traditional Arabic" panose="02020603050405020304" pitchFamily="18" charset="-78"/>
                <a:cs typeface="Traditional Arabic" panose="02020603050405020304" pitchFamily="18" charset="-78"/>
              </a:rPr>
              <a:t>TCNs</a:t>
            </a:r>
            <a:endParaRPr lang="ar-DZ" sz="8000" b="1" dirty="0" smtClean="0">
              <a:latin typeface="Traditional Arabic" panose="02020603050405020304" pitchFamily="18" charset="-78"/>
              <a:cs typeface="Traditional Arabic" panose="02020603050405020304" pitchFamily="18" charset="-78"/>
            </a:endParaRPr>
          </a:p>
          <a:p>
            <a:pPr marL="571500" indent="-571500" algn="r" rtl="1"/>
            <a:endParaRPr lang="en-US" sz="8000" b="1" dirty="0" smtClean="0">
              <a:latin typeface="Traditional Arabic" panose="02020603050405020304" pitchFamily="18" charset="-78"/>
              <a:cs typeface="Traditional Arabic" panose="02020603050405020304" pitchFamily="18" charset="-78"/>
            </a:endParaRPr>
          </a:p>
          <a:p>
            <a:pPr marL="571500" lvl="0" indent="-571500" algn="r" rtl="1">
              <a:buFont typeface="Wingdings" panose="05000000000000000000" pitchFamily="2" charset="2"/>
              <a:buChar char="§"/>
            </a:pPr>
            <a:endParaRPr lang="en-US" sz="8000" b="1" dirty="0">
              <a:latin typeface="Traditional Arabic" panose="02020603050405020304" pitchFamily="18" charset="-78"/>
              <a:cs typeface="Traditional Arabic" panose="02020603050405020304" pitchFamily="18" charset="-78"/>
            </a:endParaRPr>
          </a:p>
        </p:txBody>
      </p:sp>
      <p:sp>
        <p:nvSpPr>
          <p:cNvPr id="4" name="Shape 57"/>
          <p:cNvSpPr>
            <a:spLocks/>
          </p:cNvSpPr>
          <p:nvPr/>
        </p:nvSpPr>
        <p:spPr bwMode="auto">
          <a:xfrm>
            <a:off x="23134247" y="2784426"/>
            <a:ext cx="429590" cy="409575"/>
          </a:xfrm>
          <a:custGeom>
            <a:avLst/>
            <a:gdLst>
              <a:gd name="T0" fmla="*/ 204425 w 19679"/>
              <a:gd name="T1" fmla="*/ 204425 h 19679"/>
              <a:gd name="T2" fmla="*/ 204425 w 19679"/>
              <a:gd name="T3" fmla="*/ 204425 h 19679"/>
              <a:gd name="T4" fmla="*/ 204425 w 19679"/>
              <a:gd name="T5" fmla="*/ 204425 h 19679"/>
              <a:gd name="T6" fmla="*/ 204425 w 19679"/>
              <a:gd name="T7" fmla="*/ 204425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0000"/>
          </a:solidFill>
          <a:ln>
            <a:noFill/>
          </a:ln>
        </p:spPr>
        <p:txBody>
          <a:bodyPr lIns="50800" tIns="50800" rIns="50800" bIns="50800" anchor="ctr"/>
          <a:lstStyle/>
          <a:p>
            <a:endParaRPr lang="en-US" dirty="0">
              <a:solidFill>
                <a:srgbClr val="00B050"/>
              </a:solidFill>
            </a:endParaRPr>
          </a:p>
        </p:txBody>
      </p:sp>
      <p:sp>
        <p:nvSpPr>
          <p:cNvPr id="6" name="Shape 66"/>
          <p:cNvSpPr>
            <a:spLocks noChangeArrowheads="1"/>
          </p:cNvSpPr>
          <p:nvPr/>
        </p:nvSpPr>
        <p:spPr bwMode="auto">
          <a:xfrm>
            <a:off x="5084623" y="7741745"/>
            <a:ext cx="17597315" cy="63812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wrap="square" lIns="50800" tIns="50800" rIns="50800" bIns="50800" anchor="ctr">
            <a:spAutoFit/>
          </a:bodyPr>
          <a:lstStyle/>
          <a:p>
            <a:pPr algn="r" rtl="1"/>
            <a:r>
              <a:rPr lang="ar-DZ" sz="8000" b="1" u="sng" dirty="0" smtClean="0">
                <a:latin typeface="Traditional Arabic" panose="02020603050405020304" pitchFamily="18" charset="-78"/>
                <a:ea typeface="Calibri"/>
                <a:cs typeface="Traditional Arabic" panose="02020603050405020304" pitchFamily="18" charset="-78"/>
              </a:rPr>
              <a:t>المبحث الثاني: توظيف المغتربين </a:t>
            </a:r>
            <a:endParaRPr lang="ar-DZ" sz="8000" b="1" u="sng" dirty="0">
              <a:latin typeface="Traditional Arabic" panose="02020603050405020304" pitchFamily="18" charset="-78"/>
              <a:ea typeface="Calibri"/>
              <a:cs typeface="Traditional Arabic" panose="02020603050405020304" pitchFamily="18" charset="-78"/>
            </a:endParaRPr>
          </a:p>
          <a:p>
            <a:pPr marL="571500" indent="-571500" algn="r" rtl="1">
              <a:buFont typeface="Wingdings" panose="05000000000000000000" pitchFamily="2" charset="2"/>
              <a:buChar char="§"/>
            </a:pPr>
            <a:r>
              <a:rPr lang="ar-DZ" sz="8000" b="1" dirty="0" smtClean="0">
                <a:latin typeface="Traditional Arabic" panose="02020603050405020304" pitchFamily="18" charset="-78"/>
                <a:ea typeface="Calibri"/>
                <a:cs typeface="Traditional Arabic" panose="02020603050405020304" pitchFamily="18" charset="-78"/>
              </a:rPr>
              <a:t>المطلب </a:t>
            </a:r>
            <a:r>
              <a:rPr lang="ar-DZ" sz="8000" b="1" dirty="0">
                <a:latin typeface="Traditional Arabic" panose="02020603050405020304" pitchFamily="18" charset="-78"/>
                <a:ea typeface="Calibri"/>
                <a:cs typeface="Traditional Arabic" panose="02020603050405020304" pitchFamily="18" charset="-78"/>
              </a:rPr>
              <a:t>الأول:	</a:t>
            </a:r>
            <a:r>
              <a:rPr lang="ar-DZ" sz="8000" b="1" dirty="0" smtClean="0">
                <a:latin typeface="Traditional Arabic" panose="02020603050405020304" pitchFamily="18" charset="-78"/>
                <a:ea typeface="Calibri"/>
                <a:cs typeface="Traditional Arabic" panose="02020603050405020304" pitchFamily="18" charset="-78"/>
              </a:rPr>
              <a:t> إجراءات اختيار المغترب.</a:t>
            </a:r>
            <a:endParaRPr lang="ar-DZ" sz="8000" b="1" dirty="0">
              <a:latin typeface="Traditional Arabic" panose="02020603050405020304" pitchFamily="18" charset="-78"/>
              <a:ea typeface="Calibri"/>
              <a:cs typeface="Traditional Arabic" panose="02020603050405020304" pitchFamily="18" charset="-78"/>
            </a:endParaRPr>
          </a:p>
          <a:p>
            <a:pPr marL="571500" indent="-571500" algn="r" rtl="1">
              <a:buFont typeface="Wingdings" panose="05000000000000000000" pitchFamily="2" charset="2"/>
              <a:buChar char="§"/>
            </a:pPr>
            <a:r>
              <a:rPr lang="ar-DZ" sz="8000" b="1" dirty="0" smtClean="0">
                <a:latin typeface="Traditional Arabic" panose="02020603050405020304" pitchFamily="18" charset="-78"/>
                <a:ea typeface="Calibri"/>
                <a:cs typeface="Traditional Arabic" panose="02020603050405020304" pitchFamily="18" charset="-78"/>
              </a:rPr>
              <a:t>المطلب </a:t>
            </a:r>
            <a:r>
              <a:rPr lang="ar-DZ" sz="8000" b="1" dirty="0">
                <a:latin typeface="Traditional Arabic" panose="02020603050405020304" pitchFamily="18" charset="-78"/>
                <a:ea typeface="Calibri"/>
                <a:cs typeface="Traditional Arabic" panose="02020603050405020304" pitchFamily="18" charset="-78"/>
              </a:rPr>
              <a:t>الثاني</a:t>
            </a:r>
            <a:r>
              <a:rPr lang="ar-DZ" sz="8000" b="1" dirty="0" smtClean="0">
                <a:latin typeface="Traditional Arabic" panose="02020603050405020304" pitchFamily="18" charset="-78"/>
                <a:ea typeface="Calibri"/>
                <a:cs typeface="Traditional Arabic" panose="02020603050405020304" pitchFamily="18" charset="-78"/>
              </a:rPr>
              <a:t>: معايير اختيار المغترب.</a:t>
            </a:r>
          </a:p>
          <a:p>
            <a:pPr marL="571500" indent="-571500" algn="r" rtl="1">
              <a:buFont typeface="Wingdings" panose="05000000000000000000" pitchFamily="2" charset="2"/>
              <a:buChar char="§"/>
            </a:pPr>
            <a:r>
              <a:rPr lang="ar-DZ" sz="8000" b="1" dirty="0" smtClean="0">
                <a:latin typeface="Traditional Arabic" panose="02020603050405020304" pitchFamily="18" charset="-78"/>
                <a:ea typeface="Calibri"/>
                <a:cs typeface="Traditional Arabic" panose="02020603050405020304" pitchFamily="18" charset="-78"/>
              </a:rPr>
              <a:t>المطلب الثالث:</a:t>
            </a:r>
            <a:r>
              <a:rPr lang="ar-DZ" sz="8000" b="1" dirty="0" smtClean="0">
                <a:latin typeface="Simplified Arabic" pitchFamily="18" charset="-78"/>
                <a:cs typeface="+mj-cs"/>
              </a:rPr>
              <a:t>العوامل </a:t>
            </a:r>
            <a:r>
              <a:rPr lang="ar-DZ" sz="8800" b="1" dirty="0" smtClean="0">
                <a:latin typeface="Simplified Arabic" pitchFamily="18" charset="-78"/>
                <a:cs typeface="+mj-cs"/>
              </a:rPr>
              <a:t>المساهمة</a:t>
            </a:r>
            <a:r>
              <a:rPr lang="ar-DZ" sz="8000" b="1" dirty="0" smtClean="0">
                <a:latin typeface="Simplified Arabic" pitchFamily="18" charset="-78"/>
                <a:cs typeface="+mj-cs"/>
              </a:rPr>
              <a:t> في نجاح المغترب.  </a:t>
            </a:r>
            <a:endParaRPr lang="en-US" sz="8000" b="1" dirty="0" smtClean="0">
              <a:latin typeface="Simplified Arabic" pitchFamily="18" charset="-78"/>
              <a:cs typeface="+mj-cs"/>
            </a:endParaRPr>
          </a:p>
          <a:p>
            <a:pPr marL="571500" indent="-571500" algn="r" rtl="1">
              <a:buFont typeface="Wingdings" panose="05000000000000000000" pitchFamily="2" charset="2"/>
              <a:buChar char="§"/>
            </a:pPr>
            <a:r>
              <a:rPr lang="ar-DZ" sz="8000" b="1" dirty="0" smtClean="0">
                <a:latin typeface="Traditional Arabic" panose="02020603050405020304" pitchFamily="18" charset="-78"/>
                <a:ea typeface="Calibri"/>
                <a:cs typeface="Traditional Arabic" panose="02020603050405020304" pitchFamily="18" charset="-78"/>
              </a:rPr>
              <a:t> </a:t>
            </a:r>
            <a:endParaRPr lang="ar-DZ" sz="8000" b="1" dirty="0">
              <a:latin typeface="Traditional Arabic" panose="02020603050405020304" pitchFamily="18" charset="-78"/>
              <a:ea typeface="Calibri"/>
              <a:cs typeface="Traditional Arabic" panose="02020603050405020304" pitchFamily="18" charset="-78"/>
            </a:endParaRPr>
          </a:p>
        </p:txBody>
      </p:sp>
      <p:grpSp>
        <p:nvGrpSpPr>
          <p:cNvPr id="8" name="Group 7"/>
          <p:cNvGrpSpPr/>
          <p:nvPr/>
        </p:nvGrpSpPr>
        <p:grpSpPr>
          <a:xfrm>
            <a:off x="5401767" y="1607453"/>
            <a:ext cx="3539579" cy="228533"/>
            <a:chOff x="1775295" y="2028842"/>
            <a:chExt cx="3021910" cy="45719"/>
          </a:xfrm>
        </p:grpSpPr>
        <p:sp>
          <p:nvSpPr>
            <p:cNvPr id="9" name="Rectangle 8"/>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Calibri Light"/>
              </a:endParaRPr>
            </a:p>
          </p:txBody>
        </p:sp>
        <p:sp>
          <p:nvSpPr>
            <p:cNvPr id="10" name="Rectangle 9"/>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Calibri Light"/>
              </a:endParaRPr>
            </a:p>
          </p:txBody>
        </p:sp>
        <p:sp>
          <p:nvSpPr>
            <p:cNvPr id="11" name="Rectangle 10"/>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Calibri Light"/>
              </a:endParaRPr>
            </a:p>
          </p:txBody>
        </p:sp>
        <p:sp>
          <p:nvSpPr>
            <p:cNvPr id="12" name="Rectangle 11"/>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Calibri Light"/>
              </a:endParaRPr>
            </a:p>
          </p:txBody>
        </p:sp>
        <p:sp>
          <p:nvSpPr>
            <p:cNvPr id="13" name="Rectangle 12"/>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Calibri Light"/>
              </a:endParaRPr>
            </a:p>
          </p:txBody>
        </p:sp>
      </p:grpSp>
      <p:sp>
        <p:nvSpPr>
          <p:cNvPr id="20" name="Shape 57"/>
          <p:cNvSpPr>
            <a:spLocks/>
          </p:cNvSpPr>
          <p:nvPr/>
        </p:nvSpPr>
        <p:spPr bwMode="auto">
          <a:xfrm>
            <a:off x="22998274" y="8169334"/>
            <a:ext cx="429590" cy="409575"/>
          </a:xfrm>
          <a:custGeom>
            <a:avLst/>
            <a:gdLst>
              <a:gd name="T0" fmla="*/ 204425 w 19679"/>
              <a:gd name="T1" fmla="*/ 204425 h 19679"/>
              <a:gd name="T2" fmla="*/ 204425 w 19679"/>
              <a:gd name="T3" fmla="*/ 204425 h 19679"/>
              <a:gd name="T4" fmla="*/ 204425 w 19679"/>
              <a:gd name="T5" fmla="*/ 204425 h 19679"/>
              <a:gd name="T6" fmla="*/ 204425 w 19679"/>
              <a:gd name="T7" fmla="*/ 204425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000"/>
          </a:solidFill>
          <a:ln>
            <a:noFill/>
          </a:ln>
        </p:spPr>
        <p:txBody>
          <a:bodyPr lIns="50800" tIns="50800" rIns="50800" bIns="50800" anchor="ctr"/>
          <a:lstStyle/>
          <a:p>
            <a:endParaRPr lang="en-US" dirty="0">
              <a:solidFill>
                <a:srgbClr val="00B050"/>
              </a:solidFill>
            </a:endParaRPr>
          </a:p>
        </p:txBody>
      </p:sp>
      <p:grpSp>
        <p:nvGrpSpPr>
          <p:cNvPr id="23" name="Groupe 22"/>
          <p:cNvGrpSpPr/>
          <p:nvPr/>
        </p:nvGrpSpPr>
        <p:grpSpPr>
          <a:xfrm>
            <a:off x="11839188" y="1002721"/>
            <a:ext cx="11580687" cy="1446550"/>
            <a:chOff x="11397754" y="1265107"/>
            <a:chExt cx="11580687" cy="1446550"/>
          </a:xfrm>
        </p:grpSpPr>
        <p:sp>
          <p:nvSpPr>
            <p:cNvPr id="5" name="ZoneTexte 4"/>
            <p:cNvSpPr txBox="1"/>
            <p:nvPr/>
          </p:nvSpPr>
          <p:spPr>
            <a:xfrm>
              <a:off x="11397754" y="1265107"/>
              <a:ext cx="10166458" cy="1446550"/>
            </a:xfrm>
            <a:prstGeom prst="rect">
              <a:avLst/>
            </a:prstGeom>
            <a:noFill/>
          </p:spPr>
          <p:txBody>
            <a:bodyPr wrap="square" rtlCol="1">
              <a:spAutoFit/>
            </a:bodyPr>
            <a:lstStyle/>
            <a:p>
              <a:pPr algn="r" rtl="1"/>
              <a:r>
                <a:rPr lang="ar-DZ" sz="8800" b="1" dirty="0">
                  <a:latin typeface="Traditional Arabic" pitchFamily="18" charset="-78"/>
                  <a:ea typeface="Calibri"/>
                  <a:cs typeface="Traditional Arabic" pitchFamily="18" charset="-78"/>
                </a:rPr>
                <a:t>مـــــقــــدمــــة</a:t>
              </a:r>
              <a:endParaRPr lang="ar-DZ" sz="8800" dirty="0">
                <a:latin typeface="Traditional Arabic" pitchFamily="18" charset="-78"/>
                <a:cs typeface="Traditional Arabic" pitchFamily="18" charset="-78"/>
              </a:endParaRPr>
            </a:p>
          </p:txBody>
        </p:sp>
        <p:sp>
          <p:nvSpPr>
            <p:cNvPr id="21" name="Shape 57"/>
            <p:cNvSpPr>
              <a:spLocks/>
            </p:cNvSpPr>
            <p:nvPr/>
          </p:nvSpPr>
          <p:spPr bwMode="auto">
            <a:xfrm>
              <a:off x="22548851" y="1827485"/>
              <a:ext cx="429590" cy="409575"/>
            </a:xfrm>
            <a:custGeom>
              <a:avLst/>
              <a:gdLst>
                <a:gd name="T0" fmla="*/ 204425 w 19679"/>
                <a:gd name="T1" fmla="*/ 204425 h 19679"/>
                <a:gd name="T2" fmla="*/ 204425 w 19679"/>
                <a:gd name="T3" fmla="*/ 204425 h 19679"/>
                <a:gd name="T4" fmla="*/ 204425 w 19679"/>
                <a:gd name="T5" fmla="*/ 204425 h 19679"/>
                <a:gd name="T6" fmla="*/ 204425 w 19679"/>
                <a:gd name="T7" fmla="*/ 204425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333FF"/>
            </a:solidFill>
            <a:ln>
              <a:noFill/>
            </a:ln>
          </p:spPr>
          <p:txBody>
            <a:bodyPr lIns="50800" tIns="50800" rIns="50800" bIns="50800" anchor="ctr"/>
            <a:lstStyle/>
            <a:p>
              <a:endParaRPr lang="en-US" dirty="0">
                <a:solidFill>
                  <a:srgbClr val="00B050"/>
                </a:solidFill>
              </a:endParaRPr>
            </a:p>
          </p:txBody>
        </p:sp>
      </p:grpSp>
      <p:grpSp>
        <p:nvGrpSpPr>
          <p:cNvPr id="17" name="Groupe 16"/>
          <p:cNvGrpSpPr/>
          <p:nvPr/>
        </p:nvGrpSpPr>
        <p:grpSpPr>
          <a:xfrm>
            <a:off x="12446266" y="12269450"/>
            <a:ext cx="10783283" cy="1446550"/>
            <a:chOff x="8057124" y="1709861"/>
            <a:chExt cx="10783283" cy="1446550"/>
          </a:xfrm>
        </p:grpSpPr>
        <p:sp>
          <p:nvSpPr>
            <p:cNvPr id="18" name="ZoneTexte 17"/>
            <p:cNvSpPr txBox="1"/>
            <p:nvPr/>
          </p:nvSpPr>
          <p:spPr>
            <a:xfrm>
              <a:off x="8057124" y="1709861"/>
              <a:ext cx="10166458" cy="1446550"/>
            </a:xfrm>
            <a:prstGeom prst="rect">
              <a:avLst/>
            </a:prstGeom>
            <a:noFill/>
          </p:spPr>
          <p:txBody>
            <a:bodyPr wrap="square" rtlCol="1">
              <a:spAutoFit/>
            </a:bodyPr>
            <a:lstStyle/>
            <a:p>
              <a:pPr algn="r" rtl="1"/>
              <a:r>
                <a:rPr lang="ar-DZ" sz="8800" b="1" dirty="0">
                  <a:latin typeface="Traditional Arabic" panose="02020603050405020304" pitchFamily="18" charset="-78"/>
                  <a:ea typeface="Calibri"/>
                  <a:cs typeface="Traditional Arabic" panose="02020603050405020304" pitchFamily="18" charset="-78"/>
                </a:rPr>
                <a:t> خــــــاتمــــة</a:t>
              </a:r>
              <a:endParaRPr lang="ar-DZ" sz="8800" dirty="0"/>
            </a:p>
          </p:txBody>
        </p:sp>
        <p:sp>
          <p:nvSpPr>
            <p:cNvPr id="22" name="Shape 57"/>
            <p:cNvSpPr>
              <a:spLocks/>
            </p:cNvSpPr>
            <p:nvPr/>
          </p:nvSpPr>
          <p:spPr bwMode="auto">
            <a:xfrm>
              <a:off x="18410817" y="2075584"/>
              <a:ext cx="429590" cy="409575"/>
            </a:xfrm>
            <a:custGeom>
              <a:avLst/>
              <a:gdLst>
                <a:gd name="T0" fmla="*/ 204425 w 19679"/>
                <a:gd name="T1" fmla="*/ 204425 h 19679"/>
                <a:gd name="T2" fmla="*/ 204425 w 19679"/>
                <a:gd name="T3" fmla="*/ 204425 h 19679"/>
                <a:gd name="T4" fmla="*/ 204425 w 19679"/>
                <a:gd name="T5" fmla="*/ 204425 h 19679"/>
                <a:gd name="T6" fmla="*/ 204425 w 19679"/>
                <a:gd name="T7" fmla="*/ 204425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030A0"/>
            </a:solidFill>
            <a:ln>
              <a:noFill/>
            </a:ln>
          </p:spPr>
          <p:txBody>
            <a:bodyPr lIns="50800" tIns="50800" rIns="50800" bIns="50800" anchor="ctr"/>
            <a:lstStyle/>
            <a:p>
              <a:endParaRPr lang="en-US" dirty="0">
                <a:solidFill>
                  <a:srgbClr val="00B050"/>
                </a:solidFill>
              </a:endParaRPr>
            </a:p>
          </p:txBody>
        </p:sp>
      </p:grpSp>
    </p:spTree>
    <p:extLst>
      <p:ext uri="{BB962C8B-B14F-4D97-AF65-F5344CB8AC3E}">
        <p14:creationId xmlns="" xmlns:p14="http://schemas.microsoft.com/office/powerpoint/2010/main" val="3329743427"/>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anim calcmode="lin" valueType="num">
                                      <p:cBhvr>
                                        <p:cTn id="16" dur="1000" fill="hold"/>
                                        <p:tgtEl>
                                          <p:spTgt spid="23"/>
                                        </p:tgtEl>
                                        <p:attrNameLst>
                                          <p:attrName>ppt_x</p:attrName>
                                        </p:attrNameLst>
                                      </p:cBhvr>
                                      <p:tavLst>
                                        <p:tav tm="0">
                                          <p:val>
                                            <p:strVal val="#ppt_x"/>
                                          </p:val>
                                        </p:tav>
                                        <p:tav tm="100000">
                                          <p:val>
                                            <p:strVal val="#ppt_x"/>
                                          </p:val>
                                        </p:tav>
                                      </p:tavLst>
                                    </p:anim>
                                    <p:anim calcmode="lin" valueType="num">
                                      <p:cBhvr>
                                        <p:cTn id="1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anim calcmode="lin" valueType="num">
                                      <p:cBhvr>
                                        <p:cTn id="23" dur="500" fill="hold"/>
                                        <p:tgtEl>
                                          <p:spTgt spid="3"/>
                                        </p:tgtEl>
                                        <p:attrNameLst>
                                          <p:attrName>ppt_x</p:attrName>
                                        </p:attrNameLst>
                                      </p:cBhvr>
                                      <p:tavLst>
                                        <p:tav tm="0">
                                          <p:val>
                                            <p:strVal val="#ppt_x"/>
                                          </p:val>
                                        </p:tav>
                                        <p:tav tm="100000">
                                          <p:val>
                                            <p:strVal val="#ppt_x"/>
                                          </p:val>
                                        </p:tav>
                                      </p:tavLst>
                                    </p:anim>
                                    <p:anim calcmode="lin" valueType="num">
                                      <p:cBhvr>
                                        <p:cTn id="24" dur="500" fill="hold"/>
                                        <p:tgtEl>
                                          <p:spTgt spid="3"/>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anim calcmode="lin" valueType="num">
                                      <p:cBhvr>
                                        <p:cTn id="28" dur="500" fill="hold"/>
                                        <p:tgtEl>
                                          <p:spTgt spid="4"/>
                                        </p:tgtEl>
                                        <p:attrNameLst>
                                          <p:attrName>ppt_x</p:attrName>
                                        </p:attrNameLst>
                                      </p:cBhvr>
                                      <p:tavLst>
                                        <p:tav tm="0">
                                          <p:val>
                                            <p:strVal val="#ppt_x"/>
                                          </p:val>
                                        </p:tav>
                                        <p:tav tm="100000">
                                          <p:val>
                                            <p:strVal val="#ppt_x"/>
                                          </p:val>
                                        </p:tav>
                                      </p:tavLst>
                                    </p:anim>
                                    <p:anim calcmode="lin" valueType="num">
                                      <p:cBhvr>
                                        <p:cTn id="2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ppt_x"/>
                                          </p:val>
                                        </p:tav>
                                        <p:tav tm="100000">
                                          <p:val>
                                            <p:strVal val="#ppt_x"/>
                                          </p:val>
                                        </p:tav>
                                      </p:tavLst>
                                    </p:anim>
                                    <p:anim calcmode="lin" valueType="num">
                                      <p:cBhvr additive="base">
                                        <p:cTn id="35" dur="500" fill="hold"/>
                                        <p:tgtEl>
                                          <p:spTgt spid="6"/>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additive="base">
                                        <p:cTn id="38" dur="500" fill="hold"/>
                                        <p:tgtEl>
                                          <p:spTgt spid="20"/>
                                        </p:tgtEl>
                                        <p:attrNameLst>
                                          <p:attrName>ppt_x</p:attrName>
                                        </p:attrNameLst>
                                      </p:cBhvr>
                                      <p:tavLst>
                                        <p:tav tm="0">
                                          <p:val>
                                            <p:strVal val="#ppt_x"/>
                                          </p:val>
                                        </p:tav>
                                        <p:tav tm="100000">
                                          <p:val>
                                            <p:strVal val="#ppt_x"/>
                                          </p:val>
                                        </p:tav>
                                      </p:tavLst>
                                    </p:anim>
                                    <p:anim calcmode="lin" valueType="num">
                                      <p:cBhvr additive="base">
                                        <p:cTn id="3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6" grpId="0"/>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0572080" y="1556738"/>
            <a:ext cx="2509069" cy="6861828"/>
            <a:chOff x="10990734" y="4063516"/>
            <a:chExt cx="3772775" cy="8901194"/>
          </a:xfrm>
          <a:solidFill>
            <a:schemeClr val="accent1">
              <a:alpha val="55000"/>
            </a:schemeClr>
          </a:solidFill>
        </p:grpSpPr>
        <p:sp>
          <p:nvSpPr>
            <p:cNvPr id="7" name="Freeform 189"/>
            <p:cNvSpPr>
              <a:spLocks noChangeArrowheads="1"/>
            </p:cNvSpPr>
            <p:nvPr/>
          </p:nvSpPr>
          <p:spPr bwMode="auto">
            <a:xfrm>
              <a:off x="11669222" y="7467644"/>
              <a:ext cx="1133361" cy="1129612"/>
            </a:xfrm>
            <a:custGeom>
              <a:avLst/>
              <a:gdLst>
                <a:gd name="T0" fmla="*/ 1308 w 2618"/>
                <a:gd name="T1" fmla="*/ 2610 h 2611"/>
                <a:gd name="T2" fmla="*/ 1308 w 2618"/>
                <a:gd name="T3" fmla="*/ 2610 h 2611"/>
                <a:gd name="T4" fmla="*/ 2617 w 2618"/>
                <a:gd name="T5" fmla="*/ 1300 h 2611"/>
                <a:gd name="T6" fmla="*/ 1308 w 2618"/>
                <a:gd name="T7" fmla="*/ 0 h 2611"/>
                <a:gd name="T8" fmla="*/ 0 w 2618"/>
                <a:gd name="T9" fmla="*/ 1300 h 2611"/>
                <a:gd name="T10" fmla="*/ 1308 w 2618"/>
                <a:gd name="T11" fmla="*/ 2610 h 2611"/>
              </a:gdLst>
              <a:ahLst/>
              <a:cxnLst>
                <a:cxn ang="0">
                  <a:pos x="T0" y="T1"/>
                </a:cxn>
                <a:cxn ang="0">
                  <a:pos x="T2" y="T3"/>
                </a:cxn>
                <a:cxn ang="0">
                  <a:pos x="T4" y="T5"/>
                </a:cxn>
                <a:cxn ang="0">
                  <a:pos x="T6" y="T7"/>
                </a:cxn>
                <a:cxn ang="0">
                  <a:pos x="T8" y="T9"/>
                </a:cxn>
                <a:cxn ang="0">
                  <a:pos x="T10" y="T11"/>
                </a:cxn>
              </a:cxnLst>
              <a:rect l="0" t="0" r="r" b="b"/>
              <a:pathLst>
                <a:path w="2618" h="2611">
                  <a:moveTo>
                    <a:pt x="1308" y="2610"/>
                  </a:moveTo>
                  <a:lnTo>
                    <a:pt x="1308" y="2610"/>
                  </a:lnTo>
                  <a:cubicBezTo>
                    <a:pt x="2033" y="2610"/>
                    <a:pt x="2617" y="2027"/>
                    <a:pt x="2617" y="1300"/>
                  </a:cubicBezTo>
                  <a:cubicBezTo>
                    <a:pt x="2617" y="585"/>
                    <a:pt x="2033" y="0"/>
                    <a:pt x="1308" y="0"/>
                  </a:cubicBezTo>
                  <a:cubicBezTo>
                    <a:pt x="592" y="0"/>
                    <a:pt x="0" y="585"/>
                    <a:pt x="0" y="1300"/>
                  </a:cubicBezTo>
                  <a:cubicBezTo>
                    <a:pt x="0" y="2027"/>
                    <a:pt x="592" y="2610"/>
                    <a:pt x="1308" y="2610"/>
                  </a:cubicBezTo>
                </a:path>
              </a:pathLst>
            </a:custGeom>
            <a:solidFill>
              <a:schemeClr val="tx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latin typeface="Traditional Arabic" panose="02020603050405020304" pitchFamily="18" charset="-78"/>
                <a:cs typeface="Traditional Arabic" panose="02020603050405020304" pitchFamily="18" charset="-78"/>
              </a:endParaRPr>
            </a:p>
          </p:txBody>
        </p:sp>
        <p:sp>
          <p:nvSpPr>
            <p:cNvPr id="8" name="Freeform 190"/>
            <p:cNvSpPr>
              <a:spLocks noChangeArrowheads="1"/>
            </p:cNvSpPr>
            <p:nvPr/>
          </p:nvSpPr>
          <p:spPr bwMode="auto">
            <a:xfrm>
              <a:off x="10990734" y="8734875"/>
              <a:ext cx="2494160" cy="4229835"/>
            </a:xfrm>
            <a:custGeom>
              <a:avLst/>
              <a:gdLst>
                <a:gd name="T0" fmla="*/ 5752 w 5761"/>
                <a:gd name="T1" fmla="*/ 3776 h 9761"/>
                <a:gd name="T2" fmla="*/ 5752 w 5761"/>
                <a:gd name="T3" fmla="*/ 3776 h 9761"/>
                <a:gd name="T4" fmla="*/ 5752 w 5761"/>
                <a:gd name="T5" fmla="*/ 3702 h 9761"/>
                <a:gd name="T6" fmla="*/ 5150 w 5761"/>
                <a:gd name="T7" fmla="*/ 518 h 9761"/>
                <a:gd name="T8" fmla="*/ 4550 w 5761"/>
                <a:gd name="T9" fmla="*/ 0 h 9761"/>
                <a:gd name="T10" fmla="*/ 1200 w 5761"/>
                <a:gd name="T11" fmla="*/ 0 h 9761"/>
                <a:gd name="T12" fmla="*/ 600 w 5761"/>
                <a:gd name="T13" fmla="*/ 518 h 9761"/>
                <a:gd name="T14" fmla="*/ 0 w 5761"/>
                <a:gd name="T15" fmla="*/ 3702 h 9761"/>
                <a:gd name="T16" fmla="*/ 9 w 5761"/>
                <a:gd name="T17" fmla="*/ 3776 h 9761"/>
                <a:gd name="T18" fmla="*/ 0 w 5761"/>
                <a:gd name="T19" fmla="*/ 3859 h 9761"/>
                <a:gd name="T20" fmla="*/ 609 w 5761"/>
                <a:gd name="T21" fmla="*/ 4468 h 9761"/>
                <a:gd name="T22" fmla="*/ 1209 w 5761"/>
                <a:gd name="T23" fmla="*/ 3968 h 9761"/>
                <a:gd name="T24" fmla="*/ 1583 w 5761"/>
                <a:gd name="T25" fmla="*/ 1601 h 9761"/>
                <a:gd name="T26" fmla="*/ 1583 w 5761"/>
                <a:gd name="T27" fmla="*/ 9144 h 9761"/>
                <a:gd name="T28" fmla="*/ 2192 w 5761"/>
                <a:gd name="T29" fmla="*/ 9760 h 9761"/>
                <a:gd name="T30" fmla="*/ 2800 w 5761"/>
                <a:gd name="T31" fmla="*/ 9144 h 9761"/>
                <a:gd name="T32" fmla="*/ 2800 w 5761"/>
                <a:gd name="T33" fmla="*/ 5409 h 9761"/>
                <a:gd name="T34" fmla="*/ 2951 w 5761"/>
                <a:gd name="T35" fmla="*/ 5409 h 9761"/>
                <a:gd name="T36" fmla="*/ 2951 w 5761"/>
                <a:gd name="T37" fmla="*/ 9144 h 9761"/>
                <a:gd name="T38" fmla="*/ 3559 w 5761"/>
                <a:gd name="T39" fmla="*/ 9760 h 9761"/>
                <a:gd name="T40" fmla="*/ 4175 w 5761"/>
                <a:gd name="T41" fmla="*/ 9144 h 9761"/>
                <a:gd name="T42" fmla="*/ 4167 w 5761"/>
                <a:gd name="T43" fmla="*/ 1601 h 9761"/>
                <a:gd name="T44" fmla="*/ 4542 w 5761"/>
                <a:gd name="T45" fmla="*/ 3968 h 9761"/>
                <a:gd name="T46" fmla="*/ 5142 w 5761"/>
                <a:gd name="T47" fmla="*/ 4468 h 9761"/>
                <a:gd name="T48" fmla="*/ 5760 w 5761"/>
                <a:gd name="T49" fmla="*/ 3859 h 9761"/>
                <a:gd name="T50" fmla="*/ 5752 w 5761"/>
                <a:gd name="T51" fmla="*/ 3776 h 9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761" h="9761">
                  <a:moveTo>
                    <a:pt x="5752" y="3776"/>
                  </a:moveTo>
                  <a:lnTo>
                    <a:pt x="5752" y="3776"/>
                  </a:lnTo>
                  <a:cubicBezTo>
                    <a:pt x="5760" y="3751"/>
                    <a:pt x="5760" y="3726"/>
                    <a:pt x="5752" y="3702"/>
                  </a:cubicBezTo>
                  <a:cubicBezTo>
                    <a:pt x="5150" y="518"/>
                    <a:pt x="5150" y="518"/>
                    <a:pt x="5150" y="518"/>
                  </a:cubicBezTo>
                  <a:cubicBezTo>
                    <a:pt x="5109" y="217"/>
                    <a:pt x="4851" y="0"/>
                    <a:pt x="4550" y="0"/>
                  </a:cubicBezTo>
                  <a:cubicBezTo>
                    <a:pt x="1200" y="0"/>
                    <a:pt x="1200" y="0"/>
                    <a:pt x="1200" y="0"/>
                  </a:cubicBezTo>
                  <a:cubicBezTo>
                    <a:pt x="900" y="0"/>
                    <a:pt x="650" y="217"/>
                    <a:pt x="600" y="518"/>
                  </a:cubicBezTo>
                  <a:cubicBezTo>
                    <a:pt x="0" y="3702"/>
                    <a:pt x="0" y="3702"/>
                    <a:pt x="0" y="3702"/>
                  </a:cubicBezTo>
                  <a:cubicBezTo>
                    <a:pt x="0" y="3726"/>
                    <a:pt x="0" y="3751"/>
                    <a:pt x="9" y="3776"/>
                  </a:cubicBezTo>
                  <a:cubicBezTo>
                    <a:pt x="0" y="3800"/>
                    <a:pt x="0" y="3826"/>
                    <a:pt x="0" y="3859"/>
                  </a:cubicBezTo>
                  <a:cubicBezTo>
                    <a:pt x="0" y="4193"/>
                    <a:pt x="275" y="4468"/>
                    <a:pt x="609" y="4468"/>
                  </a:cubicBezTo>
                  <a:cubicBezTo>
                    <a:pt x="900" y="4468"/>
                    <a:pt x="1159" y="4259"/>
                    <a:pt x="1209" y="3968"/>
                  </a:cubicBezTo>
                  <a:cubicBezTo>
                    <a:pt x="1583" y="1601"/>
                    <a:pt x="1583" y="1601"/>
                    <a:pt x="1583" y="1601"/>
                  </a:cubicBezTo>
                  <a:cubicBezTo>
                    <a:pt x="1583" y="9144"/>
                    <a:pt x="1583" y="9144"/>
                    <a:pt x="1583" y="9144"/>
                  </a:cubicBezTo>
                  <a:cubicBezTo>
                    <a:pt x="1583" y="9486"/>
                    <a:pt x="1859" y="9760"/>
                    <a:pt x="2192" y="9760"/>
                  </a:cubicBezTo>
                  <a:cubicBezTo>
                    <a:pt x="2533" y="9760"/>
                    <a:pt x="2800" y="9486"/>
                    <a:pt x="2800" y="9144"/>
                  </a:cubicBezTo>
                  <a:cubicBezTo>
                    <a:pt x="2800" y="5409"/>
                    <a:pt x="2800" y="5409"/>
                    <a:pt x="2800" y="5409"/>
                  </a:cubicBezTo>
                  <a:cubicBezTo>
                    <a:pt x="2951" y="5409"/>
                    <a:pt x="2951" y="5409"/>
                    <a:pt x="2951" y="5409"/>
                  </a:cubicBezTo>
                  <a:cubicBezTo>
                    <a:pt x="2951" y="9144"/>
                    <a:pt x="2951" y="9144"/>
                    <a:pt x="2951" y="9144"/>
                  </a:cubicBezTo>
                  <a:cubicBezTo>
                    <a:pt x="2951" y="9486"/>
                    <a:pt x="3225" y="9760"/>
                    <a:pt x="3559" y="9760"/>
                  </a:cubicBezTo>
                  <a:cubicBezTo>
                    <a:pt x="3901" y="9760"/>
                    <a:pt x="4175" y="9486"/>
                    <a:pt x="4175" y="9144"/>
                  </a:cubicBezTo>
                  <a:cubicBezTo>
                    <a:pt x="4167" y="1601"/>
                    <a:pt x="4167" y="1601"/>
                    <a:pt x="4167" y="1601"/>
                  </a:cubicBezTo>
                  <a:cubicBezTo>
                    <a:pt x="4542" y="3968"/>
                    <a:pt x="4542" y="3968"/>
                    <a:pt x="4542" y="3968"/>
                  </a:cubicBezTo>
                  <a:cubicBezTo>
                    <a:pt x="4601" y="4259"/>
                    <a:pt x="4851" y="4468"/>
                    <a:pt x="5142" y="4468"/>
                  </a:cubicBezTo>
                  <a:cubicBezTo>
                    <a:pt x="5484" y="4468"/>
                    <a:pt x="5760" y="4193"/>
                    <a:pt x="5760" y="3859"/>
                  </a:cubicBezTo>
                  <a:cubicBezTo>
                    <a:pt x="5760" y="3826"/>
                    <a:pt x="5752" y="3800"/>
                    <a:pt x="5752" y="3776"/>
                  </a:cubicBezTo>
                </a:path>
              </a:pathLst>
            </a:custGeom>
            <a:solidFill>
              <a:schemeClr val="tx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latin typeface="Traditional Arabic" panose="02020603050405020304" pitchFamily="18" charset="-78"/>
                <a:cs typeface="Traditional Arabic" panose="02020603050405020304" pitchFamily="18" charset="-78"/>
              </a:endParaRPr>
            </a:p>
          </p:txBody>
        </p:sp>
        <p:sp>
          <p:nvSpPr>
            <p:cNvPr id="9" name="Freeform 193"/>
            <p:cNvSpPr>
              <a:spLocks noChangeArrowheads="1"/>
            </p:cNvSpPr>
            <p:nvPr/>
          </p:nvSpPr>
          <p:spPr bwMode="auto">
            <a:xfrm>
              <a:off x="11235372" y="4063516"/>
              <a:ext cx="3528137" cy="3488228"/>
            </a:xfrm>
            <a:custGeom>
              <a:avLst/>
              <a:gdLst>
                <a:gd name="T0" fmla="*/ 4100 w 8144"/>
                <a:gd name="T1" fmla="*/ 0 h 8052"/>
                <a:gd name="T2" fmla="*/ 4100 w 8144"/>
                <a:gd name="T3" fmla="*/ 0 h 8052"/>
                <a:gd name="T4" fmla="*/ 1692 w 8144"/>
                <a:gd name="T5" fmla="*/ 909 h 8052"/>
                <a:gd name="T6" fmla="*/ 1309 w 8144"/>
                <a:gd name="T7" fmla="*/ 6034 h 8052"/>
                <a:gd name="T8" fmla="*/ 3193 w 8144"/>
                <a:gd name="T9" fmla="*/ 7176 h 8052"/>
                <a:gd name="T10" fmla="*/ 3193 w 8144"/>
                <a:gd name="T11" fmla="*/ 7176 h 8052"/>
                <a:gd name="T12" fmla="*/ 3434 w 8144"/>
                <a:gd name="T13" fmla="*/ 8051 h 8052"/>
                <a:gd name="T14" fmla="*/ 4184 w 8144"/>
                <a:gd name="T15" fmla="*/ 7268 h 8052"/>
                <a:gd name="T16" fmla="*/ 6442 w 8144"/>
                <a:gd name="T17" fmla="*/ 6368 h 8052"/>
                <a:gd name="T18" fmla="*/ 6825 w 8144"/>
                <a:gd name="T19" fmla="*/ 1242 h 8052"/>
                <a:gd name="T20" fmla="*/ 4100 w 8144"/>
                <a:gd name="T21" fmla="*/ 0 h 80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44" h="8052">
                  <a:moveTo>
                    <a:pt x="4100" y="0"/>
                  </a:moveTo>
                  <a:lnTo>
                    <a:pt x="4100" y="0"/>
                  </a:lnTo>
                  <a:cubicBezTo>
                    <a:pt x="3250" y="0"/>
                    <a:pt x="2392" y="300"/>
                    <a:pt x="1692" y="909"/>
                  </a:cubicBezTo>
                  <a:cubicBezTo>
                    <a:pt x="167" y="2234"/>
                    <a:pt x="0" y="4533"/>
                    <a:pt x="1309" y="6034"/>
                  </a:cubicBezTo>
                  <a:cubicBezTo>
                    <a:pt x="1825" y="6626"/>
                    <a:pt x="2484" y="7009"/>
                    <a:pt x="3193" y="7176"/>
                  </a:cubicBezTo>
                  <a:lnTo>
                    <a:pt x="3193" y="7176"/>
                  </a:lnTo>
                  <a:cubicBezTo>
                    <a:pt x="3434" y="8051"/>
                    <a:pt x="3434" y="8051"/>
                    <a:pt x="3434" y="8051"/>
                  </a:cubicBezTo>
                  <a:cubicBezTo>
                    <a:pt x="4184" y="7268"/>
                    <a:pt x="4184" y="7268"/>
                    <a:pt x="4184" y="7268"/>
                  </a:cubicBezTo>
                  <a:cubicBezTo>
                    <a:pt x="4984" y="7234"/>
                    <a:pt x="5785" y="6943"/>
                    <a:pt x="6442" y="6368"/>
                  </a:cubicBezTo>
                  <a:cubicBezTo>
                    <a:pt x="7968" y="5043"/>
                    <a:pt x="8143" y="2750"/>
                    <a:pt x="6825" y="1242"/>
                  </a:cubicBezTo>
                  <a:cubicBezTo>
                    <a:pt x="6117" y="425"/>
                    <a:pt x="5117" y="0"/>
                    <a:pt x="4100" y="0"/>
                  </a:cubicBezTo>
                </a:path>
              </a:pathLst>
            </a:custGeom>
            <a:solidFill>
              <a:srgbClr val="FF0000"/>
            </a:solidFill>
            <a:ln>
              <a:solidFill>
                <a:schemeClr val="accent2"/>
              </a:solid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lgn="ctr"/>
              <a:r>
                <a:rPr lang="ar-LB" sz="8800" dirty="0">
                  <a:latin typeface="Traditional Arabic" panose="02020603050405020304" pitchFamily="18" charset="-78"/>
                  <a:cs typeface="Traditional Arabic" panose="02020603050405020304" pitchFamily="18" charset="-78"/>
                </a:rPr>
                <a:t>؟</a:t>
              </a:r>
              <a:endParaRPr lang="en-US" sz="8800" dirty="0">
                <a:latin typeface="Traditional Arabic" panose="02020603050405020304" pitchFamily="18" charset="-78"/>
                <a:cs typeface="Traditional Arabic" panose="02020603050405020304" pitchFamily="18" charset="-78"/>
              </a:endParaRPr>
            </a:p>
          </p:txBody>
        </p:sp>
      </p:grpSp>
      <p:sp>
        <p:nvSpPr>
          <p:cNvPr id="2" name="Shape 54"/>
          <p:cNvSpPr>
            <a:spLocks noChangeArrowheads="1"/>
          </p:cNvSpPr>
          <p:nvPr/>
        </p:nvSpPr>
        <p:spPr bwMode="auto">
          <a:xfrm>
            <a:off x="7467601" y="297151"/>
            <a:ext cx="8458200" cy="265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wrap="square" lIns="50800" tIns="50800" rIns="50800" bIns="50800" anchor="ctr">
            <a:spAutoFit/>
          </a:bodyPr>
          <a:lstStyle>
            <a:lvl1pPr algn="ctr">
              <a:defRPr sz="5000">
                <a:solidFill>
                  <a:schemeClr val="tx1"/>
                </a:solidFill>
                <a:latin typeface="Helvetica Light"/>
                <a:ea typeface="Helvetica Light"/>
                <a:cs typeface="Helvetica Light"/>
                <a:sym typeface="Helvetica Light"/>
              </a:defRPr>
            </a:lvl1pPr>
            <a:lvl2pPr marL="742950" indent="-285750" algn="ctr">
              <a:defRPr sz="5000">
                <a:solidFill>
                  <a:schemeClr val="tx1"/>
                </a:solidFill>
                <a:latin typeface="Helvetica Light"/>
                <a:ea typeface="Helvetica Light"/>
                <a:cs typeface="Helvetica Light"/>
                <a:sym typeface="Helvetica Light"/>
              </a:defRPr>
            </a:lvl2pPr>
            <a:lvl3pPr marL="1143000" indent="-228600" algn="ctr">
              <a:defRPr sz="5000">
                <a:solidFill>
                  <a:schemeClr val="tx1"/>
                </a:solidFill>
                <a:latin typeface="Helvetica Light"/>
                <a:ea typeface="Helvetica Light"/>
                <a:cs typeface="Helvetica Light"/>
                <a:sym typeface="Helvetica Light"/>
              </a:defRPr>
            </a:lvl3pPr>
            <a:lvl4pPr marL="1600200" indent="-228600" algn="ctr">
              <a:defRPr sz="5000">
                <a:solidFill>
                  <a:schemeClr val="tx1"/>
                </a:solidFill>
                <a:latin typeface="Helvetica Light"/>
                <a:ea typeface="Helvetica Light"/>
                <a:cs typeface="Helvetica Light"/>
                <a:sym typeface="Helvetica Light"/>
              </a:defRPr>
            </a:lvl4pPr>
            <a:lvl5pPr marL="2057400" indent="-228600" algn="ctr">
              <a:defRPr sz="5000">
                <a:solidFill>
                  <a:schemeClr val="tx1"/>
                </a:solidFill>
                <a:latin typeface="Helvetica Light"/>
                <a:ea typeface="Helvetica Light"/>
                <a:cs typeface="Helvetica Light"/>
                <a:sym typeface="Helvetica Light"/>
              </a:defRPr>
            </a:lvl5pPr>
            <a:lvl6pPr marL="25146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6pPr>
            <a:lvl7pPr marL="29718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7pPr>
            <a:lvl8pPr marL="34290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8pPr>
            <a:lvl9pPr marL="3886200" indent="-228600" algn="ctr" defTabSz="825500" eaLnBrk="0" fontAlgn="base" hangingPunct="0">
              <a:spcBef>
                <a:spcPct val="0"/>
              </a:spcBef>
              <a:spcAft>
                <a:spcPct val="0"/>
              </a:spcAft>
              <a:defRPr sz="5000">
                <a:solidFill>
                  <a:schemeClr val="tx1"/>
                </a:solidFill>
                <a:latin typeface="Helvetica Light"/>
                <a:ea typeface="Helvetica Light"/>
                <a:cs typeface="Helvetica Light"/>
                <a:sym typeface="Helvetica Light"/>
              </a:defRPr>
            </a:lvl9pPr>
          </a:lstStyle>
          <a:p>
            <a:pPr eaLnBrk="1" hangingPunct="1"/>
            <a:r>
              <a:rPr lang="ar-DZ" altLang="en-US" sz="16600" b="1" i="1" dirty="0" smtClean="0">
                <a:latin typeface="Traditional Arabic" panose="02020603050405020304" pitchFamily="18" charset="-78"/>
                <a:cs typeface="Traditional Arabic" panose="02020603050405020304" pitchFamily="18" charset="-78"/>
                <a:sym typeface="Roboto Medium" pitchFamily="2" charset="0"/>
              </a:rPr>
              <a:t>الموظف</a:t>
            </a:r>
            <a:r>
              <a:rPr lang="ar-DZ" altLang="en-US" sz="13800" b="1" i="1" dirty="0" smtClean="0">
                <a:latin typeface="Traditional Arabic" panose="02020603050405020304" pitchFamily="18" charset="-78"/>
                <a:cs typeface="Traditional Arabic" panose="02020603050405020304" pitchFamily="18" charset="-78"/>
                <a:sym typeface="Roboto Medium" pitchFamily="2" charset="0"/>
              </a:rPr>
              <a:t> </a:t>
            </a:r>
            <a:r>
              <a:rPr lang="ar-DZ" altLang="en-US" sz="16600" b="1" i="1" dirty="0" smtClean="0">
                <a:latin typeface="Traditional Arabic" panose="02020603050405020304" pitchFamily="18" charset="-78"/>
                <a:cs typeface="Traditional Arabic" panose="02020603050405020304" pitchFamily="18" charset="-78"/>
                <a:sym typeface="Roboto Medium" pitchFamily="2" charset="0"/>
              </a:rPr>
              <a:t>الدولي </a:t>
            </a:r>
            <a:endParaRPr lang="en-US" altLang="en-US" sz="13800" b="1" i="1" dirty="0">
              <a:latin typeface="Traditional Arabic" panose="02020603050405020304" pitchFamily="18" charset="-78"/>
              <a:cs typeface="Traditional Arabic" panose="02020603050405020304" pitchFamily="18" charset="-78"/>
              <a:sym typeface="Roboto Medium" pitchFamily="2" charset="0"/>
            </a:endParaRPr>
          </a:p>
        </p:txBody>
      </p:sp>
      <p:grpSp>
        <p:nvGrpSpPr>
          <p:cNvPr id="10" name="Group 9"/>
          <p:cNvGrpSpPr/>
          <p:nvPr/>
        </p:nvGrpSpPr>
        <p:grpSpPr>
          <a:xfrm>
            <a:off x="7628021" y="2778740"/>
            <a:ext cx="8253663" cy="253218"/>
            <a:chOff x="1775295" y="2028842"/>
            <a:chExt cx="3021910" cy="45719"/>
          </a:xfrm>
        </p:grpSpPr>
        <p:sp>
          <p:nvSpPr>
            <p:cNvPr id="11" name="Rectangle 10"/>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2" name="Rectangle 11"/>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3" name="Rectangle 12"/>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4" name="Rectangle 13"/>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15" name="Rectangle 14"/>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pic>
        <p:nvPicPr>
          <p:cNvPr id="16" name="back_and_forth_questions_400_clr_8159">
            <a:hlinkClick r:id="" action="ppaction://media"/>
          </p:cNvPr>
          <p:cNvPicPr>
            <a:picLocks noChangeAspect="1"/>
          </p:cNvPicPr>
          <p:nvPr>
            <a:videoFile r:link="rId1"/>
            <p:extLst>
              <p:ext uri="{DAA4B4D4-6D71-4841-9C94-3DE7FCFB9230}">
                <p14:media xmlns="" xmlns:p14="http://schemas.microsoft.com/office/powerpoint/2010/main" r:embed="rId4"/>
              </p:ext>
            </p:extLst>
          </p:nvPr>
        </p:nvPicPr>
        <p:blipFill>
          <a:blip r:embed="rId5">
            <a:duotone>
              <a:prstClr val="black"/>
              <a:schemeClr val="accent2">
                <a:tint val="45000"/>
                <a:satMod val="400000"/>
              </a:schemeClr>
            </a:duotone>
          </a:blip>
          <a:stretch>
            <a:fillRect/>
          </a:stretch>
        </p:blipFill>
        <p:spPr>
          <a:xfrm>
            <a:off x="516810" y="304552"/>
            <a:ext cx="3030170" cy="3003194"/>
          </a:xfrm>
          <a:prstGeom prst="ellipse">
            <a:avLst/>
          </a:prstGeom>
          <a:ln>
            <a:noFill/>
          </a:ln>
          <a:effectLst>
            <a:softEdge rad="112500"/>
          </a:effectLst>
        </p:spPr>
      </p:pic>
      <p:grpSp>
        <p:nvGrpSpPr>
          <p:cNvPr id="18" name="Groupe 17"/>
          <p:cNvGrpSpPr/>
          <p:nvPr/>
        </p:nvGrpSpPr>
        <p:grpSpPr>
          <a:xfrm>
            <a:off x="653160" y="3870224"/>
            <a:ext cx="18927961" cy="2554545"/>
            <a:chOff x="2404170" y="3608081"/>
            <a:chExt cx="17044100" cy="2554545"/>
          </a:xfrm>
        </p:grpSpPr>
        <p:sp>
          <p:nvSpPr>
            <p:cNvPr id="5" name="Shape 57"/>
            <p:cNvSpPr>
              <a:spLocks/>
            </p:cNvSpPr>
            <p:nvPr/>
          </p:nvSpPr>
          <p:spPr bwMode="auto">
            <a:xfrm>
              <a:off x="19018680" y="4193394"/>
              <a:ext cx="429590" cy="409575"/>
            </a:xfrm>
            <a:custGeom>
              <a:avLst/>
              <a:gdLst>
                <a:gd name="T0" fmla="*/ 204425 w 19679"/>
                <a:gd name="T1" fmla="*/ 204425 h 19679"/>
                <a:gd name="T2" fmla="*/ 204425 w 19679"/>
                <a:gd name="T3" fmla="*/ 204425 h 19679"/>
                <a:gd name="T4" fmla="*/ 204425 w 19679"/>
                <a:gd name="T5" fmla="*/ 204425 h 19679"/>
                <a:gd name="T6" fmla="*/ 204425 w 19679"/>
                <a:gd name="T7" fmla="*/ 204425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a:solidFill>
                <a:schemeClr val="accent1"/>
              </a:solidFill>
            </a:ln>
          </p:spPr>
          <p:txBody>
            <a:bodyPr lIns="50800" tIns="50800" rIns="50800" bIns="50800" anchor="ctr"/>
            <a:lstStyle/>
            <a:p>
              <a:endParaRPr lang="en-US" dirty="0">
                <a:solidFill>
                  <a:srgbClr val="00B050"/>
                </a:solidFill>
                <a:latin typeface="Traditional Arabic" panose="02020603050405020304" pitchFamily="18" charset="-78"/>
                <a:cs typeface="Traditional Arabic" panose="02020603050405020304" pitchFamily="18" charset="-78"/>
              </a:endParaRPr>
            </a:p>
          </p:txBody>
        </p:sp>
        <p:sp>
          <p:nvSpPr>
            <p:cNvPr id="3" name="Rectangle 2"/>
            <p:cNvSpPr/>
            <p:nvPr/>
          </p:nvSpPr>
          <p:spPr>
            <a:xfrm>
              <a:off x="2404170" y="3608081"/>
              <a:ext cx="16305822" cy="2554545"/>
            </a:xfrm>
            <a:prstGeom prst="rect">
              <a:avLst/>
            </a:prstGeom>
          </p:spPr>
          <p:txBody>
            <a:bodyPr wrap="square">
              <a:spAutoFit/>
            </a:bodyPr>
            <a:lstStyle/>
            <a:p>
              <a:pPr algn="r" rtl="1">
                <a:buNone/>
              </a:pPr>
              <a:r>
                <a:rPr lang="ar-DZ" sz="8000" b="1" dirty="0" smtClean="0">
                  <a:latin typeface="Simplified Arabic" pitchFamily="18" charset="-78"/>
                  <a:cs typeface="Simplified Arabic" pitchFamily="18" charset="-78"/>
                </a:rPr>
                <a:t>هو شخص يعمل لحساب منظمة معينة طبقا لشروط منصوص عليها في عقد يبرمه مع هذه المنظمة. </a:t>
              </a:r>
              <a:endParaRPr lang="ar-DZ" sz="8000" b="1" dirty="0">
                <a:latin typeface="Simplified Arabic" pitchFamily="18" charset="-78"/>
                <a:cs typeface="Simplified Arabic" pitchFamily="18" charset="-78"/>
              </a:endParaRPr>
            </a:p>
          </p:txBody>
        </p:sp>
      </p:grpSp>
      <p:sp>
        <p:nvSpPr>
          <p:cNvPr id="19" name="Rectangle 18"/>
          <p:cNvSpPr/>
          <p:nvPr/>
        </p:nvSpPr>
        <p:spPr>
          <a:xfrm>
            <a:off x="1330801" y="7215556"/>
            <a:ext cx="18108082" cy="5016758"/>
          </a:xfrm>
          <a:prstGeom prst="rect">
            <a:avLst/>
          </a:prstGeom>
        </p:spPr>
        <p:txBody>
          <a:bodyPr wrap="square">
            <a:spAutoFit/>
          </a:bodyPr>
          <a:lstStyle/>
          <a:p>
            <a:pPr algn="r" rtl="1">
              <a:buNone/>
            </a:pPr>
            <a:r>
              <a:rPr lang="ar-DZ" sz="8000" b="1" dirty="0" smtClean="0">
                <a:latin typeface="Simplified Arabic" pitchFamily="18" charset="-78"/>
                <a:cs typeface="Simplified Arabic" pitchFamily="18" charset="-78"/>
              </a:rPr>
              <a:t>   هو ذلك الشخص الذي تمارس المنظمة الدولية عملها من خلاله، إذ أن المنظمة الدولية تمثل مجموعة موظفين تابعين لإدارتها يعملون على تنفيذ قراراتها والسعي في تحقيق أهدافها. </a:t>
            </a:r>
            <a:endParaRPr lang="ar-DZ" sz="8000" b="1" dirty="0">
              <a:latin typeface="Simplified Arabic" pitchFamily="18" charset="-78"/>
              <a:cs typeface="Simplified Arabic" pitchFamily="18" charset="-78"/>
            </a:endParaRPr>
          </a:p>
        </p:txBody>
      </p:sp>
      <p:sp>
        <p:nvSpPr>
          <p:cNvPr id="20" name="Shape 57"/>
          <p:cNvSpPr>
            <a:spLocks/>
          </p:cNvSpPr>
          <p:nvPr/>
        </p:nvSpPr>
        <p:spPr bwMode="auto">
          <a:xfrm>
            <a:off x="18993414" y="7706275"/>
            <a:ext cx="477072" cy="409575"/>
          </a:xfrm>
          <a:custGeom>
            <a:avLst/>
            <a:gdLst>
              <a:gd name="T0" fmla="*/ 204425 w 19679"/>
              <a:gd name="T1" fmla="*/ 204425 h 19679"/>
              <a:gd name="T2" fmla="*/ 204425 w 19679"/>
              <a:gd name="T3" fmla="*/ 204425 h 19679"/>
              <a:gd name="T4" fmla="*/ 204425 w 19679"/>
              <a:gd name="T5" fmla="*/ 204425 h 19679"/>
              <a:gd name="T6" fmla="*/ 204425 w 19679"/>
              <a:gd name="T7" fmla="*/ 204425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a:solidFill>
              <a:schemeClr val="accent1"/>
            </a:solidFill>
          </a:ln>
        </p:spPr>
        <p:txBody>
          <a:bodyPr lIns="50800" tIns="50800" rIns="50800" bIns="50800" anchor="ctr"/>
          <a:lstStyle/>
          <a:p>
            <a:endParaRPr lang="en-US" dirty="0">
              <a:solidFill>
                <a:srgbClr val="00B05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 xmlns:p14="http://schemas.microsoft.com/office/powerpoint/2010/main" val="366288510"/>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500"/>
                                        <p:tgtEl>
                                          <p:spTgt spid="10"/>
                                        </p:tgtEl>
                                      </p:cBhvr>
                                    </p:animEffect>
                                  </p:childTnLst>
                                </p:cTn>
                              </p:par>
                              <p:par>
                                <p:cTn id="11" presetID="1" presetClass="mediacall" presetSubtype="0" fill="hold" nodeType="withEffect">
                                  <p:stCondLst>
                                    <p:cond delay="0"/>
                                  </p:stCondLst>
                                  <p:childTnLst>
                                    <p:cmd type="call" cmd="playFrom(0.0)">
                                      <p:cBhvr>
                                        <p:cTn id="12" dur="5000" fill="hold"/>
                                        <p:tgtEl>
                                          <p:spTgt spid="16"/>
                                        </p:tgtEl>
                                      </p:cBhvr>
                                    </p:cmd>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vol="80000">
                <p:cTn id="20" repeatCount="indefinite" fill="remove" display="0">
                  <p:stCondLst>
                    <p:cond delay="indefinite"/>
                  </p:stCondLst>
                </p:cTn>
                <p:tgtEl>
                  <p:spTgt spid="16"/>
                </p:tgtEl>
              </p:cMediaNode>
            </p:video>
            <p:seq concurrent="1" nextAc="seek">
              <p:cTn id="21" restart="whenNotActive" fill="hold" evtFilter="cancelBubble" nodeType="interactiveSeq">
                <p:stCondLst>
                  <p:cond evt="onClick" delay="0">
                    <p:tgtEl>
                      <p:spTgt spid="16"/>
                    </p:tgtEl>
                  </p:cond>
                </p:stCondLst>
                <p:endSync evt="end" delay="0">
                  <p:rtn val="all"/>
                </p:endSync>
                <p:childTnLst>
                  <p:par>
                    <p:cTn id="22" fill="hold">
                      <p:stCondLst>
                        <p:cond delay="0"/>
                      </p:stCondLst>
                      <p:childTnLst>
                        <p:par>
                          <p:cTn id="23" fill="hold">
                            <p:stCondLst>
                              <p:cond delay="0"/>
                            </p:stCondLst>
                            <p:childTnLst>
                              <p:par>
                                <p:cTn id="24" presetID="2" presetClass="mediacall" presetSubtype="0" fill="hold" nodeType="withEffect">
                                  <p:stCondLst>
                                    <p:cond delay="0"/>
                                  </p:stCondLst>
                                  <p:childTnLst>
                                    <p:cmd type="call" cmd="togglePause">
                                      <p:cBhvr>
                                        <p:cTn id="25" dur="1" fill="hold"/>
                                        <p:tgtEl>
                                          <p:spTgt spid="16"/>
                                        </p:tgtEl>
                                      </p:cBhvr>
                                    </p:cmd>
                                  </p:childTnLst>
                                </p:cTn>
                              </p:par>
                            </p:childTnLst>
                          </p:cTn>
                        </p:par>
                      </p:childTnLst>
                    </p:cTn>
                  </p:par>
                </p:childTnLst>
              </p:cTn>
              <p:nextCondLst>
                <p:cond evt="onClick" delay="0">
                  <p:tgtEl>
                    <p:spTgt spid="16"/>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flipV="1">
            <a:off x="7489657" y="2859505"/>
            <a:ext cx="11623107" cy="304799"/>
            <a:chOff x="1775295" y="2028842"/>
            <a:chExt cx="3021910" cy="45719"/>
          </a:xfrm>
        </p:grpSpPr>
        <p:sp>
          <p:nvSpPr>
            <p:cNvPr id="3" name="Rectangle 2"/>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4" name="Rectangle 3"/>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5" name="Rectangle 4"/>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6" name="Rectangle 5"/>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7" name="Rectangle 6"/>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sp>
        <p:nvSpPr>
          <p:cNvPr id="8" name="TextBox 7"/>
          <p:cNvSpPr txBox="1"/>
          <p:nvPr/>
        </p:nvSpPr>
        <p:spPr>
          <a:xfrm>
            <a:off x="6734572" y="601579"/>
            <a:ext cx="12994728" cy="2215991"/>
          </a:xfrm>
          <a:prstGeom prst="rect">
            <a:avLst/>
          </a:prstGeom>
          <a:noFill/>
        </p:spPr>
        <p:txBody>
          <a:bodyPr wrap="square" rtlCol="0">
            <a:spAutoFit/>
          </a:bodyPr>
          <a:lstStyle/>
          <a:p>
            <a:pPr algn="ctr" rtl="1"/>
            <a:r>
              <a:rPr lang="ar-DZ" sz="13800" b="1" i="1" dirty="0" smtClean="0">
                <a:latin typeface="Traditional Arabic" pitchFamily="18" charset="-78"/>
                <a:ea typeface="+mj-ea"/>
                <a:cs typeface="Traditional Arabic" pitchFamily="18" charset="-78"/>
              </a:rPr>
              <a:t>مناهج التوظيف الدولي</a:t>
            </a:r>
            <a:endParaRPr lang="en-US" sz="13800" b="1" i="1" dirty="0">
              <a:latin typeface="Traditional Arabic" pitchFamily="18" charset="-78"/>
              <a:ea typeface="+mj-ea"/>
              <a:cs typeface="Traditional Arabic" pitchFamily="18" charset="-78"/>
            </a:endParaRPr>
          </a:p>
        </p:txBody>
      </p:sp>
      <p:sp>
        <p:nvSpPr>
          <p:cNvPr id="18" name="Nuage 17"/>
          <p:cNvSpPr/>
          <p:nvPr/>
        </p:nvSpPr>
        <p:spPr>
          <a:xfrm>
            <a:off x="1476980" y="3272589"/>
            <a:ext cx="21409572" cy="3513222"/>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1500" b="1" dirty="0" smtClean="0">
                <a:solidFill>
                  <a:schemeClr val="tx1"/>
                </a:solidFill>
                <a:latin typeface="Simplified Arabic" pitchFamily="18" charset="-78"/>
                <a:cs typeface="Simplified Arabic" pitchFamily="18" charset="-78"/>
              </a:rPr>
              <a:t>Ethnocentric </a:t>
            </a:r>
            <a:r>
              <a:rPr lang="ar-DZ" sz="11500" b="1" dirty="0" smtClean="0">
                <a:solidFill>
                  <a:schemeClr val="tx1"/>
                </a:solidFill>
                <a:latin typeface="Simplified Arabic" pitchFamily="18" charset="-78"/>
                <a:cs typeface="Simplified Arabic" pitchFamily="18" charset="-78"/>
              </a:rPr>
              <a:t>النهج العرقي</a:t>
            </a:r>
            <a:endParaRPr lang="fr-FR" sz="11500" b="1" dirty="0">
              <a:solidFill>
                <a:schemeClr val="tx1"/>
              </a:solidFill>
              <a:latin typeface="Simplified Arabic" pitchFamily="18" charset="-78"/>
              <a:cs typeface="Simplified Arabic" pitchFamily="18" charset="-78"/>
            </a:endParaRPr>
          </a:p>
        </p:txBody>
      </p:sp>
      <p:sp>
        <p:nvSpPr>
          <p:cNvPr id="14" name="Rectangle 13"/>
          <p:cNvSpPr/>
          <p:nvPr/>
        </p:nvSpPr>
        <p:spPr>
          <a:xfrm>
            <a:off x="322502" y="7449996"/>
            <a:ext cx="23483982" cy="5509200"/>
          </a:xfrm>
          <a:prstGeom prst="rect">
            <a:avLst/>
          </a:prstGeom>
        </p:spPr>
        <p:txBody>
          <a:bodyPr wrap="square">
            <a:spAutoFit/>
          </a:bodyPr>
          <a:lstStyle/>
          <a:p>
            <a:pPr algn="just" rtl="1"/>
            <a:r>
              <a:rPr lang="ar-DZ" sz="8800" b="1" dirty="0" smtClean="0">
                <a:latin typeface="Traditional Arabic" pitchFamily="18" charset="-78"/>
                <a:cs typeface="Traditional Arabic" pitchFamily="18" charset="-78"/>
              </a:rPr>
              <a:t>تعتقد المنظمات أن موظفي الوطن الأم يمكنهم أداء أفضل لتحقيق مهمة المنظمة لذلك يتم شغل المناصب الإدارية الرئيسية تابعة بالمغتربين من الوطن الأم. </a:t>
            </a:r>
            <a:endParaRPr lang="fr-FR" sz="8800" b="1" dirty="0" smtClean="0">
              <a:latin typeface="Traditional Arabic" pitchFamily="18" charset="-78"/>
              <a:cs typeface="Traditional Arabic" pitchFamily="18" charset="-78"/>
            </a:endParaRPr>
          </a:p>
          <a:p>
            <a:pPr algn="just" rtl="1"/>
            <a:r>
              <a:rPr lang="ar-DZ" sz="8800" b="1" dirty="0" smtClean="0">
                <a:latin typeface="Traditional Arabic" pitchFamily="18" charset="-78"/>
                <a:cs typeface="Traditional Arabic" pitchFamily="18" charset="-78"/>
              </a:rPr>
              <a:t> </a:t>
            </a:r>
          </a:p>
        </p:txBody>
      </p:sp>
    </p:spTree>
    <p:extLst>
      <p:ext uri="{BB962C8B-B14F-4D97-AF65-F5344CB8AC3E}">
        <p14:creationId xmlns="" xmlns:p14="http://schemas.microsoft.com/office/powerpoint/2010/main" val="3400652084"/>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7"/>
          <p:cNvSpPr txBox="1"/>
          <p:nvPr/>
        </p:nvSpPr>
        <p:spPr>
          <a:xfrm>
            <a:off x="4427621" y="0"/>
            <a:ext cx="14181753" cy="1323439"/>
          </a:xfrm>
          <a:prstGeom prst="rect">
            <a:avLst/>
          </a:prstGeom>
          <a:noFill/>
        </p:spPr>
        <p:txBody>
          <a:bodyPr wrap="square" rtlCol="0">
            <a:spAutoFit/>
          </a:bodyPr>
          <a:lstStyle/>
          <a:p>
            <a:pPr algn="ctr" rtl="1"/>
            <a:r>
              <a:rPr lang="ar-DZ" sz="8000" b="1" i="1" dirty="0" smtClean="0">
                <a:latin typeface="Simplified Arabic" pitchFamily="18" charset="-78"/>
                <a:ea typeface="+mj-ea"/>
                <a:cs typeface="Simplified Arabic" pitchFamily="18" charset="-78"/>
              </a:rPr>
              <a:t>ايجابيات سلبيات مناهج التوظيف الدولي </a:t>
            </a:r>
            <a:endParaRPr lang="en-US" sz="8000" b="1" i="1" dirty="0">
              <a:latin typeface="Simplified Arabic" pitchFamily="18" charset="-78"/>
              <a:ea typeface="+mj-ea"/>
              <a:cs typeface="Simplified Arabic" pitchFamily="18" charset="-78"/>
            </a:endParaRPr>
          </a:p>
        </p:txBody>
      </p:sp>
      <p:grpSp>
        <p:nvGrpSpPr>
          <p:cNvPr id="3" name="Group 16"/>
          <p:cNvGrpSpPr/>
          <p:nvPr/>
        </p:nvGrpSpPr>
        <p:grpSpPr>
          <a:xfrm flipV="1">
            <a:off x="5801710" y="1418897"/>
            <a:ext cx="12444913" cy="264802"/>
            <a:chOff x="1775295" y="2028842"/>
            <a:chExt cx="3021910" cy="45719"/>
          </a:xfrm>
        </p:grpSpPr>
        <p:sp>
          <p:nvSpPr>
            <p:cNvPr id="4" name="Rectangle 3"/>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5" name="Rectangle 4"/>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6" name="Rectangle 5"/>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7" name="Rectangle 6"/>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8" name="Rectangle 7"/>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sp>
        <p:nvSpPr>
          <p:cNvPr id="9" name="Nuage 8"/>
          <p:cNvSpPr/>
          <p:nvPr/>
        </p:nvSpPr>
        <p:spPr>
          <a:xfrm>
            <a:off x="4571999" y="1755501"/>
            <a:ext cx="19812001" cy="1781783"/>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9600" b="1" dirty="0" smtClean="0">
                <a:solidFill>
                  <a:schemeClr val="tx1"/>
                </a:solidFill>
                <a:latin typeface="Simplified Arabic" pitchFamily="18" charset="-78"/>
                <a:cs typeface="Simplified Arabic" pitchFamily="18" charset="-78"/>
              </a:rPr>
              <a:t>Ethnocentric </a:t>
            </a:r>
            <a:r>
              <a:rPr lang="ar-DZ" sz="9600" b="1" dirty="0" smtClean="0">
                <a:solidFill>
                  <a:schemeClr val="tx1"/>
                </a:solidFill>
                <a:latin typeface="Simplified Arabic" pitchFamily="18" charset="-78"/>
                <a:cs typeface="Simplified Arabic" pitchFamily="18" charset="-78"/>
              </a:rPr>
              <a:t>العرقي</a:t>
            </a:r>
            <a:endParaRPr lang="fr-FR" sz="9600" b="1" dirty="0">
              <a:solidFill>
                <a:schemeClr val="tx1"/>
              </a:solidFill>
              <a:latin typeface="Simplified Arabic" pitchFamily="18" charset="-78"/>
              <a:cs typeface="Simplified Arabic" pitchFamily="18" charset="-78"/>
            </a:endParaRPr>
          </a:p>
        </p:txBody>
      </p:sp>
      <p:sp>
        <p:nvSpPr>
          <p:cNvPr id="16" name="Rectangle 15"/>
          <p:cNvSpPr/>
          <p:nvPr/>
        </p:nvSpPr>
        <p:spPr>
          <a:xfrm>
            <a:off x="433138" y="4668252"/>
            <a:ext cx="11574378" cy="79408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buFontTx/>
              <a:buChar char="-"/>
            </a:pPr>
            <a:r>
              <a:rPr lang="ar-DZ" sz="6600" b="1" dirty="0" smtClean="0">
                <a:solidFill>
                  <a:schemeClr val="tx1"/>
                </a:solidFill>
                <a:latin typeface="Traditional Arabic" pitchFamily="18" charset="-78"/>
                <a:cs typeface="Traditional Arabic" pitchFamily="18" charset="-78"/>
              </a:rPr>
              <a:t>الحاجة لدفع المزيد من المغتربين من الوطن الأم.</a:t>
            </a:r>
          </a:p>
          <a:p>
            <a:pPr algn="just" rtl="1">
              <a:buFontTx/>
              <a:buChar char="-"/>
            </a:pPr>
            <a:r>
              <a:rPr lang="ar-DZ" sz="6600" b="1" dirty="0" smtClean="0">
                <a:solidFill>
                  <a:schemeClr val="tx1"/>
                </a:solidFill>
                <a:latin typeface="Traditional Arabic" pitchFamily="18" charset="-78"/>
                <a:cs typeface="Traditional Arabic" pitchFamily="18" charset="-78"/>
              </a:rPr>
              <a:t> قد تؤدي الاختلافات بين الثقافات إلى إشتبكات بين مستويات مختلفة للموظفين.</a:t>
            </a:r>
          </a:p>
          <a:p>
            <a:pPr algn="just" rtl="1">
              <a:buFontTx/>
              <a:buChar char="-"/>
            </a:pPr>
            <a:r>
              <a:rPr lang="ar-DZ" sz="6600" b="1" dirty="0" smtClean="0">
                <a:solidFill>
                  <a:schemeClr val="tx1"/>
                </a:solidFill>
                <a:latin typeface="Traditional Arabic" pitchFamily="18" charset="-78"/>
                <a:cs typeface="Traditional Arabic" pitchFamily="18" charset="-78"/>
              </a:rPr>
              <a:t> قد يصاب موظفون البلد المضيف بخيبة أمل بسبب فقدان أدوارهم الإدارية الرئيسية. </a:t>
            </a:r>
          </a:p>
          <a:p>
            <a:pPr algn="just" rtl="1">
              <a:buFontTx/>
              <a:buChar char="-"/>
            </a:pPr>
            <a:r>
              <a:rPr lang="ar-DZ" sz="6600" b="1" dirty="0" smtClean="0">
                <a:solidFill>
                  <a:schemeClr val="tx1"/>
                </a:solidFill>
                <a:latin typeface="Traditional Arabic" pitchFamily="18" charset="-78"/>
                <a:cs typeface="Traditional Arabic" pitchFamily="18" charset="-78"/>
              </a:rPr>
              <a:t> قد لا يكون وافدون من الوطن الأم على دراية بالقيم ومعتقدات محلية فتنشأ الصدامات الثقافية وتأثر بدورها على العمل. </a:t>
            </a:r>
            <a:endParaRPr lang="fr-FR" sz="6600" b="1" dirty="0" smtClean="0">
              <a:solidFill>
                <a:schemeClr val="tx1"/>
              </a:solidFill>
              <a:latin typeface="Traditional Arabic" pitchFamily="18" charset="-78"/>
              <a:cs typeface="Traditional Arabic" pitchFamily="18" charset="-78"/>
            </a:endParaRPr>
          </a:p>
        </p:txBody>
      </p:sp>
      <p:sp>
        <p:nvSpPr>
          <p:cNvPr id="18" name="Rectangle 17"/>
          <p:cNvSpPr/>
          <p:nvPr/>
        </p:nvSpPr>
        <p:spPr>
          <a:xfrm>
            <a:off x="12344400" y="4836695"/>
            <a:ext cx="11655696" cy="84461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Tx/>
              <a:buChar char="-"/>
            </a:pPr>
            <a:r>
              <a:rPr lang="ar-DZ" sz="7200" b="1" dirty="0" smtClean="0">
                <a:solidFill>
                  <a:schemeClr val="tx1"/>
                </a:solidFill>
                <a:latin typeface="Traditional Arabic" pitchFamily="18" charset="-78"/>
                <a:cs typeface="Traditional Arabic" pitchFamily="18" charset="-78"/>
              </a:rPr>
              <a:t> يمكن من تكييف ثقافة المنظمة بسهولة مع جميع الفروع بمساعدة القرارات الإدارية الرئيسية مثل الرؤية، الرسالة، الأهداف.</a:t>
            </a:r>
          </a:p>
          <a:p>
            <a:pPr algn="r" rtl="1">
              <a:buFontTx/>
              <a:buChar char="-"/>
            </a:pPr>
            <a:r>
              <a:rPr lang="ar-DZ" sz="7200" b="1" dirty="0" smtClean="0">
                <a:solidFill>
                  <a:schemeClr val="tx1"/>
                </a:solidFill>
                <a:latin typeface="Traditional Arabic" pitchFamily="18" charset="-78"/>
                <a:cs typeface="Traditional Arabic" pitchFamily="18" charset="-78"/>
              </a:rPr>
              <a:t> إمكانية إزالة حواجز الاتصال بين المقر والفروع.</a:t>
            </a:r>
          </a:p>
          <a:p>
            <a:pPr algn="r" rtl="1">
              <a:buFontTx/>
              <a:buChar char="-"/>
            </a:pPr>
            <a:r>
              <a:rPr lang="ar-DZ" sz="7200" b="1" dirty="0" smtClean="0">
                <a:solidFill>
                  <a:schemeClr val="tx1"/>
                </a:solidFill>
                <a:latin typeface="Traditional Arabic" pitchFamily="18" charset="-78"/>
                <a:cs typeface="Traditional Arabic" pitchFamily="18" charset="-78"/>
              </a:rPr>
              <a:t> تحسين تنسيق الأنشطة بين الشركة الأم والفروع</a:t>
            </a:r>
          </a:p>
          <a:p>
            <a:pPr algn="r" rtl="1">
              <a:buFontTx/>
              <a:buChar char="-"/>
            </a:pPr>
            <a:endParaRPr lang="fr-FR" sz="7200" b="1" dirty="0" smtClean="0">
              <a:solidFill>
                <a:schemeClr val="tx1"/>
              </a:solidFill>
              <a:latin typeface="Traditional Arabic" pitchFamily="18" charset="-78"/>
              <a:cs typeface="Traditional Arabic" pitchFamily="18" charset="-78"/>
            </a:endParaRPr>
          </a:p>
        </p:txBody>
      </p:sp>
      <p:sp>
        <p:nvSpPr>
          <p:cNvPr id="12" name="Rectangle 11"/>
          <p:cNvSpPr/>
          <p:nvPr/>
        </p:nvSpPr>
        <p:spPr>
          <a:xfrm>
            <a:off x="12849727" y="3441032"/>
            <a:ext cx="9240252" cy="113096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9600" b="1" dirty="0" smtClean="0">
                <a:solidFill>
                  <a:schemeClr val="tx1"/>
                </a:solidFill>
                <a:latin typeface="Traditional Arabic" pitchFamily="18" charset="-78"/>
                <a:cs typeface="Traditional Arabic" pitchFamily="18" charset="-78"/>
              </a:rPr>
              <a:t>ايجابيات </a:t>
            </a:r>
            <a:endParaRPr lang="fr-FR" sz="9600" b="1" dirty="0" smtClean="0">
              <a:solidFill>
                <a:schemeClr val="tx1"/>
              </a:solidFill>
              <a:latin typeface="Traditional Arabic" pitchFamily="18" charset="-78"/>
              <a:cs typeface="Traditional Arabic" pitchFamily="18" charset="-78"/>
            </a:endParaRPr>
          </a:p>
        </p:txBody>
      </p:sp>
      <p:sp>
        <p:nvSpPr>
          <p:cNvPr id="13" name="Rectangle 12"/>
          <p:cNvSpPr/>
          <p:nvPr/>
        </p:nvSpPr>
        <p:spPr>
          <a:xfrm>
            <a:off x="1812757" y="3593432"/>
            <a:ext cx="6248401" cy="74595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9600" b="1" dirty="0" smtClean="0">
                <a:solidFill>
                  <a:schemeClr val="tx1"/>
                </a:solidFill>
                <a:latin typeface="Traditional Arabic" pitchFamily="18" charset="-78"/>
                <a:cs typeface="Traditional Arabic" pitchFamily="18" charset="-78"/>
              </a:rPr>
              <a:t>السلبيات </a:t>
            </a:r>
            <a:endParaRPr lang="fr-FR" sz="9600" b="1" dirty="0" smtClean="0">
              <a:solidFill>
                <a:schemeClr val="tx1"/>
              </a:solidFill>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flipV="1">
            <a:off x="5675586" y="2175642"/>
            <a:ext cx="12444913" cy="264802"/>
            <a:chOff x="1775295" y="2028842"/>
            <a:chExt cx="3021910" cy="45719"/>
          </a:xfrm>
        </p:grpSpPr>
        <p:sp>
          <p:nvSpPr>
            <p:cNvPr id="18" name="Rectangle 17"/>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5" name="Rectangle 24"/>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6" name="Rectangle 25"/>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7" name="Rectangle 26"/>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28" name="Rectangle 27"/>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sp>
        <p:nvSpPr>
          <p:cNvPr id="36" name="TextBox 7"/>
          <p:cNvSpPr txBox="1"/>
          <p:nvPr/>
        </p:nvSpPr>
        <p:spPr>
          <a:xfrm>
            <a:off x="5135617" y="0"/>
            <a:ext cx="12994728" cy="2215991"/>
          </a:xfrm>
          <a:prstGeom prst="rect">
            <a:avLst/>
          </a:prstGeom>
          <a:noFill/>
        </p:spPr>
        <p:txBody>
          <a:bodyPr wrap="square" rtlCol="0">
            <a:spAutoFit/>
          </a:bodyPr>
          <a:lstStyle/>
          <a:p>
            <a:pPr algn="ctr" rtl="1"/>
            <a:r>
              <a:rPr lang="ar-DZ" sz="13800" b="1" dirty="0" smtClean="0">
                <a:latin typeface="Traditional Arabic" pitchFamily="18" charset="-78"/>
                <a:ea typeface="+mj-ea"/>
                <a:cs typeface="Traditional Arabic" pitchFamily="18" charset="-78"/>
              </a:rPr>
              <a:t>مناهج التوظيف الدولي</a:t>
            </a:r>
            <a:endParaRPr lang="en-US" sz="13800" b="1" dirty="0">
              <a:latin typeface="Traditional Arabic" pitchFamily="18" charset="-78"/>
              <a:ea typeface="+mj-ea"/>
              <a:cs typeface="Traditional Arabic" pitchFamily="18" charset="-78"/>
            </a:endParaRPr>
          </a:p>
        </p:txBody>
      </p:sp>
      <p:sp>
        <p:nvSpPr>
          <p:cNvPr id="37" name="Nuage 36"/>
          <p:cNvSpPr/>
          <p:nvPr/>
        </p:nvSpPr>
        <p:spPr>
          <a:xfrm>
            <a:off x="1608083" y="2490953"/>
            <a:ext cx="18161876" cy="2774730"/>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8800" b="1" dirty="0" smtClean="0">
                <a:solidFill>
                  <a:schemeClr val="tx1"/>
                </a:solidFill>
                <a:latin typeface="Simplified Arabic" pitchFamily="18" charset="-78"/>
                <a:cs typeface="Simplified Arabic" pitchFamily="18" charset="-78"/>
              </a:rPr>
              <a:t>Polycentric </a:t>
            </a:r>
            <a:r>
              <a:rPr lang="ar-DZ" sz="8800" b="1" dirty="0" smtClean="0">
                <a:solidFill>
                  <a:schemeClr val="tx1"/>
                </a:solidFill>
                <a:latin typeface="Simplified Arabic" pitchFamily="18" charset="-78"/>
                <a:cs typeface="Simplified Arabic" pitchFamily="18" charset="-78"/>
              </a:rPr>
              <a:t>المتعدد المراكز</a:t>
            </a:r>
            <a:endParaRPr lang="fr-FR" sz="8800" b="1" dirty="0">
              <a:solidFill>
                <a:schemeClr val="tx1"/>
              </a:solidFill>
              <a:latin typeface="Simplified Arabic" pitchFamily="18" charset="-78"/>
              <a:cs typeface="Simplified Arabic" pitchFamily="18" charset="-78"/>
            </a:endParaRPr>
          </a:p>
        </p:txBody>
      </p:sp>
      <p:sp>
        <p:nvSpPr>
          <p:cNvPr id="14" name="Rectangle 13"/>
          <p:cNvSpPr/>
          <p:nvPr/>
        </p:nvSpPr>
        <p:spPr>
          <a:xfrm>
            <a:off x="1339153" y="6116213"/>
            <a:ext cx="22598436" cy="5016758"/>
          </a:xfrm>
          <a:prstGeom prst="rect">
            <a:avLst/>
          </a:prstGeom>
        </p:spPr>
        <p:txBody>
          <a:bodyPr wrap="square">
            <a:spAutoFit/>
          </a:bodyPr>
          <a:lstStyle/>
          <a:p>
            <a:pPr algn="just" rtl="1"/>
            <a:r>
              <a:rPr lang="ar-DZ" sz="8000" b="1" dirty="0" smtClean="0">
                <a:latin typeface="Simplified Arabic" pitchFamily="18" charset="-78"/>
                <a:cs typeface="Simplified Arabic" pitchFamily="18" charset="-78"/>
              </a:rPr>
              <a:t>يتم شغل جميع المناصب الإدارية الرئيسية بموظفي رعايا الدول المضيفة، تتبناه عديد من الشركات لأنهم يعتقدون انه يمكن لمواطني الدول المضيفة مساعدة في تحقيق أهداف المنظمة من خلال فهم الثقافة والمعتقدات والقيم المحلية. </a:t>
            </a:r>
            <a:endParaRPr lang="fr-FR" sz="8000" b="1" dirty="0">
              <a:latin typeface="Simplified Arabic" pitchFamily="18" charset="-78"/>
              <a:cs typeface="Simplified Arabic" pitchFamily="18" charset="-78"/>
            </a:endParaRPr>
          </a:p>
        </p:txBody>
      </p:sp>
    </p:spTree>
    <p:extLst>
      <p:ext uri="{BB962C8B-B14F-4D97-AF65-F5344CB8AC3E}">
        <p14:creationId xmlns="" xmlns:p14="http://schemas.microsoft.com/office/powerpoint/2010/main" val="758176338"/>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barn(inVertical)">
                                      <p:cBhvr>
                                        <p:cTn id="1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7"/>
          <p:cNvSpPr txBox="1"/>
          <p:nvPr/>
        </p:nvSpPr>
        <p:spPr>
          <a:xfrm>
            <a:off x="2237873" y="0"/>
            <a:ext cx="17045270" cy="1446550"/>
          </a:xfrm>
          <a:prstGeom prst="rect">
            <a:avLst/>
          </a:prstGeom>
          <a:noFill/>
        </p:spPr>
        <p:txBody>
          <a:bodyPr wrap="square" rtlCol="0">
            <a:spAutoFit/>
          </a:bodyPr>
          <a:lstStyle/>
          <a:p>
            <a:pPr algn="ctr" rtl="1"/>
            <a:r>
              <a:rPr lang="ar-DZ" sz="8000" b="1" i="1" dirty="0" smtClean="0">
                <a:latin typeface="Simplified Arabic" pitchFamily="18" charset="-78"/>
                <a:ea typeface="+mj-ea"/>
                <a:cs typeface="Simplified Arabic" pitchFamily="18" charset="-78"/>
              </a:rPr>
              <a:t>ايجابيات </a:t>
            </a:r>
            <a:r>
              <a:rPr lang="ar-DZ" sz="8000" b="1" i="1" dirty="0" err="1" smtClean="0">
                <a:latin typeface="Simplified Arabic" pitchFamily="18" charset="-78"/>
                <a:ea typeface="+mj-ea"/>
                <a:cs typeface="Simplified Arabic" pitchFamily="18" charset="-78"/>
              </a:rPr>
              <a:t>و</a:t>
            </a:r>
            <a:r>
              <a:rPr lang="ar-DZ" sz="8000" b="1" i="1" dirty="0" smtClean="0">
                <a:latin typeface="Simplified Arabic" pitchFamily="18" charset="-78"/>
                <a:ea typeface="+mj-ea"/>
                <a:cs typeface="Simplified Arabic" pitchFamily="18" charset="-78"/>
              </a:rPr>
              <a:t> سلبيات </a:t>
            </a:r>
            <a:r>
              <a:rPr lang="ar-DZ" sz="8800" b="1" i="1" dirty="0" smtClean="0">
                <a:latin typeface="Simplified Arabic" pitchFamily="18" charset="-78"/>
                <a:ea typeface="+mj-ea"/>
                <a:cs typeface="Simplified Arabic" pitchFamily="18" charset="-78"/>
              </a:rPr>
              <a:t>مناهج</a:t>
            </a:r>
            <a:r>
              <a:rPr lang="ar-DZ" sz="8000" b="1" i="1" dirty="0" smtClean="0">
                <a:latin typeface="Simplified Arabic" pitchFamily="18" charset="-78"/>
                <a:ea typeface="+mj-ea"/>
                <a:cs typeface="Simplified Arabic" pitchFamily="18" charset="-78"/>
              </a:rPr>
              <a:t> التوظيف الدولي </a:t>
            </a:r>
            <a:endParaRPr lang="en-US" sz="8000" b="1" i="1" dirty="0">
              <a:latin typeface="Simplified Arabic" pitchFamily="18" charset="-78"/>
              <a:ea typeface="+mj-ea"/>
              <a:cs typeface="Simplified Arabic" pitchFamily="18" charset="-78"/>
            </a:endParaRPr>
          </a:p>
        </p:txBody>
      </p:sp>
      <p:grpSp>
        <p:nvGrpSpPr>
          <p:cNvPr id="3" name="Group 16"/>
          <p:cNvGrpSpPr/>
          <p:nvPr/>
        </p:nvGrpSpPr>
        <p:grpSpPr>
          <a:xfrm>
            <a:off x="3777915" y="1299411"/>
            <a:ext cx="14492771" cy="240631"/>
            <a:chOff x="1775295" y="2028842"/>
            <a:chExt cx="3021910" cy="45719"/>
          </a:xfrm>
        </p:grpSpPr>
        <p:sp>
          <p:nvSpPr>
            <p:cNvPr id="4" name="Rectangle 3"/>
            <p:cNvSpPr/>
            <p:nvPr/>
          </p:nvSpPr>
          <p:spPr>
            <a:xfrm flipV="1">
              <a:off x="1775295" y="2028842"/>
              <a:ext cx="540353"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5" name="Rectangle 4"/>
            <p:cNvSpPr/>
            <p:nvPr/>
          </p:nvSpPr>
          <p:spPr>
            <a:xfrm flipV="1">
              <a:off x="2390858" y="2028842"/>
              <a:ext cx="540353"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6" name="Rectangle 5"/>
            <p:cNvSpPr/>
            <p:nvPr/>
          </p:nvSpPr>
          <p:spPr>
            <a:xfrm flipV="1">
              <a:off x="3025596" y="2028842"/>
              <a:ext cx="540353" cy="45719"/>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7" name="Rectangle 6"/>
            <p:cNvSpPr/>
            <p:nvPr/>
          </p:nvSpPr>
          <p:spPr>
            <a:xfrm flipV="1">
              <a:off x="3641289" y="2028842"/>
              <a:ext cx="540353" cy="45719"/>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sp>
          <p:nvSpPr>
            <p:cNvPr id="8" name="Rectangle 7"/>
            <p:cNvSpPr/>
            <p:nvPr/>
          </p:nvSpPr>
          <p:spPr>
            <a:xfrm flipV="1">
              <a:off x="4256852" y="2028842"/>
              <a:ext cx="540353" cy="4571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latin typeface="Traditional Arabic" panose="02020603050405020304" pitchFamily="18" charset="-78"/>
                <a:cs typeface="Traditional Arabic" panose="02020603050405020304" pitchFamily="18" charset="-78"/>
              </a:endParaRPr>
            </a:p>
          </p:txBody>
        </p:sp>
      </p:grpSp>
      <p:sp>
        <p:nvSpPr>
          <p:cNvPr id="10" name="Nuage 9"/>
          <p:cNvSpPr/>
          <p:nvPr/>
        </p:nvSpPr>
        <p:spPr>
          <a:xfrm>
            <a:off x="4688997" y="2173982"/>
            <a:ext cx="16995228" cy="1700186"/>
          </a:xfrm>
          <a:prstGeom prst="clou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8000" b="1" dirty="0" smtClean="0">
                <a:solidFill>
                  <a:schemeClr val="tx1"/>
                </a:solidFill>
                <a:latin typeface="Simplified Arabic" pitchFamily="18" charset="-78"/>
                <a:cs typeface="Simplified Arabic" pitchFamily="18" charset="-78"/>
              </a:rPr>
              <a:t>Polycentric </a:t>
            </a:r>
            <a:r>
              <a:rPr lang="ar-DZ" sz="8000" b="1" dirty="0" smtClean="0">
                <a:solidFill>
                  <a:schemeClr val="tx1"/>
                </a:solidFill>
                <a:latin typeface="Simplified Arabic" pitchFamily="18" charset="-78"/>
                <a:cs typeface="Simplified Arabic" pitchFamily="18" charset="-78"/>
              </a:rPr>
              <a:t>المتعدد المراكز</a:t>
            </a:r>
            <a:endParaRPr lang="fr-FR" sz="8000" b="1" dirty="0">
              <a:solidFill>
                <a:schemeClr val="tx1"/>
              </a:solidFill>
              <a:latin typeface="Simplified Arabic" pitchFamily="18" charset="-78"/>
              <a:cs typeface="Simplified Arabic" pitchFamily="18" charset="-78"/>
            </a:endParaRPr>
          </a:p>
        </p:txBody>
      </p:sp>
      <p:sp>
        <p:nvSpPr>
          <p:cNvPr id="18" name="Rectangle 17"/>
          <p:cNvSpPr/>
          <p:nvPr/>
        </p:nvSpPr>
        <p:spPr>
          <a:xfrm>
            <a:off x="12720284" y="5358615"/>
            <a:ext cx="11098924" cy="70339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buFontTx/>
              <a:buChar char="-"/>
            </a:pPr>
            <a:r>
              <a:rPr lang="ar-DZ" sz="7200" b="1" dirty="0" smtClean="0">
                <a:solidFill>
                  <a:schemeClr val="tx1"/>
                </a:solidFill>
                <a:latin typeface="Traditional Arabic" pitchFamily="18" charset="-78"/>
                <a:cs typeface="Traditional Arabic" pitchFamily="18" charset="-78"/>
              </a:rPr>
              <a:t>يمكن لمديري البلدان المضيفة تحليل </a:t>
            </a:r>
            <a:r>
              <a:rPr lang="ar-DZ" sz="8000" b="1" dirty="0" smtClean="0">
                <a:solidFill>
                  <a:schemeClr val="tx1"/>
                </a:solidFill>
                <a:latin typeface="Traditional Arabic" pitchFamily="18" charset="-78"/>
                <a:cs typeface="Traditional Arabic" pitchFamily="18" charset="-78"/>
              </a:rPr>
              <a:t>الأسواق</a:t>
            </a:r>
            <a:r>
              <a:rPr lang="ar-DZ" sz="7200" b="1" dirty="0" smtClean="0">
                <a:solidFill>
                  <a:schemeClr val="tx1"/>
                </a:solidFill>
                <a:latin typeface="Traditional Arabic" pitchFamily="18" charset="-78"/>
                <a:cs typeface="Traditional Arabic" pitchFamily="18" charset="-78"/>
              </a:rPr>
              <a:t> المحلية والسكان المحليين. </a:t>
            </a:r>
          </a:p>
          <a:p>
            <a:pPr algn="just" rtl="1">
              <a:buFontTx/>
              <a:buChar char="-"/>
            </a:pPr>
            <a:r>
              <a:rPr lang="ar-DZ" sz="7200" b="1" dirty="0" smtClean="0">
                <a:solidFill>
                  <a:schemeClr val="tx1"/>
                </a:solidFill>
                <a:latin typeface="Traditional Arabic" pitchFamily="18" charset="-78"/>
                <a:cs typeface="Traditional Arabic" pitchFamily="18" charset="-78"/>
              </a:rPr>
              <a:t> لا تنشأ صعوبة بسبب القضايا الثقافية.</a:t>
            </a:r>
          </a:p>
          <a:p>
            <a:pPr algn="just" rtl="1">
              <a:buFontTx/>
              <a:buChar char="-"/>
            </a:pPr>
            <a:r>
              <a:rPr lang="ar-DZ" sz="7200" b="1" dirty="0" smtClean="0">
                <a:solidFill>
                  <a:schemeClr val="tx1"/>
                </a:solidFill>
                <a:latin typeface="Traditional Arabic" pitchFamily="18" charset="-78"/>
                <a:cs typeface="Traditional Arabic" pitchFamily="18" charset="-78"/>
              </a:rPr>
              <a:t> معرفة السوق المحلية لمواطني البلد المضيف تمكنهم من اتخاذ القرارات الإستراتيجية. </a:t>
            </a:r>
          </a:p>
          <a:p>
            <a:pPr algn="r" rtl="1">
              <a:buFontTx/>
              <a:buChar char="-"/>
            </a:pPr>
            <a:endParaRPr lang="fr-FR" sz="7200" dirty="0" smtClean="0">
              <a:solidFill>
                <a:schemeClr val="tx1"/>
              </a:solidFill>
              <a:latin typeface="Traditional Arabic" pitchFamily="18" charset="-78"/>
              <a:cs typeface="Traditional Arabic" pitchFamily="18" charset="-78"/>
            </a:endParaRPr>
          </a:p>
        </p:txBody>
      </p:sp>
      <p:sp>
        <p:nvSpPr>
          <p:cNvPr id="13" name="Rectangle 12"/>
          <p:cNvSpPr/>
          <p:nvPr/>
        </p:nvSpPr>
        <p:spPr>
          <a:xfrm>
            <a:off x="744853" y="5366638"/>
            <a:ext cx="11098924" cy="64638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buFontTx/>
              <a:buChar char="-"/>
            </a:pPr>
            <a:r>
              <a:rPr lang="ar-DZ" sz="7200" b="1" dirty="0" smtClean="0">
                <a:solidFill>
                  <a:schemeClr val="tx1"/>
                </a:solidFill>
                <a:latin typeface="Traditional Arabic" pitchFamily="18" charset="-78"/>
                <a:cs typeface="Traditional Arabic" pitchFamily="18" charset="-78"/>
              </a:rPr>
              <a:t> قد لا يخلق دائما التنسيق الأفضل بين المقر الرئيسي والفروع. </a:t>
            </a:r>
          </a:p>
          <a:p>
            <a:pPr algn="just" rtl="1">
              <a:buFontTx/>
              <a:buChar char="-"/>
            </a:pPr>
            <a:r>
              <a:rPr lang="ar-DZ" sz="7200" b="1" dirty="0" smtClean="0">
                <a:solidFill>
                  <a:schemeClr val="tx1"/>
                </a:solidFill>
                <a:latin typeface="Traditional Arabic" pitchFamily="18" charset="-78"/>
                <a:cs typeface="Traditional Arabic" pitchFamily="18" charset="-78"/>
              </a:rPr>
              <a:t> على الرغم من أن مديري البلد المضيف يتبعون رؤية المنظمة ورسالتها، فقد تحدث أخطاء أيضا في الوفاء بمعايير ثقافة المنظمة.</a:t>
            </a:r>
          </a:p>
          <a:p>
            <a:pPr algn="r" rtl="1"/>
            <a:endParaRPr lang="fr-FR" sz="7200" dirty="0" smtClean="0">
              <a:solidFill>
                <a:schemeClr val="tx1"/>
              </a:solidFill>
              <a:latin typeface="Traditional Arabic" pitchFamily="18" charset="-78"/>
              <a:cs typeface="Traditional Arabic" pitchFamily="18" charset="-78"/>
            </a:endParaRPr>
          </a:p>
        </p:txBody>
      </p:sp>
      <p:sp>
        <p:nvSpPr>
          <p:cNvPr id="12" name="Rectangle 11"/>
          <p:cNvSpPr/>
          <p:nvPr/>
        </p:nvSpPr>
        <p:spPr>
          <a:xfrm>
            <a:off x="12921916" y="4283242"/>
            <a:ext cx="9240252" cy="74595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9600" b="1" dirty="0" smtClean="0">
                <a:solidFill>
                  <a:schemeClr val="tx1"/>
                </a:solidFill>
                <a:latin typeface="Traditional Arabic" pitchFamily="18" charset="-78"/>
                <a:cs typeface="Traditional Arabic" pitchFamily="18" charset="-78"/>
              </a:rPr>
              <a:t>ايجابيات </a:t>
            </a:r>
            <a:endParaRPr lang="fr-FR" sz="9600" b="1" dirty="0" smtClean="0">
              <a:solidFill>
                <a:schemeClr val="tx1"/>
              </a:solidFill>
              <a:latin typeface="Traditional Arabic" pitchFamily="18" charset="-78"/>
              <a:cs typeface="Traditional Arabic" pitchFamily="18" charset="-78"/>
            </a:endParaRPr>
          </a:p>
        </p:txBody>
      </p:sp>
      <p:sp>
        <p:nvSpPr>
          <p:cNvPr id="14" name="Rectangle 13"/>
          <p:cNvSpPr/>
          <p:nvPr/>
        </p:nvSpPr>
        <p:spPr>
          <a:xfrm>
            <a:off x="1812758" y="4435642"/>
            <a:ext cx="9240252" cy="74595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8800" b="1" dirty="0" smtClean="0">
                <a:solidFill>
                  <a:schemeClr val="tx1"/>
                </a:solidFill>
                <a:latin typeface="Traditional Arabic" pitchFamily="18" charset="-78"/>
                <a:cs typeface="Traditional Arabic" pitchFamily="18" charset="-78"/>
              </a:rPr>
              <a:t>السلبيات </a:t>
            </a:r>
            <a:endParaRPr lang="fr-FR" sz="8800" b="1" dirty="0" smtClean="0">
              <a:solidFill>
                <a:schemeClr val="tx1"/>
              </a:solidFill>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solidFill>
          <a:schemeClr val="bg1"/>
        </a:solidFill>
        <a:ln>
          <a:solidFill>
            <a:schemeClr val="tx1"/>
          </a:solidFill>
        </a:ln>
      </a:spPr>
      <a:bodyPr rtlCol="0" anchor="ctr"/>
      <a:lstStyle>
        <a:defPPr algn="r" rtl="1">
          <a:defRPr sz="6600" dirty="0" smtClean="0">
            <a:latin typeface="Traditional Arabic" pitchFamily="18" charset="-78"/>
            <a:cs typeface="Traditional Arabic" pitchFamily="18" charset="-78"/>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tx1"/>
        </a:solidFill>
        <a:ln>
          <a:solidFill>
            <a:schemeClr val="bg1"/>
          </a:solidFill>
        </a:ln>
      </a:spPr>
      <a:bodyPr vert="horz" lIns="91440" tIns="45720" rIns="91440" bIns="45720" rtlCol="0" anchor="b">
        <a:noAutofit/>
      </a:bodyPr>
      <a:lstStyle>
        <a:defPPr algn="ctr" rtl="1">
          <a:defRPr sz="8800" dirty="0" smtClean="0">
            <a:ln w="0"/>
            <a:solidFill>
              <a:schemeClr val="bg1"/>
            </a:solidFill>
            <a:latin typeface="Traditional Arabic" panose="02020603050405020304" pitchFamily="18" charset="-78"/>
            <a:cs typeface="Traditional Arabic" panose="02020603050405020304" pitchFamily="18" charset="-78"/>
          </a:defRPr>
        </a:defPPr>
      </a:lst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1"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1"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3191</TotalTime>
  <Words>1166</Words>
  <Application>Microsoft Office PowerPoint</Application>
  <PresentationFormat>Personnalisé</PresentationFormat>
  <Paragraphs>147</Paragraphs>
  <Slides>21</Slides>
  <Notes>8</Notes>
  <HiddenSlides>0</HiddenSlides>
  <MMClips>1</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Débit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شكراً لحسن إصغائكم</vt:lpstr>
      <vt:lpstr>المنــاقـشــة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Fadel</dc:creator>
  <cp:lastModifiedBy>Utilisateur Windows</cp:lastModifiedBy>
  <cp:revision>380</cp:revision>
  <dcterms:modified xsi:type="dcterms:W3CDTF">2022-11-16T15:52:37Z</dcterms:modified>
</cp:coreProperties>
</file>