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84" r:id="rId4"/>
    <p:sldId id="259" r:id="rId5"/>
    <p:sldId id="276" r:id="rId6"/>
    <p:sldId id="274" r:id="rId7"/>
    <p:sldId id="262" r:id="rId8"/>
    <p:sldId id="263" r:id="rId9"/>
    <p:sldId id="286" r:id="rId10"/>
    <p:sldId id="277" r:id="rId11"/>
    <p:sldId id="287" r:id="rId12"/>
    <p:sldId id="288" r:id="rId13"/>
    <p:sldId id="278" r:id="rId14"/>
    <p:sldId id="289" r:id="rId15"/>
    <p:sldId id="285" r:id="rId16"/>
    <p:sldId id="290" r:id="rId17"/>
    <p:sldId id="273" r:id="rId18"/>
    <p:sldId id="275"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FC6A8A-AC3C-45A1-84DB-D3EC6BD1A3EB}"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ar-SA"/>
        </a:p>
      </dgm:t>
    </dgm:pt>
    <dgm:pt modelId="{D177A42F-9AFD-4F69-A996-28A04499E935}">
      <dgm:prSet phldrT="[نص]"/>
      <dgm:spPr/>
      <dgm:t>
        <a:bodyPr/>
        <a:lstStyle/>
        <a:p>
          <a:pPr rtl="1"/>
          <a:r>
            <a:rPr lang="ar-DZ" dirty="0" smtClean="0">
              <a:solidFill>
                <a:schemeClr val="tx1"/>
              </a:solidFill>
            </a:rPr>
            <a:t>التعريف الأول </a:t>
          </a:r>
          <a:endParaRPr lang="ar-SA" dirty="0">
            <a:solidFill>
              <a:schemeClr val="tx1"/>
            </a:solidFill>
          </a:endParaRPr>
        </a:p>
      </dgm:t>
    </dgm:pt>
    <dgm:pt modelId="{ED34ED2F-A7CE-46C4-BCE7-5A84E145A886}" type="parTrans" cxnId="{AD4B8148-0327-45CD-AD26-2A6FC7A01AD1}">
      <dgm:prSet/>
      <dgm:spPr/>
      <dgm:t>
        <a:bodyPr/>
        <a:lstStyle/>
        <a:p>
          <a:pPr rtl="1"/>
          <a:endParaRPr lang="ar-SA"/>
        </a:p>
      </dgm:t>
    </dgm:pt>
    <dgm:pt modelId="{07F9D50B-3CFD-4113-8C7A-1852E06CE961}" type="sibTrans" cxnId="{AD4B8148-0327-45CD-AD26-2A6FC7A01AD1}">
      <dgm:prSet/>
      <dgm:spPr/>
      <dgm:t>
        <a:bodyPr/>
        <a:lstStyle/>
        <a:p>
          <a:pPr rtl="1"/>
          <a:endParaRPr lang="ar-SA"/>
        </a:p>
      </dgm:t>
    </dgm:pt>
    <dgm:pt modelId="{DBA2C778-2AE2-4AE8-9AC1-D9C0F966A758}">
      <dgm:prSet phldrT="[نص]"/>
      <dgm:spPr/>
      <dgm:t>
        <a:bodyPr/>
        <a:lstStyle/>
        <a:p>
          <a:pPr rtl="1"/>
          <a:endParaRPr lang="ar-SA" dirty="0"/>
        </a:p>
      </dgm:t>
    </dgm:pt>
    <dgm:pt modelId="{86FD13CE-CFAE-49BB-92E3-B3A93D43A224}" type="parTrans" cxnId="{0DF6EE5B-EFF1-4375-B66D-3AAB2DAC8EF1}">
      <dgm:prSet/>
      <dgm:spPr/>
      <dgm:t>
        <a:bodyPr/>
        <a:lstStyle/>
        <a:p>
          <a:pPr rtl="1"/>
          <a:endParaRPr lang="ar-SA"/>
        </a:p>
      </dgm:t>
    </dgm:pt>
    <dgm:pt modelId="{1B1505AF-41A0-424F-9B74-C05DF4B0C874}" type="sibTrans" cxnId="{0DF6EE5B-EFF1-4375-B66D-3AAB2DAC8EF1}">
      <dgm:prSet/>
      <dgm:spPr/>
      <dgm:t>
        <a:bodyPr/>
        <a:lstStyle/>
        <a:p>
          <a:pPr rtl="1"/>
          <a:endParaRPr lang="ar-SA"/>
        </a:p>
      </dgm:t>
    </dgm:pt>
    <dgm:pt modelId="{27D9F3A3-0FBC-450D-BB48-1B9AFB20753F}">
      <dgm:prSet phldrT="[نص]"/>
      <dgm:spPr/>
      <dgm:t>
        <a:bodyPr/>
        <a:lstStyle/>
        <a:p>
          <a:pPr rtl="0"/>
          <a:r>
            <a:rPr lang="ar-DZ" dirty="0" smtClean="0">
              <a:solidFill>
                <a:schemeClr val="tx1"/>
              </a:solidFill>
            </a:rPr>
            <a:t>التعريف الثاني </a:t>
          </a:r>
          <a:endParaRPr lang="ar-SA" dirty="0">
            <a:solidFill>
              <a:schemeClr val="tx1"/>
            </a:solidFill>
          </a:endParaRPr>
        </a:p>
      </dgm:t>
    </dgm:pt>
    <dgm:pt modelId="{81E980C3-B3A7-4971-9539-3FC860F9EF0C}" type="parTrans" cxnId="{F5FBF61B-E222-4377-806A-8904B43229D0}">
      <dgm:prSet/>
      <dgm:spPr/>
      <dgm:t>
        <a:bodyPr/>
        <a:lstStyle/>
        <a:p>
          <a:pPr rtl="1"/>
          <a:endParaRPr lang="ar-SA"/>
        </a:p>
      </dgm:t>
    </dgm:pt>
    <dgm:pt modelId="{2A4D83B6-BC2D-4FDF-9157-75D0434A9D85}" type="sibTrans" cxnId="{F5FBF61B-E222-4377-806A-8904B43229D0}">
      <dgm:prSet/>
      <dgm:spPr/>
      <dgm:t>
        <a:bodyPr/>
        <a:lstStyle/>
        <a:p>
          <a:pPr rtl="1"/>
          <a:endParaRPr lang="ar-SA"/>
        </a:p>
      </dgm:t>
    </dgm:pt>
    <dgm:pt modelId="{576F679D-C416-4FB9-8B7F-5126421BD220}">
      <dgm:prSet phldrT="[نص]"/>
      <dgm:spPr/>
      <dgm:t>
        <a:bodyPr/>
        <a:lstStyle/>
        <a:p>
          <a:pPr rtl="1"/>
          <a:endParaRPr lang="ar-SA" sz="1900" dirty="0"/>
        </a:p>
      </dgm:t>
    </dgm:pt>
    <dgm:pt modelId="{D5F9387D-F4FA-4BB7-B9C9-4ED1802557BE}" type="parTrans" cxnId="{1588BB91-D4A4-4198-AA5D-FF15F7DB6DED}">
      <dgm:prSet/>
      <dgm:spPr/>
      <dgm:t>
        <a:bodyPr/>
        <a:lstStyle/>
        <a:p>
          <a:pPr rtl="1"/>
          <a:endParaRPr lang="ar-SA"/>
        </a:p>
      </dgm:t>
    </dgm:pt>
    <dgm:pt modelId="{D5921344-970D-4790-BB8E-CC92D9FF2ABC}" type="sibTrans" cxnId="{1588BB91-D4A4-4198-AA5D-FF15F7DB6DED}">
      <dgm:prSet/>
      <dgm:spPr/>
      <dgm:t>
        <a:bodyPr/>
        <a:lstStyle/>
        <a:p>
          <a:pPr rtl="1"/>
          <a:endParaRPr lang="ar-SA"/>
        </a:p>
      </dgm:t>
    </dgm:pt>
    <dgm:pt modelId="{466E7B1E-ADF4-4220-87BD-0C4F348B16D5}">
      <dgm:prSet/>
      <dgm:spPr/>
      <dgm:t>
        <a:bodyPr/>
        <a:lstStyle/>
        <a:p>
          <a:pPr rtl="1"/>
          <a:r>
            <a:rPr lang="ar-SA" b="1" i="0" dirty="0" smtClean="0"/>
            <a:t>قد عرفها كل من </a:t>
          </a:r>
          <a:r>
            <a:rPr lang="ar-SA" b="1" i="0" dirty="0" err="1" smtClean="0"/>
            <a:t>أرمسترونغ</a:t>
          </a:r>
          <a:r>
            <a:rPr lang="ar-SA" b="1" i="0" dirty="0" smtClean="0"/>
            <a:t> وبارون بأنها «نهج استراتيجي متكامل لزيادة فعالية الشركات عن طريق تحسين أداء الأشخاص الذين يعملون فيها وتطوير قدرات الفرق والأفراد العاملين». وعادة ما يستخدم المدراء  نظام إدارة الأداء من أجل التوفيق بين أهداف الشركة وأهداف موظفيها، وبالتالي ضمان الإنتاجية </a:t>
          </a:r>
          <a:r>
            <a:rPr lang="ar-SA" b="0" i="0" dirty="0" smtClean="0"/>
            <a:t>.</a:t>
          </a:r>
          <a:endParaRPr lang="ar-SA" dirty="0"/>
        </a:p>
      </dgm:t>
    </dgm:pt>
    <dgm:pt modelId="{070C4A8B-EAEE-4E05-8A90-2AD1DEAF31A3}" type="parTrans" cxnId="{00C58323-7300-4D59-A1B3-7DD35D7989DE}">
      <dgm:prSet/>
      <dgm:spPr/>
      <dgm:t>
        <a:bodyPr/>
        <a:lstStyle/>
        <a:p>
          <a:pPr rtl="1"/>
          <a:endParaRPr lang="ar-SA"/>
        </a:p>
      </dgm:t>
    </dgm:pt>
    <dgm:pt modelId="{729B63F1-E277-450C-9C49-3B122A2D30CA}" type="sibTrans" cxnId="{00C58323-7300-4D59-A1B3-7DD35D7989DE}">
      <dgm:prSet/>
      <dgm:spPr/>
      <dgm:t>
        <a:bodyPr/>
        <a:lstStyle/>
        <a:p>
          <a:pPr rtl="1"/>
          <a:endParaRPr lang="ar-SA"/>
        </a:p>
      </dgm:t>
    </dgm:pt>
    <dgm:pt modelId="{FF9F07F0-673F-4FCE-B275-8091FFC7311F}">
      <dgm:prSet custT="1"/>
      <dgm:spPr/>
      <dgm:t>
        <a:bodyPr/>
        <a:lstStyle/>
        <a:p>
          <a:pPr rtl="1"/>
          <a:r>
            <a:rPr lang="ar-DZ" sz="2800" dirty="0" smtClean="0"/>
            <a:t>هو نشاط في إدارة الموارد البشرية أو جملة أنشطة إدارة الموارد البشرية المصممة لتحسين أداء الموظف  .</a:t>
          </a:r>
          <a:endParaRPr lang="ar-SA" sz="2800" dirty="0"/>
        </a:p>
      </dgm:t>
    </dgm:pt>
    <dgm:pt modelId="{43352681-9945-4DFF-867C-B120653C5BF9}" type="parTrans" cxnId="{98762D30-7747-490E-AF58-B72AD347325A}">
      <dgm:prSet/>
      <dgm:spPr/>
      <dgm:t>
        <a:bodyPr/>
        <a:lstStyle/>
        <a:p>
          <a:pPr rtl="1"/>
          <a:endParaRPr lang="ar-SA"/>
        </a:p>
      </dgm:t>
    </dgm:pt>
    <dgm:pt modelId="{50689B3A-C0A4-43AE-A062-7615F2684614}" type="sibTrans" cxnId="{98762D30-7747-490E-AF58-B72AD347325A}">
      <dgm:prSet/>
      <dgm:spPr/>
      <dgm:t>
        <a:bodyPr/>
        <a:lstStyle/>
        <a:p>
          <a:pPr rtl="1"/>
          <a:endParaRPr lang="ar-SA"/>
        </a:p>
      </dgm:t>
    </dgm:pt>
    <dgm:pt modelId="{E31B0D21-9340-4E62-80A8-7FEFD8FB49F5}" type="pres">
      <dgm:prSet presAssocID="{B7FC6A8A-AC3C-45A1-84DB-D3EC6BD1A3EB}" presName="Name0" presStyleCnt="0">
        <dgm:presLayoutVars>
          <dgm:dir/>
          <dgm:animLvl val="lvl"/>
          <dgm:resizeHandles val="exact"/>
        </dgm:presLayoutVars>
      </dgm:prSet>
      <dgm:spPr/>
      <dgm:t>
        <a:bodyPr/>
        <a:lstStyle/>
        <a:p>
          <a:pPr rtl="1"/>
          <a:endParaRPr lang="ar-SA"/>
        </a:p>
      </dgm:t>
    </dgm:pt>
    <dgm:pt modelId="{7FF429A5-B80A-4137-927D-86E51B197E4F}" type="pres">
      <dgm:prSet presAssocID="{D177A42F-9AFD-4F69-A996-28A04499E935}" presName="linNode" presStyleCnt="0"/>
      <dgm:spPr/>
    </dgm:pt>
    <dgm:pt modelId="{C478B3CD-E47B-4467-BABC-B72F7A145A25}" type="pres">
      <dgm:prSet presAssocID="{D177A42F-9AFD-4F69-A996-28A04499E935}" presName="parentText" presStyleLbl="node1" presStyleIdx="0" presStyleCnt="2" custScaleY="28546" custLinFactNeighborY="16785">
        <dgm:presLayoutVars>
          <dgm:chMax val="1"/>
          <dgm:bulletEnabled val="1"/>
        </dgm:presLayoutVars>
      </dgm:prSet>
      <dgm:spPr/>
      <dgm:t>
        <a:bodyPr/>
        <a:lstStyle/>
        <a:p>
          <a:pPr rtl="1"/>
          <a:endParaRPr lang="ar-SA"/>
        </a:p>
      </dgm:t>
    </dgm:pt>
    <dgm:pt modelId="{C60A5714-89F3-4A8E-AFB8-D20CF806F5D4}" type="pres">
      <dgm:prSet presAssocID="{D177A42F-9AFD-4F69-A996-28A04499E935}" presName="descendantText" presStyleLbl="alignAccFollowNode1" presStyleIdx="0" presStyleCnt="2" custScaleY="39403" custLinFactNeighborX="0" custLinFactNeighborY="19793">
        <dgm:presLayoutVars>
          <dgm:bulletEnabled val="1"/>
        </dgm:presLayoutVars>
      </dgm:prSet>
      <dgm:spPr/>
      <dgm:t>
        <a:bodyPr/>
        <a:lstStyle/>
        <a:p>
          <a:pPr rtl="1"/>
          <a:endParaRPr lang="ar-SA"/>
        </a:p>
      </dgm:t>
    </dgm:pt>
    <dgm:pt modelId="{3CE8125F-B2CA-4A40-907B-DBD22EEF37AA}" type="pres">
      <dgm:prSet presAssocID="{07F9D50B-3CFD-4113-8C7A-1852E06CE961}" presName="sp" presStyleCnt="0"/>
      <dgm:spPr/>
    </dgm:pt>
    <dgm:pt modelId="{2305452C-AC78-445C-A853-9A1ADB59342D}" type="pres">
      <dgm:prSet presAssocID="{27D9F3A3-0FBC-450D-BB48-1B9AFB20753F}" presName="linNode" presStyleCnt="0"/>
      <dgm:spPr/>
    </dgm:pt>
    <dgm:pt modelId="{F95E8297-FFAA-4971-9AAC-BD120D9714A4}" type="pres">
      <dgm:prSet presAssocID="{27D9F3A3-0FBC-450D-BB48-1B9AFB20753F}" presName="parentText" presStyleLbl="node1" presStyleIdx="1" presStyleCnt="2" custScaleY="24414" custLinFactNeighborX="100000" custLinFactNeighborY="23483">
        <dgm:presLayoutVars>
          <dgm:chMax val="1"/>
          <dgm:bulletEnabled val="1"/>
        </dgm:presLayoutVars>
      </dgm:prSet>
      <dgm:spPr/>
      <dgm:t>
        <a:bodyPr/>
        <a:lstStyle/>
        <a:p>
          <a:pPr rtl="1"/>
          <a:endParaRPr lang="ar-SA"/>
        </a:p>
      </dgm:t>
    </dgm:pt>
    <dgm:pt modelId="{8A9B00D4-6436-4935-8A0F-F162821027E6}" type="pres">
      <dgm:prSet presAssocID="{27D9F3A3-0FBC-450D-BB48-1B9AFB20753F}" presName="descendantText" presStyleLbl="alignAccFollowNode1" presStyleIdx="1" presStyleCnt="2" custScaleY="39297" custLinFactNeighborX="-100000" custLinFactNeighborY="30359">
        <dgm:presLayoutVars>
          <dgm:bulletEnabled val="1"/>
        </dgm:presLayoutVars>
      </dgm:prSet>
      <dgm:spPr/>
      <dgm:t>
        <a:bodyPr/>
        <a:lstStyle/>
        <a:p>
          <a:pPr rtl="1"/>
          <a:endParaRPr lang="ar-SA"/>
        </a:p>
      </dgm:t>
    </dgm:pt>
  </dgm:ptLst>
  <dgm:cxnLst>
    <dgm:cxn modelId="{B44FB128-3F66-4080-97CC-31761EF8660C}" type="presOf" srcId="{27D9F3A3-0FBC-450D-BB48-1B9AFB20753F}" destId="{F95E8297-FFAA-4971-9AAC-BD120D9714A4}" srcOrd="0" destOrd="0" presId="urn:microsoft.com/office/officeart/2005/8/layout/vList5"/>
    <dgm:cxn modelId="{F5FBF61B-E222-4377-806A-8904B43229D0}" srcId="{B7FC6A8A-AC3C-45A1-84DB-D3EC6BD1A3EB}" destId="{27D9F3A3-0FBC-450D-BB48-1B9AFB20753F}" srcOrd="1" destOrd="0" parTransId="{81E980C3-B3A7-4971-9539-3FC860F9EF0C}" sibTransId="{2A4D83B6-BC2D-4FDF-9157-75D0434A9D85}"/>
    <dgm:cxn modelId="{4E9C82C6-6C64-4B92-BE0E-F9867405A788}" type="presOf" srcId="{466E7B1E-ADF4-4220-87BD-0C4F348B16D5}" destId="{C60A5714-89F3-4A8E-AFB8-D20CF806F5D4}" srcOrd="0" destOrd="1" presId="urn:microsoft.com/office/officeart/2005/8/layout/vList5"/>
    <dgm:cxn modelId="{50AED358-6A9F-4710-8A09-87457C63520E}" type="presOf" srcId="{B7FC6A8A-AC3C-45A1-84DB-D3EC6BD1A3EB}" destId="{E31B0D21-9340-4E62-80A8-7FEFD8FB49F5}" srcOrd="0" destOrd="0" presId="urn:microsoft.com/office/officeart/2005/8/layout/vList5"/>
    <dgm:cxn modelId="{AD4B8148-0327-45CD-AD26-2A6FC7A01AD1}" srcId="{B7FC6A8A-AC3C-45A1-84DB-D3EC6BD1A3EB}" destId="{D177A42F-9AFD-4F69-A996-28A04499E935}" srcOrd="0" destOrd="0" parTransId="{ED34ED2F-A7CE-46C4-BCE7-5A84E145A886}" sibTransId="{07F9D50B-3CFD-4113-8C7A-1852E06CE961}"/>
    <dgm:cxn modelId="{960BE47B-2737-405B-87C1-8BBE335E9108}" type="presOf" srcId="{D177A42F-9AFD-4F69-A996-28A04499E935}" destId="{C478B3CD-E47B-4467-BABC-B72F7A145A25}" srcOrd="0" destOrd="0" presId="urn:microsoft.com/office/officeart/2005/8/layout/vList5"/>
    <dgm:cxn modelId="{0DF6EE5B-EFF1-4375-B66D-3AAB2DAC8EF1}" srcId="{D177A42F-9AFD-4F69-A996-28A04499E935}" destId="{DBA2C778-2AE2-4AE8-9AC1-D9C0F966A758}" srcOrd="0" destOrd="0" parTransId="{86FD13CE-CFAE-49BB-92E3-B3A93D43A224}" sibTransId="{1B1505AF-41A0-424F-9B74-C05DF4B0C874}"/>
    <dgm:cxn modelId="{1588BB91-D4A4-4198-AA5D-FF15F7DB6DED}" srcId="{27D9F3A3-0FBC-450D-BB48-1B9AFB20753F}" destId="{576F679D-C416-4FB9-8B7F-5126421BD220}" srcOrd="0" destOrd="0" parTransId="{D5F9387D-F4FA-4BB7-B9C9-4ED1802557BE}" sibTransId="{D5921344-970D-4790-BB8E-CC92D9FF2ABC}"/>
    <dgm:cxn modelId="{98762D30-7747-490E-AF58-B72AD347325A}" srcId="{27D9F3A3-0FBC-450D-BB48-1B9AFB20753F}" destId="{FF9F07F0-673F-4FCE-B275-8091FFC7311F}" srcOrd="1" destOrd="0" parTransId="{43352681-9945-4DFF-867C-B120653C5BF9}" sibTransId="{50689B3A-C0A4-43AE-A062-7615F2684614}"/>
    <dgm:cxn modelId="{D7CF596A-7A83-429E-B0B1-C2BBB2029B76}" type="presOf" srcId="{DBA2C778-2AE2-4AE8-9AC1-D9C0F966A758}" destId="{C60A5714-89F3-4A8E-AFB8-D20CF806F5D4}" srcOrd="0" destOrd="0" presId="urn:microsoft.com/office/officeart/2005/8/layout/vList5"/>
    <dgm:cxn modelId="{BCBD8A73-1F74-47D1-9545-59829A6EDDBA}" type="presOf" srcId="{576F679D-C416-4FB9-8B7F-5126421BD220}" destId="{8A9B00D4-6436-4935-8A0F-F162821027E6}" srcOrd="0" destOrd="0" presId="urn:microsoft.com/office/officeart/2005/8/layout/vList5"/>
    <dgm:cxn modelId="{00C58323-7300-4D59-A1B3-7DD35D7989DE}" srcId="{D177A42F-9AFD-4F69-A996-28A04499E935}" destId="{466E7B1E-ADF4-4220-87BD-0C4F348B16D5}" srcOrd="1" destOrd="0" parTransId="{070C4A8B-EAEE-4E05-8A90-2AD1DEAF31A3}" sibTransId="{729B63F1-E277-450C-9C49-3B122A2D30CA}"/>
    <dgm:cxn modelId="{E907FAFE-AA8F-4F5D-884B-583B8EB6B9CE}" type="presOf" srcId="{FF9F07F0-673F-4FCE-B275-8091FFC7311F}" destId="{8A9B00D4-6436-4935-8A0F-F162821027E6}" srcOrd="0" destOrd="1" presId="urn:microsoft.com/office/officeart/2005/8/layout/vList5"/>
    <dgm:cxn modelId="{6E1F8C9A-6E55-4002-B347-4969876C9E37}" type="presParOf" srcId="{E31B0D21-9340-4E62-80A8-7FEFD8FB49F5}" destId="{7FF429A5-B80A-4137-927D-86E51B197E4F}" srcOrd="0" destOrd="0" presId="urn:microsoft.com/office/officeart/2005/8/layout/vList5"/>
    <dgm:cxn modelId="{46F47B2A-2997-4C5B-BC68-C3E68FE5A26C}" type="presParOf" srcId="{7FF429A5-B80A-4137-927D-86E51B197E4F}" destId="{C478B3CD-E47B-4467-BABC-B72F7A145A25}" srcOrd="0" destOrd="0" presId="urn:microsoft.com/office/officeart/2005/8/layout/vList5"/>
    <dgm:cxn modelId="{EC813872-A058-476B-98DD-7447A20D4B4E}" type="presParOf" srcId="{7FF429A5-B80A-4137-927D-86E51B197E4F}" destId="{C60A5714-89F3-4A8E-AFB8-D20CF806F5D4}" srcOrd="1" destOrd="0" presId="urn:microsoft.com/office/officeart/2005/8/layout/vList5"/>
    <dgm:cxn modelId="{16498337-D075-40EF-A3A6-1E99443B5817}" type="presParOf" srcId="{E31B0D21-9340-4E62-80A8-7FEFD8FB49F5}" destId="{3CE8125F-B2CA-4A40-907B-DBD22EEF37AA}" srcOrd="1" destOrd="0" presId="urn:microsoft.com/office/officeart/2005/8/layout/vList5"/>
    <dgm:cxn modelId="{291A8076-5B5D-4F87-86C4-B916A45C1504}" type="presParOf" srcId="{E31B0D21-9340-4E62-80A8-7FEFD8FB49F5}" destId="{2305452C-AC78-445C-A853-9A1ADB59342D}" srcOrd="2" destOrd="0" presId="urn:microsoft.com/office/officeart/2005/8/layout/vList5"/>
    <dgm:cxn modelId="{65BD0F91-E1E9-4328-A323-4069C40D7263}" type="presParOf" srcId="{2305452C-AC78-445C-A853-9A1ADB59342D}" destId="{F95E8297-FFAA-4971-9AAC-BD120D9714A4}" srcOrd="0" destOrd="0" presId="urn:microsoft.com/office/officeart/2005/8/layout/vList5"/>
    <dgm:cxn modelId="{7EA9EBE3-6B97-4133-B3AE-EB3EA730B402}" type="presParOf" srcId="{2305452C-AC78-445C-A853-9A1ADB59342D}" destId="{8A9B00D4-6436-4935-8A0F-F162821027E6}" srcOrd="1"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5661A836-4F05-4416-AF15-9833B38E913D}" type="doc">
      <dgm:prSet loTypeId="urn:microsoft.com/office/officeart/2005/8/layout/chevron2" loCatId="list" qsTypeId="urn:microsoft.com/office/officeart/2005/8/quickstyle/simple3" qsCatId="simple" csTypeId="urn:microsoft.com/office/officeart/2005/8/colors/accent1_2" csCatId="accent1" phldr="1"/>
      <dgm:spPr/>
      <dgm:t>
        <a:bodyPr/>
        <a:lstStyle/>
        <a:p>
          <a:pPr rtl="1"/>
          <a:endParaRPr lang="ar-SA"/>
        </a:p>
      </dgm:t>
    </dgm:pt>
    <dgm:pt modelId="{6DC95C50-B528-434C-BF25-E11080BC7234}">
      <dgm:prSet phldrT="[نص]" custT="1"/>
      <dgm:spPr/>
      <dgm:t>
        <a:bodyPr/>
        <a:lstStyle/>
        <a:p>
          <a:pPr rtl="1"/>
          <a:r>
            <a:rPr lang="ar-DZ" sz="2800" b="1" dirty="0" smtClean="0">
              <a:solidFill>
                <a:schemeClr val="tx1"/>
              </a:solidFill>
            </a:rPr>
            <a:t>أولا</a:t>
          </a:r>
          <a:endParaRPr lang="ar-SA" sz="2800" b="1" dirty="0">
            <a:solidFill>
              <a:schemeClr val="tx1"/>
            </a:solidFill>
          </a:endParaRPr>
        </a:p>
      </dgm:t>
    </dgm:pt>
    <dgm:pt modelId="{C8FC258F-2EFE-4C7F-BADC-7F25C9EEEE75}" type="parTrans" cxnId="{A36BEB14-27CE-4D5C-A954-7CDFD253FA29}">
      <dgm:prSet/>
      <dgm:spPr/>
      <dgm:t>
        <a:bodyPr/>
        <a:lstStyle/>
        <a:p>
          <a:pPr rtl="1"/>
          <a:endParaRPr lang="ar-SA"/>
        </a:p>
      </dgm:t>
    </dgm:pt>
    <dgm:pt modelId="{0154E529-F38A-4FBA-8334-FBBC4278F588}" type="sibTrans" cxnId="{A36BEB14-27CE-4D5C-A954-7CDFD253FA29}">
      <dgm:prSet/>
      <dgm:spPr/>
      <dgm:t>
        <a:bodyPr/>
        <a:lstStyle/>
        <a:p>
          <a:pPr rtl="1"/>
          <a:endParaRPr lang="ar-SA"/>
        </a:p>
      </dgm:t>
    </dgm:pt>
    <dgm:pt modelId="{D0FC06CA-B026-401C-994D-A330DB123B3A}">
      <dgm:prSet phldrT="[نص]"/>
      <dgm:spPr/>
      <dgm:t>
        <a:bodyPr/>
        <a:lstStyle/>
        <a:p>
          <a:pPr rtl="1"/>
          <a:r>
            <a:rPr lang="ar-DZ" dirty="0" smtClean="0">
              <a:solidFill>
                <a:schemeClr val="tx1"/>
              </a:solidFill>
            </a:rPr>
            <a:t>تعزيز وزيادة فعالية نظم إدارة الأداء .</a:t>
          </a:r>
          <a:endParaRPr lang="ar-SA" dirty="0">
            <a:solidFill>
              <a:schemeClr val="tx1"/>
            </a:solidFill>
          </a:endParaRPr>
        </a:p>
      </dgm:t>
    </dgm:pt>
    <dgm:pt modelId="{C872E39D-90DE-4DE4-9D51-F12E805AFD2D}" type="parTrans" cxnId="{14DB008E-3758-4B2E-AC08-CDB313D998CE}">
      <dgm:prSet/>
      <dgm:spPr/>
      <dgm:t>
        <a:bodyPr/>
        <a:lstStyle/>
        <a:p>
          <a:pPr rtl="1"/>
          <a:endParaRPr lang="ar-SA"/>
        </a:p>
      </dgm:t>
    </dgm:pt>
    <dgm:pt modelId="{2A431D44-8F66-4BE3-B511-DA05661FE996}" type="sibTrans" cxnId="{14DB008E-3758-4B2E-AC08-CDB313D998CE}">
      <dgm:prSet/>
      <dgm:spPr/>
      <dgm:t>
        <a:bodyPr/>
        <a:lstStyle/>
        <a:p>
          <a:pPr rtl="1"/>
          <a:endParaRPr lang="ar-SA"/>
        </a:p>
      </dgm:t>
    </dgm:pt>
    <dgm:pt modelId="{4F97FB8F-A036-4334-AF0E-5DE4DBACE02B}">
      <dgm:prSet phldrT="[نص]" custT="1"/>
      <dgm:spPr/>
      <dgm:t>
        <a:bodyPr/>
        <a:lstStyle/>
        <a:p>
          <a:pPr rtl="1"/>
          <a:r>
            <a:rPr lang="ar-SA" sz="2800" b="1" dirty="0" smtClean="0"/>
            <a:t>ثانيا </a:t>
          </a:r>
        </a:p>
      </dgm:t>
    </dgm:pt>
    <dgm:pt modelId="{1475159B-FBF9-48A2-9166-B42BA0ED3713}" type="parTrans" cxnId="{56231E6C-52F4-4BBE-A122-191362B7321D}">
      <dgm:prSet/>
      <dgm:spPr/>
      <dgm:t>
        <a:bodyPr/>
        <a:lstStyle/>
        <a:p>
          <a:pPr rtl="1"/>
          <a:endParaRPr lang="ar-SA"/>
        </a:p>
      </dgm:t>
    </dgm:pt>
    <dgm:pt modelId="{FE6DDE84-D547-4E07-BC6B-118ABD454A78}" type="sibTrans" cxnId="{56231E6C-52F4-4BBE-A122-191362B7321D}">
      <dgm:prSet/>
      <dgm:spPr/>
      <dgm:t>
        <a:bodyPr/>
        <a:lstStyle/>
        <a:p>
          <a:pPr rtl="1"/>
          <a:endParaRPr lang="ar-SA"/>
        </a:p>
      </dgm:t>
    </dgm:pt>
    <dgm:pt modelId="{E8D5B9C0-6250-4F45-A42F-6C4F6B44D456}">
      <dgm:prSet phldrT="[نص]"/>
      <dgm:spPr/>
      <dgm:t>
        <a:bodyPr/>
        <a:lstStyle/>
        <a:p>
          <a:pPr rtl="1"/>
          <a:r>
            <a:rPr lang="ar-SA" dirty="0" smtClean="0"/>
            <a:t>دعم الموظفين من اجل تنمية وظائفهم والتخطيط لها .</a:t>
          </a:r>
          <a:endParaRPr lang="ar-SA" dirty="0"/>
        </a:p>
      </dgm:t>
    </dgm:pt>
    <dgm:pt modelId="{8725F96D-D6C1-4B7C-8B32-9E5FB8D03FA2}" type="parTrans" cxnId="{9A0105D2-F86A-42A6-B43F-FBB93B983153}">
      <dgm:prSet/>
      <dgm:spPr/>
      <dgm:t>
        <a:bodyPr/>
        <a:lstStyle/>
        <a:p>
          <a:pPr rtl="1"/>
          <a:endParaRPr lang="ar-SA"/>
        </a:p>
      </dgm:t>
    </dgm:pt>
    <dgm:pt modelId="{9A6A1C1D-901B-4DEC-B1D1-029E3DBD1A6D}" type="sibTrans" cxnId="{9A0105D2-F86A-42A6-B43F-FBB93B983153}">
      <dgm:prSet/>
      <dgm:spPr/>
      <dgm:t>
        <a:bodyPr/>
        <a:lstStyle/>
        <a:p>
          <a:pPr rtl="1"/>
          <a:endParaRPr lang="ar-SA"/>
        </a:p>
      </dgm:t>
    </dgm:pt>
    <dgm:pt modelId="{81818BAA-DD52-45B4-9CD0-1089EC3F026C}">
      <dgm:prSet phldrT="[نص]"/>
      <dgm:spPr/>
      <dgm:t>
        <a:bodyPr/>
        <a:lstStyle/>
        <a:p>
          <a:pPr rtl="1"/>
          <a:r>
            <a:rPr lang="ar-SA" b="1" dirty="0" smtClean="0"/>
            <a:t>ثالثا</a:t>
          </a:r>
          <a:endParaRPr lang="ar-SA" b="1" dirty="0"/>
        </a:p>
      </dgm:t>
    </dgm:pt>
    <dgm:pt modelId="{D6836968-4BD3-4276-9D21-E6B9F7B429D3}" type="parTrans" cxnId="{8D8DAE1D-751B-4DA7-95B5-F1BC8DEA3301}">
      <dgm:prSet/>
      <dgm:spPr/>
      <dgm:t>
        <a:bodyPr/>
        <a:lstStyle/>
        <a:p>
          <a:pPr rtl="1"/>
          <a:endParaRPr lang="ar-SA"/>
        </a:p>
      </dgm:t>
    </dgm:pt>
    <dgm:pt modelId="{6192D621-D0E2-44CF-8101-E24F48D9CB48}" type="sibTrans" cxnId="{8D8DAE1D-751B-4DA7-95B5-F1BC8DEA3301}">
      <dgm:prSet/>
      <dgm:spPr/>
      <dgm:t>
        <a:bodyPr/>
        <a:lstStyle/>
        <a:p>
          <a:pPr rtl="1"/>
          <a:endParaRPr lang="ar-SA"/>
        </a:p>
      </dgm:t>
    </dgm:pt>
    <dgm:pt modelId="{29E71FF7-D9C1-4BB7-A537-C0C1853BC964}">
      <dgm:prSet phldrT="[نص]"/>
      <dgm:spPr/>
      <dgm:t>
        <a:bodyPr/>
        <a:lstStyle/>
        <a:p>
          <a:pPr rtl="1"/>
          <a:r>
            <a:rPr lang="ar-SA" dirty="0" smtClean="0"/>
            <a:t>التعريف بالموهبة وإدارتها .</a:t>
          </a:r>
          <a:endParaRPr lang="ar-SA" dirty="0"/>
        </a:p>
      </dgm:t>
    </dgm:pt>
    <dgm:pt modelId="{EB5F7E55-787D-428D-8641-69F5082AA3AB}" type="parTrans" cxnId="{F98E4E22-9778-43DB-9BD7-1131991B606B}">
      <dgm:prSet/>
      <dgm:spPr/>
      <dgm:t>
        <a:bodyPr/>
        <a:lstStyle/>
        <a:p>
          <a:pPr rtl="1"/>
          <a:endParaRPr lang="ar-SA"/>
        </a:p>
      </dgm:t>
    </dgm:pt>
    <dgm:pt modelId="{4B32F2A0-A7F7-411E-ADE5-64B289A058CF}" type="sibTrans" cxnId="{F98E4E22-9778-43DB-9BD7-1131991B606B}">
      <dgm:prSet/>
      <dgm:spPr/>
      <dgm:t>
        <a:bodyPr/>
        <a:lstStyle/>
        <a:p>
          <a:pPr rtl="1"/>
          <a:endParaRPr lang="ar-SA"/>
        </a:p>
      </dgm:t>
    </dgm:pt>
    <dgm:pt modelId="{D1CBBC40-586B-4D33-BF3F-5E7A25E775EE}" type="pres">
      <dgm:prSet presAssocID="{5661A836-4F05-4416-AF15-9833B38E913D}" presName="linearFlow" presStyleCnt="0">
        <dgm:presLayoutVars>
          <dgm:dir/>
          <dgm:animLvl val="lvl"/>
          <dgm:resizeHandles val="exact"/>
        </dgm:presLayoutVars>
      </dgm:prSet>
      <dgm:spPr/>
      <dgm:t>
        <a:bodyPr/>
        <a:lstStyle/>
        <a:p>
          <a:pPr rtl="1"/>
          <a:endParaRPr lang="ar-SA"/>
        </a:p>
      </dgm:t>
    </dgm:pt>
    <dgm:pt modelId="{81D3B35B-1D8A-429F-B90E-F94E37F34CCA}" type="pres">
      <dgm:prSet presAssocID="{6DC95C50-B528-434C-BF25-E11080BC7234}" presName="composite" presStyleCnt="0"/>
      <dgm:spPr/>
    </dgm:pt>
    <dgm:pt modelId="{EFBCF3AC-98D4-48E2-A9B0-D21D8E90A7E2}" type="pres">
      <dgm:prSet presAssocID="{6DC95C50-B528-434C-BF25-E11080BC7234}" presName="parentText" presStyleLbl="alignNode1" presStyleIdx="0" presStyleCnt="3" custLinFactNeighborX="0" custLinFactNeighborY="-17193">
        <dgm:presLayoutVars>
          <dgm:chMax val="1"/>
          <dgm:bulletEnabled val="1"/>
        </dgm:presLayoutVars>
      </dgm:prSet>
      <dgm:spPr/>
      <dgm:t>
        <a:bodyPr/>
        <a:lstStyle/>
        <a:p>
          <a:pPr rtl="1"/>
          <a:endParaRPr lang="ar-SA"/>
        </a:p>
      </dgm:t>
    </dgm:pt>
    <dgm:pt modelId="{0CA47C21-C8BB-497A-BD62-B3F269A5C00D}" type="pres">
      <dgm:prSet presAssocID="{6DC95C50-B528-434C-BF25-E11080BC7234}" presName="descendantText" presStyleLbl="alignAcc1" presStyleIdx="0" presStyleCnt="3" custLinFactNeighborX="888">
        <dgm:presLayoutVars>
          <dgm:bulletEnabled val="1"/>
        </dgm:presLayoutVars>
      </dgm:prSet>
      <dgm:spPr/>
      <dgm:t>
        <a:bodyPr/>
        <a:lstStyle/>
        <a:p>
          <a:pPr rtl="1"/>
          <a:endParaRPr lang="ar-SA"/>
        </a:p>
      </dgm:t>
    </dgm:pt>
    <dgm:pt modelId="{5EC6AE28-B6C3-4BB6-825F-65EF4123DA1A}" type="pres">
      <dgm:prSet presAssocID="{0154E529-F38A-4FBA-8334-FBBC4278F588}" presName="sp" presStyleCnt="0"/>
      <dgm:spPr/>
    </dgm:pt>
    <dgm:pt modelId="{1A53F328-E323-4921-BA98-E01D63EF4B07}" type="pres">
      <dgm:prSet presAssocID="{4F97FB8F-A036-4334-AF0E-5DE4DBACE02B}" presName="composite" presStyleCnt="0"/>
      <dgm:spPr/>
    </dgm:pt>
    <dgm:pt modelId="{FDB9910A-8005-44E9-9366-9614645692C0}" type="pres">
      <dgm:prSet presAssocID="{4F97FB8F-A036-4334-AF0E-5DE4DBACE02B}" presName="parentText" presStyleLbl="alignNode1" presStyleIdx="1" presStyleCnt="3" custLinFactX="380061" custLinFactNeighborX="400000" custLinFactNeighborY="-12567">
        <dgm:presLayoutVars>
          <dgm:chMax val="1"/>
          <dgm:bulletEnabled val="1"/>
        </dgm:presLayoutVars>
      </dgm:prSet>
      <dgm:spPr/>
      <dgm:t>
        <a:bodyPr/>
        <a:lstStyle/>
        <a:p>
          <a:pPr rtl="1"/>
          <a:endParaRPr lang="ar-SA"/>
        </a:p>
      </dgm:t>
    </dgm:pt>
    <dgm:pt modelId="{50B93F27-EDE7-4BF2-9FF7-931C0B0FAA34}" type="pres">
      <dgm:prSet presAssocID="{4F97FB8F-A036-4334-AF0E-5DE4DBACE02B}" presName="descendantText" presStyleLbl="alignAcc1" presStyleIdx="1" presStyleCnt="3" custLinFactNeighborX="-13632" custLinFactNeighborY="12241">
        <dgm:presLayoutVars>
          <dgm:bulletEnabled val="1"/>
        </dgm:presLayoutVars>
      </dgm:prSet>
      <dgm:spPr/>
      <dgm:t>
        <a:bodyPr/>
        <a:lstStyle/>
        <a:p>
          <a:pPr rtl="1"/>
          <a:endParaRPr lang="ar-SA"/>
        </a:p>
      </dgm:t>
    </dgm:pt>
    <dgm:pt modelId="{821F94C5-D2CD-4B19-926F-DB0A31959028}" type="pres">
      <dgm:prSet presAssocID="{FE6DDE84-D547-4E07-BC6B-118ABD454A78}" presName="sp" presStyleCnt="0"/>
      <dgm:spPr/>
    </dgm:pt>
    <dgm:pt modelId="{5005A46B-998E-49C8-9F91-0EEC40262DD0}" type="pres">
      <dgm:prSet presAssocID="{81818BAA-DD52-45B4-9CD0-1089EC3F026C}" presName="composite" presStyleCnt="0"/>
      <dgm:spPr/>
    </dgm:pt>
    <dgm:pt modelId="{401CA037-2C03-4512-9B18-D017F756D9C5}" type="pres">
      <dgm:prSet presAssocID="{81818BAA-DD52-45B4-9CD0-1089EC3F026C}" presName="parentText" presStyleLbl="alignNode1" presStyleIdx="2" presStyleCnt="3">
        <dgm:presLayoutVars>
          <dgm:chMax val="1"/>
          <dgm:bulletEnabled val="1"/>
        </dgm:presLayoutVars>
      </dgm:prSet>
      <dgm:spPr/>
      <dgm:t>
        <a:bodyPr/>
        <a:lstStyle/>
        <a:p>
          <a:pPr rtl="1"/>
          <a:endParaRPr lang="ar-SA"/>
        </a:p>
      </dgm:t>
    </dgm:pt>
    <dgm:pt modelId="{8D6E2B24-BA8C-47A9-BB5D-1C9344A5FBED}" type="pres">
      <dgm:prSet presAssocID="{81818BAA-DD52-45B4-9CD0-1089EC3F026C}" presName="descendantText" presStyleLbl="alignAcc1" presStyleIdx="2" presStyleCnt="3">
        <dgm:presLayoutVars>
          <dgm:bulletEnabled val="1"/>
        </dgm:presLayoutVars>
      </dgm:prSet>
      <dgm:spPr/>
      <dgm:t>
        <a:bodyPr/>
        <a:lstStyle/>
        <a:p>
          <a:pPr rtl="1"/>
          <a:endParaRPr lang="ar-SA"/>
        </a:p>
      </dgm:t>
    </dgm:pt>
  </dgm:ptLst>
  <dgm:cxnLst>
    <dgm:cxn modelId="{E3412E1A-B1ED-4C8F-B981-9C94736AB15F}" type="presOf" srcId="{6DC95C50-B528-434C-BF25-E11080BC7234}" destId="{EFBCF3AC-98D4-48E2-A9B0-D21D8E90A7E2}" srcOrd="0" destOrd="0" presId="urn:microsoft.com/office/officeart/2005/8/layout/chevron2"/>
    <dgm:cxn modelId="{4A81CA36-2DAB-4404-AD5C-880E0F0FDCB8}" type="presOf" srcId="{4F97FB8F-A036-4334-AF0E-5DE4DBACE02B}" destId="{FDB9910A-8005-44E9-9366-9614645692C0}" srcOrd="0" destOrd="0" presId="urn:microsoft.com/office/officeart/2005/8/layout/chevron2"/>
    <dgm:cxn modelId="{56231E6C-52F4-4BBE-A122-191362B7321D}" srcId="{5661A836-4F05-4416-AF15-9833B38E913D}" destId="{4F97FB8F-A036-4334-AF0E-5DE4DBACE02B}" srcOrd="1" destOrd="0" parTransId="{1475159B-FBF9-48A2-9166-B42BA0ED3713}" sibTransId="{FE6DDE84-D547-4E07-BC6B-118ABD454A78}"/>
    <dgm:cxn modelId="{AEF08513-FF75-4DD9-AA01-F730955ACB1B}" type="presOf" srcId="{81818BAA-DD52-45B4-9CD0-1089EC3F026C}" destId="{401CA037-2C03-4512-9B18-D017F756D9C5}" srcOrd="0" destOrd="0" presId="urn:microsoft.com/office/officeart/2005/8/layout/chevron2"/>
    <dgm:cxn modelId="{14DB008E-3758-4B2E-AC08-CDB313D998CE}" srcId="{6DC95C50-B528-434C-BF25-E11080BC7234}" destId="{D0FC06CA-B026-401C-994D-A330DB123B3A}" srcOrd="0" destOrd="0" parTransId="{C872E39D-90DE-4DE4-9D51-F12E805AFD2D}" sibTransId="{2A431D44-8F66-4BE3-B511-DA05661FE996}"/>
    <dgm:cxn modelId="{1C136515-A0F8-4F48-BA6C-F26B3FA26B25}" type="presOf" srcId="{29E71FF7-D9C1-4BB7-A537-C0C1853BC964}" destId="{8D6E2B24-BA8C-47A9-BB5D-1C9344A5FBED}" srcOrd="0" destOrd="0" presId="urn:microsoft.com/office/officeart/2005/8/layout/chevron2"/>
    <dgm:cxn modelId="{614AD797-51ED-476F-9A61-B97792323FD6}" type="presOf" srcId="{D0FC06CA-B026-401C-994D-A330DB123B3A}" destId="{0CA47C21-C8BB-497A-BD62-B3F269A5C00D}" srcOrd="0" destOrd="0" presId="urn:microsoft.com/office/officeart/2005/8/layout/chevron2"/>
    <dgm:cxn modelId="{1BB5CD32-C043-4D94-883C-0998665C5E6C}" type="presOf" srcId="{5661A836-4F05-4416-AF15-9833B38E913D}" destId="{D1CBBC40-586B-4D33-BF3F-5E7A25E775EE}" srcOrd="0" destOrd="0" presId="urn:microsoft.com/office/officeart/2005/8/layout/chevron2"/>
    <dgm:cxn modelId="{F98E4E22-9778-43DB-9BD7-1131991B606B}" srcId="{81818BAA-DD52-45B4-9CD0-1089EC3F026C}" destId="{29E71FF7-D9C1-4BB7-A537-C0C1853BC964}" srcOrd="0" destOrd="0" parTransId="{EB5F7E55-787D-428D-8641-69F5082AA3AB}" sibTransId="{4B32F2A0-A7F7-411E-ADE5-64B289A058CF}"/>
    <dgm:cxn modelId="{8D8DAE1D-751B-4DA7-95B5-F1BC8DEA3301}" srcId="{5661A836-4F05-4416-AF15-9833B38E913D}" destId="{81818BAA-DD52-45B4-9CD0-1089EC3F026C}" srcOrd="2" destOrd="0" parTransId="{D6836968-4BD3-4276-9D21-E6B9F7B429D3}" sibTransId="{6192D621-D0E2-44CF-8101-E24F48D9CB48}"/>
    <dgm:cxn modelId="{A36BEB14-27CE-4D5C-A954-7CDFD253FA29}" srcId="{5661A836-4F05-4416-AF15-9833B38E913D}" destId="{6DC95C50-B528-434C-BF25-E11080BC7234}" srcOrd="0" destOrd="0" parTransId="{C8FC258F-2EFE-4C7F-BADC-7F25C9EEEE75}" sibTransId="{0154E529-F38A-4FBA-8334-FBBC4278F588}"/>
    <dgm:cxn modelId="{3AA3EE89-4985-48B1-9AA3-40DB4C76296F}" type="presOf" srcId="{E8D5B9C0-6250-4F45-A42F-6C4F6B44D456}" destId="{50B93F27-EDE7-4BF2-9FF7-931C0B0FAA34}" srcOrd="0" destOrd="0" presId="urn:microsoft.com/office/officeart/2005/8/layout/chevron2"/>
    <dgm:cxn modelId="{9A0105D2-F86A-42A6-B43F-FBB93B983153}" srcId="{4F97FB8F-A036-4334-AF0E-5DE4DBACE02B}" destId="{E8D5B9C0-6250-4F45-A42F-6C4F6B44D456}" srcOrd="0" destOrd="0" parTransId="{8725F96D-D6C1-4B7C-8B32-9E5FB8D03FA2}" sibTransId="{9A6A1C1D-901B-4DEC-B1D1-029E3DBD1A6D}"/>
    <dgm:cxn modelId="{91FB52BC-45B7-416B-AF6A-8EB747013F29}" type="presParOf" srcId="{D1CBBC40-586B-4D33-BF3F-5E7A25E775EE}" destId="{81D3B35B-1D8A-429F-B90E-F94E37F34CCA}" srcOrd="0" destOrd="0" presId="urn:microsoft.com/office/officeart/2005/8/layout/chevron2"/>
    <dgm:cxn modelId="{8D665325-EB60-4A6B-9273-17090695A8B3}" type="presParOf" srcId="{81D3B35B-1D8A-429F-B90E-F94E37F34CCA}" destId="{EFBCF3AC-98D4-48E2-A9B0-D21D8E90A7E2}" srcOrd="0" destOrd="0" presId="urn:microsoft.com/office/officeart/2005/8/layout/chevron2"/>
    <dgm:cxn modelId="{AB365F57-8A28-4686-A805-F3AB20218AC1}" type="presParOf" srcId="{81D3B35B-1D8A-429F-B90E-F94E37F34CCA}" destId="{0CA47C21-C8BB-497A-BD62-B3F269A5C00D}" srcOrd="1" destOrd="0" presId="urn:microsoft.com/office/officeart/2005/8/layout/chevron2"/>
    <dgm:cxn modelId="{B1A54778-EA68-45DB-9B5A-EA94FC2C049B}" type="presParOf" srcId="{D1CBBC40-586B-4D33-BF3F-5E7A25E775EE}" destId="{5EC6AE28-B6C3-4BB6-825F-65EF4123DA1A}" srcOrd="1" destOrd="0" presId="urn:microsoft.com/office/officeart/2005/8/layout/chevron2"/>
    <dgm:cxn modelId="{A382DEA9-69AE-4914-B5F0-49491F603EFB}" type="presParOf" srcId="{D1CBBC40-586B-4D33-BF3F-5E7A25E775EE}" destId="{1A53F328-E323-4921-BA98-E01D63EF4B07}" srcOrd="2" destOrd="0" presId="urn:microsoft.com/office/officeart/2005/8/layout/chevron2"/>
    <dgm:cxn modelId="{A63C3CE4-D6DF-4916-9E61-4638D7A31B35}" type="presParOf" srcId="{1A53F328-E323-4921-BA98-E01D63EF4B07}" destId="{FDB9910A-8005-44E9-9366-9614645692C0}" srcOrd="0" destOrd="0" presId="urn:microsoft.com/office/officeart/2005/8/layout/chevron2"/>
    <dgm:cxn modelId="{BA9C9BD7-A498-4BF0-8897-C2462CA31B6A}" type="presParOf" srcId="{1A53F328-E323-4921-BA98-E01D63EF4B07}" destId="{50B93F27-EDE7-4BF2-9FF7-931C0B0FAA34}" srcOrd="1" destOrd="0" presId="urn:microsoft.com/office/officeart/2005/8/layout/chevron2"/>
    <dgm:cxn modelId="{95F1DE10-C488-4E49-9B15-B52A7CC5DEF9}" type="presParOf" srcId="{D1CBBC40-586B-4D33-BF3F-5E7A25E775EE}" destId="{821F94C5-D2CD-4B19-926F-DB0A31959028}" srcOrd="3" destOrd="0" presId="urn:microsoft.com/office/officeart/2005/8/layout/chevron2"/>
    <dgm:cxn modelId="{A79C35FA-1A3F-4821-86AD-B90D7428B799}" type="presParOf" srcId="{D1CBBC40-586B-4D33-BF3F-5E7A25E775EE}" destId="{5005A46B-998E-49C8-9F91-0EEC40262DD0}" srcOrd="4" destOrd="0" presId="urn:microsoft.com/office/officeart/2005/8/layout/chevron2"/>
    <dgm:cxn modelId="{CB3E6238-6118-4EEB-9089-282DC7FB688F}" type="presParOf" srcId="{5005A46B-998E-49C8-9F91-0EEC40262DD0}" destId="{401CA037-2C03-4512-9B18-D017F756D9C5}" srcOrd="0" destOrd="0" presId="urn:microsoft.com/office/officeart/2005/8/layout/chevron2"/>
    <dgm:cxn modelId="{CBAFA651-9673-42F8-BB06-ED28E40AA12D}" type="presParOf" srcId="{5005A46B-998E-49C8-9F91-0EEC40262DD0}" destId="{8D6E2B24-BA8C-47A9-BB5D-1C9344A5FBED}" srcOrd="1" destOrd="0" presId="urn:microsoft.com/office/officeart/2005/8/layout/chevron2"/>
  </dgm:cxnLst>
  <dgm:bg/>
  <dgm:whole/>
</dgm:dataModel>
</file>

<file path=ppt/diagrams/data3.xml><?xml version="1.0" encoding="utf-8"?>
<dgm:dataModel xmlns:dgm="http://schemas.openxmlformats.org/drawingml/2006/diagram" xmlns:a="http://schemas.openxmlformats.org/drawingml/2006/main">
  <dgm:ptLst>
    <dgm:pt modelId="{639A0098-6B69-4D9E-AE2A-DBEEF75DD5E9}" type="doc">
      <dgm:prSet loTypeId="urn:microsoft.com/office/officeart/2005/8/layout/vList6" loCatId="list" qsTypeId="urn:microsoft.com/office/officeart/2005/8/quickstyle/simple1" qsCatId="simple" csTypeId="urn:microsoft.com/office/officeart/2005/8/colors/accent1_2" csCatId="accent1" phldr="1"/>
      <dgm:spPr/>
      <dgm:t>
        <a:bodyPr/>
        <a:lstStyle/>
        <a:p>
          <a:pPr rtl="1"/>
          <a:endParaRPr lang="ar-SA"/>
        </a:p>
      </dgm:t>
    </dgm:pt>
    <dgm:pt modelId="{72F1E6FE-C4E9-4D7C-9108-B80D8CB280C2}">
      <dgm:prSet phldrT="[نص]"/>
      <dgm:spPr/>
      <dgm:t>
        <a:bodyPr/>
        <a:lstStyle/>
        <a:p>
          <a:pPr rtl="1"/>
          <a:r>
            <a:rPr lang="ar-SA" dirty="0" smtClean="0">
              <a:solidFill>
                <a:schemeClr val="tx1"/>
              </a:solidFill>
            </a:rPr>
            <a:t>معايير الأداء على مستوى المنظمة</a:t>
          </a:r>
          <a:endParaRPr lang="ar-SA" dirty="0">
            <a:solidFill>
              <a:schemeClr val="tx1"/>
            </a:solidFill>
          </a:endParaRPr>
        </a:p>
      </dgm:t>
    </dgm:pt>
    <dgm:pt modelId="{0D3A0099-DA23-4C97-82A0-FAAE600ABB15}" type="parTrans" cxnId="{1064D9BF-EE12-4134-A639-43C6F9B61CF3}">
      <dgm:prSet/>
      <dgm:spPr/>
      <dgm:t>
        <a:bodyPr/>
        <a:lstStyle/>
        <a:p>
          <a:pPr rtl="1"/>
          <a:endParaRPr lang="ar-SA"/>
        </a:p>
      </dgm:t>
    </dgm:pt>
    <dgm:pt modelId="{081550BF-6BDE-4839-99E7-CA3E7964E2D2}" type="sibTrans" cxnId="{1064D9BF-EE12-4134-A639-43C6F9B61CF3}">
      <dgm:prSet/>
      <dgm:spPr/>
      <dgm:t>
        <a:bodyPr/>
        <a:lstStyle/>
        <a:p>
          <a:pPr rtl="1"/>
          <a:endParaRPr lang="ar-SA"/>
        </a:p>
      </dgm:t>
    </dgm:pt>
    <dgm:pt modelId="{0D58ED0E-7CA3-4B2A-B846-0EF1A1BF015A}">
      <dgm:prSet phldrT="[نص]"/>
      <dgm:spPr/>
      <dgm:t>
        <a:bodyPr/>
        <a:lstStyle/>
        <a:p>
          <a:pPr rtl="1"/>
          <a:endParaRPr lang="ar-SA" sz="1700" dirty="0"/>
        </a:p>
      </dgm:t>
    </dgm:pt>
    <dgm:pt modelId="{6C974B05-BA23-472D-988B-D1F35923F0B7}" type="parTrans" cxnId="{314F8F7F-4BE7-4765-AE6C-D75003E19CBF}">
      <dgm:prSet/>
      <dgm:spPr/>
      <dgm:t>
        <a:bodyPr/>
        <a:lstStyle/>
        <a:p>
          <a:pPr rtl="1"/>
          <a:endParaRPr lang="ar-SA"/>
        </a:p>
      </dgm:t>
    </dgm:pt>
    <dgm:pt modelId="{B26DDBD7-8700-4DB6-82DE-B5441F2FD6BB}" type="sibTrans" cxnId="{314F8F7F-4BE7-4765-AE6C-D75003E19CBF}">
      <dgm:prSet/>
      <dgm:spPr/>
      <dgm:t>
        <a:bodyPr/>
        <a:lstStyle/>
        <a:p>
          <a:pPr rtl="1"/>
          <a:endParaRPr lang="ar-SA"/>
        </a:p>
      </dgm:t>
    </dgm:pt>
    <dgm:pt modelId="{2FED3028-8DF6-45A7-A014-28B38D5C497B}">
      <dgm:prSet custT="1"/>
      <dgm:spPr/>
      <dgm:t>
        <a:bodyPr/>
        <a:lstStyle/>
        <a:p>
          <a:pPr rtl="1"/>
          <a:r>
            <a:rPr lang="ar-SA" sz="1800" b="1" i="0" dirty="0" smtClean="0">
              <a:solidFill>
                <a:schemeClr val="tx1"/>
              </a:solidFill>
            </a:rPr>
            <a:t>أولا ' القرارات الكلية مقابل القرارات الجزئية قد تؤثر على أداء الفرد لأنه قد يتم التضحية برفع الأداء للمدى القصير لفائدة الأداء الكلي للشركة متعددة الجنسيات </a:t>
          </a:r>
          <a:endParaRPr lang="ar-SA" sz="1800" b="1" i="0" dirty="0">
            <a:solidFill>
              <a:schemeClr val="tx1"/>
            </a:solidFill>
          </a:endParaRPr>
        </a:p>
      </dgm:t>
    </dgm:pt>
    <dgm:pt modelId="{AD697D6C-F63A-4DAA-B6CA-15DE0EE9E414}" type="parTrans" cxnId="{FDEB9D6B-F309-44CC-8D14-8F8E71B1A392}">
      <dgm:prSet/>
      <dgm:spPr/>
      <dgm:t>
        <a:bodyPr/>
        <a:lstStyle/>
        <a:p>
          <a:pPr rtl="1"/>
          <a:endParaRPr lang="ar-SA"/>
        </a:p>
      </dgm:t>
    </dgm:pt>
    <dgm:pt modelId="{4EE3785A-C24E-4A84-9EA9-02C5004C177B}" type="sibTrans" cxnId="{FDEB9D6B-F309-44CC-8D14-8F8E71B1A392}">
      <dgm:prSet/>
      <dgm:spPr/>
      <dgm:t>
        <a:bodyPr/>
        <a:lstStyle/>
        <a:p>
          <a:pPr rtl="1"/>
          <a:endParaRPr lang="ar-SA"/>
        </a:p>
      </dgm:t>
    </dgm:pt>
    <dgm:pt modelId="{C5497D5A-FF4A-4240-8478-7B6E534CC152}">
      <dgm:prSet custT="1"/>
      <dgm:spPr/>
      <dgm:t>
        <a:bodyPr/>
        <a:lstStyle/>
        <a:p>
          <a:pPr rtl="1"/>
          <a:r>
            <a:rPr lang="ar-SA" sz="1800" b="1" i="0" dirty="0" smtClean="0">
              <a:solidFill>
                <a:schemeClr val="tx1"/>
              </a:solidFill>
            </a:rPr>
            <a:t>ثانيا  ' عدم كفاية البيانات حول أنشطة الشركة متعددة الجنسيات يمكن أن يغطي القدرة على التقييم الموضوعي لأداء الفرد ومن ثم إدارته</a:t>
          </a:r>
          <a:endParaRPr lang="ar-SA" sz="1800" b="1" i="0" dirty="0">
            <a:solidFill>
              <a:schemeClr val="tx1"/>
            </a:solidFill>
          </a:endParaRPr>
        </a:p>
      </dgm:t>
    </dgm:pt>
    <dgm:pt modelId="{7BE58EE9-E07C-4BB2-AB71-B5246D35DC63}" type="parTrans" cxnId="{D0C781A6-39B1-448B-BA56-40FD21474EA0}">
      <dgm:prSet/>
      <dgm:spPr/>
      <dgm:t>
        <a:bodyPr/>
        <a:lstStyle/>
        <a:p>
          <a:pPr rtl="1"/>
          <a:endParaRPr lang="ar-SA"/>
        </a:p>
      </dgm:t>
    </dgm:pt>
    <dgm:pt modelId="{32FF98EC-21FF-4742-8141-97C1F8A29DE6}" type="sibTrans" cxnId="{D0C781A6-39B1-448B-BA56-40FD21474EA0}">
      <dgm:prSet/>
      <dgm:spPr/>
      <dgm:t>
        <a:bodyPr/>
        <a:lstStyle/>
        <a:p>
          <a:pPr rtl="1"/>
          <a:endParaRPr lang="ar-SA"/>
        </a:p>
      </dgm:t>
    </dgm:pt>
    <dgm:pt modelId="{67EE4797-E4BE-45C1-813A-0CD72E3BC5FE}">
      <dgm:prSet custT="1"/>
      <dgm:spPr/>
      <dgm:t>
        <a:bodyPr/>
        <a:lstStyle/>
        <a:p>
          <a:pPr rtl="1"/>
          <a:r>
            <a:rPr lang="ar-SA" sz="1800" b="1" i="0" dirty="0" smtClean="0">
              <a:solidFill>
                <a:schemeClr val="tx1"/>
              </a:solidFill>
            </a:rPr>
            <a:t>ثالثا  ' تقلبات المحيط الدولي يعني إذا كانت غايات الأفراد غير مرنة ووضعت من منظور المقر الرئيسي فقط فان الشروط المحلية قد يساء إدارتها</a:t>
          </a:r>
          <a:endParaRPr lang="ar-SA" sz="1800" b="1" i="0" dirty="0">
            <a:solidFill>
              <a:schemeClr val="tx1"/>
            </a:solidFill>
          </a:endParaRPr>
        </a:p>
      </dgm:t>
    </dgm:pt>
    <dgm:pt modelId="{8638935D-7308-42D3-9ED2-2A0CC838B946}" type="parTrans" cxnId="{AB90FBE1-0C05-448B-8DF6-FE87AA8A99A1}">
      <dgm:prSet/>
      <dgm:spPr/>
      <dgm:t>
        <a:bodyPr/>
        <a:lstStyle/>
        <a:p>
          <a:pPr rtl="1"/>
          <a:endParaRPr lang="ar-SA"/>
        </a:p>
      </dgm:t>
    </dgm:pt>
    <dgm:pt modelId="{0B62C22A-103A-4BC3-A84A-480F1B1C2DFB}" type="sibTrans" cxnId="{AB90FBE1-0C05-448B-8DF6-FE87AA8A99A1}">
      <dgm:prSet/>
      <dgm:spPr/>
      <dgm:t>
        <a:bodyPr/>
        <a:lstStyle/>
        <a:p>
          <a:pPr rtl="1"/>
          <a:endParaRPr lang="ar-SA"/>
        </a:p>
      </dgm:t>
    </dgm:pt>
    <dgm:pt modelId="{CC2CD175-7D75-4DA1-848B-0B8909116DC3}">
      <dgm:prSet custT="1"/>
      <dgm:spPr/>
      <dgm:t>
        <a:bodyPr/>
        <a:lstStyle/>
        <a:p>
          <a:pPr rtl="1"/>
          <a:r>
            <a:rPr lang="ar-SA" sz="1800" b="1" i="0" dirty="0" smtClean="0">
              <a:solidFill>
                <a:schemeClr val="tx1"/>
              </a:solidFill>
            </a:rPr>
            <a:t>رابعا ' الانفصال الجغرافي والزمني قد يعقد من تطابق التقديرات بين أنشطة الفروع والمقر الرئيسي </a:t>
          </a:r>
          <a:endParaRPr lang="ar-SA" sz="1800" b="1" i="0" dirty="0">
            <a:solidFill>
              <a:schemeClr val="tx1"/>
            </a:solidFill>
          </a:endParaRPr>
        </a:p>
      </dgm:t>
    </dgm:pt>
    <dgm:pt modelId="{2875FC44-98A6-49FD-8E9A-0C263327CCDE}" type="parTrans" cxnId="{70E6A252-487C-47E1-BB2C-AEE7D7D462F5}">
      <dgm:prSet/>
      <dgm:spPr/>
      <dgm:t>
        <a:bodyPr/>
        <a:lstStyle/>
        <a:p>
          <a:pPr rtl="1"/>
          <a:endParaRPr lang="ar-SA"/>
        </a:p>
      </dgm:t>
    </dgm:pt>
    <dgm:pt modelId="{361F4096-F6F6-41E6-B652-2FE5B45817F4}" type="sibTrans" cxnId="{70E6A252-487C-47E1-BB2C-AEE7D7D462F5}">
      <dgm:prSet/>
      <dgm:spPr/>
      <dgm:t>
        <a:bodyPr/>
        <a:lstStyle/>
        <a:p>
          <a:pPr rtl="1"/>
          <a:endParaRPr lang="ar-SA"/>
        </a:p>
      </dgm:t>
    </dgm:pt>
    <dgm:pt modelId="{1E3CB1BD-D495-420D-A355-E03BE2E991D1}">
      <dgm:prSet custT="1"/>
      <dgm:spPr/>
      <dgm:t>
        <a:bodyPr/>
        <a:lstStyle/>
        <a:p>
          <a:pPr rtl="1"/>
          <a:r>
            <a:rPr lang="ar-SA" sz="1800" b="1" i="0" dirty="0" smtClean="0">
              <a:solidFill>
                <a:schemeClr val="tx1"/>
              </a:solidFill>
            </a:rPr>
            <a:t>خامسا ' مستوى التغيير في نضج السوق قد يفرض المزيد من الوقت على الفروع الخارجية لتحقيق غايات الأداء مقارنة بما هو معتاد في السوق المحلية</a:t>
          </a:r>
          <a:r>
            <a:rPr lang="ar-SA" sz="1600" b="1" i="0" dirty="0" smtClean="0">
              <a:solidFill>
                <a:schemeClr val="tx1"/>
              </a:solidFill>
            </a:rPr>
            <a:t> </a:t>
          </a:r>
          <a:endParaRPr lang="ar-SA" sz="1600" b="1" i="0" dirty="0">
            <a:solidFill>
              <a:schemeClr val="tx1"/>
            </a:solidFill>
          </a:endParaRPr>
        </a:p>
      </dgm:t>
    </dgm:pt>
    <dgm:pt modelId="{6DBDE3F6-9EB6-4EDD-81D3-193B2359F98B}" type="parTrans" cxnId="{E0F5FD50-62A2-4512-9EC7-DE01B41853EF}">
      <dgm:prSet/>
      <dgm:spPr/>
      <dgm:t>
        <a:bodyPr/>
        <a:lstStyle/>
        <a:p>
          <a:pPr rtl="1"/>
          <a:endParaRPr lang="ar-SA"/>
        </a:p>
      </dgm:t>
    </dgm:pt>
    <dgm:pt modelId="{C170B382-0334-43FA-A98E-0C120FF37C12}" type="sibTrans" cxnId="{E0F5FD50-62A2-4512-9EC7-DE01B41853EF}">
      <dgm:prSet/>
      <dgm:spPr/>
      <dgm:t>
        <a:bodyPr/>
        <a:lstStyle/>
        <a:p>
          <a:pPr rtl="1"/>
          <a:endParaRPr lang="ar-SA"/>
        </a:p>
      </dgm:t>
    </dgm:pt>
    <dgm:pt modelId="{EE24FE26-4D8A-48A3-A234-31CBBE9EF136}" type="pres">
      <dgm:prSet presAssocID="{639A0098-6B69-4D9E-AE2A-DBEEF75DD5E9}" presName="Name0" presStyleCnt="0">
        <dgm:presLayoutVars>
          <dgm:dir/>
          <dgm:animLvl val="lvl"/>
          <dgm:resizeHandles/>
        </dgm:presLayoutVars>
      </dgm:prSet>
      <dgm:spPr/>
      <dgm:t>
        <a:bodyPr/>
        <a:lstStyle/>
        <a:p>
          <a:pPr rtl="1"/>
          <a:endParaRPr lang="ar-SA"/>
        </a:p>
      </dgm:t>
    </dgm:pt>
    <dgm:pt modelId="{2B2E4D3A-FD9C-438D-A939-0BEA12EDFD4D}" type="pres">
      <dgm:prSet presAssocID="{72F1E6FE-C4E9-4D7C-9108-B80D8CB280C2}" presName="linNode" presStyleCnt="0"/>
      <dgm:spPr/>
    </dgm:pt>
    <dgm:pt modelId="{B805F260-F72C-46F1-9A4D-3AE2021EA018}" type="pres">
      <dgm:prSet presAssocID="{72F1E6FE-C4E9-4D7C-9108-B80D8CB280C2}" presName="parentShp" presStyleLbl="node1" presStyleIdx="0" presStyleCnt="1" custScaleX="61289" custScaleY="43750" custLinFactNeighborX="-75" custLinFactNeighborY="1563">
        <dgm:presLayoutVars>
          <dgm:bulletEnabled val="1"/>
        </dgm:presLayoutVars>
      </dgm:prSet>
      <dgm:spPr/>
      <dgm:t>
        <a:bodyPr/>
        <a:lstStyle/>
        <a:p>
          <a:pPr rtl="1"/>
          <a:endParaRPr lang="ar-SA"/>
        </a:p>
      </dgm:t>
    </dgm:pt>
    <dgm:pt modelId="{E267E0A2-0E73-4372-80FE-FD136F592E33}" type="pres">
      <dgm:prSet presAssocID="{72F1E6FE-C4E9-4D7C-9108-B80D8CB280C2}" presName="childShp" presStyleLbl="bgAccFollowNode1" presStyleIdx="0" presStyleCnt="1" custScaleX="132257" custScaleY="100196" custLinFactNeighborX="112" custLinFactNeighborY="10315">
        <dgm:presLayoutVars>
          <dgm:bulletEnabled val="1"/>
        </dgm:presLayoutVars>
      </dgm:prSet>
      <dgm:spPr/>
      <dgm:t>
        <a:bodyPr/>
        <a:lstStyle/>
        <a:p>
          <a:pPr rtl="1"/>
          <a:endParaRPr lang="ar-SA"/>
        </a:p>
      </dgm:t>
    </dgm:pt>
  </dgm:ptLst>
  <dgm:cxnLst>
    <dgm:cxn modelId="{D0C781A6-39B1-448B-BA56-40FD21474EA0}" srcId="{72F1E6FE-C4E9-4D7C-9108-B80D8CB280C2}" destId="{C5497D5A-FF4A-4240-8478-7B6E534CC152}" srcOrd="2" destOrd="0" parTransId="{7BE58EE9-E07C-4BB2-AB71-B5246D35DC63}" sibTransId="{32FF98EC-21FF-4742-8141-97C1F8A29DE6}"/>
    <dgm:cxn modelId="{FDEB9D6B-F309-44CC-8D14-8F8E71B1A392}" srcId="{72F1E6FE-C4E9-4D7C-9108-B80D8CB280C2}" destId="{2FED3028-8DF6-45A7-A014-28B38D5C497B}" srcOrd="1" destOrd="0" parTransId="{AD697D6C-F63A-4DAA-B6CA-15DE0EE9E414}" sibTransId="{4EE3785A-C24E-4A84-9EA9-02C5004C177B}"/>
    <dgm:cxn modelId="{1B36E1CE-0127-4311-9B5F-C01C6FAC698A}" type="presOf" srcId="{2FED3028-8DF6-45A7-A014-28B38D5C497B}" destId="{E267E0A2-0E73-4372-80FE-FD136F592E33}" srcOrd="0" destOrd="1" presId="urn:microsoft.com/office/officeart/2005/8/layout/vList6"/>
    <dgm:cxn modelId="{B1BC18F5-1793-48E9-8658-7CBD735E048A}" type="presOf" srcId="{0D58ED0E-7CA3-4B2A-B846-0EF1A1BF015A}" destId="{E267E0A2-0E73-4372-80FE-FD136F592E33}" srcOrd="0" destOrd="0" presId="urn:microsoft.com/office/officeart/2005/8/layout/vList6"/>
    <dgm:cxn modelId="{70E6A252-487C-47E1-BB2C-AEE7D7D462F5}" srcId="{72F1E6FE-C4E9-4D7C-9108-B80D8CB280C2}" destId="{CC2CD175-7D75-4DA1-848B-0B8909116DC3}" srcOrd="4" destOrd="0" parTransId="{2875FC44-98A6-49FD-8E9A-0C263327CCDE}" sibTransId="{361F4096-F6F6-41E6-B652-2FE5B45817F4}"/>
    <dgm:cxn modelId="{531A1347-2F8A-4708-A511-D8124D0434BF}" type="presOf" srcId="{639A0098-6B69-4D9E-AE2A-DBEEF75DD5E9}" destId="{EE24FE26-4D8A-48A3-A234-31CBBE9EF136}" srcOrd="0" destOrd="0" presId="urn:microsoft.com/office/officeart/2005/8/layout/vList6"/>
    <dgm:cxn modelId="{B84CB4A1-0568-4927-B47E-5C18CABFD94A}" type="presOf" srcId="{67EE4797-E4BE-45C1-813A-0CD72E3BC5FE}" destId="{E267E0A2-0E73-4372-80FE-FD136F592E33}" srcOrd="0" destOrd="3" presId="urn:microsoft.com/office/officeart/2005/8/layout/vList6"/>
    <dgm:cxn modelId="{C96A58C0-71E6-432F-A806-A149B388E62F}" type="presOf" srcId="{CC2CD175-7D75-4DA1-848B-0B8909116DC3}" destId="{E267E0A2-0E73-4372-80FE-FD136F592E33}" srcOrd="0" destOrd="4" presId="urn:microsoft.com/office/officeart/2005/8/layout/vList6"/>
    <dgm:cxn modelId="{E0F5FD50-62A2-4512-9EC7-DE01B41853EF}" srcId="{72F1E6FE-C4E9-4D7C-9108-B80D8CB280C2}" destId="{1E3CB1BD-D495-420D-A355-E03BE2E991D1}" srcOrd="5" destOrd="0" parTransId="{6DBDE3F6-9EB6-4EDD-81D3-193B2359F98B}" sibTransId="{C170B382-0334-43FA-A98E-0C120FF37C12}"/>
    <dgm:cxn modelId="{6AD9BF77-37D4-4938-8A47-12A157012814}" type="presOf" srcId="{1E3CB1BD-D495-420D-A355-E03BE2E991D1}" destId="{E267E0A2-0E73-4372-80FE-FD136F592E33}" srcOrd="0" destOrd="5" presId="urn:microsoft.com/office/officeart/2005/8/layout/vList6"/>
    <dgm:cxn modelId="{1064D9BF-EE12-4134-A639-43C6F9B61CF3}" srcId="{639A0098-6B69-4D9E-AE2A-DBEEF75DD5E9}" destId="{72F1E6FE-C4E9-4D7C-9108-B80D8CB280C2}" srcOrd="0" destOrd="0" parTransId="{0D3A0099-DA23-4C97-82A0-FAAE600ABB15}" sibTransId="{081550BF-6BDE-4839-99E7-CA3E7964E2D2}"/>
    <dgm:cxn modelId="{4F3117C7-FF41-49C3-B50D-78D0D61856D0}" type="presOf" srcId="{72F1E6FE-C4E9-4D7C-9108-B80D8CB280C2}" destId="{B805F260-F72C-46F1-9A4D-3AE2021EA018}" srcOrd="0" destOrd="0" presId="urn:microsoft.com/office/officeart/2005/8/layout/vList6"/>
    <dgm:cxn modelId="{314F8F7F-4BE7-4765-AE6C-D75003E19CBF}" srcId="{72F1E6FE-C4E9-4D7C-9108-B80D8CB280C2}" destId="{0D58ED0E-7CA3-4B2A-B846-0EF1A1BF015A}" srcOrd="0" destOrd="0" parTransId="{6C974B05-BA23-472D-988B-D1F35923F0B7}" sibTransId="{B26DDBD7-8700-4DB6-82DE-B5441F2FD6BB}"/>
    <dgm:cxn modelId="{AB90FBE1-0C05-448B-8DF6-FE87AA8A99A1}" srcId="{72F1E6FE-C4E9-4D7C-9108-B80D8CB280C2}" destId="{67EE4797-E4BE-45C1-813A-0CD72E3BC5FE}" srcOrd="3" destOrd="0" parTransId="{8638935D-7308-42D3-9ED2-2A0CC838B946}" sibTransId="{0B62C22A-103A-4BC3-A84A-480F1B1C2DFB}"/>
    <dgm:cxn modelId="{5F5A155F-5355-4DAC-8195-8578B2EDF48C}" type="presOf" srcId="{C5497D5A-FF4A-4240-8478-7B6E534CC152}" destId="{E267E0A2-0E73-4372-80FE-FD136F592E33}" srcOrd="0" destOrd="2" presId="urn:microsoft.com/office/officeart/2005/8/layout/vList6"/>
    <dgm:cxn modelId="{35BEE8E8-9BC7-42D0-890D-B9C29C5012CE}" type="presParOf" srcId="{EE24FE26-4D8A-48A3-A234-31CBBE9EF136}" destId="{2B2E4D3A-FD9C-438D-A939-0BEA12EDFD4D}" srcOrd="0" destOrd="0" presId="urn:microsoft.com/office/officeart/2005/8/layout/vList6"/>
    <dgm:cxn modelId="{DC15E1EA-A7A9-4036-8ABC-49E535BACE26}" type="presParOf" srcId="{2B2E4D3A-FD9C-438D-A939-0BEA12EDFD4D}" destId="{B805F260-F72C-46F1-9A4D-3AE2021EA018}" srcOrd="0" destOrd="0" presId="urn:microsoft.com/office/officeart/2005/8/layout/vList6"/>
    <dgm:cxn modelId="{650BBFFB-3A03-4E4A-9228-36F051080725}" type="presParOf" srcId="{2B2E4D3A-FD9C-438D-A939-0BEA12EDFD4D}" destId="{E267E0A2-0E73-4372-80FE-FD136F592E33}"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8616349D-A958-456D-BC7E-47D46F80867F}" type="doc">
      <dgm:prSet loTypeId="urn:microsoft.com/office/officeart/2005/8/layout/vList6" loCatId="list" qsTypeId="urn:microsoft.com/office/officeart/2005/8/quickstyle/simple1" qsCatId="simple" csTypeId="urn:microsoft.com/office/officeart/2005/8/colors/accent1_2" csCatId="accent1" phldr="1"/>
      <dgm:spPr/>
      <dgm:t>
        <a:bodyPr/>
        <a:lstStyle/>
        <a:p>
          <a:pPr rtl="1"/>
          <a:endParaRPr lang="ar-SA"/>
        </a:p>
      </dgm:t>
    </dgm:pt>
    <dgm:pt modelId="{2244CBCF-D4C7-4CE9-B13F-4A84706FCD68}">
      <dgm:prSet phldrT="[نص]"/>
      <dgm:spPr/>
      <dgm:t>
        <a:bodyPr/>
        <a:lstStyle/>
        <a:p>
          <a:pPr rtl="1"/>
          <a:r>
            <a:rPr lang="ar-SA" dirty="0" smtClean="0">
              <a:solidFill>
                <a:schemeClr val="tx1"/>
              </a:solidFill>
            </a:rPr>
            <a:t>معايير الأداء على المستوى الفردي</a:t>
          </a:r>
          <a:endParaRPr lang="ar-SA" dirty="0">
            <a:solidFill>
              <a:schemeClr val="tx1"/>
            </a:solidFill>
          </a:endParaRPr>
        </a:p>
      </dgm:t>
    </dgm:pt>
    <dgm:pt modelId="{FAC634B7-5189-4A21-B656-780402562028}" type="parTrans" cxnId="{AFB2B661-12F8-4D3C-8F82-2084F3AFD8DE}">
      <dgm:prSet/>
      <dgm:spPr/>
      <dgm:t>
        <a:bodyPr/>
        <a:lstStyle/>
        <a:p>
          <a:pPr rtl="1"/>
          <a:endParaRPr lang="ar-SA"/>
        </a:p>
      </dgm:t>
    </dgm:pt>
    <dgm:pt modelId="{53DD9BC2-55A0-4F3F-AF3D-AEF300C72289}" type="sibTrans" cxnId="{AFB2B661-12F8-4D3C-8F82-2084F3AFD8DE}">
      <dgm:prSet/>
      <dgm:spPr/>
      <dgm:t>
        <a:bodyPr/>
        <a:lstStyle/>
        <a:p>
          <a:pPr rtl="1"/>
          <a:endParaRPr lang="ar-SA"/>
        </a:p>
      </dgm:t>
    </dgm:pt>
    <dgm:pt modelId="{F9F7DC1D-66E6-4879-82F2-BA14115027D6}">
      <dgm:prSet phldrT="[نص]"/>
      <dgm:spPr/>
      <dgm:t>
        <a:bodyPr/>
        <a:lstStyle/>
        <a:p>
          <a:pPr rtl="1"/>
          <a:r>
            <a:rPr lang="ar-SA" b="0" i="0" dirty="0" smtClean="0"/>
            <a:t>بالنسبة للأفراد الذين يعملون في الشركات متعددة الجنسيات  فان عملهم يتطلب أبعاد إضافية مقارنة بالعمل المحلي . فعلى سبيل المثال فان الموظفين الدوليين إضافة لزيادة مجال عملهم وعمقه والتباعد الثقافي بينه وبين زملائه . فالصعوبات اللغوية يجب أن تراعي في تطوير معايير الأداء الدولي على المستوى الفردي</a:t>
          </a:r>
          <a:endParaRPr lang="ar-SA" dirty="0"/>
        </a:p>
      </dgm:t>
    </dgm:pt>
    <dgm:pt modelId="{96936988-F86C-440B-A9E0-5246A000D210}" type="parTrans" cxnId="{DA2DB3A0-419C-442E-97D2-57B229EC8F6C}">
      <dgm:prSet/>
      <dgm:spPr/>
      <dgm:t>
        <a:bodyPr/>
        <a:lstStyle/>
        <a:p>
          <a:pPr rtl="1"/>
          <a:endParaRPr lang="ar-SA"/>
        </a:p>
      </dgm:t>
    </dgm:pt>
    <dgm:pt modelId="{76EEACA9-921B-498D-B1A1-9A65BED82D86}" type="sibTrans" cxnId="{DA2DB3A0-419C-442E-97D2-57B229EC8F6C}">
      <dgm:prSet/>
      <dgm:spPr/>
      <dgm:t>
        <a:bodyPr/>
        <a:lstStyle/>
        <a:p>
          <a:pPr rtl="1"/>
          <a:endParaRPr lang="ar-SA"/>
        </a:p>
      </dgm:t>
    </dgm:pt>
    <dgm:pt modelId="{8F9425D7-CFCC-4E9A-A7B9-180FA9937627}" type="pres">
      <dgm:prSet presAssocID="{8616349D-A958-456D-BC7E-47D46F80867F}" presName="Name0" presStyleCnt="0">
        <dgm:presLayoutVars>
          <dgm:dir val="rev"/>
          <dgm:animLvl val="lvl"/>
          <dgm:resizeHandles/>
        </dgm:presLayoutVars>
      </dgm:prSet>
      <dgm:spPr/>
      <dgm:t>
        <a:bodyPr/>
        <a:lstStyle/>
        <a:p>
          <a:pPr rtl="1"/>
          <a:endParaRPr lang="ar-SA"/>
        </a:p>
      </dgm:t>
    </dgm:pt>
    <dgm:pt modelId="{2A21EBC5-7AAB-491D-BBC2-E75194F4BB99}" type="pres">
      <dgm:prSet presAssocID="{2244CBCF-D4C7-4CE9-B13F-4A84706FCD68}" presName="linNode" presStyleCnt="0"/>
      <dgm:spPr/>
    </dgm:pt>
    <dgm:pt modelId="{3DB81524-4DA5-4894-84A3-360F593D526E}" type="pres">
      <dgm:prSet presAssocID="{2244CBCF-D4C7-4CE9-B13F-4A84706FCD68}" presName="parentShp" presStyleLbl="node1" presStyleIdx="0" presStyleCnt="1" custScaleX="44531" custScaleY="42186" custLinFactNeighborX="18490" custLinFactNeighborY="-2735">
        <dgm:presLayoutVars>
          <dgm:bulletEnabled val="1"/>
        </dgm:presLayoutVars>
      </dgm:prSet>
      <dgm:spPr/>
      <dgm:t>
        <a:bodyPr/>
        <a:lstStyle/>
        <a:p>
          <a:pPr rtl="1"/>
          <a:endParaRPr lang="ar-SA"/>
        </a:p>
      </dgm:t>
    </dgm:pt>
    <dgm:pt modelId="{4170E3AF-EAB9-4ED2-9492-CEAC65A61AFD}" type="pres">
      <dgm:prSet presAssocID="{2244CBCF-D4C7-4CE9-B13F-4A84706FCD68}" presName="childShp" presStyleLbl="bgAccFollowNode1" presStyleIdx="0" presStyleCnt="1" custScaleX="136459">
        <dgm:presLayoutVars>
          <dgm:bulletEnabled val="1"/>
        </dgm:presLayoutVars>
      </dgm:prSet>
      <dgm:spPr/>
      <dgm:t>
        <a:bodyPr/>
        <a:lstStyle/>
        <a:p>
          <a:pPr rtl="1"/>
          <a:endParaRPr lang="ar-SA"/>
        </a:p>
      </dgm:t>
    </dgm:pt>
  </dgm:ptLst>
  <dgm:cxnLst>
    <dgm:cxn modelId="{DA2DB3A0-419C-442E-97D2-57B229EC8F6C}" srcId="{2244CBCF-D4C7-4CE9-B13F-4A84706FCD68}" destId="{F9F7DC1D-66E6-4879-82F2-BA14115027D6}" srcOrd="0" destOrd="0" parTransId="{96936988-F86C-440B-A9E0-5246A000D210}" sibTransId="{76EEACA9-921B-498D-B1A1-9A65BED82D86}"/>
    <dgm:cxn modelId="{1AFE0842-38DB-4250-A1B6-118589757D05}" type="presOf" srcId="{F9F7DC1D-66E6-4879-82F2-BA14115027D6}" destId="{4170E3AF-EAB9-4ED2-9492-CEAC65A61AFD}" srcOrd="0" destOrd="0" presId="urn:microsoft.com/office/officeart/2005/8/layout/vList6"/>
    <dgm:cxn modelId="{FD0667CA-6966-4B36-A39D-D3AC4572C539}" type="presOf" srcId="{2244CBCF-D4C7-4CE9-B13F-4A84706FCD68}" destId="{3DB81524-4DA5-4894-84A3-360F593D526E}" srcOrd="0" destOrd="0" presId="urn:microsoft.com/office/officeart/2005/8/layout/vList6"/>
    <dgm:cxn modelId="{AFB2B661-12F8-4D3C-8F82-2084F3AFD8DE}" srcId="{8616349D-A958-456D-BC7E-47D46F80867F}" destId="{2244CBCF-D4C7-4CE9-B13F-4A84706FCD68}" srcOrd="0" destOrd="0" parTransId="{FAC634B7-5189-4A21-B656-780402562028}" sibTransId="{53DD9BC2-55A0-4F3F-AF3D-AEF300C72289}"/>
    <dgm:cxn modelId="{6BF92A3B-93D5-48B1-9B72-302968A61ACD}" type="presOf" srcId="{8616349D-A958-456D-BC7E-47D46F80867F}" destId="{8F9425D7-CFCC-4E9A-A7B9-180FA9937627}" srcOrd="0" destOrd="0" presId="urn:microsoft.com/office/officeart/2005/8/layout/vList6"/>
    <dgm:cxn modelId="{845687DC-232A-4CD5-957D-71B51F203AD6}" type="presParOf" srcId="{8F9425D7-CFCC-4E9A-A7B9-180FA9937627}" destId="{2A21EBC5-7AAB-491D-BBC2-E75194F4BB99}" srcOrd="0" destOrd="0" presId="urn:microsoft.com/office/officeart/2005/8/layout/vList6"/>
    <dgm:cxn modelId="{BCE87987-4681-4D3C-A28E-16487959A6F7}" type="presParOf" srcId="{2A21EBC5-7AAB-491D-BBC2-E75194F4BB99}" destId="{3DB81524-4DA5-4894-84A3-360F593D526E}" srcOrd="0" destOrd="0" presId="urn:microsoft.com/office/officeart/2005/8/layout/vList6"/>
    <dgm:cxn modelId="{6E4A71A4-C08A-470C-970B-22E67FE55F26}" type="presParOf" srcId="{2A21EBC5-7AAB-491D-BBC2-E75194F4BB99}" destId="{4170E3AF-EAB9-4ED2-9492-CEAC65A61AFD}" srcOrd="1" destOrd="0" presId="urn:microsoft.com/office/officeart/2005/8/layout/vList6"/>
  </dgm:cxnLst>
  <dgm:bg/>
  <dgm:whole/>
</dgm:dataModel>
</file>

<file path=ppt/diagrams/data5.xml><?xml version="1.0" encoding="utf-8"?>
<dgm:dataModel xmlns:dgm="http://schemas.openxmlformats.org/drawingml/2006/diagram" xmlns:a="http://schemas.openxmlformats.org/drawingml/2006/main">
  <dgm:ptLst>
    <dgm:pt modelId="{F157D393-E610-4342-A1C5-896F569F9FC5}" type="doc">
      <dgm:prSet loTypeId="urn:microsoft.com/office/officeart/2005/8/layout/chevron2" loCatId="list" qsTypeId="urn:microsoft.com/office/officeart/2005/8/quickstyle/3d3" qsCatId="3D" csTypeId="urn:microsoft.com/office/officeart/2005/8/colors/accent1_2" csCatId="accent1" phldr="1"/>
      <dgm:spPr/>
      <dgm:t>
        <a:bodyPr/>
        <a:lstStyle/>
        <a:p>
          <a:pPr rtl="1"/>
          <a:endParaRPr lang="ar-SA"/>
        </a:p>
      </dgm:t>
    </dgm:pt>
    <dgm:pt modelId="{3AC7A6EE-4DAE-4659-9229-35997DE87320}">
      <dgm:prSet phldrT="[نص]"/>
      <dgm:spPr/>
      <dgm:t>
        <a:bodyPr/>
        <a:lstStyle/>
        <a:p>
          <a:pPr rtl="1"/>
          <a:r>
            <a:rPr lang="ar-SA" dirty="0" smtClean="0">
              <a:solidFill>
                <a:schemeClr val="tx1"/>
              </a:solidFill>
            </a:rPr>
            <a:t>الارتباط بإستراتيجية الشركة متعددة الجنسيات </a:t>
          </a:r>
          <a:endParaRPr lang="ar-SA" dirty="0">
            <a:solidFill>
              <a:schemeClr val="tx1"/>
            </a:solidFill>
          </a:endParaRPr>
        </a:p>
      </dgm:t>
    </dgm:pt>
    <dgm:pt modelId="{8A0D9AA0-D50B-4F11-88FB-0E63E7C3C875}" type="parTrans" cxnId="{F14BC0FB-6B35-4F73-AE0F-E5E11116DE61}">
      <dgm:prSet/>
      <dgm:spPr/>
      <dgm:t>
        <a:bodyPr/>
        <a:lstStyle/>
        <a:p>
          <a:pPr rtl="1"/>
          <a:endParaRPr lang="ar-SA"/>
        </a:p>
      </dgm:t>
    </dgm:pt>
    <dgm:pt modelId="{F9C17DB9-7F62-4769-AB33-2B8C440F35A5}" type="sibTrans" cxnId="{F14BC0FB-6B35-4F73-AE0F-E5E11116DE61}">
      <dgm:prSet/>
      <dgm:spPr/>
      <dgm:t>
        <a:bodyPr/>
        <a:lstStyle/>
        <a:p>
          <a:pPr rtl="1"/>
          <a:endParaRPr lang="ar-SA"/>
        </a:p>
      </dgm:t>
    </dgm:pt>
    <dgm:pt modelId="{4131256B-59B1-4072-BD0D-886809D745F6}">
      <dgm:prSet phldrT="[نص]"/>
      <dgm:spPr/>
      <dgm:t>
        <a:bodyPr/>
        <a:lstStyle/>
        <a:p>
          <a:pPr rtl="1"/>
          <a:r>
            <a:rPr lang="ar-SA" dirty="0" smtClean="0">
              <a:solidFill>
                <a:schemeClr val="tx1"/>
              </a:solidFill>
            </a:rPr>
            <a:t>.</a:t>
          </a:r>
          <a:endParaRPr lang="ar-SA" dirty="0">
            <a:solidFill>
              <a:schemeClr val="tx1"/>
            </a:solidFill>
          </a:endParaRPr>
        </a:p>
      </dgm:t>
    </dgm:pt>
    <dgm:pt modelId="{9A0DE54F-78BE-4FC5-805D-BE99AB33B96C}" type="parTrans" cxnId="{0B3368BE-2064-4377-A374-93087E5A9E98}">
      <dgm:prSet/>
      <dgm:spPr/>
      <dgm:t>
        <a:bodyPr/>
        <a:lstStyle/>
        <a:p>
          <a:pPr rtl="1"/>
          <a:endParaRPr lang="ar-SA"/>
        </a:p>
      </dgm:t>
    </dgm:pt>
    <dgm:pt modelId="{823BADF2-80E0-4E3F-834C-72AA386980FC}" type="sibTrans" cxnId="{0B3368BE-2064-4377-A374-93087E5A9E98}">
      <dgm:prSet/>
      <dgm:spPr/>
      <dgm:t>
        <a:bodyPr/>
        <a:lstStyle/>
        <a:p>
          <a:pPr rtl="1"/>
          <a:endParaRPr lang="ar-SA"/>
        </a:p>
      </dgm:t>
    </dgm:pt>
    <dgm:pt modelId="{58AE063D-63C3-4C27-9E03-33E7D2D4970A}" type="pres">
      <dgm:prSet presAssocID="{F157D393-E610-4342-A1C5-896F569F9FC5}" presName="linearFlow" presStyleCnt="0">
        <dgm:presLayoutVars>
          <dgm:dir val="rev"/>
          <dgm:animLvl val="lvl"/>
          <dgm:resizeHandles val="exact"/>
        </dgm:presLayoutVars>
      </dgm:prSet>
      <dgm:spPr/>
      <dgm:t>
        <a:bodyPr/>
        <a:lstStyle/>
        <a:p>
          <a:pPr rtl="1"/>
          <a:endParaRPr lang="ar-SA"/>
        </a:p>
      </dgm:t>
    </dgm:pt>
    <dgm:pt modelId="{7656AE3B-1411-4E1E-A857-91873AD9243E}" type="pres">
      <dgm:prSet presAssocID="{3AC7A6EE-4DAE-4659-9229-35997DE87320}" presName="composite" presStyleCnt="0"/>
      <dgm:spPr/>
    </dgm:pt>
    <dgm:pt modelId="{4235FF18-ADB7-4ED6-920E-B4FCBE904A38}" type="pres">
      <dgm:prSet presAssocID="{3AC7A6EE-4DAE-4659-9229-35997DE87320}" presName="parentText" presStyleLbl="alignNode1" presStyleIdx="0" presStyleCnt="1">
        <dgm:presLayoutVars>
          <dgm:chMax val="1"/>
          <dgm:bulletEnabled val="1"/>
        </dgm:presLayoutVars>
      </dgm:prSet>
      <dgm:spPr/>
      <dgm:t>
        <a:bodyPr/>
        <a:lstStyle/>
        <a:p>
          <a:pPr rtl="1"/>
          <a:endParaRPr lang="ar-SA"/>
        </a:p>
      </dgm:t>
    </dgm:pt>
    <dgm:pt modelId="{31E6DDED-53B8-498E-A57F-C54E0F6303DB}" type="pres">
      <dgm:prSet presAssocID="{3AC7A6EE-4DAE-4659-9229-35997DE87320}" presName="descendantText" presStyleLbl="alignAcc1" presStyleIdx="0" presStyleCnt="1" custScaleY="207834">
        <dgm:presLayoutVars>
          <dgm:bulletEnabled val="1"/>
        </dgm:presLayoutVars>
      </dgm:prSet>
      <dgm:spPr/>
      <dgm:t>
        <a:bodyPr/>
        <a:lstStyle/>
        <a:p>
          <a:pPr rtl="1"/>
          <a:endParaRPr lang="ar-SA"/>
        </a:p>
      </dgm:t>
    </dgm:pt>
  </dgm:ptLst>
  <dgm:cxnLst>
    <dgm:cxn modelId="{8DBCAFBA-B403-4B9F-81C1-2B28524CA87E}" type="presOf" srcId="{4131256B-59B1-4072-BD0D-886809D745F6}" destId="{31E6DDED-53B8-498E-A57F-C54E0F6303DB}" srcOrd="0" destOrd="0" presId="urn:microsoft.com/office/officeart/2005/8/layout/chevron2"/>
    <dgm:cxn modelId="{F14BC0FB-6B35-4F73-AE0F-E5E11116DE61}" srcId="{F157D393-E610-4342-A1C5-896F569F9FC5}" destId="{3AC7A6EE-4DAE-4659-9229-35997DE87320}" srcOrd="0" destOrd="0" parTransId="{8A0D9AA0-D50B-4F11-88FB-0E63E7C3C875}" sibTransId="{F9C17DB9-7F62-4769-AB33-2B8C440F35A5}"/>
    <dgm:cxn modelId="{6322DCE7-D9A0-43C6-A3F6-C3DA6E086152}" type="presOf" srcId="{3AC7A6EE-4DAE-4659-9229-35997DE87320}" destId="{4235FF18-ADB7-4ED6-920E-B4FCBE904A38}" srcOrd="0" destOrd="0" presId="urn:microsoft.com/office/officeart/2005/8/layout/chevron2"/>
    <dgm:cxn modelId="{0B3368BE-2064-4377-A374-93087E5A9E98}" srcId="{3AC7A6EE-4DAE-4659-9229-35997DE87320}" destId="{4131256B-59B1-4072-BD0D-886809D745F6}" srcOrd="0" destOrd="0" parTransId="{9A0DE54F-78BE-4FC5-805D-BE99AB33B96C}" sibTransId="{823BADF2-80E0-4E3F-834C-72AA386980FC}"/>
    <dgm:cxn modelId="{A6CFE405-704D-4064-97C2-52D315F90C7C}" type="presOf" srcId="{F157D393-E610-4342-A1C5-896F569F9FC5}" destId="{58AE063D-63C3-4C27-9E03-33E7D2D4970A}" srcOrd="0" destOrd="0" presId="urn:microsoft.com/office/officeart/2005/8/layout/chevron2"/>
    <dgm:cxn modelId="{A5DF99ED-E856-46EB-A488-A6CB0F91BB56}" type="presParOf" srcId="{58AE063D-63C3-4C27-9E03-33E7D2D4970A}" destId="{7656AE3B-1411-4E1E-A857-91873AD9243E}" srcOrd="0" destOrd="0" presId="urn:microsoft.com/office/officeart/2005/8/layout/chevron2"/>
    <dgm:cxn modelId="{92E1C01A-8329-409D-8882-DA53B3570F4B}" type="presParOf" srcId="{7656AE3B-1411-4E1E-A857-91873AD9243E}" destId="{4235FF18-ADB7-4ED6-920E-B4FCBE904A38}" srcOrd="0" destOrd="0" presId="urn:microsoft.com/office/officeart/2005/8/layout/chevron2"/>
    <dgm:cxn modelId="{E02D2355-C311-4A2F-A837-629F35860CE5}" type="presParOf" srcId="{7656AE3B-1411-4E1E-A857-91873AD9243E}" destId="{31E6DDED-53B8-498E-A57F-C54E0F6303DB}" srcOrd="1" destOrd="0" presId="urn:microsoft.com/office/officeart/2005/8/layout/chevron2"/>
  </dgm:cxnLst>
  <dgm:bg/>
  <dgm:whole/>
</dgm:dataModel>
</file>

<file path=ppt/diagrams/data6.xml><?xml version="1.0" encoding="utf-8"?>
<dgm:dataModel xmlns:dgm="http://schemas.openxmlformats.org/drawingml/2006/diagram" xmlns:a="http://schemas.openxmlformats.org/drawingml/2006/main">
  <dgm:ptLst>
    <dgm:pt modelId="{F157D393-E610-4342-A1C5-896F569F9FC5}" type="doc">
      <dgm:prSet loTypeId="urn:microsoft.com/office/officeart/2005/8/layout/chevron2" loCatId="list" qsTypeId="urn:microsoft.com/office/officeart/2005/8/quickstyle/3d3" qsCatId="3D" csTypeId="urn:microsoft.com/office/officeart/2005/8/colors/accent1_2" csCatId="accent1" phldr="1"/>
      <dgm:spPr/>
      <dgm:t>
        <a:bodyPr/>
        <a:lstStyle/>
        <a:p>
          <a:pPr rtl="1"/>
          <a:endParaRPr lang="ar-SA"/>
        </a:p>
      </dgm:t>
    </dgm:pt>
    <dgm:pt modelId="{3AC7A6EE-4DAE-4659-9229-35997DE87320}">
      <dgm:prSet phldrT="[نص]"/>
      <dgm:spPr/>
      <dgm:t>
        <a:bodyPr/>
        <a:lstStyle/>
        <a:p>
          <a:pPr rtl="1"/>
          <a:r>
            <a:rPr lang="ar-SA" dirty="0" smtClean="0">
              <a:solidFill>
                <a:schemeClr val="tx1"/>
              </a:solidFill>
            </a:rPr>
            <a:t>تخصيص غايات الأداء الفردي  </a:t>
          </a:r>
          <a:endParaRPr lang="ar-SA" dirty="0">
            <a:solidFill>
              <a:schemeClr val="tx1"/>
            </a:solidFill>
          </a:endParaRPr>
        </a:p>
      </dgm:t>
    </dgm:pt>
    <dgm:pt modelId="{8A0D9AA0-D50B-4F11-88FB-0E63E7C3C875}" type="parTrans" cxnId="{F14BC0FB-6B35-4F73-AE0F-E5E11116DE61}">
      <dgm:prSet/>
      <dgm:spPr/>
      <dgm:t>
        <a:bodyPr/>
        <a:lstStyle/>
        <a:p>
          <a:pPr rtl="1"/>
          <a:endParaRPr lang="ar-SA"/>
        </a:p>
      </dgm:t>
    </dgm:pt>
    <dgm:pt modelId="{F9C17DB9-7F62-4769-AB33-2B8C440F35A5}" type="sibTrans" cxnId="{F14BC0FB-6B35-4F73-AE0F-E5E11116DE61}">
      <dgm:prSet/>
      <dgm:spPr/>
      <dgm:t>
        <a:bodyPr/>
        <a:lstStyle/>
        <a:p>
          <a:pPr rtl="1"/>
          <a:endParaRPr lang="ar-SA"/>
        </a:p>
      </dgm:t>
    </dgm:pt>
    <dgm:pt modelId="{4131256B-59B1-4072-BD0D-886809D745F6}">
      <dgm:prSet phldrT="[نص]" custT="1"/>
      <dgm:spPr/>
      <dgm:t>
        <a:bodyPr/>
        <a:lstStyle/>
        <a:p>
          <a:pPr rtl="1"/>
          <a:r>
            <a:rPr lang="ar-SA" sz="2400" dirty="0" smtClean="0">
              <a:solidFill>
                <a:schemeClr val="tx1"/>
              </a:solidFill>
            </a:rPr>
            <a:t>إن غايات الأداء الفردي الفعالة هي التي تكون مخصصة ,قابلة للقياس ,قابلة للتحقيق ,مرنة ومتزامنة ويجب أن يكون تخصيص الغايات حاسم بالنسبة للمنظمات بحيث يزيد من احتمال أن يؤدي سلوك الفرد والجماعة إلى تحقيق الغايات التنظيمية</a:t>
          </a:r>
          <a:endParaRPr lang="ar-SA" sz="2400" dirty="0">
            <a:solidFill>
              <a:schemeClr val="tx1"/>
            </a:solidFill>
          </a:endParaRPr>
        </a:p>
      </dgm:t>
    </dgm:pt>
    <dgm:pt modelId="{9A0DE54F-78BE-4FC5-805D-BE99AB33B96C}" type="parTrans" cxnId="{0B3368BE-2064-4377-A374-93087E5A9E98}">
      <dgm:prSet/>
      <dgm:spPr/>
      <dgm:t>
        <a:bodyPr/>
        <a:lstStyle/>
        <a:p>
          <a:pPr rtl="1"/>
          <a:endParaRPr lang="ar-SA"/>
        </a:p>
      </dgm:t>
    </dgm:pt>
    <dgm:pt modelId="{823BADF2-80E0-4E3F-834C-72AA386980FC}" type="sibTrans" cxnId="{0B3368BE-2064-4377-A374-93087E5A9E98}">
      <dgm:prSet/>
      <dgm:spPr/>
      <dgm:t>
        <a:bodyPr/>
        <a:lstStyle/>
        <a:p>
          <a:pPr rtl="1"/>
          <a:endParaRPr lang="ar-SA"/>
        </a:p>
      </dgm:t>
    </dgm:pt>
    <dgm:pt modelId="{49E0FC0A-7E86-4246-885F-AA708D9279F4}">
      <dgm:prSet phldrT="[نص]" custT="1"/>
      <dgm:spPr/>
      <dgm:t>
        <a:bodyPr/>
        <a:lstStyle/>
        <a:p>
          <a:pPr rtl="1"/>
          <a:r>
            <a:rPr lang="ar-SA" sz="2400" dirty="0" smtClean="0"/>
            <a:t>أول خطوة لتخصيص الغايات هو تحديد المهام من خلال الوصف الوظيفي، ومن جانب إدارة الأداء فإن هذه الخطوة يجب أن تتسم بالتشارك مع الموظفين حيث ينعكس هذا التشارك في التزام الأفراد بغايات المنظم</a:t>
          </a:r>
        </a:p>
      </dgm:t>
    </dgm:pt>
    <dgm:pt modelId="{53AFF7F9-049D-4076-B90F-EA0F6B660D9E}" type="parTrans" cxnId="{D5A235B7-1915-4040-9AE4-6DE8ED27E226}">
      <dgm:prSet/>
      <dgm:spPr/>
    </dgm:pt>
    <dgm:pt modelId="{AA9020BD-F562-41ED-AFFF-DDA91C7C2518}" type="sibTrans" cxnId="{D5A235B7-1915-4040-9AE4-6DE8ED27E226}">
      <dgm:prSet/>
      <dgm:spPr/>
    </dgm:pt>
    <dgm:pt modelId="{58AE063D-63C3-4C27-9E03-33E7D2D4970A}" type="pres">
      <dgm:prSet presAssocID="{F157D393-E610-4342-A1C5-896F569F9FC5}" presName="linearFlow" presStyleCnt="0">
        <dgm:presLayoutVars>
          <dgm:dir/>
          <dgm:animLvl val="lvl"/>
          <dgm:resizeHandles val="exact"/>
        </dgm:presLayoutVars>
      </dgm:prSet>
      <dgm:spPr/>
      <dgm:t>
        <a:bodyPr/>
        <a:lstStyle/>
        <a:p>
          <a:pPr rtl="1"/>
          <a:endParaRPr lang="ar-SA"/>
        </a:p>
      </dgm:t>
    </dgm:pt>
    <dgm:pt modelId="{7656AE3B-1411-4E1E-A857-91873AD9243E}" type="pres">
      <dgm:prSet presAssocID="{3AC7A6EE-4DAE-4659-9229-35997DE87320}" presName="composite" presStyleCnt="0"/>
      <dgm:spPr/>
    </dgm:pt>
    <dgm:pt modelId="{4235FF18-ADB7-4ED6-920E-B4FCBE904A38}" type="pres">
      <dgm:prSet presAssocID="{3AC7A6EE-4DAE-4659-9229-35997DE87320}" presName="parentText" presStyleLbl="alignNode1" presStyleIdx="0" presStyleCnt="1">
        <dgm:presLayoutVars>
          <dgm:chMax val="1"/>
          <dgm:bulletEnabled val="1"/>
        </dgm:presLayoutVars>
      </dgm:prSet>
      <dgm:spPr/>
      <dgm:t>
        <a:bodyPr/>
        <a:lstStyle/>
        <a:p>
          <a:pPr rtl="1"/>
          <a:endParaRPr lang="ar-SA"/>
        </a:p>
      </dgm:t>
    </dgm:pt>
    <dgm:pt modelId="{31E6DDED-53B8-498E-A57F-C54E0F6303DB}" type="pres">
      <dgm:prSet presAssocID="{3AC7A6EE-4DAE-4659-9229-35997DE87320}" presName="descendantText" presStyleLbl="alignAcc1" presStyleIdx="0" presStyleCnt="1" custScaleY="207834" custLinFactNeighborX="0" custLinFactNeighborY="-1595">
        <dgm:presLayoutVars>
          <dgm:bulletEnabled val="1"/>
        </dgm:presLayoutVars>
      </dgm:prSet>
      <dgm:spPr/>
      <dgm:t>
        <a:bodyPr/>
        <a:lstStyle/>
        <a:p>
          <a:pPr rtl="1"/>
          <a:endParaRPr lang="ar-SA"/>
        </a:p>
      </dgm:t>
    </dgm:pt>
  </dgm:ptLst>
  <dgm:cxnLst>
    <dgm:cxn modelId="{B7DD6790-1B38-440C-8773-1049EB7373CE}" type="presOf" srcId="{F157D393-E610-4342-A1C5-896F569F9FC5}" destId="{58AE063D-63C3-4C27-9E03-33E7D2D4970A}" srcOrd="0" destOrd="0" presId="urn:microsoft.com/office/officeart/2005/8/layout/chevron2"/>
    <dgm:cxn modelId="{F14BC0FB-6B35-4F73-AE0F-E5E11116DE61}" srcId="{F157D393-E610-4342-A1C5-896F569F9FC5}" destId="{3AC7A6EE-4DAE-4659-9229-35997DE87320}" srcOrd="0" destOrd="0" parTransId="{8A0D9AA0-D50B-4F11-88FB-0E63E7C3C875}" sibTransId="{F9C17DB9-7F62-4769-AB33-2B8C440F35A5}"/>
    <dgm:cxn modelId="{D5A235B7-1915-4040-9AE4-6DE8ED27E226}" srcId="{3AC7A6EE-4DAE-4659-9229-35997DE87320}" destId="{49E0FC0A-7E86-4246-885F-AA708D9279F4}" srcOrd="1" destOrd="0" parTransId="{53AFF7F9-049D-4076-B90F-EA0F6B660D9E}" sibTransId="{AA9020BD-F562-41ED-AFFF-DDA91C7C2518}"/>
    <dgm:cxn modelId="{A3393FD9-6EFE-464B-BDC7-2AD3DBBD8F83}" type="presOf" srcId="{4131256B-59B1-4072-BD0D-886809D745F6}" destId="{31E6DDED-53B8-498E-A57F-C54E0F6303DB}" srcOrd="0" destOrd="0" presId="urn:microsoft.com/office/officeart/2005/8/layout/chevron2"/>
    <dgm:cxn modelId="{CCA49A2B-04F8-44E3-A123-8C551C6BB739}" type="presOf" srcId="{3AC7A6EE-4DAE-4659-9229-35997DE87320}" destId="{4235FF18-ADB7-4ED6-920E-B4FCBE904A38}" srcOrd="0" destOrd="0" presId="urn:microsoft.com/office/officeart/2005/8/layout/chevron2"/>
    <dgm:cxn modelId="{0B3368BE-2064-4377-A374-93087E5A9E98}" srcId="{3AC7A6EE-4DAE-4659-9229-35997DE87320}" destId="{4131256B-59B1-4072-BD0D-886809D745F6}" srcOrd="0" destOrd="0" parTransId="{9A0DE54F-78BE-4FC5-805D-BE99AB33B96C}" sibTransId="{823BADF2-80E0-4E3F-834C-72AA386980FC}"/>
    <dgm:cxn modelId="{BE55B8D9-23B1-4DE1-ACEC-0EA071AE9056}" type="presOf" srcId="{49E0FC0A-7E86-4246-885F-AA708D9279F4}" destId="{31E6DDED-53B8-498E-A57F-C54E0F6303DB}" srcOrd="0" destOrd="1" presId="urn:microsoft.com/office/officeart/2005/8/layout/chevron2"/>
    <dgm:cxn modelId="{71AA699D-1051-4C7C-B763-02CE2E41EC52}" type="presParOf" srcId="{58AE063D-63C3-4C27-9E03-33E7D2D4970A}" destId="{7656AE3B-1411-4E1E-A857-91873AD9243E}" srcOrd="0" destOrd="0" presId="urn:microsoft.com/office/officeart/2005/8/layout/chevron2"/>
    <dgm:cxn modelId="{3A408077-AE80-426C-AE93-94073B4119D0}" type="presParOf" srcId="{7656AE3B-1411-4E1E-A857-91873AD9243E}" destId="{4235FF18-ADB7-4ED6-920E-B4FCBE904A38}" srcOrd="0" destOrd="0" presId="urn:microsoft.com/office/officeart/2005/8/layout/chevron2"/>
    <dgm:cxn modelId="{BA730F36-A998-45A4-B931-78DE4D4AA110}" type="presParOf" srcId="{7656AE3B-1411-4E1E-A857-91873AD9243E}" destId="{31E6DDED-53B8-498E-A57F-C54E0F6303DB}" srcOrd="1" destOrd="0" presId="urn:microsoft.com/office/officeart/2005/8/layout/chevron2"/>
  </dgm:cxnLst>
  <dgm:bg/>
  <dgm:whole/>
</dgm:dataModel>
</file>

<file path=ppt/diagrams/data7.xml><?xml version="1.0" encoding="utf-8"?>
<dgm:dataModel xmlns:dgm="http://schemas.openxmlformats.org/drawingml/2006/diagram" xmlns:a="http://schemas.openxmlformats.org/drawingml/2006/main">
  <dgm:ptLst>
    <dgm:pt modelId="{F157D393-E610-4342-A1C5-896F569F9FC5}" type="doc">
      <dgm:prSet loTypeId="urn:microsoft.com/office/officeart/2005/8/layout/chevron2" loCatId="list" qsTypeId="urn:microsoft.com/office/officeart/2005/8/quickstyle/3d3" qsCatId="3D" csTypeId="urn:microsoft.com/office/officeart/2005/8/colors/accent1_2" csCatId="accent1" phldr="1"/>
      <dgm:spPr/>
      <dgm:t>
        <a:bodyPr/>
        <a:lstStyle/>
        <a:p>
          <a:pPr rtl="1"/>
          <a:endParaRPr lang="ar-SA"/>
        </a:p>
      </dgm:t>
    </dgm:pt>
    <dgm:pt modelId="{3AC7A6EE-4DAE-4659-9229-35997DE87320}">
      <dgm:prSet phldrT="[نص]"/>
      <dgm:spPr/>
      <dgm:t>
        <a:bodyPr/>
        <a:lstStyle/>
        <a:p>
          <a:pPr rtl="1"/>
          <a:r>
            <a:rPr lang="ar-SA" dirty="0" smtClean="0">
              <a:solidFill>
                <a:schemeClr val="tx1"/>
              </a:solidFill>
            </a:rPr>
            <a:t>تقديم تغذية عكسية اتجاه تحقيق الغايات  </a:t>
          </a:r>
          <a:endParaRPr lang="ar-SA" dirty="0">
            <a:solidFill>
              <a:schemeClr val="tx1"/>
            </a:solidFill>
          </a:endParaRPr>
        </a:p>
      </dgm:t>
    </dgm:pt>
    <dgm:pt modelId="{8A0D9AA0-D50B-4F11-88FB-0E63E7C3C875}" type="parTrans" cxnId="{F14BC0FB-6B35-4F73-AE0F-E5E11116DE61}">
      <dgm:prSet/>
      <dgm:spPr/>
      <dgm:t>
        <a:bodyPr/>
        <a:lstStyle/>
        <a:p>
          <a:pPr rtl="1"/>
          <a:endParaRPr lang="ar-SA"/>
        </a:p>
      </dgm:t>
    </dgm:pt>
    <dgm:pt modelId="{F9C17DB9-7F62-4769-AB33-2B8C440F35A5}" type="sibTrans" cxnId="{F14BC0FB-6B35-4F73-AE0F-E5E11116DE61}">
      <dgm:prSet/>
      <dgm:spPr/>
      <dgm:t>
        <a:bodyPr/>
        <a:lstStyle/>
        <a:p>
          <a:pPr rtl="1"/>
          <a:endParaRPr lang="ar-SA"/>
        </a:p>
      </dgm:t>
    </dgm:pt>
    <dgm:pt modelId="{4131256B-59B1-4072-BD0D-886809D745F6}">
      <dgm:prSet phldrT="[نص]"/>
      <dgm:spPr/>
      <dgm:t>
        <a:bodyPr/>
        <a:lstStyle/>
        <a:p>
          <a:pPr rtl="1"/>
          <a:r>
            <a:rPr lang="ar-SA" dirty="0" smtClean="0">
              <a:solidFill>
                <a:schemeClr val="tx1"/>
              </a:solidFill>
            </a:rPr>
            <a:t>تعتبر التغذية العكسية جزء من النظام الرقابي وتشير إلى المعلومات التي يتم تقديمها حول سلوكيات العمل ومخرجاته وهو نشاط ضروري هادف إلى تصحيح الانحرافات كما أن للتغذية العكسية ضمن إدارة الأداء هدفين احدهما تقييمي والأخر تطويري .</a:t>
          </a:r>
          <a:endParaRPr lang="ar-SA" dirty="0">
            <a:solidFill>
              <a:schemeClr val="tx1"/>
            </a:solidFill>
          </a:endParaRPr>
        </a:p>
      </dgm:t>
    </dgm:pt>
    <dgm:pt modelId="{9A0DE54F-78BE-4FC5-805D-BE99AB33B96C}" type="parTrans" cxnId="{0B3368BE-2064-4377-A374-93087E5A9E98}">
      <dgm:prSet/>
      <dgm:spPr/>
      <dgm:t>
        <a:bodyPr/>
        <a:lstStyle/>
        <a:p>
          <a:pPr rtl="1"/>
          <a:endParaRPr lang="ar-SA"/>
        </a:p>
      </dgm:t>
    </dgm:pt>
    <dgm:pt modelId="{823BADF2-80E0-4E3F-834C-72AA386980FC}" type="sibTrans" cxnId="{0B3368BE-2064-4377-A374-93087E5A9E98}">
      <dgm:prSet/>
      <dgm:spPr/>
      <dgm:t>
        <a:bodyPr/>
        <a:lstStyle/>
        <a:p>
          <a:pPr rtl="1"/>
          <a:endParaRPr lang="ar-SA"/>
        </a:p>
      </dgm:t>
    </dgm:pt>
    <dgm:pt modelId="{58AE063D-63C3-4C27-9E03-33E7D2D4970A}" type="pres">
      <dgm:prSet presAssocID="{F157D393-E610-4342-A1C5-896F569F9FC5}" presName="linearFlow" presStyleCnt="0">
        <dgm:presLayoutVars>
          <dgm:dir val="rev"/>
          <dgm:animLvl val="lvl"/>
          <dgm:resizeHandles val="exact"/>
        </dgm:presLayoutVars>
      </dgm:prSet>
      <dgm:spPr/>
      <dgm:t>
        <a:bodyPr/>
        <a:lstStyle/>
        <a:p>
          <a:pPr rtl="1"/>
          <a:endParaRPr lang="ar-SA"/>
        </a:p>
      </dgm:t>
    </dgm:pt>
    <dgm:pt modelId="{7656AE3B-1411-4E1E-A857-91873AD9243E}" type="pres">
      <dgm:prSet presAssocID="{3AC7A6EE-4DAE-4659-9229-35997DE87320}" presName="composite" presStyleCnt="0"/>
      <dgm:spPr/>
    </dgm:pt>
    <dgm:pt modelId="{4235FF18-ADB7-4ED6-920E-B4FCBE904A38}" type="pres">
      <dgm:prSet presAssocID="{3AC7A6EE-4DAE-4659-9229-35997DE87320}" presName="parentText" presStyleLbl="alignNode1" presStyleIdx="0" presStyleCnt="1">
        <dgm:presLayoutVars>
          <dgm:chMax val="1"/>
          <dgm:bulletEnabled val="1"/>
        </dgm:presLayoutVars>
      </dgm:prSet>
      <dgm:spPr/>
      <dgm:t>
        <a:bodyPr/>
        <a:lstStyle/>
        <a:p>
          <a:pPr rtl="1"/>
          <a:endParaRPr lang="ar-SA"/>
        </a:p>
      </dgm:t>
    </dgm:pt>
    <dgm:pt modelId="{31E6DDED-53B8-498E-A57F-C54E0F6303DB}" type="pres">
      <dgm:prSet presAssocID="{3AC7A6EE-4DAE-4659-9229-35997DE87320}" presName="descendantText" presStyleLbl="alignAcc1" presStyleIdx="0" presStyleCnt="1" custScaleY="207834" custLinFactY="100000" custLinFactNeighborX="-2041" custLinFactNeighborY="118738">
        <dgm:presLayoutVars>
          <dgm:bulletEnabled val="1"/>
        </dgm:presLayoutVars>
      </dgm:prSet>
      <dgm:spPr/>
      <dgm:t>
        <a:bodyPr/>
        <a:lstStyle/>
        <a:p>
          <a:pPr rtl="1"/>
          <a:endParaRPr lang="ar-SA"/>
        </a:p>
      </dgm:t>
    </dgm:pt>
  </dgm:ptLst>
  <dgm:cxnLst>
    <dgm:cxn modelId="{D8AEDC67-A31D-41B8-99C1-D7A74084CBC7}" type="presOf" srcId="{3AC7A6EE-4DAE-4659-9229-35997DE87320}" destId="{4235FF18-ADB7-4ED6-920E-B4FCBE904A38}" srcOrd="0" destOrd="0" presId="urn:microsoft.com/office/officeart/2005/8/layout/chevron2"/>
    <dgm:cxn modelId="{F14BC0FB-6B35-4F73-AE0F-E5E11116DE61}" srcId="{F157D393-E610-4342-A1C5-896F569F9FC5}" destId="{3AC7A6EE-4DAE-4659-9229-35997DE87320}" srcOrd="0" destOrd="0" parTransId="{8A0D9AA0-D50B-4F11-88FB-0E63E7C3C875}" sibTransId="{F9C17DB9-7F62-4769-AB33-2B8C440F35A5}"/>
    <dgm:cxn modelId="{CAAF2BFC-6F26-4E81-8109-3E41D8AB3DCA}" type="presOf" srcId="{4131256B-59B1-4072-BD0D-886809D745F6}" destId="{31E6DDED-53B8-498E-A57F-C54E0F6303DB}" srcOrd="0" destOrd="0" presId="urn:microsoft.com/office/officeart/2005/8/layout/chevron2"/>
    <dgm:cxn modelId="{0B3368BE-2064-4377-A374-93087E5A9E98}" srcId="{3AC7A6EE-4DAE-4659-9229-35997DE87320}" destId="{4131256B-59B1-4072-BD0D-886809D745F6}" srcOrd="0" destOrd="0" parTransId="{9A0DE54F-78BE-4FC5-805D-BE99AB33B96C}" sibTransId="{823BADF2-80E0-4E3F-834C-72AA386980FC}"/>
    <dgm:cxn modelId="{EA2A551B-C86B-45E6-BF5B-1B0A603BA79E}" type="presOf" srcId="{F157D393-E610-4342-A1C5-896F569F9FC5}" destId="{58AE063D-63C3-4C27-9E03-33E7D2D4970A}" srcOrd="0" destOrd="0" presId="urn:microsoft.com/office/officeart/2005/8/layout/chevron2"/>
    <dgm:cxn modelId="{1EDFB2EF-8FC3-4341-B902-1022AE25EB04}" type="presParOf" srcId="{58AE063D-63C3-4C27-9E03-33E7D2D4970A}" destId="{7656AE3B-1411-4E1E-A857-91873AD9243E}" srcOrd="0" destOrd="0" presId="urn:microsoft.com/office/officeart/2005/8/layout/chevron2"/>
    <dgm:cxn modelId="{32ECB693-DB78-4D6F-A0F5-F9C0C5F7DCD8}" type="presParOf" srcId="{7656AE3B-1411-4E1E-A857-91873AD9243E}" destId="{4235FF18-ADB7-4ED6-920E-B4FCBE904A38}" srcOrd="0" destOrd="0" presId="urn:microsoft.com/office/officeart/2005/8/layout/chevron2"/>
    <dgm:cxn modelId="{ECA7D189-635B-4F9C-96A9-0F49D8AA09C2}" type="presParOf" srcId="{7656AE3B-1411-4E1E-A857-91873AD9243E}" destId="{31E6DDED-53B8-498E-A57F-C54E0F6303DB}" srcOrd="1" destOrd="0" presId="urn:microsoft.com/office/officeart/2005/8/layout/chevron2"/>
  </dgm:cxnLst>
  <dgm:bg/>
  <dgm:whole/>
</dgm:dataModel>
</file>

<file path=ppt/diagrams/data8.xml><?xml version="1.0" encoding="utf-8"?>
<dgm:dataModel xmlns:dgm="http://schemas.openxmlformats.org/drawingml/2006/diagram" xmlns:a="http://schemas.openxmlformats.org/drawingml/2006/main">
  <dgm:ptLst>
    <dgm:pt modelId="{F157D393-E610-4342-A1C5-896F569F9FC5}" type="doc">
      <dgm:prSet loTypeId="urn:microsoft.com/office/officeart/2005/8/layout/chevron2" loCatId="list" qsTypeId="urn:microsoft.com/office/officeart/2005/8/quickstyle/3d3" qsCatId="3D" csTypeId="urn:microsoft.com/office/officeart/2005/8/colors/accent1_2" csCatId="accent1" phldr="1"/>
      <dgm:spPr/>
      <dgm:t>
        <a:bodyPr/>
        <a:lstStyle/>
        <a:p>
          <a:pPr rtl="1"/>
          <a:endParaRPr lang="ar-SA"/>
        </a:p>
      </dgm:t>
    </dgm:pt>
    <dgm:pt modelId="{3AC7A6EE-4DAE-4659-9229-35997DE87320}">
      <dgm:prSet phldrT="[نص]" custT="1"/>
      <dgm:spPr/>
      <dgm:t>
        <a:bodyPr/>
        <a:lstStyle/>
        <a:p>
          <a:pPr rtl="1"/>
          <a:r>
            <a:rPr lang="ar-SA" sz="1800" b="1" dirty="0" smtClean="0">
              <a:solidFill>
                <a:schemeClr val="tx1"/>
              </a:solidFill>
            </a:rPr>
            <a:t>توفير فرص تحسين الأداء من خلال التغذية العكسية والتدريب والتطوير  </a:t>
          </a:r>
          <a:endParaRPr lang="ar-SA" sz="1800" b="1" dirty="0">
            <a:solidFill>
              <a:schemeClr val="tx1"/>
            </a:solidFill>
          </a:endParaRPr>
        </a:p>
      </dgm:t>
    </dgm:pt>
    <dgm:pt modelId="{8A0D9AA0-D50B-4F11-88FB-0E63E7C3C875}" type="parTrans" cxnId="{F14BC0FB-6B35-4F73-AE0F-E5E11116DE61}">
      <dgm:prSet/>
      <dgm:spPr/>
      <dgm:t>
        <a:bodyPr/>
        <a:lstStyle/>
        <a:p>
          <a:pPr rtl="1"/>
          <a:endParaRPr lang="ar-SA"/>
        </a:p>
      </dgm:t>
    </dgm:pt>
    <dgm:pt modelId="{F9C17DB9-7F62-4769-AB33-2B8C440F35A5}" type="sibTrans" cxnId="{F14BC0FB-6B35-4F73-AE0F-E5E11116DE61}">
      <dgm:prSet/>
      <dgm:spPr/>
      <dgm:t>
        <a:bodyPr/>
        <a:lstStyle/>
        <a:p>
          <a:pPr rtl="1"/>
          <a:endParaRPr lang="ar-SA"/>
        </a:p>
      </dgm:t>
    </dgm:pt>
    <dgm:pt modelId="{4131256B-59B1-4072-BD0D-886809D745F6}">
      <dgm:prSet phldrT="[نص]"/>
      <dgm:spPr/>
      <dgm:t>
        <a:bodyPr/>
        <a:lstStyle/>
        <a:p>
          <a:pPr rtl="1"/>
          <a:r>
            <a:rPr lang="ar-SA" b="0" i="0" dirty="0" smtClean="0"/>
            <a:t>إن تدريب وتطوير المغترب يساعد على تطوير قدرات المغترب على التكيف مع الثقافات الجديدة,كما أن￼التكيف الثقافي له تأثير على الأداء . وفي كل الأحوال فإن توفير فرص تحسين الأداء من خلال التغذية العكسية، التدريب والتطوير كأنشطة مرتبطة بإدارة الأداء هادفة إلى التحسين المستمر </a:t>
          </a:r>
          <a:r>
            <a:rPr lang="ar-SA" b="0" i="0" dirty="0" err="1" smtClean="0"/>
            <a:t>والاشركة</a:t>
          </a:r>
          <a:r>
            <a:rPr lang="ar-SA" b="0" i="0" dirty="0" smtClean="0"/>
            <a:t> في الممارسات التنظيمية. وهذا ما هو مطلوب تماما في تغيير سياسات وممارسات الشركة متعددة الجنسيات أو عند إعادة أشركتها .</a:t>
          </a:r>
          <a:endParaRPr lang="ar-SA" dirty="0"/>
        </a:p>
      </dgm:t>
    </dgm:pt>
    <dgm:pt modelId="{9A0DE54F-78BE-4FC5-805D-BE99AB33B96C}" type="parTrans" cxnId="{0B3368BE-2064-4377-A374-93087E5A9E98}">
      <dgm:prSet/>
      <dgm:spPr/>
      <dgm:t>
        <a:bodyPr/>
        <a:lstStyle/>
        <a:p>
          <a:pPr rtl="1"/>
          <a:endParaRPr lang="ar-SA"/>
        </a:p>
      </dgm:t>
    </dgm:pt>
    <dgm:pt modelId="{823BADF2-80E0-4E3F-834C-72AA386980FC}" type="sibTrans" cxnId="{0B3368BE-2064-4377-A374-93087E5A9E98}">
      <dgm:prSet/>
      <dgm:spPr/>
      <dgm:t>
        <a:bodyPr/>
        <a:lstStyle/>
        <a:p>
          <a:pPr rtl="1"/>
          <a:endParaRPr lang="ar-SA"/>
        </a:p>
      </dgm:t>
    </dgm:pt>
    <dgm:pt modelId="{58AE063D-63C3-4C27-9E03-33E7D2D4970A}" type="pres">
      <dgm:prSet presAssocID="{F157D393-E610-4342-A1C5-896F569F9FC5}" presName="linearFlow" presStyleCnt="0">
        <dgm:presLayoutVars>
          <dgm:dir/>
          <dgm:animLvl val="lvl"/>
          <dgm:resizeHandles val="exact"/>
        </dgm:presLayoutVars>
      </dgm:prSet>
      <dgm:spPr/>
      <dgm:t>
        <a:bodyPr/>
        <a:lstStyle/>
        <a:p>
          <a:pPr rtl="1"/>
          <a:endParaRPr lang="ar-SA"/>
        </a:p>
      </dgm:t>
    </dgm:pt>
    <dgm:pt modelId="{7656AE3B-1411-4E1E-A857-91873AD9243E}" type="pres">
      <dgm:prSet presAssocID="{3AC7A6EE-4DAE-4659-9229-35997DE87320}" presName="composite" presStyleCnt="0"/>
      <dgm:spPr/>
    </dgm:pt>
    <dgm:pt modelId="{4235FF18-ADB7-4ED6-920E-B4FCBE904A38}" type="pres">
      <dgm:prSet presAssocID="{3AC7A6EE-4DAE-4659-9229-35997DE87320}" presName="parentText" presStyleLbl="alignNode1" presStyleIdx="0" presStyleCnt="1">
        <dgm:presLayoutVars>
          <dgm:chMax val="1"/>
          <dgm:bulletEnabled val="1"/>
        </dgm:presLayoutVars>
      </dgm:prSet>
      <dgm:spPr/>
      <dgm:t>
        <a:bodyPr/>
        <a:lstStyle/>
        <a:p>
          <a:pPr rtl="1"/>
          <a:endParaRPr lang="ar-SA"/>
        </a:p>
      </dgm:t>
    </dgm:pt>
    <dgm:pt modelId="{31E6DDED-53B8-498E-A57F-C54E0F6303DB}" type="pres">
      <dgm:prSet presAssocID="{3AC7A6EE-4DAE-4659-9229-35997DE87320}" presName="descendantText" presStyleLbl="alignAcc1" presStyleIdx="0" presStyleCnt="1" custScaleY="207834" custLinFactNeighborX="0" custLinFactNeighborY="-1595">
        <dgm:presLayoutVars>
          <dgm:bulletEnabled val="1"/>
        </dgm:presLayoutVars>
      </dgm:prSet>
      <dgm:spPr/>
      <dgm:t>
        <a:bodyPr/>
        <a:lstStyle/>
        <a:p>
          <a:pPr rtl="1"/>
          <a:endParaRPr lang="ar-SA"/>
        </a:p>
      </dgm:t>
    </dgm:pt>
  </dgm:ptLst>
  <dgm:cxnLst>
    <dgm:cxn modelId="{49100C1D-1E16-4B18-A55F-5E701D4CE845}" type="presOf" srcId="{4131256B-59B1-4072-BD0D-886809D745F6}" destId="{31E6DDED-53B8-498E-A57F-C54E0F6303DB}" srcOrd="0" destOrd="0" presId="urn:microsoft.com/office/officeart/2005/8/layout/chevron2"/>
    <dgm:cxn modelId="{62B62C1C-A33B-4F0C-92CE-B117537F2F25}" type="presOf" srcId="{F157D393-E610-4342-A1C5-896F569F9FC5}" destId="{58AE063D-63C3-4C27-9E03-33E7D2D4970A}" srcOrd="0" destOrd="0" presId="urn:microsoft.com/office/officeart/2005/8/layout/chevron2"/>
    <dgm:cxn modelId="{F14BC0FB-6B35-4F73-AE0F-E5E11116DE61}" srcId="{F157D393-E610-4342-A1C5-896F569F9FC5}" destId="{3AC7A6EE-4DAE-4659-9229-35997DE87320}" srcOrd="0" destOrd="0" parTransId="{8A0D9AA0-D50B-4F11-88FB-0E63E7C3C875}" sibTransId="{F9C17DB9-7F62-4769-AB33-2B8C440F35A5}"/>
    <dgm:cxn modelId="{93E599D1-7C2A-4FBA-9C76-76FD6CB77FAD}" type="presOf" srcId="{3AC7A6EE-4DAE-4659-9229-35997DE87320}" destId="{4235FF18-ADB7-4ED6-920E-B4FCBE904A38}" srcOrd="0" destOrd="0" presId="urn:microsoft.com/office/officeart/2005/8/layout/chevron2"/>
    <dgm:cxn modelId="{0B3368BE-2064-4377-A374-93087E5A9E98}" srcId="{3AC7A6EE-4DAE-4659-9229-35997DE87320}" destId="{4131256B-59B1-4072-BD0D-886809D745F6}" srcOrd="0" destOrd="0" parTransId="{9A0DE54F-78BE-4FC5-805D-BE99AB33B96C}" sibTransId="{823BADF2-80E0-4E3F-834C-72AA386980FC}"/>
    <dgm:cxn modelId="{06957A4A-23D7-492D-A86D-698C9BBAD74E}" type="presParOf" srcId="{58AE063D-63C3-4C27-9E03-33E7D2D4970A}" destId="{7656AE3B-1411-4E1E-A857-91873AD9243E}" srcOrd="0" destOrd="0" presId="urn:microsoft.com/office/officeart/2005/8/layout/chevron2"/>
    <dgm:cxn modelId="{5ABCA05A-27CF-4234-8007-5AD511BA8270}" type="presParOf" srcId="{7656AE3B-1411-4E1E-A857-91873AD9243E}" destId="{4235FF18-ADB7-4ED6-920E-B4FCBE904A38}" srcOrd="0" destOrd="0" presId="urn:microsoft.com/office/officeart/2005/8/layout/chevron2"/>
    <dgm:cxn modelId="{673B88C7-0C59-4D8E-B349-41AFD6914A2C}" type="presParOf" srcId="{7656AE3B-1411-4E1E-A857-91873AD9243E}" destId="{31E6DDED-53B8-498E-A57F-C54E0F6303DB}" srcOrd="1" destOrd="0" presId="urn:microsoft.com/office/officeart/2005/8/layout/chevron2"/>
  </dgm:cxnLst>
  <dgm:bg/>
  <dgm:whole/>
</dgm:dataModel>
</file>

<file path=ppt/diagrams/data9.xml><?xml version="1.0" encoding="utf-8"?>
<dgm:dataModel xmlns:dgm="http://schemas.openxmlformats.org/drawingml/2006/diagram" xmlns:a="http://schemas.openxmlformats.org/drawingml/2006/main">
  <dgm:ptLst>
    <dgm:pt modelId="{F157D393-E610-4342-A1C5-896F569F9FC5}" type="doc">
      <dgm:prSet loTypeId="urn:microsoft.com/office/officeart/2005/8/layout/chevron2" loCatId="list" qsTypeId="urn:microsoft.com/office/officeart/2005/8/quickstyle/3d3" qsCatId="3D" csTypeId="urn:microsoft.com/office/officeart/2005/8/colors/accent1_2" csCatId="accent1" phldr="1"/>
      <dgm:spPr/>
      <dgm:t>
        <a:bodyPr/>
        <a:lstStyle/>
        <a:p>
          <a:pPr rtl="1"/>
          <a:endParaRPr lang="ar-SA"/>
        </a:p>
      </dgm:t>
    </dgm:pt>
    <dgm:pt modelId="{3AC7A6EE-4DAE-4659-9229-35997DE87320}">
      <dgm:prSet phldrT="[نص]"/>
      <dgm:spPr/>
      <dgm:t>
        <a:bodyPr/>
        <a:lstStyle/>
        <a:p>
          <a:pPr rtl="1"/>
          <a:r>
            <a:rPr lang="ar-SA" dirty="0" smtClean="0">
              <a:solidFill>
                <a:schemeClr val="tx1"/>
              </a:solidFill>
            </a:rPr>
            <a:t>الربط بين النتائج والمكافآت  </a:t>
          </a:r>
          <a:endParaRPr lang="ar-SA" dirty="0">
            <a:solidFill>
              <a:schemeClr val="tx1"/>
            </a:solidFill>
          </a:endParaRPr>
        </a:p>
      </dgm:t>
    </dgm:pt>
    <dgm:pt modelId="{8A0D9AA0-D50B-4F11-88FB-0E63E7C3C875}" type="parTrans" cxnId="{F14BC0FB-6B35-4F73-AE0F-E5E11116DE61}">
      <dgm:prSet/>
      <dgm:spPr/>
      <dgm:t>
        <a:bodyPr/>
        <a:lstStyle/>
        <a:p>
          <a:pPr rtl="1"/>
          <a:endParaRPr lang="ar-SA"/>
        </a:p>
      </dgm:t>
    </dgm:pt>
    <dgm:pt modelId="{F9C17DB9-7F62-4769-AB33-2B8C440F35A5}" type="sibTrans" cxnId="{F14BC0FB-6B35-4F73-AE0F-E5E11116DE61}">
      <dgm:prSet/>
      <dgm:spPr/>
      <dgm:t>
        <a:bodyPr/>
        <a:lstStyle/>
        <a:p>
          <a:pPr rtl="1"/>
          <a:endParaRPr lang="ar-SA"/>
        </a:p>
      </dgm:t>
    </dgm:pt>
    <dgm:pt modelId="{4131256B-59B1-4072-BD0D-886809D745F6}">
      <dgm:prSet phldrT="[نص]"/>
      <dgm:spPr/>
      <dgm:t>
        <a:bodyPr/>
        <a:lstStyle/>
        <a:p>
          <a:pPr rtl="1"/>
          <a:r>
            <a:rPr lang="ar-SA" dirty="0" smtClean="0">
              <a:solidFill>
                <a:schemeClr val="tx1"/>
              </a:solidFill>
            </a:rPr>
            <a:t>تركز إستراتيجية إدارة الموارد البشرية على الحاجة إلى الربط بين الأداء والتعويضات النقدية وغير النقدية وذلك مستند إلى فرضية أن الفرد يكون محفز لتقديم انجاز أكثر و كفاءة أعلى إذا تم الربط المباشر بين جهوده والتعويضات في الشركة متعددة الجنسية</a:t>
          </a:r>
          <a:endParaRPr lang="ar-SA" dirty="0">
            <a:solidFill>
              <a:schemeClr val="tx1"/>
            </a:solidFill>
          </a:endParaRPr>
        </a:p>
      </dgm:t>
    </dgm:pt>
    <dgm:pt modelId="{9A0DE54F-78BE-4FC5-805D-BE99AB33B96C}" type="parTrans" cxnId="{0B3368BE-2064-4377-A374-93087E5A9E98}">
      <dgm:prSet/>
      <dgm:spPr/>
      <dgm:t>
        <a:bodyPr/>
        <a:lstStyle/>
        <a:p>
          <a:pPr rtl="1"/>
          <a:endParaRPr lang="ar-SA"/>
        </a:p>
      </dgm:t>
    </dgm:pt>
    <dgm:pt modelId="{823BADF2-80E0-4E3F-834C-72AA386980FC}" type="sibTrans" cxnId="{0B3368BE-2064-4377-A374-93087E5A9E98}">
      <dgm:prSet/>
      <dgm:spPr/>
      <dgm:t>
        <a:bodyPr/>
        <a:lstStyle/>
        <a:p>
          <a:pPr rtl="1"/>
          <a:endParaRPr lang="ar-SA"/>
        </a:p>
      </dgm:t>
    </dgm:pt>
    <dgm:pt modelId="{58AE063D-63C3-4C27-9E03-33E7D2D4970A}" type="pres">
      <dgm:prSet presAssocID="{F157D393-E610-4342-A1C5-896F569F9FC5}" presName="linearFlow" presStyleCnt="0">
        <dgm:presLayoutVars>
          <dgm:dir val="rev"/>
          <dgm:animLvl val="lvl"/>
          <dgm:resizeHandles val="exact"/>
        </dgm:presLayoutVars>
      </dgm:prSet>
      <dgm:spPr/>
      <dgm:t>
        <a:bodyPr/>
        <a:lstStyle/>
        <a:p>
          <a:pPr rtl="1"/>
          <a:endParaRPr lang="ar-SA"/>
        </a:p>
      </dgm:t>
    </dgm:pt>
    <dgm:pt modelId="{7656AE3B-1411-4E1E-A857-91873AD9243E}" type="pres">
      <dgm:prSet presAssocID="{3AC7A6EE-4DAE-4659-9229-35997DE87320}" presName="composite" presStyleCnt="0"/>
      <dgm:spPr/>
    </dgm:pt>
    <dgm:pt modelId="{4235FF18-ADB7-4ED6-920E-B4FCBE904A38}" type="pres">
      <dgm:prSet presAssocID="{3AC7A6EE-4DAE-4659-9229-35997DE87320}" presName="parentText" presStyleLbl="alignNode1" presStyleIdx="0" presStyleCnt="1">
        <dgm:presLayoutVars>
          <dgm:chMax val="1"/>
          <dgm:bulletEnabled val="1"/>
        </dgm:presLayoutVars>
      </dgm:prSet>
      <dgm:spPr/>
      <dgm:t>
        <a:bodyPr/>
        <a:lstStyle/>
        <a:p>
          <a:pPr rtl="1"/>
          <a:endParaRPr lang="ar-SA"/>
        </a:p>
      </dgm:t>
    </dgm:pt>
    <dgm:pt modelId="{31E6DDED-53B8-498E-A57F-C54E0F6303DB}" type="pres">
      <dgm:prSet presAssocID="{3AC7A6EE-4DAE-4659-9229-35997DE87320}" presName="descendantText" presStyleLbl="alignAcc1" presStyleIdx="0" presStyleCnt="1" custScaleY="207834" custLinFactY="100000" custLinFactNeighborX="-2041" custLinFactNeighborY="118738">
        <dgm:presLayoutVars>
          <dgm:bulletEnabled val="1"/>
        </dgm:presLayoutVars>
      </dgm:prSet>
      <dgm:spPr/>
      <dgm:t>
        <a:bodyPr/>
        <a:lstStyle/>
        <a:p>
          <a:pPr rtl="1"/>
          <a:endParaRPr lang="ar-SA"/>
        </a:p>
      </dgm:t>
    </dgm:pt>
  </dgm:ptLst>
  <dgm:cxnLst>
    <dgm:cxn modelId="{82F99A2E-3652-4804-B110-59253B2C411D}" type="presOf" srcId="{4131256B-59B1-4072-BD0D-886809D745F6}" destId="{31E6DDED-53B8-498E-A57F-C54E0F6303DB}" srcOrd="0" destOrd="0" presId="urn:microsoft.com/office/officeart/2005/8/layout/chevron2"/>
    <dgm:cxn modelId="{0A9EB2D9-102C-415D-A58B-A0864F5DD869}" type="presOf" srcId="{3AC7A6EE-4DAE-4659-9229-35997DE87320}" destId="{4235FF18-ADB7-4ED6-920E-B4FCBE904A38}" srcOrd="0" destOrd="0" presId="urn:microsoft.com/office/officeart/2005/8/layout/chevron2"/>
    <dgm:cxn modelId="{F14BC0FB-6B35-4F73-AE0F-E5E11116DE61}" srcId="{F157D393-E610-4342-A1C5-896F569F9FC5}" destId="{3AC7A6EE-4DAE-4659-9229-35997DE87320}" srcOrd="0" destOrd="0" parTransId="{8A0D9AA0-D50B-4F11-88FB-0E63E7C3C875}" sibTransId="{F9C17DB9-7F62-4769-AB33-2B8C440F35A5}"/>
    <dgm:cxn modelId="{4FE40A7A-E596-4770-B655-37B2BAEA061C}" type="presOf" srcId="{F157D393-E610-4342-A1C5-896F569F9FC5}" destId="{58AE063D-63C3-4C27-9E03-33E7D2D4970A}" srcOrd="0" destOrd="0" presId="urn:microsoft.com/office/officeart/2005/8/layout/chevron2"/>
    <dgm:cxn modelId="{0B3368BE-2064-4377-A374-93087E5A9E98}" srcId="{3AC7A6EE-4DAE-4659-9229-35997DE87320}" destId="{4131256B-59B1-4072-BD0D-886809D745F6}" srcOrd="0" destOrd="0" parTransId="{9A0DE54F-78BE-4FC5-805D-BE99AB33B96C}" sibTransId="{823BADF2-80E0-4E3F-834C-72AA386980FC}"/>
    <dgm:cxn modelId="{8E4B0997-56F7-49CE-A4BC-85BD21ACD122}" type="presParOf" srcId="{58AE063D-63C3-4C27-9E03-33E7D2D4970A}" destId="{7656AE3B-1411-4E1E-A857-91873AD9243E}" srcOrd="0" destOrd="0" presId="urn:microsoft.com/office/officeart/2005/8/layout/chevron2"/>
    <dgm:cxn modelId="{8BBE2142-51B3-4DD7-982F-62D8581CB4D8}" type="presParOf" srcId="{7656AE3B-1411-4E1E-A857-91873AD9243E}" destId="{4235FF18-ADB7-4ED6-920E-B4FCBE904A38}" srcOrd="0" destOrd="0" presId="urn:microsoft.com/office/officeart/2005/8/layout/chevron2"/>
    <dgm:cxn modelId="{2F29E0E1-1C95-4A0E-88B9-1BC5DA15F600}" type="presParOf" srcId="{7656AE3B-1411-4E1E-A857-91873AD9243E}" destId="{31E6DDED-53B8-498E-A57F-C54E0F6303DB}"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FE6808A-7D57-41C4-BD95-47F4D64419C7}" type="datetimeFigureOut">
              <a:rPr lang="ar-SA" smtClean="0"/>
              <a:pPr/>
              <a:t>14/04/1444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F1B38BC-D1E0-4BFD-8B3E-1343FE06398A}"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7F1B38BC-D1E0-4BFD-8B3E-1343FE06398A}" type="slidenum">
              <a:rPr lang="ar-SA" smtClean="0"/>
              <a:pPr/>
              <a:t>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ar-SA" smtClean="0"/>
              <a:t>انقر لتحرير نمط العنوان الرئيسي</a:t>
            </a:r>
            <a:endParaRPr kumimoji="0" lang="en-US"/>
          </a:p>
        </p:txBody>
      </p:sp>
      <p:sp>
        <p:nvSpPr>
          <p:cNvPr id="28" name="عنصر نائب للتاريخ 27"/>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17" name="عنصر نائب للتذييل 16"/>
          <p:cNvSpPr>
            <a:spLocks noGrp="1"/>
          </p:cNvSpPr>
          <p:nvPr>
            <p:ph type="ftr" sz="quarter" idx="11"/>
          </p:nvPr>
        </p:nvSpPr>
        <p:spPr/>
        <p:txBody>
          <a:bodyPr/>
          <a:lstStyle/>
          <a:p>
            <a:endParaRPr lang="fr-BE"/>
          </a:p>
        </p:txBody>
      </p:sp>
      <p:sp>
        <p:nvSpPr>
          <p:cNvPr id="29" name="عنصر نائب لرقم الشريحة 28"/>
          <p:cNvSpPr>
            <a:spLocks noGrp="1"/>
          </p:cNvSpPr>
          <p:nvPr>
            <p:ph type="sldNum" sz="quarter" idx="12"/>
          </p:nvPr>
        </p:nvSpPr>
        <p:spPr/>
        <p:txBody>
          <a:bodyPr/>
          <a:lstStyle/>
          <a:p>
            <a:fld id="{CF4668DC-857F-487D-BFFA-8C0CA5037977}" type="slidenum">
              <a:rPr lang="fr-BE" smtClean="0"/>
              <a:pPr/>
              <a:t>‹#›</a:t>
            </a:fld>
            <a:endParaRPr lang="fr-BE"/>
          </a:p>
        </p:txBody>
      </p:sp>
      <p:sp>
        <p:nvSpPr>
          <p:cNvPr id="9" name="عنوان فرعي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5" name="عنصر نائب للتذييل 4"/>
          <p:cNvSpPr>
            <a:spLocks noGrp="1"/>
          </p:cNvSpPr>
          <p:nvPr>
            <p:ph type="ftr" sz="quarter" idx="11"/>
          </p:nvPr>
        </p:nvSpPr>
        <p:spPr/>
        <p:txBody>
          <a:bodyPr/>
          <a:lstStyle/>
          <a:p>
            <a:endParaRPr lang="fr-BE"/>
          </a:p>
        </p:txBody>
      </p:sp>
      <p:sp>
        <p:nvSpPr>
          <p:cNvPr id="6" name="عنصر نائب لرقم الشريحة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5" name="عنصر نائب للتذييل 4"/>
          <p:cNvSpPr>
            <a:spLocks noGrp="1"/>
          </p:cNvSpPr>
          <p:nvPr>
            <p:ph type="ftr" sz="quarter" idx="11"/>
          </p:nvPr>
        </p:nvSpPr>
        <p:spPr/>
        <p:txBody>
          <a:bodyPr/>
          <a:lstStyle/>
          <a:p>
            <a:endParaRPr lang="fr-BE"/>
          </a:p>
        </p:txBody>
      </p:sp>
      <p:sp>
        <p:nvSpPr>
          <p:cNvPr id="6" name="عنصر نائب لرقم الشريحة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5" name="عنصر نائب للتذييل 4"/>
          <p:cNvSpPr>
            <a:spLocks noGrp="1"/>
          </p:cNvSpPr>
          <p:nvPr>
            <p:ph type="ftr" sz="quarter" idx="11"/>
          </p:nvPr>
        </p:nvSpPr>
        <p:spPr/>
        <p:txBody>
          <a:bodyPr/>
          <a:lstStyle/>
          <a:p>
            <a:endParaRPr lang="fr-BE"/>
          </a:p>
        </p:txBody>
      </p:sp>
      <p:sp>
        <p:nvSpPr>
          <p:cNvPr id="6" name="عنصر نائب لرقم الشريحة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5" name="عنصر نائب للتذييل 4"/>
          <p:cNvSpPr>
            <a:spLocks noGrp="1"/>
          </p:cNvSpPr>
          <p:nvPr>
            <p:ph type="ftr" sz="quarter" idx="11"/>
          </p:nvPr>
        </p:nvSpPr>
        <p:spPr/>
        <p:txBody>
          <a:bodyPr/>
          <a:lstStyle/>
          <a:p>
            <a:endParaRPr lang="fr-BE"/>
          </a:p>
        </p:txBody>
      </p:sp>
      <p:sp>
        <p:nvSpPr>
          <p:cNvPr id="6" name="عنصر نائب لرقم الشريحة 5"/>
          <p:cNvSpPr>
            <a:spLocks noGrp="1"/>
          </p:cNvSpPr>
          <p:nvPr>
            <p:ph type="sldNum" sz="quarter" idx="12"/>
          </p:nvPr>
        </p:nvSpPr>
        <p:spPr>
          <a:xfrm>
            <a:off x="7924800" y="6416675"/>
            <a:ext cx="762000" cy="365125"/>
          </a:xfrm>
        </p:spPr>
        <p:txBody>
          <a:bodyPr/>
          <a:lstStyle/>
          <a:p>
            <a:fld id="{CF4668DC-857F-487D-BFFA-8C0CA5037977}" type="slidenum">
              <a:rPr lang="fr-BE" smtClean="0"/>
              <a:pPr/>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6" name="عنصر نائب للتذييل 5"/>
          <p:cNvSpPr>
            <a:spLocks noGrp="1"/>
          </p:cNvSpPr>
          <p:nvPr>
            <p:ph type="ftr" sz="quarter" idx="11"/>
          </p:nvPr>
        </p:nvSpPr>
        <p:spPr/>
        <p:txBody>
          <a:bodyPr/>
          <a:lstStyle/>
          <a:p>
            <a:endParaRPr lang="fr-BE"/>
          </a:p>
        </p:txBody>
      </p:sp>
      <p:sp>
        <p:nvSpPr>
          <p:cNvPr id="7" name="عنصر نائب لرقم الشريحة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8" name="عنصر نائب للتذييل 7"/>
          <p:cNvSpPr>
            <a:spLocks noGrp="1"/>
          </p:cNvSpPr>
          <p:nvPr>
            <p:ph type="ftr" sz="quarter" idx="11"/>
          </p:nvPr>
        </p:nvSpPr>
        <p:spPr/>
        <p:txBody>
          <a:bodyPr/>
          <a:lstStyle/>
          <a:p>
            <a:endParaRPr lang="fr-BE"/>
          </a:p>
        </p:txBody>
      </p:sp>
      <p:sp>
        <p:nvSpPr>
          <p:cNvPr id="9" name="عنصر نائب لرقم الشريحة 8"/>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4" name="عنصر نائب للتذييل 3"/>
          <p:cNvSpPr>
            <a:spLocks noGrp="1"/>
          </p:cNvSpPr>
          <p:nvPr>
            <p:ph type="ftr" sz="quarter" idx="11"/>
          </p:nvPr>
        </p:nvSpPr>
        <p:spPr/>
        <p:txBody>
          <a:bodyPr/>
          <a:lstStyle/>
          <a:p>
            <a:endParaRPr lang="fr-BE"/>
          </a:p>
        </p:txBody>
      </p:sp>
      <p:sp>
        <p:nvSpPr>
          <p:cNvPr id="5" name="عنصر نائب لرقم الشريحة 4"/>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3" name="عنصر نائب للتذييل 2"/>
          <p:cNvSpPr>
            <a:spLocks noGrp="1"/>
          </p:cNvSpPr>
          <p:nvPr>
            <p:ph type="ftr" sz="quarter" idx="11"/>
          </p:nvPr>
        </p:nvSpPr>
        <p:spPr/>
        <p:txBody>
          <a:bodyPr/>
          <a:lstStyle/>
          <a:p>
            <a:endParaRPr lang="fr-BE"/>
          </a:p>
        </p:txBody>
      </p:sp>
      <p:sp>
        <p:nvSpPr>
          <p:cNvPr id="4" name="عنصر نائب لرقم الشريحة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6" name="عنصر نائب للتذييل 5"/>
          <p:cNvSpPr>
            <a:spLocks noGrp="1"/>
          </p:cNvSpPr>
          <p:nvPr>
            <p:ph type="ftr" sz="quarter" idx="11"/>
          </p:nvPr>
        </p:nvSpPr>
        <p:spPr/>
        <p:txBody>
          <a:bodyPr/>
          <a:lstStyle/>
          <a:p>
            <a:endParaRPr lang="fr-BE"/>
          </a:p>
        </p:txBody>
      </p:sp>
      <p:sp>
        <p:nvSpPr>
          <p:cNvPr id="7" name="عنصر نائب لرقم الشريحة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4" name="عنصر نائب للنص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A309A6D-C09C-4548-B29A-6CF363A7E532}" type="datetimeFigureOut">
              <a:rPr lang="fr-FR" smtClean="0"/>
              <a:pPr/>
              <a:t>08/11/2022</a:t>
            </a:fld>
            <a:endParaRPr lang="fr-BE"/>
          </a:p>
        </p:txBody>
      </p:sp>
      <p:sp>
        <p:nvSpPr>
          <p:cNvPr id="6" name="عنصر نائب للتذييل 5"/>
          <p:cNvSpPr>
            <a:spLocks noGrp="1"/>
          </p:cNvSpPr>
          <p:nvPr>
            <p:ph type="ftr" sz="quarter" idx="11"/>
          </p:nvPr>
        </p:nvSpPr>
        <p:spPr/>
        <p:txBody>
          <a:bodyPr/>
          <a:lstStyle/>
          <a:p>
            <a:endParaRPr lang="fr-BE"/>
          </a:p>
        </p:txBody>
      </p:sp>
      <p:sp>
        <p:nvSpPr>
          <p:cNvPr id="7" name="عنصر نائب لرقم الشريحة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A309A6D-C09C-4548-B29A-6CF363A7E532}" type="datetimeFigureOut">
              <a:rPr lang="fr-FR" smtClean="0"/>
              <a:pPr/>
              <a:t>08/11/2022</a:t>
            </a:fld>
            <a:endParaRPr lang="fr-BE"/>
          </a:p>
        </p:txBody>
      </p:sp>
      <p:sp>
        <p:nvSpPr>
          <p:cNvPr id="3" name="عنصر نائب للتذييل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BE"/>
          </a:p>
        </p:txBody>
      </p:sp>
      <p:sp>
        <p:nvSpPr>
          <p:cNvPr id="23" name="عنصر نائب لرقم الشريحة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F4668DC-857F-487D-BFFA-8C0CA5037977}"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diagramLayout" Target="../diagrams/layout6.xml"/><Relationship Id="rId7" Type="http://schemas.openxmlformats.org/officeDocument/2006/relationships/diagramLayout" Target="../diagrams/layout7.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openxmlformats.org/officeDocument/2006/relationships/diagramData" Target="../diagrams/data7.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openxmlformats.org/officeDocument/2006/relationships/diagramColors" Target="../diagrams/colors7.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diagramLayout" Target="../diagrams/layout8.xml"/><Relationship Id="rId7" Type="http://schemas.openxmlformats.org/officeDocument/2006/relationships/diagramLayout" Target="../diagrams/layout9.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openxmlformats.org/officeDocument/2006/relationships/diagramData" Target="../diagrams/data9.xml"/><Relationship Id="rId5" Type="http://schemas.openxmlformats.org/officeDocument/2006/relationships/diagramColors" Target="../diagrams/colors8.xml"/><Relationship Id="rId4" Type="http://schemas.openxmlformats.org/officeDocument/2006/relationships/diagramQuickStyle" Target="../diagrams/quickStyle8.xml"/><Relationship Id="rId9" Type="http://schemas.openxmlformats.org/officeDocument/2006/relationships/diagramColors" Target="../diagrams/colors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1-Basmala-www.ward2u.com.gif"/>
          <p:cNvPicPr>
            <a:picLocks noChangeAspect="1"/>
          </p:cNvPicPr>
          <p:nvPr/>
        </p:nvPicPr>
        <p:blipFill>
          <a:blip r:embed="rId3"/>
          <a:stretch>
            <a:fillRect/>
          </a:stretch>
        </p:blipFill>
        <p:spPr>
          <a:xfrm>
            <a:off x="571472" y="714356"/>
            <a:ext cx="7929618" cy="5429288"/>
          </a:xfrm>
          <a:prstGeom prst="rect">
            <a:avLst/>
          </a:prstGeom>
        </p:spPr>
      </p:pic>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شريط منحني إلى الأعلى 12"/>
          <p:cNvSpPr/>
          <p:nvPr/>
        </p:nvSpPr>
        <p:spPr>
          <a:xfrm>
            <a:off x="642910" y="214290"/>
            <a:ext cx="7858180" cy="1143008"/>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 المطلب الثاني : تحديات إدارة الأداء في الشركات الدولية .</a:t>
            </a:r>
            <a:endParaRPr lang="ar-SA" sz="2400" dirty="0">
              <a:solidFill>
                <a:schemeClr val="tx1"/>
              </a:solidFill>
            </a:endParaRPr>
          </a:p>
        </p:txBody>
      </p:sp>
      <p:sp>
        <p:nvSpPr>
          <p:cNvPr id="16" name="مستطيل 15"/>
          <p:cNvSpPr/>
          <p:nvPr/>
        </p:nvSpPr>
        <p:spPr>
          <a:xfrm>
            <a:off x="7500958" y="1357298"/>
            <a:ext cx="1643042" cy="1314456"/>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41808" tIns="138176" rIns="241808" bIns="138176" numCol="1" spcCol="1270" anchor="ctr" anchorCtr="0">
            <a:noAutofit/>
          </a:bodyPr>
          <a:lstStyle/>
          <a:p>
            <a:pPr lvl="0" algn="ctr" defTabSz="1511300" rtl="1">
              <a:lnSpc>
                <a:spcPct val="90000"/>
              </a:lnSpc>
              <a:spcBef>
                <a:spcPct val="0"/>
              </a:spcBef>
              <a:spcAft>
                <a:spcPct val="35000"/>
              </a:spcAft>
            </a:pPr>
            <a:endParaRPr lang="ar-SA" sz="3400" kern="1200"/>
          </a:p>
        </p:txBody>
      </p:sp>
      <p:graphicFrame>
        <p:nvGraphicFramePr>
          <p:cNvPr id="17" name="رسم تخطيطي 16"/>
          <p:cNvGraphicFramePr/>
          <p:nvPr/>
        </p:nvGraphicFramePr>
        <p:xfrm>
          <a:off x="0" y="1397000"/>
          <a:ext cx="9144000" cy="5175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ستطيل 4"/>
          <p:cNvSpPr/>
          <p:nvPr/>
        </p:nvSpPr>
        <p:spPr>
          <a:xfrm>
            <a:off x="1000100" y="1643050"/>
            <a:ext cx="4572000" cy="4708981"/>
          </a:xfrm>
          <a:prstGeom prst="rect">
            <a:avLst/>
          </a:prstGeom>
        </p:spPr>
        <p:txBody>
          <a:bodyPr>
            <a:spAutoFit/>
          </a:bodyPr>
          <a:lstStyle/>
          <a:p>
            <a:pPr algn="ctr"/>
            <a:r>
              <a:rPr lang="ar-SA" sz="2000" b="1" dirty="0" smtClean="0"/>
              <a:t>إن الحاجة إلى الارتباط بين إدارة الأداء والإستراتيجية التنظيمية من أجل تحقيق رؤية مشتركة للأهداف التنظيمية تم التركيز عليه من قبل العديد من الباحثين وهذا يستوجب فهم وتوضيح العالقة بين أداء كل فرد ومدى تحقيق ذلك للغايات والأهداف الإستراتيجية وهذا ما يعكس التوافق بين ممارسات إدارة الموارد البشرية والسياق التنظيمي وهذا ما يعرف </a:t>
            </a:r>
            <a:r>
              <a:rPr lang="ar-SA" sz="2000" b="1" dirty="0" err="1" smtClean="0"/>
              <a:t>بالتلائم</a:t>
            </a:r>
            <a:r>
              <a:rPr lang="ar-SA" sz="2000" b="1" dirty="0" smtClean="0"/>
              <a:t> العمودي المطلوب من أجل تحقيق مخرجات الأداء التنظيمي كالميزة التنافسية لإستراتيجية إدارة الموارد البشرية الدولية  .ورغم تقدم تكنولوجيا الاتصال والتواصل بين إستراتيجية الشركة متعددة الجنسيات وفروعها إلا أن هذا الترابط بين إدارة الأداء وإستراتيجية الشركة متعددة الجنسيات لا يزال معقد بسبب اتساع ميدان المنافسة وحرية الاختيار المتوفرة للمستهلك وضرورة  الاستجابة للتنافس المتنوع استراتيجيا </a:t>
            </a:r>
            <a:r>
              <a:rPr lang="ar-SA" b="1" dirty="0" smtClean="0"/>
              <a:t>وهيكليا</a:t>
            </a:r>
            <a:endParaRPr lang="ar-SA" b="1" dirty="0"/>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مستطيل 15"/>
          <p:cNvSpPr/>
          <p:nvPr/>
        </p:nvSpPr>
        <p:spPr>
          <a:xfrm>
            <a:off x="7500958" y="1357298"/>
            <a:ext cx="1643042" cy="1314456"/>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41808" tIns="138176" rIns="241808" bIns="138176" numCol="1" spcCol="1270" anchor="ctr" anchorCtr="0">
            <a:noAutofit/>
          </a:bodyPr>
          <a:lstStyle/>
          <a:p>
            <a:pPr lvl="0" algn="ctr" defTabSz="1511300" rtl="1">
              <a:lnSpc>
                <a:spcPct val="90000"/>
              </a:lnSpc>
              <a:spcBef>
                <a:spcPct val="0"/>
              </a:spcBef>
              <a:spcAft>
                <a:spcPct val="35000"/>
              </a:spcAft>
            </a:pPr>
            <a:endParaRPr lang="ar-SA" sz="3400" kern="1200"/>
          </a:p>
        </p:txBody>
      </p:sp>
      <p:graphicFrame>
        <p:nvGraphicFramePr>
          <p:cNvPr id="17" name="رسم تخطيطي 16"/>
          <p:cNvGraphicFramePr/>
          <p:nvPr/>
        </p:nvGraphicFramePr>
        <p:xfrm>
          <a:off x="0" y="0"/>
          <a:ext cx="9144000" cy="3357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رسم تخطيطي 4"/>
          <p:cNvGraphicFramePr/>
          <p:nvPr/>
        </p:nvGraphicFramePr>
        <p:xfrm>
          <a:off x="0" y="3500438"/>
          <a:ext cx="9144000" cy="335756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مستطيل 15"/>
          <p:cNvSpPr/>
          <p:nvPr/>
        </p:nvSpPr>
        <p:spPr>
          <a:xfrm>
            <a:off x="7500958" y="1357298"/>
            <a:ext cx="1643042" cy="1314456"/>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41808" tIns="138176" rIns="241808" bIns="138176" numCol="1" spcCol="1270" anchor="ctr" anchorCtr="0">
            <a:noAutofit/>
          </a:bodyPr>
          <a:lstStyle/>
          <a:p>
            <a:pPr lvl="0" algn="ctr" defTabSz="1511300" rtl="1">
              <a:lnSpc>
                <a:spcPct val="90000"/>
              </a:lnSpc>
              <a:spcBef>
                <a:spcPct val="0"/>
              </a:spcBef>
              <a:spcAft>
                <a:spcPct val="35000"/>
              </a:spcAft>
            </a:pPr>
            <a:endParaRPr lang="ar-SA" sz="3400" kern="1200"/>
          </a:p>
        </p:txBody>
      </p:sp>
      <p:graphicFrame>
        <p:nvGraphicFramePr>
          <p:cNvPr id="17" name="رسم تخطيطي 16"/>
          <p:cNvGraphicFramePr/>
          <p:nvPr/>
        </p:nvGraphicFramePr>
        <p:xfrm>
          <a:off x="0" y="0"/>
          <a:ext cx="9144000" cy="3357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رسم تخطيطي 4"/>
          <p:cNvGraphicFramePr/>
          <p:nvPr/>
        </p:nvGraphicFramePr>
        <p:xfrm>
          <a:off x="0" y="3500438"/>
          <a:ext cx="9144000" cy="335756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ريط منحني إلى الأعلى 4"/>
          <p:cNvSpPr/>
          <p:nvPr/>
        </p:nvSpPr>
        <p:spPr>
          <a:xfrm>
            <a:off x="857224" y="928670"/>
            <a:ext cx="7500990" cy="857256"/>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المطلب الأول : عناصر نظم إدارة الأداء الدولية.  </a:t>
            </a:r>
            <a:endParaRPr lang="ar-SA" sz="2400" dirty="0">
              <a:solidFill>
                <a:schemeClr val="tx1"/>
              </a:solidFill>
            </a:endParaRPr>
          </a:p>
        </p:txBody>
      </p:sp>
      <p:sp>
        <p:nvSpPr>
          <p:cNvPr id="8" name="مستطيل مستدير الزوايا 7"/>
          <p:cNvSpPr/>
          <p:nvPr/>
        </p:nvSpPr>
        <p:spPr>
          <a:xfrm>
            <a:off x="4857752" y="2857496"/>
            <a:ext cx="3929090" cy="37862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2">
                    <a:lumMod val="75000"/>
                  </a:schemeClr>
                </a:solidFill>
              </a:rPr>
              <a:t>1 :توصيفات الوظائف :</a:t>
            </a:r>
          </a:p>
          <a:p>
            <a:pPr algn="ctr"/>
            <a:r>
              <a:rPr lang="ar-SA" sz="2400" dirty="0" smtClean="0">
                <a:solidFill>
                  <a:schemeClr val="tx1"/>
                </a:solidFill>
              </a:rPr>
              <a:t>توصيف الوظائف بشكل عام بمثابة إرشادات ومؤشرات لأصحاب الوظائف حيث تستخدم العديد من المنظمات توصيفات الوظائف كمبادئ توجيهية للأداء في عملية إدارة الأداء بأكملها . </a:t>
            </a:r>
            <a:endParaRPr lang="ar-SA" sz="2400" dirty="0">
              <a:solidFill>
                <a:schemeClr val="tx1"/>
              </a:solidFill>
            </a:endParaRPr>
          </a:p>
        </p:txBody>
      </p:sp>
      <p:sp>
        <p:nvSpPr>
          <p:cNvPr id="10" name="مستطيل مستدير الزوايا 9"/>
          <p:cNvSpPr/>
          <p:nvPr/>
        </p:nvSpPr>
        <p:spPr>
          <a:xfrm>
            <a:off x="142844" y="2857496"/>
            <a:ext cx="4500594" cy="4000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2">
                    <a:lumMod val="75000"/>
                  </a:schemeClr>
                </a:solidFill>
              </a:rPr>
              <a:t>2 :التوظيف :</a:t>
            </a:r>
          </a:p>
          <a:p>
            <a:pPr algn="ctr"/>
            <a:r>
              <a:rPr lang="ar-SA" sz="2000" dirty="0" smtClean="0">
                <a:solidFill>
                  <a:schemeClr val="tx1"/>
                </a:solidFill>
              </a:rPr>
              <a:t>تقوم المنظمات بشكل دوري بتعيين الموظفين من أجل الإضافة إلى القوى العاملة أو الحفاظ عليها أو تعديلها وفقًا لمتطلبات الموارد بهدف تحسين الأداء. عندما يتم التوظيف بشكل صارم ، فإنه يضمن اختيارًا أفضل للموظفين الجدد ، والذي بدوره من المرجح أن يساهم في الأداء المطلوب. عند التخطيط للتوظيف ، يجب على المرء وضع خطط للموارد البشرية وتحديد متطلبات الأداء الوظيفي ومعايير الموظفين والتحقق من صحتها ، وتحديد متطلبات التكلفة والموظفين والقيود. بالنسبة للمؤسسة ، من المهم بالضرورة جذب الموظفين المناسبين وتوظيفهم  </a:t>
            </a:r>
            <a:r>
              <a:rPr lang="ar-SA" sz="2400" dirty="0">
                <a:solidFill>
                  <a:schemeClr val="tx1"/>
                </a:solidFill>
              </a:rPr>
              <a:t>.</a:t>
            </a:r>
            <a:endParaRPr lang="ar-SA" sz="2400" dirty="0" smtClean="0">
              <a:solidFill>
                <a:schemeClr val="tx1"/>
              </a:solidFill>
            </a:endParaRPr>
          </a:p>
        </p:txBody>
      </p:sp>
      <p:sp>
        <p:nvSpPr>
          <p:cNvPr id="9" name="شكل بيضاوي 8"/>
          <p:cNvSpPr/>
          <p:nvPr/>
        </p:nvSpPr>
        <p:spPr>
          <a:xfrm>
            <a:off x="1285852" y="0"/>
            <a:ext cx="6715172" cy="92867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dirty="0" smtClean="0">
                <a:solidFill>
                  <a:schemeClr val="tx1"/>
                </a:solidFill>
              </a:rPr>
              <a:t>المبحث الثالث : عموميات إدارة الأداء في الشركات الدولية.</a:t>
            </a:r>
            <a:endParaRPr lang="ar-SA" sz="2000" dirty="0">
              <a:solidFill>
                <a:schemeClr val="tx1"/>
              </a:solidFill>
            </a:endParaRPr>
          </a:p>
        </p:txBody>
      </p:sp>
      <p:sp>
        <p:nvSpPr>
          <p:cNvPr id="6" name="شكل بيضاوي 5"/>
          <p:cNvSpPr/>
          <p:nvPr/>
        </p:nvSpPr>
        <p:spPr>
          <a:xfrm>
            <a:off x="214282" y="1785926"/>
            <a:ext cx="864399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من اجل إدارة أداء الموظفين هناك العديد من الأدوات التي يمكن للمؤسسة استخدامها .</a:t>
            </a:r>
            <a:endParaRPr lang="ar-SA" b="1" dirty="0">
              <a:solidFill>
                <a:schemeClr val="tx1"/>
              </a:solidFill>
            </a:endParaRPr>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مستدير الزوايا 7"/>
          <p:cNvSpPr/>
          <p:nvPr/>
        </p:nvSpPr>
        <p:spPr>
          <a:xfrm>
            <a:off x="4572000" y="3357562"/>
            <a:ext cx="4572000" cy="3500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2">
                    <a:lumMod val="75000"/>
                  </a:schemeClr>
                </a:solidFill>
              </a:rPr>
              <a:t>5 :سياسات المكافآت :</a:t>
            </a:r>
          </a:p>
          <a:p>
            <a:pPr algn="ctr"/>
            <a:r>
              <a:rPr lang="ar-SA" sz="2400" dirty="0" smtClean="0">
                <a:solidFill>
                  <a:schemeClr val="tx1"/>
                </a:solidFill>
              </a:rPr>
              <a:t>تعتبر المنظمات المكافأة أداة تحفيزية ووكيل ملزم. بالنسبة للفرد هو تعويض عن الوقت والجهد الذي يبذله في العمل لدى المنظمة. يمكن أن تحدث المكافأة عن طريق الراتب والمزايا الإضافية. ولكن أيضًا المجاملات البسيطة من المدير للعمل الجيد المنجز ، أو إمكانية التدريب </a:t>
            </a:r>
            <a:r>
              <a:rPr lang="fr-FR" sz="2400" dirty="0" smtClean="0">
                <a:solidFill>
                  <a:schemeClr val="tx1"/>
                </a:solidFill>
              </a:rPr>
              <a:t> </a:t>
            </a:r>
            <a:r>
              <a:rPr lang="ar-SA" sz="2400" dirty="0" smtClean="0">
                <a:solidFill>
                  <a:schemeClr val="tx1"/>
                </a:solidFill>
              </a:rPr>
              <a:t>الإضافي ، يمكن أن تكون مكافآت فعالة.</a:t>
            </a:r>
            <a:endParaRPr lang="ar-SA" sz="2400" dirty="0">
              <a:solidFill>
                <a:schemeClr val="tx1"/>
              </a:solidFill>
            </a:endParaRPr>
          </a:p>
        </p:txBody>
      </p:sp>
      <p:sp>
        <p:nvSpPr>
          <p:cNvPr id="10" name="مستطيل مستدير الزوايا 9"/>
          <p:cNvSpPr/>
          <p:nvPr/>
        </p:nvSpPr>
        <p:spPr>
          <a:xfrm>
            <a:off x="0" y="3429000"/>
            <a:ext cx="4357686" cy="3429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2">
                    <a:lumMod val="75000"/>
                  </a:schemeClr>
                </a:solidFill>
              </a:rPr>
              <a:t>6 :الأدوات والنهج الخاصة :</a:t>
            </a:r>
          </a:p>
          <a:p>
            <a:pPr algn="ctr"/>
            <a:r>
              <a:rPr lang="ar-SA" sz="2000" dirty="0" smtClean="0">
                <a:solidFill>
                  <a:schemeClr val="tx1"/>
                </a:solidFill>
              </a:rPr>
              <a:t>إلى جانب جوانب إدارة الأداء المذكورة ، قدمت المكالمات الهاتفية مع المنظمات غير الحكومية المختلفة بعض الأدوات والأساليب الأكثر إثارة للاهتمام في إدارة الأداء. تتعلق هذه الأدوات والأساليب الخاصة بالتقييم الذاتي ، وردود الفعل، وتقييم المبادئ في المنظمة ، وكيفية التأكيد على أهمية العلاقة بين المدير والموظف .</a:t>
            </a:r>
            <a:r>
              <a:rPr lang="ar-SA" sz="2400" dirty="0" smtClean="0">
                <a:solidFill>
                  <a:schemeClr val="tx1"/>
                </a:solidFill>
              </a:rPr>
              <a:t> </a:t>
            </a:r>
            <a:endParaRPr lang="ar-SA" sz="2400" dirty="0">
              <a:solidFill>
                <a:schemeClr val="tx1"/>
              </a:solidFill>
            </a:endParaRPr>
          </a:p>
        </p:txBody>
      </p:sp>
      <p:sp>
        <p:nvSpPr>
          <p:cNvPr id="6" name="مستطيل مستدير الزوايا 5"/>
          <p:cNvSpPr/>
          <p:nvPr/>
        </p:nvSpPr>
        <p:spPr>
          <a:xfrm>
            <a:off x="0" y="0"/>
            <a:ext cx="4357686" cy="32146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2">
                    <a:lumMod val="75000"/>
                  </a:schemeClr>
                </a:solidFill>
              </a:rPr>
              <a:t>4 :تنمية قدرات الموظفين :</a:t>
            </a:r>
          </a:p>
          <a:p>
            <a:pPr algn="ctr"/>
            <a:r>
              <a:rPr lang="ar-SA" sz="2400" dirty="0" smtClean="0">
                <a:solidFill>
                  <a:schemeClr val="tx1"/>
                </a:solidFill>
              </a:rPr>
              <a:t>يتضمن تطوير الموظفين تغييرات إيجابية في: المهارة أو المعرفة أو الموقف أو السلوك الاجتماعي. على الرغم من وجود العديد من الاستراتيجيات لإحداث التغيير ، إلا أن التدريب هو أهم مشترك .</a:t>
            </a:r>
            <a:endParaRPr lang="ar-SA" sz="2400" dirty="0">
              <a:solidFill>
                <a:schemeClr val="tx1"/>
              </a:solidFill>
            </a:endParaRPr>
          </a:p>
        </p:txBody>
      </p:sp>
      <p:sp>
        <p:nvSpPr>
          <p:cNvPr id="7" name="مستطيل مستدير الزوايا 6"/>
          <p:cNvSpPr/>
          <p:nvPr/>
        </p:nvSpPr>
        <p:spPr>
          <a:xfrm>
            <a:off x="4572000" y="0"/>
            <a:ext cx="4572000" cy="31432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2">
                    <a:lumMod val="75000"/>
                  </a:schemeClr>
                </a:solidFill>
              </a:rPr>
              <a:t>3 :مراقبة الأداء :</a:t>
            </a:r>
          </a:p>
          <a:p>
            <a:pPr algn="ctr"/>
            <a:r>
              <a:rPr lang="ar-SA" sz="2400" dirty="0" smtClean="0">
                <a:solidFill>
                  <a:schemeClr val="tx1"/>
                </a:solidFill>
              </a:rPr>
              <a:t>تقوم معظم المنظمات بتقييم أداء الموظف الوظيفي مرة واحدة على الأقل في السنة لأنه يمكن أن يكون عمل روتيني يستغرق وقتا طويلا ولا يحبه معظم المديرين وفرقهم .</a:t>
            </a:r>
            <a:endParaRPr lang="ar-SA" sz="2400" dirty="0">
              <a:solidFill>
                <a:schemeClr val="tx1"/>
              </a:solidFill>
            </a:endParaRPr>
          </a:p>
        </p:txBody>
      </p:sp>
    </p:spTree>
  </p:cSld>
  <p:clrMapOvr>
    <a:masterClrMapping/>
  </p:clrMapOvr>
  <p:transition>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شريط منحني إلى الأعلى 4"/>
          <p:cNvSpPr/>
          <p:nvPr/>
        </p:nvSpPr>
        <p:spPr>
          <a:xfrm>
            <a:off x="785786" y="0"/>
            <a:ext cx="7715304" cy="1428736"/>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المطلب الثاني : أنواع الموظفين المفترضين وخصائص المدير الدولي.  </a:t>
            </a:r>
            <a:endParaRPr lang="ar-SA" sz="2400" dirty="0">
              <a:solidFill>
                <a:schemeClr val="tx1"/>
              </a:solidFill>
            </a:endParaRPr>
          </a:p>
        </p:txBody>
      </p:sp>
      <p:sp>
        <p:nvSpPr>
          <p:cNvPr id="8" name="مستطيل مستدير الزوايا 7"/>
          <p:cNvSpPr/>
          <p:nvPr/>
        </p:nvSpPr>
        <p:spPr>
          <a:xfrm>
            <a:off x="4857752" y="4357694"/>
            <a:ext cx="3929090"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المسافرون الدوليون يطلق على الموظفين الذين يسافرون من بلدهم الأم إلى بلد أخر عادة لأسبوع أو أسبوعين لانجاز بعض المهام الدولية وتبقى عائلته في البلد الأم</a:t>
            </a:r>
            <a:endParaRPr lang="ar-SA" sz="2400" dirty="0">
              <a:solidFill>
                <a:schemeClr val="tx1"/>
              </a:solidFill>
            </a:endParaRPr>
          </a:p>
        </p:txBody>
      </p:sp>
      <p:sp>
        <p:nvSpPr>
          <p:cNvPr id="10" name="مستطيل مستدير الزوايا 9"/>
          <p:cNvSpPr/>
          <p:nvPr/>
        </p:nvSpPr>
        <p:spPr>
          <a:xfrm>
            <a:off x="428596" y="4286256"/>
            <a:ext cx="3857652" cy="23574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ألفي السفر وهم الموظفون الذين لديهم مهام دولية تفرض عليهم السفر المتكرر لكن دون التنقل</a:t>
            </a:r>
            <a:endParaRPr lang="ar-SA" sz="2400" dirty="0">
              <a:solidFill>
                <a:schemeClr val="tx1"/>
              </a:solidFill>
            </a:endParaRPr>
          </a:p>
        </p:txBody>
      </p:sp>
      <p:sp>
        <p:nvSpPr>
          <p:cNvPr id="6" name="مستطيل مستدير الزوايا 5"/>
          <p:cNvSpPr/>
          <p:nvPr/>
        </p:nvSpPr>
        <p:spPr>
          <a:xfrm>
            <a:off x="4857752" y="1643050"/>
            <a:ext cx="3929090"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الموظفين في الأجل الطويل  هم ذاتهم المغتربين الذين تربطهم عقود عمل طويلة الأجل في بلدان أجنبية  تتجاوز السنة . حيث ينتقلون هم وعائلاتهم إلى البلد الذي  سيعملون فيه </a:t>
            </a:r>
            <a:endParaRPr lang="ar-SA" sz="2400" dirty="0">
              <a:solidFill>
                <a:schemeClr val="tx1"/>
              </a:solidFill>
            </a:endParaRPr>
          </a:p>
        </p:txBody>
      </p:sp>
      <p:sp>
        <p:nvSpPr>
          <p:cNvPr id="7" name="مستطيل مستدير الزوايا 6"/>
          <p:cNvSpPr/>
          <p:nvPr/>
        </p:nvSpPr>
        <p:spPr>
          <a:xfrm>
            <a:off x="428596" y="1643050"/>
            <a:ext cx="3929090" cy="2286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أما الموظفين في المدى القصير هم  الذين يربطهم عمل في البلد الأجنبي لفترة عادة ما تكون اقل من عام وقد ترافقه عائلته .</a:t>
            </a:r>
            <a:endParaRPr lang="ar-SA" sz="2400" dirty="0">
              <a:solidFill>
                <a:schemeClr val="tx1"/>
              </a:solidFill>
            </a:endParaRPr>
          </a:p>
        </p:txBody>
      </p:sp>
    </p:spTree>
  </p:cSld>
  <p:clrMapOvr>
    <a:masterClrMapping/>
  </p:clrMapOvr>
  <p:transition>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57224" y="214290"/>
            <a:ext cx="7572428" cy="2857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كما يوجد نوع أخر من التوظيف الدولي يطلق عليه اسم ' التوظيف الافتراضي ' أين لا ينتقل الموظف إلى بلد مضيف لكن له مسؤوليات دولية في جزء من شركة في دولة أخرى يقوم بإدارتها في بلده الأم حيث يعتمد الموظف الدولي الافتراضي على تكنولوجيا المعلومات والاتصال مثل الهاتف ...والاجتماعات عبر الفيديو تعبير عن حضوره الملموس في البلد الأجنبي وفعلا فان التوظيف الافتراضي يقضي على العديد من عوائق  التوظيف الدولي التقليدي مثل عدم إمكانية التنقل</a:t>
            </a:r>
            <a:r>
              <a:rPr lang="ar-SA" b="1" dirty="0" smtClean="0">
                <a:solidFill>
                  <a:schemeClr val="tx1"/>
                </a:solidFill>
              </a:rPr>
              <a:t> </a:t>
            </a:r>
            <a:r>
              <a:rPr lang="ar-SA" dirty="0" smtClean="0"/>
              <a:t>.</a:t>
            </a:r>
            <a:endParaRPr lang="ar-SA" dirty="0">
              <a:solidFill>
                <a:schemeClr val="tx1"/>
              </a:solidFill>
            </a:endParaRPr>
          </a:p>
        </p:txBody>
      </p:sp>
      <p:sp>
        <p:nvSpPr>
          <p:cNvPr id="4" name="شكل بيضاوي 3"/>
          <p:cNvSpPr/>
          <p:nvPr/>
        </p:nvSpPr>
        <p:spPr>
          <a:xfrm>
            <a:off x="2143108" y="3214686"/>
            <a:ext cx="4643470" cy="85725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solidFill>
              </a:rPr>
              <a:t>خصائص وصفات المدير الدولي </a:t>
            </a:r>
            <a:endParaRPr lang="ar-SA" sz="2000" b="1" dirty="0">
              <a:solidFill>
                <a:schemeClr val="tx1"/>
              </a:solidFill>
            </a:endParaRPr>
          </a:p>
        </p:txBody>
      </p:sp>
      <p:sp>
        <p:nvSpPr>
          <p:cNvPr id="5" name="مخطط انسيابي: محطة طرفية 4"/>
          <p:cNvSpPr/>
          <p:nvPr/>
        </p:nvSpPr>
        <p:spPr>
          <a:xfrm>
            <a:off x="1071538" y="4357694"/>
            <a:ext cx="7000924" cy="2286016"/>
          </a:xfrm>
          <a:prstGeom prst="flowChartTermina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buFont typeface="Wingdings" pitchFamily="2" charset="2"/>
              <a:buChar char="Ø"/>
            </a:pPr>
            <a:r>
              <a:rPr lang="ar-SA" b="1" dirty="0" smtClean="0">
                <a:solidFill>
                  <a:schemeClr val="tx1"/>
                </a:solidFill>
              </a:rPr>
              <a:t>القدرة على التطوير واستخدام مهارات إستراتيجية عالية</a:t>
            </a:r>
          </a:p>
          <a:p>
            <a:pPr algn="ctr" rtl="1">
              <a:buFont typeface="Wingdings" pitchFamily="2" charset="2"/>
              <a:buChar char="Ø"/>
            </a:pPr>
            <a:r>
              <a:rPr lang="ar-SA" b="1" dirty="0" smtClean="0">
                <a:solidFill>
                  <a:schemeClr val="tx1"/>
                </a:solidFill>
              </a:rPr>
              <a:t>القدرة على إدارة التغيير والتحول </a:t>
            </a:r>
          </a:p>
          <a:p>
            <a:pPr algn="ctr" rtl="1">
              <a:buFont typeface="Wingdings" pitchFamily="2" charset="2"/>
              <a:buChar char="Ø"/>
            </a:pPr>
            <a:r>
              <a:rPr lang="ar-SA" b="1" dirty="0" smtClean="0">
                <a:solidFill>
                  <a:schemeClr val="tx1"/>
                </a:solidFill>
              </a:rPr>
              <a:t>القدرة على إدارة التنوع الثقافي </a:t>
            </a:r>
          </a:p>
          <a:p>
            <a:pPr algn="ctr" rtl="1">
              <a:buFont typeface="Wingdings" pitchFamily="2" charset="2"/>
              <a:buChar char="Ø"/>
            </a:pPr>
            <a:r>
              <a:rPr lang="ar-SA" b="1" dirty="0" smtClean="0">
                <a:solidFill>
                  <a:schemeClr val="tx1"/>
                </a:solidFill>
              </a:rPr>
              <a:t>القدرة على الاتصال  </a:t>
            </a:r>
          </a:p>
          <a:p>
            <a:pPr algn="ctr" rtl="1">
              <a:buFont typeface="Wingdings" pitchFamily="2" charset="2"/>
              <a:buChar char="Ø"/>
            </a:pPr>
            <a:r>
              <a:rPr lang="ar-SA" b="1" dirty="0" smtClean="0">
                <a:solidFill>
                  <a:schemeClr val="tx1"/>
                </a:solidFill>
              </a:rPr>
              <a:t>القدرة على التعلم ونقل المعرفة </a:t>
            </a:r>
          </a:p>
          <a:p>
            <a:pPr algn="ctr" rtl="1">
              <a:buFont typeface="Wingdings" pitchFamily="2" charset="2"/>
              <a:buChar char="Ø"/>
            </a:pPr>
            <a:r>
              <a:rPr lang="ar-SA" b="1" dirty="0" smtClean="0">
                <a:solidFill>
                  <a:schemeClr val="tx1"/>
                </a:solidFill>
              </a:rPr>
              <a:t>القدرة على التكيف مع الفرو قات الثقافية </a:t>
            </a:r>
          </a:p>
          <a:p>
            <a:pPr algn="ctr" rtl="1">
              <a:buFont typeface="Wingdings" pitchFamily="2" charset="2"/>
              <a:buChar char="Ø"/>
            </a:pPr>
            <a:r>
              <a:rPr lang="ar-SA" b="1" dirty="0" smtClean="0">
                <a:solidFill>
                  <a:schemeClr val="tx1"/>
                </a:solidFill>
              </a:rPr>
              <a:t>الاستقلالية والاعتماد على النفس </a:t>
            </a:r>
          </a:p>
          <a:p>
            <a:pPr algn="ctr" rtl="1">
              <a:buFont typeface="Wingdings" pitchFamily="2" charset="2"/>
              <a:buChar char="Ø"/>
            </a:pPr>
            <a:r>
              <a:rPr lang="ar-SA" b="1" dirty="0" smtClean="0">
                <a:solidFill>
                  <a:schemeClr val="tx1"/>
                </a:solidFill>
              </a:rPr>
              <a:t>المهارات اللغوية</a:t>
            </a:r>
            <a:endParaRPr lang="ar-SA"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928802"/>
            <a:ext cx="8358247" cy="954107"/>
          </a:xfrm>
          <a:prstGeom prst="rect">
            <a:avLst/>
          </a:prstGeom>
          <a:noFill/>
        </p:spPr>
        <p:txBody>
          <a:bodyPr wrap="square" rtlCol="0">
            <a:spAutoFit/>
          </a:bodyPr>
          <a:lstStyle/>
          <a:p>
            <a:pPr algn="just" rtl="1"/>
            <a:endParaRPr lang="ar-DZ" sz="2400" b="1" dirty="0" smtClean="0"/>
          </a:p>
          <a:p>
            <a:pPr algn="just" rtl="1"/>
            <a:endParaRPr lang="fr-FR" sz="3200" b="1" dirty="0"/>
          </a:p>
        </p:txBody>
      </p:sp>
      <p:sp>
        <p:nvSpPr>
          <p:cNvPr id="3" name="شريط إلى الأعلى 2"/>
          <p:cNvSpPr/>
          <p:nvPr/>
        </p:nvSpPr>
        <p:spPr>
          <a:xfrm>
            <a:off x="2571736" y="571480"/>
            <a:ext cx="3929090" cy="612648"/>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solidFill>
                  <a:schemeClr val="tx1"/>
                </a:solidFill>
              </a:rPr>
              <a:t>الخاتمة</a:t>
            </a:r>
            <a:endParaRPr lang="ar-SA" sz="2400" b="1" dirty="0">
              <a:solidFill>
                <a:schemeClr val="tx1"/>
              </a:solidFill>
            </a:endParaRPr>
          </a:p>
        </p:txBody>
      </p:sp>
      <p:sp>
        <p:nvSpPr>
          <p:cNvPr id="4" name="مستطيل 3"/>
          <p:cNvSpPr/>
          <p:nvPr/>
        </p:nvSpPr>
        <p:spPr>
          <a:xfrm>
            <a:off x="714348" y="1928802"/>
            <a:ext cx="7715304" cy="3970318"/>
          </a:xfrm>
          <a:prstGeom prst="rect">
            <a:avLst/>
          </a:prstGeom>
        </p:spPr>
        <p:txBody>
          <a:bodyPr wrap="square">
            <a:spAutoFit/>
          </a:bodyPr>
          <a:lstStyle/>
          <a:p>
            <a:pPr algn="ctr"/>
            <a:r>
              <a:rPr lang="ar-SA" sz="3600" dirty="0" smtClean="0"/>
              <a:t>مما سبق ذكره يمكن القول أن ممارسات إدارة الأداء بالنسبة للموظفين الدوليين </a:t>
            </a:r>
            <a:r>
              <a:rPr lang="ar-SA" sz="3600" dirty="0" err="1" smtClean="0"/>
              <a:t>الكفئة</a:t>
            </a:r>
            <a:r>
              <a:rPr lang="ar-SA" sz="3600" dirty="0" smtClean="0"/>
              <a:t> والفعالة تساهم بشكل كبير في تحقيق الأهداف المرجوة من خلق لميزة تنافسية في شركتها الأم والقدرة على مواكبة جميع التغيرات الخارجية وكذا تسهل لها التوجه نحو العالمية في ظل التحديات الدولية التي جعلت من المنافسة أقوى .</a:t>
            </a:r>
            <a:endParaRPr lang="ar-SA" sz="3600" dirty="0"/>
          </a:p>
        </p:txBody>
      </p:sp>
    </p:spTree>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شكرا لكم - إقرأ شكرا لكم ، و شكرا لكم على مروركم الطيب ، و شكرا لكم أحبتي"/>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 name="صورة 3" descr="134.jpg"/>
          <p:cNvPicPr>
            <a:picLocks noChangeAspect="1"/>
          </p:cNvPicPr>
          <p:nvPr/>
        </p:nvPicPr>
        <p:blipFill>
          <a:blip r:embed="rId2"/>
          <a:stretch>
            <a:fillRect/>
          </a:stretch>
        </p:blipFill>
        <p:spPr>
          <a:xfrm>
            <a:off x="571472" y="571480"/>
            <a:ext cx="8072494" cy="6072230"/>
          </a:xfrm>
          <a:prstGeom prst="rect">
            <a:avLst/>
          </a:prstGeom>
        </p:spPr>
      </p:pic>
    </p:spTree>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143108" y="0"/>
            <a:ext cx="450059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effectLst/>
                <a:latin typeface="Calibri" pitchFamily="34" charset="0"/>
                <a:ea typeface="Times New Roman" pitchFamily="18" charset="0"/>
                <a:cs typeface="Arial" pitchFamily="34" charset="0"/>
              </a:rPr>
              <a:t>جامعة محمد خيضر – بسكرة-</a:t>
            </a:r>
            <a:endParaRPr kumimoji="0" lang="fr-FR" sz="900" b="0" i="0" u="none" strike="noStrike" cap="none" normalizeH="0" baseline="0" dirty="0" smtClean="0">
              <a:ln>
                <a:noFill/>
              </a:ln>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000" b="1" i="0" u="none" strike="noStrike" cap="none" normalizeH="0" baseline="0" dirty="0" smtClean="0">
                <a:ln>
                  <a:noFill/>
                </a:ln>
                <a:effectLst/>
                <a:latin typeface="Calibri" pitchFamily="34" charset="0"/>
                <a:ea typeface="Times New Roman" pitchFamily="18" charset="0"/>
                <a:cs typeface="Arial" pitchFamily="34" charset="0"/>
              </a:rPr>
              <a:t>كلية العلوم الاقتصادية، التجارية وعلوم التسيير</a:t>
            </a:r>
            <a:endParaRPr kumimoji="0" lang="fr-FR" sz="900" b="0" i="0" u="none" strike="noStrike" cap="none" normalizeH="0" baseline="0" dirty="0" smtClean="0">
              <a:ln>
                <a:noFill/>
              </a:ln>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2000" b="1" i="0" u="none" strike="noStrike" cap="none" normalizeH="0" baseline="0" dirty="0" smtClean="0">
                <a:ln>
                  <a:noFill/>
                </a:ln>
                <a:effectLst/>
                <a:latin typeface="Calibri" pitchFamily="34" charset="0"/>
                <a:ea typeface="Times New Roman" pitchFamily="18" charset="0"/>
                <a:cs typeface="Arial" pitchFamily="34" charset="0"/>
              </a:rPr>
              <a:t>قسم علوم التسيير</a:t>
            </a:r>
          </a:p>
          <a:p>
            <a:pPr marL="0" marR="0" lvl="0" indent="0" algn="ctr" defTabSz="914400" rtl="1" eaLnBrk="0" fontAlgn="base" latinLnBrk="0" hangingPunct="0">
              <a:lnSpc>
                <a:spcPct val="100000"/>
              </a:lnSpc>
              <a:spcBef>
                <a:spcPct val="0"/>
              </a:spcBef>
              <a:spcAft>
                <a:spcPct val="0"/>
              </a:spcAft>
              <a:buClrTx/>
              <a:buSzTx/>
              <a:buFontTx/>
              <a:buNone/>
              <a:tabLst/>
            </a:pPr>
            <a:r>
              <a:rPr lang="ar-DZ" sz="2000" b="1" dirty="0" smtClean="0">
                <a:latin typeface="Calibri" pitchFamily="34" charset="0"/>
                <a:cs typeface="Arial" pitchFamily="34" charset="0"/>
              </a:rPr>
              <a:t>تخصص: تسيير موارد بشرية</a:t>
            </a:r>
            <a:endParaRPr kumimoji="0" lang="ar-DZ" sz="1800" b="0" i="0" u="none" strike="noStrike" cap="none" normalizeH="0" baseline="0" dirty="0" smtClean="0">
              <a:ln>
                <a:noFill/>
              </a:ln>
              <a:effectLst/>
              <a:latin typeface="Arial" pitchFamily="34" charset="0"/>
              <a:cs typeface="Arial" pitchFamily="34" charset="0"/>
            </a:endParaRPr>
          </a:p>
        </p:txBody>
      </p:sp>
      <p:pic>
        <p:nvPicPr>
          <p:cNvPr id="3" name="Image 2" descr="جامعة محمد خيضر – بسكرة – LookinMENA"/>
          <p:cNvPicPr/>
          <p:nvPr/>
        </p:nvPicPr>
        <p:blipFill>
          <a:blip r:embed="rId2"/>
          <a:srcRect/>
          <a:stretch>
            <a:fillRect/>
          </a:stretch>
        </p:blipFill>
        <p:spPr bwMode="auto">
          <a:xfrm>
            <a:off x="428596" y="214290"/>
            <a:ext cx="1214446" cy="1285884"/>
          </a:xfrm>
          <a:prstGeom prst="rect">
            <a:avLst/>
          </a:prstGeom>
          <a:noFill/>
          <a:ln w="9525">
            <a:noFill/>
            <a:miter lim="800000"/>
            <a:headEnd/>
            <a:tailEnd/>
          </a:ln>
        </p:spPr>
      </p:pic>
      <p:pic>
        <p:nvPicPr>
          <p:cNvPr id="4" name="Image 3" descr="جامعة محمد خيضر – بسكرة – LookinMENA"/>
          <p:cNvPicPr/>
          <p:nvPr/>
        </p:nvPicPr>
        <p:blipFill>
          <a:blip r:embed="rId2"/>
          <a:srcRect/>
          <a:stretch>
            <a:fillRect/>
          </a:stretch>
        </p:blipFill>
        <p:spPr bwMode="auto">
          <a:xfrm>
            <a:off x="7358082" y="214290"/>
            <a:ext cx="1214446" cy="1285884"/>
          </a:xfrm>
          <a:prstGeom prst="rect">
            <a:avLst/>
          </a:prstGeom>
          <a:noFill/>
          <a:ln w="9525">
            <a:noFill/>
            <a:miter lim="800000"/>
            <a:headEnd/>
            <a:tailEnd/>
          </a:ln>
        </p:spPr>
      </p:pic>
      <p:sp>
        <p:nvSpPr>
          <p:cNvPr id="8194" name="AutoShape 2" descr="How to Go About Choosing Competencies for Your Online Performance Review  Software - Trakstar"/>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 name="Rectangle 9"/>
          <p:cNvSpPr>
            <a:spLocks noChangeArrowheads="1"/>
          </p:cNvSpPr>
          <p:nvPr/>
        </p:nvSpPr>
        <p:spPr bwMode="auto">
          <a:xfrm>
            <a:off x="714348" y="4572008"/>
            <a:ext cx="764383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من اعداد الطلبة</a:t>
            </a:r>
            <a:r>
              <a:rPr kumimoji="0" lang="ar-SA" sz="2000" b="1" i="0" u="none" strike="noStrike" cap="none" normalizeH="0" baseline="0" dirty="0" smtClean="0">
                <a:ln>
                  <a:noFill/>
                </a:ln>
                <a:effectLst/>
                <a:latin typeface="Simplified Arabic" pitchFamily="18" charset="-78"/>
                <a:ea typeface="Times New Roman" pitchFamily="18" charset="0"/>
                <a:cs typeface="Simplified Arabic" pitchFamily="18" charset="-78"/>
              </a:rPr>
              <a:t>:                                            </a:t>
            </a:r>
            <a:r>
              <a:rPr kumimoji="0" lang="fr-FR" sz="2000" b="1" i="0" u="none" strike="noStrike" cap="none" normalizeH="0" baseline="0" dirty="0" smtClean="0">
                <a:ln>
                  <a:noFill/>
                </a:ln>
                <a:effectLst/>
                <a:latin typeface="Simplified Arabic" pitchFamily="18" charset="-78"/>
                <a:ea typeface="Times New Roman" pitchFamily="18" charset="0"/>
                <a:cs typeface="Simplified Arabic" pitchFamily="18" charset="-78"/>
              </a:rPr>
              <a:t>    </a:t>
            </a:r>
            <a:r>
              <a:rPr kumimoji="0" lang="ar-SA" sz="2000" b="1" i="0" u="none" strike="noStrike" cap="none" normalizeH="0" baseline="0" dirty="0" smtClean="0">
                <a:ln>
                  <a:noFill/>
                </a:ln>
                <a:effectLst/>
                <a:latin typeface="Simplified Arabic" pitchFamily="18" charset="-78"/>
                <a:ea typeface="Times New Roman" pitchFamily="18" charset="0"/>
                <a:cs typeface="Simplified Arabic" pitchFamily="18" charset="-78"/>
              </a:rPr>
              <a:t>   </a:t>
            </a:r>
            <a:r>
              <a:rPr kumimoji="0" lang="ar-SA" sz="2000" b="1" i="0" u="sng" strike="noStrike" cap="none" normalizeH="0" baseline="0" dirty="0" smtClean="0">
                <a:ln>
                  <a:noFill/>
                </a:ln>
                <a:effectLst/>
                <a:latin typeface="Simplified Arabic" pitchFamily="18" charset="-78"/>
                <a:ea typeface="Times New Roman" pitchFamily="18" charset="0"/>
                <a:cs typeface="Simplified Arabic" pitchFamily="18" charset="-78"/>
              </a:rPr>
              <a:t>إشراف الأستاذ</a:t>
            </a:r>
            <a:r>
              <a:rPr lang="ar-DZ" sz="2000" b="1" u="sng" dirty="0" smtClean="0">
                <a:latin typeface="Simplified Arabic" pitchFamily="18" charset="-78"/>
                <a:ea typeface="Times New Roman" pitchFamily="18" charset="0"/>
                <a:cs typeface="Simplified Arabic" pitchFamily="18" charset="-78"/>
              </a:rPr>
              <a:t>ة</a:t>
            </a:r>
            <a:r>
              <a:rPr kumimoji="0" lang="ar-SA" sz="2000" b="1" i="0" u="sng" strike="noStrike" cap="none" normalizeH="0" baseline="0" dirty="0" smtClean="0">
                <a:ln>
                  <a:noFill/>
                </a:ln>
                <a:effectLst/>
                <a:latin typeface="Simplified Arabic" pitchFamily="18" charset="-78"/>
                <a:ea typeface="Times New Roman" pitchFamily="18" charset="0"/>
                <a:cs typeface="Simplified Arabic" pitchFamily="18" charset="-78"/>
              </a:rPr>
              <a:t>:</a:t>
            </a:r>
            <a:endParaRPr lang="ar-DZ" sz="2000" b="1" dirty="0" smtClean="0">
              <a:latin typeface="Simplified Arabic" pitchFamily="18" charset="-78"/>
              <a:ea typeface="Times New Roman" pitchFamily="18" charset="0"/>
              <a:cs typeface="Simplified Arabic" pitchFamily="18" charset="-78"/>
            </a:endParaRPr>
          </a:p>
          <a:p>
            <a:pPr lvl="0" algn="r" rtl="1" eaLnBrk="0" fontAlgn="base" hangingPunct="0">
              <a:spcBef>
                <a:spcPct val="0"/>
              </a:spcBef>
              <a:spcAft>
                <a:spcPct val="0"/>
              </a:spcAft>
              <a:buFontTx/>
              <a:buChar char="•"/>
            </a:pPr>
            <a:r>
              <a:rPr lang="ar-SA" sz="2000" b="1" dirty="0" smtClean="0">
                <a:latin typeface="Simplified Arabic" pitchFamily="18" charset="-78"/>
                <a:ea typeface="Times New Roman" pitchFamily="18" charset="0"/>
                <a:cs typeface="Simplified Arabic" pitchFamily="18" charset="-78"/>
              </a:rPr>
              <a:t>عيشة شرف الدين                                                    </a:t>
            </a:r>
            <a:r>
              <a:rPr lang="ar-SA" sz="2000" b="1" dirty="0" err="1" smtClean="0">
                <a:latin typeface="Simplified Arabic" pitchFamily="18" charset="-78"/>
                <a:ea typeface="Times New Roman" pitchFamily="18" charset="0"/>
                <a:cs typeface="Simplified Arabic" pitchFamily="18" charset="-78"/>
              </a:rPr>
              <a:t>د</a:t>
            </a:r>
            <a:r>
              <a:rPr lang="ar-SA" sz="2000" b="1" dirty="0" smtClean="0">
                <a:latin typeface="Simplified Arabic" pitchFamily="18" charset="-78"/>
                <a:ea typeface="Times New Roman" pitchFamily="18" charset="0"/>
                <a:cs typeface="Simplified Arabic" pitchFamily="18" charset="-78"/>
              </a:rPr>
              <a:t> / </a:t>
            </a:r>
            <a:r>
              <a:rPr lang="ar-DZ" sz="2000" b="1" dirty="0" smtClean="0">
                <a:latin typeface="Simplified Arabic" pitchFamily="18" charset="-78"/>
                <a:ea typeface="Times New Roman" pitchFamily="18" charset="0"/>
                <a:cs typeface="Simplified Arabic" pitchFamily="18" charset="-78"/>
              </a:rPr>
              <a:t>أقطي    </a:t>
            </a:r>
            <a:endParaRPr kumimoji="0" lang="ar-DZ" sz="2000" b="1" i="0" u="none" strike="noStrike" cap="none" normalizeH="0" baseline="0" dirty="0" smtClean="0">
              <a:ln>
                <a:noFill/>
              </a:ln>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Char char="•"/>
              <a:tabLst/>
            </a:pPr>
            <a:r>
              <a:rPr lang="ar-DZ" sz="2000" b="1" baseline="0" dirty="0" smtClean="0">
                <a:latin typeface="Simplified Arabic" pitchFamily="18" charset="-78"/>
                <a:ea typeface="Times New Roman" pitchFamily="18" charset="0"/>
                <a:cs typeface="Simplified Arabic" pitchFamily="18" charset="-78"/>
              </a:rPr>
              <a:t>شيماء</a:t>
            </a:r>
            <a:r>
              <a:rPr lang="ar-DZ" sz="2000" b="1" dirty="0" smtClean="0">
                <a:latin typeface="Simplified Arabic" pitchFamily="18" charset="-78"/>
                <a:ea typeface="Times New Roman" pitchFamily="18" charset="0"/>
                <a:cs typeface="Simplified Arabic" pitchFamily="18" charset="-78"/>
              </a:rPr>
              <a:t> حاجي</a:t>
            </a:r>
          </a:p>
          <a:p>
            <a:pPr marL="0" marR="0" lvl="0" indent="0" algn="r" defTabSz="914400" rtl="1" eaLnBrk="0" fontAlgn="base" latinLnBrk="0" hangingPunct="0">
              <a:lnSpc>
                <a:spcPct val="100000"/>
              </a:lnSpc>
              <a:spcBef>
                <a:spcPct val="0"/>
              </a:spcBef>
              <a:spcAft>
                <a:spcPct val="0"/>
              </a:spcAft>
              <a:buClrTx/>
              <a:buSzTx/>
              <a:buFontTx/>
              <a:buChar char="•"/>
              <a:tabLst/>
            </a:pPr>
            <a:r>
              <a:rPr lang="ar-DZ" sz="2000" b="1" dirty="0" smtClean="0">
                <a:latin typeface="Simplified Arabic" pitchFamily="18" charset="-78"/>
                <a:ea typeface="Times New Roman" pitchFamily="18" charset="0"/>
                <a:cs typeface="Simplified Arabic" pitchFamily="18" charset="-78"/>
              </a:rPr>
              <a:t>خديجة </a:t>
            </a:r>
            <a:r>
              <a:rPr lang="ar-DZ" sz="2000" b="1" dirty="0" err="1" smtClean="0">
                <a:latin typeface="Simplified Arabic" pitchFamily="18" charset="-78"/>
                <a:ea typeface="Times New Roman" pitchFamily="18" charset="0"/>
                <a:cs typeface="Simplified Arabic" pitchFamily="18" charset="-78"/>
              </a:rPr>
              <a:t>خاوه</a:t>
            </a:r>
            <a:endParaRPr lang="ar-DZ" sz="2000" b="1" dirty="0" smtClean="0">
              <a:latin typeface="Simplified Arabic" pitchFamily="18" charset="-78"/>
              <a:ea typeface="Times New Roman" pitchFamily="18" charset="0"/>
              <a:cs typeface="Simplified Arabic" pitchFamily="18" charset="-78"/>
            </a:endParaRPr>
          </a:p>
        </p:txBody>
      </p:sp>
      <p:sp>
        <p:nvSpPr>
          <p:cNvPr id="8" name="شريط إلى الأسفل 7"/>
          <p:cNvSpPr/>
          <p:nvPr/>
        </p:nvSpPr>
        <p:spPr>
          <a:xfrm>
            <a:off x="1071538" y="2357430"/>
            <a:ext cx="7072362" cy="2000264"/>
          </a:xfrm>
          <a:prstGeom prst="ribbon">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smtClean="0">
                <a:solidFill>
                  <a:schemeClr val="tx1"/>
                </a:solidFill>
              </a:rPr>
              <a:t>بحث حول إدارة الأداء في الشركات الدولية  </a:t>
            </a:r>
            <a:endParaRPr lang="ar-SA" sz="2400" dirty="0">
              <a:solidFill>
                <a:schemeClr val="tx1"/>
              </a:solidFill>
            </a:endParaRPr>
          </a:p>
        </p:txBody>
      </p:sp>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منحني إلى الأعلى 1"/>
          <p:cNvSpPr/>
          <p:nvPr/>
        </p:nvSpPr>
        <p:spPr>
          <a:xfrm>
            <a:off x="2143108" y="428604"/>
            <a:ext cx="4929222" cy="928694"/>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dirty="0" smtClean="0">
                <a:solidFill>
                  <a:schemeClr val="tx1"/>
                </a:solidFill>
              </a:rPr>
              <a:t>خطة البحث</a:t>
            </a:r>
          </a:p>
        </p:txBody>
      </p:sp>
      <p:sp>
        <p:nvSpPr>
          <p:cNvPr id="3" name="ZoneTexte 7"/>
          <p:cNvSpPr txBox="1"/>
          <p:nvPr/>
        </p:nvSpPr>
        <p:spPr>
          <a:xfrm>
            <a:off x="357158" y="1643050"/>
            <a:ext cx="8429684" cy="4708981"/>
          </a:xfrm>
          <a:prstGeom prst="rect">
            <a:avLst/>
          </a:prstGeom>
          <a:noFill/>
        </p:spPr>
        <p:txBody>
          <a:bodyPr wrap="square" rtlCol="0">
            <a:spAutoFit/>
          </a:bodyPr>
          <a:lstStyle/>
          <a:p>
            <a:pPr algn="ctr" rtl="1"/>
            <a:r>
              <a:rPr lang="ar-DZ" sz="2000" dirty="0" smtClean="0"/>
              <a:t>المقدمة </a:t>
            </a:r>
            <a:r>
              <a:rPr lang="ar-DZ" sz="3600" dirty="0" smtClean="0"/>
              <a:t>.</a:t>
            </a:r>
          </a:p>
          <a:p>
            <a:pPr algn="ctr" rtl="1"/>
            <a:r>
              <a:rPr lang="ar-DZ" sz="2400" dirty="0" smtClean="0"/>
              <a:t>المبحث الأول:ماهية إدارة الأداء في الشركات الدولية .</a:t>
            </a:r>
          </a:p>
          <a:p>
            <a:pPr algn="ctr" rtl="1"/>
            <a:r>
              <a:rPr lang="ar-DZ" sz="2400" dirty="0" smtClean="0"/>
              <a:t>المطلب الأول:مفهوم إدارة الأداء في الشركات الدولية.</a:t>
            </a:r>
          </a:p>
          <a:p>
            <a:pPr algn="ctr" rtl="1"/>
            <a:r>
              <a:rPr lang="ar-DZ" sz="2400" dirty="0" smtClean="0"/>
              <a:t>المطلب الثاني: خصائص إدارة الأداء في الشركات الدولية .</a:t>
            </a:r>
          </a:p>
          <a:p>
            <a:pPr algn="ctr" rtl="1"/>
            <a:r>
              <a:rPr lang="ar-DZ" sz="2400" dirty="0" smtClean="0"/>
              <a:t>المطلب الثالث: أهداف إدارة الأداء في الشركات الدولية .</a:t>
            </a:r>
          </a:p>
          <a:p>
            <a:pPr algn="ctr" rtl="1"/>
            <a:r>
              <a:rPr lang="ar-DZ" sz="2400" dirty="0" smtClean="0"/>
              <a:t>المبحث الثاني: أساسيات إدارة الأداء في الشركات الدولية .</a:t>
            </a:r>
          </a:p>
          <a:p>
            <a:pPr algn="ctr" rtl="1"/>
            <a:r>
              <a:rPr lang="ar-DZ" sz="2400" dirty="0" smtClean="0"/>
              <a:t>المطلب الأول:معايير قياس الأداء في الشركات الدولية .</a:t>
            </a:r>
          </a:p>
          <a:p>
            <a:pPr algn="ctr" rtl="1"/>
            <a:r>
              <a:rPr lang="ar-DZ" sz="2400" dirty="0" smtClean="0"/>
              <a:t>المطلب الثاني:تحديات إدارة أداء الموارد البشرية الدولية .</a:t>
            </a:r>
          </a:p>
          <a:p>
            <a:pPr algn="ctr" rtl="1"/>
            <a:r>
              <a:rPr lang="ar-DZ" sz="2400" dirty="0" smtClean="0"/>
              <a:t>المبحث الثالث: عموميات إدارة الأداء في الشركات الدولية .</a:t>
            </a:r>
          </a:p>
          <a:p>
            <a:pPr algn="ctr" rtl="1"/>
            <a:r>
              <a:rPr lang="ar-DZ" sz="2400" dirty="0" smtClean="0"/>
              <a:t>المطلب الأول:عناصر نظم إدارة الأداء في الشركات الدولية.</a:t>
            </a:r>
          </a:p>
          <a:p>
            <a:pPr algn="ctr" rtl="1"/>
            <a:r>
              <a:rPr lang="ar-DZ" sz="2400" dirty="0" smtClean="0"/>
              <a:t>المطلب الثاني: أنواع الموظفين المفترضين وخصائص المدير الدولي .</a:t>
            </a:r>
          </a:p>
          <a:p>
            <a:pPr algn="ctr" rtl="1"/>
            <a:r>
              <a:rPr lang="ar-DZ" sz="2400" dirty="0" smtClean="0"/>
              <a:t>خاتمة .</a:t>
            </a:r>
            <a:endParaRPr lang="fr-F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descr="What is Competency | What are Key Competencies | Education Terminology ||  SimplyInfo.net - YouTube"/>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148" name="AutoShape 4" descr="Competence : images, photos et images vectorielles de stock | Shutte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150" name="AutoShape 6" descr="Competence : images, photos et images vectorielles de stock | Shutte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152" name="AutoShape 8" descr="Competence : images, photos et images vectorielles de stock | Shutte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155" name="AutoShape 11" descr="Définition Compétence qualité - Qualité ISO 9001 - Certification QS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428596" y="1928802"/>
            <a:ext cx="8429684" cy="4524315"/>
          </a:xfrm>
          <a:prstGeom prst="rect">
            <a:avLst/>
          </a:prstGeom>
          <a:noFill/>
        </p:spPr>
        <p:txBody>
          <a:bodyPr wrap="square" rtlCol="0">
            <a:spAutoFit/>
          </a:bodyPr>
          <a:lstStyle/>
          <a:p>
            <a:pPr algn="just" rtl="1"/>
            <a:r>
              <a:rPr lang="ar-DZ" dirty="0" smtClean="0"/>
              <a:t>	</a:t>
            </a:r>
            <a:r>
              <a:rPr lang="ar-SA" sz="3600" dirty="0" smtClean="0"/>
              <a:t> إن الاهتمام بعملية إدارة الأداء الدولي  وقياس الأداء المؤسسي في الآونة الأخيرة يأخذ اهتماماً كبيراً نظرا لما يمثله ذلك من قدرة المنظمة من تقييم الممارسات الحالية ومدى ارتباطها بتحقيق الأهداف الموضوعة. ويعد قياس الأداء منهجاً إستراتيجيا يهدف إلى زيادة كفاءة أداء المنظمات من خلال تطوير أداء العاملين وفرق العمل وزيادة قدراتهم، وهو بعبارة أخرى يهدف إلى ربط إدارة أداء الأفراد بالأهداف والإستراتيجيات الموضوعة للمنظم</a:t>
            </a:r>
            <a:r>
              <a:rPr lang="ar-DZ" sz="3600" dirty="0" smtClean="0"/>
              <a:t>.</a:t>
            </a:r>
            <a:endParaRPr lang="fr-FR" sz="3600" dirty="0"/>
          </a:p>
        </p:txBody>
      </p:sp>
      <p:sp>
        <p:nvSpPr>
          <p:cNvPr id="9" name="شريط منحني إلى الأعلى 8"/>
          <p:cNvSpPr/>
          <p:nvPr/>
        </p:nvSpPr>
        <p:spPr>
          <a:xfrm>
            <a:off x="2143108" y="428604"/>
            <a:ext cx="4929222" cy="928694"/>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dirty="0" smtClean="0">
                <a:solidFill>
                  <a:schemeClr val="tx1"/>
                </a:solidFill>
              </a:rPr>
              <a:t>المقدمة</a:t>
            </a:r>
            <a:endParaRPr lang="ar-SA" sz="2000" dirty="0">
              <a:solidFill>
                <a:schemeClr val="tx1"/>
              </a:solidFill>
            </a:endParaRPr>
          </a:p>
        </p:txBody>
      </p:sp>
    </p:spTree>
  </p:cSld>
  <p:clrMapOvr>
    <a:masterClrMapping/>
  </p:clrMapOvr>
  <p:transition spd="slow">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nvGraphicFramePr>
        <p:xfrm>
          <a:off x="0" y="642918"/>
          <a:ext cx="9144000" cy="5857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شريط منحني إلى الأعلى 4"/>
          <p:cNvSpPr/>
          <p:nvPr/>
        </p:nvSpPr>
        <p:spPr>
          <a:xfrm>
            <a:off x="1071538" y="1142984"/>
            <a:ext cx="7215238" cy="1285860"/>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المطلب الأول :تعريف إدارة الأداء في الشركات الدولية . </a:t>
            </a:r>
            <a:endParaRPr lang="ar-SA" sz="2400" dirty="0">
              <a:solidFill>
                <a:schemeClr val="tx1"/>
              </a:solidFill>
            </a:endParaRPr>
          </a:p>
        </p:txBody>
      </p:sp>
      <p:sp>
        <p:nvSpPr>
          <p:cNvPr id="6" name="شكل بيضاوي 5"/>
          <p:cNvSpPr/>
          <p:nvPr/>
        </p:nvSpPr>
        <p:spPr>
          <a:xfrm>
            <a:off x="1285852" y="0"/>
            <a:ext cx="6715172" cy="112871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dirty="0" smtClean="0">
                <a:solidFill>
                  <a:schemeClr val="tx1"/>
                </a:solidFill>
              </a:rPr>
              <a:t>المبحث الأول : ماهية إدارة الأداء في الشركات الدولية .</a:t>
            </a:r>
            <a:endParaRPr lang="ar-SA" sz="2000" dirty="0">
              <a:solidFill>
                <a:schemeClr val="tx1"/>
              </a:solidFill>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descr="Domaines de compétence | ECG | Ecole de Commerce et de Gestion"/>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6" name="شريط منحني إلى الأعلى 5"/>
          <p:cNvSpPr/>
          <p:nvPr/>
        </p:nvSpPr>
        <p:spPr>
          <a:xfrm>
            <a:off x="1285852" y="0"/>
            <a:ext cx="6429420" cy="1000108"/>
          </a:xfrm>
          <a:prstGeom prst="ellipseRibbon2">
            <a:avLst>
              <a:gd name="adj1" fmla="val 25000"/>
              <a:gd name="adj2" fmla="val 50000"/>
              <a:gd name="adj3"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المطلب الثاني :خصائص إدارة الأداء في الشركات الدولية . </a:t>
            </a:r>
            <a:endParaRPr lang="ar-SA" sz="2400" dirty="0">
              <a:solidFill>
                <a:schemeClr val="tx1"/>
              </a:solidFill>
            </a:endParaRPr>
          </a:p>
        </p:txBody>
      </p:sp>
      <p:sp>
        <p:nvSpPr>
          <p:cNvPr id="7" name="مستطيل مستدير الزوايا 6"/>
          <p:cNvSpPr/>
          <p:nvPr/>
        </p:nvSpPr>
        <p:spPr>
          <a:xfrm>
            <a:off x="7572396" y="2285992"/>
            <a:ext cx="1571604" cy="40719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dirty="0" smtClean="0">
                <a:solidFill>
                  <a:schemeClr val="tx1"/>
                </a:solidFill>
              </a:rPr>
              <a:t>الربط  بين إستراتيجية الشركة متعددة الجنسيات يقدم اتصال واضح مع كل الموظفين  </a:t>
            </a:r>
          </a:p>
          <a:p>
            <a:pPr algn="ctr"/>
            <a:endParaRPr lang="ar-SA" sz="2800" dirty="0">
              <a:solidFill>
                <a:schemeClr val="tx1"/>
              </a:solidFill>
            </a:endParaRPr>
          </a:p>
        </p:txBody>
      </p:sp>
      <p:sp>
        <p:nvSpPr>
          <p:cNvPr id="8" name="مستطيل مستدير الزوايا 7"/>
          <p:cNvSpPr/>
          <p:nvPr/>
        </p:nvSpPr>
        <p:spPr>
          <a:xfrm>
            <a:off x="5715008" y="2071678"/>
            <a:ext cx="1485904" cy="4000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solidFill>
                  <a:schemeClr val="tx1"/>
                </a:solidFill>
              </a:rPr>
              <a:t>تخصيص غايات الأداء الفردي </a:t>
            </a:r>
            <a:endParaRPr lang="ar-SA" sz="2800" dirty="0">
              <a:solidFill>
                <a:schemeClr val="tx1"/>
              </a:solidFill>
            </a:endParaRPr>
          </a:p>
        </p:txBody>
      </p:sp>
      <p:sp>
        <p:nvSpPr>
          <p:cNvPr id="9" name="مستطيل مستدير الزوايا 8"/>
          <p:cNvSpPr/>
          <p:nvPr/>
        </p:nvSpPr>
        <p:spPr>
          <a:xfrm>
            <a:off x="3643306" y="1643050"/>
            <a:ext cx="1571636" cy="4000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solidFill>
                  <a:schemeClr val="tx1"/>
                </a:solidFill>
              </a:rPr>
              <a:t>تقديم تغذية عكسية نظامية لهذه الغايات </a:t>
            </a:r>
          </a:p>
        </p:txBody>
      </p:sp>
      <p:sp>
        <p:nvSpPr>
          <p:cNvPr id="10" name="مستطيل مستدير الزوايا 9"/>
          <p:cNvSpPr/>
          <p:nvPr/>
        </p:nvSpPr>
        <p:spPr>
          <a:xfrm>
            <a:off x="1857356" y="2071678"/>
            <a:ext cx="1428728" cy="4000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3200" dirty="0" smtClean="0">
                <a:solidFill>
                  <a:schemeClr val="tx1"/>
                </a:solidFill>
              </a:rPr>
              <a:t>توفير فرص تحسين الأداء  </a:t>
            </a:r>
            <a:endParaRPr lang="ar-SA" sz="3200" dirty="0">
              <a:solidFill>
                <a:schemeClr val="tx1"/>
              </a:solidFill>
            </a:endParaRPr>
          </a:p>
        </p:txBody>
      </p:sp>
      <p:cxnSp>
        <p:nvCxnSpPr>
          <p:cNvPr id="12" name="رابط كسهم مستقيم 11"/>
          <p:cNvCxnSpPr/>
          <p:nvPr/>
        </p:nvCxnSpPr>
        <p:spPr>
          <a:xfrm>
            <a:off x="6858016" y="1000108"/>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rot="16200000" flipH="1">
            <a:off x="4965703" y="1036621"/>
            <a:ext cx="785818" cy="2841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رابط كسهم مستقيم 16"/>
          <p:cNvCxnSpPr/>
          <p:nvPr/>
        </p:nvCxnSpPr>
        <p:spPr>
          <a:xfrm rot="5400000">
            <a:off x="3144034" y="1142190"/>
            <a:ext cx="714380" cy="1444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رابط كسهم مستقيم 22"/>
          <p:cNvCxnSpPr/>
          <p:nvPr/>
        </p:nvCxnSpPr>
        <p:spPr>
          <a:xfrm rot="5400000">
            <a:off x="1357290" y="857232"/>
            <a:ext cx="928694"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مستطيل مستدير الزوايا 12"/>
          <p:cNvSpPr/>
          <p:nvPr/>
        </p:nvSpPr>
        <p:spPr>
          <a:xfrm>
            <a:off x="0" y="2357430"/>
            <a:ext cx="1485904" cy="4000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solidFill>
                  <a:schemeClr val="tx1"/>
                </a:solidFill>
              </a:rPr>
              <a:t>الربط بين النتائج والمكافآت </a:t>
            </a:r>
            <a:endParaRPr lang="ar-SA" sz="2800" dirty="0">
              <a:solidFill>
                <a:schemeClr val="tx1"/>
              </a:solidFill>
            </a:endParaRPr>
          </a:p>
        </p:txBody>
      </p:sp>
      <p:cxnSp>
        <p:nvCxnSpPr>
          <p:cNvPr id="15" name="رابط كسهم مستقيم 14"/>
          <p:cNvCxnSpPr/>
          <p:nvPr/>
        </p:nvCxnSpPr>
        <p:spPr>
          <a:xfrm rot="5400000">
            <a:off x="4143372" y="107154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شريط منحني إلى الأعلى 3"/>
          <p:cNvSpPr/>
          <p:nvPr/>
        </p:nvSpPr>
        <p:spPr>
          <a:xfrm>
            <a:off x="928662" y="0"/>
            <a:ext cx="7215238" cy="1071546"/>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المطلب الثالث : أهداف إدارة الأداء في الشركات الدولية .</a:t>
            </a:r>
            <a:endParaRPr lang="ar-SA" sz="2400" dirty="0">
              <a:solidFill>
                <a:schemeClr val="tx1"/>
              </a:solidFill>
            </a:endParaRPr>
          </a:p>
        </p:txBody>
      </p:sp>
      <p:graphicFrame>
        <p:nvGraphicFramePr>
          <p:cNvPr id="5" name="رسم تخطيطي 4"/>
          <p:cNvGraphicFramePr/>
          <p:nvPr/>
        </p:nvGraphicFramePr>
        <p:xfrm>
          <a:off x="0" y="1142984"/>
          <a:ext cx="9144000" cy="4318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3" name="مجموعة 12"/>
          <p:cNvGrpSpPr/>
          <p:nvPr/>
        </p:nvGrpSpPr>
        <p:grpSpPr>
          <a:xfrm>
            <a:off x="8045942" y="5000636"/>
            <a:ext cx="1098058" cy="1568654"/>
            <a:chOff x="8045941" y="1177548"/>
            <a:chExt cx="1098058" cy="1568654"/>
          </a:xfrm>
        </p:grpSpPr>
        <p:sp>
          <p:nvSpPr>
            <p:cNvPr id="14" name="شارة رتبة 13"/>
            <p:cNvSpPr/>
            <p:nvPr/>
          </p:nvSpPr>
          <p:spPr>
            <a:xfrm rot="5400000">
              <a:off x="7810643" y="1412846"/>
              <a:ext cx="1568654" cy="1098057"/>
            </a:xfrm>
            <a:prstGeom prst="chevron">
              <a:avLst/>
            </a:pr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5" name="شارة رتبة 4"/>
            <p:cNvSpPr/>
            <p:nvPr/>
          </p:nvSpPr>
          <p:spPr>
            <a:xfrm>
              <a:off x="8045942" y="1726577"/>
              <a:ext cx="1098057" cy="47059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ar-SA" sz="3200" dirty="0" smtClean="0"/>
                <a:t>رابعا </a:t>
              </a:r>
              <a:endParaRPr lang="ar-SA" sz="3200" kern="1200" dirty="0"/>
            </a:p>
          </p:txBody>
        </p:sp>
      </p:grpSp>
      <p:grpSp>
        <p:nvGrpSpPr>
          <p:cNvPr id="16" name="مجموعة 15"/>
          <p:cNvGrpSpPr/>
          <p:nvPr/>
        </p:nvGrpSpPr>
        <p:grpSpPr>
          <a:xfrm>
            <a:off x="0" y="5286388"/>
            <a:ext cx="8143900" cy="958113"/>
            <a:chOff x="66649" y="1479529"/>
            <a:chExt cx="8045942" cy="1019625"/>
          </a:xfrm>
        </p:grpSpPr>
        <p:sp>
          <p:nvSpPr>
            <p:cNvPr id="17" name="مستطيل ذو زاويتين مستديرتين في نفس الجانب 16"/>
            <p:cNvSpPr/>
            <p:nvPr/>
          </p:nvSpPr>
          <p:spPr>
            <a:xfrm rot="5400000">
              <a:off x="3579807" y="-2033629"/>
              <a:ext cx="1019625" cy="8045942"/>
            </a:xfrm>
            <a:prstGeom prst="round2Same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مستطيل 17"/>
            <p:cNvSpPr/>
            <p:nvPr/>
          </p:nvSpPr>
          <p:spPr>
            <a:xfrm>
              <a:off x="66649" y="1564726"/>
              <a:ext cx="7904785" cy="72801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13360" tIns="19050" rIns="19050" bIns="19050" numCol="1" spcCol="1270" anchor="ctr" anchorCtr="0">
              <a:noAutofit/>
            </a:bodyPr>
            <a:lstStyle/>
            <a:p>
              <a:pPr marL="285750" lvl="1" indent="-285750" algn="r" defTabSz="1333500" rtl="1">
                <a:lnSpc>
                  <a:spcPct val="90000"/>
                </a:lnSpc>
                <a:spcBef>
                  <a:spcPct val="0"/>
                </a:spcBef>
                <a:spcAft>
                  <a:spcPct val="15000"/>
                </a:spcAft>
                <a:buChar char="••"/>
              </a:pPr>
              <a:r>
                <a:rPr lang="ar-SA" sz="3000" kern="1200" dirty="0" smtClean="0"/>
                <a:t>تحديد وتطبيق أدوات إدارة الأداء .</a:t>
              </a:r>
              <a:endParaRPr lang="ar-SA" sz="3000" kern="1200" dirty="0"/>
            </a:p>
          </p:txBody>
        </p:sp>
      </p:grpSp>
    </p:spTree>
  </p:cSld>
  <p:clrMapOvr>
    <a:masterClrMapping/>
  </p:clrMapOvr>
  <p:transition spd="slow">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شريط منحني إلى الأعلى 3"/>
          <p:cNvSpPr/>
          <p:nvPr/>
        </p:nvSpPr>
        <p:spPr>
          <a:xfrm>
            <a:off x="571472" y="857232"/>
            <a:ext cx="7858180" cy="1143008"/>
          </a:xfrm>
          <a:prstGeom prst="ellipseRibbon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chemeClr val="tx1"/>
                </a:solidFill>
              </a:rPr>
              <a:t> المطلب الأول : معايير قياس الأداء .</a:t>
            </a:r>
            <a:endParaRPr lang="ar-SA" sz="2400" dirty="0">
              <a:solidFill>
                <a:schemeClr val="tx1"/>
              </a:solidFill>
            </a:endParaRPr>
          </a:p>
        </p:txBody>
      </p:sp>
      <p:sp>
        <p:nvSpPr>
          <p:cNvPr id="6" name="شكل بيضاوي 5"/>
          <p:cNvSpPr/>
          <p:nvPr/>
        </p:nvSpPr>
        <p:spPr>
          <a:xfrm>
            <a:off x="928662" y="0"/>
            <a:ext cx="7429552" cy="85723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dirty="0" smtClean="0">
                <a:solidFill>
                  <a:schemeClr val="tx1"/>
                </a:solidFill>
              </a:rPr>
              <a:t>المبحث الثاني : أساسيات إدارة الأداء في الشركات الدولية.</a:t>
            </a:r>
            <a:endParaRPr lang="ar-SA" sz="2000" dirty="0">
              <a:solidFill>
                <a:schemeClr val="tx1"/>
              </a:solidFill>
            </a:endParaRPr>
          </a:p>
        </p:txBody>
      </p:sp>
      <p:sp>
        <p:nvSpPr>
          <p:cNvPr id="5" name="مستطيل مستدير الزوايا 4"/>
          <p:cNvSpPr/>
          <p:nvPr/>
        </p:nvSpPr>
        <p:spPr>
          <a:xfrm>
            <a:off x="0" y="2000240"/>
            <a:ext cx="9144000" cy="857256"/>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dirty="0" smtClean="0">
                <a:solidFill>
                  <a:schemeClr val="tx1"/>
                </a:solidFill>
              </a:rPr>
              <a:t>إن  كل من المعايير الكمية والنوعية لقياس الأداء مهمة لتحقيق إدارة فعالة للأداء ويمكن تقسيم معايير الأداء  حسب المدة التي تغطيها ومن المهم أن تكون معايير الأداء ذات علاقة عملية وثابتة</a:t>
            </a:r>
            <a:r>
              <a:rPr lang="ar-SA" sz="2000" dirty="0" smtClean="0"/>
              <a:t> </a:t>
            </a:r>
            <a:endParaRPr lang="ar-SA" sz="2000" dirty="0">
              <a:solidFill>
                <a:schemeClr val="tx1"/>
              </a:solidFill>
            </a:endParaRPr>
          </a:p>
        </p:txBody>
      </p:sp>
      <p:graphicFrame>
        <p:nvGraphicFramePr>
          <p:cNvPr id="7" name="رسم تخطيطي 6"/>
          <p:cNvGraphicFramePr/>
          <p:nvPr/>
        </p:nvGraphicFramePr>
        <p:xfrm>
          <a:off x="0" y="2794000"/>
          <a:ext cx="9144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0" y="0"/>
            <a:ext cx="8929718" cy="25717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إن هذه العوامل قد تؤثر على إدارة الأداء في الشركات متعددة الجنسيات . كما أن الأخذ في الاعتبار طبيعة تباين الصناعة التي تنشط فيها الشركة متعددة الجنسيات عند تحديد معايير الأداء قد يساعد على التغلب على هذه العوائق فمثلا قد يتم التركيز على مجموعة القرارات والسلوكيات المرتبطة بالأداء الكلي للشركة أو الأداء الإقليمي في الشركات متعددة الجنسيات التي تنشط في ظل صناعات التنافس فيها يكون عالمي ( الصناعات عالمية ) والعكس من ذلك إذ يتم التركيز على قرارات وسلوكيات الأداء على مستوى الفرع إذا كانت الشركة تنشط في صناعات تتنافس محليا</a:t>
            </a:r>
            <a:r>
              <a:rPr lang="ar-SA" dirty="0" smtClean="0"/>
              <a:t> </a:t>
            </a:r>
            <a:endParaRPr lang="ar-SA" dirty="0">
              <a:solidFill>
                <a:schemeClr val="tx1"/>
              </a:solidFill>
            </a:endParaRPr>
          </a:p>
        </p:txBody>
      </p:sp>
      <p:graphicFrame>
        <p:nvGraphicFramePr>
          <p:cNvPr id="3" name="رسم تخطيطي 2"/>
          <p:cNvGraphicFramePr/>
          <p:nvPr/>
        </p:nvGraphicFramePr>
        <p:xfrm>
          <a:off x="0" y="2794000"/>
          <a:ext cx="9144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ذرو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ذروة">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ذروة">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4139</TotalTime>
  <Words>1167</Words>
  <PresentationFormat>عرض على الشاشة (3:4)‏</PresentationFormat>
  <Paragraphs>103</Paragraphs>
  <Slides>18</Slides>
  <Notes>1</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ذروة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Ðøctör Sãlvădøre</dc:creator>
  <cp:lastModifiedBy>admin</cp:lastModifiedBy>
  <cp:revision>279</cp:revision>
  <dcterms:created xsi:type="dcterms:W3CDTF">2021-04-04T16:24:37Z</dcterms:created>
  <dcterms:modified xsi:type="dcterms:W3CDTF">2022-11-08T20:48:29Z</dcterms:modified>
</cp:coreProperties>
</file>