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tl="1" saveSubsetFonts="1">
  <p:sldMasterIdLst>
    <p:sldMasterId id="2147483648" r:id="rId1"/>
  </p:sldMasterIdLst>
  <p:notesMasterIdLst>
    <p:notesMasterId r:id="rId9"/>
  </p:notesMasterIdLst>
  <p:sldIdLst>
    <p:sldId id="256" r:id="rId2"/>
    <p:sldId id="485" r:id="rId3"/>
    <p:sldId id="497" r:id="rId4"/>
    <p:sldId id="499" r:id="rId5"/>
    <p:sldId id="500" r:id="rId6"/>
    <p:sldId id="502" r:id="rId7"/>
    <p:sldId id="304" r:id="rId8"/>
  </p:sldIdLst>
  <p:sldSz cx="9144000" cy="6858000" type="screen4x3"/>
  <p:notesSz cx="6735763" cy="9869488"/>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A08B8"/>
    <a:srgbClr val="0A0ACC"/>
    <a:srgbClr val="2F1B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706" autoAdjust="0"/>
    <p:restoredTop sz="99821" autoAdjust="0"/>
  </p:normalViewPr>
  <p:slideViewPr>
    <p:cSldViewPr>
      <p:cViewPr varScale="1">
        <p:scale>
          <a:sx n="67" d="100"/>
          <a:sy n="67" d="100"/>
        </p:scale>
        <p:origin x="1272" y="44"/>
      </p:cViewPr>
      <p:guideLst>
        <p:guide orient="horz" pos="2160"/>
        <p:guide pos="2880"/>
      </p:guideLst>
    </p:cSldViewPr>
  </p:slideViewPr>
  <p:notesTextViewPr>
    <p:cViewPr>
      <p:scale>
        <a:sx n="100" d="100"/>
        <a:sy n="100" d="100"/>
      </p:scale>
      <p:origin x="0" y="0"/>
    </p:cViewPr>
  </p:notesTextViewPr>
  <p:sorterViewPr>
    <p:cViewPr>
      <p:scale>
        <a:sx n="66" d="100"/>
        <a:sy n="66" d="100"/>
      </p:scale>
      <p:origin x="-114" y="330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18831" cy="493474"/>
          </a:xfrm>
          <a:prstGeom prst="rect">
            <a:avLst/>
          </a:prstGeom>
        </p:spPr>
        <p:txBody>
          <a:bodyPr vert="horz" lIns="91440" tIns="45720" rIns="91440" bIns="45720" rtlCol="0"/>
          <a:lstStyle>
            <a:lvl1pPr algn="l">
              <a:defRPr sz="1200"/>
            </a:lvl1pPr>
          </a:lstStyle>
          <a:p>
            <a:endParaRPr lang="fr-FR"/>
          </a:p>
        </p:txBody>
      </p:sp>
      <p:sp>
        <p:nvSpPr>
          <p:cNvPr id="3" name="عنصر نائب للتاريخ 2"/>
          <p:cNvSpPr>
            <a:spLocks noGrp="1"/>
          </p:cNvSpPr>
          <p:nvPr>
            <p:ph type="dt" idx="1"/>
          </p:nvPr>
        </p:nvSpPr>
        <p:spPr>
          <a:xfrm>
            <a:off x="3815373" y="0"/>
            <a:ext cx="2918831" cy="493474"/>
          </a:xfrm>
          <a:prstGeom prst="rect">
            <a:avLst/>
          </a:prstGeom>
        </p:spPr>
        <p:txBody>
          <a:bodyPr vert="horz" lIns="91440" tIns="45720" rIns="91440" bIns="45720" rtlCol="0"/>
          <a:lstStyle>
            <a:lvl1pPr algn="r">
              <a:defRPr sz="1200"/>
            </a:lvl1pPr>
          </a:lstStyle>
          <a:p>
            <a:fld id="{74D241DE-BDC9-4335-80EF-18AADFC7618F}" type="datetimeFigureOut">
              <a:rPr lang="fr-FR" smtClean="0"/>
              <a:pPr/>
              <a:t>25/05/2024</a:t>
            </a:fld>
            <a:endParaRPr lang="fr-FR"/>
          </a:p>
        </p:txBody>
      </p:sp>
      <p:sp>
        <p:nvSpPr>
          <p:cNvPr id="4" name="عنصر نائب لصورة الشريحة 3"/>
          <p:cNvSpPr>
            <a:spLocks noGrp="1" noRot="1" noChangeAspect="1"/>
          </p:cNvSpPr>
          <p:nvPr>
            <p:ph type="sldImg" idx="2"/>
          </p:nvPr>
        </p:nvSpPr>
        <p:spPr>
          <a:xfrm>
            <a:off x="900113" y="739775"/>
            <a:ext cx="4935537" cy="3702050"/>
          </a:xfrm>
          <a:prstGeom prst="rect">
            <a:avLst/>
          </a:prstGeom>
          <a:noFill/>
          <a:ln w="12700">
            <a:solidFill>
              <a:prstClr val="black"/>
            </a:solidFill>
          </a:ln>
        </p:spPr>
        <p:txBody>
          <a:bodyPr vert="horz" lIns="91440" tIns="45720" rIns="91440" bIns="45720" rtlCol="0" anchor="ctr"/>
          <a:lstStyle/>
          <a:p>
            <a:endParaRPr lang="fr-FR"/>
          </a:p>
        </p:txBody>
      </p:sp>
      <p:sp>
        <p:nvSpPr>
          <p:cNvPr id="5" name="عنصر نائب للملاحظات 4"/>
          <p:cNvSpPr>
            <a:spLocks noGrp="1"/>
          </p:cNvSpPr>
          <p:nvPr>
            <p:ph type="body" sz="quarter" idx="3"/>
          </p:nvPr>
        </p:nvSpPr>
        <p:spPr>
          <a:xfrm>
            <a:off x="673577" y="4688007"/>
            <a:ext cx="5388610" cy="4441270"/>
          </a:xfrm>
          <a:prstGeom prst="rect">
            <a:avLst/>
          </a:prstGeom>
        </p:spPr>
        <p:txBody>
          <a:bodyPr vert="horz" lIns="91440" tIns="45720" rIns="91440" bIns="45720" rtlCol="0">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fr-FR"/>
          </a:p>
        </p:txBody>
      </p:sp>
      <p:sp>
        <p:nvSpPr>
          <p:cNvPr id="6" name="عنصر نائب للتذييل 5"/>
          <p:cNvSpPr>
            <a:spLocks noGrp="1"/>
          </p:cNvSpPr>
          <p:nvPr>
            <p:ph type="ftr" sz="quarter" idx="4"/>
          </p:nvPr>
        </p:nvSpPr>
        <p:spPr>
          <a:xfrm>
            <a:off x="0" y="9374301"/>
            <a:ext cx="2918831" cy="493474"/>
          </a:xfrm>
          <a:prstGeom prst="rect">
            <a:avLst/>
          </a:prstGeom>
        </p:spPr>
        <p:txBody>
          <a:bodyPr vert="horz" lIns="91440" tIns="45720" rIns="91440" bIns="45720" rtlCol="0" anchor="b"/>
          <a:lstStyle>
            <a:lvl1pPr algn="l">
              <a:defRPr sz="1200"/>
            </a:lvl1pPr>
          </a:lstStyle>
          <a:p>
            <a:endParaRPr lang="fr-FR"/>
          </a:p>
        </p:txBody>
      </p:sp>
      <p:sp>
        <p:nvSpPr>
          <p:cNvPr id="7" name="عنصر نائب لرقم الشريحة 6"/>
          <p:cNvSpPr>
            <a:spLocks noGrp="1"/>
          </p:cNvSpPr>
          <p:nvPr>
            <p:ph type="sldNum" sz="quarter" idx="5"/>
          </p:nvPr>
        </p:nvSpPr>
        <p:spPr>
          <a:xfrm>
            <a:off x="3815373" y="9374301"/>
            <a:ext cx="2918831" cy="493474"/>
          </a:xfrm>
          <a:prstGeom prst="rect">
            <a:avLst/>
          </a:prstGeom>
        </p:spPr>
        <p:txBody>
          <a:bodyPr vert="horz" lIns="91440" tIns="45720" rIns="91440" bIns="45720" rtlCol="0" anchor="b"/>
          <a:lstStyle>
            <a:lvl1pPr algn="r">
              <a:defRPr sz="1200"/>
            </a:lvl1pPr>
          </a:lstStyle>
          <a:p>
            <a:fld id="{2A8A29DF-9DC2-402B-A1B2-37A6726F7DA9}" type="slidenum">
              <a:rPr lang="fr-FR" smtClean="0"/>
              <a:pPr/>
              <a:t>‹#›</a:t>
            </a:fld>
            <a:endParaRPr lang="fr-FR"/>
          </a:p>
        </p:txBody>
      </p:sp>
    </p:spTree>
    <p:extLst>
      <p:ext uri="{BB962C8B-B14F-4D97-AF65-F5344CB8AC3E}">
        <p14:creationId xmlns:p14="http://schemas.microsoft.com/office/powerpoint/2010/main" val="4738235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dirty="0"/>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1</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2</a:t>
            </a:fld>
            <a:endParaRPr lang="fr-FR"/>
          </a:p>
        </p:txBody>
      </p:sp>
    </p:spTree>
    <p:extLst>
      <p:ext uri="{BB962C8B-B14F-4D97-AF65-F5344CB8AC3E}">
        <p14:creationId xmlns:p14="http://schemas.microsoft.com/office/powerpoint/2010/main" val="7016664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3</a:t>
            </a:fld>
            <a:endParaRPr lang="fr-FR"/>
          </a:p>
        </p:txBody>
      </p:sp>
    </p:spTree>
    <p:extLst>
      <p:ext uri="{BB962C8B-B14F-4D97-AF65-F5344CB8AC3E}">
        <p14:creationId xmlns:p14="http://schemas.microsoft.com/office/powerpoint/2010/main" val="26003595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4</a:t>
            </a:fld>
            <a:endParaRPr lang="fr-FR"/>
          </a:p>
        </p:txBody>
      </p:sp>
    </p:spTree>
    <p:extLst>
      <p:ext uri="{BB962C8B-B14F-4D97-AF65-F5344CB8AC3E}">
        <p14:creationId xmlns:p14="http://schemas.microsoft.com/office/powerpoint/2010/main" val="11939063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5</a:t>
            </a:fld>
            <a:endParaRPr lang="fr-FR"/>
          </a:p>
        </p:txBody>
      </p:sp>
    </p:spTree>
    <p:extLst>
      <p:ext uri="{BB962C8B-B14F-4D97-AF65-F5344CB8AC3E}">
        <p14:creationId xmlns:p14="http://schemas.microsoft.com/office/powerpoint/2010/main" val="7615781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fld id="{2A8A29DF-9DC2-402B-A1B2-37A6726F7DA9}" type="slidenum">
              <a:rPr lang="fr-FR" smtClean="0"/>
              <a:pPr/>
              <a:t>6</a:t>
            </a:fld>
            <a:endParaRPr lang="fr-FR"/>
          </a:p>
        </p:txBody>
      </p:sp>
    </p:spTree>
    <p:extLst>
      <p:ext uri="{BB962C8B-B14F-4D97-AF65-F5344CB8AC3E}">
        <p14:creationId xmlns:p14="http://schemas.microsoft.com/office/powerpoint/2010/main" val="42050132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fr-FR"/>
          </a:p>
        </p:txBody>
      </p:sp>
      <p:sp>
        <p:nvSpPr>
          <p:cNvPr id="4" name="عنصر نائب لرقم الشريحة 3"/>
          <p:cNvSpPr>
            <a:spLocks noGrp="1"/>
          </p:cNvSpPr>
          <p:nvPr>
            <p:ph type="sldNum" sz="quarter" idx="10"/>
          </p:nvPr>
        </p:nvSpPr>
        <p:spPr/>
        <p:txBody>
          <a:bodyPr/>
          <a:lstStyle/>
          <a:p>
            <a:pPr>
              <a:defRPr/>
            </a:pPr>
            <a:fld id="{EC80CDA9-8BC9-4FD9-92CB-A8774ED60FD6}" type="slidenum">
              <a:rPr lang="fr-FR" smtClean="0"/>
              <a:pPr>
                <a:defRPr/>
              </a:pPr>
              <a:t>7</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B605279C-559D-4F21-B6DF-62FCB7227E04}" type="datetime1">
              <a:rPr lang="ar-SA" smtClean="0"/>
              <a:pPr/>
              <a:t>18/11/1445</a:t>
            </a:fld>
            <a:endParaRPr lang="ar-SA"/>
          </a:p>
        </p:txBody>
      </p:sp>
      <p:sp>
        <p:nvSpPr>
          <p:cNvPr id="5" name="عنصر نائب للتذييل 4"/>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CC19F99C-297D-42BD-B938-FFCA28F6E065}" type="datetime1">
              <a:rPr lang="ar-SA" smtClean="0"/>
              <a:pPr/>
              <a:t>18/11/1445</a:t>
            </a:fld>
            <a:endParaRPr lang="ar-SA"/>
          </a:p>
        </p:txBody>
      </p:sp>
      <p:sp>
        <p:nvSpPr>
          <p:cNvPr id="5" name="عنصر نائب للتذييل 4"/>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a:t>انقر لتحرير نمط العنوان الرئيسي</a:t>
            </a:r>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D4F74600-86D7-469D-8DD9-2954B6B39C08}" type="datetime1">
              <a:rPr lang="ar-SA" smtClean="0"/>
              <a:pPr/>
              <a:t>18/11/1445</a:t>
            </a:fld>
            <a:endParaRPr lang="ar-SA"/>
          </a:p>
        </p:txBody>
      </p:sp>
      <p:sp>
        <p:nvSpPr>
          <p:cNvPr id="5" name="عنصر نائب للتذييل 4"/>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2A6F5865-32D2-4A80-A6FF-5714CF427984}" type="datetime1">
              <a:rPr lang="ar-SA" smtClean="0"/>
              <a:pPr/>
              <a:t>18/11/1445</a:t>
            </a:fld>
            <a:endParaRPr lang="ar-SA"/>
          </a:p>
        </p:txBody>
      </p:sp>
      <p:sp>
        <p:nvSpPr>
          <p:cNvPr id="5" name="عنصر نائب للتذييل 4"/>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a:t>انقر لتحرير نمط العنوان الرئيسي</a:t>
            </a:r>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17CB1E45-6B68-46D6-8AE6-7D780C6CB39E}" type="datetime1">
              <a:rPr lang="ar-SA" smtClean="0"/>
              <a:pPr/>
              <a:t>18/11/1445</a:t>
            </a:fld>
            <a:endParaRPr lang="ar-SA"/>
          </a:p>
        </p:txBody>
      </p:sp>
      <p:sp>
        <p:nvSpPr>
          <p:cNvPr id="5" name="عنصر نائب للتذييل 4"/>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p:cNvSpPr>
            <a:spLocks noGrp="1"/>
          </p:cNvSpPr>
          <p:nvPr>
            <p:ph type="dt" sz="half" idx="10"/>
          </p:nvPr>
        </p:nvSpPr>
        <p:spPr/>
        <p:txBody>
          <a:bodyPr/>
          <a:lstStyle/>
          <a:p>
            <a:fld id="{69FD5883-1F2F-48B0-A04E-E22B16894AB0}" type="datetime1">
              <a:rPr lang="ar-SA" smtClean="0"/>
              <a:pPr/>
              <a:t>18/11/1445</a:t>
            </a:fld>
            <a:endParaRPr lang="ar-SA"/>
          </a:p>
        </p:txBody>
      </p:sp>
      <p:sp>
        <p:nvSpPr>
          <p:cNvPr id="6" name="عنصر نائب للتذييل 5"/>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p:cNvSpPr>
            <a:spLocks noGrp="1"/>
          </p:cNvSpPr>
          <p:nvPr>
            <p:ph type="dt" sz="half" idx="10"/>
          </p:nvPr>
        </p:nvSpPr>
        <p:spPr/>
        <p:txBody>
          <a:bodyPr/>
          <a:lstStyle/>
          <a:p>
            <a:fld id="{D5BD4CC2-CA65-4E10-9DC1-BE564FDA58F0}" type="datetime1">
              <a:rPr lang="ar-SA" smtClean="0"/>
              <a:pPr/>
              <a:t>18/11/1445</a:t>
            </a:fld>
            <a:endParaRPr lang="ar-SA"/>
          </a:p>
        </p:txBody>
      </p:sp>
      <p:sp>
        <p:nvSpPr>
          <p:cNvPr id="8" name="عنصر نائب للتذييل 7"/>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تاريخ 2"/>
          <p:cNvSpPr>
            <a:spLocks noGrp="1"/>
          </p:cNvSpPr>
          <p:nvPr>
            <p:ph type="dt" sz="half" idx="10"/>
          </p:nvPr>
        </p:nvSpPr>
        <p:spPr/>
        <p:txBody>
          <a:bodyPr/>
          <a:lstStyle/>
          <a:p>
            <a:fld id="{E784CA9B-2506-4D9D-B200-2EB22D419A7C}" type="datetime1">
              <a:rPr lang="ar-SA" smtClean="0"/>
              <a:pPr/>
              <a:t>18/11/1445</a:t>
            </a:fld>
            <a:endParaRPr lang="ar-SA"/>
          </a:p>
        </p:txBody>
      </p:sp>
      <p:sp>
        <p:nvSpPr>
          <p:cNvPr id="4" name="عنصر نائب للتذييل 3"/>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E4952D05-A59B-43A4-B6D3-C9E989809CF5}" type="datetime1">
              <a:rPr lang="ar-SA" smtClean="0"/>
              <a:pPr/>
              <a:t>18/11/1445</a:t>
            </a:fld>
            <a:endParaRPr lang="ar-SA"/>
          </a:p>
        </p:txBody>
      </p:sp>
      <p:sp>
        <p:nvSpPr>
          <p:cNvPr id="3" name="عنصر نائب للتذييل 2"/>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a:t>انقر لتحرير نمط العنوان الرئيسي</a:t>
            </a:r>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8717D734-D4FD-4FA2-81F2-3510EF78E4AB}" type="datetime1">
              <a:rPr lang="ar-SA" smtClean="0"/>
              <a:pPr/>
              <a:t>18/11/1445</a:t>
            </a:fld>
            <a:endParaRPr lang="ar-SA"/>
          </a:p>
        </p:txBody>
      </p:sp>
      <p:sp>
        <p:nvSpPr>
          <p:cNvPr id="6" name="عنصر نائب للتذييل 5"/>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a:t>انقر لتحرير نمط العنوان الرئيسي</a:t>
            </a:r>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940C62F7-1AE7-453B-954B-8E7D604A7840}" type="datetime1">
              <a:rPr lang="ar-SA" smtClean="0"/>
              <a:pPr/>
              <a:t>18/11/1445</a:t>
            </a:fld>
            <a:endParaRPr lang="ar-SA"/>
          </a:p>
        </p:txBody>
      </p:sp>
      <p:sp>
        <p:nvSpPr>
          <p:cNvPr id="6" name="عنصر نائب للتذييل 5"/>
          <p:cNvSpPr>
            <a:spLocks noGrp="1"/>
          </p:cNvSpPr>
          <p:nvPr>
            <p:ph type="ftr" sz="quarter" idx="11"/>
          </p:nvPr>
        </p:nvSpPr>
        <p:spPr/>
        <p:txBody>
          <a:bodyPr/>
          <a:lstStyle/>
          <a:p>
            <a:r>
              <a:rPr lang="ar-SA"/>
              <a:t>مقرر: نظريات إدارة الأعمال ــــــــــــــــــــــــــــــ أ/ محمد السعيد جوال</a:t>
            </a:r>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a:t>انقر لتحرير نمط العنوان الرئيسي</a:t>
            </a:r>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B5DBAC7C-DF1F-402E-96DD-F6C1A9F293B6}" type="datetime1">
              <a:rPr lang="ar-SA" smtClean="0"/>
              <a:pPr/>
              <a:t>18/11/1445</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r>
              <a:rPr lang="ar-SA"/>
              <a:t>مقرر: نظريات إدارة الأعمال ــــــــــــــــــــــــــــــ أ/ محمد السعيد جوال</a:t>
            </a:r>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5"/>
          <p:cNvSpPr/>
          <p:nvPr/>
        </p:nvSpPr>
        <p:spPr>
          <a:xfrm>
            <a:off x="3714744" y="214290"/>
            <a:ext cx="5000660" cy="1214446"/>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DZ" sz="3200" b="1" dirty="0">
                <a:cs typeface="Simplified Arabic" pitchFamily="2" charset="-78"/>
              </a:rPr>
              <a:t>جامعة محمد </a:t>
            </a:r>
            <a:r>
              <a:rPr lang="ar-DZ" sz="3200" b="1" dirty="0" err="1">
                <a:cs typeface="Simplified Arabic" pitchFamily="2" charset="-78"/>
              </a:rPr>
              <a:t>خيضر</a:t>
            </a:r>
            <a:r>
              <a:rPr lang="ar-DZ" sz="3200" b="1" dirty="0">
                <a:cs typeface="Simplified Arabic" pitchFamily="2" charset="-78"/>
              </a:rPr>
              <a:t> بسكرة</a:t>
            </a:r>
            <a:br>
              <a:rPr lang="ar-DZ" sz="3200" b="1" dirty="0">
                <a:cs typeface="Simplified Arabic" pitchFamily="2" charset="-78"/>
              </a:rPr>
            </a:br>
            <a:r>
              <a:rPr lang="ar-DZ" sz="2800" b="1" dirty="0">
                <a:cs typeface="Simplified Arabic" pitchFamily="2" charset="-78"/>
              </a:rPr>
              <a:t>كلية العلوم الإنسانية والاجتماعية </a:t>
            </a:r>
            <a:endParaRPr lang="fr-FR" sz="2800" b="1" dirty="0"/>
          </a:p>
        </p:txBody>
      </p:sp>
      <p:sp>
        <p:nvSpPr>
          <p:cNvPr id="7" name="مستطيل مستدير الزوايا 6"/>
          <p:cNvSpPr/>
          <p:nvPr/>
        </p:nvSpPr>
        <p:spPr>
          <a:xfrm>
            <a:off x="2000232" y="1500174"/>
            <a:ext cx="5429288" cy="1785950"/>
          </a:xfrm>
          <a:prstGeom prst="round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DZ" sz="6000" b="1" dirty="0">
                <a:solidFill>
                  <a:srgbClr val="0A0ACC"/>
                </a:solidFill>
                <a:cs typeface="DecoType Naskh" pitchFamily="2" charset="-78"/>
              </a:rPr>
              <a:t>الفلسفة واليومي: </a:t>
            </a:r>
          </a:p>
          <a:p>
            <a:pPr algn="ctr"/>
            <a:r>
              <a:rPr lang="ar-DZ" sz="4000" b="1" dirty="0">
                <a:solidFill>
                  <a:srgbClr val="0A0ACC"/>
                </a:solidFill>
                <a:cs typeface="DecoType Naskh" pitchFamily="2" charset="-78"/>
              </a:rPr>
              <a:t>الإنسان وأزمة التعبير</a:t>
            </a:r>
          </a:p>
          <a:p>
            <a:pPr algn="ctr"/>
            <a:r>
              <a:rPr lang="ar-DZ" sz="4000" b="1" dirty="0">
                <a:solidFill>
                  <a:srgbClr val="0A0ACC"/>
                </a:solidFill>
                <a:cs typeface="DecoType Naskh" pitchFamily="2" charset="-78"/>
              </a:rPr>
              <a:t>حرية التعبير، والتنوع، والحقيقة</a:t>
            </a:r>
          </a:p>
        </p:txBody>
      </p:sp>
      <p:sp>
        <p:nvSpPr>
          <p:cNvPr id="15" name="مستطيل 14"/>
          <p:cNvSpPr/>
          <p:nvPr/>
        </p:nvSpPr>
        <p:spPr>
          <a:xfrm>
            <a:off x="2285984" y="5497282"/>
            <a:ext cx="4572032" cy="1003552"/>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DZ" sz="2400" b="1" dirty="0">
                <a:solidFill>
                  <a:schemeClr val="tx1"/>
                </a:solidFill>
                <a:cs typeface="Simplified Arabic" pitchFamily="2" charset="-78"/>
              </a:rPr>
              <a:t>من إعداد الدكتور: </a:t>
            </a:r>
            <a:r>
              <a:rPr lang="ar-DZ" sz="2400" b="1" dirty="0">
                <a:solidFill>
                  <a:srgbClr val="0A0ACC"/>
                </a:solidFill>
                <a:cs typeface="Simplified Arabic" pitchFamily="2" charset="-78"/>
              </a:rPr>
              <a:t>جمال الدين بن سليمان</a:t>
            </a:r>
          </a:p>
        </p:txBody>
      </p:sp>
      <p:sp>
        <p:nvSpPr>
          <p:cNvPr id="12" name="وسيلة شرح على شكل سحابة 11"/>
          <p:cNvSpPr/>
          <p:nvPr/>
        </p:nvSpPr>
        <p:spPr>
          <a:xfrm>
            <a:off x="6786578" y="3857628"/>
            <a:ext cx="2214546" cy="1214446"/>
          </a:xfrm>
          <a:prstGeom prst="cloudCallout">
            <a:avLst>
              <a:gd name="adj1" fmla="val -34312"/>
              <a:gd name="adj2" fmla="val -104693"/>
            </a:avLst>
          </a:prstGeom>
        </p:spPr>
        <p:style>
          <a:lnRef idx="1">
            <a:schemeClr val="accent1"/>
          </a:lnRef>
          <a:fillRef idx="2">
            <a:schemeClr val="accent1"/>
          </a:fillRef>
          <a:effectRef idx="1">
            <a:schemeClr val="accent1"/>
          </a:effectRef>
          <a:fontRef idx="minor">
            <a:schemeClr val="dk1"/>
          </a:fontRef>
        </p:style>
        <p:txBody>
          <a:bodyPr rtlCol="1" anchor="ctr"/>
          <a:lstStyle/>
          <a:p>
            <a:pPr algn="ctr"/>
            <a:r>
              <a:rPr lang="ar-DZ" sz="2800" dirty="0">
                <a:latin typeface="Monotype Koufi" pitchFamily="2" charset="-78"/>
                <a:ea typeface="Monotype Koufi" pitchFamily="2" charset="-78"/>
                <a:cs typeface="PT Bold Heading" pitchFamily="2" charset="-78"/>
              </a:rPr>
              <a:t>المحاضرة: </a:t>
            </a:r>
            <a:r>
              <a:rPr lang="ar-DZ" sz="2800" dirty="0">
                <a:latin typeface="Monotype Koufi" pitchFamily="2" charset="-78"/>
                <a:ea typeface="Monotype Koufi" pitchFamily="2" charset="-78"/>
                <a:cs typeface="+mj-cs"/>
              </a:rPr>
              <a:t>(</a:t>
            </a:r>
            <a:r>
              <a:rPr lang="en-US" sz="2800">
                <a:latin typeface="Monotype Koufi" pitchFamily="2" charset="-78"/>
                <a:ea typeface="Monotype Koufi" pitchFamily="2" charset="-78"/>
                <a:cs typeface="+mj-cs"/>
              </a:rPr>
              <a:t>08</a:t>
            </a:r>
            <a:r>
              <a:rPr lang="ar-DZ" sz="2800">
                <a:latin typeface="Monotype Koufi" pitchFamily="2" charset="-78"/>
                <a:ea typeface="Monotype Koufi" pitchFamily="2" charset="-78"/>
                <a:cs typeface="+mj-cs"/>
              </a:rPr>
              <a:t>)</a:t>
            </a:r>
            <a:endParaRPr lang="ar-DZ" sz="2800" dirty="0">
              <a:latin typeface="Monotype Koufi" pitchFamily="2" charset="-78"/>
              <a:ea typeface="Monotype Koufi" pitchFamily="2" charset="-78"/>
              <a:cs typeface="+mj-cs"/>
            </a:endParaRPr>
          </a:p>
        </p:txBody>
      </p:sp>
      <p:sp>
        <p:nvSpPr>
          <p:cNvPr id="18" name="مستطيل 17"/>
          <p:cNvSpPr/>
          <p:nvPr/>
        </p:nvSpPr>
        <p:spPr>
          <a:xfrm>
            <a:off x="1142976" y="3429000"/>
            <a:ext cx="4500594" cy="1785950"/>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ar-DZ" sz="2200" b="1" dirty="0">
                <a:solidFill>
                  <a:srgbClr val="FF0000"/>
                </a:solidFill>
                <a:cs typeface="Simplified Arabic" pitchFamily="2" charset="-78"/>
              </a:rPr>
              <a:t>سنة ثالثة </a:t>
            </a:r>
            <a:r>
              <a:rPr lang="ar-DZ" sz="2200" b="1" dirty="0">
                <a:solidFill>
                  <a:srgbClr val="0A0ACC"/>
                </a:solidFill>
                <a:cs typeface="Simplified Arabic" pitchFamily="2" charset="-78"/>
              </a:rPr>
              <a:t>فلسفة عامة</a:t>
            </a:r>
          </a:p>
          <a:p>
            <a:pPr algn="ctr"/>
            <a:endParaRPr lang="ar-DZ" sz="1400" b="1" dirty="0">
              <a:solidFill>
                <a:srgbClr val="FF0000"/>
              </a:solidFill>
              <a:cs typeface="Simplified Arabic" pitchFamily="2" charset="-78"/>
            </a:endParaRPr>
          </a:p>
          <a:p>
            <a:pPr algn="ctr"/>
            <a:r>
              <a:rPr lang="ar-DZ" sz="2200" b="1" dirty="0">
                <a:solidFill>
                  <a:srgbClr val="FF0000"/>
                </a:solidFill>
                <a:cs typeface="Simplified Arabic" pitchFamily="2" charset="-78"/>
              </a:rPr>
              <a:t>مقرر:  </a:t>
            </a:r>
            <a:r>
              <a:rPr lang="ar-DZ" sz="2200" b="1" dirty="0">
                <a:solidFill>
                  <a:srgbClr val="0A0ACC"/>
                </a:solidFill>
                <a:cs typeface="Simplified Arabic" pitchFamily="2" charset="-78"/>
              </a:rPr>
              <a:t>الفلسفة واليومي</a:t>
            </a:r>
          </a:p>
          <a:p>
            <a:pPr algn="ctr"/>
            <a:endParaRPr lang="ar-DZ" sz="1200" b="1" dirty="0">
              <a:solidFill>
                <a:srgbClr val="0A0ACC"/>
              </a:solidFill>
              <a:cs typeface="Simplified Arabic" pitchFamily="2" charset="-78"/>
            </a:endParaRPr>
          </a:p>
          <a:p>
            <a:pPr algn="ctr"/>
            <a:r>
              <a:rPr lang="ar-DZ" sz="2200" b="1" dirty="0">
                <a:solidFill>
                  <a:srgbClr val="FF0000"/>
                </a:solidFill>
                <a:cs typeface="Simplified Arabic" pitchFamily="2" charset="-78"/>
              </a:rPr>
              <a:t>السنة الجامعية: 2024/2023</a:t>
            </a:r>
            <a:endParaRPr lang="fr-FR" sz="2200" b="1" dirty="0">
              <a:solidFill>
                <a:srgbClr val="FF0000"/>
              </a:solidFill>
              <a:cs typeface="Simplified Arabic" pitchFamily="2" charset="-78"/>
            </a:endParaRPr>
          </a:p>
        </p:txBody>
      </p:sp>
      <p:pic>
        <p:nvPicPr>
          <p:cNvPr id="1026" name="Picture 2" descr="C:\Users\Djamel\Desktop\541141_241638465937138_377928302_n.jpg"/>
          <p:cNvPicPr>
            <a:picLocks noChangeAspect="1" noChangeArrowheads="1"/>
          </p:cNvPicPr>
          <p:nvPr/>
        </p:nvPicPr>
        <p:blipFill>
          <a:blip r:embed="rId3"/>
          <a:srcRect/>
          <a:stretch>
            <a:fillRect/>
          </a:stretch>
        </p:blipFill>
        <p:spPr bwMode="auto">
          <a:xfrm>
            <a:off x="214282" y="142852"/>
            <a:ext cx="2357454" cy="1928826"/>
          </a:xfrm>
          <a:prstGeom prst="rect">
            <a:avLst/>
          </a:prstGeom>
          <a:noFill/>
        </p:spPr>
      </p:pic>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checkerboard(across)">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0-#ppt_w/2"/>
                                          </p:val>
                                        </p:tav>
                                        <p:tav tm="100000">
                                          <p:val>
                                            <p:strVal val="#ppt_x"/>
                                          </p:val>
                                        </p:tav>
                                      </p:tavLst>
                                    </p:anim>
                                    <p:anim calcmode="lin" valueType="num">
                                      <p:cBhvr additive="base">
                                        <p:cTn id="13"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linds(horizontal)">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1"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ppt_x"/>
                                          </p:val>
                                        </p:tav>
                                        <p:tav tm="100000">
                                          <p:val>
                                            <p:strVal val="#ppt_x"/>
                                          </p:val>
                                        </p:tav>
                                      </p:tavLst>
                                    </p:anim>
                                    <p:anim calcmode="lin" valueType="num">
                                      <p:cBhvr additive="base">
                                        <p:cTn id="24"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5" grpId="0" animBg="1"/>
      <p:bldP spid="12" grpId="0" animBg="1"/>
      <p:bldP spid="1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0" y="0"/>
            <a:ext cx="3419872" cy="1196752"/>
          </a:xfrm>
          <a:prstGeom prst="rect">
            <a:avLst/>
          </a:prstGeom>
          <a:noFill/>
          <a:ln w="9525">
            <a:noFill/>
            <a:miter lim="800000"/>
            <a:headEnd/>
            <a:tailEnd/>
          </a:ln>
        </p:spPr>
      </p:pic>
      <p:sp>
        <p:nvSpPr>
          <p:cNvPr id="10" name="عنصر نائب للتذييل 6"/>
          <p:cNvSpPr>
            <a:spLocks noGrp="1"/>
          </p:cNvSpPr>
          <p:nvPr>
            <p:ph type="ftr" sz="quarter" idx="11"/>
          </p:nvPr>
        </p:nvSpPr>
        <p:spPr>
          <a:xfrm>
            <a:off x="500034" y="6286520"/>
            <a:ext cx="8208912" cy="365125"/>
          </a:xfrm>
        </p:spPr>
        <p:txBody>
          <a:bodyPr/>
          <a:lstStyle/>
          <a:p>
            <a:r>
              <a:rPr lang="ar-DZ" sz="1800" b="1" dirty="0">
                <a:solidFill>
                  <a:srgbClr val="0A0ACC"/>
                </a:solidFill>
                <a:cs typeface="Simplified Arabic" pitchFamily="2" charset="-78"/>
              </a:rPr>
              <a:t>مقرر: الفلسفة واليومي </a:t>
            </a:r>
            <a:r>
              <a:rPr lang="ar-SA" sz="1800" b="1" dirty="0">
                <a:cs typeface="Simplified Arabic" pitchFamily="2" charset="-78"/>
              </a:rPr>
              <a:t>ــــــــــــــــــــــــــــــ </a:t>
            </a:r>
            <a:r>
              <a:rPr lang="ar-DZ" sz="1800" b="1" dirty="0">
                <a:solidFill>
                  <a:srgbClr val="0A0ACC"/>
                </a:solidFill>
                <a:cs typeface="Simplified Arabic" pitchFamily="2" charset="-78"/>
              </a:rPr>
              <a:t>د</a:t>
            </a:r>
            <a:r>
              <a:rPr lang="ar-SA" sz="1800" b="1" dirty="0">
                <a:solidFill>
                  <a:srgbClr val="0A0ACC"/>
                </a:solidFill>
                <a:cs typeface="Simplified Arabic" pitchFamily="2" charset="-78"/>
              </a:rPr>
              <a:t>/ </a:t>
            </a:r>
            <a:r>
              <a:rPr lang="ar-DZ" sz="1800" b="1" dirty="0">
                <a:solidFill>
                  <a:srgbClr val="0A0ACC"/>
                </a:solidFill>
                <a:cs typeface="Simplified Arabic" pitchFamily="2" charset="-78"/>
              </a:rPr>
              <a:t>جمال الدين بن سليمان</a:t>
            </a:r>
            <a:endParaRPr lang="ar-SA" sz="1800" b="1" dirty="0">
              <a:solidFill>
                <a:srgbClr val="0A0ACC"/>
              </a:solidFill>
              <a:cs typeface="Simplified Arabic" pitchFamily="2" charset="-78"/>
            </a:endParaRPr>
          </a:p>
        </p:txBody>
      </p:sp>
      <p:sp>
        <p:nvSpPr>
          <p:cNvPr id="11" name="عنصر نائب لرقم الشريحة 7"/>
          <p:cNvSpPr>
            <a:spLocks noGrp="1"/>
          </p:cNvSpPr>
          <p:nvPr>
            <p:ph type="sldNum" sz="quarter" idx="12"/>
          </p:nvPr>
        </p:nvSpPr>
        <p:spPr>
          <a:xfrm>
            <a:off x="3500430" y="6492875"/>
            <a:ext cx="2133600" cy="365125"/>
          </a:xfrm>
        </p:spPr>
        <p:txBody>
          <a:bodyPr/>
          <a:lstStyle/>
          <a:p>
            <a:pPr algn="ctr"/>
            <a:fld id="{0B34F065-1154-456A-91E3-76DE8E75E17B}" type="slidenum">
              <a:rPr lang="ar-SA" sz="2000" b="1" smtClean="0">
                <a:solidFill>
                  <a:srgbClr val="FF0000"/>
                </a:solidFill>
                <a:cs typeface="+mj-cs"/>
              </a:rPr>
              <a:pPr algn="ctr"/>
              <a:t>2</a:t>
            </a:fld>
            <a:endParaRPr lang="ar-SA" sz="2000" b="1" dirty="0">
              <a:solidFill>
                <a:srgbClr val="FF0000"/>
              </a:solidFill>
              <a:cs typeface="+mj-cs"/>
            </a:endParaRPr>
          </a:p>
        </p:txBody>
      </p:sp>
      <p:sp>
        <p:nvSpPr>
          <p:cNvPr id="12" name="وسيلة شرح على شكل سحابة 11"/>
          <p:cNvSpPr/>
          <p:nvPr/>
        </p:nvSpPr>
        <p:spPr>
          <a:xfrm>
            <a:off x="3131840" y="44624"/>
            <a:ext cx="5869185" cy="1028486"/>
          </a:xfrm>
          <a:prstGeom prst="cloudCallout">
            <a:avLst>
              <a:gd name="adj1" fmla="val 26265"/>
              <a:gd name="adj2" fmla="val 64991"/>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a:solidFill>
                  <a:srgbClr val="0A0ACC"/>
                </a:solidFill>
                <a:cs typeface="Simplified Arabic" pitchFamily="2" charset="-78"/>
              </a:rPr>
              <a:t>الإنسان وأزمة التعبير</a:t>
            </a:r>
          </a:p>
          <a:p>
            <a:pPr algn="ctr"/>
            <a:r>
              <a:rPr lang="ar-DZ" sz="2400" b="1" dirty="0">
                <a:solidFill>
                  <a:srgbClr val="0A0ACC"/>
                </a:solidFill>
                <a:cs typeface="Simplified Arabic" pitchFamily="2" charset="-78"/>
              </a:rPr>
              <a:t>حرية التعبير، والتنوع، والحقيقة</a:t>
            </a:r>
          </a:p>
        </p:txBody>
      </p:sp>
      <p:sp>
        <p:nvSpPr>
          <p:cNvPr id="14" name="مستطيل 13"/>
          <p:cNvSpPr/>
          <p:nvPr/>
        </p:nvSpPr>
        <p:spPr>
          <a:xfrm>
            <a:off x="251520" y="1279465"/>
            <a:ext cx="8640960" cy="5007055"/>
          </a:xfrm>
          <a:prstGeom prst="rect">
            <a:avLst/>
          </a:prstGeom>
          <a:ln>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just"/>
            <a:r>
              <a:rPr lang="ar-DZ" sz="2400" dirty="0">
                <a:solidFill>
                  <a:schemeClr val="tx1"/>
                </a:solidFill>
                <a:cs typeface="Simplified Arabic" pitchFamily="2" charset="-78"/>
              </a:rPr>
              <a:t>يحاجج ج. س. ميل أن حرية التعبير تعزز الحقيقة وغيرها من الغايات المعرفية، وتجد اليوم وجهات نظر مماثلة مرتعا وشيوعا في الابستمولوجيا والثقافة الاجتماعية الشعبية لدينا. والفكرة الرئيسية هي أن حرية التعبير تمكّن من التعبير عن آراء متنوعة، وأن التنوع مفيد من الناحية المعرفية. الهدف الرئيسي من هذا الدرس هو دراسة كيف تعود الاختلافات والتنوع في الآراء بالفائدة على التشاور والنقاش وتبادل المعلومات وغيرها من الممارسات الاجتماعية المعرفية الإبستيمولوجية المرتبطة بحرية التعبير. حرية التعبير هي مفهوم قانوني ينطوي على عدم وجود عقوبات قانونية ضد السلوك الكلامي. نستخدم مصطلح ”السلوك الكلامي“ على نطاق واسع ليشمل أي سلوك تواصلي، سواء كان ذلك في الكتابة أو الكلام أو التعبير الفني أو السلوك الرمزي. يمكن للسلوك الكلامي أن يعمل على تأكيد أو الإيحاء بمقترحات والتعبير عن العواطف، والتحريض، والسخرية، والازدراء، وما إلى ذلك. وتفرض معظم الأنظمة القانونية، إن لم يكن جميعها، حدودًا فيما يتعلق بمحتوى التواصل وزمانه ومكانه. لسنا بحاجة إلى النظر في هذه التفاصيل - فموضوعنا هو الفوائد المعرفية المحتملة للتشريعات التي تحظر أنواعًا قليلة نسبيًا من السلوك الخطابي.</a:t>
            </a:r>
            <a:endParaRPr lang="fr-FR" sz="2400" dirty="0">
              <a:solidFill>
                <a:schemeClr val="tx1"/>
              </a:solidFill>
              <a:cs typeface="Simplified Arabic" pitchFamily="2" charset="-78"/>
            </a:endParaRPr>
          </a:p>
        </p:txBody>
      </p:sp>
    </p:spTree>
    <p:extLst>
      <p:ext uri="{BB962C8B-B14F-4D97-AF65-F5344CB8AC3E}">
        <p14:creationId xmlns:p14="http://schemas.microsoft.com/office/powerpoint/2010/main" val="2584604848"/>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0" y="0"/>
            <a:ext cx="3131840" cy="1073110"/>
          </a:xfrm>
          <a:prstGeom prst="rect">
            <a:avLst/>
          </a:prstGeom>
          <a:noFill/>
          <a:ln w="9525">
            <a:noFill/>
            <a:miter lim="800000"/>
            <a:headEnd/>
            <a:tailEnd/>
          </a:ln>
        </p:spPr>
      </p:pic>
      <p:sp>
        <p:nvSpPr>
          <p:cNvPr id="10" name="عنصر نائب للتذييل 6"/>
          <p:cNvSpPr>
            <a:spLocks noGrp="1"/>
          </p:cNvSpPr>
          <p:nvPr>
            <p:ph type="ftr" sz="quarter" idx="11"/>
          </p:nvPr>
        </p:nvSpPr>
        <p:spPr>
          <a:xfrm>
            <a:off x="500034" y="6286520"/>
            <a:ext cx="8208912" cy="365125"/>
          </a:xfrm>
        </p:spPr>
        <p:txBody>
          <a:bodyPr/>
          <a:lstStyle/>
          <a:p>
            <a:r>
              <a:rPr lang="ar-DZ" sz="1800" b="1" dirty="0">
                <a:solidFill>
                  <a:srgbClr val="0A0ACC"/>
                </a:solidFill>
                <a:cs typeface="Simplified Arabic" pitchFamily="2" charset="-78"/>
              </a:rPr>
              <a:t>مقرر: الفلسفة واليومي </a:t>
            </a:r>
            <a:r>
              <a:rPr lang="ar-SA" sz="1800" b="1" dirty="0">
                <a:cs typeface="Simplified Arabic" pitchFamily="2" charset="-78"/>
              </a:rPr>
              <a:t>ــــــــــــــــــــــــــــــ </a:t>
            </a:r>
            <a:r>
              <a:rPr lang="ar-DZ" sz="1800" b="1" dirty="0">
                <a:solidFill>
                  <a:srgbClr val="0A0ACC"/>
                </a:solidFill>
                <a:cs typeface="Simplified Arabic" pitchFamily="2" charset="-78"/>
              </a:rPr>
              <a:t>د</a:t>
            </a:r>
            <a:r>
              <a:rPr lang="ar-SA" sz="1800" b="1" dirty="0">
                <a:solidFill>
                  <a:srgbClr val="0A0ACC"/>
                </a:solidFill>
                <a:cs typeface="Simplified Arabic" pitchFamily="2" charset="-78"/>
              </a:rPr>
              <a:t>/ </a:t>
            </a:r>
            <a:r>
              <a:rPr lang="ar-DZ" sz="1800" b="1" dirty="0">
                <a:solidFill>
                  <a:srgbClr val="0A0ACC"/>
                </a:solidFill>
                <a:cs typeface="Simplified Arabic" pitchFamily="2" charset="-78"/>
              </a:rPr>
              <a:t>جمال الدين بن سليمان</a:t>
            </a:r>
            <a:endParaRPr lang="ar-SA" sz="1800" b="1" dirty="0">
              <a:solidFill>
                <a:srgbClr val="0A0ACC"/>
              </a:solidFill>
              <a:cs typeface="Simplified Arabic" pitchFamily="2" charset="-78"/>
            </a:endParaRPr>
          </a:p>
        </p:txBody>
      </p:sp>
      <p:sp>
        <p:nvSpPr>
          <p:cNvPr id="11" name="عنصر نائب لرقم الشريحة 7"/>
          <p:cNvSpPr>
            <a:spLocks noGrp="1"/>
          </p:cNvSpPr>
          <p:nvPr>
            <p:ph type="sldNum" sz="quarter" idx="12"/>
          </p:nvPr>
        </p:nvSpPr>
        <p:spPr>
          <a:xfrm>
            <a:off x="3500430" y="6492875"/>
            <a:ext cx="2133600" cy="365125"/>
          </a:xfrm>
        </p:spPr>
        <p:txBody>
          <a:bodyPr/>
          <a:lstStyle/>
          <a:p>
            <a:pPr algn="ctr"/>
            <a:fld id="{0B34F065-1154-456A-91E3-76DE8E75E17B}" type="slidenum">
              <a:rPr lang="ar-SA" sz="2000" b="1" smtClean="0">
                <a:solidFill>
                  <a:srgbClr val="FF0000"/>
                </a:solidFill>
                <a:cs typeface="+mj-cs"/>
              </a:rPr>
              <a:pPr algn="ctr"/>
              <a:t>3</a:t>
            </a:fld>
            <a:endParaRPr lang="ar-SA" sz="2000" b="1" dirty="0">
              <a:solidFill>
                <a:srgbClr val="FF0000"/>
              </a:solidFill>
              <a:cs typeface="+mj-cs"/>
            </a:endParaRPr>
          </a:p>
        </p:txBody>
      </p:sp>
      <p:sp>
        <p:nvSpPr>
          <p:cNvPr id="14" name="مستطيل 13"/>
          <p:cNvSpPr/>
          <p:nvPr/>
        </p:nvSpPr>
        <p:spPr>
          <a:xfrm>
            <a:off x="251520" y="1279465"/>
            <a:ext cx="8640960" cy="5007055"/>
          </a:xfrm>
          <a:prstGeom prst="rect">
            <a:avLst/>
          </a:prstGeom>
          <a:ln>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just"/>
            <a:r>
              <a:rPr lang="ar-DZ" sz="2400" dirty="0">
                <a:solidFill>
                  <a:schemeClr val="tx1"/>
                </a:solidFill>
                <a:cs typeface="Simplified Arabic" pitchFamily="2" charset="-78"/>
              </a:rPr>
              <a:t>لا تعمل الممارسات الاجتماعية المعرفية فقط على تعزيز (أو تثبيط) أنواع معينة من النتائج المعرفية مثل الحقيقة، أو المعرفة، أو التبرير (الخطابي). كما أنها تؤثر بشكل كبير على نشر هذه النتائج في المجتمع. قد تؤثر القيود المفروضة على حرية التعبير على كيفية انتشار المعرفة أو التبرير الخطابي. إذا كان التشكيك في بعض المعتقدات الخاطئة علنًا غير مسموح به قانونًا، أو محظور اجتماعيًا، فإن هذا قد لا يمنع بعض الأفراد الشجعان من معرفة أن المعتقدات التقليدية خاطئة، أو من وجود مبرر استطرادي لذلك. لكنه بالتأكيد سيؤثر على انتشار المعرفة والتبرير الخطابي، وهذا قد يؤدي في حد ذاته إلى شكل من أشكال الظلم. </a:t>
            </a:r>
            <a:r>
              <a:rPr lang="ar-DZ" sz="2400" dirty="0">
                <a:solidFill>
                  <a:schemeClr val="tx1"/>
                </a:solidFill>
                <a:highlight>
                  <a:srgbClr val="FFFF00"/>
                </a:highlight>
                <a:cs typeface="Simplified Arabic" pitchFamily="2" charset="-78"/>
              </a:rPr>
              <a:t>وهناك شاغل آخر يتمثل في أهمية ما هو معروف. فقد يكون لدى الأفراد الكثير من المعرفة حول مختلف المواضيع، ومع ذلك يظلون جاهلين بالأمور ذات الصلة نتيجة للقيود الاجتماعية أو القانونية المفروضة على الخطاب العام.</a:t>
            </a:r>
          </a:p>
          <a:p>
            <a:pPr algn="just"/>
            <a:r>
              <a:rPr lang="ar-DZ" sz="2400" dirty="0">
                <a:solidFill>
                  <a:schemeClr val="tx1"/>
                </a:solidFill>
                <a:cs typeface="Simplified Arabic" pitchFamily="2" charset="-78"/>
              </a:rPr>
              <a:t>والسمة البارزة لحرية التعبير هي أنها تسمح لنا بالاستفادة من التنوع المعرفي ــ على سبيل المثال، من خلال السماح بالتعبير عن وجهات نظر متنوعة.</a:t>
            </a:r>
            <a:endParaRPr lang="fr-FR" sz="2400" dirty="0">
              <a:solidFill>
                <a:schemeClr val="tx1"/>
              </a:solidFill>
              <a:highlight>
                <a:srgbClr val="FFFF00"/>
              </a:highlight>
              <a:cs typeface="Simplified Arabic" pitchFamily="2" charset="-78"/>
            </a:endParaRPr>
          </a:p>
        </p:txBody>
      </p:sp>
      <p:pic>
        <p:nvPicPr>
          <p:cNvPr id="2" name="Picture 1">
            <a:extLst>
              <a:ext uri="{FF2B5EF4-FFF2-40B4-BE49-F238E27FC236}">
                <a16:creationId xmlns:a16="http://schemas.microsoft.com/office/drawing/2014/main" id="{82EC3792-DC4F-4528-8674-593B05C5FEF0}"/>
              </a:ext>
            </a:extLst>
          </p:cNvPr>
          <p:cNvPicPr>
            <a:picLocks noChangeAspect="1"/>
          </p:cNvPicPr>
          <p:nvPr/>
        </p:nvPicPr>
        <p:blipFill>
          <a:blip r:embed="rId4"/>
          <a:stretch>
            <a:fillRect/>
          </a:stretch>
        </p:blipFill>
        <p:spPr>
          <a:xfrm>
            <a:off x="3059832" y="0"/>
            <a:ext cx="5980694" cy="1304657"/>
          </a:xfrm>
          <a:prstGeom prst="rect">
            <a:avLst/>
          </a:prstGeom>
        </p:spPr>
      </p:pic>
    </p:spTree>
    <p:extLst>
      <p:ext uri="{BB962C8B-B14F-4D97-AF65-F5344CB8AC3E}">
        <p14:creationId xmlns:p14="http://schemas.microsoft.com/office/powerpoint/2010/main" val="439667202"/>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0" y="0"/>
            <a:ext cx="3203848" cy="1073110"/>
          </a:xfrm>
          <a:prstGeom prst="rect">
            <a:avLst/>
          </a:prstGeom>
          <a:noFill/>
          <a:ln w="9525">
            <a:noFill/>
            <a:miter lim="800000"/>
            <a:headEnd/>
            <a:tailEnd/>
          </a:ln>
        </p:spPr>
      </p:pic>
      <p:sp>
        <p:nvSpPr>
          <p:cNvPr id="10" name="عنصر نائب للتذييل 6"/>
          <p:cNvSpPr>
            <a:spLocks noGrp="1"/>
          </p:cNvSpPr>
          <p:nvPr>
            <p:ph type="ftr" sz="quarter" idx="11"/>
          </p:nvPr>
        </p:nvSpPr>
        <p:spPr>
          <a:xfrm>
            <a:off x="500034" y="6286520"/>
            <a:ext cx="8208912" cy="365125"/>
          </a:xfrm>
        </p:spPr>
        <p:txBody>
          <a:bodyPr/>
          <a:lstStyle/>
          <a:p>
            <a:r>
              <a:rPr lang="ar-DZ" sz="1800" b="1" dirty="0">
                <a:solidFill>
                  <a:srgbClr val="0A0ACC"/>
                </a:solidFill>
                <a:cs typeface="Simplified Arabic" pitchFamily="2" charset="-78"/>
              </a:rPr>
              <a:t>مقرر: الفلسفة واليومي </a:t>
            </a:r>
            <a:r>
              <a:rPr lang="ar-SA" sz="1800" b="1" dirty="0">
                <a:cs typeface="Simplified Arabic" pitchFamily="2" charset="-78"/>
              </a:rPr>
              <a:t>ــــــــــــــــــــــــــــــ </a:t>
            </a:r>
            <a:r>
              <a:rPr lang="ar-DZ" sz="1800" b="1" dirty="0">
                <a:solidFill>
                  <a:srgbClr val="0A0ACC"/>
                </a:solidFill>
                <a:cs typeface="Simplified Arabic" pitchFamily="2" charset="-78"/>
              </a:rPr>
              <a:t>د</a:t>
            </a:r>
            <a:r>
              <a:rPr lang="ar-SA" sz="1800" b="1" dirty="0">
                <a:solidFill>
                  <a:srgbClr val="0A0ACC"/>
                </a:solidFill>
                <a:cs typeface="Simplified Arabic" pitchFamily="2" charset="-78"/>
              </a:rPr>
              <a:t>/ </a:t>
            </a:r>
            <a:r>
              <a:rPr lang="ar-DZ" sz="1800" b="1" dirty="0">
                <a:solidFill>
                  <a:srgbClr val="0A0ACC"/>
                </a:solidFill>
                <a:cs typeface="Simplified Arabic" pitchFamily="2" charset="-78"/>
              </a:rPr>
              <a:t>جمال الدين بن سليمان</a:t>
            </a:r>
            <a:endParaRPr lang="ar-SA" sz="1800" b="1" dirty="0">
              <a:solidFill>
                <a:srgbClr val="0A0ACC"/>
              </a:solidFill>
              <a:cs typeface="Simplified Arabic" pitchFamily="2" charset="-78"/>
            </a:endParaRPr>
          </a:p>
        </p:txBody>
      </p:sp>
      <p:sp>
        <p:nvSpPr>
          <p:cNvPr id="11" name="عنصر نائب لرقم الشريحة 7"/>
          <p:cNvSpPr>
            <a:spLocks noGrp="1"/>
          </p:cNvSpPr>
          <p:nvPr>
            <p:ph type="sldNum" sz="quarter" idx="12"/>
          </p:nvPr>
        </p:nvSpPr>
        <p:spPr>
          <a:xfrm>
            <a:off x="3500430" y="6492875"/>
            <a:ext cx="2133600" cy="365125"/>
          </a:xfrm>
        </p:spPr>
        <p:txBody>
          <a:bodyPr/>
          <a:lstStyle/>
          <a:p>
            <a:pPr algn="ctr"/>
            <a:fld id="{0B34F065-1154-456A-91E3-76DE8E75E17B}" type="slidenum">
              <a:rPr lang="ar-SA" sz="2000" b="1" smtClean="0">
                <a:solidFill>
                  <a:srgbClr val="FF0000"/>
                </a:solidFill>
                <a:cs typeface="+mj-cs"/>
              </a:rPr>
              <a:pPr algn="ctr"/>
              <a:t>4</a:t>
            </a:fld>
            <a:endParaRPr lang="ar-SA" sz="2000" b="1" dirty="0">
              <a:solidFill>
                <a:srgbClr val="FF0000"/>
              </a:solidFill>
              <a:cs typeface="+mj-cs"/>
            </a:endParaRPr>
          </a:p>
        </p:txBody>
      </p:sp>
      <p:sp>
        <p:nvSpPr>
          <p:cNvPr id="14" name="مستطيل 13"/>
          <p:cNvSpPr/>
          <p:nvPr/>
        </p:nvSpPr>
        <p:spPr>
          <a:xfrm>
            <a:off x="251520" y="1279465"/>
            <a:ext cx="8640960" cy="5007055"/>
          </a:xfrm>
          <a:prstGeom prst="rect">
            <a:avLst/>
          </a:prstGeom>
          <a:ln>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just"/>
            <a:r>
              <a:rPr lang="ar-DZ" sz="2400" dirty="0">
                <a:solidFill>
                  <a:schemeClr val="tx1"/>
                </a:solidFill>
                <a:cs typeface="Simplified Arabic" pitchFamily="2" charset="-78"/>
              </a:rPr>
              <a:t>إن الممارسات التي تعزز بعض النتائج المرغوبة معرفيًا أو نشر النتائج قد تمنع الترويج لنتائج معرفية أخرى مرغوبة. إن الممارسة الاجتماعية التي تقلل من نشر المعتقدات الخاطئة قد تؤدي أيضًا إلى إضعاف انتشار المعتقدات الحقيقية (على سبيل المثال، لأنها تقلل من نشر المعتقدات بشكل عام). وبالمثل، فإن الممارسة التي تشجع نشر المسوغات الخطابية قد تقوض نشر المعرفة إذا أدت (ربما عن غير قصد) إلى توليد حجج مقنعة لادعاءات كاذبة في الواقع. بشكل عام، فإن النظام القانوني الذي يسمح بمجموعة واسعة من السلوك الكلامي ليس له في حد ذاته تأثيرات اجتماعية معرفية محددة، حيث يتم تحديدها من خلال تفاصيل كيفية تفاعل الأفراد في ظل هذا النظام، ولا يحدد الإطار القانوني هذه التأثيرات. ومن الواضح أن السلوك الكلامي يخضع لحوافز غير قانونية. وقد يتم التهديد بإسكات الآراء، أو قد لا يكون هناك حافز كافٍ للتعبير عنها. قد يكون لدى الوكلاء حوافز لتأكيد ما يعرفون أنه كاذب أو غير مبرر. وفيما يتعلق بالنتيجة الاجتماعية المعرفية لسلوك التعبير، فإن طبيعة وتوزيع الحوافز غير القانونية لا تقل أهمية عن الحدود القانونية لحرية التعبير.</a:t>
            </a:r>
            <a:endParaRPr lang="fr-FR" sz="2400" dirty="0">
              <a:solidFill>
                <a:schemeClr val="tx1"/>
              </a:solidFill>
              <a:cs typeface="Simplified Arabic" pitchFamily="2" charset="-78"/>
            </a:endParaRPr>
          </a:p>
        </p:txBody>
      </p:sp>
      <p:sp>
        <p:nvSpPr>
          <p:cNvPr id="7" name="وسيلة شرح على شكل سحابة 11">
            <a:extLst>
              <a:ext uri="{FF2B5EF4-FFF2-40B4-BE49-F238E27FC236}">
                <a16:creationId xmlns:a16="http://schemas.microsoft.com/office/drawing/2014/main" id="{AF09058F-39F6-4D4E-A8C1-A859B5FDA3EA}"/>
              </a:ext>
            </a:extLst>
          </p:cNvPr>
          <p:cNvSpPr/>
          <p:nvPr/>
        </p:nvSpPr>
        <p:spPr>
          <a:xfrm>
            <a:off x="3131840" y="44624"/>
            <a:ext cx="5869185" cy="1028486"/>
          </a:xfrm>
          <a:prstGeom prst="cloudCallout">
            <a:avLst>
              <a:gd name="adj1" fmla="val 26265"/>
              <a:gd name="adj2" fmla="val 64991"/>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a:solidFill>
                  <a:srgbClr val="0A0ACC"/>
                </a:solidFill>
                <a:cs typeface="Simplified Arabic" pitchFamily="2" charset="-78"/>
              </a:rPr>
              <a:t>الإنسان وأزمة التعبير</a:t>
            </a:r>
          </a:p>
          <a:p>
            <a:pPr algn="ctr"/>
            <a:r>
              <a:rPr lang="ar-DZ" sz="2400" b="1" dirty="0">
                <a:solidFill>
                  <a:srgbClr val="0A0ACC"/>
                </a:solidFill>
                <a:cs typeface="Simplified Arabic" pitchFamily="2" charset="-78"/>
              </a:rPr>
              <a:t>حرية التعبير، والتنوع، والحقيقة</a:t>
            </a:r>
          </a:p>
        </p:txBody>
      </p:sp>
    </p:spTree>
    <p:extLst>
      <p:ext uri="{BB962C8B-B14F-4D97-AF65-F5344CB8AC3E}">
        <p14:creationId xmlns:p14="http://schemas.microsoft.com/office/powerpoint/2010/main" val="227511703"/>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0" y="0"/>
            <a:ext cx="3347864" cy="1073110"/>
          </a:xfrm>
          <a:prstGeom prst="rect">
            <a:avLst/>
          </a:prstGeom>
          <a:noFill/>
          <a:ln w="9525">
            <a:noFill/>
            <a:miter lim="800000"/>
            <a:headEnd/>
            <a:tailEnd/>
          </a:ln>
        </p:spPr>
      </p:pic>
      <p:sp>
        <p:nvSpPr>
          <p:cNvPr id="10" name="عنصر نائب للتذييل 6"/>
          <p:cNvSpPr>
            <a:spLocks noGrp="1"/>
          </p:cNvSpPr>
          <p:nvPr>
            <p:ph type="ftr" sz="quarter" idx="11"/>
          </p:nvPr>
        </p:nvSpPr>
        <p:spPr>
          <a:xfrm>
            <a:off x="500034" y="6286520"/>
            <a:ext cx="8208912" cy="365125"/>
          </a:xfrm>
        </p:spPr>
        <p:txBody>
          <a:bodyPr/>
          <a:lstStyle/>
          <a:p>
            <a:r>
              <a:rPr lang="ar-DZ" sz="1800" b="1" dirty="0">
                <a:solidFill>
                  <a:srgbClr val="0A0ACC"/>
                </a:solidFill>
                <a:cs typeface="Simplified Arabic" pitchFamily="2" charset="-78"/>
              </a:rPr>
              <a:t>مقرر: الفلسفة واليومي </a:t>
            </a:r>
            <a:r>
              <a:rPr lang="ar-SA" sz="1800" b="1" dirty="0">
                <a:cs typeface="Simplified Arabic" pitchFamily="2" charset="-78"/>
              </a:rPr>
              <a:t>ــــــــــــــــــــــــــــــ </a:t>
            </a:r>
            <a:r>
              <a:rPr lang="ar-DZ" sz="1800" b="1" dirty="0">
                <a:solidFill>
                  <a:srgbClr val="0A0ACC"/>
                </a:solidFill>
                <a:cs typeface="Simplified Arabic" pitchFamily="2" charset="-78"/>
              </a:rPr>
              <a:t>د</a:t>
            </a:r>
            <a:r>
              <a:rPr lang="ar-SA" sz="1800" b="1" dirty="0">
                <a:solidFill>
                  <a:srgbClr val="0A0ACC"/>
                </a:solidFill>
                <a:cs typeface="Simplified Arabic" pitchFamily="2" charset="-78"/>
              </a:rPr>
              <a:t>/ </a:t>
            </a:r>
            <a:r>
              <a:rPr lang="ar-DZ" sz="1800" b="1" dirty="0">
                <a:solidFill>
                  <a:srgbClr val="0A0ACC"/>
                </a:solidFill>
                <a:cs typeface="Simplified Arabic" pitchFamily="2" charset="-78"/>
              </a:rPr>
              <a:t>جمال الدين بن سليمان</a:t>
            </a:r>
            <a:endParaRPr lang="ar-SA" sz="1800" b="1" dirty="0">
              <a:solidFill>
                <a:srgbClr val="0A0ACC"/>
              </a:solidFill>
              <a:cs typeface="Simplified Arabic" pitchFamily="2" charset="-78"/>
            </a:endParaRPr>
          </a:p>
        </p:txBody>
      </p:sp>
      <p:sp>
        <p:nvSpPr>
          <p:cNvPr id="11" name="عنصر نائب لرقم الشريحة 7"/>
          <p:cNvSpPr>
            <a:spLocks noGrp="1"/>
          </p:cNvSpPr>
          <p:nvPr>
            <p:ph type="sldNum" sz="quarter" idx="12"/>
          </p:nvPr>
        </p:nvSpPr>
        <p:spPr>
          <a:xfrm>
            <a:off x="3500430" y="6492875"/>
            <a:ext cx="2133600" cy="365125"/>
          </a:xfrm>
        </p:spPr>
        <p:txBody>
          <a:bodyPr/>
          <a:lstStyle/>
          <a:p>
            <a:pPr algn="ctr"/>
            <a:fld id="{0B34F065-1154-456A-91E3-76DE8E75E17B}" type="slidenum">
              <a:rPr lang="ar-SA" sz="2000" b="1" smtClean="0">
                <a:solidFill>
                  <a:srgbClr val="FF0000"/>
                </a:solidFill>
                <a:cs typeface="+mj-cs"/>
              </a:rPr>
              <a:pPr algn="ctr"/>
              <a:t>5</a:t>
            </a:fld>
            <a:endParaRPr lang="ar-SA" sz="2000" b="1" dirty="0">
              <a:solidFill>
                <a:srgbClr val="FF0000"/>
              </a:solidFill>
              <a:cs typeface="+mj-cs"/>
            </a:endParaRPr>
          </a:p>
        </p:txBody>
      </p:sp>
      <p:sp>
        <p:nvSpPr>
          <p:cNvPr id="14" name="مستطيل 13"/>
          <p:cNvSpPr/>
          <p:nvPr/>
        </p:nvSpPr>
        <p:spPr>
          <a:xfrm>
            <a:off x="251520" y="1279465"/>
            <a:ext cx="8640960" cy="5007055"/>
          </a:xfrm>
          <a:prstGeom prst="rect">
            <a:avLst/>
          </a:prstGeom>
          <a:ln>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just"/>
            <a:r>
              <a:rPr lang="ar-DZ" sz="2400" dirty="0">
                <a:solidFill>
                  <a:schemeClr val="tx1"/>
                </a:solidFill>
                <a:cs typeface="Simplified Arabic" pitchFamily="2" charset="-78"/>
              </a:rPr>
              <a:t>تؤدي حرية التعبير عمومًا إلى ظهور مجموعة أكثر تنوعًا من وجهات النظر، وكثيرًا ما يُقترح إجراء التشاور والنقاش للاستفادة من ذلك (الديمقراطية التداولية التشاورية). نحن نستخدم "التشاور" بالمعنى الواسع لتغطية العمليات التي يقوم فيها الوكلاء بتوصيل الأسباب والحجج والنظر في ما إذا كان ينبغي عليهم تغيير رأيهم نتيجة لما يسمعونه. لماذا يؤدي التنوع إلى تحسين النتيجة المعرفية النقاش (العقلاني كما يسميه بوبر)؟</a:t>
            </a:r>
          </a:p>
          <a:p>
            <a:pPr algn="just"/>
            <a:r>
              <a:rPr lang="ar-DZ" sz="2400" b="1" dirty="0">
                <a:solidFill>
                  <a:schemeClr val="tx1"/>
                </a:solidFill>
                <a:cs typeface="Simplified Arabic" pitchFamily="2" charset="-78"/>
              </a:rPr>
              <a:t>المبرر الأخلاقي لحرية التعبير</a:t>
            </a:r>
          </a:p>
          <a:p>
            <a:pPr algn="just"/>
            <a:r>
              <a:rPr lang="ar-DZ" sz="2400" dirty="0">
                <a:solidFill>
                  <a:schemeClr val="tx1"/>
                </a:solidFill>
                <a:cs typeface="Simplified Arabic" pitchFamily="2" charset="-78"/>
              </a:rPr>
              <a:t>رأى ميل أن الفوائد المعرفية للتنوع هي أمر حاسم لتبرير حرية التعبير. لقد اقترحنا أن حرية التعبير هي في الأساس بيئة قانونية يمكن أن تزدهر فيها أشكال مختلفة جدًا من التفاعلات الخطابية، بما في ذلك تلك التي تغمر أو تقوض تقسيم العمل المعرفي والنقاش النقدي. لذا، يجب أن نتشكك في وجود أي صلة بسيطة بين الأطر القانونية لحرية التعبير وأي غايات معرفية معينة.</a:t>
            </a:r>
            <a:endParaRPr lang="fr-FR" sz="2400" dirty="0">
              <a:solidFill>
                <a:schemeClr val="tx1"/>
              </a:solidFill>
              <a:cs typeface="Simplified Arabic" pitchFamily="2" charset="-78"/>
            </a:endParaRPr>
          </a:p>
        </p:txBody>
      </p:sp>
      <p:sp>
        <p:nvSpPr>
          <p:cNvPr id="7" name="وسيلة شرح على شكل سحابة 11">
            <a:extLst>
              <a:ext uri="{FF2B5EF4-FFF2-40B4-BE49-F238E27FC236}">
                <a16:creationId xmlns:a16="http://schemas.microsoft.com/office/drawing/2014/main" id="{1EF5AEBC-8D45-4ECE-8F6A-F0074D395228}"/>
              </a:ext>
            </a:extLst>
          </p:cNvPr>
          <p:cNvSpPr/>
          <p:nvPr/>
        </p:nvSpPr>
        <p:spPr>
          <a:xfrm>
            <a:off x="3131840" y="44624"/>
            <a:ext cx="5869185" cy="1028486"/>
          </a:xfrm>
          <a:prstGeom prst="cloudCallout">
            <a:avLst>
              <a:gd name="adj1" fmla="val 26265"/>
              <a:gd name="adj2" fmla="val 64991"/>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a:solidFill>
                  <a:srgbClr val="0A0ACC"/>
                </a:solidFill>
                <a:cs typeface="Simplified Arabic" pitchFamily="2" charset="-78"/>
              </a:rPr>
              <a:t>الإنسان وأزمة التعبير</a:t>
            </a:r>
          </a:p>
          <a:p>
            <a:pPr algn="ctr"/>
            <a:r>
              <a:rPr lang="ar-DZ" sz="2400" b="1" dirty="0">
                <a:solidFill>
                  <a:srgbClr val="0A0ACC"/>
                </a:solidFill>
                <a:cs typeface="Simplified Arabic" pitchFamily="2" charset="-78"/>
              </a:rPr>
              <a:t>حرية التعبير، والتنوع، والحقيقة</a:t>
            </a:r>
          </a:p>
        </p:txBody>
      </p:sp>
    </p:spTree>
    <p:extLst>
      <p:ext uri="{BB962C8B-B14F-4D97-AF65-F5344CB8AC3E}">
        <p14:creationId xmlns:p14="http://schemas.microsoft.com/office/powerpoint/2010/main" val="3241913350"/>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a:off x="0" y="0"/>
            <a:ext cx="3347864" cy="1073110"/>
          </a:xfrm>
          <a:prstGeom prst="rect">
            <a:avLst/>
          </a:prstGeom>
          <a:noFill/>
          <a:ln w="9525">
            <a:noFill/>
            <a:miter lim="800000"/>
            <a:headEnd/>
            <a:tailEnd/>
          </a:ln>
        </p:spPr>
      </p:pic>
      <p:sp>
        <p:nvSpPr>
          <p:cNvPr id="10" name="عنصر نائب للتذييل 6"/>
          <p:cNvSpPr>
            <a:spLocks noGrp="1"/>
          </p:cNvSpPr>
          <p:nvPr>
            <p:ph type="ftr" sz="quarter" idx="11"/>
          </p:nvPr>
        </p:nvSpPr>
        <p:spPr>
          <a:xfrm>
            <a:off x="500034" y="6286520"/>
            <a:ext cx="8208912" cy="365125"/>
          </a:xfrm>
        </p:spPr>
        <p:txBody>
          <a:bodyPr/>
          <a:lstStyle/>
          <a:p>
            <a:r>
              <a:rPr lang="ar-DZ" sz="1800" b="1" dirty="0">
                <a:solidFill>
                  <a:srgbClr val="0A0ACC"/>
                </a:solidFill>
                <a:cs typeface="Simplified Arabic" pitchFamily="2" charset="-78"/>
              </a:rPr>
              <a:t>مقرر: الفلسفة واليومي </a:t>
            </a:r>
            <a:r>
              <a:rPr lang="ar-SA" sz="1800" b="1" dirty="0">
                <a:cs typeface="Simplified Arabic" pitchFamily="2" charset="-78"/>
              </a:rPr>
              <a:t>ــــــــــــــــــــــــــــــ </a:t>
            </a:r>
            <a:r>
              <a:rPr lang="ar-DZ" sz="1800" b="1" dirty="0">
                <a:solidFill>
                  <a:srgbClr val="0A0ACC"/>
                </a:solidFill>
                <a:cs typeface="Simplified Arabic" pitchFamily="2" charset="-78"/>
              </a:rPr>
              <a:t>د</a:t>
            </a:r>
            <a:r>
              <a:rPr lang="ar-SA" sz="1800" b="1" dirty="0">
                <a:solidFill>
                  <a:srgbClr val="0A0ACC"/>
                </a:solidFill>
                <a:cs typeface="Simplified Arabic" pitchFamily="2" charset="-78"/>
              </a:rPr>
              <a:t>/ </a:t>
            </a:r>
            <a:r>
              <a:rPr lang="ar-DZ" sz="1800" b="1" dirty="0">
                <a:solidFill>
                  <a:srgbClr val="0A0ACC"/>
                </a:solidFill>
                <a:cs typeface="Simplified Arabic" pitchFamily="2" charset="-78"/>
              </a:rPr>
              <a:t>جمال الدين بن سليمان</a:t>
            </a:r>
            <a:endParaRPr lang="ar-SA" sz="1800" b="1" dirty="0">
              <a:solidFill>
                <a:srgbClr val="0A0ACC"/>
              </a:solidFill>
              <a:cs typeface="Simplified Arabic" pitchFamily="2" charset="-78"/>
            </a:endParaRPr>
          </a:p>
        </p:txBody>
      </p:sp>
      <p:sp>
        <p:nvSpPr>
          <p:cNvPr id="11" name="عنصر نائب لرقم الشريحة 7"/>
          <p:cNvSpPr>
            <a:spLocks noGrp="1"/>
          </p:cNvSpPr>
          <p:nvPr>
            <p:ph type="sldNum" sz="quarter" idx="12"/>
          </p:nvPr>
        </p:nvSpPr>
        <p:spPr>
          <a:xfrm>
            <a:off x="3500430" y="6492875"/>
            <a:ext cx="2133600" cy="365125"/>
          </a:xfrm>
        </p:spPr>
        <p:txBody>
          <a:bodyPr/>
          <a:lstStyle/>
          <a:p>
            <a:pPr algn="ctr"/>
            <a:fld id="{0B34F065-1154-456A-91E3-76DE8E75E17B}" type="slidenum">
              <a:rPr lang="ar-SA" sz="2000" b="1" smtClean="0">
                <a:solidFill>
                  <a:srgbClr val="FF0000"/>
                </a:solidFill>
                <a:cs typeface="+mj-cs"/>
              </a:rPr>
              <a:pPr algn="ctr"/>
              <a:t>6</a:t>
            </a:fld>
            <a:endParaRPr lang="ar-SA" sz="2000" b="1" dirty="0">
              <a:solidFill>
                <a:srgbClr val="FF0000"/>
              </a:solidFill>
              <a:cs typeface="+mj-cs"/>
            </a:endParaRPr>
          </a:p>
        </p:txBody>
      </p:sp>
      <p:sp>
        <p:nvSpPr>
          <p:cNvPr id="14" name="مستطيل 13"/>
          <p:cNvSpPr/>
          <p:nvPr/>
        </p:nvSpPr>
        <p:spPr>
          <a:xfrm>
            <a:off x="251520" y="1279465"/>
            <a:ext cx="8640960" cy="5007055"/>
          </a:xfrm>
          <a:prstGeom prst="rect">
            <a:avLst/>
          </a:prstGeom>
          <a:ln>
            <a:solidFill>
              <a:schemeClr val="bg1"/>
            </a:solidFill>
          </a:ln>
        </p:spPr>
        <p:style>
          <a:lnRef idx="1">
            <a:schemeClr val="dk1"/>
          </a:lnRef>
          <a:fillRef idx="2">
            <a:schemeClr val="dk1"/>
          </a:fillRef>
          <a:effectRef idx="1">
            <a:schemeClr val="dk1"/>
          </a:effectRef>
          <a:fontRef idx="minor">
            <a:schemeClr val="dk1"/>
          </a:fontRef>
        </p:style>
        <p:txBody>
          <a:bodyPr rtlCol="0" anchor="ctr"/>
          <a:lstStyle/>
          <a:p>
            <a:pPr algn="just"/>
            <a:r>
              <a:rPr lang="ar-DZ" sz="2400" b="1" dirty="0">
                <a:solidFill>
                  <a:schemeClr val="tx1"/>
                </a:solidFill>
                <a:cs typeface="Simplified Arabic" pitchFamily="2" charset="-78"/>
              </a:rPr>
              <a:t>المبرر الأخلاقي لحرية التعبير:</a:t>
            </a:r>
          </a:p>
          <a:p>
            <a:pPr algn="just"/>
            <a:r>
              <a:rPr lang="ar-DZ" sz="2400" dirty="0">
                <a:solidFill>
                  <a:schemeClr val="tx1"/>
                </a:solidFill>
                <a:cs typeface="Simplified Arabic" pitchFamily="2" charset="-78"/>
              </a:rPr>
              <a:t>وبدلا من ذلك، قد يبدو من المعقول أكثر الدفاع عن حرية التعبير على أسس أخلاقية. يمكن للمرء أن يرى، على سبيل المثال، أن حرية التعبير هي جزء من الحريات الأساسية التي تمنحها الديمقراطية الليبرالية لمواطنيها، بغض النظر عن النتائج الاجتماعية والمعرفية لحرية التعبير. وفقا لهذا الرأي، لا تزال الاهتمامات المعرفية مهمة لحرية التعبير، ولكن يجب أن يتم تحديد موقعها بشكل مختلف. وبما أن الديمقراطية الليبرالية ملزمة بتزويد مواطنيها بحقوق قانونية واسعة النطاق ليقولوا ما يريدون، فنحن بحاجة إلى الاهتمام بأفضل السبل لتحقيق غايات معرفية قيمة ضمن هذا الإطار القانوني.</a:t>
            </a:r>
          </a:p>
          <a:p>
            <a:pPr algn="just"/>
            <a:r>
              <a:rPr lang="ar-DZ" sz="2400" dirty="0">
                <a:solidFill>
                  <a:schemeClr val="tx1"/>
                </a:solidFill>
                <a:cs typeface="Simplified Arabic" pitchFamily="2" charset="-78"/>
              </a:rPr>
              <a:t>كثيرًا ما تتعلق النقاشات العامة الحديثة في أوروبا والولايات المتحدة حول حرية التعبير في كثير من الأحيان بالترخيص الأخلاقي والقانوني للتصريحات التي قد يُنظر إليها على أنها غير حساسة أو مهينة أو مؤذية لأفراد بعض الجماعات الدينية أو المهمشة. </a:t>
            </a:r>
            <a:endParaRPr lang="fr-FR" sz="2400" dirty="0">
              <a:solidFill>
                <a:schemeClr val="tx1"/>
              </a:solidFill>
              <a:cs typeface="Simplified Arabic" pitchFamily="2" charset="-78"/>
            </a:endParaRPr>
          </a:p>
        </p:txBody>
      </p:sp>
      <p:sp>
        <p:nvSpPr>
          <p:cNvPr id="7" name="وسيلة شرح على شكل سحابة 11">
            <a:extLst>
              <a:ext uri="{FF2B5EF4-FFF2-40B4-BE49-F238E27FC236}">
                <a16:creationId xmlns:a16="http://schemas.microsoft.com/office/drawing/2014/main" id="{1EF5AEBC-8D45-4ECE-8F6A-F0074D395228}"/>
              </a:ext>
            </a:extLst>
          </p:cNvPr>
          <p:cNvSpPr/>
          <p:nvPr/>
        </p:nvSpPr>
        <p:spPr>
          <a:xfrm>
            <a:off x="3131840" y="44624"/>
            <a:ext cx="5869185" cy="1028486"/>
          </a:xfrm>
          <a:prstGeom prst="cloudCallout">
            <a:avLst>
              <a:gd name="adj1" fmla="val 26265"/>
              <a:gd name="adj2" fmla="val 64991"/>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2400" b="1" dirty="0">
                <a:solidFill>
                  <a:srgbClr val="0A0ACC"/>
                </a:solidFill>
                <a:cs typeface="Simplified Arabic" pitchFamily="2" charset="-78"/>
              </a:rPr>
              <a:t>الإنسان وأزمة التعبير</a:t>
            </a:r>
          </a:p>
          <a:p>
            <a:pPr algn="ctr"/>
            <a:r>
              <a:rPr lang="ar-DZ" sz="2400" b="1" dirty="0">
                <a:solidFill>
                  <a:srgbClr val="0A0ACC"/>
                </a:solidFill>
                <a:cs typeface="Simplified Arabic" pitchFamily="2" charset="-78"/>
              </a:rPr>
              <a:t>حرية التعبير، والتنوع، والحقيقة</a:t>
            </a:r>
          </a:p>
        </p:txBody>
      </p:sp>
    </p:spTree>
    <p:extLst>
      <p:ext uri="{BB962C8B-B14F-4D97-AF65-F5344CB8AC3E}">
        <p14:creationId xmlns:p14="http://schemas.microsoft.com/office/powerpoint/2010/main" val="8270662"/>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وسيلة شرح على شكل سحابة 4"/>
          <p:cNvSpPr/>
          <p:nvPr/>
        </p:nvSpPr>
        <p:spPr>
          <a:xfrm>
            <a:off x="4143372" y="642918"/>
            <a:ext cx="4071966" cy="1500198"/>
          </a:xfrm>
          <a:prstGeom prst="cloudCallout">
            <a:avLst>
              <a:gd name="adj1" fmla="val -12667"/>
              <a:gd name="adj2" fmla="val 99440"/>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3200" b="1" dirty="0">
                <a:latin typeface="Traditional Arabic" pitchFamily="2" charset="-78"/>
                <a:cs typeface="Simplified Arabic" pitchFamily="2" charset="-78"/>
              </a:rPr>
              <a:t>وفي الأخير:</a:t>
            </a:r>
            <a:endParaRPr lang="fr-FR" sz="3200" b="1" dirty="0">
              <a:latin typeface="Traditional Arabic" pitchFamily="2" charset="-78"/>
              <a:cs typeface="Simplified Arabic" pitchFamily="2" charset="-78"/>
            </a:endParaRPr>
          </a:p>
        </p:txBody>
      </p:sp>
      <p:sp>
        <p:nvSpPr>
          <p:cNvPr id="6" name="مستطيل مستدير الزوايا 5"/>
          <p:cNvSpPr/>
          <p:nvPr/>
        </p:nvSpPr>
        <p:spPr>
          <a:xfrm>
            <a:off x="428596" y="3143248"/>
            <a:ext cx="8286808" cy="107157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3200" b="1" dirty="0">
                <a:latin typeface="Traditional Arabic" pitchFamily="2" charset="-78"/>
                <a:cs typeface="Traditional Arabic" pitchFamily="2" charset="-78"/>
              </a:rPr>
              <a:t>لكم منا كافة الشكر والتقدير والاحترام على حسن الإصغاء والمتابعة</a:t>
            </a:r>
            <a:endParaRPr lang="fr-FR" sz="3200" b="1" dirty="0">
              <a:latin typeface="Traditional Arabic" pitchFamily="2" charset="-78"/>
              <a:cs typeface="Traditional Arabic" pitchFamily="2" charset="-78"/>
            </a:endParaRPr>
          </a:p>
        </p:txBody>
      </p:sp>
      <p:sp>
        <p:nvSpPr>
          <p:cNvPr id="8" name="مخطط انسيابي: متعدد المستندات 7"/>
          <p:cNvSpPr/>
          <p:nvPr/>
        </p:nvSpPr>
        <p:spPr>
          <a:xfrm>
            <a:off x="2000232" y="4786322"/>
            <a:ext cx="3857652" cy="1357322"/>
          </a:xfrm>
          <a:prstGeom prst="flowChartMultidocumen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ar-DZ" sz="3200" b="1" dirty="0">
                <a:cs typeface="Simplified Arabic" pitchFamily="2" charset="-78"/>
              </a:rPr>
              <a:t>ودمتم سالمين</a:t>
            </a:r>
            <a:endParaRPr lang="fr-FR" sz="3200" b="1" dirty="0">
              <a:cs typeface="Simplified Arabic" pitchFamily="2" charset="-78"/>
            </a:endParaRPr>
          </a:p>
        </p:txBody>
      </p:sp>
    </p:spTree>
  </p:cSld>
  <p:clrMapOvr>
    <a:masterClrMapping/>
  </p:clrMapOvr>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17135</TotalTime>
  <Words>1003</Words>
  <Application>Microsoft Office PowerPoint</Application>
  <PresentationFormat>On-screen Show (4:3)</PresentationFormat>
  <Paragraphs>49</Paragraphs>
  <Slides>7</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Monotype Koufi</vt:lpstr>
      <vt:lpstr>Traditional Arabic</vt:lpstr>
      <vt:lpstr>سمة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Djoual Mohammed Said</dc:creator>
  <cp:lastModifiedBy>Pc Occas</cp:lastModifiedBy>
  <cp:revision>1006</cp:revision>
  <dcterms:created xsi:type="dcterms:W3CDTF">2010-05-30T17:04:18Z</dcterms:created>
  <dcterms:modified xsi:type="dcterms:W3CDTF">2024-05-25T22:38:01Z</dcterms:modified>
</cp:coreProperties>
</file>