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  <p:sldMasterId id="2147483721" r:id="rId4"/>
  </p:sldMasterIdLst>
  <p:notesMasterIdLst>
    <p:notesMasterId r:id="rId15"/>
  </p:notesMasterIdLst>
  <p:sldIdLst>
    <p:sldId id="366" r:id="rId5"/>
    <p:sldId id="347" r:id="rId6"/>
    <p:sldId id="349" r:id="rId7"/>
    <p:sldId id="361" r:id="rId8"/>
    <p:sldId id="362" r:id="rId9"/>
    <p:sldId id="364" r:id="rId10"/>
    <p:sldId id="365" r:id="rId11"/>
    <p:sldId id="339" r:id="rId12"/>
    <p:sldId id="368" r:id="rId13"/>
    <p:sldId id="301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9D3BC"/>
    <a:srgbClr val="23C830"/>
    <a:srgbClr val="E12F25"/>
    <a:srgbClr val="2A9834"/>
    <a:srgbClr val="6666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51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A977894F-CF81-5457-A635-F2B745CC38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FD541EF0-FD43-C10F-1BFC-3221BAFAB09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5A2D88F-B606-4905-9009-56E44F4E7BD1}" type="datetimeFigureOut">
              <a:rPr lang="en-GB"/>
              <a:pPr>
                <a:defRPr/>
              </a:pPr>
              <a:t>01/03/2024</a:t>
            </a:fld>
            <a:endParaRPr lang="en-GB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xmlns="" id="{E06ED2D6-C481-BF15-CBFC-248F34DD51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xmlns="" id="{07326208-B362-56CF-AC89-CB36EDBB5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D40AA117-10F9-0E27-5B32-700F65E512F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2EC398B-1C60-B31C-DEB0-F53304787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D89912-6B51-4925-8949-437C058A7BB9}" type="slidenum">
              <a:rPr lang="en-GB" altLang="fr-FR"/>
              <a:pPr/>
              <a:t>‹N°›</a:t>
            </a:fld>
            <a:endParaRPr lang="en-GB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0289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0360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83561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78571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89791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33E6FB36-88F4-BB3E-96C8-7CEDC1B7208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30225" y="2433638"/>
            <a:ext cx="5373688" cy="2952750"/>
            <a:chOff x="-548507" y="477868"/>
            <a:chExt cx="11570449" cy="6357177"/>
          </a:xfrm>
        </p:grpSpPr>
        <p:sp>
          <p:nvSpPr>
            <p:cNvPr id="3" name="Freeform: Shape 10">
              <a:extLst>
                <a:ext uri="{FF2B5EF4-FFF2-40B4-BE49-F238E27FC236}">
                  <a16:creationId xmlns:a16="http://schemas.microsoft.com/office/drawing/2014/main" xmlns="" id="{548D78FD-76E4-2DC2-53FD-24553C169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765" y="6440599"/>
              <a:ext cx="11438966" cy="394446"/>
            </a:xfrm>
            <a:custGeom>
              <a:avLst/>
              <a:gdLst>
                <a:gd name="T0" fmla="*/ 11080678 w 1657350"/>
                <a:gd name="T1" fmla="*/ 378012 h 57150"/>
                <a:gd name="T2" fmla="*/ 11402807 w 1657350"/>
                <a:gd name="T3" fmla="*/ 154493 h 57150"/>
                <a:gd name="T4" fmla="*/ 11402807 w 1657350"/>
                <a:gd name="T5" fmla="*/ 154493 h 57150"/>
                <a:gd name="T6" fmla="*/ 11297621 w 1657350"/>
                <a:gd name="T7" fmla="*/ 49307 h 57150"/>
                <a:gd name="T8" fmla="*/ 305695 w 1657350"/>
                <a:gd name="T9" fmla="*/ 88752 h 57150"/>
                <a:gd name="T10" fmla="*/ 161064 w 1657350"/>
                <a:gd name="T11" fmla="*/ 88752 h 57150"/>
                <a:gd name="T12" fmla="*/ 49308 w 1657350"/>
                <a:gd name="T13" fmla="*/ 180789 h 57150"/>
                <a:gd name="T14" fmla="*/ 49308 w 1657350"/>
                <a:gd name="T15" fmla="*/ 180789 h 57150"/>
                <a:gd name="T16" fmla="*/ 351717 w 1657350"/>
                <a:gd name="T17" fmla="*/ 371435 h 57150"/>
                <a:gd name="T18" fmla="*/ 358288 w 1657350"/>
                <a:gd name="T19" fmla="*/ 378012 h 57150"/>
                <a:gd name="T20" fmla="*/ 358288 w 1657350"/>
                <a:gd name="T21" fmla="*/ 378012 h 57150"/>
                <a:gd name="T22" fmla="*/ 391162 w 1657350"/>
                <a:gd name="T23" fmla="*/ 378012 h 571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" name="Freeform: Shape 11">
              <a:extLst>
                <a:ext uri="{FF2B5EF4-FFF2-40B4-BE49-F238E27FC236}">
                  <a16:creationId xmlns:a16="http://schemas.microsoft.com/office/drawing/2014/main" xmlns="" id="{0A29C2BF-1B44-0A2C-C573-49BBB9428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575" y="477868"/>
              <a:ext cx="9072285" cy="5916709"/>
            </a:xfrm>
            <a:custGeom>
              <a:avLst/>
              <a:gdLst>
                <a:gd name="T0" fmla="*/ 9049274 w 1314450"/>
                <a:gd name="T1" fmla="*/ 5617585 h 857250"/>
                <a:gd name="T2" fmla="*/ 8845480 w 1314450"/>
                <a:gd name="T3" fmla="*/ 5887127 h 857250"/>
                <a:gd name="T4" fmla="*/ 253102 w 1314450"/>
                <a:gd name="T5" fmla="*/ 5887127 h 857250"/>
                <a:gd name="T6" fmla="*/ 49308 w 1314450"/>
                <a:gd name="T7" fmla="*/ 5617585 h 857250"/>
                <a:gd name="T8" fmla="*/ 49308 w 1314450"/>
                <a:gd name="T9" fmla="*/ 318843 h 857250"/>
                <a:gd name="T10" fmla="*/ 253102 w 1314450"/>
                <a:gd name="T11" fmla="*/ 49308 h 857250"/>
                <a:gd name="T12" fmla="*/ 8845480 w 1314450"/>
                <a:gd name="T13" fmla="*/ 49308 h 857250"/>
                <a:gd name="T14" fmla="*/ 9049274 w 1314450"/>
                <a:gd name="T15" fmla="*/ 318843 h 857250"/>
                <a:gd name="T16" fmla="*/ 9049274 w 1314450"/>
                <a:gd name="T17" fmla="*/ 5617585 h 8572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" name="Freeform: Shape 12">
              <a:extLst>
                <a:ext uri="{FF2B5EF4-FFF2-40B4-BE49-F238E27FC236}">
                  <a16:creationId xmlns:a16="http://schemas.microsoft.com/office/drawing/2014/main" xmlns="" id="{C3DFC94C-E909-7BE1-A8C4-A0414EC99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451" y="839448"/>
              <a:ext cx="8283390" cy="5062073"/>
            </a:xfrm>
            <a:custGeom>
              <a:avLst/>
              <a:gdLst>
                <a:gd name="T0" fmla="*/ 49308 w 1200150"/>
                <a:gd name="T1" fmla="*/ 49308 h 733425"/>
                <a:gd name="T2" fmla="*/ 8260379 w 1200150"/>
                <a:gd name="T3" fmla="*/ 49308 h 733425"/>
                <a:gd name="T4" fmla="*/ 8260379 w 1200150"/>
                <a:gd name="T5" fmla="*/ 5039062 h 733425"/>
                <a:gd name="T6" fmla="*/ 49308 w 1200150"/>
                <a:gd name="T7" fmla="*/ 5039062 h 7334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6" name="Freeform: Shape 13">
              <a:extLst>
                <a:ext uri="{FF2B5EF4-FFF2-40B4-BE49-F238E27FC236}">
                  <a16:creationId xmlns:a16="http://schemas.microsoft.com/office/drawing/2014/main" xmlns="" id="{68855716-7C20-279B-32C2-40932BACB3D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8507" y="6164484"/>
              <a:ext cx="11570449" cy="460187"/>
            </a:xfrm>
            <a:custGeom>
              <a:avLst/>
              <a:gdLst>
                <a:gd name="T0" fmla="*/ 345140 w 1676400"/>
                <a:gd name="T1" fmla="*/ 49307 h 66675"/>
                <a:gd name="T2" fmla="*/ 11251606 w 1676400"/>
                <a:gd name="T3" fmla="*/ 49307 h 66675"/>
                <a:gd name="T4" fmla="*/ 11540867 w 1676400"/>
                <a:gd name="T5" fmla="*/ 338568 h 66675"/>
                <a:gd name="T6" fmla="*/ 11540867 w 1676400"/>
                <a:gd name="T7" fmla="*/ 397731 h 66675"/>
                <a:gd name="T8" fmla="*/ 11435681 w 1676400"/>
                <a:gd name="T9" fmla="*/ 430605 h 66675"/>
                <a:gd name="T10" fmla="*/ 11415955 w 1676400"/>
                <a:gd name="T11" fmla="*/ 430605 h 66675"/>
                <a:gd name="T12" fmla="*/ 200509 w 1676400"/>
                <a:gd name="T13" fmla="*/ 430605 h 66675"/>
                <a:gd name="T14" fmla="*/ 147916 w 1676400"/>
                <a:gd name="T15" fmla="*/ 437176 h 66675"/>
                <a:gd name="T16" fmla="*/ 49308 w 1676400"/>
                <a:gd name="T17" fmla="*/ 384583 h 66675"/>
                <a:gd name="T18" fmla="*/ 49308 w 1676400"/>
                <a:gd name="T19" fmla="*/ 331990 h 66675"/>
                <a:gd name="T20" fmla="*/ 345140 w 1676400"/>
                <a:gd name="T21" fmla="*/ 49307 h 666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xmlns="" id="{B27506E7-A477-F4A7-7FBF-FF8C08E135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29" y="6215033"/>
              <a:ext cx="1618413" cy="184076"/>
            </a:xfrm>
            <a:custGeom>
              <a:avLst/>
              <a:gdLst>
                <a:gd name="T0" fmla="*/ 1478513 w 1618413"/>
                <a:gd name="T1" fmla="*/ 177499 h 184076"/>
                <a:gd name="T2" fmla="*/ 1485084 w 1618413"/>
                <a:gd name="T3" fmla="*/ 177499 h 184076"/>
                <a:gd name="T4" fmla="*/ 1502686 w 1618413"/>
                <a:gd name="T5" fmla="*/ 178122 h 184076"/>
                <a:gd name="T6" fmla="*/ 1499879 w 1618413"/>
                <a:gd name="T7" fmla="*/ 178526 h 184076"/>
                <a:gd name="T8" fmla="*/ 1478513 w 1618413"/>
                <a:gd name="T9" fmla="*/ 177499 h 184076"/>
                <a:gd name="T10" fmla="*/ 84799 w 1618413"/>
                <a:gd name="T11" fmla="*/ 170928 h 184076"/>
                <a:gd name="T12" fmla="*/ 117666 w 1618413"/>
                <a:gd name="T13" fmla="*/ 177499 h 184076"/>
                <a:gd name="T14" fmla="*/ 104518 w 1618413"/>
                <a:gd name="T15" fmla="*/ 177499 h 184076"/>
                <a:gd name="T16" fmla="*/ 84799 w 1618413"/>
                <a:gd name="T17" fmla="*/ 170928 h 184076"/>
                <a:gd name="T18" fmla="*/ 1603418 w 1618413"/>
                <a:gd name="T19" fmla="*/ 0 h 184076"/>
                <a:gd name="T20" fmla="*/ 1616567 w 1618413"/>
                <a:gd name="T21" fmla="*/ 0 h 184076"/>
                <a:gd name="T22" fmla="*/ 1511177 w 1618413"/>
                <a:gd name="T23" fmla="*/ 178423 h 184076"/>
                <a:gd name="T24" fmla="*/ 1502686 w 1618413"/>
                <a:gd name="T25" fmla="*/ 178122 h 184076"/>
                <a:gd name="T26" fmla="*/ 1521501 w 1618413"/>
                <a:gd name="T27" fmla="*/ 175419 h 184076"/>
                <a:gd name="T28" fmla="*/ 1603418 w 1618413"/>
                <a:gd name="T29" fmla="*/ 6571 h 184076"/>
                <a:gd name="T30" fmla="*/ 5911 w 1618413"/>
                <a:gd name="T31" fmla="*/ 0 h 184076"/>
                <a:gd name="T32" fmla="*/ 19060 w 1618413"/>
                <a:gd name="T33" fmla="*/ 6571 h 184076"/>
                <a:gd name="T34" fmla="*/ 91379 w 1618413"/>
                <a:gd name="T35" fmla="*/ 184076 h 184076"/>
                <a:gd name="T36" fmla="*/ 5911 w 1618413"/>
                <a:gd name="T37" fmla="*/ 0 h 1840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lnTo>
                    <a:pt x="1603418" y="0"/>
                  </a:ln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10" name="Group 15">
              <a:extLst>
                <a:ext uri="{FF2B5EF4-FFF2-40B4-BE49-F238E27FC236}">
                  <a16:creationId xmlns:a16="http://schemas.microsoft.com/office/drawing/2014/main" xmlns="" id="{E5ECB897-4E37-4C57-C144-1CA1B7EDB9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5" name="Rectangle: Rounded Corners 20">
                <a:extLst>
                  <a:ext uri="{FF2B5EF4-FFF2-40B4-BE49-F238E27FC236}">
                    <a16:creationId xmlns:a16="http://schemas.microsoft.com/office/drawing/2014/main" xmlns="" id="{0866A906-58E9-2B4D-0010-66847C35EC11}"/>
                  </a:ext>
                </a:extLst>
              </p:cNvPr>
              <p:cNvSpPr/>
              <p:nvPr/>
            </p:nvSpPr>
            <p:spPr>
              <a:xfrm>
                <a:off x="6166" y="6354585"/>
                <a:ext cx="413595" cy="112788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6" name="Rectangle: Rounded Corners 21">
                <a:extLst>
                  <a:ext uri="{FF2B5EF4-FFF2-40B4-BE49-F238E27FC236}">
                    <a16:creationId xmlns:a16="http://schemas.microsoft.com/office/drawing/2014/main" xmlns="" id="{CD050C38-0C82-9672-38BE-2C9A12D3CBA9}"/>
                  </a:ext>
                </a:extLst>
              </p:cNvPr>
              <p:cNvSpPr/>
              <p:nvPr/>
            </p:nvSpPr>
            <p:spPr>
              <a:xfrm>
                <a:off x="98455" y="6381928"/>
                <a:ext cx="229017" cy="54685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1" name="Group 16">
              <a:extLst>
                <a:ext uri="{FF2B5EF4-FFF2-40B4-BE49-F238E27FC236}">
                  <a16:creationId xmlns:a16="http://schemas.microsoft.com/office/drawing/2014/main" xmlns="" id="{1B7AA740-BA29-ACCE-48EE-891232468A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3" name="Rectangle: Rounded Corners 18">
                <a:extLst>
                  <a:ext uri="{FF2B5EF4-FFF2-40B4-BE49-F238E27FC236}">
                    <a16:creationId xmlns:a16="http://schemas.microsoft.com/office/drawing/2014/main" xmlns="" id="{3DDC6C8D-16C2-208F-AC1F-F05912ECFA20}"/>
                  </a:ext>
                </a:extLst>
              </p:cNvPr>
              <p:cNvSpPr/>
              <p:nvPr/>
            </p:nvSpPr>
            <p:spPr>
              <a:xfrm>
                <a:off x="6450" y="6352544"/>
                <a:ext cx="413616" cy="116207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4" name="Rectangle: Rounded Corners 19">
                <a:extLst>
                  <a:ext uri="{FF2B5EF4-FFF2-40B4-BE49-F238E27FC236}">
                    <a16:creationId xmlns:a16="http://schemas.microsoft.com/office/drawing/2014/main" xmlns="" id="{106AD4DF-01CC-C1D6-1F77-CE9FBFF760E5}"/>
                  </a:ext>
                </a:extLst>
              </p:cNvPr>
              <p:cNvSpPr/>
              <p:nvPr/>
            </p:nvSpPr>
            <p:spPr>
              <a:xfrm>
                <a:off x="84702" y="6379887"/>
                <a:ext cx="257112" cy="58104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12" name="Freeform: Shape 17">
              <a:extLst>
                <a:ext uri="{FF2B5EF4-FFF2-40B4-BE49-F238E27FC236}">
                  <a16:creationId xmlns:a16="http://schemas.microsoft.com/office/drawing/2014/main" xmlns="" id="{7167041C-1C65-D1E2-477B-BA7850CC6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2805" y="496953"/>
              <a:ext cx="5479036" cy="5431217"/>
            </a:xfrm>
            <a:custGeom>
              <a:avLst/>
              <a:gdLst>
                <a:gd name="T0" fmla="*/ 3407904 w 3976489"/>
                <a:gd name="T1" fmla="*/ 0 h 4035268"/>
                <a:gd name="T2" fmla="*/ 5479036 w 3976489"/>
                <a:gd name="T3" fmla="*/ 14314 h 4035268"/>
                <a:gd name="T4" fmla="*/ 5467762 w 3976489"/>
                <a:gd name="T5" fmla="*/ 5431217 h 4035268"/>
                <a:gd name="T6" fmla="*/ 0 w 3976489"/>
                <a:gd name="T7" fmla="*/ 5431217 h 40352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  <p:sp>
        <p:nvSpPr>
          <p:cNvPr id="8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1252438" y="2588876"/>
            <a:ext cx="3946579" cy="23847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fr-FR" altLang="ko-KR" noProof="0"/>
              <a:t>Cliquez sur l'icône pour ajouter une image</a:t>
            </a:r>
            <a:endParaRPr lang="ko-KR" altLang="en-US" noProof="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3195869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26149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05670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647418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3846063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xmlns="" id="{6EC3D2D3-F149-85E9-9AAF-10BD497628E1}"/>
              </a:ext>
            </a:extLst>
          </p:cNvPr>
          <p:cNvSpPr/>
          <p:nvPr userDrawn="1"/>
        </p:nvSpPr>
        <p:spPr>
          <a:xfrm>
            <a:off x="354013" y="1131888"/>
            <a:ext cx="3560762" cy="5402262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351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CF32509B-C38D-526B-D963-5B66A58117EE}"/>
              </a:ext>
            </a:extLst>
          </p:cNvPr>
          <p:cNvSpPr/>
          <p:nvPr userDrawn="1"/>
        </p:nvSpPr>
        <p:spPr>
          <a:xfrm>
            <a:off x="531813" y="1347788"/>
            <a:ext cx="153987" cy="5014912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xmlns="" id="{C93D11D9-3C57-BD37-3F02-6D0DB6238ADB}"/>
              </a:ext>
            </a:extLst>
          </p:cNvPr>
          <p:cNvSpPr/>
          <p:nvPr userDrawn="1"/>
        </p:nvSpPr>
        <p:spPr>
          <a:xfrm rot="5400000">
            <a:off x="3057525" y="1276350"/>
            <a:ext cx="685800" cy="685800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7">
            <a:extLst>
              <a:ext uri="{FF2B5EF4-FFF2-40B4-BE49-F238E27FC236}">
                <a16:creationId xmlns:a16="http://schemas.microsoft.com/office/drawing/2014/main" xmlns="" id="{88B19834-1944-B0EE-6FD4-2E8BE34B0C8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1636713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Resize without losing quality</a:t>
            </a:r>
            <a:endParaRPr lang="ko-KR" alt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xmlns="" id="{658E1F55-73E1-EAD2-2111-0F709088FCF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2127250"/>
            <a:ext cx="22320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Change Fill Color &amp;</a:t>
            </a:r>
          </a:p>
          <a:p>
            <a:pPr eaLnBrk="1" hangingPunct="1"/>
            <a:r>
              <a:rPr lang="en-US" altLang="ko-KR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Color</a:t>
            </a:r>
            <a:endParaRPr lang="ko-KR" alt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xmlns="" id="{D785424B-4516-96DE-0273-4564A7A5860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5808663"/>
            <a:ext cx="2232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www.allppt.com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xmlns="" id="{F0B54385-624C-664D-1B63-B60F270352F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4449763"/>
            <a:ext cx="27178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</a:t>
            </a:r>
          </a:p>
          <a:p>
            <a:pPr eaLnBrk="1" hangingPunct="1"/>
            <a:r>
              <a:rPr lang="en-US" altLang="ko-KR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PPT TEMPLATES</a:t>
            </a:r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34806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459717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92238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18149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24098115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070153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186340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604578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5">
            <a:extLst>
              <a:ext uri="{FF2B5EF4-FFF2-40B4-BE49-F238E27FC236}">
                <a16:creationId xmlns:a16="http://schemas.microsoft.com/office/drawing/2014/main" xmlns="" id="{D0592DC5-4DE9-3400-B9F1-8C664182E684}"/>
              </a:ext>
            </a:extLst>
          </p:cNvPr>
          <p:cNvSpPr/>
          <p:nvPr userDrawn="1"/>
        </p:nvSpPr>
        <p:spPr>
          <a:xfrm>
            <a:off x="0" y="2047875"/>
            <a:ext cx="12192000" cy="432276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7677769" y="1424353"/>
            <a:ext cx="3919283" cy="51610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fr-FR" altLang="ko-KR" noProof="0"/>
              <a:t>Cliquez sur l'icône pour ajouter une image</a:t>
            </a:r>
            <a:endParaRPr lang="ko-KR" altLang="en-US" noProof="0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26262388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87673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276248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4132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48199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910347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ACE49E91-A90B-5E58-DEE8-35E46F32061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530225" y="2433638"/>
            <a:ext cx="5373688" cy="2952750"/>
            <a:chOff x="-548507" y="477868"/>
            <a:chExt cx="11570449" cy="6357177"/>
          </a:xfrm>
        </p:grpSpPr>
        <p:sp>
          <p:nvSpPr>
            <p:cNvPr id="3" name="Freeform: Shape 10">
              <a:extLst>
                <a:ext uri="{FF2B5EF4-FFF2-40B4-BE49-F238E27FC236}">
                  <a16:creationId xmlns:a16="http://schemas.microsoft.com/office/drawing/2014/main" xmlns="" id="{AC73B823-C12A-B0E9-56D4-D714B14E7E8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765" y="6440599"/>
              <a:ext cx="11438966" cy="394446"/>
            </a:xfrm>
            <a:custGeom>
              <a:avLst/>
              <a:gdLst>
                <a:gd name="T0" fmla="*/ 11080678 w 1657350"/>
                <a:gd name="T1" fmla="*/ 378012 h 57150"/>
                <a:gd name="T2" fmla="*/ 11402807 w 1657350"/>
                <a:gd name="T3" fmla="*/ 154493 h 57150"/>
                <a:gd name="T4" fmla="*/ 11402807 w 1657350"/>
                <a:gd name="T5" fmla="*/ 154493 h 57150"/>
                <a:gd name="T6" fmla="*/ 11297621 w 1657350"/>
                <a:gd name="T7" fmla="*/ 49307 h 57150"/>
                <a:gd name="T8" fmla="*/ 305695 w 1657350"/>
                <a:gd name="T9" fmla="*/ 88752 h 57150"/>
                <a:gd name="T10" fmla="*/ 161064 w 1657350"/>
                <a:gd name="T11" fmla="*/ 88752 h 57150"/>
                <a:gd name="T12" fmla="*/ 49308 w 1657350"/>
                <a:gd name="T13" fmla="*/ 180789 h 57150"/>
                <a:gd name="T14" fmla="*/ 49308 w 1657350"/>
                <a:gd name="T15" fmla="*/ 180789 h 57150"/>
                <a:gd name="T16" fmla="*/ 351717 w 1657350"/>
                <a:gd name="T17" fmla="*/ 371435 h 57150"/>
                <a:gd name="T18" fmla="*/ 358288 w 1657350"/>
                <a:gd name="T19" fmla="*/ 378012 h 57150"/>
                <a:gd name="T20" fmla="*/ 358288 w 1657350"/>
                <a:gd name="T21" fmla="*/ 378012 h 57150"/>
                <a:gd name="T22" fmla="*/ 391162 w 1657350"/>
                <a:gd name="T23" fmla="*/ 378012 h 571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" name="Freeform: Shape 11">
              <a:extLst>
                <a:ext uri="{FF2B5EF4-FFF2-40B4-BE49-F238E27FC236}">
                  <a16:creationId xmlns:a16="http://schemas.microsoft.com/office/drawing/2014/main" xmlns="" id="{88BA181D-778E-A508-71A7-AB2F37D3D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575" y="477868"/>
              <a:ext cx="9072285" cy="5916709"/>
            </a:xfrm>
            <a:custGeom>
              <a:avLst/>
              <a:gdLst>
                <a:gd name="T0" fmla="*/ 9049274 w 1314450"/>
                <a:gd name="T1" fmla="*/ 5617585 h 857250"/>
                <a:gd name="T2" fmla="*/ 8845480 w 1314450"/>
                <a:gd name="T3" fmla="*/ 5887127 h 857250"/>
                <a:gd name="T4" fmla="*/ 253102 w 1314450"/>
                <a:gd name="T5" fmla="*/ 5887127 h 857250"/>
                <a:gd name="T6" fmla="*/ 49308 w 1314450"/>
                <a:gd name="T7" fmla="*/ 5617585 h 857250"/>
                <a:gd name="T8" fmla="*/ 49308 w 1314450"/>
                <a:gd name="T9" fmla="*/ 318843 h 857250"/>
                <a:gd name="T10" fmla="*/ 253102 w 1314450"/>
                <a:gd name="T11" fmla="*/ 49308 h 857250"/>
                <a:gd name="T12" fmla="*/ 8845480 w 1314450"/>
                <a:gd name="T13" fmla="*/ 49308 h 857250"/>
                <a:gd name="T14" fmla="*/ 9049274 w 1314450"/>
                <a:gd name="T15" fmla="*/ 318843 h 857250"/>
                <a:gd name="T16" fmla="*/ 9049274 w 1314450"/>
                <a:gd name="T17" fmla="*/ 5617585 h 8572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" name="Freeform: Shape 12">
              <a:extLst>
                <a:ext uri="{FF2B5EF4-FFF2-40B4-BE49-F238E27FC236}">
                  <a16:creationId xmlns:a16="http://schemas.microsoft.com/office/drawing/2014/main" xmlns="" id="{F5312CFD-F783-A21C-6FB2-E36ADEC4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451" y="839448"/>
              <a:ext cx="8283390" cy="5062073"/>
            </a:xfrm>
            <a:custGeom>
              <a:avLst/>
              <a:gdLst>
                <a:gd name="T0" fmla="*/ 49308 w 1200150"/>
                <a:gd name="T1" fmla="*/ 49308 h 733425"/>
                <a:gd name="T2" fmla="*/ 8260379 w 1200150"/>
                <a:gd name="T3" fmla="*/ 49308 h 733425"/>
                <a:gd name="T4" fmla="*/ 8260379 w 1200150"/>
                <a:gd name="T5" fmla="*/ 5039062 h 733425"/>
                <a:gd name="T6" fmla="*/ 49308 w 1200150"/>
                <a:gd name="T7" fmla="*/ 5039062 h 7334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6" name="Freeform: Shape 13">
              <a:extLst>
                <a:ext uri="{FF2B5EF4-FFF2-40B4-BE49-F238E27FC236}">
                  <a16:creationId xmlns:a16="http://schemas.microsoft.com/office/drawing/2014/main" xmlns="" id="{04EC5ACB-B38E-12B7-32EE-EBE5F1544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8507" y="6164484"/>
              <a:ext cx="11570449" cy="460187"/>
            </a:xfrm>
            <a:custGeom>
              <a:avLst/>
              <a:gdLst>
                <a:gd name="T0" fmla="*/ 345140 w 1676400"/>
                <a:gd name="T1" fmla="*/ 49307 h 66675"/>
                <a:gd name="T2" fmla="*/ 11251606 w 1676400"/>
                <a:gd name="T3" fmla="*/ 49307 h 66675"/>
                <a:gd name="T4" fmla="*/ 11540867 w 1676400"/>
                <a:gd name="T5" fmla="*/ 338568 h 66675"/>
                <a:gd name="T6" fmla="*/ 11540867 w 1676400"/>
                <a:gd name="T7" fmla="*/ 397731 h 66675"/>
                <a:gd name="T8" fmla="*/ 11435681 w 1676400"/>
                <a:gd name="T9" fmla="*/ 430605 h 66675"/>
                <a:gd name="T10" fmla="*/ 11415955 w 1676400"/>
                <a:gd name="T11" fmla="*/ 430605 h 66675"/>
                <a:gd name="T12" fmla="*/ 200509 w 1676400"/>
                <a:gd name="T13" fmla="*/ 430605 h 66675"/>
                <a:gd name="T14" fmla="*/ 147916 w 1676400"/>
                <a:gd name="T15" fmla="*/ 437176 h 66675"/>
                <a:gd name="T16" fmla="*/ 49308 w 1676400"/>
                <a:gd name="T17" fmla="*/ 384583 h 66675"/>
                <a:gd name="T18" fmla="*/ 49308 w 1676400"/>
                <a:gd name="T19" fmla="*/ 331990 h 66675"/>
                <a:gd name="T20" fmla="*/ 345140 w 1676400"/>
                <a:gd name="T21" fmla="*/ 49307 h 666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xmlns="" id="{EA22D760-FCC4-2EE4-EB05-762D55746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29" y="6215033"/>
              <a:ext cx="1618413" cy="184076"/>
            </a:xfrm>
            <a:custGeom>
              <a:avLst/>
              <a:gdLst>
                <a:gd name="T0" fmla="*/ 1478513 w 1618413"/>
                <a:gd name="T1" fmla="*/ 177499 h 184076"/>
                <a:gd name="T2" fmla="*/ 1485084 w 1618413"/>
                <a:gd name="T3" fmla="*/ 177499 h 184076"/>
                <a:gd name="T4" fmla="*/ 1502686 w 1618413"/>
                <a:gd name="T5" fmla="*/ 178122 h 184076"/>
                <a:gd name="T6" fmla="*/ 1499879 w 1618413"/>
                <a:gd name="T7" fmla="*/ 178526 h 184076"/>
                <a:gd name="T8" fmla="*/ 1478513 w 1618413"/>
                <a:gd name="T9" fmla="*/ 177499 h 184076"/>
                <a:gd name="T10" fmla="*/ 84799 w 1618413"/>
                <a:gd name="T11" fmla="*/ 170928 h 184076"/>
                <a:gd name="T12" fmla="*/ 117666 w 1618413"/>
                <a:gd name="T13" fmla="*/ 177499 h 184076"/>
                <a:gd name="T14" fmla="*/ 104518 w 1618413"/>
                <a:gd name="T15" fmla="*/ 177499 h 184076"/>
                <a:gd name="T16" fmla="*/ 84799 w 1618413"/>
                <a:gd name="T17" fmla="*/ 170928 h 184076"/>
                <a:gd name="T18" fmla="*/ 1603418 w 1618413"/>
                <a:gd name="T19" fmla="*/ 0 h 184076"/>
                <a:gd name="T20" fmla="*/ 1616567 w 1618413"/>
                <a:gd name="T21" fmla="*/ 0 h 184076"/>
                <a:gd name="T22" fmla="*/ 1511177 w 1618413"/>
                <a:gd name="T23" fmla="*/ 178423 h 184076"/>
                <a:gd name="T24" fmla="*/ 1502686 w 1618413"/>
                <a:gd name="T25" fmla="*/ 178122 h 184076"/>
                <a:gd name="T26" fmla="*/ 1521501 w 1618413"/>
                <a:gd name="T27" fmla="*/ 175419 h 184076"/>
                <a:gd name="T28" fmla="*/ 1603418 w 1618413"/>
                <a:gd name="T29" fmla="*/ 6571 h 184076"/>
                <a:gd name="T30" fmla="*/ 5911 w 1618413"/>
                <a:gd name="T31" fmla="*/ 0 h 184076"/>
                <a:gd name="T32" fmla="*/ 19060 w 1618413"/>
                <a:gd name="T33" fmla="*/ 6571 h 184076"/>
                <a:gd name="T34" fmla="*/ 91379 w 1618413"/>
                <a:gd name="T35" fmla="*/ 184076 h 184076"/>
                <a:gd name="T36" fmla="*/ 5911 w 1618413"/>
                <a:gd name="T37" fmla="*/ 0 h 1840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lnTo>
                    <a:pt x="1603418" y="0"/>
                  </a:ln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grpSp>
          <p:nvGrpSpPr>
            <p:cNvPr id="10" name="Group 15">
              <a:extLst>
                <a:ext uri="{FF2B5EF4-FFF2-40B4-BE49-F238E27FC236}">
                  <a16:creationId xmlns:a16="http://schemas.microsoft.com/office/drawing/2014/main" xmlns="" id="{01BEDDE7-FF21-0F27-1AA9-2AB9B96FC1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5" name="Rectangle: Rounded Corners 20">
                <a:extLst>
                  <a:ext uri="{FF2B5EF4-FFF2-40B4-BE49-F238E27FC236}">
                    <a16:creationId xmlns:a16="http://schemas.microsoft.com/office/drawing/2014/main" xmlns="" id="{57D505A9-3B0A-33AC-3B41-8F32A03CF9C7}"/>
                  </a:ext>
                </a:extLst>
              </p:cNvPr>
              <p:cNvSpPr/>
              <p:nvPr/>
            </p:nvSpPr>
            <p:spPr>
              <a:xfrm>
                <a:off x="6166" y="6354585"/>
                <a:ext cx="413595" cy="112788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6" name="Rectangle: Rounded Corners 21">
                <a:extLst>
                  <a:ext uri="{FF2B5EF4-FFF2-40B4-BE49-F238E27FC236}">
                    <a16:creationId xmlns:a16="http://schemas.microsoft.com/office/drawing/2014/main" xmlns="" id="{18D38B0D-5A7D-4A1E-C017-014D1DC4D519}"/>
                  </a:ext>
                </a:extLst>
              </p:cNvPr>
              <p:cNvSpPr/>
              <p:nvPr/>
            </p:nvSpPr>
            <p:spPr>
              <a:xfrm>
                <a:off x="98455" y="6381928"/>
                <a:ext cx="229017" cy="54685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1" name="Group 16">
              <a:extLst>
                <a:ext uri="{FF2B5EF4-FFF2-40B4-BE49-F238E27FC236}">
                  <a16:creationId xmlns:a16="http://schemas.microsoft.com/office/drawing/2014/main" xmlns="" id="{A26C81F1-2EA6-79EA-85CB-74ACD107CF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3" name="Rectangle: Rounded Corners 18">
                <a:extLst>
                  <a:ext uri="{FF2B5EF4-FFF2-40B4-BE49-F238E27FC236}">
                    <a16:creationId xmlns:a16="http://schemas.microsoft.com/office/drawing/2014/main" xmlns="" id="{148E9B47-F05F-EBF8-19DD-C6D0B5A342FC}"/>
                  </a:ext>
                </a:extLst>
              </p:cNvPr>
              <p:cNvSpPr/>
              <p:nvPr/>
            </p:nvSpPr>
            <p:spPr>
              <a:xfrm>
                <a:off x="6450" y="6352544"/>
                <a:ext cx="413616" cy="116207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4" name="Rectangle: Rounded Corners 19">
                <a:extLst>
                  <a:ext uri="{FF2B5EF4-FFF2-40B4-BE49-F238E27FC236}">
                    <a16:creationId xmlns:a16="http://schemas.microsoft.com/office/drawing/2014/main" xmlns="" id="{79F8C598-4A83-D9DB-C375-218745061628}"/>
                  </a:ext>
                </a:extLst>
              </p:cNvPr>
              <p:cNvSpPr/>
              <p:nvPr/>
            </p:nvSpPr>
            <p:spPr>
              <a:xfrm>
                <a:off x="84702" y="6379887"/>
                <a:ext cx="257112" cy="58104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12" name="Freeform: Shape 17">
              <a:extLst>
                <a:ext uri="{FF2B5EF4-FFF2-40B4-BE49-F238E27FC236}">
                  <a16:creationId xmlns:a16="http://schemas.microsoft.com/office/drawing/2014/main" xmlns="" id="{250CCE99-3374-D102-4770-7166FAAF5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2805" y="496953"/>
              <a:ext cx="5479036" cy="5431217"/>
            </a:xfrm>
            <a:custGeom>
              <a:avLst/>
              <a:gdLst>
                <a:gd name="T0" fmla="*/ 3407904 w 3976489"/>
                <a:gd name="T1" fmla="*/ 0 h 4035268"/>
                <a:gd name="T2" fmla="*/ 5479036 w 3976489"/>
                <a:gd name="T3" fmla="*/ 14314 h 4035268"/>
                <a:gd name="T4" fmla="*/ 5467762 w 3976489"/>
                <a:gd name="T5" fmla="*/ 5431217 h 4035268"/>
                <a:gd name="T6" fmla="*/ 0 w 3976489"/>
                <a:gd name="T7" fmla="*/ 5431217 h 40352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  <p:sp>
        <p:nvSpPr>
          <p:cNvPr id="8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1252438" y="2588876"/>
            <a:ext cx="3946579" cy="23847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fr-FR" altLang="ko-KR" noProof="0"/>
              <a:t>Cliquez sur l'icône pour ajouter une image</a:t>
            </a:r>
            <a:endParaRPr lang="ko-KR" altLang="en-US" noProof="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568077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034140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592919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312226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45702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xmlns="" id="{EA6C14EC-370F-74E0-BAF1-F82072A088CE}"/>
              </a:ext>
            </a:extLst>
          </p:cNvPr>
          <p:cNvSpPr/>
          <p:nvPr userDrawn="1"/>
        </p:nvSpPr>
        <p:spPr>
          <a:xfrm>
            <a:off x="354013" y="1131888"/>
            <a:ext cx="3560762" cy="5402262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351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774934CE-1B63-5F6C-E280-54689BC9758F}"/>
              </a:ext>
            </a:extLst>
          </p:cNvPr>
          <p:cNvSpPr/>
          <p:nvPr userDrawn="1"/>
        </p:nvSpPr>
        <p:spPr>
          <a:xfrm>
            <a:off x="531813" y="1347788"/>
            <a:ext cx="153987" cy="5014912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xmlns="" id="{4F5119F5-E7E5-5EA7-2D21-46466056C7EF}"/>
              </a:ext>
            </a:extLst>
          </p:cNvPr>
          <p:cNvSpPr/>
          <p:nvPr userDrawn="1"/>
        </p:nvSpPr>
        <p:spPr>
          <a:xfrm rot="5400000">
            <a:off x="3057525" y="1276350"/>
            <a:ext cx="685800" cy="685800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7">
            <a:extLst>
              <a:ext uri="{FF2B5EF4-FFF2-40B4-BE49-F238E27FC236}">
                <a16:creationId xmlns:a16="http://schemas.microsoft.com/office/drawing/2014/main" xmlns="" id="{AE1480EA-85DB-609A-7278-161094E46F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1636713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Resize without losing quality</a:t>
            </a:r>
            <a:endParaRPr lang="ko-KR" alt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xmlns="" id="{09D3B0D9-5D9C-F5ED-3B0E-464F67B234C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1200" y="2127250"/>
            <a:ext cx="22320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Change Fill Color &amp;</a:t>
            </a:r>
          </a:p>
          <a:p>
            <a:pPr eaLnBrk="1" hangingPunct="1"/>
            <a:r>
              <a:rPr lang="en-US" altLang="ko-KR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Color</a:t>
            </a:r>
            <a:endParaRPr lang="ko-KR" alt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xmlns="" id="{FA119162-FC74-FAB8-390B-6F54F0B69CC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5808663"/>
            <a:ext cx="2232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www.allppt.com</a:t>
            </a:r>
            <a:endParaRPr lang="ko-KR" altLang="en-US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xmlns="" id="{913DC2AC-E624-0A10-08DA-132AA98B492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0725" y="4449763"/>
            <a:ext cx="27178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ko-KR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</a:t>
            </a:r>
          </a:p>
          <a:p>
            <a:pPr eaLnBrk="1" hangingPunct="1"/>
            <a:r>
              <a:rPr lang="en-US" altLang="ko-KR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PPT TEMPLATES</a:t>
            </a:r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2406847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3848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شريحة فارغ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1669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922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259069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47840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5620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8625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5">
            <a:extLst>
              <a:ext uri="{FF2B5EF4-FFF2-40B4-BE49-F238E27FC236}">
                <a16:creationId xmlns:a16="http://schemas.microsoft.com/office/drawing/2014/main" xmlns="" id="{921A8F86-52B8-2B87-2E02-D0B3B598D332}"/>
              </a:ext>
            </a:extLst>
          </p:cNvPr>
          <p:cNvSpPr/>
          <p:nvPr userDrawn="1"/>
        </p:nvSpPr>
        <p:spPr>
          <a:xfrm>
            <a:off x="0" y="2047875"/>
            <a:ext cx="12192000" cy="432276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7677769" y="1424353"/>
            <a:ext cx="3919283" cy="51610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fr-FR" altLang="ko-KR" noProof="0"/>
              <a:t>Cliquez sur l'icône pour ajouter une image</a:t>
            </a:r>
            <a:endParaRPr lang="ko-KR" altLang="en-US" noProof="0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fr-FR" altLang="ko-K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21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19" r:id="rId3"/>
    <p:sldLayoutId id="2147483739" r:id="rId4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14" r:id="rId5"/>
    <p:sldLayoutId id="2147483704" r:id="rId6"/>
    <p:sldLayoutId id="2147483705" r:id="rId7"/>
    <p:sldLayoutId id="2147483707" r:id="rId8"/>
    <p:sldLayoutId id="2147483708" r:id="rId9"/>
    <p:sldLayoutId id="2147483717" r:id="rId10"/>
    <p:sldLayoutId id="2147483709" r:id="rId11"/>
    <p:sldLayoutId id="2147483710" r:id="rId12"/>
    <p:sldLayoutId id="2147483711" r:id="rId13"/>
    <p:sldLayoutId id="2147483712" r:id="rId14"/>
    <p:sldLayoutId id="2147483718" r:id="rId15"/>
    <p:sldLayoutId id="2147483720" r:id="rId16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 Unicode MS" panose="020B0604020202020204" pitchFamily="34" charset="-128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 Unicode MS" panose="020B0604020202020204" pitchFamily="34" charset="-128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96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 Unicode MS" panose="020B0604020202020204" pitchFamily="34" charset="-128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6322" name="Picture 2" descr="https://elearning.centre-univ-mila.dz/a2024/pluginfile.php/65560/course/section/9444/unnamed.jpg?time=16246517950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648"/>
            <a:ext cx="12192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415655" y="477674"/>
            <a:ext cx="7328846" cy="163121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الجمهــورية الجزائــرية الديمقــراطية الشعبيـــة</a:t>
            </a:r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وزارة  التعليم العالي </a:t>
            </a:r>
            <a:r>
              <a:rPr lang="ar-DZ" sz="20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البحث العلمي</a:t>
            </a:r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جامعة محمد </a:t>
            </a:r>
            <a:r>
              <a:rPr lang="ar-DZ" sz="2000" b="1" dirty="0" err="1" smtClean="0">
                <a:latin typeface="Sakkal Majalla" pitchFamily="2" charset="-78"/>
                <a:cs typeface="Sakkal Majalla" pitchFamily="2" charset="-78"/>
              </a:rPr>
              <a:t>خيضر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بسكرة</a:t>
            </a:r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كلية العلوم الاقتصادية </a:t>
            </a:r>
            <a:r>
              <a:rPr lang="ar-DZ" sz="20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التجارية </a:t>
            </a:r>
            <a:r>
              <a:rPr lang="ar-DZ" sz="20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علوم التسيير</a:t>
            </a:r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السنة الثانية ليسانس علوم اقتصادية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12693" y="2402013"/>
            <a:ext cx="3439235" cy="46166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 rtl="1"/>
            <a:r>
              <a:rPr lang="ar-DZ" sz="2400" kern="1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المحاضرة </a:t>
            </a:r>
            <a:r>
              <a:rPr lang="ar-DZ" sz="2400" kern="1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الاولى</a:t>
            </a:r>
            <a:endParaRPr lang="fr-FR" sz="2400" kern="1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0627" y="3138996"/>
            <a:ext cx="8966579" cy="16312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ar-DZ" sz="5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مدخل مفاهيمي حول </a:t>
            </a:r>
            <a:r>
              <a:rPr lang="ar-DZ" sz="5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ريادة</a:t>
            </a:r>
            <a:r>
              <a:rPr lang="ar-DZ" sz="5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الأعمال (</a:t>
            </a:r>
            <a:r>
              <a:rPr lang="ar-DZ" sz="5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5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)</a:t>
            </a:r>
            <a:endParaRPr lang="fr-FR" sz="5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74EA9F9-2F58-B981-9F09-0F5781E761DD}"/>
              </a:ext>
            </a:extLst>
          </p:cNvPr>
          <p:cNvSpPr txBox="1"/>
          <p:nvPr/>
        </p:nvSpPr>
        <p:spPr>
          <a:xfrm>
            <a:off x="3963174" y="5135919"/>
            <a:ext cx="3197348" cy="105670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 rtl="1">
              <a:spcAft>
                <a:spcPts val="800"/>
              </a:spcAft>
            </a:pPr>
            <a:r>
              <a:rPr lang="ar-DZ" sz="2800" b="1" dirty="0" smtClean="0">
                <a:solidFill>
                  <a:srgbClr val="C00000"/>
                </a:solidFill>
                <a:effectLst/>
                <a:latin typeface="Sakkal Majalla" pitchFamily="2" charset="-78"/>
                <a:ea typeface="Times New Roman" panose="02020603050405020304" pitchFamily="18" charset="0"/>
                <a:cs typeface="Sakkal Majalla" pitchFamily="2" charset="-78"/>
              </a:rPr>
              <a:t>إعداد </a:t>
            </a:r>
            <a:r>
              <a:rPr lang="ar-DZ" sz="2800" b="1" dirty="0" err="1" smtClean="0">
                <a:solidFill>
                  <a:srgbClr val="C00000"/>
                </a:solidFill>
                <a:effectLst/>
                <a:latin typeface="Sakkal Majalla" pitchFamily="2" charset="-78"/>
                <a:ea typeface="Times New Roman" panose="02020603050405020304" pitchFamily="18" charset="0"/>
                <a:cs typeface="Sakkal Majalla" pitchFamily="2" charset="-78"/>
              </a:rPr>
              <a:t>أ</a:t>
            </a:r>
            <a:r>
              <a:rPr lang="ar-DZ" sz="2800" b="1" dirty="0" smtClean="0">
                <a:solidFill>
                  <a:srgbClr val="C00000"/>
                </a:solidFill>
                <a:effectLst/>
                <a:latin typeface="Sakkal Majalla" pitchFamily="2" charset="-78"/>
                <a:ea typeface="Times New Roman" panose="02020603050405020304" pitchFamily="18" charset="0"/>
                <a:cs typeface="Sakkal Majalla" pitchFamily="2" charset="-78"/>
              </a:rPr>
              <a:t>.د/ </a:t>
            </a:r>
            <a:r>
              <a:rPr lang="ar-DZ" sz="2800" b="1" dirty="0" err="1" smtClean="0">
                <a:solidFill>
                  <a:srgbClr val="C00000"/>
                </a:solidFill>
                <a:latin typeface="Sakkal Majalla" pitchFamily="2" charset="-78"/>
                <a:ea typeface="Times New Roman" panose="02020603050405020304" pitchFamily="18" charset="0"/>
                <a:cs typeface="Sakkal Majalla" pitchFamily="2" charset="-78"/>
              </a:rPr>
              <a:t>خيرالدين</a:t>
            </a:r>
            <a:r>
              <a:rPr lang="ar-DZ" sz="2800" b="1" dirty="0" smtClean="0">
                <a:solidFill>
                  <a:srgbClr val="C00000"/>
                </a:solidFill>
                <a:latin typeface="Sakkal Majalla" pitchFamily="2" charset="-78"/>
                <a:ea typeface="Times New Roman" panose="02020603050405020304" pitchFamily="18" charset="0"/>
                <a:cs typeface="Sakkal Majalla" pitchFamily="2" charset="-78"/>
              </a:rPr>
              <a:t> جمعة</a:t>
            </a:r>
          </a:p>
          <a:p>
            <a:pPr algn="ctr" rtl="1">
              <a:spcAft>
                <a:spcPts val="800"/>
              </a:spcAft>
            </a:pPr>
            <a:r>
              <a:rPr lang="ar-DZ" sz="2800" b="1" dirty="0" smtClean="0">
                <a:solidFill>
                  <a:srgbClr val="C00000"/>
                </a:solidFill>
                <a:effectLst/>
                <a:latin typeface="Sakkal Majalla" pitchFamily="2" charset="-78"/>
                <a:ea typeface="Calibri" panose="020F0502020204030204" pitchFamily="34" charset="0"/>
                <a:cs typeface="Sakkal Majalla" pitchFamily="2" charset="-78"/>
              </a:rPr>
              <a:t>أ.د/ خوني رابح</a:t>
            </a:r>
            <a:endParaRPr lang="fr-FR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14F454A7-C3CF-52E3-0AF7-FE93C4301360}"/>
              </a:ext>
            </a:extLst>
          </p:cNvPr>
          <p:cNvSpPr txBox="1"/>
          <p:nvPr/>
        </p:nvSpPr>
        <p:spPr>
          <a:xfrm>
            <a:off x="3848668" y="6231626"/>
            <a:ext cx="3439235" cy="421654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السنة </a:t>
            </a:r>
            <a:r>
              <a:rPr lang="ar-SA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</a:t>
            </a:r>
            <a:r>
              <a:rPr lang="ar-DZ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جامعي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ة</a:t>
            </a:r>
            <a:r>
              <a:rPr lang="ar-SA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:</a:t>
            </a:r>
            <a:r>
              <a:rPr lang="ar-SA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SA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202</a:t>
            </a:r>
            <a:r>
              <a:rPr lang="ar-DZ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3</a:t>
            </a:r>
            <a:r>
              <a:rPr lang="ar-SA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SA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- </a:t>
            </a:r>
            <a:r>
              <a:rPr lang="ar-SA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202</a:t>
            </a:r>
            <a:r>
              <a:rPr lang="ar-DZ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4</a:t>
            </a:r>
            <a:endParaRPr lang="fr-FR" sz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08AAD5D-6DAA-4A60-887A-03247D1B4574}"/>
              </a:ext>
            </a:extLst>
          </p:cNvPr>
          <p:cNvSpPr txBox="1"/>
          <p:nvPr/>
        </p:nvSpPr>
        <p:spPr>
          <a:xfrm>
            <a:off x="2586450" y="2442949"/>
            <a:ext cx="6528047" cy="1631216"/>
          </a:xfrm>
          <a:prstGeom prst="rect">
            <a:avLst/>
          </a:prstGeom>
          <a:solidFill>
            <a:srgbClr val="E9D3BC"/>
          </a:solidFill>
        </p:spPr>
        <p:txBody>
          <a:bodyPr wrap="squar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DZ" altLang="ko-KR" sz="10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 Aqeeq Bold" panose="00000500000000000000" pitchFamily="2" charset="-78"/>
                <a:cs typeface="Ara Aqeeq Bold" panose="00000500000000000000" pitchFamily="2" charset="-78"/>
              </a:rPr>
              <a:t>بالتوفيق</a:t>
            </a:r>
            <a:endParaRPr lang="ko-KR" altLang="en-US" sz="10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6A5EBB1A-0187-4D95-AB81-E75BDBF65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426101"/>
            <a:ext cx="12191999" cy="51435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33C4781-A515-69BA-3300-80E84245A2F6}"/>
              </a:ext>
            </a:extLst>
          </p:cNvPr>
          <p:cNvSpPr/>
          <p:nvPr/>
        </p:nvSpPr>
        <p:spPr>
          <a:xfrm>
            <a:off x="-1" y="0"/>
            <a:ext cx="12192000" cy="689942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514C5A6A-EE95-3846-1333-589FC2259133}"/>
              </a:ext>
            </a:extLst>
          </p:cNvPr>
          <p:cNvSpPr txBox="1"/>
          <p:nvPr/>
        </p:nvSpPr>
        <p:spPr>
          <a:xfrm>
            <a:off x="239696" y="1491287"/>
            <a:ext cx="1171260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Low" rtl="1"/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         </a:t>
            </a:r>
            <a:r>
              <a:rPr lang="ar-DZ" sz="54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تعتبر </a:t>
            </a:r>
            <a:r>
              <a:rPr lang="ar-DZ" sz="5400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ريادة</a:t>
            </a:r>
            <a:r>
              <a:rPr lang="ar-DZ" sz="54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الأعمال (</a:t>
            </a:r>
            <a:r>
              <a:rPr lang="ar-DZ" sz="5400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54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اليوم من أهم الحلول المقترحة للنهوض بالاقتصاديات على اختلافها واختلاف مستويات تقدمها، إذ تمثل منفذا حيويا للمبادرة الفردية التي تمثل أساس هذه </a:t>
            </a:r>
            <a:r>
              <a:rPr lang="ar-DZ" sz="5400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54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و منبع الأفكار الأصيلة </a:t>
            </a:r>
            <a:r>
              <a:rPr lang="ar-DZ" sz="5400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54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الفريدة.</a:t>
            </a:r>
            <a:endParaRPr lang="fr-FR" sz="5400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Low" rtl="1"/>
            <a:r>
              <a:rPr lang="ar-DZ" sz="4000" dirty="0" smtClean="0"/>
              <a:t>.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92D7DC5-3599-72A4-EA2E-241BA7D330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19745" y="288399"/>
            <a:ext cx="3578349" cy="903365"/>
          </a:xfr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ar-D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مقدمــــــــــة</a:t>
            </a:r>
            <a:endParaRPr lang="fr-F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57073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A6AC3B4A-9F08-4A40-9562-EEF3A5E5E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673"/>
            <a:ext cx="12191999" cy="707967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6E91BC2-6469-781C-C45E-6E6EEB3B96E7}"/>
              </a:ext>
            </a:extLst>
          </p:cNvPr>
          <p:cNvSpPr/>
          <p:nvPr/>
        </p:nvSpPr>
        <p:spPr>
          <a:xfrm>
            <a:off x="-1" y="-208025"/>
            <a:ext cx="12192000" cy="7079673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xmlns="" id="{D83763E7-18DF-C874-5B0E-6DDF5DD9B8AD}"/>
              </a:ext>
            </a:extLst>
          </p:cNvPr>
          <p:cNvSpPr txBox="1">
            <a:spLocks/>
          </p:cNvSpPr>
          <p:nvPr/>
        </p:nvSpPr>
        <p:spPr>
          <a:xfrm>
            <a:off x="3497802" y="84443"/>
            <a:ext cx="4708604" cy="748113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 eaLnBrk="1" hangingPunct="1">
              <a:buNone/>
            </a:pPr>
            <a:r>
              <a:rPr lang="ar-D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تعريف </a:t>
            </a:r>
            <a:r>
              <a:rPr lang="ar-DZ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xmlns="" id="{C5FEAC76-7AA8-1560-A792-5C46E7C1BC6D}"/>
              </a:ext>
            </a:extLst>
          </p:cNvPr>
          <p:cNvSpPr/>
          <p:nvPr/>
        </p:nvSpPr>
        <p:spPr>
          <a:xfrm>
            <a:off x="777922" y="1527698"/>
            <a:ext cx="10358651" cy="4832159"/>
          </a:xfrm>
          <a:prstGeom prst="hexagon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75C63C13-70E6-8200-30A5-75E34AB91F10}"/>
              </a:ext>
            </a:extLst>
          </p:cNvPr>
          <p:cNvSpPr txBox="1"/>
          <p:nvPr/>
        </p:nvSpPr>
        <p:spPr>
          <a:xfrm>
            <a:off x="1132764" y="1472721"/>
            <a:ext cx="933506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50000"/>
              </a:lnSpc>
              <a:buFont typeface="Wingdings" pitchFamily="2" charset="2"/>
              <a:buChar char="v"/>
            </a:pPr>
            <a:endParaRPr lang="ar-DZ" sz="3200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ct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عرف كلا من </a:t>
            </a:r>
            <a:r>
              <a:rPr lang="fr-FR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 Schumpeter Joseph 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fr-FR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Frank Knight 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على أنها 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”عملية 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ابتكار 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تطوير طرق 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أساليب جديدة 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لإستغلال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الفرص التجارية".</a:t>
            </a:r>
            <a:endParaRPr lang="ar-DZ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ct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يعرفها المرصد العالمي 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للمقلولاتية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GEM 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بأنها " أي 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حاولة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لتكوين عمل جديد أو </a:t>
            </a:r>
            <a:r>
              <a:rPr lang="ar-SA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انشاء</a:t>
            </a:r>
            <a:r>
              <a:rPr lang="ar-SA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مشروع جديد، مثل العمل الحر أو مؤسسة تجارية جديدة، أو توسيع نشاط قائم من قبل فرد أو فريق أو من طرف مؤسسة قائمة".</a:t>
            </a:r>
            <a:endParaRPr lang="fr-FR" sz="32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Isosceles Triangle 13">
            <a:extLst>
              <a:ext uri="{FF2B5EF4-FFF2-40B4-BE49-F238E27FC236}">
                <a16:creationId xmlns:a16="http://schemas.microsoft.com/office/drawing/2014/main" xmlns="" id="{2BF8AD01-4F1A-C73F-2DB3-3BFF50DEF515}"/>
              </a:ext>
            </a:extLst>
          </p:cNvPr>
          <p:cNvSpPr/>
          <p:nvPr/>
        </p:nvSpPr>
        <p:spPr>
          <a:xfrm rot="12676761">
            <a:off x="7442599" y="984529"/>
            <a:ext cx="686815" cy="1095211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xmlns="" val="30425095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7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6"/>
          <p:cNvSpPr/>
          <p:nvPr/>
        </p:nvSpPr>
        <p:spPr>
          <a:xfrm>
            <a:off x="2554969" y="1822778"/>
            <a:ext cx="6466352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xmlns="" id="{F5DEBA7B-CA59-4697-88FC-124D42050AF0}"/>
              </a:ext>
            </a:extLst>
          </p:cNvPr>
          <p:cNvSpPr txBox="1"/>
          <p:nvPr/>
        </p:nvSpPr>
        <p:spPr>
          <a:xfrm>
            <a:off x="1995056" y="736976"/>
            <a:ext cx="6913418" cy="589905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 anchor="t">
            <a:spAutoFit/>
          </a:bodyPr>
          <a:lstStyle/>
          <a:p>
            <a:pPr algn="r" rtl="1">
              <a:lnSpc>
                <a:spcPts val="4615"/>
              </a:lnSpc>
            </a:pPr>
            <a:r>
              <a:rPr lang="ar-DZ" sz="5400" b="1" dirty="0" smtClean="0"/>
              <a:t>خصائص </a:t>
            </a:r>
            <a:r>
              <a:rPr lang="ar-DZ" sz="5400" b="1" dirty="0" err="1" smtClean="0"/>
              <a:t>ريادة</a:t>
            </a:r>
            <a:r>
              <a:rPr lang="ar-DZ" sz="5400" b="1" dirty="0" smtClean="0"/>
              <a:t> الأعمال:</a:t>
            </a:r>
            <a:endParaRPr lang="ar-DZ" sz="5334" b="1" spc="-7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mmersmith One"/>
            </a:endParaRPr>
          </a:p>
        </p:txBody>
      </p:sp>
      <p:pic>
        <p:nvPicPr>
          <p:cNvPr id="20" name="Picture 13">
            <a:extLst>
              <a:ext uri="{FF2B5EF4-FFF2-40B4-BE49-F238E27FC236}">
                <a16:creationId xmlns:a16="http://schemas.microsoft.com/office/drawing/2014/main" xmlns="" id="{A02AC19C-6303-4709-97BB-7FA6F19A6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/>
          <a:stretch>
            <a:fillRect/>
          </a:stretch>
        </p:blipFill>
        <p:spPr>
          <a:xfrm>
            <a:off x="1201003" y="1337481"/>
            <a:ext cx="9993470" cy="5813946"/>
          </a:xfrm>
          <a:prstGeom prst="rect">
            <a:avLst/>
          </a:prstGeom>
          <a:solidFill>
            <a:srgbClr val="23C830"/>
          </a:solidFill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xmlns="" id="{94060939-A551-44D3-B567-156B5F91C529}"/>
              </a:ext>
            </a:extLst>
          </p:cNvPr>
          <p:cNvSpPr txBox="1"/>
          <p:nvPr/>
        </p:nvSpPr>
        <p:spPr>
          <a:xfrm>
            <a:off x="1282890" y="1937983"/>
            <a:ext cx="9308836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إنشاء مؤسسة غير نمطية تتميز </a:t>
            </a:r>
            <a:r>
              <a:rPr lang="ar-DZ" sz="4000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بالابداع</a:t>
            </a:r>
            <a:endParaRPr lang="fr-FR" sz="4000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ارتفاع نسبة المخاطرة.</a:t>
            </a:r>
            <a:endParaRPr lang="fr-FR" sz="4000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تحقيق </a:t>
            </a:r>
            <a:r>
              <a:rPr lang="ar-DZ" sz="4000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ارباح</a:t>
            </a:r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احتكارية ناتجة عن حقوق الابتكار.</a:t>
            </a:r>
            <a:endParaRPr lang="fr-FR" sz="4000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r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مهد المبادرة الفردية التي تمنح المقاول القدرة على تحقيق</a:t>
            </a:r>
            <a:r>
              <a:rPr lang="fr-FR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40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أفكاره.</a:t>
            </a:r>
            <a:endParaRPr lang="fr-FR" sz="4000" b="1" dirty="0">
              <a:solidFill>
                <a:srgbClr val="FFFF00"/>
              </a:solidFill>
            </a:endParaRPr>
          </a:p>
        </p:txBody>
      </p:sp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75B66C66-8EAA-AF05-947B-5824D7C245A6}"/>
              </a:ext>
            </a:extLst>
          </p:cNvPr>
          <p:cNvSpPr/>
          <p:nvPr/>
        </p:nvSpPr>
        <p:spPr>
          <a:xfrm>
            <a:off x="0" y="4763"/>
            <a:ext cx="12192000" cy="6853237"/>
          </a:xfrm>
          <a:custGeom>
            <a:avLst/>
            <a:gdLst>
              <a:gd name="connsiteX0" fmla="*/ 0 w 12190376"/>
              <a:gd name="connsiteY0" fmla="*/ 0 h 6854001"/>
              <a:gd name="connsiteX1" fmla="*/ 10536139 w 12190376"/>
              <a:gd name="connsiteY1" fmla="*/ 0 h 6854001"/>
              <a:gd name="connsiteX2" fmla="*/ 10437353 w 12190376"/>
              <a:gd name="connsiteY2" fmla="*/ 229247 h 6854001"/>
              <a:gd name="connsiteX3" fmla="*/ 10314896 w 12190376"/>
              <a:gd name="connsiteY3" fmla="*/ 453086 h 6854001"/>
              <a:gd name="connsiteX4" fmla="*/ 11719590 w 12190376"/>
              <a:gd name="connsiteY4" fmla="*/ 453086 h 6854001"/>
              <a:gd name="connsiteX5" fmla="*/ 11719590 w 12190376"/>
              <a:gd name="connsiteY5" fmla="*/ 457984 h 6854001"/>
              <a:gd name="connsiteX6" fmla="*/ 457984 w 12190376"/>
              <a:gd name="connsiteY6" fmla="*/ 457984 h 6854001"/>
              <a:gd name="connsiteX7" fmla="*/ 457984 w 12190376"/>
              <a:gd name="connsiteY7" fmla="*/ 6396017 h 6854001"/>
              <a:gd name="connsiteX8" fmla="*/ 3201044 w 12190376"/>
              <a:gd name="connsiteY8" fmla="*/ 6396017 h 6854001"/>
              <a:gd name="connsiteX9" fmla="*/ 3051564 w 12190376"/>
              <a:gd name="connsiteY9" fmla="*/ 6496543 h 6854001"/>
              <a:gd name="connsiteX10" fmla="*/ 2908203 w 12190376"/>
              <a:gd name="connsiteY10" fmla="*/ 6622310 h 6854001"/>
              <a:gd name="connsiteX11" fmla="*/ 2735403 w 12190376"/>
              <a:gd name="connsiteY11" fmla="*/ 6846669 h 6854001"/>
              <a:gd name="connsiteX12" fmla="*/ 12190376 w 12190376"/>
              <a:gd name="connsiteY12" fmla="*/ 6846669 h 6854001"/>
              <a:gd name="connsiteX13" fmla="*/ 12190376 w 12190376"/>
              <a:gd name="connsiteY13" fmla="*/ 6854001 h 6854001"/>
              <a:gd name="connsiteX14" fmla="*/ 0 w 12190376"/>
              <a:gd name="connsiteY14" fmla="*/ 6854001 h 685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0376" h="6854001">
                <a:moveTo>
                  <a:pt x="0" y="0"/>
                </a:moveTo>
                <a:lnTo>
                  <a:pt x="10536139" y="0"/>
                </a:lnTo>
                <a:lnTo>
                  <a:pt x="10437353" y="229247"/>
                </a:lnTo>
                <a:cubicBezTo>
                  <a:pt x="10400250" y="305718"/>
                  <a:pt x="10359489" y="380621"/>
                  <a:pt x="10314896" y="453086"/>
                </a:cubicBezTo>
                <a:lnTo>
                  <a:pt x="11719590" y="453086"/>
                </a:lnTo>
                <a:lnTo>
                  <a:pt x="11719590" y="457984"/>
                </a:lnTo>
                <a:lnTo>
                  <a:pt x="457984" y="457984"/>
                </a:lnTo>
                <a:lnTo>
                  <a:pt x="457984" y="6396017"/>
                </a:lnTo>
                <a:lnTo>
                  <a:pt x="3201044" y="6396017"/>
                </a:lnTo>
                <a:lnTo>
                  <a:pt x="3051564" y="6496543"/>
                </a:lnTo>
                <a:cubicBezTo>
                  <a:pt x="3000874" y="6535214"/>
                  <a:pt x="2952796" y="6577020"/>
                  <a:pt x="2908203" y="6622310"/>
                </a:cubicBezTo>
                <a:cubicBezTo>
                  <a:pt x="2841312" y="6689201"/>
                  <a:pt x="2782784" y="6765845"/>
                  <a:pt x="2735403" y="6846669"/>
                </a:cubicBezTo>
                <a:lnTo>
                  <a:pt x="12190376" y="6846669"/>
                </a:lnTo>
                <a:lnTo>
                  <a:pt x="12190376" y="6854001"/>
                </a:lnTo>
                <a:lnTo>
                  <a:pt x="0" y="68540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7686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">
            <a:extLst>
              <a:ext uri="{FF2B5EF4-FFF2-40B4-BE49-F238E27FC236}">
                <a16:creationId xmlns:a16="http://schemas.microsoft.com/office/drawing/2014/main" xmlns="" id="{A02AC19C-6303-4709-97BB-7FA6F19A6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/>
          <a:stretch>
            <a:fillRect/>
          </a:stretch>
        </p:blipFill>
        <p:spPr>
          <a:xfrm>
            <a:off x="1201003" y="1514900"/>
            <a:ext cx="9993470" cy="6196085"/>
          </a:xfrm>
          <a:prstGeom prst="rect">
            <a:avLst/>
          </a:prstGeom>
          <a:solidFill>
            <a:srgbClr val="23C830"/>
          </a:solidFill>
        </p:spPr>
      </p:pic>
      <p:sp>
        <p:nvSpPr>
          <p:cNvPr id="3" name="شكل حر: شكل 2">
            <a:extLst>
              <a:ext uri="{FF2B5EF4-FFF2-40B4-BE49-F238E27FC236}">
                <a16:creationId xmlns:a16="http://schemas.microsoft.com/office/drawing/2014/main" xmlns="" id="{75B66C66-8EAA-AF05-947B-5824D7C245A6}"/>
              </a:ext>
            </a:extLst>
          </p:cNvPr>
          <p:cNvSpPr/>
          <p:nvPr/>
        </p:nvSpPr>
        <p:spPr>
          <a:xfrm>
            <a:off x="0" y="4763"/>
            <a:ext cx="12192000" cy="6853237"/>
          </a:xfrm>
          <a:custGeom>
            <a:avLst/>
            <a:gdLst>
              <a:gd name="connsiteX0" fmla="*/ 0 w 12190376"/>
              <a:gd name="connsiteY0" fmla="*/ 0 h 6854001"/>
              <a:gd name="connsiteX1" fmla="*/ 10536139 w 12190376"/>
              <a:gd name="connsiteY1" fmla="*/ 0 h 6854001"/>
              <a:gd name="connsiteX2" fmla="*/ 10437353 w 12190376"/>
              <a:gd name="connsiteY2" fmla="*/ 229247 h 6854001"/>
              <a:gd name="connsiteX3" fmla="*/ 10314896 w 12190376"/>
              <a:gd name="connsiteY3" fmla="*/ 453086 h 6854001"/>
              <a:gd name="connsiteX4" fmla="*/ 11719590 w 12190376"/>
              <a:gd name="connsiteY4" fmla="*/ 453086 h 6854001"/>
              <a:gd name="connsiteX5" fmla="*/ 11719590 w 12190376"/>
              <a:gd name="connsiteY5" fmla="*/ 457984 h 6854001"/>
              <a:gd name="connsiteX6" fmla="*/ 457984 w 12190376"/>
              <a:gd name="connsiteY6" fmla="*/ 457984 h 6854001"/>
              <a:gd name="connsiteX7" fmla="*/ 457984 w 12190376"/>
              <a:gd name="connsiteY7" fmla="*/ 6396017 h 6854001"/>
              <a:gd name="connsiteX8" fmla="*/ 3201044 w 12190376"/>
              <a:gd name="connsiteY8" fmla="*/ 6396017 h 6854001"/>
              <a:gd name="connsiteX9" fmla="*/ 3051564 w 12190376"/>
              <a:gd name="connsiteY9" fmla="*/ 6496543 h 6854001"/>
              <a:gd name="connsiteX10" fmla="*/ 2908203 w 12190376"/>
              <a:gd name="connsiteY10" fmla="*/ 6622310 h 6854001"/>
              <a:gd name="connsiteX11" fmla="*/ 2735403 w 12190376"/>
              <a:gd name="connsiteY11" fmla="*/ 6846669 h 6854001"/>
              <a:gd name="connsiteX12" fmla="*/ 12190376 w 12190376"/>
              <a:gd name="connsiteY12" fmla="*/ 6846669 h 6854001"/>
              <a:gd name="connsiteX13" fmla="*/ 12190376 w 12190376"/>
              <a:gd name="connsiteY13" fmla="*/ 6854001 h 6854001"/>
              <a:gd name="connsiteX14" fmla="*/ 0 w 12190376"/>
              <a:gd name="connsiteY14" fmla="*/ 6854001 h 685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0376" h="6854001">
                <a:moveTo>
                  <a:pt x="0" y="0"/>
                </a:moveTo>
                <a:lnTo>
                  <a:pt x="10536139" y="0"/>
                </a:lnTo>
                <a:lnTo>
                  <a:pt x="10437353" y="229247"/>
                </a:lnTo>
                <a:cubicBezTo>
                  <a:pt x="10400250" y="305718"/>
                  <a:pt x="10359489" y="380621"/>
                  <a:pt x="10314896" y="453086"/>
                </a:cubicBezTo>
                <a:lnTo>
                  <a:pt x="11719590" y="453086"/>
                </a:lnTo>
                <a:lnTo>
                  <a:pt x="11719590" y="457984"/>
                </a:lnTo>
                <a:lnTo>
                  <a:pt x="457984" y="457984"/>
                </a:lnTo>
                <a:lnTo>
                  <a:pt x="457984" y="6396017"/>
                </a:lnTo>
                <a:lnTo>
                  <a:pt x="3201044" y="6396017"/>
                </a:lnTo>
                <a:lnTo>
                  <a:pt x="3051564" y="6496543"/>
                </a:lnTo>
                <a:cubicBezTo>
                  <a:pt x="3000874" y="6535214"/>
                  <a:pt x="2952796" y="6577020"/>
                  <a:pt x="2908203" y="6622310"/>
                </a:cubicBezTo>
                <a:cubicBezTo>
                  <a:pt x="2841312" y="6689201"/>
                  <a:pt x="2782784" y="6765845"/>
                  <a:pt x="2735403" y="6846669"/>
                </a:cubicBezTo>
                <a:lnTo>
                  <a:pt x="12190376" y="6846669"/>
                </a:lnTo>
                <a:lnTo>
                  <a:pt x="12190376" y="6854001"/>
                </a:lnTo>
                <a:lnTo>
                  <a:pt x="0" y="68540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51378" y="1528549"/>
            <a:ext cx="940330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إن مفهوم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يتضمن الأبعاد رئيسية التالية: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ü"/>
            </a:pPr>
            <a:r>
              <a:rPr lang="fr-FR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   </a:t>
            </a:r>
            <a:r>
              <a:rPr lang="ar-SA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الإبداع</a:t>
            </a:r>
            <a:r>
              <a:rPr lang="ar-DZ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algn="ctr" rtl="1">
              <a:buFont typeface="Wingdings" pitchFamily="2" charset="2"/>
              <a:buChar char="ü"/>
            </a:pPr>
            <a:r>
              <a:rPr lang="ar-SA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الابتكار</a:t>
            </a:r>
            <a:r>
              <a:rPr lang="ar-DZ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r>
              <a:rPr lang="en-US" sz="480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 </a:t>
            </a:r>
            <a:endParaRPr lang="ar-DZ" sz="4800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ü"/>
            </a:pPr>
            <a:r>
              <a:rPr lang="ar-SA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المخاطرة</a:t>
            </a:r>
            <a:r>
              <a:rPr lang="ar-DZ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. </a:t>
            </a:r>
          </a:p>
          <a:p>
            <a:pPr algn="ctr" rtl="1">
              <a:buFont typeface="Wingdings" pitchFamily="2" charset="2"/>
              <a:buChar char="ü"/>
            </a:pPr>
            <a:r>
              <a:rPr lang="ar-SA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 المبادرة</a:t>
            </a:r>
            <a:r>
              <a:rPr lang="ar-DZ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r>
              <a:rPr lang="ar-SA" sz="4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 </a:t>
            </a:r>
            <a:endParaRPr lang="fr-FR" sz="4800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extBox 32">
            <a:extLst>
              <a:ext uri="{FF2B5EF4-FFF2-40B4-BE49-F238E27FC236}">
                <a16:creationId xmlns:a16="http://schemas.microsoft.com/office/drawing/2014/main" xmlns="" id="{F5DEBA7B-CA59-4697-88FC-124D42050AF0}"/>
              </a:ext>
            </a:extLst>
          </p:cNvPr>
          <p:cNvSpPr txBox="1"/>
          <p:nvPr/>
        </p:nvSpPr>
        <p:spPr>
          <a:xfrm>
            <a:off x="1995056" y="859810"/>
            <a:ext cx="6913418" cy="589905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 anchor="t">
            <a:spAutoFit/>
          </a:bodyPr>
          <a:lstStyle/>
          <a:p>
            <a:pPr algn="r" rtl="1">
              <a:lnSpc>
                <a:spcPts val="4615"/>
              </a:lnSpc>
            </a:pPr>
            <a:r>
              <a:rPr lang="ar-DZ" sz="5400" b="1" dirty="0" smtClean="0"/>
              <a:t>أبعاد </a:t>
            </a:r>
            <a:r>
              <a:rPr lang="ar-DZ" sz="5400" b="1" dirty="0" err="1" smtClean="0"/>
              <a:t>ريادة</a:t>
            </a:r>
            <a:r>
              <a:rPr lang="ar-DZ" sz="5400" b="1" dirty="0" smtClean="0"/>
              <a:t> الأعمال:</a:t>
            </a:r>
            <a:endParaRPr lang="ar-DZ" sz="5334" b="1" spc="-7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mmersmith One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7686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>
            <a:extLst>
              <a:ext uri="{FF2B5EF4-FFF2-40B4-BE49-F238E27FC236}">
                <a16:creationId xmlns:a16="http://schemas.microsoft.com/office/drawing/2014/main" xmlns="" id="{A02AC19C-6303-4709-97BB-7FA6F19A6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/>
          <a:stretch>
            <a:fillRect/>
          </a:stretch>
        </p:blipFill>
        <p:spPr>
          <a:xfrm>
            <a:off x="709684" y="696036"/>
            <a:ext cx="10484789" cy="6148316"/>
          </a:xfrm>
          <a:prstGeom prst="rect">
            <a:avLst/>
          </a:prstGeom>
          <a:solidFill>
            <a:srgbClr val="23C830"/>
          </a:solidFill>
        </p:spPr>
      </p:pic>
      <p:sp>
        <p:nvSpPr>
          <p:cNvPr id="3" name="Rectangle 2"/>
          <p:cNvSpPr/>
          <p:nvPr/>
        </p:nvSpPr>
        <p:spPr>
          <a:xfrm>
            <a:off x="1323833" y="1146412"/>
            <a:ext cx="936236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1. </a:t>
            </a:r>
            <a:r>
              <a:rPr lang="ar-DZ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على المستوى الاقتصادي:</a:t>
            </a:r>
            <a:endParaRPr lang="fr-FR" sz="32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إعادة هيكلة النسيج الاقتصادي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 المحافظة على استمرارية المنافسة في الأسواق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كسر النمط الاحتكاري الذي تمارسه المؤسسات الكبيرة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Tx/>
              <a:buChar char="-"/>
            </a:pP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المساهمة في نمو الاقتصاد</a:t>
            </a:r>
          </a:p>
          <a:p>
            <a:pPr algn="r" rtl="1"/>
            <a:r>
              <a:rPr lang="ar-DZ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2.على المستوى الاجتماعي:</a:t>
            </a:r>
            <a:endParaRPr lang="fr-FR" sz="32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المساهمة في تحسين المستوى المعيشي للأفراد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المساهمة في تحقيق العدالة الاجتماعية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إعادة توزيع الثروة بين أفراد المجتمع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 الحد من هجرة السكان من الريف إلى المدن، 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- المساهمة في ترقية المرأة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Tx/>
              <a:buChar char="-"/>
            </a:pPr>
            <a:endParaRPr lang="fr-FR" sz="28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extBox 32">
            <a:extLst>
              <a:ext uri="{FF2B5EF4-FFF2-40B4-BE49-F238E27FC236}">
                <a16:creationId xmlns:a16="http://schemas.microsoft.com/office/drawing/2014/main" xmlns="" id="{F5DEBA7B-CA59-4697-88FC-124D42050AF0}"/>
              </a:ext>
            </a:extLst>
          </p:cNvPr>
          <p:cNvSpPr txBox="1"/>
          <p:nvPr/>
        </p:nvSpPr>
        <p:spPr>
          <a:xfrm>
            <a:off x="1571968" y="341186"/>
            <a:ext cx="8309004" cy="589905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 anchor="t">
            <a:spAutoFit/>
          </a:bodyPr>
          <a:lstStyle/>
          <a:p>
            <a:pPr algn="r" rtl="1">
              <a:lnSpc>
                <a:spcPts val="4615"/>
              </a:lnSpc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دور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ريادة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الأعمال على المستوى الاقتصادي ، الاجتماعي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البيئي:</a:t>
            </a:r>
            <a:endParaRPr lang="ar-DZ" sz="3200" b="1" spc="-7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>
            <a:extLst>
              <a:ext uri="{FF2B5EF4-FFF2-40B4-BE49-F238E27FC236}">
                <a16:creationId xmlns:a16="http://schemas.microsoft.com/office/drawing/2014/main" xmlns="" id="{A02AC19C-6303-4709-97BB-7FA6F19A6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"/>
              </a:ext>
            </a:extLst>
          </a:blip>
          <a:srcRect/>
          <a:stretch>
            <a:fillRect/>
          </a:stretch>
        </p:blipFill>
        <p:spPr>
          <a:xfrm>
            <a:off x="1201003" y="232012"/>
            <a:ext cx="9993470" cy="7438030"/>
          </a:xfrm>
          <a:prstGeom prst="rect">
            <a:avLst/>
          </a:prstGeom>
          <a:solidFill>
            <a:srgbClr val="23C830"/>
          </a:solidFill>
        </p:spPr>
      </p:pic>
      <p:sp>
        <p:nvSpPr>
          <p:cNvPr id="3" name="Rectangle 2"/>
          <p:cNvSpPr/>
          <p:nvPr/>
        </p:nvSpPr>
        <p:spPr>
          <a:xfrm>
            <a:off x="1705969" y="791570"/>
            <a:ext cx="89802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3</a:t>
            </a:r>
            <a:r>
              <a:rPr lang="ar-DZ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. على المستوى البيئي:</a:t>
            </a:r>
            <a:endParaRPr lang="fr-FR" sz="3200" b="1" dirty="0" smtClean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" rtl="1"/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يرتبط مفهوم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ريادة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الأعمال بالبعد البيئي من خلال مفهوم التنمية المستدامة الذي يهتم بالمحافظة على البيئة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حماية الموارد الطبيعية الحالية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المستقبلية، إذ يقوم رواد الأعمال باختيار تلك المشاريع التي تأخذ بالحسبان الجانب البيئي أو المشاريع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المستدامة كالبناءات الخضراء، النقل الايكولوجي، ، الكيمياء الخضراء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الرسكلة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و غيرها من المشاريع التي تتطلب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الابداع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و 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الابتكار </a:t>
            </a:r>
            <a:r>
              <a:rPr lang="ar-DZ" sz="32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2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تبني المسؤولية الاجتماعية.</a:t>
            </a:r>
            <a:endParaRPr lang="fr-FR" sz="32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texte 17">
            <a:extLst>
              <a:ext uri="{FF2B5EF4-FFF2-40B4-BE49-F238E27FC236}">
                <a16:creationId xmlns:a16="http://schemas.microsoft.com/office/drawing/2014/main" xmlns="" id="{2000B7F2-1501-304F-C652-C2CBC5AC13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05343" y="642410"/>
            <a:ext cx="6303146" cy="724247"/>
          </a:xfrm>
          <a:solidFill>
            <a:srgbClr val="FF0000"/>
          </a:solidFill>
        </p:spPr>
        <p:txBody>
          <a:bodyPr/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تعريف المقاول</a:t>
            </a: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0" name="شكل حر: شكل 4484">
            <a:extLst>
              <a:ext uri="{FF2B5EF4-FFF2-40B4-BE49-F238E27FC236}">
                <a16:creationId xmlns:a16="http://schemas.microsoft.com/office/drawing/2014/main" xmlns="" id="{7D066E3F-8B93-AE9B-0E44-BB34FB0E48B5}"/>
              </a:ext>
            </a:extLst>
          </p:cNvPr>
          <p:cNvSpPr/>
          <p:nvPr/>
        </p:nvSpPr>
        <p:spPr>
          <a:xfrm>
            <a:off x="0" y="4763"/>
            <a:ext cx="12192000" cy="6853237"/>
          </a:xfrm>
          <a:custGeom>
            <a:avLst/>
            <a:gdLst>
              <a:gd name="connsiteX0" fmla="*/ 0 w 12190376"/>
              <a:gd name="connsiteY0" fmla="*/ 0 h 6854001"/>
              <a:gd name="connsiteX1" fmla="*/ 10536139 w 12190376"/>
              <a:gd name="connsiteY1" fmla="*/ 0 h 6854001"/>
              <a:gd name="connsiteX2" fmla="*/ 10437353 w 12190376"/>
              <a:gd name="connsiteY2" fmla="*/ 229247 h 6854001"/>
              <a:gd name="connsiteX3" fmla="*/ 10314896 w 12190376"/>
              <a:gd name="connsiteY3" fmla="*/ 453086 h 6854001"/>
              <a:gd name="connsiteX4" fmla="*/ 11719590 w 12190376"/>
              <a:gd name="connsiteY4" fmla="*/ 453086 h 6854001"/>
              <a:gd name="connsiteX5" fmla="*/ 11719590 w 12190376"/>
              <a:gd name="connsiteY5" fmla="*/ 457984 h 6854001"/>
              <a:gd name="connsiteX6" fmla="*/ 457984 w 12190376"/>
              <a:gd name="connsiteY6" fmla="*/ 457984 h 6854001"/>
              <a:gd name="connsiteX7" fmla="*/ 457984 w 12190376"/>
              <a:gd name="connsiteY7" fmla="*/ 6396017 h 6854001"/>
              <a:gd name="connsiteX8" fmla="*/ 3201044 w 12190376"/>
              <a:gd name="connsiteY8" fmla="*/ 6396017 h 6854001"/>
              <a:gd name="connsiteX9" fmla="*/ 3051564 w 12190376"/>
              <a:gd name="connsiteY9" fmla="*/ 6496543 h 6854001"/>
              <a:gd name="connsiteX10" fmla="*/ 2908203 w 12190376"/>
              <a:gd name="connsiteY10" fmla="*/ 6622310 h 6854001"/>
              <a:gd name="connsiteX11" fmla="*/ 2735403 w 12190376"/>
              <a:gd name="connsiteY11" fmla="*/ 6846669 h 6854001"/>
              <a:gd name="connsiteX12" fmla="*/ 12190376 w 12190376"/>
              <a:gd name="connsiteY12" fmla="*/ 6846669 h 6854001"/>
              <a:gd name="connsiteX13" fmla="*/ 12190376 w 12190376"/>
              <a:gd name="connsiteY13" fmla="*/ 6854001 h 6854001"/>
              <a:gd name="connsiteX14" fmla="*/ 0 w 12190376"/>
              <a:gd name="connsiteY14" fmla="*/ 6854001 h 685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0376" h="6854001">
                <a:moveTo>
                  <a:pt x="0" y="0"/>
                </a:moveTo>
                <a:lnTo>
                  <a:pt x="10536139" y="0"/>
                </a:lnTo>
                <a:lnTo>
                  <a:pt x="10437353" y="229247"/>
                </a:lnTo>
                <a:cubicBezTo>
                  <a:pt x="10400250" y="305718"/>
                  <a:pt x="10359489" y="380621"/>
                  <a:pt x="10314896" y="453086"/>
                </a:cubicBezTo>
                <a:lnTo>
                  <a:pt x="11719590" y="453086"/>
                </a:lnTo>
                <a:lnTo>
                  <a:pt x="11719590" y="457984"/>
                </a:lnTo>
                <a:lnTo>
                  <a:pt x="457984" y="457984"/>
                </a:lnTo>
                <a:lnTo>
                  <a:pt x="457984" y="6396017"/>
                </a:lnTo>
                <a:lnTo>
                  <a:pt x="3201044" y="6396017"/>
                </a:lnTo>
                <a:lnTo>
                  <a:pt x="3051564" y="6496543"/>
                </a:lnTo>
                <a:cubicBezTo>
                  <a:pt x="3000874" y="6535214"/>
                  <a:pt x="2952796" y="6577020"/>
                  <a:pt x="2908203" y="6622310"/>
                </a:cubicBezTo>
                <a:cubicBezTo>
                  <a:pt x="2841312" y="6689201"/>
                  <a:pt x="2782784" y="6765845"/>
                  <a:pt x="2735403" y="6846669"/>
                </a:cubicBezTo>
                <a:lnTo>
                  <a:pt x="12190376" y="6846669"/>
                </a:lnTo>
                <a:lnTo>
                  <a:pt x="12190376" y="6854001"/>
                </a:lnTo>
                <a:lnTo>
                  <a:pt x="0" y="6854001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05469" y="1733266"/>
            <a:ext cx="9621671" cy="403187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أول من استعمل لفظ </a:t>
            </a:r>
            <a:r>
              <a:rPr lang="ar-SA" sz="3200" b="1" dirty="0" smtClean="0">
                <a:solidFill>
                  <a:schemeClr val="accent1"/>
                </a:solidFill>
                <a:latin typeface="Sakkal Majalla" pitchFamily="2" charset="-78"/>
                <a:cs typeface="Sakkal Majalla" pitchFamily="2" charset="-78"/>
              </a:rPr>
              <a:t>المقاول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هو  </a:t>
            </a:r>
            <a:r>
              <a:rPr lang="fr-FR" sz="3200" b="1" dirty="0" err="1" smtClean="0">
                <a:latin typeface="Sakkal Majalla" pitchFamily="2" charset="-78"/>
                <a:cs typeface="Sakkal Majalla" pitchFamily="2" charset="-78"/>
              </a:rPr>
              <a:t>Montchrétien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سنة 1616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م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، حيث عرفه على أنه " ذلك الشخص الذي يوّقع عقد مع السلطات العمومية بموجبه توكل له مهمة تنفيذ عمل أو مجموعة من الأعمال لصالحها".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/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      عرف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شمبتير</a:t>
            </a:r>
            <a:r>
              <a:rPr lang="fr-FR" sz="3200" b="1" dirty="0" err="1" smtClean="0">
                <a:solidFill>
                  <a:schemeClr val="accent1"/>
                </a:solidFill>
                <a:latin typeface="Sakkal Majalla" pitchFamily="2" charset="-78"/>
                <a:cs typeface="Sakkal Majalla" pitchFamily="2" charset="-78"/>
              </a:rPr>
              <a:t>Schumpter</a:t>
            </a:r>
            <a:r>
              <a:rPr lang="fr-FR" sz="32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رائد الأعمال ( المقاول ) على أنه " شخص مبدع يقوم باستخدام الموارد المتاحة بطريقة مختلفة، يعتمد على الابتكار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يتحمل المخاطرة، تحركه الرغبة في النجاح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ليس الربح مما يجعله يقدم منتجات جديدة، طرق عمل جديدة، قنوات توزيع جديدة، اكتشاف مصادر جديدة للموارد الأولية أو النصف مصنعة، إنشاء منظمات جديدة".</a:t>
            </a:r>
            <a:endParaRPr lang="ar-DZ" sz="32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2906974" y="339509"/>
            <a:ext cx="5977720" cy="724247"/>
          </a:xfrm>
          <a:solidFill>
            <a:srgbClr val="FF0000"/>
          </a:solidFill>
        </p:spPr>
        <p:txBody>
          <a:bodyPr/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صفات المقاول</a:t>
            </a: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5469" y="1733266"/>
            <a:ext cx="9621671" cy="452431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  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من أهم الصفات الواجب توفرها في المقاول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مايلي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lvl="0"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1. الطاقة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الحركية.</a:t>
            </a:r>
          </a:p>
          <a:p>
            <a:pPr lvl="0"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2.الثقة في النفس.</a:t>
            </a:r>
          </a:p>
          <a:p>
            <a:pPr lvl="0"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3. القدرة على احتواء الوقت.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4.القدرة على حل مختلف المشاكل.</a:t>
            </a:r>
          </a:p>
          <a:p>
            <a:pPr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5. تقبل الفشل.</a:t>
            </a:r>
          </a:p>
          <a:p>
            <a:pPr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6. قياس المخاطر.</a:t>
            </a:r>
          </a:p>
          <a:p>
            <a:pPr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7.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الإبتكار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و الإبداع.</a:t>
            </a:r>
          </a:p>
          <a:p>
            <a:pPr algn="r" rtl="1"/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8. القدرة على تقلد منصب القائد.</a:t>
            </a:r>
            <a:endParaRPr lang="ar-DZ" sz="32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SOCCER SPORT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A9BD5"/>
      </a:accent1>
      <a:accent2>
        <a:srgbClr val="224A90"/>
      </a:accent2>
      <a:accent3>
        <a:srgbClr val="010A4F"/>
      </a:accent3>
      <a:accent4>
        <a:srgbClr val="5A9BD5"/>
      </a:accent4>
      <a:accent5>
        <a:srgbClr val="224A90"/>
      </a:accent5>
      <a:accent6>
        <a:srgbClr val="010A4F"/>
      </a:accent6>
      <a:hlink>
        <a:srgbClr val="262626"/>
      </a:hlink>
      <a:folHlink>
        <a:srgbClr val="26262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SOCCER SPORT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A9BD5"/>
      </a:accent1>
      <a:accent2>
        <a:srgbClr val="224A90"/>
      </a:accent2>
      <a:accent3>
        <a:srgbClr val="010A4F"/>
      </a:accent3>
      <a:accent4>
        <a:srgbClr val="5A9BD5"/>
      </a:accent4>
      <a:accent5>
        <a:srgbClr val="224A90"/>
      </a:accent5>
      <a:accent6>
        <a:srgbClr val="010A4F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 algn="ctr">
          <a:defRPr sz="2400" b="1" dirty="0" smtClean="0">
            <a:solidFill>
              <a:schemeClr val="accent5">
                <a:lumMod val="50000"/>
              </a:schemeClr>
            </a:solidFill>
            <a:latin typeface="Ara Aqeeq Bold" panose="00000500000000000000" pitchFamily="2" charset="-78"/>
            <a:cs typeface="Ara Aqeeq Bold" panose="00000500000000000000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SOCCER SPORT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A9BD5"/>
      </a:accent1>
      <a:accent2>
        <a:srgbClr val="224A90"/>
      </a:accent2>
      <a:accent3>
        <a:srgbClr val="010A4F"/>
      </a:accent3>
      <a:accent4>
        <a:srgbClr val="5A9BD5"/>
      </a:accent4>
      <a:accent5>
        <a:srgbClr val="224A90"/>
      </a:accent5>
      <a:accent6>
        <a:srgbClr val="010A4F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ontents Slide Master">
  <a:themeElements>
    <a:clrScheme name="Rouge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 algn="ctr">
          <a:defRPr sz="2400" b="1" dirty="0" smtClean="0">
            <a:solidFill>
              <a:schemeClr val="accent5">
                <a:lumMod val="50000"/>
              </a:schemeClr>
            </a:solidFill>
            <a:latin typeface="Ara Aqeeq Bold" panose="00000500000000000000" pitchFamily="2" charset="-78"/>
            <a:cs typeface="Ara Aqeeq Bold" panose="00000500000000000000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457</Words>
  <Application>Microsoft Office PowerPoint</Application>
  <PresentationFormat>Personnalisé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Cover and End Slide Master</vt:lpstr>
      <vt:lpstr>Contents Slide Master</vt:lpstr>
      <vt:lpstr>Section Break Slide Master</vt:lpstr>
      <vt:lpstr>1_Contents Slide Master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www.pptify.com</dc:title>
  <dc:creator>inbox@pptify.com</dc:creator>
  <cp:lastModifiedBy>user</cp:lastModifiedBy>
  <cp:revision>282</cp:revision>
  <dcterms:created xsi:type="dcterms:W3CDTF">2020-01-20T05:08:25Z</dcterms:created>
  <dcterms:modified xsi:type="dcterms:W3CDTF">2024-03-01T08:10:10Z</dcterms:modified>
</cp:coreProperties>
</file>