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4" r:id="rId4"/>
    <p:sldId id="265" r:id="rId5"/>
    <p:sldId id="266" r:id="rId6"/>
    <p:sldId id="267" r:id="rId7"/>
    <p:sldId id="268" r:id="rId8"/>
    <p:sldId id="258" r:id="rId9"/>
    <p:sldId id="269" r:id="rId10"/>
    <p:sldId id="270" r:id="rId11"/>
    <p:sldId id="271" r:id="rId12"/>
    <p:sldId id="272" r:id="rId13"/>
    <p:sldId id="273" r:id="rId14"/>
    <p:sldId id="274" r:id="rId15"/>
    <p:sldId id="259" r:id="rId16"/>
    <p:sldId id="275" r:id="rId17"/>
    <p:sldId id="276" r:id="rId18"/>
    <p:sldId id="277" r:id="rId19"/>
    <p:sldId id="278" r:id="rId20"/>
    <p:sldId id="279" r:id="rId21"/>
    <p:sldId id="280" r:id="rId22"/>
    <p:sldId id="281" r:id="rId23"/>
    <p:sldId id="260" r:id="rId24"/>
    <p:sldId id="282" r:id="rId25"/>
    <p:sldId id="283" r:id="rId26"/>
    <p:sldId id="284" r:id="rId27"/>
    <p:sldId id="285" r:id="rId28"/>
    <p:sldId id="286" r:id="rId29"/>
    <p:sldId id="287" r:id="rId30"/>
    <p:sldId id="288" r:id="rId31"/>
    <p:sldId id="289" r:id="rId32"/>
    <p:sldId id="261" r:id="rId33"/>
    <p:sldId id="290" r:id="rId34"/>
    <p:sldId id="291" r:id="rId35"/>
    <p:sldId id="292" r:id="rId36"/>
    <p:sldId id="293" r:id="rId37"/>
    <p:sldId id="294" r:id="rId38"/>
    <p:sldId id="295" r:id="rId39"/>
    <p:sldId id="296" r:id="rId40"/>
    <p:sldId id="297" r:id="rId41"/>
    <p:sldId id="262" r:id="rId42"/>
    <p:sldId id="298" r:id="rId43"/>
    <p:sldId id="299" r:id="rId44"/>
    <p:sldId id="300" r:id="rId45"/>
    <p:sldId id="301" r:id="rId46"/>
    <p:sldId id="302" r:id="rId47"/>
    <p:sldId id="304" r:id="rId48"/>
    <p:sldId id="303" r:id="rId49"/>
    <p:sldId id="263" r:id="rId50"/>
    <p:sldId id="305" r:id="rId51"/>
    <p:sldId id="306" r:id="rId52"/>
    <p:sldId id="307" r:id="rId53"/>
    <p:sldId id="309" r:id="rId54"/>
    <p:sldId id="310" r:id="rId55"/>
    <p:sldId id="311"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5"/>
    <p:restoredTop sz="95833"/>
  </p:normalViewPr>
  <p:slideViewPr>
    <p:cSldViewPr snapToGrid="0">
      <p:cViewPr varScale="1">
        <p:scale>
          <a:sx n="107" d="100"/>
          <a:sy n="107" d="100"/>
        </p:scale>
        <p:origin x="648"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3/19/24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3/19/24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D628DE-2869-35E9-F182-28322E21C1BA}"/>
              </a:ext>
            </a:extLst>
          </p:cNvPr>
          <p:cNvSpPr>
            <a:spLocks noGrp="1"/>
          </p:cNvSpPr>
          <p:nvPr>
            <p:ph type="ctrTitle"/>
          </p:nvPr>
        </p:nvSpPr>
        <p:spPr>
          <a:xfrm>
            <a:off x="2589212" y="973777"/>
            <a:ext cx="8915399" cy="3369625"/>
          </a:xfrm>
        </p:spPr>
        <p:txBody>
          <a:bodyPr>
            <a:normAutofit fontScale="90000"/>
          </a:bodyPr>
          <a:lstStyle/>
          <a:p>
            <a:pPr algn="ctr" rtl="1"/>
            <a:r>
              <a:rPr lang="ar-DZ" b="1" i="0" u="none" strike="noStrike" dirty="0">
                <a:solidFill>
                  <a:srgbClr val="1F1F1F"/>
                </a:solidFill>
                <a:effectLst/>
                <a:latin typeface="Google Sans"/>
              </a:rPr>
              <a:t>دور الأجهزة الرئيسية في الأمم المتحدة في حماية حقوق الإنسان</a:t>
            </a:r>
            <a:br>
              <a:rPr lang="ar-DZ" b="1" i="0" u="none" strike="noStrike" dirty="0">
                <a:solidFill>
                  <a:srgbClr val="1F1F1F"/>
                </a:solidFill>
                <a:effectLst/>
                <a:latin typeface="Google Sans"/>
              </a:rPr>
            </a:br>
            <a:endParaRPr lang="fr-DZ" dirty="0"/>
          </a:p>
        </p:txBody>
      </p:sp>
      <p:sp>
        <p:nvSpPr>
          <p:cNvPr id="3" name="Sous-titre 2">
            <a:extLst>
              <a:ext uri="{FF2B5EF4-FFF2-40B4-BE49-F238E27FC236}">
                <a16:creationId xmlns:a16="http://schemas.microsoft.com/office/drawing/2014/main" id="{1EEF76AB-7CC8-827C-9C23-18C9F8B7AF25}"/>
              </a:ext>
            </a:extLst>
          </p:cNvPr>
          <p:cNvSpPr>
            <a:spLocks noGrp="1"/>
          </p:cNvSpPr>
          <p:nvPr>
            <p:ph type="subTitle" idx="1"/>
          </p:nvPr>
        </p:nvSpPr>
        <p:spPr>
          <a:xfrm>
            <a:off x="2244435" y="4343402"/>
            <a:ext cx="9260176" cy="1126283"/>
          </a:xfrm>
        </p:spPr>
        <p:txBody>
          <a:bodyPr/>
          <a:lstStyle/>
          <a:p>
            <a:pPr marL="0" indent="0" algn="ctr" defTabSz="457200" rtl="1" eaLnBrk="1" latinLnBrk="0" hangingPunct="1">
              <a:spcBef>
                <a:spcPts val="1000"/>
              </a:spcBef>
              <a:spcAft>
                <a:spcPts val="0"/>
              </a:spcAft>
              <a:buClr>
                <a:schemeClr val="accent1"/>
              </a:buClr>
              <a:buFont typeface="Wingdings 3" charset="2"/>
              <a:buNone/>
            </a:pPr>
            <a:r>
              <a:rPr lang="ar-DZ" b="1" i="0" u="none" strike="noStrike" dirty="0">
                <a:solidFill>
                  <a:srgbClr val="1F1F1F"/>
                </a:solidFill>
                <a:effectLst/>
                <a:latin typeface="Google Sans"/>
              </a:rPr>
              <a:t>الجمعية العامة</a:t>
            </a:r>
            <a:r>
              <a:rPr lang="fr-FR" b="1" i="0" u="none" strike="noStrike" dirty="0">
                <a:solidFill>
                  <a:srgbClr val="1F1F1F"/>
                </a:solidFill>
                <a:effectLst/>
                <a:latin typeface="Google Sans"/>
              </a:rPr>
              <a:t> - </a:t>
            </a:r>
            <a:r>
              <a:rPr lang="ar-DZ" b="1" i="0" u="none" strike="noStrike" dirty="0">
                <a:solidFill>
                  <a:srgbClr val="1F1F1F"/>
                </a:solidFill>
                <a:effectLst/>
                <a:latin typeface="Google Sans"/>
              </a:rPr>
              <a:t> مجلس حقوق الإنسان </a:t>
            </a:r>
            <a:r>
              <a:rPr lang="fr-FR" b="1" i="0" u="none" strike="noStrike" dirty="0">
                <a:solidFill>
                  <a:srgbClr val="1F1F1F"/>
                </a:solidFill>
                <a:effectLst/>
                <a:latin typeface="Google Sans"/>
              </a:rPr>
              <a:t>- </a:t>
            </a:r>
            <a:r>
              <a:rPr lang="ar-DZ" b="1" i="0" u="none" strike="noStrike" dirty="0">
                <a:solidFill>
                  <a:srgbClr val="1F1F1F"/>
                </a:solidFill>
                <a:effectLst/>
                <a:latin typeface="Google Sans"/>
              </a:rPr>
              <a:t>مجلس الأمن </a:t>
            </a:r>
            <a:r>
              <a:rPr lang="fr-FR" b="1" i="0" u="none" strike="noStrike" dirty="0">
                <a:solidFill>
                  <a:srgbClr val="1F1F1F"/>
                </a:solidFill>
                <a:effectLst/>
                <a:latin typeface="Google Sans"/>
              </a:rPr>
              <a:t>– </a:t>
            </a:r>
            <a:r>
              <a:rPr lang="ar-DZ" b="1" i="0" u="none" strike="noStrike" dirty="0">
                <a:solidFill>
                  <a:srgbClr val="1F1F1F"/>
                </a:solidFill>
                <a:effectLst/>
                <a:latin typeface="Google Sans"/>
              </a:rPr>
              <a:t>المجلس الاقتصادي  الاجتماعي</a:t>
            </a:r>
            <a:r>
              <a:rPr lang="fr-FR" b="1" i="0" u="none" strike="noStrike" dirty="0">
                <a:solidFill>
                  <a:srgbClr val="1F1F1F"/>
                </a:solidFill>
                <a:effectLst/>
                <a:latin typeface="Google Sans"/>
              </a:rPr>
              <a:t>- </a:t>
            </a:r>
            <a:r>
              <a:rPr lang="ar-DZ" b="1" i="0" u="none" strike="noStrike" dirty="0">
                <a:solidFill>
                  <a:srgbClr val="1F1F1F"/>
                </a:solidFill>
                <a:effectLst/>
                <a:latin typeface="Google Sans"/>
              </a:rPr>
              <a:t> مجلس الوقاية</a:t>
            </a:r>
            <a:r>
              <a:rPr lang="fr-FR" b="1" i="0" u="none" strike="noStrike" dirty="0">
                <a:solidFill>
                  <a:srgbClr val="1F1F1F"/>
                </a:solidFill>
                <a:effectLst/>
                <a:latin typeface="Google Sans"/>
              </a:rPr>
              <a:t>- </a:t>
            </a:r>
            <a:r>
              <a:rPr lang="ar-DZ" b="1" i="0" u="none" strike="noStrike" dirty="0">
                <a:solidFill>
                  <a:srgbClr val="1F1F1F"/>
                </a:solidFill>
                <a:effectLst/>
                <a:latin typeface="Google Sans"/>
              </a:rPr>
              <a:t>الأمانة العامة</a:t>
            </a:r>
            <a:r>
              <a:rPr lang="fr-FR" b="1" i="0" u="none" strike="noStrike" dirty="0">
                <a:solidFill>
                  <a:srgbClr val="1F1F1F"/>
                </a:solidFill>
                <a:effectLst/>
                <a:latin typeface="Google Sans"/>
              </a:rPr>
              <a:t>-  </a:t>
            </a:r>
            <a:r>
              <a:rPr lang="ar-DZ" b="1" i="0" u="none" strike="noStrike" dirty="0">
                <a:solidFill>
                  <a:srgbClr val="1F1F1F"/>
                </a:solidFill>
                <a:effectLst/>
                <a:latin typeface="Google Sans"/>
              </a:rPr>
              <a:t>محكمة العدل الدولية</a:t>
            </a:r>
            <a:endParaRPr lang="fr-DZ" dirty="0"/>
          </a:p>
        </p:txBody>
      </p:sp>
    </p:spTree>
    <p:extLst>
      <p:ext uri="{BB962C8B-B14F-4D97-AF65-F5344CB8AC3E}">
        <p14:creationId xmlns:p14="http://schemas.microsoft.com/office/powerpoint/2010/main" val="3579591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4F0B94-5FD1-7595-407F-3A4B52A736CC}"/>
              </a:ext>
            </a:extLst>
          </p:cNvPr>
          <p:cNvSpPr>
            <a:spLocks noGrp="1"/>
          </p:cNvSpPr>
          <p:nvPr>
            <p:ph type="title"/>
          </p:nvPr>
        </p:nvSpPr>
        <p:spPr/>
        <p:txBody>
          <a:bodyPr/>
          <a:lstStyle/>
          <a:p>
            <a:pPr algn="ctr"/>
            <a:r>
              <a:rPr lang="ar-DZ" b="1" i="0" u="none" strike="noStrike" dirty="0">
                <a:solidFill>
                  <a:srgbClr val="1F1F1F"/>
                </a:solidFill>
                <a:effectLst/>
                <a:latin typeface="Google Sans"/>
              </a:rPr>
              <a:t>2. إجراء تحقيقات:</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A2799486-EC70-65E8-AD1E-F19F9D3BE9DA}"/>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لمجلس حقوق الإنسان إجراء تحقيقات في انتهاكات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يتم ذلك من خلال لجان التحقيق أو المقررين الخاصين.</a:t>
            </a:r>
          </a:p>
          <a:p>
            <a:pPr algn="r" rtl="1">
              <a:buFont typeface="Arial" panose="020B0604020202020204" pitchFamily="34" charset="0"/>
              <a:buChar char="•"/>
            </a:pPr>
            <a:r>
              <a:rPr lang="ar-DZ" sz="3200" b="0" i="0" u="none" strike="noStrike" dirty="0">
                <a:solidFill>
                  <a:srgbClr val="1F1F1F"/>
                </a:solidFill>
                <a:effectLst/>
                <a:latin typeface="Google Sans"/>
              </a:rPr>
              <a:t>يمكن أن تؤدي التحقيقات إلى إصدار تقارير وتوصيات، أو حتى إحالة القضايا إلى المحكمة الجنائية الدولية.</a:t>
            </a:r>
          </a:p>
          <a:p>
            <a:endParaRPr lang="fr-DZ" dirty="0"/>
          </a:p>
        </p:txBody>
      </p:sp>
    </p:spTree>
    <p:extLst>
      <p:ext uri="{BB962C8B-B14F-4D97-AF65-F5344CB8AC3E}">
        <p14:creationId xmlns:p14="http://schemas.microsoft.com/office/powerpoint/2010/main" val="1161678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E71AD-6766-41BC-FA9B-6252B854896F}"/>
              </a:ext>
            </a:extLst>
          </p:cNvPr>
          <p:cNvSpPr>
            <a:spLocks noGrp="1"/>
          </p:cNvSpPr>
          <p:nvPr>
            <p:ph type="title"/>
          </p:nvPr>
        </p:nvSpPr>
        <p:spPr/>
        <p:txBody>
          <a:bodyPr/>
          <a:lstStyle/>
          <a:p>
            <a:pPr algn="ctr"/>
            <a:r>
              <a:rPr lang="ar-DZ" b="1" i="0" u="none" strike="noStrike" dirty="0">
                <a:solidFill>
                  <a:srgbClr val="1F1F1F"/>
                </a:solidFill>
                <a:effectLst/>
                <a:latin typeface="Google Sans"/>
              </a:rPr>
              <a:t>3. تقديم توصيات:</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A186AD77-AE51-A85B-6BD5-88B41C58FDBA}"/>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لمجلس حقوق الإنسان تقديم توصيات للدول الأعضاء بشأن كيفية تحسين أوضاع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يمكن أن تشمل هذه التوصيات تغييرات في القوانين أو السياسات أو الممارسات.</a:t>
            </a:r>
          </a:p>
          <a:p>
            <a:pPr algn="r" rtl="1">
              <a:buFont typeface="Arial" panose="020B0604020202020204" pitchFamily="34" charset="0"/>
              <a:buChar char="•"/>
            </a:pPr>
            <a:r>
              <a:rPr lang="ar-DZ" sz="3200" b="0" i="0" u="none" strike="noStrike" dirty="0">
                <a:solidFill>
                  <a:srgbClr val="1F1F1F"/>
                </a:solidFill>
                <a:effectLst/>
                <a:latin typeface="Google Sans"/>
              </a:rPr>
              <a:t>يمكن أن تساعد التوصيات في تحسين حياة ملايين الأشخاص حول العالم.</a:t>
            </a:r>
          </a:p>
          <a:p>
            <a:pPr algn="r" rtl="1"/>
            <a:endParaRPr lang="fr-DZ" dirty="0"/>
          </a:p>
        </p:txBody>
      </p:sp>
    </p:spTree>
    <p:extLst>
      <p:ext uri="{BB962C8B-B14F-4D97-AF65-F5344CB8AC3E}">
        <p14:creationId xmlns:p14="http://schemas.microsoft.com/office/powerpoint/2010/main" val="693835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BF21F3-D560-8449-B865-F2D162BAD3B1}"/>
              </a:ext>
            </a:extLst>
          </p:cNvPr>
          <p:cNvSpPr>
            <a:spLocks noGrp="1"/>
          </p:cNvSpPr>
          <p:nvPr>
            <p:ph type="title"/>
          </p:nvPr>
        </p:nvSpPr>
        <p:spPr/>
        <p:txBody>
          <a:bodyPr/>
          <a:lstStyle/>
          <a:p>
            <a:pPr algn="ctr" rtl="1"/>
            <a:r>
              <a:rPr lang="ar-DZ" b="1" i="0" u="none" strike="noStrike" dirty="0">
                <a:solidFill>
                  <a:srgbClr val="1F1F1F"/>
                </a:solidFill>
                <a:effectLst/>
                <a:latin typeface="Google Sans"/>
              </a:rPr>
              <a:t>4. إصدار قرارات:</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7A4F98A9-F73F-5191-DD91-EAE29BBA22F0}"/>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لمجلس حقوق الإنسان إصدار قرارات تدين انتهاكات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يمكن أن تساعد هذه القرارات في زيادة الوعي بانتهاكات حقوق الإنسان وحث الدول على اتخاذ إجراءات لتحسين أوضاعها</a:t>
            </a:r>
            <a:r>
              <a:rPr lang="ar-DZ" b="0" i="0" u="none" strike="noStrike" dirty="0">
                <a:solidFill>
                  <a:srgbClr val="1F1F1F"/>
                </a:solidFill>
                <a:effectLst/>
                <a:latin typeface="Google Sans"/>
              </a:rPr>
              <a:t>.</a:t>
            </a:r>
          </a:p>
          <a:p>
            <a:endParaRPr lang="fr-DZ" dirty="0"/>
          </a:p>
        </p:txBody>
      </p:sp>
    </p:spTree>
    <p:extLst>
      <p:ext uri="{BB962C8B-B14F-4D97-AF65-F5344CB8AC3E}">
        <p14:creationId xmlns:p14="http://schemas.microsoft.com/office/powerpoint/2010/main" val="1077829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EE80D0-CFD7-82F3-C552-FAD6EE7585BC}"/>
              </a:ext>
            </a:extLst>
          </p:cNvPr>
          <p:cNvSpPr>
            <a:spLocks noGrp="1"/>
          </p:cNvSpPr>
          <p:nvPr>
            <p:ph type="title"/>
          </p:nvPr>
        </p:nvSpPr>
        <p:spPr/>
        <p:txBody>
          <a:bodyPr/>
          <a:lstStyle/>
          <a:p>
            <a:pPr algn="ctr" rtl="1"/>
            <a:r>
              <a:rPr lang="ar-DZ" b="1" i="0" u="none" strike="noStrike" dirty="0">
                <a:solidFill>
                  <a:srgbClr val="1F1F1F"/>
                </a:solidFill>
                <a:effectLst/>
                <a:latin typeface="Google Sans"/>
              </a:rPr>
              <a:t>5. إنشاء آليات خاصة: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C644C819-8ADF-ED20-673E-479E904790E6}"/>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لمجلس حقوق الإنسان إنشاء آليات خاصة، مثل المقررين الخاصين، للتحقيق في قضايا حقوق الإنسان محددة.</a:t>
            </a:r>
          </a:p>
          <a:p>
            <a:pPr algn="r" rtl="1">
              <a:buFont typeface="Arial" panose="020B0604020202020204" pitchFamily="34" charset="0"/>
              <a:buChar char="•"/>
            </a:pPr>
            <a:r>
              <a:rPr lang="ar-DZ" sz="3200" b="0" i="0" u="none" strike="noStrike" dirty="0">
                <a:solidFill>
                  <a:srgbClr val="1F1F1F"/>
                </a:solidFill>
                <a:effectLst/>
                <a:latin typeface="Google Sans"/>
              </a:rPr>
              <a:t>يمكن للمقررين الخاصين زيارة البلدان وإجراء تحقيقات وإصدار تقارير وتقديم توصيات.</a:t>
            </a:r>
          </a:p>
          <a:p>
            <a:endParaRPr lang="fr-DZ" dirty="0"/>
          </a:p>
        </p:txBody>
      </p:sp>
    </p:spTree>
    <p:extLst>
      <p:ext uri="{BB962C8B-B14F-4D97-AF65-F5344CB8AC3E}">
        <p14:creationId xmlns:p14="http://schemas.microsoft.com/office/powerpoint/2010/main" val="24116129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56C93F-BFAE-4E96-3869-B6DE89B36AC2}"/>
              </a:ext>
            </a:extLst>
          </p:cNvPr>
          <p:cNvSpPr>
            <a:spLocks noGrp="1"/>
          </p:cNvSpPr>
          <p:nvPr>
            <p:ph type="title"/>
          </p:nvPr>
        </p:nvSpPr>
        <p:spPr/>
        <p:txBody>
          <a:bodyPr/>
          <a:lstStyle/>
          <a:p>
            <a:r>
              <a:rPr lang="ar-DZ" b="1" i="0" u="none" strike="noStrike" dirty="0">
                <a:solidFill>
                  <a:srgbClr val="1F1F1F"/>
                </a:solidFill>
                <a:effectLst/>
                <a:latin typeface="Google Sans"/>
              </a:rPr>
              <a:t>أمثلة على عمل مجلس حقوق الإنسان:</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ACD79AF3-52D5-35C0-A6A9-031A53C6872B}"/>
              </a:ext>
            </a:extLst>
          </p:cNvPr>
          <p:cNvSpPr>
            <a:spLocks noGrp="1"/>
          </p:cNvSpPr>
          <p:nvPr>
            <p:ph idx="1"/>
          </p:nvPr>
        </p:nvSpPr>
        <p:spPr/>
        <p:txBody>
          <a:bodyPr/>
          <a:lstStyle/>
          <a:p>
            <a:pPr algn="r" rtl="1">
              <a:buFont typeface="Arial" panose="020B0604020202020204" pitchFamily="34" charset="0"/>
              <a:buChar char="•"/>
            </a:pPr>
            <a:r>
              <a:rPr lang="ar-DZ" sz="2400" b="0" i="0" u="none" strike="noStrike" dirty="0">
                <a:solidFill>
                  <a:srgbClr val="1F1F1F"/>
                </a:solidFill>
                <a:effectLst/>
                <a:latin typeface="Google Sans"/>
              </a:rPr>
              <a:t>في عام 2011، أنشأ مجلس حقوق الإنسان لجنة التحقيق الدولية المستقلة بشأن سوريا.</a:t>
            </a:r>
          </a:p>
          <a:p>
            <a:pPr algn="r" rtl="1">
              <a:buFont typeface="Arial" panose="020B0604020202020204" pitchFamily="34" charset="0"/>
              <a:buChar char="•"/>
            </a:pPr>
            <a:r>
              <a:rPr lang="ar-DZ" sz="2400" b="0" i="0" u="none" strike="noStrike" dirty="0">
                <a:solidFill>
                  <a:srgbClr val="1F1F1F"/>
                </a:solidFill>
                <a:effectLst/>
                <a:latin typeface="Google Sans"/>
              </a:rPr>
              <a:t>حققت اللجنة في انتهاكات حقوق الإنسان التي ارتكبت خلال الحرب الأهلية السورية.</a:t>
            </a:r>
          </a:p>
          <a:p>
            <a:pPr algn="r" rtl="1">
              <a:buFont typeface="Arial" panose="020B0604020202020204" pitchFamily="34" charset="0"/>
              <a:buChar char="•"/>
            </a:pPr>
            <a:r>
              <a:rPr lang="ar-DZ" sz="2400" b="0" i="0" u="none" strike="noStrike" dirty="0">
                <a:solidFill>
                  <a:srgbClr val="1F1F1F"/>
                </a:solidFill>
                <a:effectLst/>
                <a:latin typeface="Google Sans"/>
              </a:rPr>
              <a:t>في عام 2014، أصدر مجلس حقوق الإنسان قرارًا يدين انتهاكات حقوق الإنسان في شبه جزيرة القرم.</a:t>
            </a:r>
          </a:p>
          <a:p>
            <a:pPr algn="r" rtl="1">
              <a:buFont typeface="Arial" panose="020B0604020202020204" pitchFamily="34" charset="0"/>
              <a:buChar char="•"/>
            </a:pPr>
            <a:r>
              <a:rPr lang="ar-DZ" sz="2400" b="0" i="0" u="none" strike="noStrike" dirty="0">
                <a:solidFill>
                  <a:srgbClr val="1F1F1F"/>
                </a:solidFill>
                <a:effectLst/>
                <a:latin typeface="Google Sans"/>
              </a:rPr>
              <a:t>في عام 2019، عين مجلس حقوق الإنسان مقررًا خاصًا معني بحقوق الإنسان في فنزويلا.</a:t>
            </a:r>
          </a:p>
          <a:p>
            <a:endParaRPr lang="fr-DZ" dirty="0"/>
          </a:p>
        </p:txBody>
      </p:sp>
    </p:spTree>
    <p:extLst>
      <p:ext uri="{BB962C8B-B14F-4D97-AF65-F5344CB8AC3E}">
        <p14:creationId xmlns:p14="http://schemas.microsoft.com/office/powerpoint/2010/main" val="3046615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696268-B0C4-2989-18A1-1CB440587869}"/>
              </a:ext>
            </a:extLst>
          </p:cNvPr>
          <p:cNvSpPr>
            <a:spLocks noGrp="1"/>
          </p:cNvSpPr>
          <p:nvPr>
            <p:ph type="title"/>
          </p:nvPr>
        </p:nvSpPr>
        <p:spPr/>
        <p:txBody>
          <a:bodyPr/>
          <a:lstStyle/>
          <a:p>
            <a:pPr algn="ctr" rtl="1"/>
            <a:r>
              <a:rPr lang="ar-DZ" b="1" i="0" u="none" strike="noStrike" dirty="0">
                <a:solidFill>
                  <a:srgbClr val="1F1F1F"/>
                </a:solidFill>
                <a:effectLst/>
                <a:latin typeface="Google Sans"/>
              </a:rPr>
              <a:t>مجلس الأمن:</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A8AEF684-EE4C-F6DE-6180-F6678368DE5E}"/>
              </a:ext>
            </a:extLst>
          </p:cNvPr>
          <p:cNvSpPr>
            <a:spLocks noGrp="1"/>
          </p:cNvSpPr>
          <p:nvPr>
            <p:ph idx="1"/>
          </p:nvPr>
        </p:nvSpPr>
        <p:spPr/>
        <p:txBody>
          <a:bodyPr/>
          <a:lstStyle/>
          <a:p>
            <a:pPr algn="r" rtl="1">
              <a:buFont typeface="Arial" panose="020B0604020202020204" pitchFamily="34" charset="0"/>
              <a:buChar char="•"/>
            </a:pPr>
            <a:r>
              <a:rPr lang="ar-DZ" sz="2800" b="1" i="0" u="none" strike="noStrike" dirty="0">
                <a:solidFill>
                  <a:srgbClr val="1F1F1F"/>
                </a:solidFill>
                <a:effectLst/>
                <a:latin typeface="Google Sans"/>
              </a:rPr>
              <a:t>اتخاذ إجراءات</a:t>
            </a:r>
            <a:r>
              <a:rPr lang="ar-DZ" sz="2800" b="0" i="0" u="none" strike="noStrike" dirty="0">
                <a:solidFill>
                  <a:srgbClr val="1F1F1F"/>
                </a:solidFill>
                <a:effectLst/>
                <a:latin typeface="Google Sans"/>
              </a:rPr>
              <a:t>، بما في ذلك فرض العقوبات أو استخدام القوة العسكرية، لمنع أو وقف انتهاكات حقوق الإنسان الجسيمة.</a:t>
            </a:r>
          </a:p>
          <a:p>
            <a:pPr algn="r" rtl="1">
              <a:buFont typeface="Arial" panose="020B0604020202020204" pitchFamily="34" charset="0"/>
              <a:buChar char="•"/>
            </a:pPr>
            <a:r>
              <a:rPr lang="ar-DZ" sz="2800" b="1" i="0" u="none" strike="noStrike" dirty="0">
                <a:solidFill>
                  <a:srgbClr val="1F1F1F"/>
                </a:solidFill>
                <a:effectLst/>
                <a:latin typeface="Google Sans"/>
              </a:rPr>
              <a:t>إنشاء بعثات حفظ السلام</a:t>
            </a:r>
            <a:r>
              <a:rPr lang="ar-DZ" sz="2800" b="0" i="0" u="none" strike="noStrike" dirty="0">
                <a:solidFill>
                  <a:srgbClr val="1F1F1F"/>
                </a:solidFill>
                <a:effectLst/>
                <a:latin typeface="Google Sans"/>
              </a:rPr>
              <a:t> لحماية المدنيين من انتهاكات حقوق الإنسان.</a:t>
            </a:r>
          </a:p>
          <a:p>
            <a:pPr algn="r" rtl="1">
              <a:buFont typeface="Arial" panose="020B0604020202020204" pitchFamily="34" charset="0"/>
              <a:buChar char="•"/>
            </a:pPr>
            <a:r>
              <a:rPr lang="ar-DZ" sz="2800" b="1" i="0" u="none" strike="noStrike" dirty="0">
                <a:solidFill>
                  <a:srgbClr val="1F1F1F"/>
                </a:solidFill>
                <a:effectLst/>
                <a:latin typeface="Google Sans"/>
              </a:rPr>
              <a:t>إحالة قضايا حقوق الإنسان إلى المحكمة الجنائية الدولية</a:t>
            </a:r>
            <a:r>
              <a:rPr lang="ar-DZ" sz="2800" b="0" i="0" u="none" strike="noStrike" dirty="0">
                <a:solidFill>
                  <a:srgbClr val="1F1F1F"/>
                </a:solidFill>
                <a:effectLst/>
                <a:latin typeface="Google Sans"/>
              </a:rPr>
              <a:t> للتحقيق فيها ومقاضاة مرتكبيها.</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34971244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C4520B-4B6B-040C-796D-D1A62A112768}"/>
              </a:ext>
            </a:extLst>
          </p:cNvPr>
          <p:cNvSpPr>
            <a:spLocks noGrp="1"/>
          </p:cNvSpPr>
          <p:nvPr>
            <p:ph type="title"/>
          </p:nvPr>
        </p:nvSpPr>
        <p:spPr/>
        <p:txBody>
          <a:bodyPr/>
          <a:lstStyle/>
          <a:p>
            <a:pPr algn="ctr" rtl="1"/>
            <a:r>
              <a:rPr lang="ar-DZ" b="1" i="0" u="none" strike="noStrike" dirty="0">
                <a:solidFill>
                  <a:srgbClr val="1F1F1F"/>
                </a:solidFill>
                <a:effectLst/>
                <a:latin typeface="Google Sans"/>
              </a:rPr>
              <a:t>1. اتخاذ إجراءات:</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70DB27DC-7367-043E-07C8-31CEA20396FE}"/>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يمكن لمجلس الأمن اتخاذ إجراءات لمنع أو وقف انتهاكات حقوق الإنسان الجسيمة.</a:t>
            </a:r>
          </a:p>
          <a:p>
            <a:pPr algn="r" rtl="1">
              <a:buFont typeface="Arial" panose="020B0604020202020204" pitchFamily="34" charset="0"/>
              <a:buChar char="•"/>
            </a:pPr>
            <a:r>
              <a:rPr lang="ar-DZ" sz="2800" b="0" i="0" u="none" strike="noStrike" dirty="0">
                <a:solidFill>
                  <a:srgbClr val="1F1F1F"/>
                </a:solidFill>
                <a:effectLst/>
                <a:latin typeface="Google Sans"/>
              </a:rPr>
              <a:t>يمكن أن تشمل هذه الإجراءات فرض عقوبات اقتصادية أو حظر الأسلحة أو استخدام القوة العسكرية.</a:t>
            </a:r>
          </a:p>
          <a:p>
            <a:pPr algn="r" rtl="1">
              <a:buFont typeface="Arial" panose="020B0604020202020204" pitchFamily="34" charset="0"/>
              <a:buChar char="•"/>
            </a:pPr>
            <a:r>
              <a:rPr lang="ar-DZ" sz="2800" b="0" i="0" u="none" strike="noStrike" dirty="0">
                <a:solidFill>
                  <a:srgbClr val="1F1F1F"/>
                </a:solidFill>
                <a:effectLst/>
                <a:latin typeface="Google Sans"/>
              </a:rPr>
              <a:t>يتم اتخاذ هذه الإجراءات بموجب الفصل السابع من ميثاق الأمم المتحدة، الذي يسمح للمجلس باتخاذ "الخطوات التي يرى أنها ضرورية للحفاظ على السلم والأمن الدوليين".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4188352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C78B09-C2D9-1D01-9ECC-90304DE0861F}"/>
              </a:ext>
            </a:extLst>
          </p:cNvPr>
          <p:cNvSpPr>
            <a:spLocks noGrp="1"/>
          </p:cNvSpPr>
          <p:nvPr>
            <p:ph type="title"/>
          </p:nvPr>
        </p:nvSpPr>
        <p:spPr/>
        <p:txBody>
          <a:bodyPr/>
          <a:lstStyle/>
          <a:p>
            <a:pPr rtl="1"/>
            <a:r>
              <a:rPr lang="ar-DZ" b="1" i="0" u="none" strike="noStrike" dirty="0">
                <a:solidFill>
                  <a:srgbClr val="1F1F1F"/>
                </a:solidFill>
                <a:effectLst/>
                <a:latin typeface="Google Sans"/>
              </a:rPr>
              <a:t>2. إنشاء بعثات حفظ السلام:</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F5B7E634-12B5-DD0D-86B2-4825B3074310}"/>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لمجلس الأمن إنشاء بعثات حفظ السلام لحماية المدنيين من انتهاكات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تتكون بعثات حفظ السلام من جنود من مختلف الدول الأعضاء في الأمم المتحدة.</a:t>
            </a:r>
          </a:p>
          <a:p>
            <a:pPr algn="r" rtl="1">
              <a:buFont typeface="Arial" panose="020B0604020202020204" pitchFamily="34" charset="0"/>
              <a:buChar char="•"/>
            </a:pPr>
            <a:r>
              <a:rPr lang="ar-DZ" sz="3200" b="0" i="0" u="none" strike="noStrike" dirty="0">
                <a:solidFill>
                  <a:srgbClr val="1F1F1F"/>
                </a:solidFill>
                <a:effectLst/>
                <a:latin typeface="Google Sans"/>
              </a:rPr>
              <a:t>يتم نشر بعثات حفظ السلام في المناطق التي تشهد صراعات أو نزاعات.</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693404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D0113B-4DD1-6132-1AD7-41A316DACE19}"/>
              </a:ext>
            </a:extLst>
          </p:cNvPr>
          <p:cNvSpPr>
            <a:spLocks noGrp="1"/>
          </p:cNvSpPr>
          <p:nvPr>
            <p:ph type="title"/>
          </p:nvPr>
        </p:nvSpPr>
        <p:spPr/>
        <p:txBody>
          <a:bodyPr>
            <a:normAutofit fontScale="90000"/>
          </a:bodyPr>
          <a:lstStyle/>
          <a:p>
            <a:pPr algn="ctr" rtl="1"/>
            <a:r>
              <a:rPr lang="ar-DZ" b="1" i="0" u="none" strike="noStrike" dirty="0">
                <a:solidFill>
                  <a:srgbClr val="1F1F1F"/>
                </a:solidFill>
                <a:effectLst/>
                <a:latin typeface="Google Sans"/>
              </a:rPr>
              <a:t>3. إحالة قضايا حقوق الإنسان إلى المحكمة الجنائية الدولية: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6737E970-F0F9-B3EB-7444-A1C88BB579E1}"/>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لمجلس الأمن إحالة قضايا حقوق الإنسان إلى المحكمة الجنائية الدولية للتحقيق فيها ومقاضاة مرتكبيها.</a:t>
            </a:r>
          </a:p>
          <a:p>
            <a:pPr algn="r" rtl="1">
              <a:buFont typeface="Arial" panose="020B0604020202020204" pitchFamily="34" charset="0"/>
              <a:buChar char="•"/>
            </a:pPr>
            <a:r>
              <a:rPr lang="ar-DZ" sz="3200" b="0" i="0" u="none" strike="noStrike" dirty="0">
                <a:solidFill>
                  <a:srgbClr val="1F1F1F"/>
                </a:solidFill>
                <a:effectLst/>
                <a:latin typeface="Google Sans"/>
              </a:rPr>
              <a:t>المحكمة الجنائية الدولية هي محكمة دولية تختص بمقاضاة الأفراد المتهمين بارتكاب جرائم الحرب والجرائم ضد الإنسانية والإبادة الجماعية.</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3199635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628AD6-2392-0905-3F2F-C4958355F5D2}"/>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أمثلة على عمل مجلس الأمن:</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666BDE54-8013-4646-A1CB-963D2A061C1C}"/>
              </a:ext>
            </a:extLst>
          </p:cNvPr>
          <p:cNvSpPr>
            <a:spLocks noGrp="1"/>
          </p:cNvSpPr>
          <p:nvPr>
            <p:ph idx="1"/>
          </p:nvPr>
        </p:nvSpPr>
        <p:spPr/>
        <p:txBody>
          <a:bodyPr>
            <a:normAutofit fontScale="92500" lnSpcReduction="10000"/>
          </a:bodyPr>
          <a:lstStyle/>
          <a:p>
            <a:pPr algn="r" rtl="1">
              <a:buFont typeface="Arial" panose="020B0604020202020204" pitchFamily="34" charset="0"/>
              <a:buChar char="•"/>
            </a:pPr>
            <a:r>
              <a:rPr lang="ar-DZ" sz="3200" b="0" i="0" u="none" strike="noStrike" dirty="0">
                <a:solidFill>
                  <a:srgbClr val="1F1F1F"/>
                </a:solidFill>
                <a:effectLst/>
                <a:latin typeface="Google Sans"/>
              </a:rPr>
              <a:t>في عام 1993، فرض مجلس الأمن عقوبات على يوغوسلافيا لوقف انتهاكات حقوق الإنسان في كوسوفو.</a:t>
            </a:r>
          </a:p>
          <a:p>
            <a:pPr algn="r" rtl="1">
              <a:buFont typeface="Arial" panose="020B0604020202020204" pitchFamily="34" charset="0"/>
              <a:buChar char="•"/>
            </a:pPr>
            <a:r>
              <a:rPr lang="ar-DZ" sz="3200" b="0" i="0" u="none" strike="noStrike" dirty="0">
                <a:solidFill>
                  <a:srgbClr val="1F1F1F"/>
                </a:solidFill>
                <a:effectLst/>
                <a:latin typeface="Google Sans"/>
              </a:rPr>
              <a:t>في عام 2003، أنشأ مجلس الأمن بعثة حفظ السلام في دارفور لحماية المدنيين من انتهاكات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في عام 2011، أحال مجلس الأمن قضية ليبيا إلى المحكمة الجنائية الدولية.</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405572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8D3B0E-469A-ABA4-913E-B95CEF477A90}"/>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الجمعية العامة</a:t>
            </a:r>
            <a:endParaRPr lang="fr-DZ" dirty="0"/>
          </a:p>
        </p:txBody>
      </p:sp>
      <p:sp>
        <p:nvSpPr>
          <p:cNvPr id="3" name="Espace réservé du contenu 2">
            <a:extLst>
              <a:ext uri="{FF2B5EF4-FFF2-40B4-BE49-F238E27FC236}">
                <a16:creationId xmlns:a16="http://schemas.microsoft.com/office/drawing/2014/main" id="{6EA7D9E9-4B38-C8D8-C4B0-676934F5DD1F}"/>
              </a:ext>
            </a:extLst>
          </p:cNvPr>
          <p:cNvSpPr>
            <a:spLocks noGrp="1"/>
          </p:cNvSpPr>
          <p:nvPr>
            <p:ph idx="1"/>
          </p:nvPr>
        </p:nvSpPr>
        <p:spPr/>
        <p:txBody>
          <a:bodyPr/>
          <a:lstStyle/>
          <a:p>
            <a:pPr algn="r" rtl="1">
              <a:buFont typeface="Arial" panose="020B0604020202020204" pitchFamily="34" charset="0"/>
              <a:buChar char="•"/>
            </a:pPr>
            <a:r>
              <a:rPr lang="ar-DZ" sz="2400" b="1" i="0" u="none" strike="noStrike" dirty="0">
                <a:solidFill>
                  <a:srgbClr val="1F1F1F"/>
                </a:solidFill>
                <a:effectLst/>
                <a:latin typeface="Google Sans"/>
              </a:rPr>
              <a:t>اعتماد إعلان حقوق الإنسان العالمي</a:t>
            </a:r>
            <a:r>
              <a:rPr lang="ar-DZ" sz="2400" b="0" i="0" u="none" strike="noStrike" dirty="0">
                <a:solidFill>
                  <a:srgbClr val="1F1F1F"/>
                </a:solidFill>
                <a:effectLst/>
                <a:latin typeface="Google Sans"/>
              </a:rPr>
              <a:t> في عام 1948، وهو وثيقة أساسية تحدد الحقوق والحريات الأساسية التي يجب أن يتمتع بها جميع البشر.</a:t>
            </a:r>
          </a:p>
          <a:p>
            <a:pPr algn="r" rtl="1">
              <a:buFont typeface="Arial" panose="020B0604020202020204" pitchFamily="34" charset="0"/>
              <a:buChar char="•"/>
            </a:pPr>
            <a:r>
              <a:rPr lang="ar-DZ" sz="2400" b="1" i="0" u="none" strike="noStrike" dirty="0">
                <a:solidFill>
                  <a:srgbClr val="1F1F1F"/>
                </a:solidFill>
                <a:effectLst/>
                <a:latin typeface="Google Sans"/>
              </a:rPr>
              <a:t>انتخاب أعضاء مجلس حقوق الإنسان</a:t>
            </a:r>
            <a:r>
              <a:rPr lang="ar-DZ" sz="2400" b="0" i="0" u="none" strike="noStrike" dirty="0">
                <a:solidFill>
                  <a:srgbClr val="1F1F1F"/>
                </a:solidFill>
                <a:effectLst/>
                <a:latin typeface="Google Sans"/>
              </a:rPr>
              <a:t>، وهي الهيئة الرئيسية المسؤولة عن تعزيز وحماية حقوق الإنسان في جميع أنحاء العالم.</a:t>
            </a:r>
          </a:p>
          <a:p>
            <a:pPr algn="r" rtl="1">
              <a:buFont typeface="Arial" panose="020B0604020202020204" pitchFamily="34" charset="0"/>
              <a:buChar char="•"/>
            </a:pPr>
            <a:r>
              <a:rPr lang="ar-DZ" sz="2400" b="1" i="0" u="none" strike="noStrike" dirty="0">
                <a:solidFill>
                  <a:srgbClr val="1F1F1F"/>
                </a:solidFill>
                <a:effectLst/>
                <a:latin typeface="Google Sans"/>
              </a:rPr>
              <a:t>مناقشة قضايا حقوق الإنسان</a:t>
            </a:r>
            <a:r>
              <a:rPr lang="ar-DZ" sz="2400" b="0" i="0" u="none" strike="noStrike" dirty="0">
                <a:solidFill>
                  <a:srgbClr val="1F1F1F"/>
                </a:solidFill>
                <a:effectLst/>
                <a:latin typeface="Google Sans"/>
              </a:rPr>
              <a:t> في جلساتها العامة، وإصدار قرارات بشأنها.</a:t>
            </a:r>
          </a:p>
          <a:p>
            <a:pPr algn="r" rtl="1">
              <a:buFont typeface="Arial" panose="020B0604020202020204" pitchFamily="34" charset="0"/>
              <a:buChar char="•"/>
            </a:pPr>
            <a:r>
              <a:rPr lang="ar-DZ" sz="2400" b="1" i="0" u="none" strike="noStrike" dirty="0">
                <a:solidFill>
                  <a:srgbClr val="1F1F1F"/>
                </a:solidFill>
                <a:effectLst/>
                <a:latin typeface="Google Sans"/>
              </a:rPr>
              <a:t>إنشاء لجان فرعية</a:t>
            </a:r>
            <a:r>
              <a:rPr lang="ar-DZ" sz="2400" b="0" i="0" u="none" strike="noStrike" dirty="0">
                <a:solidFill>
                  <a:srgbClr val="1F1F1F"/>
                </a:solidFill>
                <a:effectLst/>
                <a:latin typeface="Google Sans"/>
              </a:rPr>
              <a:t> معنية بقضايا حقوق الإنسان محددة، مثل لجنة حقوق الإنسان ولجنة حقوق الطفل.</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089485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111021-CCC2-2DB2-4F23-A73EC48CD7C7}"/>
              </a:ext>
            </a:extLst>
          </p:cNvPr>
          <p:cNvSpPr>
            <a:spLocks noGrp="1"/>
          </p:cNvSpPr>
          <p:nvPr>
            <p:ph type="title"/>
          </p:nvPr>
        </p:nvSpPr>
        <p:spPr/>
        <p:txBody>
          <a:bodyPr/>
          <a:lstStyle/>
          <a:p>
            <a:pPr algn="ctr" rtl="1"/>
            <a:r>
              <a:rPr lang="ar-DZ" b="1" i="0" u="none" strike="noStrike" dirty="0">
                <a:solidFill>
                  <a:srgbClr val="1F1F1F"/>
                </a:solidFill>
                <a:effectLst/>
                <a:latin typeface="Google Sans"/>
              </a:rPr>
              <a:t>محدوديات دور مجلس الأمن:</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F9058E95-E0D4-C8AB-6B7D-8787FDCEB86C}"/>
              </a:ext>
            </a:extLst>
          </p:cNvPr>
          <p:cNvSpPr>
            <a:spLocks noGrp="1"/>
          </p:cNvSpPr>
          <p:nvPr>
            <p:ph idx="1"/>
          </p:nvPr>
        </p:nvSpPr>
        <p:spPr>
          <a:xfrm>
            <a:off x="2589212" y="1905000"/>
            <a:ext cx="8915400" cy="3777622"/>
          </a:xfrm>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يمكن أن تكون فعالية مجلس الأمن في حماية حقوق الإنسان محدودة بسبب الخلافات بين الدول الأعضاء.</a:t>
            </a:r>
          </a:p>
          <a:p>
            <a:pPr algn="r" rtl="1">
              <a:buFont typeface="Arial" panose="020B0604020202020204" pitchFamily="34" charset="0"/>
              <a:buChar char="•"/>
            </a:pPr>
            <a:r>
              <a:rPr lang="ar-DZ" sz="2800" b="0" i="0" u="none" strike="noStrike" dirty="0">
                <a:solidFill>
                  <a:srgbClr val="1F1F1F"/>
                </a:solidFill>
                <a:effectLst/>
                <a:latin typeface="Google Sans"/>
              </a:rPr>
              <a:t>يمكن لبعض الدول استخدام حق النقض (الفيتو) لمنع المجلس من اتخاذ إجراءات ضد الدول التي تنتهك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أن يؤدي ذلك إلى إفلات الدول من العقاب على انتهاكات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078205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244ECB-6983-A771-B3CF-5DCBB615B2AA}"/>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دور المجتمع المدني: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84DB0F78-BB7C-554B-8C47-234C05863338}"/>
              </a:ext>
            </a:extLst>
          </p:cNvPr>
          <p:cNvSpPr>
            <a:spLocks noGrp="1"/>
          </p:cNvSpPr>
          <p:nvPr>
            <p:ph idx="1"/>
          </p:nvPr>
        </p:nvSpPr>
        <p:spPr/>
        <p:txBody>
          <a:bodyPr>
            <a:normAutofit/>
          </a:bodyPr>
          <a:lstStyle/>
          <a:p>
            <a:pPr algn="r" rtl="1">
              <a:buFont typeface="Arial" panose="020B0604020202020204" pitchFamily="34" charset="0"/>
              <a:buChar char="•"/>
            </a:pPr>
            <a:r>
              <a:rPr lang="ar-DZ" sz="2800" b="0" i="0" u="none" strike="noStrike" dirty="0">
                <a:solidFill>
                  <a:srgbClr val="1F1F1F"/>
                </a:solidFill>
                <a:effectLst/>
                <a:latin typeface="Google Sans"/>
              </a:rPr>
              <a:t>يمكن للمجتمع المدني لعب دور هام في دعم عمل مجلس الأمن في 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للمنظمات غير الحكومية الضغط على الدول الأعضاء في المجلس لاتخاذ إجراءات ضد الدول التي تنتهك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للمنظمات غير الحكومية أيضًا تقديم المعلومات والتقارير إلى المجلس حول انتهاكات حقوق الإنسان.</a:t>
            </a:r>
          </a:p>
        </p:txBody>
      </p:sp>
    </p:spTree>
    <p:extLst>
      <p:ext uri="{BB962C8B-B14F-4D97-AF65-F5344CB8AC3E}">
        <p14:creationId xmlns:p14="http://schemas.microsoft.com/office/powerpoint/2010/main" val="270603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E2409D-3AD9-8A64-48A7-88C764E4A6B9}"/>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الخلاصة: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0BAF8FA9-F8D8-8786-CF4E-D2DDE492A4E8}"/>
              </a:ext>
            </a:extLst>
          </p:cNvPr>
          <p:cNvSpPr>
            <a:spLocks noGrp="1"/>
          </p:cNvSpPr>
          <p:nvPr>
            <p:ph idx="1"/>
          </p:nvPr>
        </p:nvSpPr>
        <p:spPr/>
        <p:txBody>
          <a:bodyPr>
            <a:normAutofit fontScale="92500" lnSpcReduction="20000"/>
          </a:bodyPr>
          <a:lstStyle/>
          <a:p>
            <a:pPr algn="r" rtl="1">
              <a:buFont typeface="Arial" panose="020B0604020202020204" pitchFamily="34" charset="0"/>
              <a:buChar char="•"/>
            </a:pPr>
            <a:r>
              <a:rPr lang="ar-DZ" sz="2800" b="0" i="0" u="none" strike="noStrike" dirty="0">
                <a:solidFill>
                  <a:srgbClr val="1F1F1F"/>
                </a:solidFill>
                <a:effectLst/>
                <a:latin typeface="Google Sans"/>
              </a:rPr>
              <a:t>يلعب مجلس الأمن دورًا هامًا في 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للمجلس اتخاذ إجراءات لمنع أو وقف انتهاكات حقوق الإنسان الجسيمة.</a:t>
            </a:r>
          </a:p>
          <a:p>
            <a:pPr algn="r" rtl="1">
              <a:buFont typeface="Arial" panose="020B0604020202020204" pitchFamily="34" charset="0"/>
              <a:buChar char="•"/>
            </a:pPr>
            <a:r>
              <a:rPr lang="ar-DZ" sz="2800" b="0" i="0" u="none" strike="noStrike" dirty="0">
                <a:solidFill>
                  <a:srgbClr val="1F1F1F"/>
                </a:solidFill>
                <a:effectLst/>
                <a:latin typeface="Google Sans"/>
              </a:rPr>
              <a:t>يمكن للمجلس أيضًا إنشاء بعثات حفظ السلام لحماية المدنيين من انتهاكات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للمجلس إحالة قضايا حقوق الإنسان إلى المحكمة الجنائية الدولية للتحقيق فيها ومقاضاة مرتكبيها.</a:t>
            </a:r>
          </a:p>
          <a:p>
            <a:pPr algn="r" rtl="1">
              <a:buFont typeface="Arial" panose="020B0604020202020204" pitchFamily="34" charset="0"/>
              <a:buChar char="•"/>
            </a:pPr>
            <a:r>
              <a:rPr lang="ar-DZ" sz="2800" b="0" i="0" u="none" strike="noStrike" dirty="0">
                <a:solidFill>
                  <a:srgbClr val="1F1F1F"/>
                </a:solidFill>
                <a:effectLst/>
                <a:latin typeface="Google Sans"/>
              </a:rPr>
              <a:t>يمكن للمجتمع المدني لعب دور هام في دعم عمل مجلس الأمن في حماية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3779472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AFF229-DCE1-14F2-3DC3-7ABA634D440A}"/>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المجلس الاقتصادي و الاجتماعي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AD8C98E7-2071-EDA8-6BD6-B22F59534B86}"/>
              </a:ext>
            </a:extLst>
          </p:cNvPr>
          <p:cNvSpPr>
            <a:spLocks noGrp="1"/>
          </p:cNvSpPr>
          <p:nvPr>
            <p:ph idx="1"/>
          </p:nvPr>
        </p:nvSpPr>
        <p:spPr/>
        <p:txBody>
          <a:bodyPr/>
          <a:lstStyle/>
          <a:p>
            <a:pPr algn="r" rtl="1">
              <a:buFont typeface="Arial" panose="020B0604020202020204" pitchFamily="34" charset="0"/>
              <a:buChar char="•"/>
            </a:pPr>
            <a:r>
              <a:rPr lang="ar-DZ" sz="3200" b="1" i="0" u="none" strike="noStrike" dirty="0">
                <a:solidFill>
                  <a:srgbClr val="1F1F1F"/>
                </a:solidFill>
                <a:effectLst/>
                <a:latin typeface="Google Sans"/>
              </a:rPr>
              <a:t>تعزيز التعاون الدولي</a:t>
            </a:r>
            <a:r>
              <a:rPr lang="ar-DZ" sz="3200" b="0" i="0" u="none" strike="noStrike" dirty="0">
                <a:solidFill>
                  <a:srgbClr val="1F1F1F"/>
                </a:solidFill>
                <a:effectLst/>
                <a:latin typeface="Google Sans"/>
              </a:rPr>
              <a:t> في مجال حقوق الإنسان، بما في ذلك من خلال تقديم المساعدة التقنية للدول الأعضاء.</a:t>
            </a:r>
          </a:p>
          <a:p>
            <a:pPr algn="r" rtl="1">
              <a:buFont typeface="Arial" panose="020B0604020202020204" pitchFamily="34" charset="0"/>
              <a:buChar char="•"/>
            </a:pPr>
            <a:r>
              <a:rPr lang="ar-DZ" sz="3200" b="1" i="0" u="none" strike="noStrike" dirty="0">
                <a:solidFill>
                  <a:srgbClr val="1F1F1F"/>
                </a:solidFill>
                <a:effectLst/>
                <a:latin typeface="Google Sans"/>
              </a:rPr>
              <a:t>إصدار توصيات</a:t>
            </a:r>
            <a:r>
              <a:rPr lang="ar-DZ" sz="3200" b="0" i="0" u="none" strike="noStrike" dirty="0">
                <a:solidFill>
                  <a:srgbClr val="1F1F1F"/>
                </a:solidFill>
                <a:effectLst/>
                <a:latin typeface="Google Sans"/>
              </a:rPr>
              <a:t> للدول الأعضاء بشأن كيفية تحسين أوضاع حقوق الإنسان.</a:t>
            </a:r>
          </a:p>
          <a:p>
            <a:pPr algn="r" rtl="1">
              <a:buFont typeface="Arial" panose="020B0604020202020204" pitchFamily="34" charset="0"/>
              <a:buChar char="•"/>
            </a:pPr>
            <a:r>
              <a:rPr lang="ar-DZ" sz="3200" b="1" i="0" u="none" strike="noStrike" dirty="0">
                <a:solidFill>
                  <a:srgbClr val="1F1F1F"/>
                </a:solidFill>
                <a:effectLst/>
                <a:latin typeface="Google Sans"/>
              </a:rPr>
              <a:t>متابعة تنفيذ</a:t>
            </a:r>
            <a:r>
              <a:rPr lang="ar-DZ" sz="3200" b="0" i="0" u="none" strike="noStrike" dirty="0">
                <a:solidFill>
                  <a:srgbClr val="1F1F1F"/>
                </a:solidFill>
                <a:effectLst/>
                <a:latin typeface="Google Sans"/>
              </a:rPr>
              <a:t> إعلانات حقوق الإنسان واتفاقياتها.</a:t>
            </a:r>
          </a:p>
          <a:p>
            <a:pPr marL="0" indent="0" algn="r" defTabSz="457200" rtl="1" eaLnBrk="1" latinLnBrk="0" hangingPunct="1">
              <a:spcBef>
                <a:spcPts val="1000"/>
              </a:spcBef>
              <a:spcAft>
                <a:spcPts val="0"/>
              </a:spcAft>
              <a:buClr>
                <a:schemeClr val="accent1"/>
              </a:buClr>
              <a:buNone/>
            </a:pPr>
            <a:endParaRPr lang="fr-DZ" dirty="0"/>
          </a:p>
        </p:txBody>
      </p:sp>
    </p:spTree>
    <p:extLst>
      <p:ext uri="{BB962C8B-B14F-4D97-AF65-F5344CB8AC3E}">
        <p14:creationId xmlns:p14="http://schemas.microsoft.com/office/powerpoint/2010/main" val="2766911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096F969-5CC7-27D1-7CE8-5E9BBD5DCBC8}"/>
              </a:ext>
            </a:extLst>
          </p:cNvPr>
          <p:cNvSpPr>
            <a:spLocks noGrp="1"/>
          </p:cNvSpPr>
          <p:nvPr>
            <p:ph type="title"/>
          </p:nvPr>
        </p:nvSpPr>
        <p:spPr>
          <a:xfrm>
            <a:off x="2589213" y="624110"/>
            <a:ext cx="8915400" cy="1248233"/>
          </a:xfrm>
        </p:spPr>
        <p:txBody>
          <a:bodyPr/>
          <a:lstStyle/>
          <a:p>
            <a:pPr algn="ctr" rtl="1"/>
            <a:r>
              <a:rPr lang="ar-DZ" b="1" i="0" u="none" strike="noStrike" dirty="0">
                <a:solidFill>
                  <a:srgbClr val="1F1F1F"/>
                </a:solidFill>
                <a:effectLst/>
                <a:latin typeface="Google Sans"/>
              </a:rPr>
              <a:t>1. تعزيز التعاون الدولي: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FA71DCE0-B413-B84B-E123-FFF76DA7062A}"/>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يُعدّ المجلس الاقتصادي و الاجتماعي منصة رئيسية لتعزيز التعاون الدولي في مجال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يتم ذلك من خلال تقديم المساعدة التقنية للدول الأعضاء، وعقد المؤتمرات والندوات، ودعم المنظمات غير الحكومية.</a:t>
            </a:r>
          </a:p>
          <a:p>
            <a:pPr algn="r" rtl="1">
              <a:buFont typeface="Arial" panose="020B0604020202020204" pitchFamily="34" charset="0"/>
              <a:buChar char="•"/>
            </a:pPr>
            <a:r>
              <a:rPr lang="ar-DZ" sz="3200" b="0" i="0" u="none" strike="noStrike" dirty="0">
                <a:solidFill>
                  <a:srgbClr val="1F1F1F"/>
                </a:solidFill>
                <a:effectLst/>
                <a:latin typeface="Google Sans"/>
              </a:rPr>
              <a:t>تهدف هذه الأنشطة إلى مساعدة الدول الأعضاء في تحسين أوضاع حقوق الإنسان في بلدانها</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3436395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8C1C28-1489-CCDF-CFF9-BA1957C8ADF0}"/>
              </a:ext>
            </a:extLst>
          </p:cNvPr>
          <p:cNvSpPr>
            <a:spLocks noGrp="1"/>
          </p:cNvSpPr>
          <p:nvPr>
            <p:ph type="title"/>
          </p:nvPr>
        </p:nvSpPr>
        <p:spPr/>
        <p:txBody>
          <a:bodyPr/>
          <a:lstStyle/>
          <a:p>
            <a:pPr algn="ctr" rtl="1"/>
            <a:r>
              <a:rPr lang="ar-DZ" b="1" i="0" u="none" strike="noStrike" dirty="0">
                <a:solidFill>
                  <a:srgbClr val="1F1F1F"/>
                </a:solidFill>
                <a:effectLst/>
                <a:latin typeface="Google Sans"/>
              </a:rPr>
              <a:t>2. إصدار توصيات:</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8E0DDD6E-A375-9C9A-D717-DDFA7B3CDB14}"/>
              </a:ext>
            </a:extLst>
          </p:cNvPr>
          <p:cNvSpPr>
            <a:spLocks noGrp="1"/>
          </p:cNvSpPr>
          <p:nvPr>
            <p:ph idx="1"/>
          </p:nvPr>
        </p:nvSpPr>
        <p:spPr/>
        <p:txBody>
          <a:bodyPr>
            <a:normAutofit fontScale="92500"/>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للمجلس الاقتصادي و الاجتماعي إصدار توصيات للدول الأعضاء بشأن كيفية تحسين أوضاع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تشمل هذه التوصيات مجموعة واسعة من القضايا، مثل حرية التعبير والحق في التعليم والحق في الصحة.</a:t>
            </a:r>
          </a:p>
          <a:p>
            <a:pPr algn="r" rtl="1">
              <a:buFont typeface="Arial" panose="020B0604020202020204" pitchFamily="34" charset="0"/>
              <a:buChar char="•"/>
            </a:pPr>
            <a:r>
              <a:rPr lang="ar-DZ" sz="3200" b="0" i="0" u="none" strike="noStrike" dirty="0">
                <a:solidFill>
                  <a:srgbClr val="1F1F1F"/>
                </a:solidFill>
                <a:effectLst/>
                <a:latin typeface="Google Sans"/>
              </a:rPr>
              <a:t>تُعدّ هذه التوصيات أدوات مهمة لمساعدة الدول الأعضاء في الوفاء بالتزاماتها في مجال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5496449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1C0042-0283-FEAF-C549-D9204F89068E}"/>
              </a:ext>
            </a:extLst>
          </p:cNvPr>
          <p:cNvSpPr>
            <a:spLocks noGrp="1"/>
          </p:cNvSpPr>
          <p:nvPr>
            <p:ph type="title"/>
          </p:nvPr>
        </p:nvSpPr>
        <p:spPr/>
        <p:txBody>
          <a:bodyPr/>
          <a:lstStyle/>
          <a:p>
            <a:pPr algn="ctr" rtl="1"/>
            <a:r>
              <a:rPr lang="ar-DZ" b="1" i="0" u="none" strike="noStrike" dirty="0">
                <a:solidFill>
                  <a:srgbClr val="1F1F1F"/>
                </a:solidFill>
                <a:effectLst/>
                <a:latin typeface="Google Sans"/>
              </a:rPr>
              <a:t>3. متابعة تنفيذ:</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EC4C4AA6-B564-05D5-8131-8AB78249B850}"/>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يتابع المجلس الاقتصادي و الاجتماعي تنفيذ إعلانات حقوق الإنسان واتفاقياتها.</a:t>
            </a:r>
          </a:p>
          <a:p>
            <a:pPr algn="r" rtl="1">
              <a:buFont typeface="Arial" panose="020B0604020202020204" pitchFamily="34" charset="0"/>
              <a:buChar char="•"/>
            </a:pPr>
            <a:r>
              <a:rPr lang="ar-DZ" sz="3200" b="0" i="0" u="none" strike="noStrike" dirty="0">
                <a:solidFill>
                  <a:srgbClr val="1F1F1F"/>
                </a:solidFill>
                <a:effectLst/>
                <a:latin typeface="Google Sans"/>
              </a:rPr>
              <a:t>يتم ذلك من خلال مراجعة التقارير التي تقدمها الدول الأعضاء، وعقد جلسات استماع مع الخبراء، وإصدار قرارات بشأن قضايا محددة.</a:t>
            </a:r>
          </a:p>
          <a:p>
            <a:pPr algn="r" rtl="1">
              <a:buFont typeface="Arial" panose="020B0604020202020204" pitchFamily="34" charset="0"/>
              <a:buChar char="•"/>
            </a:pPr>
            <a:r>
              <a:rPr lang="ar-DZ" sz="3200" b="0" i="0" u="none" strike="noStrike" dirty="0">
                <a:solidFill>
                  <a:srgbClr val="1F1F1F"/>
                </a:solidFill>
                <a:effectLst/>
                <a:latin typeface="Google Sans"/>
              </a:rPr>
              <a:t>تضمن هذه العملية احترام الدول الأعضاء لالتزاماتها في مجال حقوق الإنسان</a:t>
            </a:r>
            <a:r>
              <a:rPr lang="ar-DZ" b="0" i="0" u="none" strike="noStrike" dirty="0">
                <a:solidFill>
                  <a:srgbClr val="1F1F1F"/>
                </a:solidFill>
                <a:effectLst/>
                <a:latin typeface="Google Sans"/>
              </a:rPr>
              <a:t>.</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3931384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9BF460-21B3-E8E2-63EE-7C3C913131C5}"/>
              </a:ext>
            </a:extLst>
          </p:cNvPr>
          <p:cNvSpPr>
            <a:spLocks noGrp="1"/>
          </p:cNvSpPr>
          <p:nvPr>
            <p:ph type="title"/>
          </p:nvPr>
        </p:nvSpPr>
        <p:spPr/>
        <p:txBody>
          <a:bodyPr>
            <a:normAutofit fontScale="90000"/>
          </a:bodyPr>
          <a:lstStyle/>
          <a:p>
            <a:pPr rtl="1"/>
            <a:r>
              <a:rPr lang="ar-DZ" b="1" i="0" u="none" strike="noStrike" dirty="0">
                <a:solidFill>
                  <a:srgbClr val="1F1F1F"/>
                </a:solidFill>
                <a:effectLst/>
                <a:latin typeface="Google Sans"/>
              </a:rPr>
              <a:t>أمثلة على عمل المجلس الاقتصادي و الاجتماعي: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D3F1C389-85BF-AAEE-B3D6-5B76C31BC6FA}"/>
              </a:ext>
            </a:extLst>
          </p:cNvPr>
          <p:cNvSpPr>
            <a:spLocks noGrp="1"/>
          </p:cNvSpPr>
          <p:nvPr>
            <p:ph idx="1"/>
          </p:nvPr>
        </p:nvSpPr>
        <p:spPr/>
        <p:txBody>
          <a:bodyPr/>
          <a:lstStyle/>
          <a:p>
            <a:pPr algn="r" rtl="1">
              <a:buFont typeface="Arial" panose="020B0604020202020204" pitchFamily="34" charset="0"/>
              <a:buChar char="•"/>
            </a:pPr>
            <a:r>
              <a:rPr lang="ar-DZ" sz="2400" b="0" i="0" u="none" strike="noStrike" dirty="0">
                <a:solidFill>
                  <a:srgbClr val="1F1F1F"/>
                </a:solidFill>
                <a:effectLst/>
                <a:latin typeface="Google Sans"/>
              </a:rPr>
              <a:t>في عام 2015، اعتمد المجلس الاقتصادي و الاجتماعي أهداف التنمية المستدامة، والتي تتضمن هدفًا لتعزيز وحماية حقوق الإنسان.</a:t>
            </a:r>
          </a:p>
          <a:p>
            <a:pPr algn="r" rtl="1">
              <a:buFont typeface="Arial" panose="020B0604020202020204" pitchFamily="34" charset="0"/>
              <a:buChar char="•"/>
            </a:pPr>
            <a:r>
              <a:rPr lang="ar-DZ" sz="2400" b="0" i="0" u="none" strike="noStrike" dirty="0">
                <a:solidFill>
                  <a:srgbClr val="1F1F1F"/>
                </a:solidFill>
                <a:effectLst/>
                <a:latin typeface="Google Sans"/>
              </a:rPr>
              <a:t>في عام 2016، أنشأ المجلس الاقتصادي و الاجتماعي منتدى حقوق الإنسان والشركات، وهو منصة للحوار بين الحكومات والشركات والمجتمع المدني حول قضايا حقوق الإنسان المتعلقة بالأعمال التجارية.</a:t>
            </a:r>
          </a:p>
          <a:p>
            <a:pPr algn="r" rtl="1">
              <a:buFont typeface="Arial" panose="020B0604020202020204" pitchFamily="34" charset="0"/>
              <a:buChar char="•"/>
            </a:pPr>
            <a:r>
              <a:rPr lang="ar-DZ" sz="2400" b="0" i="0" u="none" strike="noStrike" dirty="0">
                <a:solidFill>
                  <a:srgbClr val="1F1F1F"/>
                </a:solidFill>
                <a:effectLst/>
                <a:latin typeface="Google Sans"/>
              </a:rPr>
              <a:t>في عام 2017، أصدر المجلس الاقتصادي و الاجتماعي قرارًا يدين انتهاكات حقوق الإنسان في ميانمار</a:t>
            </a:r>
            <a:r>
              <a:rPr lang="ar-DZ" b="0" i="0" u="none" strike="noStrike" dirty="0">
                <a:solidFill>
                  <a:srgbClr val="1F1F1F"/>
                </a:solidFill>
                <a:effectLst/>
                <a:latin typeface="Google Sans"/>
              </a:rPr>
              <a:t>.</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3976318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CC637B-31D2-B9D3-E3E4-0DCE13C75B32}"/>
              </a:ext>
            </a:extLst>
          </p:cNvPr>
          <p:cNvSpPr>
            <a:spLocks noGrp="1"/>
          </p:cNvSpPr>
          <p:nvPr>
            <p:ph type="title"/>
          </p:nvPr>
        </p:nvSpPr>
        <p:spPr/>
        <p:txBody>
          <a:bodyPr>
            <a:normAutofit fontScale="90000"/>
          </a:bodyPr>
          <a:lstStyle/>
          <a:p>
            <a:pPr rtl="1"/>
            <a:r>
              <a:rPr lang="ar-DZ" b="1" i="0" u="none" strike="noStrike" dirty="0">
                <a:solidFill>
                  <a:srgbClr val="1F1F1F"/>
                </a:solidFill>
                <a:effectLst/>
                <a:latin typeface="Google Sans"/>
              </a:rPr>
              <a:t>محدوديات دور المجلس الاقتصادي و الاجتماعي: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30FA7892-2B90-A5AB-0A08-5514510A0564}"/>
              </a:ext>
            </a:extLst>
          </p:cNvPr>
          <p:cNvSpPr>
            <a:spLocks noGrp="1"/>
          </p:cNvSpPr>
          <p:nvPr>
            <p:ph idx="1"/>
          </p:nvPr>
        </p:nvSpPr>
        <p:spPr/>
        <p:txBody>
          <a:bodyPr>
            <a:normAutofit fontScale="92500"/>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أن تكون فعالية المجلس الاقتصادي و الاجتماعي في حماية حقوق الإنسان محدودة بسبب نقص الموارد.</a:t>
            </a:r>
          </a:p>
          <a:p>
            <a:pPr algn="r" rtl="1">
              <a:buFont typeface="Arial" panose="020B0604020202020204" pitchFamily="34" charset="0"/>
              <a:buChar char="•"/>
            </a:pPr>
            <a:r>
              <a:rPr lang="ar-DZ" sz="3200" b="0" i="0" u="none" strike="noStrike" dirty="0">
                <a:solidFill>
                  <a:srgbClr val="1F1F1F"/>
                </a:solidFill>
                <a:effectLst/>
                <a:latin typeface="Google Sans"/>
              </a:rPr>
              <a:t>يمكن لبعض الدول الأعضاء عرقلة عمل المجلس من خلال رفضها للتعاون أو تقديم معلومات غير دقيقة.</a:t>
            </a:r>
          </a:p>
          <a:p>
            <a:pPr algn="r" rtl="1">
              <a:buFont typeface="Arial" panose="020B0604020202020204" pitchFamily="34" charset="0"/>
              <a:buChar char="•"/>
            </a:pPr>
            <a:r>
              <a:rPr lang="ar-DZ" sz="3200" b="0" i="0" u="none" strike="noStrike" dirty="0">
                <a:solidFill>
                  <a:srgbClr val="1F1F1F"/>
                </a:solidFill>
                <a:effectLst/>
                <a:latin typeface="Google Sans"/>
              </a:rPr>
              <a:t>يمكن أن يؤدي ذلك إلى صعوبة في معالجة بعض قضايا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8251952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68452E-CE78-DFB8-7B6A-A8EDDBA14D4C}"/>
              </a:ext>
            </a:extLst>
          </p:cNvPr>
          <p:cNvSpPr>
            <a:spLocks noGrp="1"/>
          </p:cNvSpPr>
          <p:nvPr>
            <p:ph type="title"/>
          </p:nvPr>
        </p:nvSpPr>
        <p:spPr/>
        <p:txBody>
          <a:bodyPr/>
          <a:lstStyle/>
          <a:p>
            <a:pPr algn="ctr" rtl="1"/>
            <a:r>
              <a:rPr lang="ar-DZ" b="1" i="0" u="none" strike="noStrike" dirty="0">
                <a:solidFill>
                  <a:srgbClr val="1F1F1F"/>
                </a:solidFill>
                <a:effectLst/>
                <a:latin typeface="Google Sans"/>
              </a:rPr>
              <a:t>1. تعزيز التعاون الدولي: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A4C7B567-F0D0-6FCD-62CF-57FE998F9B07}"/>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يُعدّ المجلس الاقتصادي و الاجتماعي منصة رئيسية لتعزيز التعاون الدولي في مجال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يتم ذلك من خلال تقديم المساعدة التقنية للدول الأعضاء، وعقد المؤتمرات والندوات، ودعم المنظمات غير الحكومية.</a:t>
            </a:r>
          </a:p>
          <a:p>
            <a:pPr algn="r" rtl="1">
              <a:buFont typeface="Arial" panose="020B0604020202020204" pitchFamily="34" charset="0"/>
              <a:buChar char="•"/>
            </a:pPr>
            <a:r>
              <a:rPr lang="ar-DZ" sz="3200" b="0" i="0" u="none" strike="noStrike" dirty="0">
                <a:solidFill>
                  <a:srgbClr val="1F1F1F"/>
                </a:solidFill>
                <a:effectLst/>
                <a:latin typeface="Google Sans"/>
              </a:rPr>
              <a:t>تهدف هذه الأنشطة إلى مساعدة الدول الأعضاء في تحسين أوضاع حقوق الإنسان في بلدانها</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40314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F1869-90D7-790D-4C9E-63C75D538600}"/>
              </a:ext>
            </a:extLst>
          </p:cNvPr>
          <p:cNvSpPr>
            <a:spLocks noGrp="1"/>
          </p:cNvSpPr>
          <p:nvPr>
            <p:ph type="title"/>
          </p:nvPr>
        </p:nvSpPr>
        <p:spPr/>
        <p:txBody>
          <a:bodyPr/>
          <a:lstStyle/>
          <a:p>
            <a:pPr rtl="1"/>
            <a:r>
              <a:rPr lang="ar-DZ" b="1" i="0" u="none" strike="noStrike" dirty="0">
                <a:solidFill>
                  <a:srgbClr val="1F1F1F"/>
                </a:solidFill>
                <a:effectLst/>
                <a:latin typeface="Google Sans"/>
              </a:rPr>
              <a:t>. اعتماد إعلان حقوق الإنسان العالمي: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44C2DE0C-052F-19F2-BF21-096F417C113C}"/>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اعتمدت الجمعية العامة إعلان حقوق الإنسان العالمي في عام 1948.</a:t>
            </a:r>
          </a:p>
          <a:p>
            <a:pPr algn="r" rtl="1">
              <a:buFont typeface="Arial" panose="020B0604020202020204" pitchFamily="34" charset="0"/>
              <a:buChar char="•"/>
            </a:pPr>
            <a:r>
              <a:rPr lang="ar-DZ" sz="2800" b="0" i="0" u="none" strike="noStrike" dirty="0">
                <a:solidFill>
                  <a:srgbClr val="1F1F1F"/>
                </a:solidFill>
                <a:effectLst/>
                <a:latin typeface="Google Sans"/>
              </a:rPr>
              <a:t>يعتبر الإعلان وثيقة أساسية تحدد الحقوق والحريات الأساسية التي يجب أن يتمتع بها جميع البشر، بغض النظر عن العرق أو الدين أو الجنس أو أي وضع آخر.</a:t>
            </a:r>
          </a:p>
          <a:p>
            <a:pPr algn="r" rtl="1">
              <a:buFont typeface="Arial" panose="020B0604020202020204" pitchFamily="34" charset="0"/>
              <a:buChar char="•"/>
            </a:pPr>
            <a:r>
              <a:rPr lang="ar-DZ" sz="2800" b="0" i="0" u="none" strike="noStrike" dirty="0">
                <a:solidFill>
                  <a:srgbClr val="1F1F1F"/>
                </a:solidFill>
                <a:effectLst/>
                <a:latin typeface="Google Sans"/>
              </a:rPr>
              <a:t>لقد ألهم الإعلان العديد من الدساتير والقوانين الوطنية، وساعد في تشكيل معايير حقوق الإنسان الدولية.</a:t>
            </a:r>
          </a:p>
          <a:p>
            <a:endParaRPr lang="fr-DZ" dirty="0"/>
          </a:p>
        </p:txBody>
      </p:sp>
    </p:spTree>
    <p:extLst>
      <p:ext uri="{BB962C8B-B14F-4D97-AF65-F5344CB8AC3E}">
        <p14:creationId xmlns:p14="http://schemas.microsoft.com/office/powerpoint/2010/main" val="801986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306D8A-D940-213F-6C20-6DACF1DA3456}"/>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دور المجتمع المدني: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432D2686-C692-9055-9F4F-42C637A03980}"/>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يمكن للمجتمع المدني لعب دور هام في دعم عمل المجلس الاقتصادي و الاجتماعي في 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للمنظمات غير الحكومية تقديم المعلومات والتقارير إلى المجلس حول قضايا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للمنظمات غير الحكومية أيضًا الضغط على الدول الأعضاء في المجلس لاتخاذ إجراءات ضد الدول التي تنتهك حقوق الإنسان</a:t>
            </a:r>
            <a:r>
              <a:rPr lang="ar-DZ" b="0" i="0" u="none" strike="noStrike" dirty="0">
                <a:solidFill>
                  <a:srgbClr val="1F1F1F"/>
                </a:solidFill>
                <a:effectLst/>
                <a:latin typeface="Google Sans"/>
              </a:rPr>
              <a:t>.</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9487697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7A2013D-B975-A8D4-DB5E-2A3EBCB9CEDE}"/>
              </a:ext>
            </a:extLst>
          </p:cNvPr>
          <p:cNvSpPr>
            <a:spLocks noGrp="1"/>
          </p:cNvSpPr>
          <p:nvPr>
            <p:ph type="title"/>
          </p:nvPr>
        </p:nvSpPr>
        <p:spPr/>
        <p:txBody>
          <a:bodyPr/>
          <a:lstStyle/>
          <a:p>
            <a:pPr rtl="1"/>
            <a:r>
              <a:rPr lang="ar-DZ" b="1" i="0" u="none" strike="noStrike" dirty="0">
                <a:solidFill>
                  <a:srgbClr val="1F1F1F"/>
                </a:solidFill>
                <a:effectLst/>
                <a:latin typeface="Google Sans"/>
              </a:rPr>
              <a:t>الخلاصة: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F5126BFE-289F-0B57-517B-DF29823DDC30}"/>
              </a:ext>
            </a:extLst>
          </p:cNvPr>
          <p:cNvSpPr>
            <a:spLocks noGrp="1"/>
          </p:cNvSpPr>
          <p:nvPr>
            <p:ph idx="1"/>
          </p:nvPr>
        </p:nvSpPr>
        <p:spPr/>
        <p:txBody>
          <a:bodyPr>
            <a:normAutofit fontScale="92500"/>
          </a:bodyPr>
          <a:lstStyle/>
          <a:p>
            <a:pPr algn="r" rtl="1">
              <a:buFont typeface="Arial" panose="020B0604020202020204" pitchFamily="34" charset="0"/>
              <a:buChar char="•"/>
            </a:pPr>
            <a:r>
              <a:rPr lang="ar-DZ" sz="2800" b="0" i="0" u="none" strike="noStrike" dirty="0">
                <a:solidFill>
                  <a:srgbClr val="1F1F1F"/>
                </a:solidFill>
                <a:effectLst/>
                <a:latin typeface="Google Sans"/>
              </a:rPr>
              <a:t>يلعب المجلس الاقتصادي و الاجتماعي دورًا هامًا في 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للمجلس تعزيز التعاون الدولي في مجال حقوق الإنسان، وإصدار توصيات للدول الأعضاء بشأن كيفية تحسين أوضاع حقوق الإنسان، ومتابعة تنفيذ إعلانات حقوق الإنسان واتفاقياتها.</a:t>
            </a:r>
          </a:p>
          <a:p>
            <a:pPr algn="r" rtl="1">
              <a:buFont typeface="Arial" panose="020B0604020202020204" pitchFamily="34" charset="0"/>
              <a:buChar char="•"/>
            </a:pPr>
            <a:r>
              <a:rPr lang="ar-DZ" sz="2800" b="0" i="0" u="none" strike="noStrike" dirty="0">
                <a:solidFill>
                  <a:srgbClr val="1F1F1F"/>
                </a:solidFill>
                <a:effectLst/>
                <a:latin typeface="Google Sans"/>
              </a:rPr>
              <a:t>يمكن للمجتمع المدني لعب دور هام في دعم عمل المجلس الاقتصادي و الاجتماعي في حماية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41278975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637888-F699-48CE-6311-81EADA1E8CE9}"/>
              </a:ext>
            </a:extLst>
          </p:cNvPr>
          <p:cNvSpPr>
            <a:spLocks noGrp="1"/>
          </p:cNvSpPr>
          <p:nvPr>
            <p:ph type="title"/>
          </p:nvPr>
        </p:nvSpPr>
        <p:spPr/>
        <p:txBody>
          <a:bodyPr/>
          <a:lstStyle/>
          <a:p>
            <a:pPr algn="ctr" rtl="1"/>
            <a:r>
              <a:rPr lang="ar-DZ" b="1" i="0" u="none" strike="noStrike" dirty="0">
                <a:solidFill>
                  <a:srgbClr val="1F1F1F"/>
                </a:solidFill>
                <a:effectLst/>
                <a:latin typeface="Google Sans"/>
              </a:rPr>
              <a:t>مجلس الوقاية</a:t>
            </a:r>
            <a:endParaRPr lang="fr-DZ" dirty="0"/>
          </a:p>
        </p:txBody>
      </p:sp>
      <p:sp>
        <p:nvSpPr>
          <p:cNvPr id="3" name="Espace réservé du contenu 2">
            <a:extLst>
              <a:ext uri="{FF2B5EF4-FFF2-40B4-BE49-F238E27FC236}">
                <a16:creationId xmlns:a16="http://schemas.microsoft.com/office/drawing/2014/main" id="{B40E980C-3A98-FB78-2B3C-7D148C3D588A}"/>
              </a:ext>
            </a:extLst>
          </p:cNvPr>
          <p:cNvSpPr>
            <a:spLocks noGrp="1"/>
          </p:cNvSpPr>
          <p:nvPr>
            <p:ph idx="1"/>
          </p:nvPr>
        </p:nvSpPr>
        <p:spPr/>
        <p:txBody>
          <a:bodyPr/>
          <a:lstStyle/>
          <a:p>
            <a:pPr algn="r" rtl="1">
              <a:buFont typeface="Arial" panose="020B0604020202020204" pitchFamily="34" charset="0"/>
              <a:buChar char="•"/>
            </a:pPr>
            <a:r>
              <a:rPr lang="ar-DZ" b="1" i="0" u="none" strike="noStrike" dirty="0">
                <a:solidFill>
                  <a:srgbClr val="1F1F1F"/>
                </a:solidFill>
                <a:effectLst/>
                <a:latin typeface="Google Sans"/>
              </a:rPr>
              <a:t>تحديد البلدان المعرضة لخطر انتهاكات حقوق الإنسان</a:t>
            </a:r>
            <a:r>
              <a:rPr lang="ar-DZ" b="0" i="0" u="none" strike="noStrike" dirty="0">
                <a:solidFill>
                  <a:srgbClr val="1F1F1F"/>
                </a:solidFill>
                <a:effectLst/>
                <a:latin typeface="Google Sans"/>
              </a:rPr>
              <a:t>، واتخاذ خطوات لمنع حدوثها.</a:t>
            </a:r>
          </a:p>
          <a:p>
            <a:pPr algn="r" rtl="1">
              <a:buFont typeface="Arial" panose="020B0604020202020204" pitchFamily="34" charset="0"/>
              <a:buChar char="•"/>
            </a:pPr>
            <a:r>
              <a:rPr lang="ar-DZ" b="1" i="0" u="none" strike="noStrike" dirty="0">
                <a:solidFill>
                  <a:srgbClr val="1F1F1F"/>
                </a:solidFill>
                <a:effectLst/>
                <a:latin typeface="Google Sans"/>
              </a:rPr>
              <a:t>تقديم المساعدة التقنية</a:t>
            </a:r>
            <a:r>
              <a:rPr lang="ar-DZ" b="0" i="0" u="none" strike="noStrike" dirty="0">
                <a:solidFill>
                  <a:srgbClr val="1F1F1F"/>
                </a:solidFill>
                <a:effectLst/>
                <a:latin typeface="Google Sans"/>
              </a:rPr>
              <a:t> للدول الأعضاء في بناء قدراتها لمنع انتهاكات حقوق الإنسان.</a:t>
            </a:r>
          </a:p>
          <a:p>
            <a:pPr algn="r" rtl="1">
              <a:buFont typeface="Arial" panose="020B0604020202020204" pitchFamily="34" charset="0"/>
              <a:buChar char="•"/>
            </a:pPr>
            <a:r>
              <a:rPr lang="ar-DZ" b="1" i="0" u="none" strike="noStrike" dirty="0">
                <a:solidFill>
                  <a:srgbClr val="1F1F1F"/>
                </a:solidFill>
                <a:effectLst/>
                <a:latin typeface="Google Sans"/>
              </a:rPr>
              <a:t>التعاون مع المنظمات الإقليمية والدولية</a:t>
            </a:r>
            <a:r>
              <a:rPr lang="ar-DZ" b="0" i="0" u="none" strike="noStrike" dirty="0">
                <a:solidFill>
                  <a:srgbClr val="1F1F1F"/>
                </a:solidFill>
                <a:effectLst/>
                <a:latin typeface="Google Sans"/>
              </a:rPr>
              <a:t> الأخرى لمنع انتهاكات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7225829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11DB89-E27B-251B-2750-1A74EDFDF9B4}"/>
              </a:ext>
            </a:extLst>
          </p:cNvPr>
          <p:cNvSpPr>
            <a:spLocks noGrp="1"/>
          </p:cNvSpPr>
          <p:nvPr>
            <p:ph type="title"/>
          </p:nvPr>
        </p:nvSpPr>
        <p:spPr/>
        <p:txBody>
          <a:bodyPr/>
          <a:lstStyle/>
          <a:p>
            <a:pPr algn="ctr" rtl="1"/>
            <a:r>
              <a:rPr lang="ar-DZ" b="1" i="0" u="none" strike="noStrike" dirty="0">
                <a:solidFill>
                  <a:srgbClr val="1F1F1F"/>
                </a:solidFill>
                <a:effectLst/>
                <a:latin typeface="Google Sans"/>
              </a:rPr>
              <a:t>1. تحديد البلدان المعرضة لخطر:</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0E0E9C42-DB03-1C4B-01BE-FBBE47336516}"/>
              </a:ext>
            </a:extLst>
          </p:cNvPr>
          <p:cNvSpPr>
            <a:spLocks noGrp="1"/>
          </p:cNvSpPr>
          <p:nvPr>
            <p:ph idx="1"/>
          </p:nvPr>
        </p:nvSpPr>
        <p:spPr/>
        <p:txBody>
          <a:bodyPr/>
          <a:lstStyle/>
          <a:p>
            <a:pPr algn="r" rtl="1">
              <a:buFont typeface="Arial" panose="020B0604020202020204" pitchFamily="34" charset="0"/>
              <a:buChar char="•"/>
            </a:pPr>
            <a:r>
              <a:rPr lang="ar-DZ" b="0" i="0" u="none" strike="noStrike" dirty="0">
                <a:solidFill>
                  <a:srgbClr val="1F1F1F"/>
                </a:solidFill>
                <a:effectLst/>
                <a:latin typeface="Google Sans"/>
              </a:rPr>
              <a:t>يقوم مجلس الوقاية بتحديد البلدان المعرضة لخطر انتهاكات حقوق الإنسان.</a:t>
            </a:r>
          </a:p>
          <a:p>
            <a:pPr algn="r" rtl="1">
              <a:buFont typeface="Arial" panose="020B0604020202020204" pitchFamily="34" charset="0"/>
              <a:buChar char="•"/>
            </a:pPr>
            <a:r>
              <a:rPr lang="ar-DZ" b="0" i="0" u="none" strike="noStrike" dirty="0">
                <a:solidFill>
                  <a:srgbClr val="1F1F1F"/>
                </a:solidFill>
                <a:effectLst/>
                <a:latin typeface="Google Sans"/>
              </a:rPr>
              <a:t>يتم ذلك من خلال تحليل مجموعة متنوعة من العوامل، مثل:</a:t>
            </a:r>
          </a:p>
          <a:p>
            <a:pPr marL="742950" lvl="1" indent="-285750" algn="r" rtl="1">
              <a:buFont typeface="Arial" panose="020B0604020202020204" pitchFamily="34" charset="0"/>
              <a:buChar char="•"/>
            </a:pPr>
            <a:r>
              <a:rPr lang="ar-DZ" b="0" i="0" u="none" strike="noStrike" dirty="0">
                <a:solidFill>
                  <a:srgbClr val="1F1F1F"/>
                </a:solidFill>
                <a:effectLst/>
                <a:latin typeface="Google Sans"/>
              </a:rPr>
              <a:t>تاريخ انتهاكات حقوق الإنسان في البلد</a:t>
            </a:r>
          </a:p>
          <a:p>
            <a:pPr marL="742950" lvl="1" indent="-285750" algn="r" rtl="1">
              <a:buFont typeface="Arial" panose="020B0604020202020204" pitchFamily="34" charset="0"/>
              <a:buChar char="•"/>
            </a:pPr>
            <a:r>
              <a:rPr lang="ar-DZ" b="0" i="0" u="none" strike="noStrike" dirty="0">
                <a:solidFill>
                  <a:srgbClr val="1F1F1F"/>
                </a:solidFill>
                <a:effectLst/>
                <a:latin typeface="Google Sans"/>
              </a:rPr>
              <a:t>مستوى الاستقرار السياسي والاقتصادي</a:t>
            </a:r>
          </a:p>
          <a:p>
            <a:pPr marL="742950" lvl="1" indent="-285750" algn="r" rtl="1">
              <a:buFont typeface="Arial" panose="020B0604020202020204" pitchFamily="34" charset="0"/>
              <a:buChar char="•"/>
            </a:pPr>
            <a:r>
              <a:rPr lang="ar-DZ" b="0" i="0" u="none" strike="noStrike" dirty="0">
                <a:solidFill>
                  <a:srgbClr val="1F1F1F"/>
                </a:solidFill>
                <a:effectLst/>
                <a:latin typeface="Google Sans"/>
              </a:rPr>
              <a:t>وجود نزاعات أو صراعات</a:t>
            </a:r>
          </a:p>
          <a:p>
            <a:pPr marL="742950" lvl="1" indent="-285750" algn="r" rtl="1">
              <a:buFont typeface="Arial" panose="020B0604020202020204" pitchFamily="34" charset="0"/>
              <a:buChar char="•"/>
            </a:pPr>
            <a:r>
              <a:rPr lang="ar-DZ" b="0" i="0" u="none" strike="noStrike" dirty="0">
                <a:solidFill>
                  <a:srgbClr val="1F1F1F"/>
                </a:solidFill>
                <a:effectLst/>
                <a:latin typeface="Google Sans"/>
              </a:rPr>
              <a:t>وجود مجموعات ضعيفة معرضة لخطر الانتهاكات</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915855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C6739F-49E3-C26F-DF67-EE4B94D7ECB9}"/>
              </a:ext>
            </a:extLst>
          </p:cNvPr>
          <p:cNvSpPr>
            <a:spLocks noGrp="1"/>
          </p:cNvSpPr>
          <p:nvPr>
            <p:ph type="title"/>
          </p:nvPr>
        </p:nvSpPr>
        <p:spPr/>
        <p:txBody>
          <a:bodyPr/>
          <a:lstStyle/>
          <a:p>
            <a:pPr algn="ctr" rtl="1"/>
            <a:r>
              <a:rPr lang="ar-DZ" b="1" i="0" u="none" strike="noStrike" dirty="0">
                <a:solidFill>
                  <a:srgbClr val="1F1F1F"/>
                </a:solidFill>
                <a:effectLst/>
                <a:latin typeface="Google Sans"/>
              </a:rPr>
              <a:t>2. اتخاذ خطوات لمنع:</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FA4565F7-EECE-B17C-6FB1-8A7E7D9DA911}"/>
              </a:ext>
            </a:extLst>
          </p:cNvPr>
          <p:cNvSpPr>
            <a:spLocks noGrp="1"/>
          </p:cNvSpPr>
          <p:nvPr>
            <p:ph idx="1"/>
          </p:nvPr>
        </p:nvSpPr>
        <p:spPr/>
        <p:txBody>
          <a:bodyPr>
            <a:normAutofit fontScale="92500" lnSpcReduction="10000"/>
          </a:bodyPr>
          <a:lstStyle/>
          <a:p>
            <a:pPr algn="r" rtl="1">
              <a:buFont typeface="Arial" panose="020B0604020202020204" pitchFamily="34" charset="0"/>
              <a:buChar char="•"/>
            </a:pPr>
            <a:r>
              <a:rPr lang="ar-DZ" sz="2800" b="0" i="0" u="none" strike="noStrike" dirty="0">
                <a:solidFill>
                  <a:srgbClr val="1F1F1F"/>
                </a:solidFill>
                <a:effectLst/>
                <a:latin typeface="Google Sans"/>
              </a:rPr>
              <a:t>بعد تحديد البلدان المعرضة لخطر، يتخذ مجلس الوقاية خطوات لمنع انتهاكات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أن تشمل هذه الخطوات:</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تقديم المساعدة التقنية للدول الأعضاء في بناء قدراتها لمنع انتهاكات حقوق الإنسان</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التعاون مع المنظمات الإقليمية والدولية الأخرى لمنع انتهاكات حقوق الإنسان</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إصدار بيانات صحفية أو تقارير تدين انتهاكات حقوق الإنسان</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إحالة قضايا حقوق الإنسان إلى مجلس الأمن أو الجمعية العامة</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609940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4E578E-16CA-4347-AE4E-C7F3C703C5BB}"/>
              </a:ext>
            </a:extLst>
          </p:cNvPr>
          <p:cNvSpPr>
            <a:spLocks noGrp="1"/>
          </p:cNvSpPr>
          <p:nvPr>
            <p:ph type="title"/>
          </p:nvPr>
        </p:nvSpPr>
        <p:spPr/>
        <p:txBody>
          <a:bodyPr/>
          <a:lstStyle/>
          <a:p>
            <a:pPr rtl="1"/>
            <a:r>
              <a:rPr lang="ar-DZ" b="1" i="0" u="none" strike="noStrike" dirty="0">
                <a:solidFill>
                  <a:srgbClr val="1F1F1F"/>
                </a:solidFill>
                <a:effectLst/>
                <a:latin typeface="Google Sans"/>
              </a:rPr>
              <a:t>3. تقديم المساعدة التقنية: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D7FDA887-41C2-E13F-D3C6-1585DC33AF0E}"/>
              </a:ext>
            </a:extLst>
          </p:cNvPr>
          <p:cNvSpPr>
            <a:spLocks noGrp="1"/>
          </p:cNvSpPr>
          <p:nvPr>
            <p:ph idx="1"/>
          </p:nvPr>
        </p:nvSpPr>
        <p:spPr/>
        <p:txBody>
          <a:bodyPr>
            <a:normAutofit lnSpcReduction="10000"/>
          </a:bodyPr>
          <a:lstStyle/>
          <a:p>
            <a:pPr algn="r" rtl="1">
              <a:buFont typeface="Arial" panose="020B0604020202020204" pitchFamily="34" charset="0"/>
              <a:buChar char="•"/>
            </a:pPr>
            <a:r>
              <a:rPr lang="ar-DZ" sz="3200" b="0" i="0" u="none" strike="noStrike" dirty="0">
                <a:solidFill>
                  <a:srgbClr val="1F1F1F"/>
                </a:solidFill>
                <a:effectLst/>
                <a:latin typeface="Google Sans"/>
              </a:rPr>
              <a:t>يقدم مجلس الوقاية المساعدة التقنية للدول الأعضاء في بناء قدراتها لمنع انتهاكات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يمكن أن تشمل هذه المساعدة:</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تقديم التدريب والمشورة للسلطات الوطنية</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دعم إنشاء المؤسسات الوطنية لحقوق الإنسان</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تمويل مشاريع الوقاية من انتهاكات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3986651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37FA99-B9E8-F3FF-B8B2-826EC3245BB9}"/>
              </a:ext>
            </a:extLst>
          </p:cNvPr>
          <p:cNvSpPr>
            <a:spLocks noGrp="1"/>
          </p:cNvSpPr>
          <p:nvPr>
            <p:ph type="title"/>
          </p:nvPr>
        </p:nvSpPr>
        <p:spPr/>
        <p:txBody>
          <a:bodyPr>
            <a:normAutofit fontScale="90000"/>
          </a:bodyPr>
          <a:lstStyle/>
          <a:p>
            <a:pPr algn="ctr" rtl="1"/>
            <a:r>
              <a:rPr lang="ar-DZ" b="1" i="0" u="none" strike="noStrike" dirty="0">
                <a:solidFill>
                  <a:srgbClr val="1F1F1F"/>
                </a:solidFill>
                <a:effectLst/>
                <a:latin typeface="Google Sans"/>
              </a:rPr>
              <a:t>4. التعاون مع المنظمات الإقليمية والدولية: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73B5AFAF-43E7-C40B-ECF0-29670425E872}"/>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يتعاون مجلس الوقاية مع المنظمات الإقليمية والدولية الأخرى لمنع انتهاكات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يمكن أن يشمل هذا التعاون:</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تبادل المعلومات والتقارير</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تنفيذ المشاريع المشتركة</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التنسيق بشأن الاستراتيجيات والسياسات</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3763119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D39565-3C34-2946-BBE3-9D8A745E1678}"/>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أمثلة على عمل مجلس الوقاية: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E9BC2BC9-E400-39CF-0ED6-944952ED4A8B}"/>
              </a:ext>
            </a:extLst>
          </p:cNvPr>
          <p:cNvSpPr>
            <a:spLocks noGrp="1"/>
          </p:cNvSpPr>
          <p:nvPr>
            <p:ph idx="1"/>
          </p:nvPr>
        </p:nvSpPr>
        <p:spPr/>
        <p:txBody>
          <a:bodyPr/>
          <a:lstStyle/>
          <a:p>
            <a:pPr algn="r" rtl="1">
              <a:buFont typeface="Arial" panose="020B0604020202020204" pitchFamily="34" charset="0"/>
              <a:buChar char="•"/>
            </a:pPr>
            <a:r>
              <a:rPr lang="ar-DZ" b="0" i="0" u="none" strike="noStrike" dirty="0">
                <a:solidFill>
                  <a:srgbClr val="1F1F1F"/>
                </a:solidFill>
                <a:effectLst/>
                <a:latin typeface="Google Sans"/>
              </a:rPr>
              <a:t>في عام 2016، أصدر مجلس الوقاية تقريرًا حذر من خطر حدوث انتهاكات حقوق الإنسان في بوروندي.</a:t>
            </a:r>
          </a:p>
          <a:p>
            <a:pPr algn="r" rtl="1">
              <a:buFont typeface="Arial" panose="020B0604020202020204" pitchFamily="34" charset="0"/>
              <a:buChar char="•"/>
            </a:pPr>
            <a:r>
              <a:rPr lang="ar-DZ" b="0" i="0" u="none" strike="noStrike" dirty="0">
                <a:solidFill>
                  <a:srgbClr val="1F1F1F"/>
                </a:solidFill>
                <a:effectLst/>
                <a:latin typeface="Google Sans"/>
              </a:rPr>
              <a:t>في عام 2017، قدم مجلس الوقاية المساعدة التقنية لحكومة كينيا في بناء قدراتها لمنع انتهاكات حقوق الإنسان.</a:t>
            </a:r>
          </a:p>
          <a:p>
            <a:pPr algn="r" rtl="1">
              <a:buFont typeface="Arial" panose="020B0604020202020204" pitchFamily="34" charset="0"/>
              <a:buChar char="•"/>
            </a:pPr>
            <a:r>
              <a:rPr lang="ar-DZ" b="0" i="0" u="none" strike="noStrike" dirty="0">
                <a:solidFill>
                  <a:srgbClr val="1F1F1F"/>
                </a:solidFill>
                <a:effectLst/>
                <a:latin typeface="Google Sans"/>
              </a:rPr>
              <a:t>في عام 2018، تعاون مجلس الوقاية مع الاتحاد الأفريقي لمنع انتهاكات حقوق الإنسان في جنوب السودان.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6082086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C18F5B-6B90-F35B-BAA9-A202AB081E37}"/>
              </a:ext>
            </a:extLst>
          </p:cNvPr>
          <p:cNvSpPr>
            <a:spLocks noGrp="1"/>
          </p:cNvSpPr>
          <p:nvPr>
            <p:ph type="title"/>
          </p:nvPr>
        </p:nvSpPr>
        <p:spPr/>
        <p:txBody>
          <a:bodyPr/>
          <a:lstStyle/>
          <a:p>
            <a:pPr rtl="1"/>
            <a:r>
              <a:rPr lang="ar-DZ" b="1" i="0" u="none" strike="noStrike" dirty="0">
                <a:solidFill>
                  <a:srgbClr val="1F1F1F"/>
                </a:solidFill>
                <a:effectLst/>
                <a:latin typeface="Google Sans"/>
              </a:rPr>
              <a:t>محدوديات دور مجلس الوقاية: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3F708858-49A8-60C3-1ECF-F4E1EA3CE2C5}"/>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أن تكون فعالية مجلس الوقاية في حماية حقوق الإنسان محدودة بسبب نقص الموارد.</a:t>
            </a:r>
          </a:p>
          <a:p>
            <a:pPr algn="r" rtl="1">
              <a:buFont typeface="Arial" panose="020B0604020202020204" pitchFamily="34" charset="0"/>
              <a:buChar char="•"/>
            </a:pPr>
            <a:r>
              <a:rPr lang="ar-DZ" sz="3200" b="0" i="0" u="none" strike="noStrike" dirty="0">
                <a:solidFill>
                  <a:srgbClr val="1F1F1F"/>
                </a:solidFill>
                <a:effectLst/>
                <a:latin typeface="Google Sans"/>
              </a:rPr>
              <a:t>يمكن لبعض الدول الأعضاء عرقلة عمل المجلس من خلال رفضها للتعاون أو تقديم معلومات غير دقيقة.</a:t>
            </a:r>
          </a:p>
          <a:p>
            <a:pPr algn="r" rtl="1">
              <a:buFont typeface="Arial" panose="020B0604020202020204" pitchFamily="34" charset="0"/>
              <a:buChar char="•"/>
            </a:pPr>
            <a:r>
              <a:rPr lang="ar-DZ" sz="3200" b="0" i="0" u="none" strike="noStrike" dirty="0">
                <a:solidFill>
                  <a:srgbClr val="1F1F1F"/>
                </a:solidFill>
                <a:effectLst/>
                <a:latin typeface="Google Sans"/>
              </a:rPr>
              <a:t>يمكن أن يؤدي ذلك إلى صعوبة في منع بعض انتهاكات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9918263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59AF04-8ECB-0A81-188C-83675E1A04BD}"/>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دور المجتمع المدني: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09F5A1DC-B258-6EED-615D-CB1B7050A932}"/>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يمكن للمجتمع المدني لعب دور هام في دعم عمل مجلس الوقاية في حماية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يمكن للمنظمات غير الحكومية تقديم المعلومات والتقارير إلى المجلس حول قضايا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يمكن للمنظمات غير الحكومية أيضًا الضغط على الدول الأعضاء في المجلس لاتخاذ إجراءات لمنع انتهاكات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668491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CEE676-69F1-8B72-26E0-9BC4DAE8B5D6}"/>
              </a:ext>
            </a:extLst>
          </p:cNvPr>
          <p:cNvSpPr>
            <a:spLocks noGrp="1"/>
          </p:cNvSpPr>
          <p:nvPr>
            <p:ph type="title"/>
          </p:nvPr>
        </p:nvSpPr>
        <p:spPr/>
        <p:txBody>
          <a:bodyPr/>
          <a:lstStyle/>
          <a:p>
            <a:pPr rtl="1"/>
            <a:r>
              <a:rPr lang="ar-DZ" b="1" i="0" u="none" strike="noStrike" dirty="0">
                <a:solidFill>
                  <a:srgbClr val="1F1F1F"/>
                </a:solidFill>
                <a:effectLst/>
                <a:latin typeface="Google Sans"/>
              </a:rPr>
              <a:t>2. انتخاب أعضاء مجلس حقوق الإنسان:</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B9E67D24-30EB-50CE-8B9B-CA1559A248F6}"/>
              </a:ext>
            </a:extLst>
          </p:cNvPr>
          <p:cNvSpPr>
            <a:spLocks noGrp="1"/>
          </p:cNvSpPr>
          <p:nvPr>
            <p:ph idx="1"/>
          </p:nvPr>
        </p:nvSpPr>
        <p:spPr/>
        <p:txBody>
          <a:bodyPr>
            <a:normAutofit lnSpcReduction="10000"/>
          </a:bodyPr>
          <a:lstStyle/>
          <a:p>
            <a:pPr algn="r" rtl="1">
              <a:buFont typeface="Arial" panose="020B0604020202020204" pitchFamily="34" charset="0"/>
              <a:buChar char="•"/>
            </a:pPr>
            <a:r>
              <a:rPr lang="ar-DZ" sz="2800" b="0" i="0" u="none" strike="noStrike" dirty="0">
                <a:solidFill>
                  <a:srgbClr val="1F1F1F"/>
                </a:solidFill>
                <a:effectLst/>
                <a:latin typeface="Google Sans"/>
              </a:rPr>
              <a:t>تنتخب الجمعية العامة 47 دولة عضوًا في مجلس حقوق الإنسان كل ثلاث سنوات.</a:t>
            </a:r>
          </a:p>
          <a:p>
            <a:pPr algn="r" rtl="1">
              <a:buFont typeface="Arial" panose="020B0604020202020204" pitchFamily="34" charset="0"/>
              <a:buChar char="•"/>
            </a:pPr>
            <a:r>
              <a:rPr lang="ar-DZ" sz="2800" b="0" i="0" u="none" strike="noStrike" dirty="0">
                <a:solidFill>
                  <a:srgbClr val="1F1F1F"/>
                </a:solidFill>
                <a:effectLst/>
                <a:latin typeface="Google Sans"/>
              </a:rPr>
              <a:t>يجب أن تكون الدول الأعضاء في المجلس ملتزمة بتعزيز وحماية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يتم انتخاب الدول الأ</a:t>
            </a:r>
            <a:r>
              <a:rPr lang="ar-DZ" sz="2800" b="1" i="0" u="none" strike="noStrike" dirty="0">
                <a:solidFill>
                  <a:srgbClr val="1F1F1F"/>
                </a:solidFill>
                <a:effectLst/>
                <a:latin typeface="Google Sans"/>
              </a:rPr>
              <a:t>2. انتخاب أعضاء مجلس حقوق الإنسان:</a:t>
            </a:r>
            <a:endParaRPr lang="ar-DZ" sz="2800" b="0" i="0" u="none" strike="noStrike" dirty="0">
              <a:solidFill>
                <a:srgbClr val="1F1F1F"/>
              </a:solidFill>
              <a:effectLst/>
              <a:latin typeface="Google Sans"/>
            </a:endParaRPr>
          </a:p>
          <a:p>
            <a:pPr algn="r" rtl="1">
              <a:buFont typeface="Arial" panose="020B0604020202020204" pitchFamily="34" charset="0"/>
              <a:buChar char="•"/>
            </a:pPr>
            <a:r>
              <a:rPr lang="ar-DZ" sz="2800" b="0" i="0" u="none" strike="noStrike" dirty="0">
                <a:solidFill>
                  <a:srgbClr val="1F1F1F"/>
                </a:solidFill>
                <a:effectLst/>
                <a:latin typeface="Google Sans"/>
              </a:rPr>
              <a:t>عضاء في المجلس من خلال التصويت السري، مع مراعاة التوزيع الجغرافي العادل.</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8094791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81F962-BFD3-5456-3AF7-0C0D0FE0B555}"/>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الخلاصة: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0A69660C-1852-FBB2-A547-3DEA6DE9FEC8}"/>
              </a:ext>
            </a:extLst>
          </p:cNvPr>
          <p:cNvSpPr>
            <a:spLocks noGrp="1"/>
          </p:cNvSpPr>
          <p:nvPr>
            <p:ph idx="1"/>
          </p:nvPr>
        </p:nvSpPr>
        <p:spPr/>
        <p:txBody>
          <a:bodyPr/>
          <a:lstStyle/>
          <a:p>
            <a:pPr algn="r" rtl="1">
              <a:buFont typeface="Arial" panose="020B0604020202020204" pitchFamily="34" charset="0"/>
              <a:buChar char="•"/>
            </a:pPr>
            <a:r>
              <a:rPr lang="ar-DZ" sz="2400" b="0" i="0" u="none" strike="noStrike" dirty="0">
                <a:solidFill>
                  <a:srgbClr val="1F1F1F"/>
                </a:solidFill>
                <a:effectLst/>
                <a:latin typeface="Google Sans"/>
              </a:rPr>
              <a:t>يلعب مجلس الوقاية دورًا هامًا في حماية حقوق الإنسان.</a:t>
            </a:r>
          </a:p>
          <a:p>
            <a:pPr algn="r" rtl="1">
              <a:buFont typeface="Arial" panose="020B0604020202020204" pitchFamily="34" charset="0"/>
              <a:buChar char="•"/>
            </a:pPr>
            <a:r>
              <a:rPr lang="ar-DZ" sz="2400" b="0" i="0" u="none" strike="noStrike" dirty="0">
                <a:solidFill>
                  <a:srgbClr val="1F1F1F"/>
                </a:solidFill>
                <a:effectLst/>
                <a:latin typeface="Google Sans"/>
              </a:rPr>
              <a:t>يمكن للمجلس تحديد البلدان المعرضة لخطر انتهاكات حقوق الإنسان، واتخاذ خطوات لمنع حدوثها، وتقديم المساعدة التقنية للدول الأعضاء في بناء قدراتها لمنع انتهاكات حقوق الإنسان، والتعاون مع المنظمات الإقليمية والدولية الأخرى لمنع انتهاكات حقوق الإنسان.</a:t>
            </a:r>
          </a:p>
          <a:p>
            <a:pPr algn="r" rtl="1">
              <a:buFont typeface="Arial" panose="020B0604020202020204" pitchFamily="34" charset="0"/>
              <a:buChar char="•"/>
            </a:pPr>
            <a:r>
              <a:rPr lang="ar-DZ" sz="2400" b="0" i="0" u="none" strike="noStrike" dirty="0">
                <a:solidFill>
                  <a:srgbClr val="1F1F1F"/>
                </a:solidFill>
                <a:effectLst/>
                <a:latin typeface="Google Sans"/>
              </a:rPr>
              <a:t>يمكن للمجتمع المدني لعب دور هام في دعم عمل مجلس الوقاية في حماية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41443600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90E348-7D73-766D-943C-D5B9C334311C}"/>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الأمانة العامة</a:t>
            </a:r>
            <a:endParaRPr lang="fr-DZ" dirty="0"/>
          </a:p>
        </p:txBody>
      </p:sp>
      <p:sp>
        <p:nvSpPr>
          <p:cNvPr id="3" name="Espace réservé du contenu 2">
            <a:extLst>
              <a:ext uri="{FF2B5EF4-FFF2-40B4-BE49-F238E27FC236}">
                <a16:creationId xmlns:a16="http://schemas.microsoft.com/office/drawing/2014/main" id="{4139B810-319B-FFE4-8D11-A4EA27007AC2}"/>
              </a:ext>
            </a:extLst>
          </p:cNvPr>
          <p:cNvSpPr>
            <a:spLocks noGrp="1"/>
          </p:cNvSpPr>
          <p:nvPr>
            <p:ph idx="1"/>
          </p:nvPr>
        </p:nvSpPr>
        <p:spPr/>
        <p:txBody>
          <a:bodyPr/>
          <a:lstStyle/>
          <a:p>
            <a:pPr algn="r" rtl="1">
              <a:buFont typeface="Arial" panose="020B0604020202020204" pitchFamily="34" charset="0"/>
              <a:buChar char="•"/>
            </a:pPr>
            <a:r>
              <a:rPr lang="ar-DZ" sz="3200" b="1" i="0" u="none" strike="noStrike" dirty="0">
                <a:solidFill>
                  <a:srgbClr val="1F1F1F"/>
                </a:solidFill>
                <a:effectLst/>
                <a:latin typeface="Google Sans"/>
              </a:rPr>
              <a:t>تقديم الدعم الإداري</a:t>
            </a:r>
            <a:r>
              <a:rPr lang="ar-DZ" sz="3200" b="0" i="0" u="none" strike="noStrike" dirty="0">
                <a:solidFill>
                  <a:srgbClr val="1F1F1F"/>
                </a:solidFill>
                <a:effectLst/>
                <a:latin typeface="Google Sans"/>
              </a:rPr>
              <a:t> للأجهزة الرئيسية الأخرى في الأمم المتحدة في عملها لحماية حقوق الإنسان.</a:t>
            </a:r>
          </a:p>
          <a:p>
            <a:pPr algn="r" rtl="1">
              <a:buFont typeface="Arial" panose="020B0604020202020204" pitchFamily="34" charset="0"/>
              <a:buChar char="•"/>
            </a:pPr>
            <a:r>
              <a:rPr lang="ar-DZ" sz="3200" b="1" i="0" u="none" strike="noStrike" dirty="0">
                <a:solidFill>
                  <a:srgbClr val="1F1F1F"/>
                </a:solidFill>
                <a:effectLst/>
                <a:latin typeface="Google Sans"/>
              </a:rPr>
              <a:t>إعداد التقارير</a:t>
            </a:r>
            <a:r>
              <a:rPr lang="ar-DZ" sz="3200" b="0" i="0" u="none" strike="noStrike" dirty="0">
                <a:solidFill>
                  <a:srgbClr val="1F1F1F"/>
                </a:solidFill>
                <a:effectLst/>
                <a:latin typeface="Google Sans"/>
              </a:rPr>
              <a:t> حول أوضاع حقوق الإنسان في جميع أنحاء العالم.</a:t>
            </a:r>
          </a:p>
          <a:p>
            <a:pPr algn="r" rtl="1">
              <a:buFont typeface="Arial" panose="020B0604020202020204" pitchFamily="34" charset="0"/>
              <a:buChar char="•"/>
            </a:pPr>
            <a:r>
              <a:rPr lang="ar-DZ" sz="3200" b="1" i="0" u="none" strike="noStrike" dirty="0">
                <a:solidFill>
                  <a:srgbClr val="1F1F1F"/>
                </a:solidFill>
                <a:effectLst/>
                <a:latin typeface="Google Sans"/>
              </a:rPr>
              <a:t>تنظيم الأنشطة</a:t>
            </a:r>
            <a:r>
              <a:rPr lang="ar-DZ" sz="3200" b="0" i="0" u="none" strike="noStrike" dirty="0">
                <a:solidFill>
                  <a:srgbClr val="1F1F1F"/>
                </a:solidFill>
                <a:effectLst/>
                <a:latin typeface="Google Sans"/>
              </a:rPr>
              <a:t> لتعزيز وحماية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40040802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3DBC0E-63A9-7644-0117-4F1DA2A8B0CC}"/>
              </a:ext>
            </a:extLst>
          </p:cNvPr>
          <p:cNvSpPr>
            <a:spLocks noGrp="1"/>
          </p:cNvSpPr>
          <p:nvPr>
            <p:ph type="title"/>
          </p:nvPr>
        </p:nvSpPr>
        <p:spPr/>
        <p:txBody>
          <a:bodyPr/>
          <a:lstStyle/>
          <a:p>
            <a:pPr algn="ctr" rtl="1"/>
            <a:r>
              <a:rPr lang="ar-DZ" b="1" i="0" u="none" strike="noStrike" dirty="0">
                <a:solidFill>
                  <a:srgbClr val="1F1F1F"/>
                </a:solidFill>
                <a:effectLst/>
                <a:latin typeface="Google Sans"/>
              </a:rPr>
              <a:t>2. إعداد التقارير:</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362F3709-3EC6-791A-40B7-4F11977F59B1}"/>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تُعدّ الأمانة العامة تقارير حول أوضاع حقوق الإنسان في جميع أنحاء العالم.</a:t>
            </a:r>
          </a:p>
          <a:p>
            <a:pPr algn="r" rtl="1">
              <a:buFont typeface="Arial" panose="020B0604020202020204" pitchFamily="34" charset="0"/>
              <a:buChar char="•"/>
            </a:pPr>
            <a:r>
              <a:rPr lang="ar-DZ" sz="3200" b="0" i="0" u="none" strike="noStrike" dirty="0">
                <a:solidFill>
                  <a:srgbClr val="1F1F1F"/>
                </a:solidFill>
                <a:effectLst/>
                <a:latin typeface="Google Sans"/>
              </a:rPr>
              <a:t>تشمل هذه التقارير:</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تقارير دورية عن حالة حقوق الإنسان في البلدان</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تقارير موضوعية حول قضايا حقوق الإنسان محددة</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تقارير عن بعثات حفظ السلام</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193421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83B40E-5704-8509-AD47-E9C6DC1B24E7}"/>
              </a:ext>
            </a:extLst>
          </p:cNvPr>
          <p:cNvSpPr>
            <a:spLocks noGrp="1"/>
          </p:cNvSpPr>
          <p:nvPr>
            <p:ph type="title"/>
          </p:nvPr>
        </p:nvSpPr>
        <p:spPr/>
        <p:txBody>
          <a:bodyPr/>
          <a:lstStyle/>
          <a:p>
            <a:pPr algn="ctr" rtl="1"/>
            <a:r>
              <a:rPr lang="ar-DZ" b="1" i="0" u="none" strike="noStrike" dirty="0">
                <a:solidFill>
                  <a:srgbClr val="1F1F1F"/>
                </a:solidFill>
                <a:effectLst/>
                <a:latin typeface="Google Sans"/>
              </a:rPr>
              <a:t>3. تنظيم الأنشطة: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50B7515A-6544-C122-E30A-3A38B552A01E}"/>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تُنظّم الأمانة العامة الأنشطة لتعزيز وحماية حقوق الإنسان.</a:t>
            </a:r>
          </a:p>
          <a:p>
            <a:pPr algn="r" rtl="1">
              <a:buFont typeface="Arial" panose="020B0604020202020204" pitchFamily="34" charset="0"/>
              <a:buChar char="•"/>
            </a:pPr>
            <a:r>
              <a:rPr lang="ar-DZ" sz="3200" b="0" i="0" u="none" strike="noStrike" dirty="0">
                <a:solidFill>
                  <a:srgbClr val="1F1F1F"/>
                </a:solidFill>
                <a:effectLst/>
                <a:latin typeface="Google Sans"/>
              </a:rPr>
              <a:t>تشمل هذه الأنشطة:</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حملات التوعية</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ورش العمل والبرامج التدريبية</a:t>
            </a:r>
          </a:p>
          <a:p>
            <a:pPr marL="742950" lvl="1" indent="-285750" algn="r" rtl="1">
              <a:buFont typeface="Arial" panose="020B0604020202020204" pitchFamily="34" charset="0"/>
              <a:buChar char="•"/>
            </a:pPr>
            <a:r>
              <a:rPr lang="ar-DZ" sz="2800" b="0" i="0" u="none" strike="noStrike" dirty="0">
                <a:solidFill>
                  <a:srgbClr val="1F1F1F"/>
                </a:solidFill>
                <a:effectLst/>
                <a:latin typeface="Google Sans"/>
              </a:rPr>
              <a:t>المؤتمرات والندوات</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510095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94CB5E-BD08-57DE-8025-ECF0594476CD}"/>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أمثلة على عمل الأمانة العامة: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32C9A429-476D-B9D6-F37E-345318F1C910}"/>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في عام 2019، أصدرت الأمانة العامة تقريرًا عن حالة حقوق الإنسان في فلسطين المحتلة.</a:t>
            </a:r>
          </a:p>
          <a:p>
            <a:pPr algn="r" rtl="1">
              <a:buFont typeface="Arial" panose="020B0604020202020204" pitchFamily="34" charset="0"/>
              <a:buChar char="•"/>
            </a:pPr>
            <a:r>
              <a:rPr lang="ar-DZ" sz="2800" b="0" i="0" u="none" strike="noStrike" dirty="0">
                <a:solidFill>
                  <a:srgbClr val="1F1F1F"/>
                </a:solidFill>
                <a:effectLst/>
                <a:latin typeface="Google Sans"/>
              </a:rPr>
              <a:t>في عام 2020، نظمت الأمانة العامة حملة توعية حول حقوق الإنسان في سياق جائحة كوفيد-19.</a:t>
            </a:r>
          </a:p>
          <a:p>
            <a:pPr algn="r" rtl="1">
              <a:buFont typeface="Arial" panose="020B0604020202020204" pitchFamily="34" charset="0"/>
              <a:buChar char="•"/>
            </a:pPr>
            <a:r>
              <a:rPr lang="ar-DZ" sz="2800" b="0" i="0" u="none" strike="noStrike" dirty="0">
                <a:solidFill>
                  <a:srgbClr val="1F1F1F"/>
                </a:solidFill>
                <a:effectLst/>
                <a:latin typeface="Google Sans"/>
              </a:rPr>
              <a:t>في عام 2021، عقدت الأمانة العامة مؤتمرًا عالميًا حول حقوق الإنسان والتنمية المستدامة.</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5570783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97E3E9-A3E5-CD7A-9AC5-3453D7AA9FBE}"/>
              </a:ext>
            </a:extLst>
          </p:cNvPr>
          <p:cNvSpPr>
            <a:spLocks noGrp="1"/>
          </p:cNvSpPr>
          <p:nvPr>
            <p:ph type="title"/>
          </p:nvPr>
        </p:nvSpPr>
        <p:spPr/>
        <p:txBody>
          <a:bodyPr/>
          <a:lstStyle/>
          <a:p>
            <a:pPr rtl="1"/>
            <a:r>
              <a:rPr lang="ar-DZ" b="1" i="0" u="none" strike="noStrike" dirty="0">
                <a:solidFill>
                  <a:srgbClr val="1F1F1F"/>
                </a:solidFill>
                <a:effectLst/>
                <a:latin typeface="Google Sans"/>
              </a:rPr>
              <a:t>محدوديات دور الأمانة العامة: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8B9EC7B3-560B-DFD7-EB32-A5A84EC3673B}"/>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يمكن أن تكون فعالية الأمانة العامة في حماية حقوق الإنسان محدودة بسبب نقص الموارد.</a:t>
            </a:r>
          </a:p>
          <a:p>
            <a:pPr algn="r" rtl="1">
              <a:buFont typeface="Arial" panose="020B0604020202020204" pitchFamily="34" charset="0"/>
              <a:buChar char="•"/>
            </a:pPr>
            <a:r>
              <a:rPr lang="ar-DZ" sz="2800" b="0" i="0" u="none" strike="noStrike" dirty="0">
                <a:solidFill>
                  <a:srgbClr val="1F1F1F"/>
                </a:solidFill>
                <a:effectLst/>
                <a:latin typeface="Google Sans"/>
              </a:rPr>
              <a:t>يمكن لبعض الدول الأعضاء عرقلة عمل الأمانة العامة من خلال رفضها للتعاون أو تقديم معلومات غير دقيقة.</a:t>
            </a:r>
          </a:p>
          <a:p>
            <a:pPr algn="r" rtl="1">
              <a:buFont typeface="Arial" panose="020B0604020202020204" pitchFamily="34" charset="0"/>
              <a:buChar char="•"/>
            </a:pPr>
            <a:r>
              <a:rPr lang="ar-DZ" sz="2800" b="0" i="0" u="none" strike="noStrike" dirty="0">
                <a:solidFill>
                  <a:srgbClr val="1F1F1F"/>
                </a:solidFill>
                <a:effectLst/>
                <a:latin typeface="Google Sans"/>
              </a:rPr>
              <a:t>يمكن أن يؤدي ذلك إلى صعوبة في جمع المعلومات حول أوضاع حقوق الإنسان في بعض البلدان.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1572386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ED2985-A340-37C3-EE28-C1FB166BF817}"/>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دور المجتمع المدني: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82236B26-374D-858C-4A4B-41FF988D9623}"/>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يمكن للمجتمع المدني لعب دور هام في دعم عمل الأمانة العامة في 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للمنظمات غير الحكومية تقديم المعلومات والتقارير إلى الأمانة العامة حول قضايا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للمنظمات غير الحكومية أيضًا الضغط على الدول الأعضاء في الأمم المتحدة لتقديم المزيد من الدعم المالي واللوجستي للأمانة العامة.</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5465933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7C0E2F-F5B5-D591-04A2-99F7B4BEF8AB}"/>
              </a:ext>
            </a:extLst>
          </p:cNvPr>
          <p:cNvSpPr>
            <a:spLocks noGrp="1"/>
          </p:cNvSpPr>
          <p:nvPr>
            <p:ph type="title"/>
          </p:nvPr>
        </p:nvSpPr>
        <p:spPr/>
        <p:txBody>
          <a:bodyPr/>
          <a:lstStyle/>
          <a:p>
            <a:pPr algn="ctr" rtl="1"/>
            <a:r>
              <a:rPr lang="ar-DZ" b="1" i="0" u="none" strike="noStrike" dirty="0">
                <a:solidFill>
                  <a:srgbClr val="1F1F1F"/>
                </a:solidFill>
                <a:effectLst/>
                <a:latin typeface="Google Sans"/>
              </a:rPr>
              <a:t>1. تقديم الدعم الإداري: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F86E9992-AC51-061A-CD4D-E3FD9ED029B4}"/>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تقدم الأمانة العامة الدعم الإداري للأجهزة الرئيسية الأخرى في الأمم المتحدة في عملها لحماية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يشمل ذلك:</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تقديم الخدمات اللغوية والترجمة</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تنظيم الاجتماعات والفعاليات</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إدارة الوثائق والسجلات</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تقديم الدعم المالي واللوجستي</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3064185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AB0771-364B-5F23-118D-C822F32A1755}"/>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الخلاصة: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A49D0A83-D0F2-B56C-FB49-C21338384725}"/>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تلعب الأمانة العامة دورًا هامًا في 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للأمانة العامة تقديم الدعم الإداري للأجهزة الرئيسية الأخرى في الأمم المتحدة في عملها لحماية حقوق الإنسان، وإعداد التقارير حول أوضاع حقوق الإنسان في جميع أنحاء العالم، وتنظيم الأنشطة لتعزيز وحماية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للمجتمع المدني لعب دور هام في دعم عمل الأمانة العامة في حماية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6136338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10740A-9E11-9DFC-6AE9-7B4023E6A68F}"/>
              </a:ext>
            </a:extLst>
          </p:cNvPr>
          <p:cNvSpPr>
            <a:spLocks noGrp="1"/>
          </p:cNvSpPr>
          <p:nvPr>
            <p:ph type="title"/>
          </p:nvPr>
        </p:nvSpPr>
        <p:spPr/>
        <p:txBody>
          <a:bodyPr/>
          <a:lstStyle/>
          <a:p>
            <a:pPr algn="ctr" rtl="1"/>
            <a:r>
              <a:rPr lang="ar-DZ" b="1" i="0" u="none" strike="noStrike" dirty="0">
                <a:solidFill>
                  <a:srgbClr val="1F1F1F"/>
                </a:solidFill>
                <a:effectLst/>
                <a:latin typeface="Google Sans"/>
              </a:rPr>
              <a:t>محكمة العدل الدولية</a:t>
            </a:r>
            <a:endParaRPr lang="fr-DZ" dirty="0"/>
          </a:p>
        </p:txBody>
      </p:sp>
      <p:sp>
        <p:nvSpPr>
          <p:cNvPr id="3" name="Espace réservé du contenu 2">
            <a:extLst>
              <a:ext uri="{FF2B5EF4-FFF2-40B4-BE49-F238E27FC236}">
                <a16:creationId xmlns:a16="http://schemas.microsoft.com/office/drawing/2014/main" id="{14C171C9-523D-12A2-A76F-A4F9905C8368}"/>
              </a:ext>
            </a:extLst>
          </p:cNvPr>
          <p:cNvSpPr>
            <a:spLocks noGrp="1"/>
          </p:cNvSpPr>
          <p:nvPr>
            <p:ph idx="1"/>
          </p:nvPr>
        </p:nvSpPr>
        <p:spPr/>
        <p:txBody>
          <a:bodyPr/>
          <a:lstStyle/>
          <a:p>
            <a:pPr algn="r" rtl="1">
              <a:buFont typeface="Arial" panose="020B0604020202020204" pitchFamily="34" charset="0"/>
              <a:buChar char="•"/>
            </a:pPr>
            <a:r>
              <a:rPr lang="ar-DZ" sz="2800" b="1" i="0" u="none" strike="noStrike" dirty="0">
                <a:solidFill>
                  <a:srgbClr val="1F1F1F"/>
                </a:solidFill>
                <a:effectLst/>
                <a:latin typeface="Google Sans"/>
              </a:rPr>
              <a:t>النظر في النزاعات بين الدول</a:t>
            </a:r>
            <a:r>
              <a:rPr lang="ar-DZ" sz="2800" b="0" i="0" u="none" strike="noStrike" dirty="0">
                <a:solidFill>
                  <a:srgbClr val="1F1F1F"/>
                </a:solidFill>
                <a:effectLst/>
                <a:latin typeface="Google Sans"/>
              </a:rPr>
              <a:t> المتعلقة بحقوق الإنسان.</a:t>
            </a:r>
            <a:r>
              <a:rPr lang="ar-DZ" sz="2800" dirty="0">
                <a:solidFill>
                  <a:srgbClr val="1F1F1F"/>
                </a:solidFill>
                <a:latin typeface="Google Sans"/>
              </a:rPr>
              <a:t>.</a:t>
            </a:r>
          </a:p>
          <a:p>
            <a:pPr algn="r" rtl="1">
              <a:buFont typeface="Arial" panose="020B0604020202020204" pitchFamily="34" charset="0"/>
              <a:buChar char="•"/>
            </a:pPr>
            <a:r>
              <a:rPr lang="ar-DZ" sz="2800" b="1" dirty="0">
                <a:solidFill>
                  <a:srgbClr val="1F1F1F"/>
                </a:solidFill>
                <a:latin typeface="Google Sans"/>
              </a:rPr>
              <a:t>إصدار آراء استشارية</a:t>
            </a:r>
            <a:r>
              <a:rPr lang="ar-DZ" sz="2800" dirty="0">
                <a:solidFill>
                  <a:srgbClr val="1F1F1F"/>
                </a:solidFill>
                <a:latin typeface="Google Sans"/>
              </a:rPr>
              <a:t> حول مسائل حقوق الإنسان</a:t>
            </a:r>
            <a:endParaRPr lang="ar-DZ" sz="2800" b="0" i="0" u="none" strike="noStrike" dirty="0">
              <a:solidFill>
                <a:srgbClr val="1F1F1F"/>
              </a:solidFill>
              <a:effectLst/>
              <a:latin typeface="Google Sans"/>
            </a:endParaRP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3178731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CC6217E-A3B3-6379-88C6-94A106E76378}"/>
              </a:ext>
            </a:extLst>
          </p:cNvPr>
          <p:cNvSpPr>
            <a:spLocks noGrp="1"/>
          </p:cNvSpPr>
          <p:nvPr>
            <p:ph type="title"/>
          </p:nvPr>
        </p:nvSpPr>
        <p:spPr/>
        <p:txBody>
          <a:bodyPr/>
          <a:lstStyle/>
          <a:p>
            <a:pPr algn="ctr" rtl="1"/>
            <a:r>
              <a:rPr lang="ar-DZ" b="1" i="0" u="none" strike="noStrike" dirty="0">
                <a:solidFill>
                  <a:srgbClr val="1F1F1F"/>
                </a:solidFill>
                <a:effectLst/>
                <a:latin typeface="Google Sans"/>
              </a:rPr>
              <a:t>3. مناقشة قضايا حقوق الإنسان:</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2D4AD488-A07C-C9D3-4AAF-3AFCB1AD4B18}"/>
              </a:ext>
            </a:extLst>
          </p:cNvPr>
          <p:cNvSpPr>
            <a:spLocks noGrp="1"/>
          </p:cNvSpPr>
          <p:nvPr>
            <p:ph idx="1"/>
          </p:nvPr>
        </p:nvSpPr>
        <p:spPr/>
        <p:txBody>
          <a:bodyPr/>
          <a:lstStyle/>
          <a:p>
            <a:pPr algn="r" rtl="1">
              <a:buFont typeface="Arial" panose="020B0604020202020204" pitchFamily="34" charset="0"/>
              <a:buChar char="•"/>
            </a:pPr>
            <a:r>
              <a:rPr lang="ar-DZ" sz="3200" b="0" i="0" u="none" strike="noStrike" dirty="0">
                <a:solidFill>
                  <a:srgbClr val="1F1F1F"/>
                </a:solidFill>
                <a:effectLst/>
                <a:latin typeface="Google Sans"/>
              </a:rPr>
              <a:t>تناقش الجمعية العامة قضايا حقوق الإنسان في جلساتها العامة، وإصدار قرارات بشأنها.</a:t>
            </a:r>
          </a:p>
          <a:p>
            <a:pPr algn="r" rtl="1">
              <a:buFont typeface="Arial" panose="020B0604020202020204" pitchFamily="34" charset="0"/>
              <a:buChar char="•"/>
            </a:pPr>
            <a:r>
              <a:rPr lang="ar-DZ" sz="3200" b="0" i="0" u="none" strike="noStrike" dirty="0">
                <a:solidFill>
                  <a:srgbClr val="1F1F1F"/>
                </a:solidFill>
                <a:effectLst/>
                <a:latin typeface="Google Sans"/>
              </a:rPr>
              <a:t>يمكن لأي دولة عضو في الأمم المتحدة طرح قضية حقوق الإنسان للنقاش في الجمعية العامة.</a:t>
            </a:r>
          </a:p>
          <a:p>
            <a:pPr algn="r" rtl="1">
              <a:buFont typeface="Arial" panose="020B0604020202020204" pitchFamily="34" charset="0"/>
              <a:buChar char="•"/>
            </a:pPr>
            <a:r>
              <a:rPr lang="ar-DZ" sz="3200" b="0" i="0" u="none" strike="noStrike" dirty="0">
                <a:solidFill>
                  <a:srgbClr val="1F1F1F"/>
                </a:solidFill>
                <a:effectLst/>
                <a:latin typeface="Google Sans"/>
              </a:rPr>
              <a:t>يمكن للجمعية العامة أيضًا إنشاء لجان فرعية معنية بقضايا حقوق الإنسان محددة.</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6890255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50BA91-0933-11B7-0D59-4616A6BB2306}"/>
              </a:ext>
            </a:extLst>
          </p:cNvPr>
          <p:cNvSpPr>
            <a:spLocks noGrp="1"/>
          </p:cNvSpPr>
          <p:nvPr>
            <p:ph type="title"/>
          </p:nvPr>
        </p:nvSpPr>
        <p:spPr/>
        <p:txBody>
          <a:bodyPr/>
          <a:lstStyle/>
          <a:p>
            <a:pPr rtl="1"/>
            <a:r>
              <a:rPr lang="ar-DZ" b="1" i="0" u="none" strike="noStrike" dirty="0">
                <a:solidFill>
                  <a:srgbClr val="1F1F1F"/>
                </a:solidFill>
                <a:effectLst/>
                <a:latin typeface="Google Sans"/>
              </a:rPr>
              <a:t>1. النظر في النزاعات بين الدول:</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8B4F5914-DC4B-13F9-032B-6288421B4C29}"/>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تنظر محكمة العدل الدولية في النزاعات بين الدول المتعلقة بحقوق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أن تشمل هذه النزاعات:</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انتهاكات حقوق الإنسان التي ترتكبها دولة ضد مواطنيها</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انتهاكات حقوق الإنسان التي ترتكبها دولة ضد مواطني دولة أخرى</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نزاعات حول تفسير معاهدات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37595438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5F5091-1B65-97C4-4E82-1925CBADC79A}"/>
              </a:ext>
            </a:extLst>
          </p:cNvPr>
          <p:cNvSpPr>
            <a:spLocks noGrp="1"/>
          </p:cNvSpPr>
          <p:nvPr>
            <p:ph type="title"/>
          </p:nvPr>
        </p:nvSpPr>
        <p:spPr/>
        <p:txBody>
          <a:bodyPr/>
          <a:lstStyle/>
          <a:p>
            <a:pPr algn="ctr" rtl="1"/>
            <a:r>
              <a:rPr lang="ar-DZ" b="1" i="0" u="none" strike="noStrike" dirty="0">
                <a:solidFill>
                  <a:srgbClr val="1F1F1F"/>
                </a:solidFill>
                <a:effectLst/>
                <a:latin typeface="Google Sans"/>
              </a:rPr>
              <a:t>2. إصدار آراء استشارية: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5C31A2FB-E76A-F41F-AE04-00A09E0E8D73}"/>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تصدر محكمة العدل الدولية آراء استشارية حول مسائل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أن تطلب هذه الآراء من قبل:</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أجهزة الأمم المتحدة</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الوكالات المتخصصة التابعة للأمم المتحدة</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بعض الدول الأعضاء في الأمم المتحدة</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0486680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1707FD-5BF5-5522-30D3-CDB591197CB4}"/>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أمثلة على عمل محكمة العدل الدولية: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A4A16B3F-F17D-7C2E-2B93-CBD7FC56BB2F}"/>
              </a:ext>
            </a:extLst>
          </p:cNvPr>
          <p:cNvSpPr>
            <a:spLocks noGrp="1"/>
          </p:cNvSpPr>
          <p:nvPr>
            <p:ph idx="1"/>
          </p:nvPr>
        </p:nvSpPr>
        <p:spPr/>
        <p:txBody>
          <a:bodyPr>
            <a:normAutofit lnSpcReduction="10000"/>
          </a:bodyPr>
          <a:lstStyle/>
          <a:p>
            <a:pPr algn="r" rtl="1">
              <a:buFont typeface="Arial" panose="020B0604020202020204" pitchFamily="34" charset="0"/>
              <a:buChar char="•"/>
            </a:pPr>
            <a:r>
              <a:rPr lang="ar-DZ" sz="2400" b="0" i="0" u="sng" strike="noStrike" dirty="0">
                <a:solidFill>
                  <a:srgbClr val="1F1F1F"/>
                </a:solidFill>
                <a:effectLst/>
                <a:latin typeface="Google Sans"/>
              </a:rPr>
              <a:t>في عام 1986، أصدرت محكمة العدل الدولية حكمًا في قضية نيكاراغوا ضد الولايات المتحدة الأمريكية، حيث وجدت أن الولايات المتحدة قد انتهكت القانون الدولي من خلال دعمها لقوات الكونترا في نيكاراغوا.</a:t>
            </a:r>
            <a:endParaRPr lang="ar-DZ" sz="2400" b="0" i="0" u="none" strike="noStrike" dirty="0">
              <a:solidFill>
                <a:srgbClr val="1F1F1F"/>
              </a:solidFill>
              <a:effectLst/>
              <a:latin typeface="Google Sans"/>
            </a:endParaRPr>
          </a:p>
          <a:p>
            <a:pPr algn="r" rtl="1">
              <a:buFont typeface="Arial" panose="020B0604020202020204" pitchFamily="34" charset="0"/>
              <a:buChar char="•"/>
            </a:pPr>
            <a:r>
              <a:rPr lang="ar-DZ" sz="2400" b="0" i="0" u="sng" strike="noStrike" dirty="0">
                <a:solidFill>
                  <a:srgbClr val="1F1F1F"/>
                </a:solidFill>
                <a:effectLst/>
                <a:latin typeface="Google Sans"/>
              </a:rPr>
              <a:t>في عام 2004، أصدرت محكمة العدل الدولية رأيًا استشاريًا حول جدار الفصل العنصري الذي بنته إسرائيل في الضفة الغربية، حيث وجدت أن الجدار غير قانوني.</a:t>
            </a:r>
            <a:endParaRPr lang="ar-DZ" sz="2400" b="0" i="0" u="none" strike="noStrike" dirty="0">
              <a:solidFill>
                <a:srgbClr val="1F1F1F"/>
              </a:solidFill>
              <a:effectLst/>
              <a:latin typeface="Google Sans"/>
            </a:endParaRPr>
          </a:p>
          <a:p>
            <a:pPr algn="r" rtl="1">
              <a:buFont typeface="Arial" panose="020B0604020202020204" pitchFamily="34" charset="0"/>
              <a:buChar char="•"/>
            </a:pPr>
            <a:r>
              <a:rPr lang="ar-DZ" sz="2400" b="0" i="0" u="none" strike="noStrike" dirty="0">
                <a:solidFill>
                  <a:srgbClr val="1F1F1F"/>
                </a:solidFill>
                <a:effectLst/>
                <a:latin typeface="Google Sans"/>
              </a:rPr>
              <a:t>في عام 2019، أصدرت محكمة العدل الدولية حكمًا في قضية قطر ضد الإمارات العربية المتحدة، حيث وجدت أن الإمارات العربية المتحدة قد انتهكت حقوق الإنسان من خلال فرضها حصارًا على قطر.</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9192024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2A49A-5D0B-4D6A-3867-6ABFD17D86BE}"/>
              </a:ext>
            </a:extLst>
          </p:cNvPr>
          <p:cNvSpPr>
            <a:spLocks noGrp="1"/>
          </p:cNvSpPr>
          <p:nvPr>
            <p:ph type="title"/>
          </p:nvPr>
        </p:nvSpPr>
        <p:spPr/>
        <p:txBody>
          <a:bodyPr/>
          <a:lstStyle/>
          <a:p>
            <a:pPr rtl="1"/>
            <a:r>
              <a:rPr lang="ar-DZ" b="1" i="0" u="none" strike="noStrike" dirty="0">
                <a:solidFill>
                  <a:srgbClr val="1F1F1F"/>
                </a:solidFill>
                <a:effectLst/>
                <a:latin typeface="Google Sans"/>
              </a:rPr>
              <a:t>حدود دور محكمة العدل الدولية: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F16EBA84-DB33-B23F-2FC0-7E0440BA345D}"/>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يمكن أن تكون فعالية محكمة العدل الدولية في حماية حقوق الإنسان محدودة بسبب نقص الموارد.</a:t>
            </a:r>
          </a:p>
          <a:p>
            <a:pPr algn="r" rtl="1">
              <a:buFont typeface="Arial" panose="020B0604020202020204" pitchFamily="34" charset="0"/>
              <a:buChar char="•"/>
            </a:pPr>
            <a:r>
              <a:rPr lang="ar-DZ" sz="2800" b="0" i="0" u="none" strike="noStrike" dirty="0">
                <a:solidFill>
                  <a:srgbClr val="1F1F1F"/>
                </a:solidFill>
                <a:effectLst/>
                <a:latin typeface="Google Sans"/>
              </a:rPr>
              <a:t>يمكن لبعض الدول الأعضاء في الأمم المتحدة تجاهل أحكام المحكمة.</a:t>
            </a:r>
          </a:p>
          <a:p>
            <a:pPr algn="r" rtl="1">
              <a:buFont typeface="Arial" panose="020B0604020202020204" pitchFamily="34" charset="0"/>
              <a:buChar char="•"/>
            </a:pPr>
            <a:r>
              <a:rPr lang="ar-DZ" sz="2800" b="0" i="0" u="none" strike="noStrike" dirty="0">
                <a:solidFill>
                  <a:srgbClr val="1F1F1F"/>
                </a:solidFill>
                <a:effectLst/>
                <a:latin typeface="Google Sans"/>
              </a:rPr>
              <a:t>يمكن أن يؤدي ذلك إلى صعوبة في إنفاذ حقوق الإنسان من خلال النظام القضائي الدولي.</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4918600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AADB607-5D31-A5EC-93E5-FAE33C967DC7}"/>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دور المجتمع المدني:</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B5D86202-EB40-DFAC-C24E-B4386A5255F3}"/>
              </a:ext>
            </a:extLst>
          </p:cNvPr>
          <p:cNvSpPr>
            <a:spLocks noGrp="1"/>
          </p:cNvSpPr>
          <p:nvPr>
            <p:ph idx="1"/>
          </p:nvPr>
        </p:nvSpPr>
        <p:spPr/>
        <p:txBody>
          <a:bodyPr/>
          <a:lstStyle/>
          <a:p>
            <a:pPr algn="r" rtl="1">
              <a:buFont typeface="Arial" panose="020B0604020202020204" pitchFamily="34" charset="0"/>
              <a:buChar char="•"/>
            </a:pPr>
            <a:r>
              <a:rPr lang="ar-DZ" sz="2800" b="0" i="0" u="none" strike="noStrike" dirty="0">
                <a:solidFill>
                  <a:srgbClr val="1F1F1F"/>
                </a:solidFill>
                <a:effectLst/>
                <a:latin typeface="Google Sans"/>
              </a:rPr>
              <a:t>يمكن للمجتمع المدني لعب دور هام في دعم عمل محكمة العدل الدولية في حماية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للمنظمات غير الحكومية تقديم المعلومات والتقارير إلى المحكمة حول قضايا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للمنظمات غير الحكومية أيضًا الضغط على الدول الأعضاء في الأمم المتحدة للامتثال لأحكام المحكمة.</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79862623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404F9-59FD-61C0-1F57-A509F132A046}"/>
              </a:ext>
            </a:extLst>
          </p:cNvPr>
          <p:cNvSpPr>
            <a:spLocks noGrp="1"/>
          </p:cNvSpPr>
          <p:nvPr>
            <p:ph type="title"/>
          </p:nvPr>
        </p:nvSpPr>
        <p:spPr/>
        <p:txBody>
          <a:bodyPr/>
          <a:lstStyle/>
          <a:p>
            <a:pPr algn="ctr" rtl="1"/>
            <a:r>
              <a:rPr lang="ar-DZ" b="1" i="0" u="none" strike="noStrike" dirty="0">
                <a:solidFill>
                  <a:srgbClr val="1F1F1F"/>
                </a:solidFill>
                <a:effectLst/>
                <a:latin typeface="Google Sans"/>
              </a:rPr>
              <a:t>الخلاصة: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FD435B5A-CB5C-2091-A003-34055DCC9A59}"/>
              </a:ext>
            </a:extLst>
          </p:cNvPr>
          <p:cNvSpPr>
            <a:spLocks noGrp="1"/>
          </p:cNvSpPr>
          <p:nvPr>
            <p:ph idx="1"/>
          </p:nvPr>
        </p:nvSpPr>
        <p:spPr/>
        <p:txBody>
          <a:bodyPr/>
          <a:lstStyle/>
          <a:p>
            <a:pPr algn="r" rtl="1">
              <a:buFont typeface="Arial" panose="020B0604020202020204" pitchFamily="34" charset="0"/>
              <a:buChar char="•"/>
            </a:pPr>
            <a:r>
              <a:rPr lang="ar-DZ" sz="2800" b="0" i="0" u="sng" strike="noStrike" dirty="0">
                <a:solidFill>
                  <a:srgbClr val="1F1F1F"/>
                </a:solidFill>
                <a:effectLst/>
                <a:latin typeface="Google Sans"/>
              </a:rPr>
              <a:t>تلعب محكمة العدل الدولية دورًا هامًا في حماية حقوق الإنسان.</a:t>
            </a:r>
            <a:endParaRPr lang="ar-DZ" sz="2800" b="0" i="0" u="none" strike="noStrike" dirty="0">
              <a:solidFill>
                <a:srgbClr val="1F1F1F"/>
              </a:solidFill>
              <a:effectLst/>
              <a:latin typeface="Google Sans"/>
            </a:endParaRPr>
          </a:p>
          <a:p>
            <a:pPr algn="r" rtl="1">
              <a:buFont typeface="Arial" panose="020B0604020202020204" pitchFamily="34" charset="0"/>
              <a:buChar char="•"/>
            </a:pPr>
            <a:r>
              <a:rPr lang="ar-DZ" sz="2800" b="0" i="0" u="none" strike="noStrike" dirty="0">
                <a:solidFill>
                  <a:srgbClr val="1F1F1F"/>
                </a:solidFill>
                <a:effectLst/>
                <a:latin typeface="Google Sans"/>
              </a:rPr>
              <a:t>يمكن للمحكمة النظر في النزاعات بين الدول المتعلقة بحقوق الإنسان، وإصدار آراء استشارية حول مسائل حقوق الإنسان.</a:t>
            </a:r>
          </a:p>
          <a:p>
            <a:pPr algn="r" rtl="1">
              <a:buFont typeface="Arial" panose="020B0604020202020204" pitchFamily="34" charset="0"/>
              <a:buChar char="•"/>
            </a:pPr>
            <a:r>
              <a:rPr lang="ar-DZ" sz="2800" b="0" i="0" u="none" strike="noStrike" dirty="0">
                <a:solidFill>
                  <a:srgbClr val="1F1F1F"/>
                </a:solidFill>
                <a:effectLst/>
                <a:latin typeface="Google Sans"/>
              </a:rPr>
              <a:t>يمكن للمجتمع المدني لعب دور هام في دعم عمل محكمة العدل الدولية في حماية حقوق الإنسان.</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69087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0051F4-A63D-26DF-E5CA-CD04A460824B}"/>
              </a:ext>
            </a:extLst>
          </p:cNvPr>
          <p:cNvSpPr>
            <a:spLocks noGrp="1"/>
          </p:cNvSpPr>
          <p:nvPr>
            <p:ph type="title"/>
          </p:nvPr>
        </p:nvSpPr>
        <p:spPr/>
        <p:txBody>
          <a:bodyPr/>
          <a:lstStyle/>
          <a:p>
            <a:pPr algn="ctr" rtl="1"/>
            <a:r>
              <a:rPr lang="ar-DZ" b="1" i="0" u="none" strike="noStrike" dirty="0">
                <a:solidFill>
                  <a:srgbClr val="1F1F1F"/>
                </a:solidFill>
                <a:effectLst/>
                <a:latin typeface="Google Sans"/>
              </a:rPr>
              <a:t>4. إنشاء لجان فرعية:</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B4BDCBF2-69D8-0C8E-3513-28B3DE0D8212}"/>
              </a:ext>
            </a:extLst>
          </p:cNvPr>
          <p:cNvSpPr>
            <a:spLocks noGrp="1"/>
          </p:cNvSpPr>
          <p:nvPr>
            <p:ph idx="1"/>
          </p:nvPr>
        </p:nvSpPr>
        <p:spPr/>
        <p:txBody>
          <a:bodyPr>
            <a:normAutofit lnSpcReduction="10000"/>
          </a:bodyPr>
          <a:lstStyle/>
          <a:p>
            <a:pPr algn="r" rtl="1">
              <a:buFont typeface="Arial" panose="020B0604020202020204" pitchFamily="34" charset="0"/>
              <a:buChar char="•"/>
            </a:pPr>
            <a:r>
              <a:rPr lang="ar-DZ" sz="2800" b="0" i="0" u="none" strike="noStrike" dirty="0">
                <a:solidFill>
                  <a:srgbClr val="1F1F1F"/>
                </a:solidFill>
                <a:effectLst/>
                <a:latin typeface="Google Sans"/>
              </a:rPr>
              <a:t>أنشأت الجمعية العامة العديد من اللجان الفرعية المعنية بقضايا حقوق الإنسان محددة.</a:t>
            </a:r>
          </a:p>
          <a:p>
            <a:pPr algn="r" rtl="1">
              <a:buFont typeface="Arial" panose="020B0604020202020204" pitchFamily="34" charset="0"/>
              <a:buChar char="•"/>
            </a:pPr>
            <a:r>
              <a:rPr lang="ar-DZ" sz="2800" b="0" i="0" u="none" strike="noStrike" dirty="0">
                <a:solidFill>
                  <a:srgbClr val="1F1F1F"/>
                </a:solidFill>
                <a:effectLst/>
                <a:latin typeface="Google Sans"/>
              </a:rPr>
              <a:t>تشمل هذه اللجان:</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لجنة حقوق الإنسان</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لجنة حقوق الطفل</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لجنة القضاء على التمييز ضد المرأة</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لجنة مناهضة التعذيب</a:t>
            </a:r>
          </a:p>
          <a:p>
            <a:pPr marL="742950" lvl="1" indent="-285750" algn="r" rtl="1">
              <a:buFont typeface="Arial" panose="020B0604020202020204" pitchFamily="34" charset="0"/>
              <a:buChar char="•"/>
            </a:pPr>
            <a:r>
              <a:rPr lang="ar-DZ" sz="2400" b="0" i="0" u="none" strike="noStrike" dirty="0">
                <a:solidFill>
                  <a:srgbClr val="1F1F1F"/>
                </a:solidFill>
                <a:effectLst/>
                <a:latin typeface="Google Sans"/>
              </a:rPr>
              <a:t>لجنة القضاء على التمييز العنصري</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2912643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AC8037-CC96-8CD3-24B6-BAB47799E153}"/>
              </a:ext>
            </a:extLst>
          </p:cNvPr>
          <p:cNvSpPr>
            <a:spLocks noGrp="1"/>
          </p:cNvSpPr>
          <p:nvPr>
            <p:ph type="title"/>
          </p:nvPr>
        </p:nvSpPr>
        <p:spPr/>
        <p:txBody>
          <a:bodyPr>
            <a:normAutofit fontScale="90000"/>
          </a:bodyPr>
          <a:lstStyle/>
          <a:p>
            <a:pPr algn="ctr" rtl="1"/>
            <a:r>
              <a:rPr lang="ar-DZ" b="1" i="0" u="none" strike="noStrike" dirty="0">
                <a:solidFill>
                  <a:srgbClr val="1F1F1F"/>
                </a:solidFill>
                <a:effectLst/>
                <a:latin typeface="Google Sans"/>
              </a:rPr>
              <a:t>أمثلة على عمل الجمعية العامة في حماية حقوق الإنسان:</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88B3C16E-97D3-EBCE-B911-25D793CDBE65}"/>
              </a:ext>
            </a:extLst>
          </p:cNvPr>
          <p:cNvSpPr>
            <a:spLocks noGrp="1"/>
          </p:cNvSpPr>
          <p:nvPr>
            <p:ph idx="1"/>
          </p:nvPr>
        </p:nvSpPr>
        <p:spPr/>
        <p:txBody>
          <a:bodyPr>
            <a:normAutofit fontScale="85000" lnSpcReduction="10000"/>
          </a:bodyPr>
          <a:lstStyle/>
          <a:p>
            <a:pPr algn="r" rtl="1">
              <a:buFont typeface="Arial" panose="020B0604020202020204" pitchFamily="34" charset="0"/>
              <a:buChar char="•"/>
            </a:pPr>
            <a:r>
              <a:rPr lang="ar-DZ" sz="3000" b="0" i="0" u="none" strike="noStrike" dirty="0">
                <a:solidFill>
                  <a:srgbClr val="1F1F1F"/>
                </a:solidFill>
                <a:effectLst/>
                <a:latin typeface="Google Sans"/>
              </a:rPr>
              <a:t>في عام 1993، اعتمدت الجمعية العامة إعلان فيينا وبرنامج العمل، وهو وثيقة تحدد خطوات محددة لتعزيز وحماية حقوق الإنسان.</a:t>
            </a:r>
          </a:p>
          <a:p>
            <a:pPr algn="r" rtl="1">
              <a:buFont typeface="Arial" panose="020B0604020202020204" pitchFamily="34" charset="0"/>
              <a:buChar char="•"/>
            </a:pPr>
            <a:r>
              <a:rPr lang="ar-DZ" sz="3000" b="0" i="0" u="none" strike="noStrike" dirty="0">
                <a:solidFill>
                  <a:srgbClr val="1F1F1F"/>
                </a:solidFill>
                <a:effectLst/>
                <a:latin typeface="Google Sans"/>
              </a:rPr>
              <a:t>في عام 2005، اعتمدت الجمعية العامة مبادئ "المسؤولية عن الحماية"، وهي مجموعة من المبادئ التي تهدف إلى منع انتهاكات حقوق الإنسان الجسيمة.</a:t>
            </a:r>
          </a:p>
          <a:p>
            <a:pPr algn="r" rtl="1">
              <a:buFont typeface="Arial" panose="020B0604020202020204" pitchFamily="34" charset="0"/>
              <a:buChar char="•"/>
            </a:pPr>
            <a:r>
              <a:rPr lang="ar-DZ" sz="3000" b="0" i="0" u="none" strike="noStrike" dirty="0">
                <a:solidFill>
                  <a:srgbClr val="1F1F1F"/>
                </a:solidFill>
                <a:effectLst/>
                <a:latin typeface="Google Sans"/>
              </a:rPr>
              <a:t>في عام 2015، اعتمدت الجمعية العامة أهداف التنمية المستدامة، والتي تتضمن هدفًا لتعزيز وحماية حقوق الإنسان.</a:t>
            </a:r>
          </a:p>
          <a:p>
            <a:br>
              <a:rPr lang="ar-DZ" dirty="0"/>
            </a:br>
            <a:endParaRPr lang="fr-DZ" dirty="0"/>
          </a:p>
        </p:txBody>
      </p:sp>
    </p:spTree>
    <p:extLst>
      <p:ext uri="{BB962C8B-B14F-4D97-AF65-F5344CB8AC3E}">
        <p14:creationId xmlns:p14="http://schemas.microsoft.com/office/powerpoint/2010/main" val="1989357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97EDD86-D857-E4F4-0CA1-594C6EDE1444}"/>
              </a:ext>
            </a:extLst>
          </p:cNvPr>
          <p:cNvSpPr>
            <a:spLocks noGrp="1"/>
          </p:cNvSpPr>
          <p:nvPr>
            <p:ph type="title"/>
          </p:nvPr>
        </p:nvSpPr>
        <p:spPr/>
        <p:txBody>
          <a:bodyPr/>
          <a:lstStyle/>
          <a:p>
            <a:pPr algn="ctr" rtl="1"/>
            <a:r>
              <a:rPr lang="ar-DZ" b="1" i="0" u="none" strike="noStrike" dirty="0">
                <a:solidFill>
                  <a:srgbClr val="1F1F1F"/>
                </a:solidFill>
                <a:effectLst/>
                <a:latin typeface="Google Sans"/>
              </a:rPr>
              <a:t>مجلس حقوق الإنسان</a:t>
            </a:r>
            <a:endParaRPr lang="fr-DZ" dirty="0"/>
          </a:p>
        </p:txBody>
      </p:sp>
      <p:sp>
        <p:nvSpPr>
          <p:cNvPr id="3" name="Espace réservé du contenu 2">
            <a:extLst>
              <a:ext uri="{FF2B5EF4-FFF2-40B4-BE49-F238E27FC236}">
                <a16:creationId xmlns:a16="http://schemas.microsoft.com/office/drawing/2014/main" id="{DF34DE09-2B2E-E2DF-5A52-0B311DF72A57}"/>
              </a:ext>
            </a:extLst>
          </p:cNvPr>
          <p:cNvSpPr>
            <a:spLocks noGrp="1"/>
          </p:cNvSpPr>
          <p:nvPr>
            <p:ph idx="1"/>
          </p:nvPr>
        </p:nvSpPr>
        <p:spPr/>
        <p:txBody>
          <a:bodyPr/>
          <a:lstStyle/>
          <a:p>
            <a:pPr algn="r" rtl="1">
              <a:buFont typeface="Arial" panose="020B0604020202020204" pitchFamily="34" charset="0"/>
              <a:buChar char="•"/>
            </a:pPr>
            <a:r>
              <a:rPr lang="ar-DZ" sz="2400" b="1" i="0" u="none" strike="noStrike" dirty="0">
                <a:solidFill>
                  <a:srgbClr val="1F1F1F"/>
                </a:solidFill>
                <a:effectLst/>
                <a:latin typeface="Google Sans"/>
              </a:rPr>
              <a:t>مراجعة سجلات حقوق الإنسان</a:t>
            </a:r>
            <a:r>
              <a:rPr lang="ar-DZ" sz="2400" b="0" i="0" u="none" strike="noStrike" dirty="0">
                <a:solidFill>
                  <a:srgbClr val="1F1F1F"/>
                </a:solidFill>
                <a:effectLst/>
                <a:latin typeface="Google Sans"/>
              </a:rPr>
              <a:t> في جميع الدول الأعضاء في الأمم المتحدة.</a:t>
            </a:r>
          </a:p>
          <a:p>
            <a:pPr algn="r" rtl="1">
              <a:buFont typeface="Arial" panose="020B0604020202020204" pitchFamily="34" charset="0"/>
              <a:buChar char="•"/>
            </a:pPr>
            <a:r>
              <a:rPr lang="ar-DZ" sz="2400" b="1" i="0" u="none" strike="noStrike" dirty="0">
                <a:solidFill>
                  <a:srgbClr val="1F1F1F"/>
                </a:solidFill>
                <a:effectLst/>
                <a:latin typeface="Google Sans"/>
              </a:rPr>
              <a:t>إجراء تحقيقات</a:t>
            </a:r>
            <a:r>
              <a:rPr lang="ar-DZ" sz="2400" b="0" i="0" u="none" strike="noStrike" dirty="0">
                <a:solidFill>
                  <a:srgbClr val="1F1F1F"/>
                </a:solidFill>
                <a:effectLst/>
                <a:latin typeface="Google Sans"/>
              </a:rPr>
              <a:t> في انتهاكات حقوق الإنسان.</a:t>
            </a:r>
          </a:p>
          <a:p>
            <a:pPr algn="r" rtl="1">
              <a:buFont typeface="Arial" panose="020B0604020202020204" pitchFamily="34" charset="0"/>
              <a:buChar char="•"/>
            </a:pPr>
            <a:r>
              <a:rPr lang="ar-DZ" sz="2400" b="1" i="0" u="none" strike="noStrike" dirty="0">
                <a:solidFill>
                  <a:srgbClr val="1F1F1F"/>
                </a:solidFill>
                <a:effectLst/>
                <a:latin typeface="Google Sans"/>
              </a:rPr>
              <a:t>تقديم توصيات</a:t>
            </a:r>
            <a:r>
              <a:rPr lang="ar-DZ" sz="2400" b="0" i="0" u="none" strike="noStrike" dirty="0">
                <a:solidFill>
                  <a:srgbClr val="1F1F1F"/>
                </a:solidFill>
                <a:effectLst/>
                <a:latin typeface="Google Sans"/>
              </a:rPr>
              <a:t> للدول الأعضاء بشأن كيفية تحسين أوضاع حقوق الإنسان.</a:t>
            </a:r>
          </a:p>
          <a:p>
            <a:pPr algn="r" rtl="1">
              <a:buFont typeface="Arial" panose="020B0604020202020204" pitchFamily="34" charset="0"/>
              <a:buChar char="•"/>
            </a:pPr>
            <a:r>
              <a:rPr lang="ar-DZ" sz="2400" b="1" i="0" u="none" strike="noStrike" dirty="0">
                <a:solidFill>
                  <a:srgbClr val="1F1F1F"/>
                </a:solidFill>
                <a:effectLst/>
                <a:latin typeface="Google Sans"/>
              </a:rPr>
              <a:t>إصدار قرارات</a:t>
            </a:r>
            <a:r>
              <a:rPr lang="ar-DZ" sz="2400" b="0" i="0" u="none" strike="noStrike" dirty="0">
                <a:solidFill>
                  <a:srgbClr val="1F1F1F"/>
                </a:solidFill>
                <a:effectLst/>
                <a:latin typeface="Google Sans"/>
              </a:rPr>
              <a:t> تدين انتهاكات حقوق الإنسان.</a:t>
            </a:r>
          </a:p>
          <a:p>
            <a:pPr algn="r" rtl="1">
              <a:buFont typeface="Arial" panose="020B0604020202020204" pitchFamily="34" charset="0"/>
              <a:buChar char="•"/>
            </a:pPr>
            <a:r>
              <a:rPr lang="ar-DZ" sz="2400" b="1" i="0" u="none" strike="noStrike" dirty="0">
                <a:solidFill>
                  <a:srgbClr val="1F1F1F"/>
                </a:solidFill>
                <a:effectLst/>
                <a:latin typeface="Google Sans"/>
              </a:rPr>
              <a:t>إنشاء آليات خاصة</a:t>
            </a:r>
            <a:r>
              <a:rPr lang="ar-DZ" sz="2400" b="0" i="0" u="none" strike="noStrike" dirty="0">
                <a:solidFill>
                  <a:srgbClr val="1F1F1F"/>
                </a:solidFill>
                <a:effectLst/>
                <a:latin typeface="Google Sans"/>
              </a:rPr>
              <a:t>، مثل المقررين الخاصين، للتحقيق في قضايا حقوق الإنسان محددة.</a:t>
            </a:r>
          </a:p>
          <a:p>
            <a:pPr marL="342900" indent="-342900" algn="r" defTabSz="457200" rtl="1" eaLnBrk="1" latinLnBrk="0" hangingPunct="1">
              <a:spcBef>
                <a:spcPts val="1000"/>
              </a:spcBef>
              <a:spcAft>
                <a:spcPts val="0"/>
              </a:spcAft>
              <a:buClr>
                <a:schemeClr val="accent1"/>
              </a:buClr>
              <a:buFont typeface="Wingdings 3" charset="2"/>
              <a:buChar char=""/>
            </a:pPr>
            <a:endParaRPr lang="fr-DZ" dirty="0"/>
          </a:p>
        </p:txBody>
      </p:sp>
    </p:spTree>
    <p:extLst>
      <p:ext uri="{BB962C8B-B14F-4D97-AF65-F5344CB8AC3E}">
        <p14:creationId xmlns:p14="http://schemas.microsoft.com/office/powerpoint/2010/main" val="1205487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1A8AE2-9116-26EB-1FFC-A31DD97895F8}"/>
              </a:ext>
            </a:extLst>
          </p:cNvPr>
          <p:cNvSpPr>
            <a:spLocks noGrp="1"/>
          </p:cNvSpPr>
          <p:nvPr>
            <p:ph type="title"/>
          </p:nvPr>
        </p:nvSpPr>
        <p:spPr/>
        <p:txBody>
          <a:bodyPr>
            <a:normAutofit/>
          </a:bodyPr>
          <a:lstStyle/>
          <a:p>
            <a:pPr algn="ctr"/>
            <a:r>
              <a:rPr lang="ar-DZ" b="1" i="0" u="none" strike="noStrike" dirty="0">
                <a:solidFill>
                  <a:srgbClr val="1F1F1F"/>
                </a:solidFill>
                <a:effectLst/>
                <a:latin typeface="Google Sans"/>
              </a:rPr>
              <a:t>1. مراجعة سجلات حقوق الإنسان:</a:t>
            </a:r>
            <a:br>
              <a:rPr lang="ar-DZ" b="0" i="0" u="none" strike="noStrike" dirty="0">
                <a:solidFill>
                  <a:srgbClr val="1F1F1F"/>
                </a:solidFill>
                <a:effectLst/>
                <a:latin typeface="Google Sans"/>
              </a:rPr>
            </a:br>
            <a:endParaRPr lang="fr-DZ" dirty="0"/>
          </a:p>
        </p:txBody>
      </p:sp>
      <p:sp>
        <p:nvSpPr>
          <p:cNvPr id="3" name="Espace réservé du contenu 2">
            <a:extLst>
              <a:ext uri="{FF2B5EF4-FFF2-40B4-BE49-F238E27FC236}">
                <a16:creationId xmlns:a16="http://schemas.microsoft.com/office/drawing/2014/main" id="{E3B60968-51F9-2D1B-0100-162DD4D40915}"/>
              </a:ext>
            </a:extLst>
          </p:cNvPr>
          <p:cNvSpPr>
            <a:spLocks noGrp="1"/>
          </p:cNvSpPr>
          <p:nvPr>
            <p:ph idx="1"/>
          </p:nvPr>
        </p:nvSpPr>
        <p:spPr/>
        <p:txBody>
          <a:bodyPr>
            <a:normAutofit fontScale="92500"/>
          </a:bodyPr>
          <a:lstStyle/>
          <a:p>
            <a:pPr algn="r" rtl="1">
              <a:buFont typeface="Arial" panose="020B0604020202020204" pitchFamily="34" charset="0"/>
              <a:buChar char="•"/>
            </a:pPr>
            <a:r>
              <a:rPr lang="ar-DZ" sz="2800" b="0" i="0" u="none" strike="noStrike" dirty="0">
                <a:solidFill>
                  <a:srgbClr val="1F1F1F"/>
                </a:solidFill>
                <a:effectLst/>
                <a:latin typeface="Google Sans"/>
              </a:rPr>
              <a:t>يقوم مجلس حقوق الإنسان بمراجعة سجلات حقوق الإنسان في جميع الدول الأعضاء في الأمم المتحدة كل أربع سنوات.</a:t>
            </a:r>
          </a:p>
          <a:p>
            <a:pPr algn="r" rtl="1">
              <a:buFont typeface="Arial" panose="020B0604020202020204" pitchFamily="34" charset="0"/>
              <a:buChar char="•"/>
            </a:pPr>
            <a:r>
              <a:rPr lang="ar-DZ" sz="2800" b="0" i="0" u="none" strike="noStrike" dirty="0">
                <a:solidFill>
                  <a:srgbClr val="1F1F1F"/>
                </a:solidFill>
                <a:effectLst/>
                <a:latin typeface="Google Sans"/>
              </a:rPr>
              <a:t>تتم المراجعة من خلال عملية تسمى "المراجعة الدورية الشاملة".</a:t>
            </a:r>
          </a:p>
          <a:p>
            <a:pPr algn="r" rtl="1">
              <a:buFont typeface="Arial" panose="020B0604020202020204" pitchFamily="34" charset="0"/>
              <a:buChar char="•"/>
            </a:pPr>
            <a:r>
              <a:rPr lang="ar-DZ" sz="2800" b="0" i="0" u="none" strike="noStrike" dirty="0">
                <a:solidFill>
                  <a:srgbClr val="1F1F1F"/>
                </a:solidFill>
                <a:effectLst/>
                <a:latin typeface="Google Sans"/>
              </a:rPr>
              <a:t>خلال المراجعة، تقدم كل دولة عضو تقريرًا عن حالة حقوق الإنسان في بلادها.</a:t>
            </a:r>
          </a:p>
          <a:p>
            <a:pPr algn="r" rtl="1">
              <a:buFont typeface="Arial" panose="020B0604020202020204" pitchFamily="34" charset="0"/>
              <a:buChar char="•"/>
            </a:pPr>
            <a:r>
              <a:rPr lang="ar-DZ" sz="2800" b="0" i="0" u="none" strike="noStrike" dirty="0">
                <a:solidFill>
                  <a:srgbClr val="1F1F1F"/>
                </a:solidFill>
                <a:effectLst/>
                <a:latin typeface="Google Sans"/>
              </a:rPr>
              <a:t>ثم تناقش الدول الأعضاء في المجلس التقرير وتقدم توصيات لتحسين أوضاع حقوق الإنسان.</a:t>
            </a:r>
          </a:p>
          <a:p>
            <a:endParaRPr lang="fr-DZ" dirty="0"/>
          </a:p>
        </p:txBody>
      </p:sp>
    </p:spTree>
    <p:extLst>
      <p:ext uri="{BB962C8B-B14F-4D97-AF65-F5344CB8AC3E}">
        <p14:creationId xmlns:p14="http://schemas.microsoft.com/office/powerpoint/2010/main" val="3094194395"/>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Brin</Template>
  <TotalTime>153</TotalTime>
  <Words>2946</Words>
  <Application>Microsoft Macintosh PowerPoint</Application>
  <PresentationFormat>Grand écran</PresentationFormat>
  <Paragraphs>248</Paragraphs>
  <Slides>55</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55</vt:i4>
      </vt:variant>
    </vt:vector>
  </HeadingPairs>
  <TitlesOfParts>
    <vt:vector size="60" baseType="lpstr">
      <vt:lpstr>Arial</vt:lpstr>
      <vt:lpstr>Century Gothic</vt:lpstr>
      <vt:lpstr>Google Sans</vt:lpstr>
      <vt:lpstr>Wingdings 3</vt:lpstr>
      <vt:lpstr>Brin</vt:lpstr>
      <vt:lpstr>دور الأجهزة الرئيسية في الأمم المتحدة في حماية حقوق الإنسان </vt:lpstr>
      <vt:lpstr>الجمعية العامة</vt:lpstr>
      <vt:lpstr>. اعتماد إعلان حقوق الإنسان العالمي: </vt:lpstr>
      <vt:lpstr>2. انتخاب أعضاء مجلس حقوق الإنسان: </vt:lpstr>
      <vt:lpstr>3. مناقشة قضايا حقوق الإنسان: </vt:lpstr>
      <vt:lpstr>4. إنشاء لجان فرعية: </vt:lpstr>
      <vt:lpstr>أمثلة على عمل الجمعية العامة في حماية حقوق الإنسان: </vt:lpstr>
      <vt:lpstr>مجلس حقوق الإنسان</vt:lpstr>
      <vt:lpstr>1. مراجعة سجلات حقوق الإنسان: </vt:lpstr>
      <vt:lpstr>2. إجراء تحقيقات: </vt:lpstr>
      <vt:lpstr>3. تقديم توصيات: </vt:lpstr>
      <vt:lpstr>4. إصدار قرارات: </vt:lpstr>
      <vt:lpstr>5. إنشاء آليات خاصة: </vt:lpstr>
      <vt:lpstr>أمثلة على عمل مجلس حقوق الإنسان: </vt:lpstr>
      <vt:lpstr>مجلس الأمن: </vt:lpstr>
      <vt:lpstr>1. اتخاذ إجراءات: </vt:lpstr>
      <vt:lpstr>2. إنشاء بعثات حفظ السلام: </vt:lpstr>
      <vt:lpstr>3. إحالة قضايا حقوق الإنسان إلى المحكمة الجنائية الدولية: </vt:lpstr>
      <vt:lpstr>أمثلة على عمل مجلس الأمن: </vt:lpstr>
      <vt:lpstr>محدوديات دور مجلس الأمن: </vt:lpstr>
      <vt:lpstr>دور المجتمع المدني: </vt:lpstr>
      <vt:lpstr>الخلاصة: </vt:lpstr>
      <vt:lpstr>المجلس الاقتصادي و الاجتماعي </vt:lpstr>
      <vt:lpstr>1. تعزيز التعاون الدولي: </vt:lpstr>
      <vt:lpstr>2. إصدار توصيات: </vt:lpstr>
      <vt:lpstr>3. متابعة تنفيذ: </vt:lpstr>
      <vt:lpstr>أمثلة على عمل المجلس الاقتصادي و الاجتماعي: </vt:lpstr>
      <vt:lpstr>محدوديات دور المجلس الاقتصادي و الاجتماعي: </vt:lpstr>
      <vt:lpstr>1. تعزيز التعاون الدولي: </vt:lpstr>
      <vt:lpstr>دور المجتمع المدني: </vt:lpstr>
      <vt:lpstr>الخلاصة: </vt:lpstr>
      <vt:lpstr>مجلس الوقاية</vt:lpstr>
      <vt:lpstr>1. تحديد البلدان المعرضة لخطر: </vt:lpstr>
      <vt:lpstr>2. اتخاذ خطوات لمنع: </vt:lpstr>
      <vt:lpstr>3. تقديم المساعدة التقنية: </vt:lpstr>
      <vt:lpstr>4. التعاون مع المنظمات الإقليمية والدولية: </vt:lpstr>
      <vt:lpstr>أمثلة على عمل مجلس الوقاية: </vt:lpstr>
      <vt:lpstr>محدوديات دور مجلس الوقاية: </vt:lpstr>
      <vt:lpstr>دور المجتمع المدني: </vt:lpstr>
      <vt:lpstr>الخلاصة: </vt:lpstr>
      <vt:lpstr>الأمانة العامة</vt:lpstr>
      <vt:lpstr>2. إعداد التقارير: </vt:lpstr>
      <vt:lpstr>3. تنظيم الأنشطة: </vt:lpstr>
      <vt:lpstr>أمثلة على عمل الأمانة العامة: </vt:lpstr>
      <vt:lpstr>محدوديات دور الأمانة العامة: </vt:lpstr>
      <vt:lpstr>دور المجتمع المدني: </vt:lpstr>
      <vt:lpstr>1. تقديم الدعم الإداري: </vt:lpstr>
      <vt:lpstr>الخلاصة: </vt:lpstr>
      <vt:lpstr>محكمة العدل الدولية</vt:lpstr>
      <vt:lpstr>1. النظر في النزاعات بين الدول: </vt:lpstr>
      <vt:lpstr>2. إصدار آراء استشارية: </vt:lpstr>
      <vt:lpstr>أمثلة على عمل محكمة العدل الدولية: </vt:lpstr>
      <vt:lpstr>حدود دور محكمة العدل الدولية: </vt:lpstr>
      <vt:lpstr>دور المجتمع المدني: </vt:lpstr>
      <vt:lpstr>الخلاصة: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دور الأجهزة الرئيسية في الأمم المتحدة في حماية حقوق الإنسان </dc:title>
  <dc:creator>Microsoft Office User</dc:creator>
  <cp:lastModifiedBy>Microsoft Office User</cp:lastModifiedBy>
  <cp:revision>1</cp:revision>
  <dcterms:created xsi:type="dcterms:W3CDTF">2024-03-19T10:55:49Z</dcterms:created>
  <dcterms:modified xsi:type="dcterms:W3CDTF">2024-03-19T13:29:05Z</dcterms:modified>
</cp:coreProperties>
</file>