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61" r:id="rId4"/>
    <p:sldId id="257" r:id="rId5"/>
    <p:sldId id="258" r:id="rId6"/>
    <p:sldId id="260" r:id="rId7"/>
    <p:sldId id="262" r:id="rId8"/>
    <p:sldId id="263" r:id="rId9"/>
    <p:sldId id="264" r:id="rId10"/>
    <p:sldId id="265" r:id="rId11"/>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713EEF1-3DC0-4544-A3E5-A7B7C4255D42}">
          <p14:sldIdLst>
            <p14:sldId id="266"/>
            <p14:sldId id="256"/>
            <p14:sldId id="261"/>
            <p14:sldId id="257"/>
            <p14:sldId id="258"/>
            <p14:sldId id="260"/>
            <p14:sldId id="262"/>
            <p14:sldId id="263"/>
            <p14:sldId id="26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D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DZ"/>
          </a:p>
        </p:txBody>
      </p:sp>
      <p:sp>
        <p:nvSpPr>
          <p:cNvPr id="4" name="Date Placeholder 3"/>
          <p:cNvSpPr>
            <a:spLocks noGrp="1"/>
          </p:cNvSpPr>
          <p:nvPr>
            <p:ph type="dt" sz="half" idx="10"/>
          </p:nvPr>
        </p:nvSpPr>
        <p:spPr/>
        <p:txBody>
          <a:bodyPr/>
          <a:lstStyle/>
          <a:p>
            <a:fld id="{9C6B79D6-13A9-4EFC-8128-C203E2711B6F}" type="datetimeFigureOut">
              <a:rPr lang="ar-DZ" smtClean="0"/>
              <a:t>15-08-1443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379014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DZ"/>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p:cNvSpPr>
            <a:spLocks noGrp="1"/>
          </p:cNvSpPr>
          <p:nvPr>
            <p:ph type="dt" sz="half" idx="10"/>
          </p:nvPr>
        </p:nvSpPr>
        <p:spPr/>
        <p:txBody>
          <a:bodyPr/>
          <a:lstStyle/>
          <a:p>
            <a:fld id="{9C6B79D6-13A9-4EFC-8128-C203E2711B6F}" type="datetimeFigureOut">
              <a:rPr lang="ar-DZ" smtClean="0"/>
              <a:t>15-08-1443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276825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ar-D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p:cNvSpPr>
            <a:spLocks noGrp="1"/>
          </p:cNvSpPr>
          <p:nvPr>
            <p:ph type="dt" sz="half" idx="10"/>
          </p:nvPr>
        </p:nvSpPr>
        <p:spPr/>
        <p:txBody>
          <a:bodyPr/>
          <a:lstStyle/>
          <a:p>
            <a:fld id="{9C6B79D6-13A9-4EFC-8128-C203E2711B6F}" type="datetimeFigureOut">
              <a:rPr lang="ar-DZ" smtClean="0"/>
              <a:t>15-08-1443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97126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DZ"/>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p:cNvSpPr>
            <a:spLocks noGrp="1"/>
          </p:cNvSpPr>
          <p:nvPr>
            <p:ph type="dt" sz="half" idx="10"/>
          </p:nvPr>
        </p:nvSpPr>
        <p:spPr/>
        <p:txBody>
          <a:bodyPr/>
          <a:lstStyle/>
          <a:p>
            <a:fld id="{9C6B79D6-13A9-4EFC-8128-C203E2711B6F}" type="datetimeFigureOut">
              <a:rPr lang="ar-DZ" smtClean="0"/>
              <a:t>15-08-1443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351204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D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6B79D6-13A9-4EFC-8128-C203E2711B6F}" type="datetimeFigureOut">
              <a:rPr lang="ar-DZ" smtClean="0"/>
              <a:t>15-08-1443</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2600164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DZ"/>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Date Placeholder 4"/>
          <p:cNvSpPr>
            <a:spLocks noGrp="1"/>
          </p:cNvSpPr>
          <p:nvPr>
            <p:ph type="dt" sz="half" idx="10"/>
          </p:nvPr>
        </p:nvSpPr>
        <p:spPr/>
        <p:txBody>
          <a:bodyPr/>
          <a:lstStyle/>
          <a:p>
            <a:fld id="{9C6B79D6-13A9-4EFC-8128-C203E2711B6F}" type="datetimeFigureOut">
              <a:rPr lang="ar-DZ" smtClean="0"/>
              <a:t>15-08-1443</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254666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ar-D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7" name="Date Placeholder 6"/>
          <p:cNvSpPr>
            <a:spLocks noGrp="1"/>
          </p:cNvSpPr>
          <p:nvPr>
            <p:ph type="dt" sz="half" idx="10"/>
          </p:nvPr>
        </p:nvSpPr>
        <p:spPr/>
        <p:txBody>
          <a:bodyPr/>
          <a:lstStyle/>
          <a:p>
            <a:fld id="{9C6B79D6-13A9-4EFC-8128-C203E2711B6F}" type="datetimeFigureOut">
              <a:rPr lang="ar-DZ" smtClean="0"/>
              <a:t>15-08-1443</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67466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DZ"/>
          </a:p>
        </p:txBody>
      </p:sp>
      <p:sp>
        <p:nvSpPr>
          <p:cNvPr id="3" name="Date Placeholder 2"/>
          <p:cNvSpPr>
            <a:spLocks noGrp="1"/>
          </p:cNvSpPr>
          <p:nvPr>
            <p:ph type="dt" sz="half" idx="10"/>
          </p:nvPr>
        </p:nvSpPr>
        <p:spPr/>
        <p:txBody>
          <a:bodyPr/>
          <a:lstStyle/>
          <a:p>
            <a:fld id="{9C6B79D6-13A9-4EFC-8128-C203E2711B6F}" type="datetimeFigureOut">
              <a:rPr lang="ar-DZ" smtClean="0"/>
              <a:t>15-08-1443</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1894111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B79D6-13A9-4EFC-8128-C203E2711B6F}" type="datetimeFigureOut">
              <a:rPr lang="ar-DZ" smtClean="0"/>
              <a:t>15-08-1443</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3434219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6B79D6-13A9-4EFC-8128-C203E2711B6F}" type="datetimeFigureOut">
              <a:rPr lang="ar-DZ" smtClean="0"/>
              <a:t>15-08-1443</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3963525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6B79D6-13A9-4EFC-8128-C203E2711B6F}" type="datetimeFigureOut">
              <a:rPr lang="ar-DZ" smtClean="0"/>
              <a:t>15-08-1443</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437269E-1C40-4E40-9306-390D4A2D8CE9}" type="slidenum">
              <a:rPr lang="ar-DZ" smtClean="0"/>
              <a:t>‹#›</a:t>
            </a:fld>
            <a:endParaRPr lang="ar-DZ"/>
          </a:p>
        </p:txBody>
      </p:sp>
    </p:spTree>
    <p:extLst>
      <p:ext uri="{BB962C8B-B14F-4D97-AF65-F5344CB8AC3E}">
        <p14:creationId xmlns:p14="http://schemas.microsoft.com/office/powerpoint/2010/main" val="184949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D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B79D6-13A9-4EFC-8128-C203E2711B6F}" type="datetimeFigureOut">
              <a:rPr lang="ar-DZ" smtClean="0"/>
              <a:t>15-08-1443</a:t>
            </a:fld>
            <a:endParaRPr lang="ar-D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37269E-1C40-4E40-9306-390D4A2D8CE9}" type="slidenum">
              <a:rPr lang="ar-DZ" smtClean="0"/>
              <a:t>‹#›</a:t>
            </a:fld>
            <a:endParaRPr lang="ar-DZ"/>
          </a:p>
        </p:txBody>
      </p:sp>
    </p:spTree>
    <p:extLst>
      <p:ext uri="{BB962C8B-B14F-4D97-AF65-F5344CB8AC3E}">
        <p14:creationId xmlns:p14="http://schemas.microsoft.com/office/powerpoint/2010/main" val="1807940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56B42-4E1E-4363-969D-2EC7BEA44921}"/>
              </a:ext>
            </a:extLst>
          </p:cNvPr>
          <p:cNvSpPr>
            <a:spLocks noGrp="1"/>
          </p:cNvSpPr>
          <p:nvPr>
            <p:ph type="title"/>
          </p:nvPr>
        </p:nvSpPr>
        <p:spPr>
          <a:xfrm>
            <a:off x="838200" y="-172277"/>
            <a:ext cx="11168270" cy="1630016"/>
          </a:xfrm>
        </p:spPr>
        <p:txBody>
          <a:bodyPr/>
          <a:lstStyle/>
          <a:p>
            <a:pPr algn="r" rtl="1"/>
            <a:r>
              <a:rPr lang="ar-DZ" dirty="0">
                <a:solidFill>
                  <a:srgbClr val="FF0000"/>
                </a:solidFill>
              </a:rPr>
              <a:t>خطة البحث </a:t>
            </a:r>
            <a:r>
              <a:rPr lang="fr-FR" dirty="0">
                <a:solidFill>
                  <a:srgbClr val="FF0000"/>
                </a:solidFill>
              </a:rPr>
              <a:t>:</a:t>
            </a:r>
            <a:endParaRPr lang="ar-DZ" dirty="0">
              <a:solidFill>
                <a:srgbClr val="FF0000"/>
              </a:solidFill>
            </a:endParaRPr>
          </a:p>
        </p:txBody>
      </p:sp>
      <p:sp>
        <p:nvSpPr>
          <p:cNvPr id="3" name="Content Placeholder 2">
            <a:extLst>
              <a:ext uri="{FF2B5EF4-FFF2-40B4-BE49-F238E27FC236}">
                <a16:creationId xmlns:a16="http://schemas.microsoft.com/office/drawing/2014/main" id="{1AAC4644-2097-42A1-B32F-C6C098BF20AD}"/>
              </a:ext>
            </a:extLst>
          </p:cNvPr>
          <p:cNvSpPr>
            <a:spLocks noGrp="1"/>
          </p:cNvSpPr>
          <p:nvPr>
            <p:ph idx="1"/>
          </p:nvPr>
        </p:nvSpPr>
        <p:spPr>
          <a:xfrm>
            <a:off x="1169504" y="1690688"/>
            <a:ext cx="10515600" cy="4351338"/>
          </a:xfrm>
        </p:spPr>
        <p:txBody>
          <a:bodyPr>
            <a:normAutofit/>
          </a:bodyPr>
          <a:lstStyle/>
          <a:p>
            <a:pPr marL="0" indent="0" algn="r" rtl="1">
              <a:buNone/>
            </a:pPr>
            <a:r>
              <a:rPr lang="ar-DZ" sz="3200" dirty="0"/>
              <a:t>المبحث الاول</a:t>
            </a:r>
          </a:p>
          <a:p>
            <a:pPr marL="0" indent="0" algn="r" rtl="1">
              <a:buNone/>
            </a:pPr>
            <a:r>
              <a:rPr lang="ar-DZ" dirty="0"/>
              <a:t>المطلب الاول </a:t>
            </a:r>
            <a:r>
              <a:rPr lang="ar-DZ" dirty="0">
                <a:solidFill>
                  <a:srgbClr val="FF0000"/>
                </a:solidFill>
              </a:rPr>
              <a:t>تعريف التشخيص المالي </a:t>
            </a:r>
          </a:p>
          <a:p>
            <a:pPr marL="0" indent="0" algn="r" rtl="1">
              <a:buNone/>
            </a:pPr>
            <a:r>
              <a:rPr lang="ar-DZ" dirty="0"/>
              <a:t>المطلب الثاني </a:t>
            </a:r>
            <a:r>
              <a:rPr lang="ar-DZ" dirty="0">
                <a:solidFill>
                  <a:srgbClr val="FF0000"/>
                </a:solidFill>
              </a:rPr>
              <a:t>مقاييس التشخيص المالي</a:t>
            </a:r>
          </a:p>
          <a:p>
            <a:pPr marL="0" indent="0" algn="r" rtl="1">
              <a:buNone/>
            </a:pPr>
            <a:r>
              <a:rPr lang="ar-DZ" dirty="0"/>
              <a:t>المطلب الثالث </a:t>
            </a:r>
            <a:r>
              <a:rPr lang="ar-DZ" dirty="0">
                <a:solidFill>
                  <a:srgbClr val="FF0000"/>
                </a:solidFill>
              </a:rPr>
              <a:t>أهداف التشخيص المالي</a:t>
            </a:r>
          </a:p>
          <a:p>
            <a:pPr marL="0" indent="0" algn="r" rtl="1">
              <a:buNone/>
            </a:pPr>
            <a:r>
              <a:rPr lang="ar-DZ" sz="3200" dirty="0"/>
              <a:t>المبحث الثاني</a:t>
            </a:r>
          </a:p>
          <a:p>
            <a:pPr marL="0" indent="0" algn="r" rtl="1">
              <a:buNone/>
            </a:pPr>
            <a:r>
              <a:rPr lang="ar-DZ" dirty="0"/>
              <a:t>المطلب الاول </a:t>
            </a:r>
            <a:r>
              <a:rPr lang="ar-DZ" dirty="0">
                <a:solidFill>
                  <a:srgbClr val="FF0000"/>
                </a:solidFill>
              </a:rPr>
              <a:t>خطوات التشخيص المالي</a:t>
            </a:r>
          </a:p>
          <a:p>
            <a:pPr marL="0" indent="0" algn="r" rtl="1">
              <a:buNone/>
            </a:pPr>
            <a:r>
              <a:rPr lang="ar-DZ" dirty="0"/>
              <a:t>المطلب الثاني </a:t>
            </a:r>
            <a:r>
              <a:rPr lang="ar-DZ" dirty="0">
                <a:solidFill>
                  <a:srgbClr val="FF0000"/>
                </a:solidFill>
              </a:rPr>
              <a:t>الأطراف المعنية بعملية التشخيص</a:t>
            </a:r>
            <a:r>
              <a:rPr lang="ar-DZ" sz="1800" dirty="0">
                <a:solidFill>
                  <a:srgbClr val="FF0000"/>
                </a:solidFill>
              </a:rPr>
              <a:t>                                                                  </a:t>
            </a:r>
            <a:r>
              <a:rPr lang="ar-DZ" sz="2800" dirty="0"/>
              <a:t>المطلب الثالث </a:t>
            </a:r>
            <a:r>
              <a:rPr lang="ar-DZ" sz="2800" dirty="0">
                <a:solidFill>
                  <a:srgbClr val="FF0000"/>
                </a:solidFill>
              </a:rPr>
              <a:t>مشاكل تشخيص الوضعية المالية للمؤسسة</a:t>
            </a:r>
          </a:p>
        </p:txBody>
      </p:sp>
    </p:spTree>
    <p:extLst>
      <p:ext uri="{BB962C8B-B14F-4D97-AF65-F5344CB8AC3E}">
        <p14:creationId xmlns:p14="http://schemas.microsoft.com/office/powerpoint/2010/main" val="274597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B814E-6616-4CB7-BCE5-5E03A7105533}"/>
              </a:ext>
            </a:extLst>
          </p:cNvPr>
          <p:cNvSpPr>
            <a:spLocks noGrp="1"/>
          </p:cNvSpPr>
          <p:nvPr>
            <p:ph type="title"/>
          </p:nvPr>
        </p:nvSpPr>
        <p:spPr>
          <a:xfrm>
            <a:off x="2252871" y="-424070"/>
            <a:ext cx="9793355" cy="1550505"/>
          </a:xfrm>
        </p:spPr>
        <p:txBody>
          <a:bodyPr/>
          <a:lstStyle/>
          <a:p>
            <a:pPr algn="r" rtl="1"/>
            <a:r>
              <a:rPr lang="ar-DZ" sz="3200" dirty="0">
                <a:solidFill>
                  <a:srgbClr val="FF0000"/>
                </a:solidFill>
              </a:rPr>
              <a:t>الخاتمة</a:t>
            </a:r>
            <a:r>
              <a:rPr lang="fr-FR" sz="3200" dirty="0">
                <a:solidFill>
                  <a:srgbClr val="FF0000"/>
                </a:solidFill>
              </a:rPr>
              <a:t>:</a:t>
            </a:r>
            <a:r>
              <a:rPr lang="ar-DZ" dirty="0"/>
              <a:t> </a:t>
            </a:r>
          </a:p>
        </p:txBody>
      </p:sp>
      <p:sp>
        <p:nvSpPr>
          <p:cNvPr id="3" name="Content Placeholder 2">
            <a:extLst>
              <a:ext uri="{FF2B5EF4-FFF2-40B4-BE49-F238E27FC236}">
                <a16:creationId xmlns:a16="http://schemas.microsoft.com/office/drawing/2014/main" id="{11E93B3A-D05C-4CF6-9442-7803E17140BF}"/>
              </a:ext>
            </a:extLst>
          </p:cNvPr>
          <p:cNvSpPr>
            <a:spLocks noGrp="1"/>
          </p:cNvSpPr>
          <p:nvPr>
            <p:ph idx="1"/>
          </p:nvPr>
        </p:nvSpPr>
        <p:spPr>
          <a:xfrm>
            <a:off x="1" y="583096"/>
            <a:ext cx="12192000" cy="6274904"/>
          </a:xfrm>
        </p:spPr>
        <p:txBody>
          <a:bodyPr/>
          <a:lstStyle/>
          <a:p>
            <a:pPr marL="0" indent="0" algn="r" rtl="1">
              <a:lnSpc>
                <a:spcPct val="150000"/>
              </a:lnSpc>
              <a:buNone/>
            </a:pPr>
            <a:r>
              <a:rPr lang="ar-DZ" dirty="0"/>
              <a:t>على ضوء ما ورد في الد راسة يمكن القول أن عملية التشخيص المالي تعد من العمليات الضرورية في</a:t>
            </a:r>
          </a:p>
          <a:p>
            <a:pPr marL="0" indent="0" algn="r" rtl="1">
              <a:lnSpc>
                <a:spcPct val="150000"/>
              </a:lnSpc>
              <a:buNone/>
            </a:pPr>
            <a:r>
              <a:rPr lang="ar-DZ" dirty="0"/>
              <a:t>ظل التطورات الحاصلة، حيث تساعد هذه العملية على تحديد الوضعية المالية للمؤسسات ومعرفة ما إذا</a:t>
            </a:r>
          </a:p>
          <a:p>
            <a:pPr marL="0" indent="0" algn="r" rtl="1">
              <a:lnSpc>
                <a:spcPct val="150000"/>
              </a:lnSpc>
              <a:buNone/>
            </a:pPr>
            <a:r>
              <a:rPr lang="ar-DZ" dirty="0"/>
              <a:t>كانت مستقرة ومحققة للتوازن المالي أم لا، وهذا يضمن للمؤسسة معرفة نقاط قوتها واستغلالها وإدراك نقاط</a:t>
            </a:r>
          </a:p>
          <a:p>
            <a:pPr marL="0" indent="0" algn="r" rtl="1">
              <a:lnSpc>
                <a:spcPct val="150000"/>
              </a:lnSpc>
              <a:buNone/>
            </a:pPr>
            <a:r>
              <a:rPr lang="ar-DZ" dirty="0"/>
              <a:t>ضعفها لتحويلهم إلى فرص لضمان الاستمرارية والبقاء، وهذا من خلال الاعتماد على تحليل قوائمها المالية</a:t>
            </a:r>
          </a:p>
          <a:p>
            <a:pPr marL="0" indent="0" algn="r" rtl="1">
              <a:lnSpc>
                <a:spcPct val="150000"/>
              </a:lnSpc>
              <a:buNone/>
            </a:pPr>
            <a:r>
              <a:rPr lang="ar-DZ" dirty="0"/>
              <a:t>بواسطة مؤشرات ونسب مالية وحتى نماذج مختلفة من أجل الحصول على نتائج دقيقة تساعدها في تقييم</a:t>
            </a:r>
          </a:p>
          <a:p>
            <a:pPr marL="0" indent="0" algn="r" rtl="1">
              <a:lnSpc>
                <a:spcPct val="150000"/>
              </a:lnSpc>
              <a:buNone/>
            </a:pPr>
            <a:r>
              <a:rPr lang="ar-DZ" dirty="0"/>
              <a:t>أدائها المالي خلال فترة معينة</a:t>
            </a:r>
          </a:p>
        </p:txBody>
      </p:sp>
    </p:spTree>
    <p:extLst>
      <p:ext uri="{BB962C8B-B14F-4D97-AF65-F5344CB8AC3E}">
        <p14:creationId xmlns:p14="http://schemas.microsoft.com/office/powerpoint/2010/main" val="4202030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520" y="206064"/>
            <a:ext cx="11011438" cy="502276"/>
          </a:xfrm>
        </p:spPr>
        <p:txBody>
          <a:bodyPr>
            <a:normAutofit/>
          </a:bodyPr>
          <a:lstStyle/>
          <a:p>
            <a:pPr algn="r" rtl="1"/>
            <a:r>
              <a:rPr lang="ar-DZ" sz="2800" b="1" i="1" dirty="0">
                <a:solidFill>
                  <a:schemeClr val="accent2"/>
                </a:solidFill>
              </a:rPr>
              <a:t>المقدمة</a:t>
            </a:r>
          </a:p>
        </p:txBody>
      </p:sp>
      <p:sp>
        <p:nvSpPr>
          <p:cNvPr id="3" name="Subtitle 2"/>
          <p:cNvSpPr>
            <a:spLocks noGrp="1"/>
          </p:cNvSpPr>
          <p:nvPr>
            <p:ph type="subTitle" idx="1"/>
          </p:nvPr>
        </p:nvSpPr>
        <p:spPr>
          <a:xfrm>
            <a:off x="424554" y="825297"/>
            <a:ext cx="11307651" cy="5876925"/>
          </a:xfrm>
        </p:spPr>
        <p:txBody>
          <a:bodyPr>
            <a:noAutofit/>
          </a:bodyPr>
          <a:lstStyle/>
          <a:p>
            <a:pPr algn="r">
              <a:lnSpc>
                <a:spcPct val="200000"/>
              </a:lnSpc>
            </a:pPr>
            <a:r>
              <a:rPr lang="ar-DZ" dirty="0"/>
              <a:t>التشخيص المالي هو مجال هام من مجالات الإدارة المالية و ضرورة قصوى بالنسبة للتخطيط المالي فيعتبر مجموعة من الطرق و الوسائل المستعملة من اجل الوصول إلى تشخيص كامل و إعطاء صورة صادقة عن الوضعية المالية للمؤسسة لفترة معينة, لنتمكن من إصدارحكم منطقي و تحليل سليم عن نشاط هيكل المردودية و شروط توازن المؤسسة فهو يدرس البيانات المالية و المحاسبية و يحللها ليعرض الأسباب التي أدت إلى ظهورها مما يساعدها على اكتشاف نقاط ضعف و قوة السياسة المالية التي تتبعها المؤسسة و ذلك عن طريق تحليل المعطيات و القيام بتقديرات ترتكز على وضع مخططات مستقبلية ملائمة حسب المخططات العامة للمؤسسة</a:t>
            </a:r>
          </a:p>
        </p:txBody>
      </p:sp>
    </p:spTree>
    <p:extLst>
      <p:ext uri="{BB962C8B-B14F-4D97-AF65-F5344CB8AC3E}">
        <p14:creationId xmlns:p14="http://schemas.microsoft.com/office/powerpoint/2010/main" val="4222489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624" y="566671"/>
            <a:ext cx="11061879" cy="1291443"/>
          </a:xfrm>
        </p:spPr>
        <p:txBody>
          <a:bodyPr>
            <a:normAutofit/>
          </a:bodyPr>
          <a:lstStyle/>
          <a:p>
            <a:pPr algn="r"/>
            <a:r>
              <a:rPr lang="ar-DZ" sz="3200" dirty="0">
                <a:solidFill>
                  <a:srgbClr val="FF0000"/>
                </a:solidFill>
              </a:rPr>
              <a:t>المبحث الاول </a:t>
            </a:r>
            <a:br>
              <a:rPr lang="ar-DZ" sz="3200" dirty="0">
                <a:solidFill>
                  <a:srgbClr val="FF0000"/>
                </a:solidFill>
              </a:rPr>
            </a:br>
            <a:r>
              <a:rPr lang="ar-DZ" sz="3200" dirty="0">
                <a:solidFill>
                  <a:srgbClr val="FF0000"/>
                </a:solidFill>
              </a:rPr>
              <a:t>المطلب الاول</a:t>
            </a:r>
            <a:r>
              <a:rPr lang="ar-DZ" sz="3200" b="1" dirty="0">
                <a:solidFill>
                  <a:srgbClr val="FF0000"/>
                </a:solidFill>
              </a:rPr>
              <a:t>: تعريف التشخيص المالي </a:t>
            </a:r>
            <a:endParaRPr lang="ar-DZ" sz="3200" dirty="0">
              <a:solidFill>
                <a:srgbClr val="FF0000"/>
              </a:solidFill>
            </a:endParaRPr>
          </a:p>
        </p:txBody>
      </p:sp>
      <p:sp>
        <p:nvSpPr>
          <p:cNvPr id="3" name="Content Placeholder 2"/>
          <p:cNvSpPr>
            <a:spLocks noGrp="1"/>
          </p:cNvSpPr>
          <p:nvPr>
            <p:ph idx="1"/>
          </p:nvPr>
        </p:nvSpPr>
        <p:spPr>
          <a:xfrm>
            <a:off x="-1" y="2180085"/>
            <a:ext cx="12192001" cy="5347617"/>
          </a:xfrm>
        </p:spPr>
        <p:txBody>
          <a:bodyPr>
            <a:noAutofit/>
          </a:bodyPr>
          <a:lstStyle/>
          <a:p>
            <a:pPr marL="0" indent="0" algn="r" rtl="1">
              <a:lnSpc>
                <a:spcPct val="150000"/>
              </a:lnSpc>
              <a:buNone/>
            </a:pPr>
            <a:r>
              <a:rPr lang="ar-DZ" b="1" dirty="0">
                <a:solidFill>
                  <a:schemeClr val="accent2">
                    <a:lumMod val="75000"/>
                  </a:schemeClr>
                </a:solidFill>
              </a:rPr>
              <a:t>التعريف الأول</a:t>
            </a:r>
            <a:r>
              <a:rPr lang="ar-DZ" sz="2400" b="1" dirty="0"/>
              <a:t>: </a:t>
            </a:r>
            <a:r>
              <a:rPr lang="ar-DZ" sz="2400" dirty="0"/>
              <a:t>يعرف التشخيص المالي على أنه " عملية تحليل للوضع المالي للمؤسسة باستخدام مجموعة من الأدوات والمؤشرات المالية ﺑﻬدف استخراج نقاط القوة ونقاط الضعف ذات الطبيعة المالية                                             </a:t>
            </a:r>
            <a:r>
              <a:rPr lang="ar-DZ" b="1" dirty="0">
                <a:solidFill>
                  <a:schemeClr val="accent2">
                    <a:lumMod val="75000"/>
                  </a:schemeClr>
                </a:solidFill>
              </a:rPr>
              <a:t>التعريف الثاني</a:t>
            </a:r>
            <a:r>
              <a:rPr lang="ar-DZ" sz="2400" b="1" dirty="0"/>
              <a:t>: </a:t>
            </a:r>
            <a:r>
              <a:rPr lang="ar-DZ" sz="2400" dirty="0"/>
              <a:t>يعد التشخيص المالي أحد أهم المسؤوليات التي يقوم ﺑﻬا المسير المالي داخل الشركة حيث تساهم عملية التشخيص المالي في الخروج بأهم القرارات المالية </a:t>
            </a:r>
          </a:p>
          <a:p>
            <a:pPr marL="0" indent="0" algn="r" rtl="1">
              <a:lnSpc>
                <a:spcPct val="150000"/>
              </a:lnSpc>
              <a:buNone/>
            </a:pPr>
            <a:r>
              <a:rPr lang="ar-DZ" sz="2400" dirty="0"/>
              <a:t>وعليه نستنتج مما سبق ذكره أن التشخيص المالي يهتم بفحص السياسة المالية المتبعة من طرف المؤسسة، وذلك باستعمال تقنيات التحليل المالي وهذا بتشخيص الوضعية المالية لها في مدة زمنية معينة وبالاعتماد على النتائج المتوصل إليها والتدقيق في الأسباب المؤدية إلى نقاط الضعف من أجل تصحيحها وتفاديها مستقبلا أو بتوجيه القوة وهذا من أجل اتخاذ القرارات المالية والقرارات المتعلقة بالسياسة العامة للمؤسسة.</a:t>
            </a:r>
          </a:p>
          <a:p>
            <a:pPr marL="0" indent="0" algn="r" rtl="1">
              <a:lnSpc>
                <a:spcPct val="150000"/>
              </a:lnSpc>
              <a:buNone/>
            </a:pPr>
            <a:r>
              <a:rPr lang="ar-DZ" sz="2400" dirty="0"/>
              <a:t>.</a:t>
            </a:r>
          </a:p>
        </p:txBody>
      </p:sp>
    </p:spTree>
    <p:extLst>
      <p:ext uri="{BB962C8B-B14F-4D97-AF65-F5344CB8AC3E}">
        <p14:creationId xmlns:p14="http://schemas.microsoft.com/office/powerpoint/2010/main" val="711239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0627" y="-333891"/>
            <a:ext cx="10636876" cy="1325563"/>
          </a:xfrm>
        </p:spPr>
        <p:txBody>
          <a:bodyPr>
            <a:normAutofit/>
          </a:bodyPr>
          <a:lstStyle/>
          <a:p>
            <a:pPr algn="r" rtl="1"/>
            <a:r>
              <a:rPr lang="ar-DZ" sz="2400" b="1" dirty="0">
                <a:solidFill>
                  <a:schemeClr val="tx2"/>
                </a:solidFill>
              </a:rPr>
              <a:t>المطلب الثاني</a:t>
            </a:r>
            <a:r>
              <a:rPr lang="fr-FR" sz="2400" b="1" dirty="0">
                <a:solidFill>
                  <a:schemeClr val="tx2"/>
                </a:solidFill>
              </a:rPr>
              <a:t>:</a:t>
            </a:r>
            <a:r>
              <a:rPr lang="ar-DZ" sz="2400" b="1" dirty="0">
                <a:solidFill>
                  <a:schemeClr val="tx2"/>
                </a:solidFill>
              </a:rPr>
              <a:t> </a:t>
            </a:r>
            <a:r>
              <a:rPr lang="ar-DZ" sz="2800" b="1" dirty="0">
                <a:solidFill>
                  <a:srgbClr val="FF0000"/>
                </a:solidFill>
              </a:rPr>
              <a:t>مقاييس التشخيص المالي</a:t>
            </a:r>
            <a:endParaRPr lang="ar-DZ" sz="2800" b="1" dirty="0">
              <a:solidFill>
                <a:srgbClr val="0070C0"/>
              </a:solidFill>
            </a:endParaRPr>
          </a:p>
        </p:txBody>
      </p:sp>
      <p:sp>
        <p:nvSpPr>
          <p:cNvPr id="3" name="Content Placeholder 2"/>
          <p:cNvSpPr>
            <a:spLocks noGrp="1"/>
          </p:cNvSpPr>
          <p:nvPr>
            <p:ph idx="1"/>
          </p:nvPr>
        </p:nvSpPr>
        <p:spPr>
          <a:xfrm>
            <a:off x="0" y="540912"/>
            <a:ext cx="12192000" cy="5866328"/>
          </a:xfrm>
        </p:spPr>
        <p:txBody>
          <a:bodyPr>
            <a:noAutofit/>
          </a:bodyPr>
          <a:lstStyle/>
          <a:p>
            <a:pPr marL="0" indent="0" algn="r" rtl="1">
              <a:lnSpc>
                <a:spcPct val="100000"/>
              </a:lnSpc>
              <a:buNone/>
            </a:pPr>
            <a:r>
              <a:rPr lang="ar-DZ" sz="2400" b="1" dirty="0">
                <a:solidFill>
                  <a:srgbClr val="FF0000"/>
                </a:solidFill>
              </a:rPr>
              <a:t>المردودية</a:t>
            </a:r>
            <a:r>
              <a:rPr lang="ar-DZ" sz="2400" b="1" dirty="0"/>
              <a:t> </a:t>
            </a:r>
            <a:r>
              <a:rPr lang="ar-DZ" sz="2400" dirty="0"/>
              <a:t>: تمثل المردودية رهان بقاء المؤسسة، ولهذا يجب تقدير المستوى والتطور لكل من :</a:t>
            </a:r>
          </a:p>
          <a:p>
            <a:pPr marL="0" indent="0" algn="r" rtl="1">
              <a:lnSpc>
                <a:spcPct val="100000"/>
              </a:lnSpc>
              <a:buNone/>
            </a:pPr>
            <a:r>
              <a:rPr lang="ar-DZ" sz="2400" dirty="0"/>
              <a:t>المرودودية الاقتصادية .</a:t>
            </a:r>
          </a:p>
          <a:p>
            <a:pPr marL="0" indent="0" algn="r" rtl="1">
              <a:lnSpc>
                <a:spcPct val="100000"/>
              </a:lnSpc>
              <a:buNone/>
            </a:pPr>
            <a:r>
              <a:rPr lang="ar-DZ" sz="2400" dirty="0"/>
              <a:t>المردودية المالية.</a:t>
            </a:r>
          </a:p>
          <a:p>
            <a:pPr marL="0" indent="0" algn="r" rtl="1">
              <a:lnSpc>
                <a:spcPct val="100000"/>
              </a:lnSpc>
              <a:buNone/>
            </a:pPr>
            <a:r>
              <a:rPr lang="ar-DZ" sz="2400" b="1" dirty="0"/>
              <a:t>- </a:t>
            </a:r>
            <a:r>
              <a:rPr lang="ar-DZ" sz="2400" b="1" dirty="0">
                <a:solidFill>
                  <a:srgbClr val="FF0000"/>
                </a:solidFill>
              </a:rPr>
              <a:t>القدرة على الوفاء </a:t>
            </a:r>
            <a:r>
              <a:rPr lang="ar-DZ" sz="2400" b="1" dirty="0"/>
              <a:t>: </a:t>
            </a:r>
            <a:r>
              <a:rPr lang="ar-DZ" sz="2400" dirty="0"/>
              <a:t>وهي قدرة المؤسسة على تسديد ديونها في أقرب وقت وعادة ما تقيم بعدة مؤشرات مثل :</a:t>
            </a:r>
          </a:p>
          <a:p>
            <a:pPr marL="0" indent="0" algn="r" rtl="1">
              <a:lnSpc>
                <a:spcPct val="100000"/>
              </a:lnSpc>
              <a:buNone/>
            </a:pPr>
            <a:r>
              <a:rPr lang="ar-DZ" sz="2400" dirty="0"/>
              <a:t>نسبة القيم القابلة للتحقيق والجاهزة بالنسبة للديون قصيرة الأجل، التي تسمح بتقدير السيولة الحالية أو الأموال الدائمة</a:t>
            </a:r>
          </a:p>
          <a:p>
            <a:pPr marL="0" indent="0" algn="r" rtl="1">
              <a:lnSpc>
                <a:spcPct val="100000"/>
              </a:lnSpc>
              <a:buNone/>
            </a:pPr>
            <a:r>
              <a:rPr lang="ar-DZ" sz="2400" dirty="0"/>
              <a:t>مطروحا منها الأصول الثابتة</a:t>
            </a:r>
            <a:r>
              <a:rPr lang="ar-DZ" sz="2400" dirty="0">
                <a:solidFill>
                  <a:srgbClr val="FF0000"/>
                </a:solidFill>
              </a:rPr>
              <a:t> </a:t>
            </a:r>
            <a:r>
              <a:rPr lang="fr-FR" sz="2400" dirty="0">
                <a:solidFill>
                  <a:srgbClr val="FF0000"/>
                </a:solidFill>
              </a:rPr>
              <a:t>)</a:t>
            </a:r>
            <a:r>
              <a:rPr lang="ar-DZ" sz="2400" dirty="0"/>
              <a:t>رأس المال العامل الصافي</a:t>
            </a:r>
            <a:r>
              <a:rPr lang="fr-FR" sz="2400" dirty="0">
                <a:solidFill>
                  <a:srgbClr val="FF0000"/>
                </a:solidFill>
              </a:rPr>
              <a:t>(</a:t>
            </a:r>
            <a:r>
              <a:rPr lang="ar-DZ" sz="2400" dirty="0"/>
              <a:t> والذي يعطي أكثر هيكلية للقدرة على الوفاء ويسمح بالأخذ</a:t>
            </a:r>
          </a:p>
          <a:p>
            <a:pPr marL="0" indent="0" algn="r" rtl="1">
              <a:lnSpc>
                <a:spcPct val="100000"/>
              </a:lnSpc>
              <a:buNone/>
            </a:pPr>
            <a:r>
              <a:rPr lang="ar-DZ" sz="2400" dirty="0"/>
              <a:t>بعين الاعتبار الخصائص المرتبطة بعملية النشاط .</a:t>
            </a:r>
          </a:p>
          <a:p>
            <a:pPr marL="0" indent="0" algn="r" rtl="1">
              <a:lnSpc>
                <a:spcPct val="100000"/>
              </a:lnSpc>
              <a:buNone/>
            </a:pPr>
            <a:r>
              <a:rPr lang="ar-DZ" sz="2400" b="1" dirty="0"/>
              <a:t>- </a:t>
            </a:r>
            <a:r>
              <a:rPr lang="ar-DZ" sz="2400" b="1" dirty="0">
                <a:solidFill>
                  <a:srgbClr val="FF0000"/>
                </a:solidFill>
              </a:rPr>
              <a:t>الاستدانة</a:t>
            </a:r>
            <a:r>
              <a:rPr lang="ar-DZ" sz="2400" b="1" dirty="0"/>
              <a:t> : </a:t>
            </a:r>
            <a:r>
              <a:rPr lang="ar-DZ" sz="2400" dirty="0"/>
              <a:t>يسمح هذا المقياس بتقييم الاستقلالية المالية من خلال النسبة التالية :</a:t>
            </a:r>
          </a:p>
          <a:p>
            <a:pPr marL="0" indent="0" algn="r" rtl="1">
              <a:lnSpc>
                <a:spcPct val="100000"/>
              </a:lnSpc>
              <a:buNone/>
            </a:pPr>
            <a:r>
              <a:rPr lang="ar-DZ" sz="2400" b="1" dirty="0"/>
              <a:t>                                        مجموع الديون / الأموال الخاصة</a:t>
            </a:r>
          </a:p>
          <a:p>
            <a:pPr marL="0" indent="0" algn="r" rtl="1">
              <a:lnSpc>
                <a:spcPct val="100000"/>
              </a:lnSpc>
              <a:buNone/>
            </a:pPr>
            <a:r>
              <a:rPr lang="ar-DZ" sz="2400" b="1" dirty="0"/>
              <a:t>-</a:t>
            </a:r>
            <a:r>
              <a:rPr lang="ar-DZ" sz="2400" b="1" dirty="0">
                <a:solidFill>
                  <a:srgbClr val="FF0000"/>
                </a:solidFill>
              </a:rPr>
              <a:t> المرونة </a:t>
            </a:r>
            <a:r>
              <a:rPr lang="ar-DZ" sz="2400" b="1" dirty="0"/>
              <a:t>: </a:t>
            </a:r>
            <a:r>
              <a:rPr lang="ar-DZ" sz="2400" dirty="0"/>
              <a:t>تعتمد المؤسسة لمواجهة التهديدات والأخطار الغير محتملة واغتنام الفرص على قدرتها في تحرير وتعبئة</a:t>
            </a:r>
          </a:p>
          <a:p>
            <a:pPr marL="0" indent="0" algn="r" rtl="1">
              <a:lnSpc>
                <a:spcPct val="100000"/>
              </a:lnSpc>
              <a:buNone/>
            </a:pPr>
            <a:r>
              <a:rPr lang="ar-DZ" sz="2400" dirty="0"/>
              <a:t>الموارد المالية، وبالتالي فإنها في حاجة إلى تقييم مرونتها، هذه الأخيرة هي في نفس الوقت متعلقة بمدى اتساع المديونية</a:t>
            </a:r>
          </a:p>
          <a:p>
            <a:pPr marL="0" indent="0" algn="r" rtl="1">
              <a:lnSpc>
                <a:spcPct val="100000"/>
              </a:lnSpc>
              <a:buNone/>
            </a:pPr>
            <a:r>
              <a:rPr lang="ar-DZ" sz="2400" dirty="0"/>
              <a:t>والمحافظة على السيولة النقدية . إن هذه المؤشرات الأربعة غير مستقلة عن بعضها البعض، فالمردودية مرتبطة بالاستدانة</a:t>
            </a:r>
          </a:p>
          <a:p>
            <a:pPr marL="0" indent="0" algn="r" rtl="1">
              <a:lnSpc>
                <a:spcPct val="100000"/>
              </a:lnSpc>
              <a:buNone/>
            </a:pPr>
            <a:r>
              <a:rPr lang="ar-DZ" sz="2400" dirty="0"/>
              <a:t>وزيادة الاستدانة تؤثر أو تنقص من المرونة المالية</a:t>
            </a:r>
          </a:p>
        </p:txBody>
      </p:sp>
    </p:spTree>
    <p:extLst>
      <p:ext uri="{BB962C8B-B14F-4D97-AF65-F5344CB8AC3E}">
        <p14:creationId xmlns:p14="http://schemas.microsoft.com/office/powerpoint/2010/main" val="1182652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5706" y="212036"/>
            <a:ext cx="10674626" cy="1353224"/>
          </a:xfrm>
        </p:spPr>
        <p:txBody>
          <a:bodyPr>
            <a:normAutofit/>
          </a:bodyPr>
          <a:lstStyle/>
          <a:p>
            <a:pPr algn="r" rtl="1"/>
            <a:r>
              <a:rPr lang="ar-DZ" sz="2800" b="1" dirty="0">
                <a:solidFill>
                  <a:schemeClr val="tx2"/>
                </a:solidFill>
              </a:rPr>
              <a:t>المطلب الثالث</a:t>
            </a:r>
            <a:r>
              <a:rPr lang="fr-FR" sz="2800" b="1" dirty="0">
                <a:solidFill>
                  <a:schemeClr val="tx2"/>
                </a:solidFill>
              </a:rPr>
              <a:t> </a:t>
            </a:r>
            <a:r>
              <a:rPr lang="fr-FR" sz="2800" dirty="0"/>
              <a:t>:</a:t>
            </a:r>
            <a:r>
              <a:rPr lang="ar-DZ" sz="2800" b="1" dirty="0">
                <a:solidFill>
                  <a:srgbClr val="C00000"/>
                </a:solidFill>
              </a:rPr>
              <a:t>أهداف التشخيص المالي</a:t>
            </a:r>
            <a:endParaRPr lang="ar-DZ" sz="2800" dirty="0">
              <a:solidFill>
                <a:srgbClr val="C00000"/>
              </a:solidFill>
            </a:endParaRPr>
          </a:p>
        </p:txBody>
      </p:sp>
      <p:sp>
        <p:nvSpPr>
          <p:cNvPr id="3" name="Content Placeholder 2"/>
          <p:cNvSpPr>
            <a:spLocks noGrp="1"/>
          </p:cNvSpPr>
          <p:nvPr>
            <p:ph idx="1"/>
          </p:nvPr>
        </p:nvSpPr>
        <p:spPr>
          <a:xfrm>
            <a:off x="-141668" y="1214169"/>
            <a:ext cx="12192000" cy="5206240"/>
          </a:xfrm>
        </p:spPr>
        <p:txBody>
          <a:bodyPr>
            <a:normAutofit/>
          </a:bodyPr>
          <a:lstStyle/>
          <a:p>
            <a:pPr marL="0" indent="0" algn="r">
              <a:lnSpc>
                <a:spcPct val="200000"/>
              </a:lnSpc>
              <a:buNone/>
            </a:pPr>
            <a:r>
              <a:rPr lang="ar-DZ" sz="2400" dirty="0"/>
              <a:t>فهم تطور المؤسسة عبر الزمن حتى تاريخ القيام بالتشخيص  </a:t>
            </a:r>
            <a:r>
              <a:rPr lang="fr-FR" sz="2400" dirty="0"/>
              <a:t> -</a:t>
            </a:r>
            <a:r>
              <a:rPr lang="fr-FR" sz="2400" dirty="0">
                <a:solidFill>
                  <a:schemeClr val="accent2">
                    <a:lumMod val="75000"/>
                  </a:schemeClr>
                </a:solidFill>
              </a:rPr>
              <a:t>1</a:t>
            </a:r>
            <a:endParaRPr lang="ar-DZ" sz="2400" dirty="0">
              <a:solidFill>
                <a:schemeClr val="accent2">
                  <a:lumMod val="75000"/>
                </a:schemeClr>
              </a:solidFill>
            </a:endParaRPr>
          </a:p>
          <a:p>
            <a:pPr marL="0" indent="0" algn="r">
              <a:lnSpc>
                <a:spcPct val="200000"/>
              </a:lnSpc>
              <a:buNone/>
            </a:pPr>
            <a:r>
              <a:rPr lang="ar-DZ" sz="2400" dirty="0"/>
              <a:t>.تحضير المخطط الإستراتيجي للمؤسسة بالنسبة للسنوات المقبلة ودراسة إمكانيات تنمية أنشطتها ،التنويع، التخصص،</a:t>
            </a:r>
            <a:r>
              <a:rPr lang="fr-FR" sz="2400" dirty="0">
                <a:solidFill>
                  <a:schemeClr val="accent2">
                    <a:lumMod val="75000"/>
                  </a:schemeClr>
                </a:solidFill>
              </a:rPr>
              <a:t>2</a:t>
            </a:r>
            <a:r>
              <a:rPr lang="ar-DZ" sz="2400" dirty="0"/>
              <a:t> الإدماج ...، الخ  </a:t>
            </a:r>
          </a:p>
          <a:p>
            <a:pPr marL="0" indent="0" algn="r">
              <a:lnSpc>
                <a:spcPct val="200000"/>
              </a:lnSpc>
              <a:buNone/>
            </a:pPr>
            <a:r>
              <a:rPr lang="ar-DZ" sz="2400" b="1" dirty="0"/>
              <a:t>-</a:t>
            </a:r>
            <a:r>
              <a:rPr lang="ar-DZ" sz="2400" dirty="0"/>
              <a:t>.يساعد المؤسسة على اتخاذ القرارات من خلال اكتشاف وتحليل نقاط القوة والضعف للمؤسسة .</a:t>
            </a:r>
            <a:r>
              <a:rPr lang="fr-FR" sz="2400" dirty="0">
                <a:solidFill>
                  <a:schemeClr val="accent2">
                    <a:lumMod val="75000"/>
                  </a:schemeClr>
                </a:solidFill>
              </a:rPr>
              <a:t>3</a:t>
            </a:r>
            <a:endParaRPr lang="ar-DZ" sz="2400" dirty="0">
              <a:solidFill>
                <a:schemeClr val="accent2">
                  <a:lumMod val="75000"/>
                </a:schemeClr>
              </a:solidFill>
            </a:endParaRPr>
          </a:p>
          <a:p>
            <a:pPr marL="0" indent="0" algn="r">
              <a:lnSpc>
                <a:spcPct val="200000"/>
              </a:lnSpc>
              <a:buNone/>
            </a:pPr>
            <a:r>
              <a:rPr lang="ar-DZ" sz="2400" b="1" dirty="0"/>
              <a:t>-</a:t>
            </a:r>
            <a:r>
              <a:rPr lang="ar-DZ" sz="2400" dirty="0"/>
              <a:t>.يساعد على إعطاء الشروحات المناسبة ومعرفة الأسباب، وبالتالي اقتراح الحلول الملائمة .</a:t>
            </a:r>
            <a:r>
              <a:rPr lang="fr-FR" sz="2400" dirty="0">
                <a:solidFill>
                  <a:schemeClr val="accent2">
                    <a:lumMod val="75000"/>
                  </a:schemeClr>
                </a:solidFill>
              </a:rPr>
              <a:t>4</a:t>
            </a:r>
            <a:endParaRPr lang="ar-DZ" sz="2400" dirty="0">
              <a:solidFill>
                <a:schemeClr val="accent2">
                  <a:lumMod val="75000"/>
                </a:schemeClr>
              </a:solidFill>
            </a:endParaRPr>
          </a:p>
          <a:p>
            <a:pPr marL="0" indent="0" algn="r">
              <a:lnSpc>
                <a:spcPct val="200000"/>
              </a:lnSpc>
              <a:buNone/>
            </a:pPr>
            <a:r>
              <a:rPr lang="ar-DZ" sz="2400" b="1" dirty="0"/>
              <a:t>-</a:t>
            </a:r>
            <a:r>
              <a:rPr lang="ar-DZ" sz="2400" dirty="0"/>
              <a:t>.تزويد المسيرين ببنك من المعلومات التي على أساسها يتم اتخاذ القرارات الصائبة في ميدان التوجيهات الإستراتيجية</a:t>
            </a:r>
            <a:r>
              <a:rPr lang="fr-FR" sz="2400" dirty="0">
                <a:solidFill>
                  <a:schemeClr val="accent2">
                    <a:lumMod val="75000"/>
                  </a:schemeClr>
                </a:solidFill>
              </a:rPr>
              <a:t>5</a:t>
            </a:r>
            <a:endParaRPr lang="ar-DZ" sz="2400" dirty="0">
              <a:solidFill>
                <a:schemeClr val="accent2">
                  <a:lumMod val="75000"/>
                </a:schemeClr>
              </a:solidFill>
            </a:endParaRPr>
          </a:p>
        </p:txBody>
      </p:sp>
    </p:spTree>
    <p:extLst>
      <p:ext uri="{BB962C8B-B14F-4D97-AF65-F5344CB8AC3E}">
        <p14:creationId xmlns:p14="http://schemas.microsoft.com/office/powerpoint/2010/main" val="355669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134" y="271926"/>
            <a:ext cx="11446565" cy="1163925"/>
          </a:xfrm>
        </p:spPr>
        <p:txBody>
          <a:bodyPr>
            <a:normAutofit/>
          </a:bodyPr>
          <a:lstStyle/>
          <a:p>
            <a:pPr algn="r" rtl="1"/>
            <a:r>
              <a:rPr lang="ar-DZ" sz="2800" b="1" dirty="0">
                <a:solidFill>
                  <a:schemeClr val="accent2">
                    <a:lumMod val="75000"/>
                  </a:schemeClr>
                </a:solidFill>
              </a:rPr>
              <a:t> المبحث الثاني </a:t>
            </a:r>
            <a:r>
              <a:rPr lang="fr-FR" sz="2800" b="1" dirty="0">
                <a:solidFill>
                  <a:schemeClr val="accent2">
                    <a:lumMod val="75000"/>
                  </a:schemeClr>
                </a:solidFill>
              </a:rPr>
              <a:t>:</a:t>
            </a:r>
            <a:br>
              <a:rPr lang="ar-DZ" sz="2800" b="1" dirty="0">
                <a:solidFill>
                  <a:schemeClr val="accent2">
                    <a:lumMod val="75000"/>
                  </a:schemeClr>
                </a:solidFill>
              </a:rPr>
            </a:br>
            <a:r>
              <a:rPr lang="ar-DZ" sz="2800" b="1" dirty="0">
                <a:solidFill>
                  <a:schemeClr val="accent2">
                    <a:lumMod val="75000"/>
                  </a:schemeClr>
                </a:solidFill>
              </a:rPr>
              <a:t>المطلب الاول</a:t>
            </a:r>
            <a:r>
              <a:rPr lang="fr-FR" sz="2800" b="1" dirty="0">
                <a:solidFill>
                  <a:schemeClr val="accent2">
                    <a:lumMod val="75000"/>
                  </a:schemeClr>
                </a:solidFill>
              </a:rPr>
              <a:t>: </a:t>
            </a:r>
            <a:r>
              <a:rPr lang="ar-DZ" sz="2800" b="1" dirty="0">
                <a:solidFill>
                  <a:schemeClr val="accent2">
                    <a:lumMod val="75000"/>
                  </a:schemeClr>
                </a:solidFill>
              </a:rPr>
              <a:t>خطوات التشخيص المالي</a:t>
            </a:r>
            <a:endParaRPr lang="ar-DZ" sz="2800" dirty="0">
              <a:solidFill>
                <a:schemeClr val="accent2">
                  <a:lumMod val="75000"/>
                </a:schemeClr>
              </a:solidFill>
            </a:endParaRPr>
          </a:p>
        </p:txBody>
      </p:sp>
      <p:sp>
        <p:nvSpPr>
          <p:cNvPr id="3" name="Content Placeholder 2"/>
          <p:cNvSpPr>
            <a:spLocks noGrp="1"/>
          </p:cNvSpPr>
          <p:nvPr>
            <p:ph idx="1"/>
          </p:nvPr>
        </p:nvSpPr>
        <p:spPr>
          <a:xfrm>
            <a:off x="0" y="1790162"/>
            <a:ext cx="12192000" cy="5067838"/>
          </a:xfrm>
        </p:spPr>
        <p:txBody>
          <a:bodyPr/>
          <a:lstStyle/>
          <a:p>
            <a:r>
              <a:rPr lang="ar-DZ" dirty="0"/>
              <a:t>.</a:t>
            </a:r>
          </a:p>
        </p:txBody>
      </p:sp>
      <p:sp>
        <p:nvSpPr>
          <p:cNvPr id="4" name="Rounded Rectangle 3"/>
          <p:cNvSpPr/>
          <p:nvPr/>
        </p:nvSpPr>
        <p:spPr>
          <a:xfrm>
            <a:off x="335923" y="2279562"/>
            <a:ext cx="2716369" cy="14166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DZ" sz="2400" dirty="0"/>
              <a:t>جمع مختلف مصادر</a:t>
            </a:r>
          </a:p>
          <a:p>
            <a:pPr algn="r"/>
            <a:r>
              <a:rPr lang="ar-DZ" sz="2400" dirty="0"/>
              <a:t>المعلومات من المحاسبين</a:t>
            </a:r>
          </a:p>
        </p:txBody>
      </p:sp>
      <p:sp>
        <p:nvSpPr>
          <p:cNvPr id="5" name="Rounded Rectangle 4"/>
          <p:cNvSpPr/>
          <p:nvPr/>
        </p:nvSpPr>
        <p:spPr>
          <a:xfrm>
            <a:off x="4018209" y="2279562"/>
            <a:ext cx="3232598" cy="14810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DZ" sz="2400" dirty="0"/>
              <a:t>إجراء الحسابات اللازمة</a:t>
            </a:r>
          </a:p>
          <a:p>
            <a:pPr algn="r"/>
            <a:r>
              <a:rPr lang="ar-DZ" sz="2400" dirty="0"/>
              <a:t>واستعمال النسب ووضع</a:t>
            </a:r>
          </a:p>
          <a:p>
            <a:pPr algn="r"/>
            <a:r>
              <a:rPr lang="ar-DZ" sz="2400" dirty="0"/>
              <a:t>المؤشرات في جداول</a:t>
            </a:r>
          </a:p>
        </p:txBody>
      </p:sp>
      <p:sp>
        <p:nvSpPr>
          <p:cNvPr id="6" name="Right Arrow 5"/>
          <p:cNvSpPr/>
          <p:nvPr/>
        </p:nvSpPr>
        <p:spPr>
          <a:xfrm>
            <a:off x="3226157" y="2846232"/>
            <a:ext cx="618186" cy="3477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ln w="0"/>
              <a:solidFill>
                <a:schemeClr val="tx1"/>
              </a:solidFill>
              <a:effectLst>
                <a:outerShdw blurRad="38100" dist="19050" dir="2700000" algn="tl" rotWithShape="0">
                  <a:schemeClr val="dk1">
                    <a:alpha val="40000"/>
                  </a:schemeClr>
                </a:outerShdw>
              </a:effectLst>
            </a:endParaRPr>
          </a:p>
        </p:txBody>
      </p:sp>
      <p:sp>
        <p:nvSpPr>
          <p:cNvPr id="7" name="Rounded Rectangle 6"/>
          <p:cNvSpPr/>
          <p:nvPr/>
        </p:nvSpPr>
        <p:spPr>
          <a:xfrm>
            <a:off x="8695387" y="2279562"/>
            <a:ext cx="2653048" cy="14810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DZ" sz="2400" dirty="0"/>
              <a:t>تحديد أدوات التشخيص</a:t>
            </a:r>
          </a:p>
          <a:p>
            <a:pPr algn="r"/>
            <a:r>
              <a:rPr lang="ar-DZ" sz="2400" dirty="0"/>
              <a:t>المالي الأفضل ملائمة</a:t>
            </a:r>
          </a:p>
          <a:p>
            <a:pPr algn="r"/>
            <a:r>
              <a:rPr lang="ar-DZ" sz="2400" dirty="0"/>
              <a:t>للأهداف المحددة</a:t>
            </a:r>
          </a:p>
        </p:txBody>
      </p:sp>
      <p:sp>
        <p:nvSpPr>
          <p:cNvPr id="8" name="Right Arrow 7"/>
          <p:cNvSpPr/>
          <p:nvPr/>
        </p:nvSpPr>
        <p:spPr>
          <a:xfrm>
            <a:off x="7701566" y="2846232"/>
            <a:ext cx="693313" cy="3477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ounded Rectangle 8"/>
          <p:cNvSpPr/>
          <p:nvPr/>
        </p:nvSpPr>
        <p:spPr>
          <a:xfrm>
            <a:off x="8695386" y="4483121"/>
            <a:ext cx="3217571" cy="2086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DZ" sz="2400" dirty="0"/>
              <a:t>تفسير الجدال والمؤشرات:</a:t>
            </a:r>
          </a:p>
          <a:p>
            <a:pPr algn="r"/>
            <a:r>
              <a:rPr lang="ar-DZ" sz="2400" dirty="0"/>
              <a:t> -التوازن الهيكلي</a:t>
            </a:r>
          </a:p>
          <a:p>
            <a:pPr algn="r"/>
            <a:r>
              <a:rPr lang="ar-DZ" sz="2400" dirty="0"/>
              <a:t> -الملائمة</a:t>
            </a:r>
          </a:p>
          <a:p>
            <a:pPr algn="r"/>
            <a:r>
              <a:rPr lang="ar-DZ" sz="2400" dirty="0"/>
              <a:t> -المردودية</a:t>
            </a:r>
          </a:p>
        </p:txBody>
      </p:sp>
      <p:sp>
        <p:nvSpPr>
          <p:cNvPr id="10" name="Down Arrow 9"/>
          <p:cNvSpPr/>
          <p:nvPr/>
        </p:nvSpPr>
        <p:spPr>
          <a:xfrm>
            <a:off x="10131381" y="3907128"/>
            <a:ext cx="345582" cy="4765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1" name="Rounded Rectangle 10"/>
          <p:cNvSpPr/>
          <p:nvPr/>
        </p:nvSpPr>
        <p:spPr>
          <a:xfrm>
            <a:off x="4043968" y="4816702"/>
            <a:ext cx="3206839" cy="1455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DZ" sz="2400" dirty="0"/>
              <a:t>تقرير ملخص التشخيص أي</a:t>
            </a:r>
          </a:p>
          <a:p>
            <a:pPr algn="r"/>
            <a:r>
              <a:rPr lang="ar-DZ" sz="2400" dirty="0"/>
              <a:t>تحديد الفرص والتهديدات</a:t>
            </a:r>
          </a:p>
        </p:txBody>
      </p:sp>
      <p:sp>
        <p:nvSpPr>
          <p:cNvPr id="13" name="Left Arrow 12"/>
          <p:cNvSpPr/>
          <p:nvPr/>
        </p:nvSpPr>
        <p:spPr>
          <a:xfrm>
            <a:off x="7701566" y="5513431"/>
            <a:ext cx="693313" cy="35933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4" name="Rounded Rectangle 13"/>
          <p:cNvSpPr/>
          <p:nvPr/>
        </p:nvSpPr>
        <p:spPr>
          <a:xfrm>
            <a:off x="335923" y="4816702"/>
            <a:ext cx="2890234" cy="1455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400" dirty="0"/>
              <a:t>التوصيات والإقتراحات</a:t>
            </a:r>
          </a:p>
        </p:txBody>
      </p:sp>
      <p:sp>
        <p:nvSpPr>
          <p:cNvPr id="15" name="Left Arrow 14"/>
          <p:cNvSpPr/>
          <p:nvPr/>
        </p:nvSpPr>
        <p:spPr>
          <a:xfrm>
            <a:off x="3187524" y="5513431"/>
            <a:ext cx="618186" cy="35933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355863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A21E-4F98-4252-B6FC-9AA3A643DD81}"/>
              </a:ext>
            </a:extLst>
          </p:cNvPr>
          <p:cNvSpPr>
            <a:spLocks noGrp="1"/>
          </p:cNvSpPr>
          <p:nvPr>
            <p:ph type="title"/>
          </p:nvPr>
        </p:nvSpPr>
        <p:spPr>
          <a:xfrm>
            <a:off x="1580321" y="-138457"/>
            <a:ext cx="10515600" cy="1325563"/>
          </a:xfrm>
        </p:spPr>
        <p:txBody>
          <a:bodyPr>
            <a:normAutofit/>
          </a:bodyPr>
          <a:lstStyle/>
          <a:p>
            <a:pPr algn="r" rtl="1"/>
            <a:r>
              <a:rPr lang="ar-DZ" sz="2400" b="1" dirty="0">
                <a:solidFill>
                  <a:srgbClr val="FF0000"/>
                </a:solidFill>
              </a:rPr>
              <a:t>المطلب الثاني </a:t>
            </a:r>
            <a:r>
              <a:rPr lang="fr-FR" sz="2400" b="1" dirty="0">
                <a:solidFill>
                  <a:srgbClr val="FF0000"/>
                </a:solidFill>
              </a:rPr>
              <a:t> :</a:t>
            </a:r>
            <a:r>
              <a:rPr lang="ar-DZ" sz="2400" b="1" dirty="0">
                <a:solidFill>
                  <a:srgbClr val="FF0000"/>
                </a:solidFill>
              </a:rPr>
              <a:t>الأطراف المعنية بعملية التشخيص</a:t>
            </a:r>
            <a:endParaRPr lang="ar-DZ" sz="2400" dirty="0">
              <a:solidFill>
                <a:srgbClr val="FF0000"/>
              </a:solidFill>
            </a:endParaRPr>
          </a:p>
        </p:txBody>
      </p:sp>
      <p:sp>
        <p:nvSpPr>
          <p:cNvPr id="3" name="Content Placeholder 2">
            <a:extLst>
              <a:ext uri="{FF2B5EF4-FFF2-40B4-BE49-F238E27FC236}">
                <a16:creationId xmlns:a16="http://schemas.microsoft.com/office/drawing/2014/main" id="{115C6CD2-06EE-405A-A912-CBAC7C08B3BA}"/>
              </a:ext>
            </a:extLst>
          </p:cNvPr>
          <p:cNvSpPr>
            <a:spLocks noGrp="1"/>
          </p:cNvSpPr>
          <p:nvPr>
            <p:ph idx="1"/>
          </p:nvPr>
        </p:nvSpPr>
        <p:spPr>
          <a:xfrm>
            <a:off x="0" y="954157"/>
            <a:ext cx="12192000" cy="5903844"/>
          </a:xfrm>
        </p:spPr>
        <p:txBody>
          <a:bodyPr>
            <a:normAutofit fontScale="77500" lnSpcReduction="20000"/>
          </a:bodyPr>
          <a:lstStyle/>
          <a:p>
            <a:pPr marL="0" indent="0" algn="r" rtl="1">
              <a:buNone/>
            </a:pPr>
            <a:r>
              <a:rPr lang="ar-DZ" sz="3100" dirty="0"/>
              <a:t>يختلف الأشخاص أو الأطراف المعنية بعملية التشخيص على حسب نوع التشخيص أي مجاله فهناك </a:t>
            </a:r>
            <a:r>
              <a:rPr lang="fr-FR" sz="3100" dirty="0"/>
              <a:t>:</a:t>
            </a:r>
          </a:p>
          <a:p>
            <a:pPr marL="0" indent="0" algn="r" rtl="1">
              <a:lnSpc>
                <a:spcPct val="120000"/>
              </a:lnSpc>
              <a:buNone/>
            </a:pPr>
            <a:r>
              <a:rPr lang="fr-FR" sz="3400" b="1" dirty="0">
                <a:solidFill>
                  <a:srgbClr val="C00000"/>
                </a:solidFill>
              </a:rPr>
              <a:t>1</a:t>
            </a:r>
            <a:r>
              <a:rPr lang="ar-DZ" sz="3400" b="1" dirty="0">
                <a:solidFill>
                  <a:srgbClr val="C00000"/>
                </a:solidFill>
              </a:rPr>
              <a:t>-التشخيص الداخلي: </a:t>
            </a:r>
            <a:r>
              <a:rPr lang="ar-DZ" sz="3400" dirty="0"/>
              <a:t>يقوم به شخص أو مجموعة من الإطارات من مختلف مصالح المؤسسة والذين لديهم دراية كاملة بالمؤسسة بمختلف أقسامها وهذ اما يساهم في الوصول إ لى نتائج أسرع حيث يكون التشخيص أعمق وأدق في حالة المعرفة الشاملة بشتى خفايا المؤسسة.</a:t>
            </a:r>
          </a:p>
          <a:p>
            <a:pPr marL="0" indent="0" algn="r" rtl="1">
              <a:lnSpc>
                <a:spcPct val="120000"/>
              </a:lnSpc>
              <a:buNone/>
            </a:pPr>
            <a:r>
              <a:rPr lang="fr-FR" sz="3400" b="1" dirty="0">
                <a:solidFill>
                  <a:srgbClr val="C00000"/>
                </a:solidFill>
              </a:rPr>
              <a:t>2</a:t>
            </a:r>
            <a:r>
              <a:rPr lang="ar-DZ" sz="3400" b="1" dirty="0">
                <a:solidFill>
                  <a:srgbClr val="C00000"/>
                </a:solidFill>
              </a:rPr>
              <a:t>-التشخيص الخارجي </a:t>
            </a:r>
            <a:r>
              <a:rPr lang="ar-DZ" sz="3400" dirty="0"/>
              <a:t>ويمكن أن يقوم به كل من:</a:t>
            </a:r>
          </a:p>
          <a:p>
            <a:pPr marL="0" indent="0" algn="r" rtl="1">
              <a:lnSpc>
                <a:spcPct val="120000"/>
              </a:lnSpc>
              <a:buNone/>
            </a:pPr>
            <a:r>
              <a:rPr lang="ar-DZ" sz="3400" b="1" dirty="0">
                <a:solidFill>
                  <a:srgbClr val="FF0000"/>
                </a:solidFill>
              </a:rPr>
              <a:t>- المسيرون: </a:t>
            </a:r>
            <a:r>
              <a:rPr lang="ar-DZ" sz="3400" dirty="0"/>
              <a:t>ويشمل على فرقة خارج المؤسسة متخصصة في هذا النوع من العمليات كمكاتب الدراسات الذي تقوم المؤسسة بتعيينهم نظرا لكفاءﺗﻬم وتجاربهم السابقة.</a:t>
            </a:r>
          </a:p>
          <a:p>
            <a:pPr marL="0" indent="0" algn="r" rtl="1">
              <a:lnSpc>
                <a:spcPct val="120000"/>
              </a:lnSpc>
              <a:buNone/>
            </a:pPr>
            <a:r>
              <a:rPr lang="ar-DZ" sz="3400" b="1" dirty="0">
                <a:solidFill>
                  <a:srgbClr val="FF0000"/>
                </a:solidFill>
              </a:rPr>
              <a:t>- المساهمون: </a:t>
            </a:r>
            <a:r>
              <a:rPr lang="ar-DZ" sz="3400" dirty="0"/>
              <a:t>وهم حملة الأسهم إذ يعتبرون طرفاهاما في تمويل استثمارات المؤسسة حيث يعملون على تحديد مستوى المخاطر والربحية من استثماراﺗﻬم لذا يفضلون دائما المؤسسة القادرة على البقاء والاستمرار.</a:t>
            </a:r>
          </a:p>
          <a:p>
            <a:pPr marL="0" indent="0" algn="r" rtl="1">
              <a:lnSpc>
                <a:spcPct val="120000"/>
              </a:lnSpc>
              <a:buNone/>
            </a:pPr>
            <a:r>
              <a:rPr lang="ar-DZ" sz="3400" b="1" dirty="0">
                <a:solidFill>
                  <a:srgbClr val="FF0000"/>
                </a:solidFill>
              </a:rPr>
              <a:t>- الممولون: </a:t>
            </a:r>
            <a:r>
              <a:rPr lang="ar-DZ" sz="3400" dirty="0"/>
              <a:t>حيث تعتبر البنوك مصدرا من مصادر تمويل المؤسسة حيث تقوم البنوك ومؤسسات الائتمان بالفعل في منح القروض من عدمه على أساس رأيهم في الصحة المالية للمؤسسة وهذا لضمان قدرﺗﻬا على الوفاء لديونها في تواريخ الاستحقاق</a:t>
            </a:r>
          </a:p>
        </p:txBody>
      </p:sp>
    </p:spTree>
    <p:extLst>
      <p:ext uri="{BB962C8B-B14F-4D97-AF65-F5344CB8AC3E}">
        <p14:creationId xmlns:p14="http://schemas.microsoft.com/office/powerpoint/2010/main" val="1986642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7F9E4-0C64-4CD1-8617-05FF16D27D4E}"/>
              </a:ext>
            </a:extLst>
          </p:cNvPr>
          <p:cNvSpPr>
            <a:spLocks noGrp="1"/>
          </p:cNvSpPr>
          <p:nvPr>
            <p:ph type="title"/>
          </p:nvPr>
        </p:nvSpPr>
        <p:spPr>
          <a:xfrm>
            <a:off x="1593574" y="-204719"/>
            <a:ext cx="10515600" cy="1325563"/>
          </a:xfrm>
        </p:spPr>
        <p:txBody>
          <a:bodyPr>
            <a:normAutofit/>
          </a:bodyPr>
          <a:lstStyle/>
          <a:p>
            <a:pPr algn="r" rtl="1"/>
            <a:r>
              <a:rPr lang="ar-DZ" sz="2800" b="1" dirty="0">
                <a:solidFill>
                  <a:srgbClr val="FF0000"/>
                </a:solidFill>
              </a:rPr>
              <a:t>المطلب الثالث </a:t>
            </a:r>
            <a:r>
              <a:rPr lang="fr-FR" sz="2800" b="1" dirty="0">
                <a:solidFill>
                  <a:srgbClr val="FF0000"/>
                </a:solidFill>
              </a:rPr>
              <a:t>:</a:t>
            </a:r>
            <a:r>
              <a:rPr lang="ar-DZ" sz="2800" b="1" dirty="0">
                <a:solidFill>
                  <a:srgbClr val="FF0000"/>
                </a:solidFill>
              </a:rPr>
              <a:t> مشاكل تشخيص الوضعية المالية للمؤسسة</a:t>
            </a:r>
            <a:endParaRPr lang="ar-DZ" sz="2800" dirty="0">
              <a:solidFill>
                <a:srgbClr val="FF0000"/>
              </a:solidFill>
            </a:endParaRPr>
          </a:p>
        </p:txBody>
      </p:sp>
      <p:sp>
        <p:nvSpPr>
          <p:cNvPr id="3" name="Content Placeholder 2">
            <a:extLst>
              <a:ext uri="{FF2B5EF4-FFF2-40B4-BE49-F238E27FC236}">
                <a16:creationId xmlns:a16="http://schemas.microsoft.com/office/drawing/2014/main" id="{44DE5FCE-432A-443B-A79D-D8E448ADD18B}"/>
              </a:ext>
            </a:extLst>
          </p:cNvPr>
          <p:cNvSpPr>
            <a:spLocks noGrp="1"/>
          </p:cNvSpPr>
          <p:nvPr>
            <p:ph idx="1"/>
          </p:nvPr>
        </p:nvSpPr>
        <p:spPr>
          <a:xfrm>
            <a:off x="0" y="755374"/>
            <a:ext cx="12192000" cy="6102626"/>
          </a:xfrm>
        </p:spPr>
        <p:txBody>
          <a:bodyPr>
            <a:normAutofit/>
          </a:bodyPr>
          <a:lstStyle/>
          <a:p>
            <a:pPr marL="0" indent="0" algn="r" rtl="1">
              <a:buNone/>
            </a:pPr>
            <a:r>
              <a:rPr lang="fr-FR" b="1" dirty="0">
                <a:solidFill>
                  <a:srgbClr val="FF0000"/>
                </a:solidFill>
              </a:rPr>
              <a:t>1</a:t>
            </a:r>
            <a:r>
              <a:rPr lang="ar-DZ" b="1" dirty="0">
                <a:solidFill>
                  <a:srgbClr val="FF0000"/>
                </a:solidFill>
              </a:rPr>
              <a:t>- </a:t>
            </a:r>
            <a:r>
              <a:rPr lang="ar-DZ" sz="2400" b="1" dirty="0">
                <a:solidFill>
                  <a:srgbClr val="FF0000"/>
                </a:solidFill>
              </a:rPr>
              <a:t>مشكلة المعلومة المالية والمحاسبية: </a:t>
            </a:r>
            <a:r>
              <a:rPr lang="ar-DZ" sz="2400" dirty="0"/>
              <a:t>صعوبة وصول المعلومة بشكل سريع، وعدم تماثلها يؤدي طبعا إلى إرتفاع درجة الخطر من وجهة نظر المتعاملين في سوق المال والذين يبحثون عن فرص الإستثمار، مما يؤدي بها إلى بناء توقعاتهم على أساس ظروف عدم التأكد النسبي أو المطلق</a:t>
            </a:r>
          </a:p>
          <a:p>
            <a:pPr marL="0" indent="0" algn="r" rtl="1">
              <a:buNone/>
            </a:pPr>
            <a:r>
              <a:rPr lang="fr-FR" sz="2600" b="1" dirty="0">
                <a:solidFill>
                  <a:srgbClr val="FF0000"/>
                </a:solidFill>
              </a:rPr>
              <a:t>2</a:t>
            </a:r>
            <a:r>
              <a:rPr lang="ar-DZ" sz="2600" b="1" dirty="0">
                <a:solidFill>
                  <a:srgbClr val="FF0000"/>
                </a:solidFill>
              </a:rPr>
              <a:t>- مشاكل إستخدام النسب المالية في تشخيص الوضعية المالية للمؤسسة الاقتصادية: </a:t>
            </a:r>
            <a:r>
              <a:rPr lang="ar-DZ" sz="2600" dirty="0"/>
              <a:t>تعتبر النسب المالية آداة جيدة للتحليل، كما أن الاستعمال المستمر لها دون إيجاد إطار نظري عملي يبرز هذا الاستعمال أدى إلى إثارة مجموعة من الصعوبات حيث أشار إلى العناصر التي تساعد على الحكم على الوضعية المالية والمتمثلة في:</a:t>
            </a:r>
          </a:p>
          <a:p>
            <a:pPr marL="0" indent="0" algn="r" rtl="1">
              <a:buNone/>
            </a:pPr>
            <a:r>
              <a:rPr lang="ar-DZ" sz="2600" dirty="0"/>
              <a:t> درجة التناسب: يضير مبدأ التناسب إلى أن العلاقة بين متغيرين لابد أن تكون خطية، وأنه إذا وجد انحدار بين المقام كمتغير مستقل والبسط كمتغير تابع فإن الحد الصائب للانحدار لابد أن يكون معدوما بتعبير آخر فإن العلاقة بين البسط والمقام لنسبة ما لابد أن تكون ثابتة.</a:t>
            </a:r>
          </a:p>
          <a:p>
            <a:pPr marL="0" indent="0" algn="r" rtl="1">
              <a:buNone/>
            </a:pPr>
            <a:r>
              <a:rPr lang="ar-DZ" sz="2600" dirty="0"/>
              <a:t> تأثير الطرق المحاسبية: يتعلق الأمر هنا بالاختيا ا رت المحاسبية للمؤسسة في تقديم وثائق الحالة المالية اولتي</a:t>
            </a:r>
          </a:p>
          <a:p>
            <a:pPr marL="0" indent="0" algn="r" rtl="1">
              <a:buNone/>
            </a:pPr>
            <a:r>
              <a:rPr lang="ar-DZ" sz="2600" dirty="0"/>
              <a:t>تختلف بحسب القوانين والتنظيمات المعمول بها، فيؤدي تفضيل طريقة تقييم عن طرق أخرى إلى حدوث الوقوع</a:t>
            </a:r>
          </a:p>
          <a:p>
            <a:pPr marL="0" indent="0" algn="r" rtl="1">
              <a:buNone/>
            </a:pPr>
            <a:r>
              <a:rPr lang="ar-DZ" sz="2600" dirty="0"/>
              <a:t>في خطأ التفسير بسبب تباين أو تغيير طرق التقييم.</a:t>
            </a:r>
          </a:p>
        </p:txBody>
      </p:sp>
    </p:spTree>
    <p:extLst>
      <p:ext uri="{BB962C8B-B14F-4D97-AF65-F5344CB8AC3E}">
        <p14:creationId xmlns:p14="http://schemas.microsoft.com/office/powerpoint/2010/main" val="2848814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859FB-8B7A-4704-9D16-FD58EB1DEB3F}"/>
              </a:ext>
            </a:extLst>
          </p:cNvPr>
          <p:cNvSpPr>
            <a:spLocks noGrp="1"/>
          </p:cNvSpPr>
          <p:nvPr>
            <p:ph type="title"/>
          </p:nvPr>
        </p:nvSpPr>
        <p:spPr>
          <a:xfrm>
            <a:off x="838200" y="-45720"/>
            <a:ext cx="10691191" cy="45719"/>
          </a:xfrm>
        </p:spPr>
        <p:txBody>
          <a:bodyPr>
            <a:normAutofit fontScale="90000"/>
          </a:bodyPr>
          <a:lstStyle/>
          <a:p>
            <a:r>
              <a:rPr lang="ar-DZ" dirty="0"/>
              <a:t>.</a:t>
            </a:r>
          </a:p>
        </p:txBody>
      </p:sp>
      <p:sp>
        <p:nvSpPr>
          <p:cNvPr id="3" name="Content Placeholder 2">
            <a:extLst>
              <a:ext uri="{FF2B5EF4-FFF2-40B4-BE49-F238E27FC236}">
                <a16:creationId xmlns:a16="http://schemas.microsoft.com/office/drawing/2014/main" id="{B95E682C-10A6-4A17-89D4-54BB97CD8DB2}"/>
              </a:ext>
            </a:extLst>
          </p:cNvPr>
          <p:cNvSpPr>
            <a:spLocks noGrp="1"/>
          </p:cNvSpPr>
          <p:nvPr>
            <p:ph idx="1"/>
          </p:nvPr>
        </p:nvSpPr>
        <p:spPr>
          <a:xfrm>
            <a:off x="0" y="132522"/>
            <a:ext cx="12191999" cy="6725478"/>
          </a:xfrm>
        </p:spPr>
        <p:txBody>
          <a:bodyPr>
            <a:normAutofit/>
          </a:bodyPr>
          <a:lstStyle/>
          <a:p>
            <a:pPr marL="0" indent="0" algn="r" rtl="1">
              <a:buNone/>
            </a:pPr>
            <a:r>
              <a:rPr lang="fr-FR" sz="2600" b="1" dirty="0">
                <a:solidFill>
                  <a:srgbClr val="FF0000"/>
                </a:solidFill>
              </a:rPr>
              <a:t>-3</a:t>
            </a:r>
            <a:r>
              <a:rPr lang="ar-DZ" sz="2600" b="1" dirty="0">
                <a:solidFill>
                  <a:srgbClr val="FF0000"/>
                </a:solidFill>
              </a:rPr>
              <a:t> حدودية استخدام النسب المالية: </a:t>
            </a:r>
            <a:r>
              <a:rPr lang="ar-DZ" sz="2600" dirty="0"/>
              <a:t>حيث يهدف استخدام النسب إلى تحقيق ثلاث أهداف هي: 2 </a:t>
            </a:r>
          </a:p>
          <a:p>
            <a:pPr marL="0" indent="0" algn="r" rtl="1">
              <a:buNone/>
            </a:pPr>
            <a:r>
              <a:rPr lang="ar-DZ" sz="2600" dirty="0"/>
              <a:t>تحليل الوضعية التاريخية للمؤسسة، حيث يتم تحليل الوضعية المالية للم ؤسسة وتقييم صحتها اعتمادا على معطيات وبيانات تاريخية. </a:t>
            </a:r>
          </a:p>
          <a:p>
            <a:pPr marL="0" indent="0" algn="r" rtl="1">
              <a:buNone/>
            </a:pPr>
            <a:r>
              <a:rPr lang="ar-DZ" sz="2600" dirty="0"/>
              <a:t>كما تستخدم من طرف المؤسسة المالية لتقدير ملاءمة المؤسسات عند التمويل من الخارج.</a:t>
            </a:r>
          </a:p>
          <a:p>
            <a:pPr marL="0" indent="0" algn="r" rtl="1">
              <a:buNone/>
            </a:pPr>
            <a:r>
              <a:rPr lang="ar-DZ" sz="2600" dirty="0"/>
              <a:t> تستخدم لمقارنة طرق التسيير المقاولات واعداد المخطط الإستراتيجي.</a:t>
            </a:r>
          </a:p>
          <a:p>
            <a:pPr marL="0" indent="0" algn="r" rtl="1">
              <a:buNone/>
            </a:pPr>
            <a:r>
              <a:rPr lang="fr-FR" sz="2600" b="1" dirty="0">
                <a:solidFill>
                  <a:srgbClr val="FF0000"/>
                </a:solidFill>
              </a:rPr>
              <a:t>4</a:t>
            </a:r>
            <a:r>
              <a:rPr lang="ar-DZ" sz="2600" b="1" dirty="0">
                <a:solidFill>
                  <a:srgbClr val="FF0000"/>
                </a:solidFill>
              </a:rPr>
              <a:t>-  صعوبة التشخيص المالي في مؤسسة اقتصادية في حالة النمو: </a:t>
            </a:r>
            <a:r>
              <a:rPr lang="ar-DZ" sz="2600" dirty="0"/>
              <a:t>للقيام بتحليل مالي لمؤسسة ما نقوم</a:t>
            </a:r>
          </a:p>
          <a:p>
            <a:pPr marL="0" indent="0" algn="r" rtl="1">
              <a:buNone/>
            </a:pPr>
            <a:r>
              <a:rPr lang="ar-DZ" sz="2600" dirty="0"/>
              <a:t>بإجراء تشخيص في عدة مستويات تجارية، إنتاجية، مالية.. ......إلخ متبوعا بتحليل تتخلله تغيرات حول الوضعية</a:t>
            </a:r>
          </a:p>
          <a:p>
            <a:pPr marL="0" indent="0" algn="r" rtl="1">
              <a:buNone/>
            </a:pPr>
            <a:r>
              <a:rPr lang="ar-DZ" sz="2600" dirty="0"/>
              <a:t>المالية للخروج باقتراحات وتوصيات، إلى أن استعمال معطيات حول المؤسسة دون علم بصعوبتها يمكن أن يؤدي</a:t>
            </a:r>
          </a:p>
          <a:p>
            <a:pPr marL="0" indent="0" algn="r" rtl="1">
              <a:buNone/>
            </a:pPr>
            <a:r>
              <a:rPr lang="ar-DZ" sz="2600" dirty="0"/>
              <a:t>بالمحلل المالي إلى الوقوع في نتائج خاطئة نسبيا، حيث يحدث نمو المؤسسة عادة اضطرابات في درجة سيولتها،</a:t>
            </a:r>
          </a:p>
          <a:p>
            <a:pPr marL="0" indent="0" algn="r" rtl="1">
              <a:buNone/>
            </a:pPr>
            <a:r>
              <a:rPr lang="ar-DZ" sz="2600" dirty="0"/>
              <a:t>وبالتالي التأثير على مجموع متغيراتها المالية، وعليه فإن تحليل ظاهرة النمو في المؤسسة يتطلب مقارنة هذه</a:t>
            </a:r>
          </a:p>
          <a:p>
            <a:pPr marL="0" indent="0" algn="r" rtl="1">
              <a:buNone/>
            </a:pPr>
            <a:r>
              <a:rPr lang="ar-DZ" sz="2600" dirty="0"/>
              <a:t>الأخيرة بمثيلتها في حالة النمو، وبذلك نتجنب تغيير ضعف السيولة بسوء تسيير الاستدانة أو بصعوبة في تسيير</a:t>
            </a:r>
          </a:p>
          <a:p>
            <a:pPr marL="0" indent="0" algn="r" rtl="1">
              <a:buNone/>
            </a:pPr>
            <a:r>
              <a:rPr lang="ar-DZ" sz="2600" dirty="0"/>
              <a:t>الأنشطة، وقياسا على ذلك فإن العديد من المتغيرات ستتأثر بنمو المؤسسة كعدد العمال، الإنتاجية،</a:t>
            </a:r>
          </a:p>
          <a:p>
            <a:pPr marL="0" indent="0" algn="r" rtl="1">
              <a:buNone/>
            </a:pPr>
            <a:r>
              <a:rPr lang="ar-DZ" sz="2600" dirty="0"/>
              <a:t>المردودية........الخ</a:t>
            </a:r>
            <a:r>
              <a:rPr lang="ar-DZ" dirty="0"/>
              <a:t>.</a:t>
            </a:r>
          </a:p>
        </p:txBody>
      </p:sp>
    </p:spTree>
    <p:extLst>
      <p:ext uri="{BB962C8B-B14F-4D97-AF65-F5344CB8AC3E}">
        <p14:creationId xmlns:p14="http://schemas.microsoft.com/office/powerpoint/2010/main" val="3334360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1345</TotalTime>
  <Words>1248</Words>
  <Application>Microsoft Office PowerPoint</Application>
  <PresentationFormat>Widescreen</PresentationFormat>
  <Paragraphs>85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خطة البحث :</vt:lpstr>
      <vt:lpstr>المقدمة</vt:lpstr>
      <vt:lpstr>المبحث الاول  المطلب الاول: تعريف التشخيص المالي </vt:lpstr>
      <vt:lpstr>المطلب الثاني: مقاييس التشخيص المالي</vt:lpstr>
      <vt:lpstr>المطلب الثالث :أهداف التشخيص المالي</vt:lpstr>
      <vt:lpstr> المبحث الثاني : المطلب الاول: خطوات التشخيص المالي</vt:lpstr>
      <vt:lpstr>المطلب الثاني  :الأطراف المعنية بعملية التشخيص</vt:lpstr>
      <vt:lpstr>المطلب الثالث : مشاكل تشخيص الوضعية المالية للمؤسسة</vt:lpstr>
      <vt:lpstr>.</vt:lpstr>
      <vt:lpstr>الخاتمة: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المقدمة</dc:title>
  <dc:creator>Hamoudi</dc:creator>
  <cp:lastModifiedBy>Hamoudi</cp:lastModifiedBy>
  <cp:revision>31</cp:revision>
  <dcterms:created xsi:type="dcterms:W3CDTF">2022-03-13T13:01:28Z</dcterms:created>
  <dcterms:modified xsi:type="dcterms:W3CDTF">2022-03-18T22:55:16Z</dcterms:modified>
</cp:coreProperties>
</file>