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59" r:id="rId6"/>
    <p:sldId id="260" r:id="rId7"/>
    <p:sldId id="261" r:id="rId8"/>
    <p:sldId id="263" r:id="rId9"/>
    <p:sldId id="264" r:id="rId10"/>
    <p:sldId id="265" r:id="rId11"/>
    <p:sldId id="266"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96ABFB-6D8E-D9D5-0AC0-5A75EA019E6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058B17D-72DB-18C9-5475-0585F922F4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E8DCCF0-D3F3-54AD-1A62-659CA13328E5}"/>
              </a:ext>
            </a:extLst>
          </p:cNvPr>
          <p:cNvSpPr>
            <a:spLocks noGrp="1"/>
          </p:cNvSpPr>
          <p:nvPr>
            <p:ph type="dt" sz="half" idx="10"/>
          </p:nvPr>
        </p:nvSpPr>
        <p:spPr/>
        <p:txBody>
          <a:bodyPr/>
          <a:lstStyle/>
          <a:p>
            <a:fld id="{D23BEF48-4EE7-4A3D-A233-39535BD959FB}" type="datetimeFigureOut">
              <a:rPr lang="fr-FR" smtClean="0"/>
              <a:t>17/12/2023</a:t>
            </a:fld>
            <a:endParaRPr lang="fr-FR"/>
          </a:p>
        </p:txBody>
      </p:sp>
      <p:sp>
        <p:nvSpPr>
          <p:cNvPr id="5" name="Espace réservé du pied de page 4">
            <a:extLst>
              <a:ext uri="{FF2B5EF4-FFF2-40B4-BE49-F238E27FC236}">
                <a16:creationId xmlns:a16="http://schemas.microsoft.com/office/drawing/2014/main" id="{3E24B552-9077-4072-4C45-E7F6887EB62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F76B03D-B262-2294-A4AE-49CDF3C3C21D}"/>
              </a:ext>
            </a:extLst>
          </p:cNvPr>
          <p:cNvSpPr>
            <a:spLocks noGrp="1"/>
          </p:cNvSpPr>
          <p:nvPr>
            <p:ph type="sldNum" sz="quarter" idx="12"/>
          </p:nvPr>
        </p:nvSpPr>
        <p:spPr/>
        <p:txBody>
          <a:bodyPr/>
          <a:lstStyle/>
          <a:p>
            <a:fld id="{9DDBF88A-F1A0-40FE-9693-2097F124C82C}" type="slidenum">
              <a:rPr lang="fr-FR" smtClean="0"/>
              <a:t>‹N°›</a:t>
            </a:fld>
            <a:endParaRPr lang="fr-FR"/>
          </a:p>
        </p:txBody>
      </p:sp>
    </p:spTree>
    <p:extLst>
      <p:ext uri="{BB962C8B-B14F-4D97-AF65-F5344CB8AC3E}">
        <p14:creationId xmlns:p14="http://schemas.microsoft.com/office/powerpoint/2010/main" val="807765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110171-B347-6C9D-E456-29D443A5203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8E31C7A-ECA4-1C76-26E1-27E89B03A87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F32D81F-8D01-4765-E7B2-285D666DAB23}"/>
              </a:ext>
            </a:extLst>
          </p:cNvPr>
          <p:cNvSpPr>
            <a:spLocks noGrp="1"/>
          </p:cNvSpPr>
          <p:nvPr>
            <p:ph type="dt" sz="half" idx="10"/>
          </p:nvPr>
        </p:nvSpPr>
        <p:spPr/>
        <p:txBody>
          <a:bodyPr/>
          <a:lstStyle/>
          <a:p>
            <a:fld id="{D23BEF48-4EE7-4A3D-A233-39535BD959FB}" type="datetimeFigureOut">
              <a:rPr lang="fr-FR" smtClean="0"/>
              <a:t>17/12/2023</a:t>
            </a:fld>
            <a:endParaRPr lang="fr-FR"/>
          </a:p>
        </p:txBody>
      </p:sp>
      <p:sp>
        <p:nvSpPr>
          <p:cNvPr id="5" name="Espace réservé du pied de page 4">
            <a:extLst>
              <a:ext uri="{FF2B5EF4-FFF2-40B4-BE49-F238E27FC236}">
                <a16:creationId xmlns:a16="http://schemas.microsoft.com/office/drawing/2014/main" id="{9B20E69E-DD54-F92F-18CF-F58AF648F73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A189EA7-17EF-2938-1899-4B9BAC71C8B9}"/>
              </a:ext>
            </a:extLst>
          </p:cNvPr>
          <p:cNvSpPr>
            <a:spLocks noGrp="1"/>
          </p:cNvSpPr>
          <p:nvPr>
            <p:ph type="sldNum" sz="quarter" idx="12"/>
          </p:nvPr>
        </p:nvSpPr>
        <p:spPr/>
        <p:txBody>
          <a:bodyPr/>
          <a:lstStyle/>
          <a:p>
            <a:fld id="{9DDBF88A-F1A0-40FE-9693-2097F124C82C}" type="slidenum">
              <a:rPr lang="fr-FR" smtClean="0"/>
              <a:t>‹N°›</a:t>
            </a:fld>
            <a:endParaRPr lang="fr-FR"/>
          </a:p>
        </p:txBody>
      </p:sp>
    </p:spTree>
    <p:extLst>
      <p:ext uri="{BB962C8B-B14F-4D97-AF65-F5344CB8AC3E}">
        <p14:creationId xmlns:p14="http://schemas.microsoft.com/office/powerpoint/2010/main" val="4250555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3066912-CEEA-D36A-A04C-8EBBFBD87C5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FA805FA-1AAD-1F2B-9950-EAF3E0CA95A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9B7120C-D4D3-9ADC-312D-01F19D0E5935}"/>
              </a:ext>
            </a:extLst>
          </p:cNvPr>
          <p:cNvSpPr>
            <a:spLocks noGrp="1"/>
          </p:cNvSpPr>
          <p:nvPr>
            <p:ph type="dt" sz="half" idx="10"/>
          </p:nvPr>
        </p:nvSpPr>
        <p:spPr/>
        <p:txBody>
          <a:bodyPr/>
          <a:lstStyle/>
          <a:p>
            <a:fld id="{D23BEF48-4EE7-4A3D-A233-39535BD959FB}" type="datetimeFigureOut">
              <a:rPr lang="fr-FR" smtClean="0"/>
              <a:t>17/12/2023</a:t>
            </a:fld>
            <a:endParaRPr lang="fr-FR"/>
          </a:p>
        </p:txBody>
      </p:sp>
      <p:sp>
        <p:nvSpPr>
          <p:cNvPr id="5" name="Espace réservé du pied de page 4">
            <a:extLst>
              <a:ext uri="{FF2B5EF4-FFF2-40B4-BE49-F238E27FC236}">
                <a16:creationId xmlns:a16="http://schemas.microsoft.com/office/drawing/2014/main" id="{ED7309DF-1257-FFD7-CC99-EF301E55D54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9840BA7-D29B-082C-284F-9368A194434B}"/>
              </a:ext>
            </a:extLst>
          </p:cNvPr>
          <p:cNvSpPr>
            <a:spLocks noGrp="1"/>
          </p:cNvSpPr>
          <p:nvPr>
            <p:ph type="sldNum" sz="quarter" idx="12"/>
          </p:nvPr>
        </p:nvSpPr>
        <p:spPr/>
        <p:txBody>
          <a:bodyPr/>
          <a:lstStyle/>
          <a:p>
            <a:fld id="{9DDBF88A-F1A0-40FE-9693-2097F124C82C}" type="slidenum">
              <a:rPr lang="fr-FR" smtClean="0"/>
              <a:t>‹N°›</a:t>
            </a:fld>
            <a:endParaRPr lang="fr-FR"/>
          </a:p>
        </p:txBody>
      </p:sp>
    </p:spTree>
    <p:extLst>
      <p:ext uri="{BB962C8B-B14F-4D97-AF65-F5344CB8AC3E}">
        <p14:creationId xmlns:p14="http://schemas.microsoft.com/office/powerpoint/2010/main" val="2262660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146F0B-E360-F2C8-EFC2-AC8FF114D9F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0CA37D0-5B0F-FD7D-6B14-60417F32F6A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E7254AB-D032-A2AD-E483-27091F6FBE65}"/>
              </a:ext>
            </a:extLst>
          </p:cNvPr>
          <p:cNvSpPr>
            <a:spLocks noGrp="1"/>
          </p:cNvSpPr>
          <p:nvPr>
            <p:ph type="dt" sz="half" idx="10"/>
          </p:nvPr>
        </p:nvSpPr>
        <p:spPr/>
        <p:txBody>
          <a:bodyPr/>
          <a:lstStyle/>
          <a:p>
            <a:fld id="{D23BEF48-4EE7-4A3D-A233-39535BD959FB}" type="datetimeFigureOut">
              <a:rPr lang="fr-FR" smtClean="0"/>
              <a:t>17/12/2023</a:t>
            </a:fld>
            <a:endParaRPr lang="fr-FR"/>
          </a:p>
        </p:txBody>
      </p:sp>
      <p:sp>
        <p:nvSpPr>
          <p:cNvPr id="5" name="Espace réservé du pied de page 4">
            <a:extLst>
              <a:ext uri="{FF2B5EF4-FFF2-40B4-BE49-F238E27FC236}">
                <a16:creationId xmlns:a16="http://schemas.microsoft.com/office/drawing/2014/main" id="{1BEE0AA5-D200-B26A-D82B-BB5E2609529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BCDC14B-3D1E-BF0E-B782-398BABEFA525}"/>
              </a:ext>
            </a:extLst>
          </p:cNvPr>
          <p:cNvSpPr>
            <a:spLocks noGrp="1"/>
          </p:cNvSpPr>
          <p:nvPr>
            <p:ph type="sldNum" sz="quarter" idx="12"/>
          </p:nvPr>
        </p:nvSpPr>
        <p:spPr/>
        <p:txBody>
          <a:bodyPr/>
          <a:lstStyle/>
          <a:p>
            <a:fld id="{9DDBF88A-F1A0-40FE-9693-2097F124C82C}" type="slidenum">
              <a:rPr lang="fr-FR" smtClean="0"/>
              <a:t>‹N°›</a:t>
            </a:fld>
            <a:endParaRPr lang="fr-FR"/>
          </a:p>
        </p:txBody>
      </p:sp>
    </p:spTree>
    <p:extLst>
      <p:ext uri="{BB962C8B-B14F-4D97-AF65-F5344CB8AC3E}">
        <p14:creationId xmlns:p14="http://schemas.microsoft.com/office/powerpoint/2010/main" val="1432317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9D17E7-EF6B-0666-FC73-D07947E1F89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760E274-5F39-3999-4415-0962D1AF5E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37FC9D2-7BE7-55A6-72E3-3C422A017F0B}"/>
              </a:ext>
            </a:extLst>
          </p:cNvPr>
          <p:cNvSpPr>
            <a:spLocks noGrp="1"/>
          </p:cNvSpPr>
          <p:nvPr>
            <p:ph type="dt" sz="half" idx="10"/>
          </p:nvPr>
        </p:nvSpPr>
        <p:spPr/>
        <p:txBody>
          <a:bodyPr/>
          <a:lstStyle/>
          <a:p>
            <a:fld id="{D23BEF48-4EE7-4A3D-A233-39535BD959FB}" type="datetimeFigureOut">
              <a:rPr lang="fr-FR" smtClean="0"/>
              <a:t>17/12/2023</a:t>
            </a:fld>
            <a:endParaRPr lang="fr-FR"/>
          </a:p>
        </p:txBody>
      </p:sp>
      <p:sp>
        <p:nvSpPr>
          <p:cNvPr id="5" name="Espace réservé du pied de page 4">
            <a:extLst>
              <a:ext uri="{FF2B5EF4-FFF2-40B4-BE49-F238E27FC236}">
                <a16:creationId xmlns:a16="http://schemas.microsoft.com/office/drawing/2014/main" id="{0AB111E1-56C9-A360-F582-C67A3973D10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A295513-E109-70A3-422E-1DF457285F7E}"/>
              </a:ext>
            </a:extLst>
          </p:cNvPr>
          <p:cNvSpPr>
            <a:spLocks noGrp="1"/>
          </p:cNvSpPr>
          <p:nvPr>
            <p:ph type="sldNum" sz="quarter" idx="12"/>
          </p:nvPr>
        </p:nvSpPr>
        <p:spPr/>
        <p:txBody>
          <a:bodyPr/>
          <a:lstStyle/>
          <a:p>
            <a:fld id="{9DDBF88A-F1A0-40FE-9693-2097F124C82C}" type="slidenum">
              <a:rPr lang="fr-FR" smtClean="0"/>
              <a:t>‹N°›</a:t>
            </a:fld>
            <a:endParaRPr lang="fr-FR"/>
          </a:p>
        </p:txBody>
      </p:sp>
    </p:spTree>
    <p:extLst>
      <p:ext uri="{BB962C8B-B14F-4D97-AF65-F5344CB8AC3E}">
        <p14:creationId xmlns:p14="http://schemas.microsoft.com/office/powerpoint/2010/main" val="458780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D32C79-DF64-E8F4-3EC1-D451BE3B162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2157036-C3F5-761B-3221-A19D3E9AF23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57C28A7-1D50-793B-0829-FC460FF80AF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9394F24-8941-9FA0-2168-B82A36E0B85B}"/>
              </a:ext>
            </a:extLst>
          </p:cNvPr>
          <p:cNvSpPr>
            <a:spLocks noGrp="1"/>
          </p:cNvSpPr>
          <p:nvPr>
            <p:ph type="dt" sz="half" idx="10"/>
          </p:nvPr>
        </p:nvSpPr>
        <p:spPr/>
        <p:txBody>
          <a:bodyPr/>
          <a:lstStyle/>
          <a:p>
            <a:fld id="{D23BEF48-4EE7-4A3D-A233-39535BD959FB}" type="datetimeFigureOut">
              <a:rPr lang="fr-FR" smtClean="0"/>
              <a:t>17/12/2023</a:t>
            </a:fld>
            <a:endParaRPr lang="fr-FR"/>
          </a:p>
        </p:txBody>
      </p:sp>
      <p:sp>
        <p:nvSpPr>
          <p:cNvPr id="6" name="Espace réservé du pied de page 5">
            <a:extLst>
              <a:ext uri="{FF2B5EF4-FFF2-40B4-BE49-F238E27FC236}">
                <a16:creationId xmlns:a16="http://schemas.microsoft.com/office/drawing/2014/main" id="{44176639-3986-7BF6-9AB8-37D35612F84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84063A8-7016-AE06-BAB7-8EDAA87D8D0A}"/>
              </a:ext>
            </a:extLst>
          </p:cNvPr>
          <p:cNvSpPr>
            <a:spLocks noGrp="1"/>
          </p:cNvSpPr>
          <p:nvPr>
            <p:ph type="sldNum" sz="quarter" idx="12"/>
          </p:nvPr>
        </p:nvSpPr>
        <p:spPr/>
        <p:txBody>
          <a:bodyPr/>
          <a:lstStyle/>
          <a:p>
            <a:fld id="{9DDBF88A-F1A0-40FE-9693-2097F124C82C}" type="slidenum">
              <a:rPr lang="fr-FR" smtClean="0"/>
              <a:t>‹N°›</a:t>
            </a:fld>
            <a:endParaRPr lang="fr-FR"/>
          </a:p>
        </p:txBody>
      </p:sp>
    </p:spTree>
    <p:extLst>
      <p:ext uri="{BB962C8B-B14F-4D97-AF65-F5344CB8AC3E}">
        <p14:creationId xmlns:p14="http://schemas.microsoft.com/office/powerpoint/2010/main" val="1773569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FC406E-B896-7FDC-C693-106F56E76F5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66FF7DA-D4C6-607B-B755-BA266FA4E4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F1FA22C-F08D-27AB-5D0A-A77BBB66126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2FF29BC-605B-E792-5C71-86C21664F9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A9470EB-5BCD-6AED-C498-C1FEA087019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C5D1B07-6939-642A-ABED-C75A581D52DF}"/>
              </a:ext>
            </a:extLst>
          </p:cNvPr>
          <p:cNvSpPr>
            <a:spLocks noGrp="1"/>
          </p:cNvSpPr>
          <p:nvPr>
            <p:ph type="dt" sz="half" idx="10"/>
          </p:nvPr>
        </p:nvSpPr>
        <p:spPr/>
        <p:txBody>
          <a:bodyPr/>
          <a:lstStyle/>
          <a:p>
            <a:fld id="{D23BEF48-4EE7-4A3D-A233-39535BD959FB}" type="datetimeFigureOut">
              <a:rPr lang="fr-FR" smtClean="0"/>
              <a:t>17/12/2023</a:t>
            </a:fld>
            <a:endParaRPr lang="fr-FR"/>
          </a:p>
        </p:txBody>
      </p:sp>
      <p:sp>
        <p:nvSpPr>
          <p:cNvPr id="8" name="Espace réservé du pied de page 7">
            <a:extLst>
              <a:ext uri="{FF2B5EF4-FFF2-40B4-BE49-F238E27FC236}">
                <a16:creationId xmlns:a16="http://schemas.microsoft.com/office/drawing/2014/main" id="{16D69ED7-227B-BFE2-A1F0-FB89D03C12C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9FEB151-E275-0EA9-F67A-8012417050AA}"/>
              </a:ext>
            </a:extLst>
          </p:cNvPr>
          <p:cNvSpPr>
            <a:spLocks noGrp="1"/>
          </p:cNvSpPr>
          <p:nvPr>
            <p:ph type="sldNum" sz="quarter" idx="12"/>
          </p:nvPr>
        </p:nvSpPr>
        <p:spPr/>
        <p:txBody>
          <a:bodyPr/>
          <a:lstStyle/>
          <a:p>
            <a:fld id="{9DDBF88A-F1A0-40FE-9693-2097F124C82C}" type="slidenum">
              <a:rPr lang="fr-FR" smtClean="0"/>
              <a:t>‹N°›</a:t>
            </a:fld>
            <a:endParaRPr lang="fr-FR"/>
          </a:p>
        </p:txBody>
      </p:sp>
    </p:spTree>
    <p:extLst>
      <p:ext uri="{BB962C8B-B14F-4D97-AF65-F5344CB8AC3E}">
        <p14:creationId xmlns:p14="http://schemas.microsoft.com/office/powerpoint/2010/main" val="4277565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95F3B7-6521-24D6-26CD-9879BB380A8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B48A152-5056-3E92-9C4D-44BB07E0B796}"/>
              </a:ext>
            </a:extLst>
          </p:cNvPr>
          <p:cNvSpPr>
            <a:spLocks noGrp="1"/>
          </p:cNvSpPr>
          <p:nvPr>
            <p:ph type="dt" sz="half" idx="10"/>
          </p:nvPr>
        </p:nvSpPr>
        <p:spPr/>
        <p:txBody>
          <a:bodyPr/>
          <a:lstStyle/>
          <a:p>
            <a:fld id="{D23BEF48-4EE7-4A3D-A233-39535BD959FB}" type="datetimeFigureOut">
              <a:rPr lang="fr-FR" smtClean="0"/>
              <a:t>17/12/2023</a:t>
            </a:fld>
            <a:endParaRPr lang="fr-FR"/>
          </a:p>
        </p:txBody>
      </p:sp>
      <p:sp>
        <p:nvSpPr>
          <p:cNvPr id="4" name="Espace réservé du pied de page 3">
            <a:extLst>
              <a:ext uri="{FF2B5EF4-FFF2-40B4-BE49-F238E27FC236}">
                <a16:creationId xmlns:a16="http://schemas.microsoft.com/office/drawing/2014/main" id="{E578B5AC-BBBB-DE38-782A-10D69C099FE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F650E4C-7D97-B83A-88C5-0429F63E9124}"/>
              </a:ext>
            </a:extLst>
          </p:cNvPr>
          <p:cNvSpPr>
            <a:spLocks noGrp="1"/>
          </p:cNvSpPr>
          <p:nvPr>
            <p:ph type="sldNum" sz="quarter" idx="12"/>
          </p:nvPr>
        </p:nvSpPr>
        <p:spPr/>
        <p:txBody>
          <a:bodyPr/>
          <a:lstStyle/>
          <a:p>
            <a:fld id="{9DDBF88A-F1A0-40FE-9693-2097F124C82C}" type="slidenum">
              <a:rPr lang="fr-FR" smtClean="0"/>
              <a:t>‹N°›</a:t>
            </a:fld>
            <a:endParaRPr lang="fr-FR"/>
          </a:p>
        </p:txBody>
      </p:sp>
    </p:spTree>
    <p:extLst>
      <p:ext uri="{BB962C8B-B14F-4D97-AF65-F5344CB8AC3E}">
        <p14:creationId xmlns:p14="http://schemas.microsoft.com/office/powerpoint/2010/main" val="1866869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1E40106-B3DE-B61A-1395-C79B362448E0}"/>
              </a:ext>
            </a:extLst>
          </p:cNvPr>
          <p:cNvSpPr>
            <a:spLocks noGrp="1"/>
          </p:cNvSpPr>
          <p:nvPr>
            <p:ph type="dt" sz="half" idx="10"/>
          </p:nvPr>
        </p:nvSpPr>
        <p:spPr/>
        <p:txBody>
          <a:bodyPr/>
          <a:lstStyle/>
          <a:p>
            <a:fld id="{D23BEF48-4EE7-4A3D-A233-39535BD959FB}" type="datetimeFigureOut">
              <a:rPr lang="fr-FR" smtClean="0"/>
              <a:t>17/12/2023</a:t>
            </a:fld>
            <a:endParaRPr lang="fr-FR"/>
          </a:p>
        </p:txBody>
      </p:sp>
      <p:sp>
        <p:nvSpPr>
          <p:cNvPr id="3" name="Espace réservé du pied de page 2">
            <a:extLst>
              <a:ext uri="{FF2B5EF4-FFF2-40B4-BE49-F238E27FC236}">
                <a16:creationId xmlns:a16="http://schemas.microsoft.com/office/drawing/2014/main" id="{0881B411-389A-DFE6-A7C3-E98F178F298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D43DDA2-D010-6B30-E5A9-13F272DE1FE0}"/>
              </a:ext>
            </a:extLst>
          </p:cNvPr>
          <p:cNvSpPr>
            <a:spLocks noGrp="1"/>
          </p:cNvSpPr>
          <p:nvPr>
            <p:ph type="sldNum" sz="quarter" idx="12"/>
          </p:nvPr>
        </p:nvSpPr>
        <p:spPr/>
        <p:txBody>
          <a:bodyPr/>
          <a:lstStyle/>
          <a:p>
            <a:fld id="{9DDBF88A-F1A0-40FE-9693-2097F124C82C}" type="slidenum">
              <a:rPr lang="fr-FR" smtClean="0"/>
              <a:t>‹N°›</a:t>
            </a:fld>
            <a:endParaRPr lang="fr-FR"/>
          </a:p>
        </p:txBody>
      </p:sp>
    </p:spTree>
    <p:extLst>
      <p:ext uri="{BB962C8B-B14F-4D97-AF65-F5344CB8AC3E}">
        <p14:creationId xmlns:p14="http://schemas.microsoft.com/office/powerpoint/2010/main" val="1581311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631CAF-32CF-C852-EB83-D394D1989B6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DF704D0-691F-505B-A4B4-21970CD941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A57D74A-E8D2-AFE5-82C7-5A2184434B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51AE360-F55F-EDCC-BAAD-46DF309DF3BF}"/>
              </a:ext>
            </a:extLst>
          </p:cNvPr>
          <p:cNvSpPr>
            <a:spLocks noGrp="1"/>
          </p:cNvSpPr>
          <p:nvPr>
            <p:ph type="dt" sz="half" idx="10"/>
          </p:nvPr>
        </p:nvSpPr>
        <p:spPr/>
        <p:txBody>
          <a:bodyPr/>
          <a:lstStyle/>
          <a:p>
            <a:fld id="{D23BEF48-4EE7-4A3D-A233-39535BD959FB}" type="datetimeFigureOut">
              <a:rPr lang="fr-FR" smtClean="0"/>
              <a:t>17/12/2023</a:t>
            </a:fld>
            <a:endParaRPr lang="fr-FR"/>
          </a:p>
        </p:txBody>
      </p:sp>
      <p:sp>
        <p:nvSpPr>
          <p:cNvPr id="6" name="Espace réservé du pied de page 5">
            <a:extLst>
              <a:ext uri="{FF2B5EF4-FFF2-40B4-BE49-F238E27FC236}">
                <a16:creationId xmlns:a16="http://schemas.microsoft.com/office/drawing/2014/main" id="{86C67FB1-B844-7640-E36A-0CD2468AE48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99AB3A7-F220-83F1-522B-4FE214768627}"/>
              </a:ext>
            </a:extLst>
          </p:cNvPr>
          <p:cNvSpPr>
            <a:spLocks noGrp="1"/>
          </p:cNvSpPr>
          <p:nvPr>
            <p:ph type="sldNum" sz="quarter" idx="12"/>
          </p:nvPr>
        </p:nvSpPr>
        <p:spPr/>
        <p:txBody>
          <a:bodyPr/>
          <a:lstStyle/>
          <a:p>
            <a:fld id="{9DDBF88A-F1A0-40FE-9693-2097F124C82C}" type="slidenum">
              <a:rPr lang="fr-FR" smtClean="0"/>
              <a:t>‹N°›</a:t>
            </a:fld>
            <a:endParaRPr lang="fr-FR"/>
          </a:p>
        </p:txBody>
      </p:sp>
    </p:spTree>
    <p:extLst>
      <p:ext uri="{BB962C8B-B14F-4D97-AF65-F5344CB8AC3E}">
        <p14:creationId xmlns:p14="http://schemas.microsoft.com/office/powerpoint/2010/main" val="1763778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9610FB-B840-FACC-8AAF-B497FE587CF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7DED0B3-F990-45DC-F476-7B74040E2E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7F7B330-7FD7-7569-A47F-760DF8E5AC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637B9BC-A92B-57C3-E857-5B105763A9E3}"/>
              </a:ext>
            </a:extLst>
          </p:cNvPr>
          <p:cNvSpPr>
            <a:spLocks noGrp="1"/>
          </p:cNvSpPr>
          <p:nvPr>
            <p:ph type="dt" sz="half" idx="10"/>
          </p:nvPr>
        </p:nvSpPr>
        <p:spPr/>
        <p:txBody>
          <a:bodyPr/>
          <a:lstStyle/>
          <a:p>
            <a:fld id="{D23BEF48-4EE7-4A3D-A233-39535BD959FB}" type="datetimeFigureOut">
              <a:rPr lang="fr-FR" smtClean="0"/>
              <a:t>17/12/2023</a:t>
            </a:fld>
            <a:endParaRPr lang="fr-FR"/>
          </a:p>
        </p:txBody>
      </p:sp>
      <p:sp>
        <p:nvSpPr>
          <p:cNvPr id="6" name="Espace réservé du pied de page 5">
            <a:extLst>
              <a:ext uri="{FF2B5EF4-FFF2-40B4-BE49-F238E27FC236}">
                <a16:creationId xmlns:a16="http://schemas.microsoft.com/office/drawing/2014/main" id="{0EBEE329-3D67-7E63-83BE-789D3F5726B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6A6658A-23A3-6873-64AB-0599209A9AF5}"/>
              </a:ext>
            </a:extLst>
          </p:cNvPr>
          <p:cNvSpPr>
            <a:spLocks noGrp="1"/>
          </p:cNvSpPr>
          <p:nvPr>
            <p:ph type="sldNum" sz="quarter" idx="12"/>
          </p:nvPr>
        </p:nvSpPr>
        <p:spPr/>
        <p:txBody>
          <a:bodyPr/>
          <a:lstStyle/>
          <a:p>
            <a:fld id="{9DDBF88A-F1A0-40FE-9693-2097F124C82C}" type="slidenum">
              <a:rPr lang="fr-FR" smtClean="0"/>
              <a:t>‹N°›</a:t>
            </a:fld>
            <a:endParaRPr lang="fr-FR"/>
          </a:p>
        </p:txBody>
      </p:sp>
    </p:spTree>
    <p:extLst>
      <p:ext uri="{BB962C8B-B14F-4D97-AF65-F5344CB8AC3E}">
        <p14:creationId xmlns:p14="http://schemas.microsoft.com/office/powerpoint/2010/main" val="4055034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B5307E2-6A70-097D-64E9-21BE7094B2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4ED7D7B-23A4-BBB9-D9F7-3D159A4E99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47E237C-25E8-C4AE-36EA-CCC9DE1FCE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3BEF48-4EE7-4A3D-A233-39535BD959FB}" type="datetimeFigureOut">
              <a:rPr lang="fr-FR" smtClean="0"/>
              <a:t>17/12/2023</a:t>
            </a:fld>
            <a:endParaRPr lang="fr-FR"/>
          </a:p>
        </p:txBody>
      </p:sp>
      <p:sp>
        <p:nvSpPr>
          <p:cNvPr id="5" name="Espace réservé du pied de page 4">
            <a:extLst>
              <a:ext uri="{FF2B5EF4-FFF2-40B4-BE49-F238E27FC236}">
                <a16:creationId xmlns:a16="http://schemas.microsoft.com/office/drawing/2014/main" id="{5719A89D-A3F7-54C7-40B3-00A6BC576B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D7D62FE-65AF-F62A-F756-F6384E91C6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DBF88A-F1A0-40FE-9693-2097F124C82C}" type="slidenum">
              <a:rPr lang="fr-FR" smtClean="0"/>
              <a:t>‹N°›</a:t>
            </a:fld>
            <a:endParaRPr lang="fr-FR"/>
          </a:p>
        </p:txBody>
      </p:sp>
    </p:spTree>
    <p:extLst>
      <p:ext uri="{BB962C8B-B14F-4D97-AF65-F5344CB8AC3E}">
        <p14:creationId xmlns:p14="http://schemas.microsoft.com/office/powerpoint/2010/main" val="1042325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5395966-EA57-5A66-C550-CB282AEE905E}"/>
              </a:ext>
            </a:extLst>
          </p:cNvPr>
          <p:cNvSpPr txBox="1"/>
          <p:nvPr/>
        </p:nvSpPr>
        <p:spPr>
          <a:xfrm>
            <a:off x="2504661" y="2332382"/>
            <a:ext cx="6069496" cy="2800767"/>
          </a:xfrm>
          <a:prstGeom prst="rect">
            <a:avLst/>
          </a:prstGeom>
          <a:noFill/>
        </p:spPr>
        <p:txBody>
          <a:bodyPr wrap="square" rtlCol="0">
            <a:spAutoFit/>
          </a:bodyPr>
          <a:lstStyle/>
          <a:p>
            <a:pPr algn="ctr"/>
            <a:r>
              <a:rPr lang="fr-FR" sz="4400" b="1" dirty="0"/>
              <a:t>Chapitre 05:</a:t>
            </a:r>
          </a:p>
          <a:p>
            <a:pPr algn="ctr"/>
            <a:endParaRPr lang="fr-FR" sz="4400" b="1" dirty="0"/>
          </a:p>
          <a:p>
            <a:pPr algn="ctr"/>
            <a:r>
              <a:rPr lang="fr-FR" sz="44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Phénomène de restriction /modification</a:t>
            </a:r>
            <a:endParaRPr lang="fr-FR" sz="4400" dirty="0">
              <a:solidFill>
                <a:srgbClr val="00B050"/>
              </a:solidFill>
            </a:endParaRPr>
          </a:p>
        </p:txBody>
      </p:sp>
      <p:sp>
        <p:nvSpPr>
          <p:cNvPr id="2" name="ZoneTexte 1">
            <a:extLst>
              <a:ext uri="{FF2B5EF4-FFF2-40B4-BE49-F238E27FC236}">
                <a16:creationId xmlns:a16="http://schemas.microsoft.com/office/drawing/2014/main" id="{05697DEC-0528-E2AA-E833-10863A25455A}"/>
              </a:ext>
            </a:extLst>
          </p:cNvPr>
          <p:cNvSpPr txBox="1"/>
          <p:nvPr/>
        </p:nvSpPr>
        <p:spPr>
          <a:xfrm>
            <a:off x="3541424" y="648867"/>
            <a:ext cx="564742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000" b="1" dirty="0">
                <a:latin typeface="Times New Roman"/>
                <a:cs typeface="Times New Roman"/>
              </a:rPr>
              <a:t>Université Mohamed </a:t>
            </a:r>
            <a:r>
              <a:rPr lang="fr-FR" sz="2000" b="1" dirty="0" err="1">
                <a:latin typeface="Times New Roman"/>
                <a:cs typeface="Times New Roman"/>
              </a:rPr>
              <a:t>Kheider</a:t>
            </a:r>
            <a:r>
              <a:rPr lang="fr-FR" sz="2000" b="1" dirty="0">
                <a:latin typeface="Times New Roman"/>
                <a:cs typeface="Times New Roman"/>
              </a:rPr>
              <a:t> –Biskra-</a:t>
            </a:r>
          </a:p>
          <a:p>
            <a:pPr algn="ctr"/>
            <a:r>
              <a:rPr lang="fr-FR" sz="2000" b="1" dirty="0">
                <a:latin typeface="Times New Roman"/>
                <a:cs typeface="Times New Roman"/>
              </a:rPr>
              <a:t>Faculté de sciences exactes et de sciences de la nature et de la vie</a:t>
            </a:r>
          </a:p>
          <a:p>
            <a:pPr algn="ctr"/>
            <a:r>
              <a:rPr lang="fr-FR" sz="2000" b="1" dirty="0">
                <a:latin typeface="Times New Roman"/>
                <a:cs typeface="Times New Roman"/>
              </a:rPr>
              <a:t>Département de sciences de la nature et de la vie</a:t>
            </a:r>
          </a:p>
        </p:txBody>
      </p:sp>
      <p:sp>
        <p:nvSpPr>
          <p:cNvPr id="3" name="ZoneTexte 2">
            <a:extLst>
              <a:ext uri="{FF2B5EF4-FFF2-40B4-BE49-F238E27FC236}">
                <a16:creationId xmlns:a16="http://schemas.microsoft.com/office/drawing/2014/main" id="{D077FFE2-C654-2673-5B07-97FC3CF06D1C}"/>
              </a:ext>
            </a:extLst>
          </p:cNvPr>
          <p:cNvSpPr txBox="1"/>
          <p:nvPr/>
        </p:nvSpPr>
        <p:spPr>
          <a:xfrm>
            <a:off x="6396361" y="5731565"/>
            <a:ext cx="558497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200" b="1" dirty="0">
                <a:solidFill>
                  <a:srgbClr val="002060"/>
                </a:solidFill>
                <a:cs typeface="Calibri"/>
              </a:rPr>
              <a:t>Réalisé par: Dr. </a:t>
            </a:r>
            <a:r>
              <a:rPr lang="fr-FR" sz="3200" b="1" dirty="0" err="1">
                <a:solidFill>
                  <a:srgbClr val="002060"/>
                </a:solidFill>
                <a:cs typeface="Calibri"/>
              </a:rPr>
              <a:t>Benabdallah</a:t>
            </a:r>
            <a:r>
              <a:rPr lang="fr-FR" sz="3200" b="1" dirty="0">
                <a:solidFill>
                  <a:srgbClr val="002060"/>
                </a:solidFill>
                <a:cs typeface="Calibri"/>
              </a:rPr>
              <a:t> F.</a:t>
            </a:r>
            <a:endParaRPr lang="fr-FR" sz="3200" b="1" dirty="0">
              <a:solidFill>
                <a:srgbClr val="002060"/>
              </a:solidFill>
            </a:endParaRPr>
          </a:p>
        </p:txBody>
      </p:sp>
    </p:spTree>
    <p:extLst>
      <p:ext uri="{BB962C8B-B14F-4D97-AF65-F5344CB8AC3E}">
        <p14:creationId xmlns:p14="http://schemas.microsoft.com/office/powerpoint/2010/main" val="2920233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E51E3D6-3C40-F5B3-99F9-FFD5F49D9CC4}"/>
              </a:ext>
            </a:extLst>
          </p:cNvPr>
          <p:cNvPicPr>
            <a:picLocks noChangeAspect="1"/>
          </p:cNvPicPr>
          <p:nvPr/>
        </p:nvPicPr>
        <p:blipFill>
          <a:blip r:embed="rId2"/>
          <a:stretch>
            <a:fillRect/>
          </a:stretch>
        </p:blipFill>
        <p:spPr>
          <a:xfrm>
            <a:off x="2093843" y="145774"/>
            <a:ext cx="7858540" cy="6586330"/>
          </a:xfrm>
          <a:prstGeom prst="rect">
            <a:avLst/>
          </a:prstGeom>
        </p:spPr>
      </p:pic>
    </p:spTree>
    <p:extLst>
      <p:ext uri="{BB962C8B-B14F-4D97-AF65-F5344CB8AC3E}">
        <p14:creationId xmlns:p14="http://schemas.microsoft.com/office/powerpoint/2010/main" val="3335854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01EADF80-B0AC-6573-BC5A-F25C9C794298}"/>
              </a:ext>
            </a:extLst>
          </p:cNvPr>
          <p:cNvSpPr txBox="1"/>
          <p:nvPr/>
        </p:nvSpPr>
        <p:spPr>
          <a:xfrm>
            <a:off x="1205948" y="1883970"/>
            <a:ext cx="8825948" cy="646331"/>
          </a:xfrm>
          <a:prstGeom prst="rect">
            <a:avLst/>
          </a:prstGeom>
          <a:noFill/>
        </p:spPr>
        <p:txBody>
          <a:bodyPr wrap="square">
            <a:spAutoFit/>
          </a:bodyPr>
          <a:lstStyle/>
          <a:p>
            <a:r>
              <a:rPr lang="fr-FR" sz="1800" dirty="0">
                <a:effectLst/>
                <a:latin typeface="Calibri" panose="020F0502020204030204" pitchFamily="34" charset="0"/>
                <a:ea typeface="Calibri" panose="020F0502020204030204" pitchFamily="34" charset="0"/>
                <a:cs typeface="Arial" panose="020B0604020202020204" pitchFamily="34" charset="0"/>
              </a:rPr>
              <a:t>Maurya G. (2019)  restriction enzyme (a part of book) J. </a:t>
            </a:r>
            <a:r>
              <a:rPr lang="fr-FR" sz="1800" dirty="0" err="1">
                <a:effectLst/>
                <a:latin typeface="Calibri" panose="020F0502020204030204" pitchFamily="34" charset="0"/>
                <a:ea typeface="Calibri" panose="020F0502020204030204" pitchFamily="34" charset="0"/>
                <a:cs typeface="Arial" panose="020B0604020202020204" pitchFamily="34" charset="0"/>
              </a:rPr>
              <a:t>Vonk</a:t>
            </a:r>
            <a:r>
              <a:rPr lang="fr-FR" sz="1800" dirty="0">
                <a:effectLst/>
                <a:latin typeface="Calibri" panose="020F0502020204030204" pitchFamily="34" charset="0"/>
                <a:ea typeface="Calibri" panose="020F0502020204030204" pitchFamily="34" charset="0"/>
                <a:cs typeface="Arial" panose="020B0604020202020204" pitchFamily="34" charset="0"/>
              </a:rPr>
              <a:t>, T. K. </a:t>
            </a:r>
            <a:r>
              <a:rPr lang="fr-FR" sz="1800" dirty="0" err="1">
                <a:effectLst/>
                <a:latin typeface="Calibri" panose="020F0502020204030204" pitchFamily="34" charset="0"/>
                <a:ea typeface="Calibri" panose="020F0502020204030204" pitchFamily="34" charset="0"/>
                <a:cs typeface="Arial" panose="020B0604020202020204" pitchFamily="34" charset="0"/>
              </a:rPr>
              <a:t>Shackelford</a:t>
            </a:r>
            <a:r>
              <a:rPr lang="fr-FR" sz="1800" dirty="0">
                <a:effectLst/>
                <a:latin typeface="Calibri" panose="020F0502020204030204" pitchFamily="34" charset="0"/>
                <a:ea typeface="Calibri" panose="020F0502020204030204" pitchFamily="34" charset="0"/>
                <a:cs typeface="Arial" panose="020B0604020202020204" pitchFamily="34" charset="0"/>
              </a:rPr>
              <a:t> (</a:t>
            </a:r>
            <a:r>
              <a:rPr lang="fr-FR" sz="1800" dirty="0" err="1">
                <a:effectLst/>
                <a:latin typeface="Calibri" panose="020F0502020204030204" pitchFamily="34" charset="0"/>
                <a:ea typeface="Calibri" panose="020F0502020204030204" pitchFamily="34" charset="0"/>
                <a:cs typeface="Arial" panose="020B0604020202020204" pitchFamily="34" charset="0"/>
              </a:rPr>
              <a:t>eds</a:t>
            </a:r>
            <a:r>
              <a:rPr lang="fr-FR" sz="1800" dirty="0">
                <a:effectLst/>
                <a:latin typeface="Calibri" panose="020F0502020204030204" pitchFamily="34" charset="0"/>
                <a:ea typeface="Calibri" panose="020F0502020204030204" pitchFamily="34" charset="0"/>
                <a:cs typeface="Arial" panose="020B0604020202020204" pitchFamily="34" charset="0"/>
              </a:rPr>
              <a:t>.), </a:t>
            </a:r>
            <a:r>
              <a:rPr lang="fr-FR" sz="1800" dirty="0" err="1">
                <a:effectLst/>
                <a:latin typeface="Calibri" panose="020F0502020204030204" pitchFamily="34" charset="0"/>
                <a:ea typeface="Calibri" panose="020F0502020204030204" pitchFamily="34" charset="0"/>
                <a:cs typeface="Arial" panose="020B0604020202020204" pitchFamily="34" charset="0"/>
              </a:rPr>
              <a:t>Encyclopedia</a:t>
            </a:r>
            <a:r>
              <a:rPr lang="fr-FR" sz="1800" dirty="0">
                <a:effectLst/>
                <a:latin typeface="Calibri" panose="020F0502020204030204" pitchFamily="34" charset="0"/>
                <a:ea typeface="Calibri" panose="020F0502020204030204" pitchFamily="34" charset="0"/>
                <a:cs typeface="Arial" panose="020B0604020202020204" pitchFamily="34" charset="0"/>
              </a:rPr>
              <a:t> of Animal Cognition and </a:t>
            </a:r>
            <a:r>
              <a:rPr lang="fr-FR" sz="1800" dirty="0" err="1">
                <a:effectLst/>
                <a:latin typeface="Calibri" panose="020F0502020204030204" pitchFamily="34" charset="0"/>
                <a:ea typeface="Calibri" panose="020F0502020204030204" pitchFamily="34" charset="0"/>
                <a:cs typeface="Arial" panose="020B0604020202020204" pitchFamily="34" charset="0"/>
              </a:rPr>
              <a:t>Behavior</a:t>
            </a:r>
            <a:r>
              <a:rPr lang="fr-FR" sz="1800" dirty="0">
                <a:effectLst/>
                <a:latin typeface="Calibri" panose="020F0502020204030204" pitchFamily="34" charset="0"/>
                <a:ea typeface="Calibri" panose="020F0502020204030204" pitchFamily="34" charset="0"/>
                <a:cs typeface="Arial" panose="020B0604020202020204" pitchFamily="34" charset="0"/>
              </a:rPr>
              <a:t>,. </a:t>
            </a:r>
            <a:endParaRPr lang="fr-FR" dirty="0"/>
          </a:p>
        </p:txBody>
      </p:sp>
      <p:sp>
        <p:nvSpPr>
          <p:cNvPr id="6" name="ZoneTexte 5">
            <a:extLst>
              <a:ext uri="{FF2B5EF4-FFF2-40B4-BE49-F238E27FC236}">
                <a16:creationId xmlns:a16="http://schemas.microsoft.com/office/drawing/2014/main" id="{6EDF100A-C8C3-0E63-0EF3-541186CA08CA}"/>
              </a:ext>
            </a:extLst>
          </p:cNvPr>
          <p:cNvSpPr txBox="1"/>
          <p:nvPr/>
        </p:nvSpPr>
        <p:spPr>
          <a:xfrm>
            <a:off x="1563757" y="1086678"/>
            <a:ext cx="2305878" cy="369332"/>
          </a:xfrm>
          <a:prstGeom prst="rect">
            <a:avLst/>
          </a:prstGeom>
          <a:noFill/>
        </p:spPr>
        <p:txBody>
          <a:bodyPr wrap="square" rtlCol="0">
            <a:spAutoFit/>
          </a:bodyPr>
          <a:lstStyle/>
          <a:p>
            <a:r>
              <a:rPr lang="fr-FR" b="1" dirty="0"/>
              <a:t>Références</a:t>
            </a:r>
          </a:p>
        </p:txBody>
      </p:sp>
    </p:spTree>
    <p:extLst>
      <p:ext uri="{BB962C8B-B14F-4D97-AF65-F5344CB8AC3E}">
        <p14:creationId xmlns:p14="http://schemas.microsoft.com/office/powerpoint/2010/main" val="2236218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F1C958A-9385-FAE3-2FA3-FEC8E2554CA9}"/>
              </a:ext>
            </a:extLst>
          </p:cNvPr>
          <p:cNvSpPr txBox="1"/>
          <p:nvPr/>
        </p:nvSpPr>
        <p:spPr>
          <a:xfrm>
            <a:off x="967408" y="728870"/>
            <a:ext cx="10031895" cy="5078313"/>
          </a:xfrm>
          <a:prstGeom prst="rect">
            <a:avLst/>
          </a:prstGeom>
          <a:noFill/>
        </p:spPr>
        <p:txBody>
          <a:bodyPr wrap="square" rtlCol="0">
            <a:spAutoFit/>
          </a:bodyPr>
          <a:lstStyle/>
          <a:p>
            <a:pPr algn="just"/>
            <a:r>
              <a:rPr lang="fr-FR" sz="2800" b="1" dirty="0">
                <a:solidFill>
                  <a:srgbClr val="0070C0"/>
                </a:solidFill>
                <a:latin typeface="Times New Roman" panose="02020603050405020304" pitchFamily="18" charset="0"/>
                <a:cs typeface="Times New Roman" panose="02020603050405020304" pitchFamily="18" charset="0"/>
              </a:rPr>
              <a:t>Introduction</a:t>
            </a:r>
          </a:p>
          <a:p>
            <a:pPr algn="just"/>
            <a:endParaRPr lang="fr-FR" sz="2000" dirty="0">
              <a:latin typeface="Times New Roman" panose="02020603050405020304" pitchFamily="18" charset="0"/>
              <a:cs typeface="Times New Roman" panose="02020603050405020304" pitchFamily="18" charset="0"/>
            </a:endParaRPr>
          </a:p>
          <a:p>
            <a:pPr algn="just"/>
            <a:r>
              <a:rPr lang="fr-FR" sz="2000" b="0" i="0" dirty="0">
                <a:solidFill>
                  <a:srgbClr val="333333"/>
                </a:solidFill>
                <a:effectLst/>
                <a:latin typeface="Times New Roman" panose="02020603050405020304" pitchFamily="18" charset="0"/>
                <a:cs typeface="Times New Roman" panose="02020603050405020304" pitchFamily="18" charset="0"/>
              </a:rPr>
              <a:t>Les nucléases sont des enzymes spécialisées dans la dégradation des acides.</a:t>
            </a:r>
          </a:p>
          <a:p>
            <a:pPr algn="just"/>
            <a:r>
              <a:rPr lang="fr-FR" sz="2000" b="0" i="0" dirty="0">
                <a:solidFill>
                  <a:srgbClr val="333333"/>
                </a:solidFill>
                <a:effectLst/>
                <a:latin typeface="Times New Roman" panose="02020603050405020304" pitchFamily="18" charset="0"/>
                <a:cs typeface="Times New Roman" panose="02020603050405020304" pitchFamily="18" charset="0"/>
              </a:rPr>
              <a:t> Il existe deux grandes catégories de nucléases caractérisées selon leur mode d'action:</a:t>
            </a:r>
          </a:p>
          <a:p>
            <a:pPr algn="just"/>
            <a:r>
              <a:rPr lang="fr-FR" sz="2000" b="0" i="0" dirty="0">
                <a:solidFill>
                  <a:srgbClr val="333333"/>
                </a:solidFill>
                <a:effectLst/>
                <a:latin typeface="Times New Roman" panose="02020603050405020304" pitchFamily="18" charset="0"/>
                <a:cs typeface="Times New Roman" panose="02020603050405020304" pitchFamily="18" charset="0"/>
              </a:rPr>
              <a:t> (i) Les exonucléases qui dégradent par excision du nucléotide situé en extrémité de chaîne à partir de l’extrémité 3’ ; </a:t>
            </a:r>
          </a:p>
          <a:p>
            <a:pPr algn="just"/>
            <a:r>
              <a:rPr lang="fr-FR" sz="2000" b="0" i="0" dirty="0">
                <a:solidFill>
                  <a:srgbClr val="333333"/>
                </a:solidFill>
                <a:effectLst/>
                <a:latin typeface="Times New Roman" panose="02020603050405020304" pitchFamily="18" charset="0"/>
                <a:cs typeface="Times New Roman" panose="02020603050405020304" pitchFamily="18" charset="0"/>
              </a:rPr>
              <a:t>(ii) </a:t>
            </a:r>
            <a:r>
              <a:rPr lang="fr-FR" sz="2000" dirty="0">
                <a:solidFill>
                  <a:srgbClr val="333333"/>
                </a:solidFill>
                <a:latin typeface="Times New Roman" panose="02020603050405020304" pitchFamily="18" charset="0"/>
                <a:cs typeface="Times New Roman" panose="02020603050405020304" pitchFamily="18" charset="0"/>
              </a:rPr>
              <a:t>L</a:t>
            </a:r>
            <a:r>
              <a:rPr lang="fr-FR" sz="2000" b="0" i="0" dirty="0">
                <a:solidFill>
                  <a:srgbClr val="333333"/>
                </a:solidFill>
                <a:effectLst/>
                <a:latin typeface="Times New Roman" panose="02020603050405020304" pitchFamily="18" charset="0"/>
                <a:cs typeface="Times New Roman" panose="02020603050405020304" pitchFamily="18" charset="0"/>
              </a:rPr>
              <a:t>es endonucléases qui coupent des liaisons phosphodiester à l’intérieur même de la chaîne d’ADN.</a:t>
            </a:r>
          </a:p>
          <a:p>
            <a:pPr algn="just"/>
            <a:endParaRPr lang="fr-FR" sz="2000" b="0" i="0" dirty="0">
              <a:solidFill>
                <a:srgbClr val="333333"/>
              </a:solidFill>
              <a:effectLst/>
              <a:latin typeface="Times New Roman" panose="02020603050405020304" pitchFamily="18" charset="0"/>
              <a:cs typeface="Times New Roman" panose="02020603050405020304" pitchFamily="18" charset="0"/>
            </a:endParaRPr>
          </a:p>
          <a:p>
            <a:pPr algn="just"/>
            <a:r>
              <a:rPr lang="fr-FR" sz="2800" b="1" i="0" dirty="0">
                <a:solidFill>
                  <a:srgbClr val="0070C0"/>
                </a:solidFill>
                <a:effectLst/>
                <a:latin typeface="Times New Roman" panose="02020603050405020304" pitchFamily="18" charset="0"/>
                <a:cs typeface="Times New Roman" panose="02020603050405020304" pitchFamily="18" charset="0"/>
              </a:rPr>
              <a:t>Enzymes de restriction</a:t>
            </a:r>
          </a:p>
          <a:p>
            <a:pPr algn="just"/>
            <a:endParaRPr lang="fr-FR" sz="2800" b="1" i="0" dirty="0">
              <a:solidFill>
                <a:srgbClr val="0070C0"/>
              </a:solidFill>
              <a:effectLst/>
              <a:latin typeface="Times New Roman" panose="02020603050405020304" pitchFamily="18" charset="0"/>
              <a:cs typeface="Times New Roman" panose="02020603050405020304" pitchFamily="18" charset="0"/>
            </a:endParaRPr>
          </a:p>
          <a:p>
            <a:pPr algn="just"/>
            <a:r>
              <a:rPr lang="fr-FR" sz="2000" b="0" i="0" dirty="0">
                <a:solidFill>
                  <a:srgbClr val="333333"/>
                </a:solidFill>
                <a:effectLst/>
                <a:latin typeface="Times New Roman" panose="02020603050405020304" pitchFamily="18" charset="0"/>
                <a:cs typeface="Times New Roman" panose="02020603050405020304" pitchFamily="18" charset="0"/>
              </a:rPr>
              <a:t>Une enzyme de restriction est </a:t>
            </a:r>
            <a:r>
              <a:rPr lang="fr-FR" sz="2000" b="0" i="0" dirty="0">
                <a:solidFill>
                  <a:srgbClr val="FF0000"/>
                </a:solidFill>
                <a:effectLst/>
                <a:latin typeface="Times New Roman" panose="02020603050405020304" pitchFamily="18" charset="0"/>
                <a:cs typeface="Times New Roman" panose="02020603050405020304" pitchFamily="18" charset="0"/>
              </a:rPr>
              <a:t>une endonucléase </a:t>
            </a:r>
            <a:r>
              <a:rPr lang="fr-FR" sz="2000" b="0" i="0" dirty="0">
                <a:solidFill>
                  <a:srgbClr val="333333"/>
                </a:solidFill>
                <a:effectLst/>
                <a:latin typeface="Times New Roman" panose="02020603050405020304" pitchFamily="18" charset="0"/>
                <a:cs typeface="Times New Roman" panose="02020603050405020304" pitchFamily="18" charset="0"/>
              </a:rPr>
              <a:t>spécifique d'un site codée par des bactéries et des archées qui reconnaît une séquence nucléotidique courte et spécifique et coupe l'ADN uniquement à ce site spécifique, c'est-à-dire le </a:t>
            </a:r>
            <a:r>
              <a:rPr lang="fr-FR" sz="2000" b="0" i="0" dirty="0">
                <a:solidFill>
                  <a:srgbClr val="FF0000"/>
                </a:solidFill>
                <a:effectLst/>
                <a:latin typeface="Times New Roman" panose="02020603050405020304" pitchFamily="18" charset="0"/>
                <a:cs typeface="Times New Roman" panose="02020603050405020304" pitchFamily="18" charset="0"/>
              </a:rPr>
              <a:t>site de restriction</a:t>
            </a:r>
            <a:r>
              <a:rPr lang="fr-FR" sz="2000" b="0" i="0" dirty="0">
                <a:solidFill>
                  <a:srgbClr val="333333"/>
                </a:solidFill>
                <a:effectLst/>
                <a:latin typeface="Times New Roman" panose="02020603050405020304" pitchFamily="18" charset="0"/>
                <a:cs typeface="Times New Roman" panose="02020603050405020304" pitchFamily="18" charset="0"/>
              </a:rPr>
              <a:t>.</a:t>
            </a:r>
          </a:p>
          <a:p>
            <a:pPr algn="just"/>
            <a:r>
              <a:rPr lang="fr-FR" sz="2000" dirty="0">
                <a:latin typeface="Times New Roman" panose="02020603050405020304" pitchFamily="18" charset="0"/>
                <a:cs typeface="Times New Roman" panose="02020603050405020304" pitchFamily="18" charset="0"/>
              </a:rPr>
              <a:t>Il fournit un mécanisme de défense à la bactérie contre les bactériophages. </a:t>
            </a:r>
          </a:p>
        </p:txBody>
      </p:sp>
    </p:spTree>
    <p:extLst>
      <p:ext uri="{BB962C8B-B14F-4D97-AF65-F5344CB8AC3E}">
        <p14:creationId xmlns:p14="http://schemas.microsoft.com/office/powerpoint/2010/main" val="709285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644AC0EE-EAA5-EF72-7C9B-E25BC632109B}"/>
              </a:ext>
            </a:extLst>
          </p:cNvPr>
          <p:cNvSpPr txBox="1"/>
          <p:nvPr/>
        </p:nvSpPr>
        <p:spPr>
          <a:xfrm>
            <a:off x="742122" y="838344"/>
            <a:ext cx="10349948" cy="3416320"/>
          </a:xfrm>
          <a:prstGeom prst="rect">
            <a:avLst/>
          </a:prstGeom>
          <a:noFill/>
        </p:spPr>
        <p:txBody>
          <a:bodyPr wrap="square">
            <a:spAutoFit/>
          </a:bodyPr>
          <a:lstStyle/>
          <a:p>
            <a:pPr algn="just"/>
            <a:r>
              <a:rPr lang="fr-FR" sz="2000" dirty="0">
                <a:latin typeface="Times New Roman" panose="02020603050405020304" pitchFamily="18" charset="0"/>
                <a:cs typeface="Times New Roman" panose="02020603050405020304" pitchFamily="18" charset="0"/>
              </a:rPr>
              <a:t>l'ADN de l'hôte est protégé de ses propres enzymes de restriction par l'activité d'une enzyme de modification (méthyltransférase ou méthylase), qui détecte le même site de restriction que l'enzyme de restriction et méthyle un nucléotide spécifique.</a:t>
            </a:r>
          </a:p>
          <a:p>
            <a:pPr algn="just"/>
            <a:endParaRPr lang="fr-FR" sz="2800" b="1" dirty="0">
              <a:solidFill>
                <a:srgbClr val="0070C0"/>
              </a:solidFill>
              <a:latin typeface="Times New Roman" panose="02020603050405020304" pitchFamily="18" charset="0"/>
              <a:cs typeface="Times New Roman" panose="02020603050405020304" pitchFamily="18" charset="0"/>
            </a:endParaRPr>
          </a:p>
          <a:p>
            <a:pPr algn="just"/>
            <a:r>
              <a:rPr lang="fr-FR" sz="2800" b="1" dirty="0">
                <a:solidFill>
                  <a:srgbClr val="0070C0"/>
                </a:solidFill>
                <a:latin typeface="Times New Roman" panose="02020603050405020304" pitchFamily="18" charset="0"/>
                <a:cs typeface="Times New Roman" panose="02020603050405020304" pitchFamily="18" charset="0"/>
              </a:rPr>
              <a:t>Site de restriction</a:t>
            </a:r>
          </a:p>
          <a:p>
            <a:pPr algn="just"/>
            <a:r>
              <a:rPr lang="fr-FR" sz="2000" dirty="0">
                <a:latin typeface="Times New Roman" panose="02020603050405020304" pitchFamily="18" charset="0"/>
                <a:cs typeface="Times New Roman" panose="02020603050405020304" pitchFamily="18" charset="0"/>
              </a:rPr>
              <a:t>Chaque enzyme de restriction identifie une séquence spécifique de nucléotides (entre quatre et huit bases) et coupe les deux brins de l'ADN double brin.</a:t>
            </a:r>
          </a:p>
          <a:p>
            <a:pPr algn="just"/>
            <a:endParaRPr lang="fr-FR"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De nombreux sites de restriction sont de nature palindromique, c'est-à-dire qu'ils se lisent de la même façon sur les deux brins.</a:t>
            </a:r>
          </a:p>
        </p:txBody>
      </p:sp>
      <p:pic>
        <p:nvPicPr>
          <p:cNvPr id="6" name="Image 5">
            <a:extLst>
              <a:ext uri="{FF2B5EF4-FFF2-40B4-BE49-F238E27FC236}">
                <a16:creationId xmlns:a16="http://schemas.microsoft.com/office/drawing/2014/main" id="{C914B747-38AE-8C7C-E1B4-65F4C6DFCE93}"/>
              </a:ext>
            </a:extLst>
          </p:cNvPr>
          <p:cNvPicPr>
            <a:picLocks noChangeAspect="1"/>
          </p:cNvPicPr>
          <p:nvPr/>
        </p:nvPicPr>
        <p:blipFill rotWithShape="1">
          <a:blip r:embed="rId2"/>
          <a:srcRect l="51960" b="76232"/>
          <a:stretch/>
        </p:blipFill>
        <p:spPr>
          <a:xfrm>
            <a:off x="5274366" y="4625008"/>
            <a:ext cx="5195399" cy="1630017"/>
          </a:xfrm>
          <a:prstGeom prst="rect">
            <a:avLst/>
          </a:prstGeom>
        </p:spPr>
      </p:pic>
      <p:sp>
        <p:nvSpPr>
          <p:cNvPr id="7" name="ZoneTexte 6">
            <a:extLst>
              <a:ext uri="{FF2B5EF4-FFF2-40B4-BE49-F238E27FC236}">
                <a16:creationId xmlns:a16="http://schemas.microsoft.com/office/drawing/2014/main" id="{61739AAE-A332-B59B-FC13-E73B048B7C7C}"/>
              </a:ext>
            </a:extLst>
          </p:cNvPr>
          <p:cNvSpPr txBox="1"/>
          <p:nvPr/>
        </p:nvSpPr>
        <p:spPr>
          <a:xfrm>
            <a:off x="1046921" y="4969565"/>
            <a:ext cx="3498575" cy="369332"/>
          </a:xfrm>
          <a:prstGeom prst="rect">
            <a:avLst/>
          </a:prstGeom>
          <a:noFill/>
        </p:spPr>
        <p:txBody>
          <a:bodyPr wrap="square" rtlCol="0">
            <a:spAutoFit/>
          </a:bodyPr>
          <a:lstStyle/>
          <a:p>
            <a:r>
              <a:rPr lang="fr-FR" b="1" dirty="0"/>
              <a:t>Site de restriction palindromique</a:t>
            </a:r>
          </a:p>
        </p:txBody>
      </p:sp>
    </p:spTree>
    <p:extLst>
      <p:ext uri="{BB962C8B-B14F-4D97-AF65-F5344CB8AC3E}">
        <p14:creationId xmlns:p14="http://schemas.microsoft.com/office/powerpoint/2010/main" val="4069965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8EFE4EA-584A-8504-95BC-6481924E4399}"/>
              </a:ext>
            </a:extLst>
          </p:cNvPr>
          <p:cNvPicPr>
            <a:picLocks noChangeAspect="1"/>
          </p:cNvPicPr>
          <p:nvPr/>
        </p:nvPicPr>
        <p:blipFill>
          <a:blip r:embed="rId2"/>
          <a:stretch>
            <a:fillRect/>
          </a:stretch>
        </p:blipFill>
        <p:spPr>
          <a:xfrm>
            <a:off x="1106556" y="649356"/>
            <a:ext cx="9978887" cy="5857461"/>
          </a:xfrm>
          <a:prstGeom prst="rect">
            <a:avLst/>
          </a:prstGeom>
        </p:spPr>
      </p:pic>
    </p:spTree>
    <p:extLst>
      <p:ext uri="{BB962C8B-B14F-4D97-AF65-F5344CB8AC3E}">
        <p14:creationId xmlns:p14="http://schemas.microsoft.com/office/powerpoint/2010/main" val="3679080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009E2954-073D-9433-634C-166CAA5DED88}"/>
              </a:ext>
            </a:extLst>
          </p:cNvPr>
          <p:cNvSpPr txBox="1"/>
          <p:nvPr/>
        </p:nvSpPr>
        <p:spPr>
          <a:xfrm>
            <a:off x="768625" y="996677"/>
            <a:ext cx="10177670" cy="1631216"/>
          </a:xfrm>
          <a:prstGeom prst="rect">
            <a:avLst/>
          </a:prstGeom>
          <a:noFill/>
        </p:spPr>
        <p:txBody>
          <a:bodyPr wrap="square">
            <a:spAutoFit/>
          </a:bodyPr>
          <a:lstStyle/>
          <a:p>
            <a:pPr algn="just"/>
            <a:r>
              <a:rPr lang="fr-FR" sz="2000" dirty="0">
                <a:latin typeface="Times New Roman" panose="02020603050405020304" pitchFamily="18" charset="0"/>
                <a:cs typeface="Times New Roman" panose="02020603050405020304" pitchFamily="18" charset="0"/>
              </a:rPr>
              <a:t> La position à laquelle l'enzyme de restriction coupe est généralement représenté par le symbole "/" .</a:t>
            </a:r>
          </a:p>
          <a:p>
            <a:pPr algn="just"/>
            <a:r>
              <a:rPr lang="fr-FR" sz="2000" dirty="0">
                <a:latin typeface="Times New Roman" panose="02020603050405020304" pitchFamily="18" charset="0"/>
                <a:cs typeface="Times New Roman" panose="02020603050405020304" pitchFamily="18" charset="0"/>
              </a:rPr>
              <a:t>Une fois que l'enzyme de restriction reconnaît le site de restriction, elle peut générer soit des extrémités collantes (par exemple, EcoRI, </a:t>
            </a:r>
            <a:r>
              <a:rPr lang="fr-FR" sz="2000" dirty="0" err="1">
                <a:latin typeface="Times New Roman" panose="02020603050405020304" pitchFamily="18" charset="0"/>
                <a:cs typeface="Times New Roman" panose="02020603050405020304" pitchFamily="18" charset="0"/>
              </a:rPr>
              <a:t>BamHI</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HindIII</a:t>
            </a:r>
            <a:r>
              <a:rPr lang="fr-FR" sz="2000" dirty="0">
                <a:latin typeface="Times New Roman" panose="02020603050405020304" pitchFamily="18" charset="0"/>
                <a:cs typeface="Times New Roman" panose="02020603050405020304" pitchFamily="18" charset="0"/>
              </a:rPr>
              <a:t>, etc.) ou des extrémités franches (par exemple, </a:t>
            </a:r>
            <a:r>
              <a:rPr lang="fr-FR" sz="2000" dirty="0" err="1">
                <a:latin typeface="Times New Roman" panose="02020603050405020304" pitchFamily="18" charset="0"/>
                <a:cs typeface="Times New Roman" panose="02020603050405020304" pitchFamily="18" charset="0"/>
              </a:rPr>
              <a:t>SmaI</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EcoRV</a:t>
            </a:r>
            <a:r>
              <a:rPr lang="fr-FR" sz="2000" dirty="0">
                <a:latin typeface="Times New Roman" panose="02020603050405020304" pitchFamily="18" charset="0"/>
                <a:cs typeface="Times New Roman" panose="02020603050405020304" pitchFamily="18" charset="0"/>
              </a:rPr>
              <a:t>, etc.) selon le type d'enzyme de restriction.</a:t>
            </a:r>
          </a:p>
        </p:txBody>
      </p:sp>
      <p:pic>
        <p:nvPicPr>
          <p:cNvPr id="7" name="Image 6">
            <a:extLst>
              <a:ext uri="{FF2B5EF4-FFF2-40B4-BE49-F238E27FC236}">
                <a16:creationId xmlns:a16="http://schemas.microsoft.com/office/drawing/2014/main" id="{2729BEA4-83E1-8F84-28FF-D6572384A946}"/>
              </a:ext>
            </a:extLst>
          </p:cNvPr>
          <p:cNvPicPr>
            <a:picLocks noChangeAspect="1"/>
          </p:cNvPicPr>
          <p:nvPr/>
        </p:nvPicPr>
        <p:blipFill rotWithShape="1">
          <a:blip r:embed="rId2"/>
          <a:srcRect l="33696" t="46375" r="12609" b="11866"/>
          <a:stretch/>
        </p:blipFill>
        <p:spPr>
          <a:xfrm>
            <a:off x="1404731" y="3306630"/>
            <a:ext cx="6546574" cy="2862469"/>
          </a:xfrm>
          <a:prstGeom prst="rect">
            <a:avLst/>
          </a:prstGeom>
        </p:spPr>
      </p:pic>
      <p:sp>
        <p:nvSpPr>
          <p:cNvPr id="8" name="ZoneTexte 7">
            <a:extLst>
              <a:ext uri="{FF2B5EF4-FFF2-40B4-BE49-F238E27FC236}">
                <a16:creationId xmlns:a16="http://schemas.microsoft.com/office/drawing/2014/main" id="{413C5A38-061C-14D4-1E70-1DBC6B1EF8BD}"/>
              </a:ext>
            </a:extLst>
          </p:cNvPr>
          <p:cNvSpPr txBox="1"/>
          <p:nvPr/>
        </p:nvSpPr>
        <p:spPr>
          <a:xfrm>
            <a:off x="8574156" y="3922331"/>
            <a:ext cx="3140765" cy="1938992"/>
          </a:xfrm>
          <a:prstGeom prst="rect">
            <a:avLst/>
          </a:prstGeom>
          <a:noFill/>
        </p:spPr>
        <p:txBody>
          <a:bodyPr wrap="square" rtlCol="0">
            <a:spAutoFit/>
          </a:bodyPr>
          <a:lstStyle/>
          <a:p>
            <a:r>
              <a:rPr lang="fr-FR" sz="2000" b="1" dirty="0"/>
              <a:t>Extimités collantes (cohésifs)</a:t>
            </a:r>
          </a:p>
          <a:p>
            <a:endParaRPr lang="fr-FR" sz="2000" b="1" dirty="0"/>
          </a:p>
          <a:p>
            <a:endParaRPr lang="fr-FR" sz="2000" b="1" dirty="0"/>
          </a:p>
          <a:p>
            <a:endParaRPr lang="fr-FR" sz="2000" b="1" dirty="0"/>
          </a:p>
          <a:p>
            <a:r>
              <a:rPr lang="fr-FR" sz="2000" b="1" dirty="0"/>
              <a:t>Extrémités franches</a:t>
            </a:r>
          </a:p>
        </p:txBody>
      </p:sp>
    </p:spTree>
    <p:extLst>
      <p:ext uri="{BB962C8B-B14F-4D97-AF65-F5344CB8AC3E}">
        <p14:creationId xmlns:p14="http://schemas.microsoft.com/office/powerpoint/2010/main" val="173096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BAE6C4C-160F-3061-97A8-ADAC6F852F1B}"/>
              </a:ext>
            </a:extLst>
          </p:cNvPr>
          <p:cNvSpPr txBox="1"/>
          <p:nvPr/>
        </p:nvSpPr>
        <p:spPr>
          <a:xfrm>
            <a:off x="1007165" y="530087"/>
            <a:ext cx="5565913" cy="523220"/>
          </a:xfrm>
          <a:prstGeom prst="rect">
            <a:avLst/>
          </a:prstGeom>
          <a:noFill/>
        </p:spPr>
        <p:txBody>
          <a:bodyPr wrap="square" rtlCol="0">
            <a:spAutoFit/>
          </a:bodyPr>
          <a:lstStyle/>
          <a:p>
            <a:r>
              <a:rPr lang="fr-FR" sz="2800" b="1" dirty="0">
                <a:solidFill>
                  <a:srgbClr val="0070C0"/>
                </a:solidFill>
                <a:latin typeface="Times New Roman" panose="02020603050405020304" pitchFamily="18" charset="0"/>
                <a:cs typeface="Times New Roman" panose="02020603050405020304" pitchFamily="18" charset="0"/>
              </a:rPr>
              <a:t>Types d’enzymes de restriction</a:t>
            </a:r>
          </a:p>
        </p:txBody>
      </p:sp>
      <p:graphicFrame>
        <p:nvGraphicFramePr>
          <p:cNvPr id="5" name="Tableau 4">
            <a:extLst>
              <a:ext uri="{FF2B5EF4-FFF2-40B4-BE49-F238E27FC236}">
                <a16:creationId xmlns:a16="http://schemas.microsoft.com/office/drawing/2014/main" id="{54ABAD2F-D91E-3D66-43ED-6C79CE441EEA}"/>
              </a:ext>
            </a:extLst>
          </p:cNvPr>
          <p:cNvGraphicFramePr>
            <a:graphicFrameLocks noGrp="1"/>
          </p:cNvGraphicFramePr>
          <p:nvPr>
            <p:extLst>
              <p:ext uri="{D42A27DB-BD31-4B8C-83A1-F6EECF244321}">
                <p14:modId xmlns:p14="http://schemas.microsoft.com/office/powerpoint/2010/main" val="2709457609"/>
              </p:ext>
            </p:extLst>
          </p:nvPr>
        </p:nvGraphicFramePr>
        <p:xfrm>
          <a:off x="1007165" y="1461787"/>
          <a:ext cx="9992139" cy="4328160"/>
        </p:xfrm>
        <a:graphic>
          <a:graphicData uri="http://schemas.openxmlformats.org/drawingml/2006/table">
            <a:tbl>
              <a:tblPr firstRow="1" bandRow="1">
                <a:tableStyleId>{0E3FDE45-AF77-4B5C-9715-49D594BDF05E}</a:tableStyleId>
              </a:tblPr>
              <a:tblGrid>
                <a:gridCol w="9992139">
                  <a:extLst>
                    <a:ext uri="{9D8B030D-6E8A-4147-A177-3AD203B41FA5}">
                      <a16:colId xmlns:a16="http://schemas.microsoft.com/office/drawing/2014/main" val="604186252"/>
                    </a:ext>
                  </a:extLst>
                </a:gridCol>
              </a:tblGrid>
              <a:tr h="370840">
                <a:tc>
                  <a:txBody>
                    <a:bodyPr/>
                    <a:lstStyle/>
                    <a:p>
                      <a:pPr algn="just"/>
                      <a:r>
                        <a:rPr lang="fr-FR" sz="2000" b="1" dirty="0"/>
                        <a:t>Type I: Coupe sur des sites éloignés du site de reconnaissance (de nature asymétrique) et nécessite à la fois de l'ATP et de la S-adénosyl L-méthionine (</a:t>
                      </a:r>
                      <a:r>
                        <a:rPr lang="fr-FR" sz="2000" b="1" dirty="0" err="1"/>
                        <a:t>AdoMet</a:t>
                      </a:r>
                      <a:r>
                        <a:rPr lang="fr-FR" sz="2000" b="1" dirty="0"/>
                        <a:t>) comme cofacteur pour fonctionner. Il présente à la fois une caractéristique de digestion par restriction et de méthylase.</a:t>
                      </a:r>
                      <a:endParaRPr lang="fr-FR"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38041328"/>
                  </a:ext>
                </a:extLst>
              </a:tr>
              <a:tr h="370840">
                <a:tc>
                  <a:txBody>
                    <a:bodyPr/>
                    <a:lstStyle/>
                    <a:p>
                      <a:pPr algn="just"/>
                      <a:r>
                        <a:rPr lang="fr-FR" sz="2000" b="1" dirty="0"/>
                        <a:t>Type II: Coupe à l'intérieur ou à de courtes distances d'un site de reconnaissance (de nature palindromique) et a principalement besoin de magnésium pour fonctionner. Il présente uniquement la caractéristique d'une digestion par restriction indépendante de la méthylase.</a:t>
                      </a:r>
                      <a:endParaRPr lang="fr-FR"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87745376"/>
                  </a:ext>
                </a:extLst>
              </a:tr>
              <a:tr h="370840">
                <a:tc>
                  <a:txBody>
                    <a:bodyPr/>
                    <a:lstStyle/>
                    <a:p>
                      <a:pPr algn="just"/>
                      <a:r>
                        <a:rPr lang="fr-FR" sz="2000" b="1" dirty="0"/>
                        <a:t>Type III: Il reconnaît deux séquences distinctes non palindromiques et orientées inversement et se clive à 20–30 paires de bases d'un site de reconnaissance. Il contient plus d'une sous-unité et nécessite de l'ATP pour la digestion par restriction et de la S-adénosyl-L méthionine pour la méthylation de l’ADN.</a:t>
                      </a:r>
                      <a:endParaRPr lang="fr-FR"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22667053"/>
                  </a:ext>
                </a:extLst>
              </a:tr>
              <a:tr h="370840">
                <a:tc>
                  <a:txBody>
                    <a:bodyPr/>
                    <a:lstStyle/>
                    <a:p>
                      <a:pPr algn="just"/>
                      <a:r>
                        <a:rPr lang="fr-FR" sz="2000" b="1" dirty="0"/>
                        <a:t>Types IV: Il reconnaît l'ADN modifié (méthylé, </a:t>
                      </a:r>
                      <a:r>
                        <a:rPr lang="fr-FR" sz="2000" b="1" dirty="0" err="1"/>
                        <a:t>hydroxyméthylé</a:t>
                      </a:r>
                      <a:r>
                        <a:rPr lang="fr-FR" sz="2000" b="1" dirty="0"/>
                        <a:t> et </a:t>
                      </a:r>
                      <a:r>
                        <a:rPr lang="fr-FR" sz="2000" b="1" dirty="0" err="1"/>
                        <a:t>glucosyl-hydroxyméthylé</a:t>
                      </a:r>
                      <a:r>
                        <a:rPr lang="fr-FR" sz="2000" b="1" dirty="0"/>
                        <a:t>). Des exemples sont les systèmes </a:t>
                      </a:r>
                      <a:r>
                        <a:rPr lang="fr-FR" sz="2000" b="1" dirty="0" err="1"/>
                        <a:t>McrBC</a:t>
                      </a:r>
                      <a:r>
                        <a:rPr lang="fr-FR" sz="2000" b="1" dirty="0"/>
                        <a:t> et </a:t>
                      </a:r>
                      <a:r>
                        <a:rPr lang="fr-FR" sz="2000" b="1" dirty="0" err="1"/>
                        <a:t>Mrr</a:t>
                      </a:r>
                      <a:r>
                        <a:rPr lang="fr-FR" sz="2000" b="1" dirty="0"/>
                        <a:t> d'</a:t>
                      </a:r>
                      <a:r>
                        <a:rPr lang="fr-FR" sz="2000" b="1" i="1" dirty="0"/>
                        <a:t>E. coli</a:t>
                      </a:r>
                      <a:r>
                        <a:rPr lang="fr-FR" sz="2000" b="1" dirty="0"/>
                        <a:t>.</a:t>
                      </a:r>
                      <a:endParaRPr lang="fr-FR"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87818517"/>
                  </a:ext>
                </a:extLst>
              </a:tr>
            </a:tbl>
          </a:graphicData>
        </a:graphic>
      </p:graphicFrame>
    </p:spTree>
    <p:extLst>
      <p:ext uri="{BB962C8B-B14F-4D97-AF65-F5344CB8AC3E}">
        <p14:creationId xmlns:p14="http://schemas.microsoft.com/office/powerpoint/2010/main" val="410373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57CED318-0382-3108-64F1-54FADA48D0E5}"/>
              </a:ext>
            </a:extLst>
          </p:cNvPr>
          <p:cNvSpPr txBox="1"/>
          <p:nvPr/>
        </p:nvSpPr>
        <p:spPr>
          <a:xfrm>
            <a:off x="808383" y="516835"/>
            <a:ext cx="4359965" cy="5386090"/>
          </a:xfrm>
          <a:prstGeom prst="rect">
            <a:avLst/>
          </a:prstGeom>
          <a:noFill/>
        </p:spPr>
        <p:txBody>
          <a:bodyPr wrap="square" rtlCol="0">
            <a:spAutoFit/>
          </a:bodyPr>
          <a:lstStyle/>
          <a:p>
            <a:r>
              <a:rPr lang="fr-FR" sz="2800" b="1" dirty="0">
                <a:solidFill>
                  <a:srgbClr val="0070C0"/>
                </a:solidFill>
                <a:latin typeface="Times New Roman" panose="02020603050405020304" pitchFamily="18" charset="0"/>
                <a:cs typeface="Times New Roman" panose="02020603050405020304" pitchFamily="18" charset="0"/>
              </a:rPr>
              <a:t>Application des enzymes de restriction</a:t>
            </a:r>
          </a:p>
          <a:p>
            <a:endParaRPr lang="fr-FR" sz="2800" b="1" dirty="0">
              <a:solidFill>
                <a:srgbClr val="0070C0"/>
              </a:solidFill>
              <a:latin typeface="Times New Roman" panose="02020603050405020304" pitchFamily="18" charset="0"/>
              <a:cs typeface="Times New Roman" panose="02020603050405020304" pitchFamily="18" charset="0"/>
            </a:endParaRPr>
          </a:p>
          <a:p>
            <a:pPr algn="just"/>
            <a:r>
              <a:rPr lang="fr-FR" sz="2000" b="1" dirty="0">
                <a:solidFill>
                  <a:srgbClr val="FF00FF"/>
                </a:solidFill>
                <a:latin typeface="Times New Roman" panose="02020603050405020304" pitchFamily="18" charset="0"/>
                <a:cs typeface="Times New Roman" panose="02020603050405020304" pitchFamily="18" charset="0"/>
              </a:rPr>
              <a:t>Clonage de gènes et expression de protéines</a:t>
            </a:r>
          </a:p>
          <a:p>
            <a:pPr algn="just"/>
            <a:r>
              <a:rPr lang="fr-FR" sz="2000" b="1" dirty="0">
                <a:solidFill>
                  <a:srgbClr val="FF00FF"/>
                </a:solidFill>
                <a:latin typeface="Times New Roman" panose="02020603050405020304" pitchFamily="18" charset="0"/>
                <a:cs typeface="Times New Roman" panose="02020603050405020304" pitchFamily="18" charset="0"/>
              </a:rPr>
              <a:t> </a:t>
            </a:r>
          </a:p>
          <a:p>
            <a:pPr algn="just"/>
            <a:r>
              <a:rPr lang="fr-FR" sz="2000" dirty="0">
                <a:latin typeface="Times New Roman" panose="02020603050405020304" pitchFamily="18" charset="0"/>
                <a:cs typeface="Times New Roman" panose="02020603050405020304" pitchFamily="18" charset="0"/>
              </a:rPr>
              <a:t>Les enzymes de restriction associées à l'ADN ligase aident à l'insertion de gènes dans des vecteurs plasmidiques pendant le clonage de gènes et l'expression de protéines. Pour cela, l'ADN plasmidique contenant plusieurs sites de clonage et les inserts génétiques sont traités avec les mêmes enzymes de restriction, puis collés ensemble à l'aide de l'ADN ligase</a:t>
            </a:r>
          </a:p>
        </p:txBody>
      </p:sp>
      <p:pic>
        <p:nvPicPr>
          <p:cNvPr id="6" name="Image 5">
            <a:extLst>
              <a:ext uri="{FF2B5EF4-FFF2-40B4-BE49-F238E27FC236}">
                <a16:creationId xmlns:a16="http://schemas.microsoft.com/office/drawing/2014/main" id="{CA388868-CED8-1510-80A9-DB8D0253A1A2}"/>
              </a:ext>
            </a:extLst>
          </p:cNvPr>
          <p:cNvPicPr>
            <a:picLocks noChangeAspect="1"/>
          </p:cNvPicPr>
          <p:nvPr/>
        </p:nvPicPr>
        <p:blipFill rotWithShape="1">
          <a:blip r:embed="rId2"/>
          <a:srcRect l="37065" t="14668" r="25326" b="12058"/>
          <a:stretch/>
        </p:blipFill>
        <p:spPr>
          <a:xfrm>
            <a:off x="5459897" y="0"/>
            <a:ext cx="6506816" cy="6652591"/>
          </a:xfrm>
          <a:prstGeom prst="rect">
            <a:avLst/>
          </a:prstGeom>
        </p:spPr>
      </p:pic>
    </p:spTree>
    <p:extLst>
      <p:ext uri="{BB962C8B-B14F-4D97-AF65-F5344CB8AC3E}">
        <p14:creationId xmlns:p14="http://schemas.microsoft.com/office/powerpoint/2010/main" val="3107376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6A89A91-68AD-C02E-616F-84865AF877DD}"/>
              </a:ext>
            </a:extLst>
          </p:cNvPr>
          <p:cNvSpPr txBox="1"/>
          <p:nvPr/>
        </p:nvSpPr>
        <p:spPr>
          <a:xfrm>
            <a:off x="834886" y="862256"/>
            <a:ext cx="9992139" cy="4401205"/>
          </a:xfrm>
          <a:prstGeom prst="rect">
            <a:avLst/>
          </a:prstGeom>
          <a:noFill/>
        </p:spPr>
        <p:txBody>
          <a:bodyPr wrap="square">
            <a:spAutoFit/>
          </a:bodyPr>
          <a:lstStyle/>
          <a:p>
            <a:pPr algn="just"/>
            <a:r>
              <a:rPr lang="fr-FR" sz="2000" b="1" dirty="0">
                <a:solidFill>
                  <a:srgbClr val="FF00FF"/>
                </a:solidFill>
                <a:latin typeface="Times New Roman" panose="02020603050405020304" pitchFamily="18" charset="0"/>
                <a:cs typeface="Times New Roman" panose="02020603050405020304" pitchFamily="18" charset="0"/>
              </a:rPr>
              <a:t>Cartographie de restriction</a:t>
            </a:r>
          </a:p>
          <a:p>
            <a:pPr algn="just"/>
            <a:endParaRPr lang="fr-FR" sz="2000" b="1" dirty="0">
              <a:solidFill>
                <a:srgbClr val="FF00FF"/>
              </a:solidFill>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Une </a:t>
            </a:r>
            <a:r>
              <a:rPr lang="fr-FR" sz="2000" b="1" dirty="0">
                <a:latin typeface="Times New Roman" panose="02020603050405020304" pitchFamily="18" charset="0"/>
                <a:cs typeface="Times New Roman" panose="02020603050405020304" pitchFamily="18" charset="0"/>
              </a:rPr>
              <a:t>carte d'ADN </a:t>
            </a:r>
            <a:r>
              <a:rPr lang="fr-FR" sz="2000" dirty="0">
                <a:latin typeface="Times New Roman" panose="02020603050405020304" pitchFamily="18" charset="0"/>
                <a:cs typeface="Times New Roman" panose="02020603050405020304" pitchFamily="18" charset="0"/>
              </a:rPr>
              <a:t>générée par </a:t>
            </a:r>
            <a:r>
              <a:rPr lang="fr-FR" sz="2000" b="1" dirty="0">
                <a:latin typeface="Times New Roman" panose="02020603050405020304" pitchFamily="18" charset="0"/>
                <a:cs typeface="Times New Roman" panose="02020603050405020304" pitchFamily="18" charset="0"/>
              </a:rPr>
              <a:t>digestion par les enzymes de restriction </a:t>
            </a:r>
            <a:r>
              <a:rPr lang="fr-FR" sz="2000" dirty="0">
                <a:latin typeface="Times New Roman" panose="02020603050405020304" pitchFamily="18" charset="0"/>
                <a:cs typeface="Times New Roman" panose="02020603050405020304" pitchFamily="18" charset="0"/>
              </a:rPr>
              <a:t>peut être utilisée pour trouver </a:t>
            </a:r>
            <a:r>
              <a:rPr lang="fr-FR" sz="2000" b="1" dirty="0">
                <a:latin typeface="Times New Roman" panose="02020603050405020304" pitchFamily="18" charset="0"/>
                <a:cs typeface="Times New Roman" panose="02020603050405020304" pitchFamily="18" charset="0"/>
              </a:rPr>
              <a:t>les positions relatives des gènes</a:t>
            </a:r>
            <a:r>
              <a:rPr lang="fr-FR" sz="2000" dirty="0">
                <a:latin typeface="Times New Roman" panose="02020603050405020304" pitchFamily="18" charset="0"/>
                <a:cs typeface="Times New Roman" panose="02020603050405020304" pitchFamily="18" charset="0"/>
              </a:rPr>
              <a:t>. </a:t>
            </a:r>
          </a:p>
          <a:p>
            <a:pPr algn="just"/>
            <a:endParaRPr lang="fr-FR"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La digestion par restriction génère </a:t>
            </a:r>
            <a:r>
              <a:rPr lang="fr-FR" sz="2000" b="1" dirty="0">
                <a:latin typeface="Times New Roman" panose="02020603050405020304" pitchFamily="18" charset="0"/>
                <a:cs typeface="Times New Roman" panose="02020603050405020304" pitchFamily="18" charset="0"/>
              </a:rPr>
              <a:t>différentes longueurs d'ADN</a:t>
            </a:r>
            <a:r>
              <a:rPr lang="fr-FR" sz="2000" dirty="0">
                <a:latin typeface="Times New Roman" panose="02020603050405020304" pitchFamily="18" charset="0"/>
                <a:cs typeface="Times New Roman" panose="02020603050405020304" pitchFamily="18" charset="0"/>
              </a:rPr>
              <a:t> qui donnent un motif spécifique de </a:t>
            </a:r>
            <a:r>
              <a:rPr lang="fr-FR" sz="2000" b="1" dirty="0">
                <a:latin typeface="Times New Roman" panose="02020603050405020304" pitchFamily="18" charset="0"/>
                <a:cs typeface="Times New Roman" panose="02020603050405020304" pitchFamily="18" charset="0"/>
              </a:rPr>
              <a:t>bandes après électrophorèse sur gel</a:t>
            </a:r>
            <a:r>
              <a:rPr lang="fr-FR" sz="2000" dirty="0">
                <a:latin typeface="Times New Roman" panose="02020603050405020304" pitchFamily="18" charset="0"/>
                <a:cs typeface="Times New Roman" panose="02020603050405020304" pitchFamily="18" charset="0"/>
              </a:rPr>
              <a:t>. </a:t>
            </a:r>
          </a:p>
          <a:p>
            <a:pPr algn="just"/>
            <a:endParaRPr lang="fr-FR"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Ces bandes sont </a:t>
            </a:r>
            <a:r>
              <a:rPr lang="fr-FR" sz="2000" b="1" dirty="0">
                <a:latin typeface="Times New Roman" panose="02020603050405020304" pitchFamily="18" charset="0"/>
                <a:cs typeface="Times New Roman" panose="02020603050405020304" pitchFamily="18" charset="0"/>
              </a:rPr>
              <a:t>comparés avec un marqueur de taille </a:t>
            </a:r>
            <a:r>
              <a:rPr lang="fr-FR" sz="2000" dirty="0">
                <a:latin typeface="Times New Roman" panose="02020603050405020304" pitchFamily="18" charset="0"/>
                <a:cs typeface="Times New Roman" panose="02020603050405020304" pitchFamily="18" charset="0"/>
              </a:rPr>
              <a:t>lorsqu’il s’agit de déterminer les fragments d’un gène donné ou avec les produits de digestion de l’ADN.</a:t>
            </a:r>
          </a:p>
          <a:p>
            <a:pPr algn="just"/>
            <a:endParaRPr lang="fr-FR"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 Cela peut être utilisé pour les empreintes génétiques. De plus, il aide au diagnostic des polymorphismes </a:t>
            </a:r>
            <a:r>
              <a:rPr lang="fr-FR" sz="2000" dirty="0" err="1">
                <a:latin typeface="Times New Roman" panose="02020603050405020304" pitchFamily="18" charset="0"/>
                <a:cs typeface="Times New Roman" panose="02020603050405020304" pitchFamily="18" charset="0"/>
              </a:rPr>
              <a:t>mononucléotidiques</a:t>
            </a:r>
            <a:r>
              <a:rPr lang="fr-FR" sz="2000" dirty="0">
                <a:latin typeface="Times New Roman" panose="02020603050405020304" pitchFamily="18" charset="0"/>
                <a:cs typeface="Times New Roman" panose="02020603050405020304" pitchFamily="18" charset="0"/>
              </a:rPr>
              <a:t> (SNP) et des insertions/délétions, à l'évaluation de la diversité génétique des populations et aux tests parentaux.</a:t>
            </a:r>
          </a:p>
        </p:txBody>
      </p:sp>
    </p:spTree>
    <p:extLst>
      <p:ext uri="{BB962C8B-B14F-4D97-AF65-F5344CB8AC3E}">
        <p14:creationId xmlns:p14="http://schemas.microsoft.com/office/powerpoint/2010/main" val="140087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25AC70C-DD62-90B9-C0AC-C991A1468A73}"/>
              </a:ext>
            </a:extLst>
          </p:cNvPr>
          <p:cNvPicPr>
            <a:picLocks noChangeAspect="1"/>
          </p:cNvPicPr>
          <p:nvPr/>
        </p:nvPicPr>
        <p:blipFill>
          <a:blip r:embed="rId2"/>
          <a:stretch>
            <a:fillRect/>
          </a:stretch>
        </p:blipFill>
        <p:spPr>
          <a:xfrm>
            <a:off x="1712359" y="251790"/>
            <a:ext cx="8767281" cy="6606209"/>
          </a:xfrm>
          <a:prstGeom prst="rect">
            <a:avLst/>
          </a:prstGeom>
        </p:spPr>
      </p:pic>
    </p:spTree>
    <p:extLst>
      <p:ext uri="{BB962C8B-B14F-4D97-AF65-F5344CB8AC3E}">
        <p14:creationId xmlns:p14="http://schemas.microsoft.com/office/powerpoint/2010/main" val="221078803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737</Words>
  <Application>Microsoft Office PowerPoint</Application>
  <PresentationFormat>Grand écran</PresentationFormat>
  <Paragraphs>53</Paragraphs>
  <Slides>11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11</vt:i4>
      </vt:variant>
    </vt:vector>
  </HeadingPairs>
  <TitlesOfParts>
    <vt:vector size="16" baseType="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client</dc:creator>
  <cp:lastModifiedBy>client</cp:lastModifiedBy>
  <cp:revision>24</cp:revision>
  <dcterms:created xsi:type="dcterms:W3CDTF">2023-10-14T15:35:53Z</dcterms:created>
  <dcterms:modified xsi:type="dcterms:W3CDTF">2023-12-17T06:12:03Z</dcterms:modified>
</cp:coreProperties>
</file>