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60" r:id="rId25"/>
  </p:sldIdLst>
  <p:sldSz cx="12192000" cy="6858000"/>
  <p:notesSz cx="6858000" cy="9144000"/>
  <p:defaultText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64528-A862-4266-BFE9-A019CC5F38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DZ"/>
          </a:p>
        </p:txBody>
      </p:sp>
      <p:sp>
        <p:nvSpPr>
          <p:cNvPr id="3" name="Subtitle 2">
            <a:extLst>
              <a:ext uri="{FF2B5EF4-FFF2-40B4-BE49-F238E27FC236}">
                <a16:creationId xmlns:a16="http://schemas.microsoft.com/office/drawing/2014/main" id="{F30FC805-612E-415C-BE48-2ECFD3B885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DZ"/>
          </a:p>
        </p:txBody>
      </p:sp>
      <p:sp>
        <p:nvSpPr>
          <p:cNvPr id="4" name="Date Placeholder 3">
            <a:extLst>
              <a:ext uri="{FF2B5EF4-FFF2-40B4-BE49-F238E27FC236}">
                <a16:creationId xmlns:a16="http://schemas.microsoft.com/office/drawing/2014/main" id="{92672A6A-0C03-49EE-9EB0-D4F57C2FAE3D}"/>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5" name="Footer Placeholder 4">
            <a:extLst>
              <a:ext uri="{FF2B5EF4-FFF2-40B4-BE49-F238E27FC236}">
                <a16:creationId xmlns:a16="http://schemas.microsoft.com/office/drawing/2014/main" id="{9DCEB158-B8B3-4893-A22A-8F3FA2E3F01B}"/>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3F6F1B4A-7920-4B00-9EE3-C84C183E1ABE}"/>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1248921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09709-E74A-4F36-9429-34488862C565}"/>
              </a:ext>
            </a:extLst>
          </p:cNvPr>
          <p:cNvSpPr>
            <a:spLocks noGrp="1"/>
          </p:cNvSpPr>
          <p:nvPr>
            <p:ph type="title"/>
          </p:nvPr>
        </p:nvSpPr>
        <p:spPr/>
        <p:txBody>
          <a:bodyPr/>
          <a:lstStyle/>
          <a:p>
            <a:r>
              <a:rPr lang="en-US"/>
              <a:t>Click to edit Master title style</a:t>
            </a:r>
            <a:endParaRPr lang="ar-DZ"/>
          </a:p>
        </p:txBody>
      </p:sp>
      <p:sp>
        <p:nvSpPr>
          <p:cNvPr id="3" name="Vertical Text Placeholder 2">
            <a:extLst>
              <a:ext uri="{FF2B5EF4-FFF2-40B4-BE49-F238E27FC236}">
                <a16:creationId xmlns:a16="http://schemas.microsoft.com/office/drawing/2014/main" id="{AB0B84DE-BE16-4F6E-BD60-AFC0A38C2D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a:extLst>
              <a:ext uri="{FF2B5EF4-FFF2-40B4-BE49-F238E27FC236}">
                <a16:creationId xmlns:a16="http://schemas.microsoft.com/office/drawing/2014/main" id="{88ED3C8D-EA5F-4B97-AF21-DAE2F7534A57}"/>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5" name="Footer Placeholder 4">
            <a:extLst>
              <a:ext uri="{FF2B5EF4-FFF2-40B4-BE49-F238E27FC236}">
                <a16:creationId xmlns:a16="http://schemas.microsoft.com/office/drawing/2014/main" id="{A23BCEF4-AC8C-4B48-A00A-977568541856}"/>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C0C64FDB-C3CF-42DE-86A3-751D1054D3FE}"/>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3830696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1AF8AC-3EB4-4F01-8B98-6DF2274B1DA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DZ"/>
          </a:p>
        </p:txBody>
      </p:sp>
      <p:sp>
        <p:nvSpPr>
          <p:cNvPr id="3" name="Vertical Text Placeholder 2">
            <a:extLst>
              <a:ext uri="{FF2B5EF4-FFF2-40B4-BE49-F238E27FC236}">
                <a16:creationId xmlns:a16="http://schemas.microsoft.com/office/drawing/2014/main" id="{0D3F5F5A-1E08-4B13-8A41-85E0425BCA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a:extLst>
              <a:ext uri="{FF2B5EF4-FFF2-40B4-BE49-F238E27FC236}">
                <a16:creationId xmlns:a16="http://schemas.microsoft.com/office/drawing/2014/main" id="{3FEFE98B-7E9E-44DD-A5C1-2386AF53EFC9}"/>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5" name="Footer Placeholder 4">
            <a:extLst>
              <a:ext uri="{FF2B5EF4-FFF2-40B4-BE49-F238E27FC236}">
                <a16:creationId xmlns:a16="http://schemas.microsoft.com/office/drawing/2014/main" id="{F06F6AA2-4919-4299-8C85-2F58E7BAC682}"/>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8BA103D7-D769-43FC-AD45-1F66CFE0E7CD}"/>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1657767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BDE33-B58D-458F-9413-E1097C3D582A}"/>
              </a:ext>
            </a:extLst>
          </p:cNvPr>
          <p:cNvSpPr>
            <a:spLocks noGrp="1"/>
          </p:cNvSpPr>
          <p:nvPr>
            <p:ph type="title"/>
          </p:nvPr>
        </p:nvSpPr>
        <p:spPr/>
        <p:txBody>
          <a:bodyPr/>
          <a:lstStyle/>
          <a:p>
            <a:r>
              <a:rPr lang="en-US"/>
              <a:t>Click to edit Master title style</a:t>
            </a:r>
            <a:endParaRPr lang="ar-DZ"/>
          </a:p>
        </p:txBody>
      </p:sp>
      <p:sp>
        <p:nvSpPr>
          <p:cNvPr id="3" name="Content Placeholder 2">
            <a:extLst>
              <a:ext uri="{FF2B5EF4-FFF2-40B4-BE49-F238E27FC236}">
                <a16:creationId xmlns:a16="http://schemas.microsoft.com/office/drawing/2014/main" id="{11DCC1A2-D9B6-4E45-8155-14E6C9E9DE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a:extLst>
              <a:ext uri="{FF2B5EF4-FFF2-40B4-BE49-F238E27FC236}">
                <a16:creationId xmlns:a16="http://schemas.microsoft.com/office/drawing/2014/main" id="{56E496B3-7590-4BD8-8EAE-63D2A284B704}"/>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5" name="Footer Placeholder 4">
            <a:extLst>
              <a:ext uri="{FF2B5EF4-FFF2-40B4-BE49-F238E27FC236}">
                <a16:creationId xmlns:a16="http://schemas.microsoft.com/office/drawing/2014/main" id="{2FD1FC50-ACFB-4928-819E-A03D908131FC}"/>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C3BA9B83-1BAE-4742-992C-6BB24511A11A}"/>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1723657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1C1B4-F370-430D-A655-7916259C12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DZ"/>
          </a:p>
        </p:txBody>
      </p:sp>
      <p:sp>
        <p:nvSpPr>
          <p:cNvPr id="3" name="Text Placeholder 2">
            <a:extLst>
              <a:ext uri="{FF2B5EF4-FFF2-40B4-BE49-F238E27FC236}">
                <a16:creationId xmlns:a16="http://schemas.microsoft.com/office/drawing/2014/main" id="{00033D0D-3149-41EF-9D23-91763DB0D3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3780C4-64E4-4DF7-9636-975B3866CFA8}"/>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5" name="Footer Placeholder 4">
            <a:extLst>
              <a:ext uri="{FF2B5EF4-FFF2-40B4-BE49-F238E27FC236}">
                <a16:creationId xmlns:a16="http://schemas.microsoft.com/office/drawing/2014/main" id="{81F3CDB9-A017-40D4-93CC-DCEB5EC8B3B6}"/>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BC442CD2-C506-4402-9E88-3CD625F0C33E}"/>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2395263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A8AD3-7DED-406B-ADA6-58DADD81369A}"/>
              </a:ext>
            </a:extLst>
          </p:cNvPr>
          <p:cNvSpPr>
            <a:spLocks noGrp="1"/>
          </p:cNvSpPr>
          <p:nvPr>
            <p:ph type="title"/>
          </p:nvPr>
        </p:nvSpPr>
        <p:spPr/>
        <p:txBody>
          <a:bodyPr/>
          <a:lstStyle/>
          <a:p>
            <a:r>
              <a:rPr lang="en-US"/>
              <a:t>Click to edit Master title style</a:t>
            </a:r>
            <a:endParaRPr lang="ar-DZ"/>
          </a:p>
        </p:txBody>
      </p:sp>
      <p:sp>
        <p:nvSpPr>
          <p:cNvPr id="3" name="Content Placeholder 2">
            <a:extLst>
              <a:ext uri="{FF2B5EF4-FFF2-40B4-BE49-F238E27FC236}">
                <a16:creationId xmlns:a16="http://schemas.microsoft.com/office/drawing/2014/main" id="{27E7D760-9E43-46D7-9FF3-D6494043D0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Content Placeholder 3">
            <a:extLst>
              <a:ext uri="{FF2B5EF4-FFF2-40B4-BE49-F238E27FC236}">
                <a16:creationId xmlns:a16="http://schemas.microsoft.com/office/drawing/2014/main" id="{33F1A360-22A3-451A-B3CE-D0AB04DA17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5" name="Date Placeholder 4">
            <a:extLst>
              <a:ext uri="{FF2B5EF4-FFF2-40B4-BE49-F238E27FC236}">
                <a16:creationId xmlns:a16="http://schemas.microsoft.com/office/drawing/2014/main" id="{68643001-CDB4-4AC8-AA9A-B72BDF6B9716}"/>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6" name="Footer Placeholder 5">
            <a:extLst>
              <a:ext uri="{FF2B5EF4-FFF2-40B4-BE49-F238E27FC236}">
                <a16:creationId xmlns:a16="http://schemas.microsoft.com/office/drawing/2014/main" id="{E5F800BB-C5D6-42C0-BE88-98C0546F4B16}"/>
              </a:ext>
            </a:extLst>
          </p:cNvPr>
          <p:cNvSpPr>
            <a:spLocks noGrp="1"/>
          </p:cNvSpPr>
          <p:nvPr>
            <p:ph type="ftr" sz="quarter" idx="11"/>
          </p:nvPr>
        </p:nvSpPr>
        <p:spPr/>
        <p:txBody>
          <a:bodyPr/>
          <a:lstStyle/>
          <a:p>
            <a:endParaRPr lang="ar-DZ"/>
          </a:p>
        </p:txBody>
      </p:sp>
      <p:sp>
        <p:nvSpPr>
          <p:cNvPr id="7" name="Slide Number Placeholder 6">
            <a:extLst>
              <a:ext uri="{FF2B5EF4-FFF2-40B4-BE49-F238E27FC236}">
                <a16:creationId xmlns:a16="http://schemas.microsoft.com/office/drawing/2014/main" id="{8A9FD267-2BED-44FE-B7D3-EE4F95B45DD2}"/>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3282395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4C859-AF92-49F8-9FA2-6F84C89B329A}"/>
              </a:ext>
            </a:extLst>
          </p:cNvPr>
          <p:cNvSpPr>
            <a:spLocks noGrp="1"/>
          </p:cNvSpPr>
          <p:nvPr>
            <p:ph type="title"/>
          </p:nvPr>
        </p:nvSpPr>
        <p:spPr>
          <a:xfrm>
            <a:off x="839788" y="365125"/>
            <a:ext cx="10515600" cy="1325563"/>
          </a:xfrm>
        </p:spPr>
        <p:txBody>
          <a:bodyPr/>
          <a:lstStyle/>
          <a:p>
            <a:r>
              <a:rPr lang="en-US"/>
              <a:t>Click to edit Master title style</a:t>
            </a:r>
            <a:endParaRPr lang="ar-DZ"/>
          </a:p>
        </p:txBody>
      </p:sp>
      <p:sp>
        <p:nvSpPr>
          <p:cNvPr id="3" name="Text Placeholder 2">
            <a:extLst>
              <a:ext uri="{FF2B5EF4-FFF2-40B4-BE49-F238E27FC236}">
                <a16:creationId xmlns:a16="http://schemas.microsoft.com/office/drawing/2014/main" id="{A7B14A86-CC9F-4E47-A646-CBCD552A49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CDB339-66AC-4582-AF11-364DA7559E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5" name="Text Placeholder 4">
            <a:extLst>
              <a:ext uri="{FF2B5EF4-FFF2-40B4-BE49-F238E27FC236}">
                <a16:creationId xmlns:a16="http://schemas.microsoft.com/office/drawing/2014/main" id="{2D78FB1E-B563-49A7-B22E-5F4D7DDE4D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5CC31D-7B26-4E8B-8DF5-20435C8C1F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7" name="Date Placeholder 6">
            <a:extLst>
              <a:ext uri="{FF2B5EF4-FFF2-40B4-BE49-F238E27FC236}">
                <a16:creationId xmlns:a16="http://schemas.microsoft.com/office/drawing/2014/main" id="{2313D276-1BAC-4A88-9919-5FB6C09778F7}"/>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8" name="Footer Placeholder 7">
            <a:extLst>
              <a:ext uri="{FF2B5EF4-FFF2-40B4-BE49-F238E27FC236}">
                <a16:creationId xmlns:a16="http://schemas.microsoft.com/office/drawing/2014/main" id="{BB89CFEE-846B-432C-968B-A61BE2FFF279}"/>
              </a:ext>
            </a:extLst>
          </p:cNvPr>
          <p:cNvSpPr>
            <a:spLocks noGrp="1"/>
          </p:cNvSpPr>
          <p:nvPr>
            <p:ph type="ftr" sz="quarter" idx="11"/>
          </p:nvPr>
        </p:nvSpPr>
        <p:spPr/>
        <p:txBody>
          <a:bodyPr/>
          <a:lstStyle/>
          <a:p>
            <a:endParaRPr lang="ar-DZ"/>
          </a:p>
        </p:txBody>
      </p:sp>
      <p:sp>
        <p:nvSpPr>
          <p:cNvPr id="9" name="Slide Number Placeholder 8">
            <a:extLst>
              <a:ext uri="{FF2B5EF4-FFF2-40B4-BE49-F238E27FC236}">
                <a16:creationId xmlns:a16="http://schemas.microsoft.com/office/drawing/2014/main" id="{F6141DBE-1633-4751-AAB4-93252A0C8269}"/>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1054580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039E3-9492-45C1-A66E-2F1EE7C50FEA}"/>
              </a:ext>
            </a:extLst>
          </p:cNvPr>
          <p:cNvSpPr>
            <a:spLocks noGrp="1"/>
          </p:cNvSpPr>
          <p:nvPr>
            <p:ph type="title"/>
          </p:nvPr>
        </p:nvSpPr>
        <p:spPr/>
        <p:txBody>
          <a:bodyPr/>
          <a:lstStyle/>
          <a:p>
            <a:r>
              <a:rPr lang="en-US"/>
              <a:t>Click to edit Master title style</a:t>
            </a:r>
            <a:endParaRPr lang="ar-DZ"/>
          </a:p>
        </p:txBody>
      </p:sp>
      <p:sp>
        <p:nvSpPr>
          <p:cNvPr id="3" name="Date Placeholder 2">
            <a:extLst>
              <a:ext uri="{FF2B5EF4-FFF2-40B4-BE49-F238E27FC236}">
                <a16:creationId xmlns:a16="http://schemas.microsoft.com/office/drawing/2014/main" id="{C61182D7-DF45-4BFA-B153-A24C21A59434}"/>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4" name="Footer Placeholder 3">
            <a:extLst>
              <a:ext uri="{FF2B5EF4-FFF2-40B4-BE49-F238E27FC236}">
                <a16:creationId xmlns:a16="http://schemas.microsoft.com/office/drawing/2014/main" id="{1632BDA9-A94A-429C-9128-7357DBFF67A9}"/>
              </a:ext>
            </a:extLst>
          </p:cNvPr>
          <p:cNvSpPr>
            <a:spLocks noGrp="1"/>
          </p:cNvSpPr>
          <p:nvPr>
            <p:ph type="ftr" sz="quarter" idx="11"/>
          </p:nvPr>
        </p:nvSpPr>
        <p:spPr/>
        <p:txBody>
          <a:bodyPr/>
          <a:lstStyle/>
          <a:p>
            <a:endParaRPr lang="ar-DZ"/>
          </a:p>
        </p:txBody>
      </p:sp>
      <p:sp>
        <p:nvSpPr>
          <p:cNvPr id="5" name="Slide Number Placeholder 4">
            <a:extLst>
              <a:ext uri="{FF2B5EF4-FFF2-40B4-BE49-F238E27FC236}">
                <a16:creationId xmlns:a16="http://schemas.microsoft.com/office/drawing/2014/main" id="{3F888E1E-8E99-44AB-9132-7C78861882E0}"/>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225472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7B79E7-B9AA-4B77-BE0B-175DBCBE817B}"/>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3" name="Footer Placeholder 2">
            <a:extLst>
              <a:ext uri="{FF2B5EF4-FFF2-40B4-BE49-F238E27FC236}">
                <a16:creationId xmlns:a16="http://schemas.microsoft.com/office/drawing/2014/main" id="{8F3F7733-74DC-419E-B860-669BFADF5931}"/>
              </a:ext>
            </a:extLst>
          </p:cNvPr>
          <p:cNvSpPr>
            <a:spLocks noGrp="1"/>
          </p:cNvSpPr>
          <p:nvPr>
            <p:ph type="ftr" sz="quarter" idx="11"/>
          </p:nvPr>
        </p:nvSpPr>
        <p:spPr/>
        <p:txBody>
          <a:bodyPr/>
          <a:lstStyle/>
          <a:p>
            <a:endParaRPr lang="ar-DZ"/>
          </a:p>
        </p:txBody>
      </p:sp>
      <p:sp>
        <p:nvSpPr>
          <p:cNvPr id="4" name="Slide Number Placeholder 3">
            <a:extLst>
              <a:ext uri="{FF2B5EF4-FFF2-40B4-BE49-F238E27FC236}">
                <a16:creationId xmlns:a16="http://schemas.microsoft.com/office/drawing/2014/main" id="{19A208A8-426B-4068-AB23-6DE625D4B7C1}"/>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1119106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036A2-F29E-490C-9275-BF865F0A48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DZ"/>
          </a:p>
        </p:txBody>
      </p:sp>
      <p:sp>
        <p:nvSpPr>
          <p:cNvPr id="3" name="Content Placeholder 2">
            <a:extLst>
              <a:ext uri="{FF2B5EF4-FFF2-40B4-BE49-F238E27FC236}">
                <a16:creationId xmlns:a16="http://schemas.microsoft.com/office/drawing/2014/main" id="{0DEEB300-2903-479E-99DF-EE15B698EE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Text Placeholder 3">
            <a:extLst>
              <a:ext uri="{FF2B5EF4-FFF2-40B4-BE49-F238E27FC236}">
                <a16:creationId xmlns:a16="http://schemas.microsoft.com/office/drawing/2014/main" id="{0C354DB0-5D9D-408C-BB89-7352837C73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71496D-D50B-4C3C-8EF4-0508AEA1AD58}"/>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6" name="Footer Placeholder 5">
            <a:extLst>
              <a:ext uri="{FF2B5EF4-FFF2-40B4-BE49-F238E27FC236}">
                <a16:creationId xmlns:a16="http://schemas.microsoft.com/office/drawing/2014/main" id="{3EB6E01A-FCA5-4C01-B6A8-48B818E53479}"/>
              </a:ext>
            </a:extLst>
          </p:cNvPr>
          <p:cNvSpPr>
            <a:spLocks noGrp="1"/>
          </p:cNvSpPr>
          <p:nvPr>
            <p:ph type="ftr" sz="quarter" idx="11"/>
          </p:nvPr>
        </p:nvSpPr>
        <p:spPr/>
        <p:txBody>
          <a:bodyPr/>
          <a:lstStyle/>
          <a:p>
            <a:endParaRPr lang="ar-DZ"/>
          </a:p>
        </p:txBody>
      </p:sp>
      <p:sp>
        <p:nvSpPr>
          <p:cNvPr id="7" name="Slide Number Placeholder 6">
            <a:extLst>
              <a:ext uri="{FF2B5EF4-FFF2-40B4-BE49-F238E27FC236}">
                <a16:creationId xmlns:a16="http://schemas.microsoft.com/office/drawing/2014/main" id="{E373A1E6-15E1-4B21-8D78-8ED6976F2538}"/>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18722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1397C-721A-4611-8AF6-05E2447962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DZ"/>
          </a:p>
        </p:txBody>
      </p:sp>
      <p:sp>
        <p:nvSpPr>
          <p:cNvPr id="3" name="Picture Placeholder 2">
            <a:extLst>
              <a:ext uri="{FF2B5EF4-FFF2-40B4-BE49-F238E27FC236}">
                <a16:creationId xmlns:a16="http://schemas.microsoft.com/office/drawing/2014/main" id="{D8EB634C-7A0A-41B4-8D7B-748974980F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Text Placeholder 3">
            <a:extLst>
              <a:ext uri="{FF2B5EF4-FFF2-40B4-BE49-F238E27FC236}">
                <a16:creationId xmlns:a16="http://schemas.microsoft.com/office/drawing/2014/main" id="{9B506590-2DD4-4BED-B1F4-F02B0110ED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F49A67-06EF-4C0F-B264-3E158128645C}"/>
              </a:ext>
            </a:extLst>
          </p:cNvPr>
          <p:cNvSpPr>
            <a:spLocks noGrp="1"/>
          </p:cNvSpPr>
          <p:nvPr>
            <p:ph type="dt" sz="half" idx="10"/>
          </p:nvPr>
        </p:nvSpPr>
        <p:spPr/>
        <p:txBody>
          <a:bodyPr/>
          <a:lstStyle/>
          <a:p>
            <a:fld id="{274A6DCD-526F-4432-9476-EE76F1A234DA}" type="datetimeFigureOut">
              <a:rPr lang="ar-DZ" smtClean="0"/>
              <a:t>09-04-1445</a:t>
            </a:fld>
            <a:endParaRPr lang="ar-DZ"/>
          </a:p>
        </p:txBody>
      </p:sp>
      <p:sp>
        <p:nvSpPr>
          <p:cNvPr id="6" name="Footer Placeholder 5">
            <a:extLst>
              <a:ext uri="{FF2B5EF4-FFF2-40B4-BE49-F238E27FC236}">
                <a16:creationId xmlns:a16="http://schemas.microsoft.com/office/drawing/2014/main" id="{7EDC07C0-62EE-4446-9187-A3F7D6405B01}"/>
              </a:ext>
            </a:extLst>
          </p:cNvPr>
          <p:cNvSpPr>
            <a:spLocks noGrp="1"/>
          </p:cNvSpPr>
          <p:nvPr>
            <p:ph type="ftr" sz="quarter" idx="11"/>
          </p:nvPr>
        </p:nvSpPr>
        <p:spPr/>
        <p:txBody>
          <a:bodyPr/>
          <a:lstStyle/>
          <a:p>
            <a:endParaRPr lang="ar-DZ"/>
          </a:p>
        </p:txBody>
      </p:sp>
      <p:sp>
        <p:nvSpPr>
          <p:cNvPr id="7" name="Slide Number Placeholder 6">
            <a:extLst>
              <a:ext uri="{FF2B5EF4-FFF2-40B4-BE49-F238E27FC236}">
                <a16:creationId xmlns:a16="http://schemas.microsoft.com/office/drawing/2014/main" id="{99E1B179-CDA1-4AD2-B6C2-BEF433269890}"/>
              </a:ext>
            </a:extLst>
          </p:cNvPr>
          <p:cNvSpPr>
            <a:spLocks noGrp="1"/>
          </p:cNvSpPr>
          <p:nvPr>
            <p:ph type="sldNum" sz="quarter" idx="12"/>
          </p:nvPr>
        </p:nvSpPr>
        <p:spPr/>
        <p:txBody>
          <a:bodyPr/>
          <a:lstStyle/>
          <a:p>
            <a:fld id="{895C4EDA-3367-4992-A029-2861C7766703}" type="slidenum">
              <a:rPr lang="ar-DZ" smtClean="0"/>
              <a:t>‹#›</a:t>
            </a:fld>
            <a:endParaRPr lang="ar-DZ"/>
          </a:p>
        </p:txBody>
      </p:sp>
    </p:spTree>
    <p:extLst>
      <p:ext uri="{BB962C8B-B14F-4D97-AF65-F5344CB8AC3E}">
        <p14:creationId xmlns:p14="http://schemas.microsoft.com/office/powerpoint/2010/main" val="3792843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D8C705-A998-4CE4-88D9-E31C963C65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DZ"/>
          </a:p>
        </p:txBody>
      </p:sp>
      <p:sp>
        <p:nvSpPr>
          <p:cNvPr id="3" name="Text Placeholder 2">
            <a:extLst>
              <a:ext uri="{FF2B5EF4-FFF2-40B4-BE49-F238E27FC236}">
                <a16:creationId xmlns:a16="http://schemas.microsoft.com/office/drawing/2014/main" id="{B8E55287-A750-4983-8BA0-A9ED68BB6D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a:extLst>
              <a:ext uri="{FF2B5EF4-FFF2-40B4-BE49-F238E27FC236}">
                <a16:creationId xmlns:a16="http://schemas.microsoft.com/office/drawing/2014/main" id="{BE43A1D6-CBE7-4512-B097-50D6662355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4A6DCD-526F-4432-9476-EE76F1A234DA}" type="datetimeFigureOut">
              <a:rPr lang="ar-DZ" smtClean="0"/>
              <a:t>09-04-1445</a:t>
            </a:fld>
            <a:endParaRPr lang="ar-DZ"/>
          </a:p>
        </p:txBody>
      </p:sp>
      <p:sp>
        <p:nvSpPr>
          <p:cNvPr id="5" name="Footer Placeholder 4">
            <a:extLst>
              <a:ext uri="{FF2B5EF4-FFF2-40B4-BE49-F238E27FC236}">
                <a16:creationId xmlns:a16="http://schemas.microsoft.com/office/drawing/2014/main" id="{3877DCAC-9633-4AA8-B339-F6D06B73E1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DZ"/>
          </a:p>
        </p:txBody>
      </p:sp>
      <p:sp>
        <p:nvSpPr>
          <p:cNvPr id="6" name="Slide Number Placeholder 5">
            <a:extLst>
              <a:ext uri="{FF2B5EF4-FFF2-40B4-BE49-F238E27FC236}">
                <a16:creationId xmlns:a16="http://schemas.microsoft.com/office/drawing/2014/main" id="{D8B005FC-B799-4274-BA82-C2AC81DEB0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5C4EDA-3367-4992-A029-2861C7766703}" type="slidenum">
              <a:rPr lang="ar-DZ" smtClean="0"/>
              <a:t>‹#›</a:t>
            </a:fld>
            <a:endParaRPr lang="ar-DZ"/>
          </a:p>
        </p:txBody>
      </p:sp>
    </p:spTree>
    <p:extLst>
      <p:ext uri="{BB962C8B-B14F-4D97-AF65-F5344CB8AC3E}">
        <p14:creationId xmlns:p14="http://schemas.microsoft.com/office/powerpoint/2010/main" val="40523412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9EC04-E253-4BCC-A1D9-767831D76F94}"/>
              </a:ext>
            </a:extLst>
          </p:cNvPr>
          <p:cNvSpPr>
            <a:spLocks noGrp="1"/>
          </p:cNvSpPr>
          <p:nvPr>
            <p:ph type="ctrTitle"/>
          </p:nvPr>
        </p:nvSpPr>
        <p:spPr/>
        <p:txBody>
          <a:bodyPr/>
          <a:lstStyle/>
          <a:p>
            <a:pPr rtl="1"/>
            <a:r>
              <a:rPr lang="ar-SA" sz="8800" dirty="0">
                <a:effectLst/>
                <a:latin typeface="Urdu Typesetting" panose="03020402040406030203" pitchFamily="66" charset="-78"/>
                <a:ea typeface="Times New Roman" panose="02020603050405020304" pitchFamily="18" charset="0"/>
                <a:cs typeface="mohammad bold art 1" pitchFamily="2" charset="-78"/>
              </a:rPr>
              <a:t>الثقافة والشخصية</a:t>
            </a:r>
            <a:br>
              <a:rPr lang="ar-DZ" sz="6000" dirty="0">
                <a:effectLst/>
                <a:latin typeface="Abdoullah( Afaaq)"/>
                <a:ea typeface="Times New Roman" panose="02020603050405020304" pitchFamily="18" charset="0"/>
                <a:cs typeface="Al-Hadith1"/>
              </a:rPr>
            </a:br>
            <a:r>
              <a:rPr lang="en-US" sz="6000" dirty="0">
                <a:effectLst/>
                <a:latin typeface="Bauhaus 93" panose="04030905020B02020C02" pitchFamily="82" charset="0"/>
                <a:ea typeface="Times New Roman" panose="02020603050405020304" pitchFamily="18" charset="0"/>
                <a:cs typeface="Al-Hadith1"/>
              </a:rPr>
              <a:t>Culture et </a:t>
            </a:r>
            <a:r>
              <a:rPr lang="en-US" sz="6000" dirty="0" err="1">
                <a:effectLst/>
                <a:latin typeface="Bauhaus 93" panose="04030905020B02020C02" pitchFamily="82" charset="0"/>
                <a:ea typeface="Times New Roman" panose="02020603050405020304" pitchFamily="18" charset="0"/>
                <a:cs typeface="Al-Hadith1"/>
              </a:rPr>
              <a:t>pérsonnalité</a:t>
            </a:r>
            <a:endParaRPr lang="ar-DZ" dirty="0">
              <a:latin typeface="Bauhaus 93" panose="04030905020B02020C02" pitchFamily="82" charset="0"/>
            </a:endParaRPr>
          </a:p>
        </p:txBody>
      </p:sp>
      <p:sp>
        <p:nvSpPr>
          <p:cNvPr id="3" name="Subtitle 2">
            <a:extLst>
              <a:ext uri="{FF2B5EF4-FFF2-40B4-BE49-F238E27FC236}">
                <a16:creationId xmlns:a16="http://schemas.microsoft.com/office/drawing/2014/main" id="{27466A1A-3631-45A7-846E-A407642168EF}"/>
              </a:ext>
            </a:extLst>
          </p:cNvPr>
          <p:cNvSpPr>
            <a:spLocks noGrp="1"/>
          </p:cNvSpPr>
          <p:nvPr>
            <p:ph type="subTitle" idx="1"/>
          </p:nvPr>
        </p:nvSpPr>
        <p:spPr/>
        <p:txBody>
          <a:bodyPr/>
          <a:lstStyle/>
          <a:p>
            <a:pPr algn="ctr"/>
            <a:r>
              <a:rPr lang="ar-SA" sz="2400" dirty="0">
                <a:effectLst/>
                <a:latin typeface="Cambria" panose="02040503050406030204" pitchFamily="18" charset="0"/>
                <a:ea typeface="Times New Roman" panose="02020603050405020304" pitchFamily="18" charset="0"/>
                <a:cs typeface="mohammad bold art 1"/>
              </a:rPr>
              <a:t>محاضرات مقدمة لطلبة السنة الثانية ماستر </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r>
              <a:rPr lang="ar-SA" sz="2400" dirty="0">
                <a:effectLst/>
                <a:latin typeface="Cambria" panose="02040503050406030204" pitchFamily="18" charset="0"/>
                <a:ea typeface="Times New Roman" panose="02020603050405020304" pitchFamily="18" charset="0"/>
                <a:cs typeface="mohammad bold art 1"/>
              </a:rPr>
              <a:t>أنثروبولوجيا ثقافية واجتماعية</a:t>
            </a:r>
            <a:endParaRPr lang="ar-DZ" dirty="0"/>
          </a:p>
        </p:txBody>
      </p:sp>
    </p:spTree>
    <p:extLst>
      <p:ext uri="{BB962C8B-B14F-4D97-AF65-F5344CB8AC3E}">
        <p14:creationId xmlns:p14="http://schemas.microsoft.com/office/powerpoint/2010/main" val="352664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أن يكون لكل مجتمع إنساني نظامه القيمي، والمستند إلى اختيار ثقافي مميز، وإلى خلفيات سماها كادرينر لاحقاً بالشخصية القاعدة، كل ذلك سمح للأنثروبولوجيا الأمريكية أن تتخطى في الفترة 1930-1950 الكثير من الغيوم التى شابت البنيوية الوظيفية البريطانية. نجحت منهجية الدراسات الأمريكية ولغتها في التوصل إلى خطاب جديد معادٍ للأيدولوجيا الاستعمارية ومتوافق مع مطالبة المجتمعات غير المعقدة الخاضعة للاستعمار بحقها في الوجود.</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64237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77500" lnSpcReduction="2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رأى الفريد كروبر (1876-1960) أن التاريخ لا يعنى قط دراسة تتابع الظواهر والأحداث في الزمن، كما فهمه الوظيفيون، وإنما يهدف في النهاية إلى إعطاء وصف متكامل لموضوع الدراسة، وبهذا يمكن استخدام التاريخ في دراسة الوقائع والأحداث الجارية في مجتمع معين، على أساس هذا التوسع في مفهوم التاريخ عند كروبر بحسبانه منهجاً يأخذ في الحسبان عنصري الزمان والمكان، تصبح الأنثروبولوجيا دراسة تاريخية في المقام الأول ويكون هدفها هو التمييز بين الأنماط الثقافية التى يمكن استخلاصها من الدراسة المقارنة للشعوب. لكن علماء أنثربولوجيا أمريكيون آخرون من أمثال روث بناديكت، ومرجريت ميد، وإدوارد سابير، وكاردينر رأوا أن التاريخ وحده لا يكفي لتفسير الثقافة، ذلك لأن الثقافة مسألة معقدة تجمع، في اعتقادهم، بين التجربة المكتسبة عبر الزمن وخلال التاريخ وبين التجربة النفسية (السيكولوجية)، وأن أية سمة من السمات الثقافية تضم بذلك مزيجاً من النشاط النفسي والثقافي بالنسبة إلى بيئة معينة. نتج عن ذلك لجوء أولئك الأنثروبولوجيين إلى الاستعانة بمفاهيم علم النفس.</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89732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85000" lnSpcReduction="2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ea typeface="Calibri" panose="020F0502020204030204" pitchFamily="34" charset="0"/>
                <a:cs typeface="Times New Roman" panose="02020603050405020304" pitchFamily="18" charset="0"/>
              </a:rPr>
              <a:t>كانت دراسة روث بناديكت "أنماط الثقافة" الذى نشرته في عام 1934 بداية حقيقية لبلورة الاتجاه الثقافوى النسبي (ما يعرف في حالات بالاتجاه التاريخى النفسي) في دراسة الثقافات. ويبدو أن نزعة المقارنة التى ميزت دراستها لا يجوز بحال ردها إلى النزعة التى كان قد اقترحها راد كليف براون. لا شك أن الدراسات التى أجريت لأنماط المجتمعات التى تميزت بممارساتها الاقتصادية والاجتماعية والدينية (الدوبو، والزونى ، والكواكيت من شعوب أمريكا الأصليين) إلى جانب التقصي عن الأنظمة الثقافية التى لا بدَّ منها والتي تعد نماذج قصوى عن طواعية الإنسان، هي التى مكنت روث بناديكت من تطوير نظريَّة "الصيغ الثقافية". ترتكز كل ثقافة، في اعتقاد بناديكت، حول مبدأ أساسي يعطيها نمطاً أو تشكيلاً خاصاً بها يميزها عن غيرها من الثقافات.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259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92500" lnSpcReduction="1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إن كل مجتمع لا يستعمل سوى جزء محدد من الصيغة الثقافية التي باستطاعة الإنسان استخدامها . وأجرت بناديكت دراسة مقارنة بين عدة ثقافات غير معقدة أوضحت من خلالها العلاقة القائمة بين "الصيغة الثقافية العامة ومظاهر الشخصية كما تنعكس لدى الأفراد في تلك المجتمعات". وكما أشار أحمد أبو زيد فإنه في حين "بدأ مالينوفسكى نظرته للثقافة من الفرد عاداً الظواهر الثقافية مشتقات من الحاجات الفردية، بدأت روث بناديكت من الصيغ الثقافية عادة السلوك الفردي مجرد اتفاق وتواؤم مع التعاليم، والمثل ، والقيم، والاتجاهات الثقافية الموجودة بالفعل". هكذا تمَّ طرح لا الفكرة ذات الخط الواحد وحسب، بل فكرة التطور أيضاً بمعناها التقليدي.</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5454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92500" lnSpcReduction="2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وهكذا تم إحلال فكرة الاختيار الثقافي بدلاً عن مفهوم الطبقة، أو التماهي أو التوازي في مسيرة كل مجتمع. الاختلاف ليس هو بغية الانتظام، أي التأخر وسط التطور الوحيد، بل أنه محصلة الاختيار والطرق المتباينة. وفقاً لهذا المنظور تنتمي كل مقاومة وتفقد دلالتها. هكذا لا يعود لأي مجتمع طموح أو عجرفة الحكم على الآخرين وتكتسب تخريجات غير متنافسة للممارسات والعقائد، وهى لا تختلف عن بعضها بعضاً، لأن خطاً معيناً يكون حاضراً هنا غائباً هناك، أو لأن خطاً آخراً موجود في منطقتين اثنتين، ولكن بأشكال مختلفة. إنها تختلف ككل في اتجاهات مختلفة. إنها تتقدم في طرق مختلفة بحثاً عن غايات مختلفة، وهذه الغايات والوسائل التى نجدها في مجتمع ما لا يمكن الحكم عليها بعبارات مجتمع آخر لأنه لا يمكن قياسها".</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65433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92500" lnSpcReduction="2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لقد ساعدت شمولية معنى المؤسسات الإنسانية (القرابة والاقتصاد والسياسة) كل من راد كليف براون ومالينوفسكى على إرساء نظرية المقارنة. إلا أن الأمر بالنسبة لبناديكت يختلف ذلك أن المؤسسات ليس سوى إطار شكلي لكنه فارغ، ويكون من اليسر إظهار شموليتها حين نترك المعنى العيني والفعال الذى تمثله في ثقافة ما، أو من أجلها . ينطبق هذا بدوره على مفهوم "الوظيفة" بالمعنى الذى أدخله عليه كل من مالينوفسكى وبروان، وهو أمر يعود لتفسير المؤسسات لقيم خاصة ومميزة. إن "الاختيارات" مرتبطة بمجتمع معين، لا بحسبانها استجابة لحاجات أساسية كما يعتقد مالينوفسكى (شمولية الحاجة الجنسية تقابلها شمولية العائلة، والجوع تقابله المؤسسة الاقتصادية، وشمولية القلق تقابله المؤسسة الدينية).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22411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92500" lnSpcReduction="1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ea typeface="Calibri" panose="020F0502020204030204" pitchFamily="34" charset="0"/>
                <a:cs typeface="Times New Roman" panose="02020603050405020304" pitchFamily="18" charset="0"/>
              </a:rPr>
              <a:t>يوجد نموذج ثان للاتجاه الثقافوى النسبي الأمريكي يتمثل في مؤلفات ابرام كاردينر التي تطرح مفهوم الشخصية القاعدة الذى يشير إلى مجموعة الخصائص النفسية والسلوكية، التى تتطابق مع كل النظم والعناصر والسمات المؤلفة لأية ثقافة. يركز كاردينر على ما أسماه النظم الأولية المرتبطة بتربية الأطفال في سنواتهم الأولى، والتي تختلف من ثقافة إلى أخرى. يفترض كاردينر أنه نتيجة لاشتراك مجموعة من الناس في نوع معين من النشأة والتربية خلال مرحلة طفولتهم، تسود سمات شخصية مشتركة بينهم عندما يكبرون. ومن ثم ترتبط هذه الصفات بالتشكيل النهائي للثقافة السائدة بين هؤلاء الأفراد.</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22725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92500" lnSpcReduction="1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ومع أنه لا يمكن للنمط أو التشكيل الثقافي السائد أن يزيد من وجود الفوارق الفردية و يقللها في نطاق الثقافة الواحدة إلا أن العلاقة بين الأنماط الثقافية والشخصية الفردية والتأثيرات المتبادلة بينها أمر لا يجوز إهماله. وعرض كاردنر في كتابه "التخوم النفسية للمجتمع" عدداً من أنماط الثقافة: ثقافة الكومانشى أو ثقافة شعوب الألور، بمواجهة الثقافة الغربية كما تجسدها مدينة أمريكية صغيرة. وقد اعتمد تفسير كاردنر إلى قيم أساسية، أو كما يقول كاردنر استنادا إلى "نظم إسقاط" الشخصية الأساسية التى تتمثل في كل ثقافة دون اللجوء إلى قيم أو مفاهيم خارجية، وذلك يعود، كما يقول "لامتلاك كل ثقافة تركيباً نفسياً فريداً، ولا وجود لثقافتين متشابهتين".</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38310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92500" lnSpcReduction="2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لا يعنى ذلك، في رأى دعاة الاتجاه الثقافوى النسبي الأمريكيين، أن تكون الثقافات بمثابة "نجاح ثقافي" دوماً بالدرجة نفسها، ذلك أن بعضها يكون أكثر انسجاما وتكيفاً من بعضها الآخر. فالتكيف لا يقاس مباشرة بدرجات التقدم التقني أو "الثقافي" بل بالعكس قد يرى البعض أن الثقافة الغربية أقل تكيفاً من كثير من المجتمعات غير المعقدة، ثم أن التغير الذى نتج عن التناقص لا قيمة له في حد ذاته. فلكل ثقافة طريقتها في إدراك التغير ومعايشته … فهي إما أن تقبله بصمت، أو أنها ستحاول إعدامه. يمكن أن يستنتج من ذلك أن الفرض القسري لنمط تغير معين غالباً ما يؤدى إلى تشويهات في النظام الثقافي، وهى تشويهات قد تتحول إلى كبت على مستوى الأفراد أو إلى خلل نفسي وأمراض عقلية.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966675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925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أما سابير فقد اقترح تمييزاً بين ثقافات "أصيلة" وثقافات "غير أصيلة" الأولى: "ثقافات منسجمة، متوازنة، وتعيش في تطابق كلى مع ذاتها". أما الأخرى فتحيل الفرد إلى حالة من الصدأ، كما تولد الكبت والاغتراب. ومهما كانت فاعلية الصنف الثاني من الثقافات وقوتها التقنية بارزة، فهي لا تستطيع إخفاء "إخفاقها الثقافي": ليس هناك من وهم أكبر سخرية وأكثر من الوهم الذي نتقاسمه جميعاً، والناجم عن امتداحنا التخصص والدقة التقنية المتنامية والكمال الذى أدخله العلم على تقنيتنا، بحيث يخال لنا الوصول إلى نتائج متشابهة فيما يتعلق بعمق ثقافتنا ومطابقتها وانسجامها كلياً مع حياتنا".</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81598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5DB57-EAE5-45E6-8B36-563A5911874D}"/>
              </a:ext>
            </a:extLst>
          </p:cNvPr>
          <p:cNvSpPr>
            <a:spLocks noGrp="1"/>
          </p:cNvSpPr>
          <p:nvPr>
            <p:ph type="title"/>
          </p:nvPr>
        </p:nvSpPr>
        <p:spPr/>
        <p:txBody>
          <a:bodyPr>
            <a:normAutofit/>
          </a:bodyPr>
          <a:lstStyle/>
          <a:p>
            <a:pPr algn="ctr" rtl="1"/>
            <a:r>
              <a:rPr lang="ar-DZ" sz="6600" dirty="0">
                <a:cs typeface="mohammad bold art 1" pitchFamily="2" charset="-78"/>
              </a:rPr>
              <a:t>التعريف بالمساق</a:t>
            </a:r>
          </a:p>
        </p:txBody>
      </p:sp>
      <p:sp>
        <p:nvSpPr>
          <p:cNvPr id="3" name="Content Placeholder 2">
            <a:extLst>
              <a:ext uri="{FF2B5EF4-FFF2-40B4-BE49-F238E27FC236}">
                <a16:creationId xmlns:a16="http://schemas.microsoft.com/office/drawing/2014/main" id="{49FA1FE7-C049-4E6E-A583-CE403F62DE66}"/>
              </a:ext>
            </a:extLst>
          </p:cNvPr>
          <p:cNvSpPr>
            <a:spLocks noGrp="1"/>
          </p:cNvSpPr>
          <p:nvPr>
            <p:ph idx="1"/>
          </p:nvPr>
        </p:nvSpPr>
        <p:spPr/>
        <p:txBody>
          <a:bodyPr>
            <a:normAutofit/>
          </a:bodyPr>
          <a:lstStyle/>
          <a:p>
            <a:pPr algn="just" rtl="1"/>
            <a:r>
              <a:rPr lang="ar-SA" sz="4800" dirty="0">
                <a:effectLst/>
                <a:ea typeface="Calibri" panose="020F0502020204030204" pitchFamily="34" charset="0"/>
                <a:cs typeface="Arabic Typesetting" panose="03020402040406030203" pitchFamily="66" charset="-78"/>
              </a:rPr>
              <a:t>يهدف هذا المساق إلى إعطاء الطالب فكرة شاملة عن هذا المبحث الذي يطلق عليه أيضا (ال</a:t>
            </a:r>
            <a:r>
              <a:rPr lang="ar-DZ" sz="4800" dirty="0">
                <a:effectLst/>
                <a:ea typeface="Calibri" panose="020F0502020204030204" pitchFamily="34" charset="0"/>
                <a:cs typeface="Arabic Typesetting" panose="03020402040406030203" pitchFamily="66" charset="-78"/>
              </a:rPr>
              <a:t>أ</a:t>
            </a:r>
            <a:r>
              <a:rPr lang="ar-SA" sz="4800" dirty="0">
                <a:effectLst/>
                <a:ea typeface="Calibri" panose="020F0502020204030204" pitchFamily="34" charset="0"/>
                <a:cs typeface="Arabic Typesetting" panose="03020402040406030203" pitchFamily="66" charset="-78"/>
              </a:rPr>
              <a:t>نثروبولوجيا النفسية). من خلال تدريس الخلفية التاريخية لهذا العلم واهم رواده ومدارسه وعلاقته بنظريات علم النفس المختلفة. ثم الانتقال بعد ذلك إلى دراسة الثقافة: قطاعاتها، خصائصها، ومستوياتها،. ثم دراسة الشخصية: مفهومها، العوامل المحددة لها، قياسها، نظرياتها. ثم دراسة نظريات الثقافة والشخصية وطرق البحث في مجال الثقافة والشخصية.</a:t>
            </a:r>
            <a:endParaRPr lang="ar-DZ" sz="4800" dirty="0"/>
          </a:p>
        </p:txBody>
      </p:sp>
    </p:spTree>
    <p:extLst>
      <p:ext uri="{BB962C8B-B14F-4D97-AF65-F5344CB8AC3E}">
        <p14:creationId xmlns:p14="http://schemas.microsoft.com/office/powerpoint/2010/main" val="28542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يعود الفضل إلى هرسكوفيتز في اختراع مصطلح "نسبية الثقافة" إذ أنه قد تساءل "كيف يمكن إطلاق أحكام قيمة على هذه الثقافة أو تلك، أو على الثقافة غير المعقدة بشكل عام طالما أن هذه الأحكام مبنية على التجربة، وطالما أن كل فرد يفسر التجربة بحدود تناقضه الخاص؟. لا وجود لـ"تجربة" (حسية، أو فنية، أو دينية..إلخ) بذاتها، طالما أن كل تجربة هي نسبية بالنسبة لنسق المجتمع الثقافي، وطالما أن كل مجتمع هو نظام تجربة وأحكام.</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99613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77500" lnSpcReduction="2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ويعود الفضل إلى ميلفن هرسكوفيتز بالاشتراك مع رالف لنتون وروبرت ردفيلد في النظر للتناقض بحسبانه يشمل التغير الثقافي في تلك الظواهر التى تنشأ حين تدخل جماعات من الأفراد الذين ينتمون إلى ثقافتين مختلفتين في اتصال مباشر معها، مما يترتب عليه حدوث تغيرات في الأنماط الثقافية الأصلية السائدة في إحدى هاتين الجماعتين أو فيهما معاً. هكذا فإن المفهوم العام للتناقض هو الطريقة التي تقبل بها ثقافة وافدة أو جديدة وتهضمها داخل محتواها بحيث تصبح هذه العناصر الجديدة أو الوافدة جزءاً لا يتجزأ من المضمون الثقافي العام. وبذلك فإن دراسة التناقض والتغير الاجتماعي هي عبارة عن دراسة عملية التغير والتقبل في الكثير من النظم والعناصر الثقافية، لكى تتلاءم العناصر الجديدة مع الكم الثقافي أو يتلاءم الكم الثقافي مع العناصر الجديدة، أو أن تحدث العمليتان معاً بدرجات مختلفة حسب قوة العناصر الجديدة وأهميتها في الثقافة ككل.</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028602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بغض النظر عن أهداف دراسات التناقض فإنها قد ساعدت على إثراء كنز المعطيات الاثنولوجية في العالم، كما أسهمت في ظهور الكثير من الأفكار النظرية. كذلك أوضحت أن درجة التغير في مجال الثقافة المادية أسرع بكثير من مجالات الثقافة غير المادية. وفي الوقت نفسه أوضحت هذه الدراسات أن العناصر الثقافية الجديدة لا تجد تقبلاً متشابهاً في مجموعها عند الجماعات المختلفة وذلك بفضل تأثير المدى الواسع للاختيار عند المجتمعات الإنسانية.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23481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85000" lnSpcReduction="20000"/>
          </a:bodyPr>
          <a:lstStyle/>
          <a:p>
            <a:pPr algn="r" rtl="1"/>
            <a:r>
              <a:rPr lang="ar-DZ" sz="3600" b="1" i="1" dirty="0">
                <a:solidFill>
                  <a:srgbClr val="000000"/>
                </a:solidFill>
                <a:effectLst/>
                <a:ea typeface="Calibri" panose="020F0502020204030204" pitchFamily="34" charset="0"/>
                <a:cs typeface="Arial" panose="020B0604020202020204" pitchFamily="34" charset="0"/>
              </a:rPr>
              <a:t>إزدهار الأنثروبولوجيا الثقافية وتحولها نحو الدراسات النفسية</a:t>
            </a:r>
            <a:r>
              <a:rPr lang="ar-DZ" sz="36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يعد علم الحضارة والشخصية، احد فروع الانثروبولوجيا الثقافية، وان موضوعه هو دراسة العلاقة بين الثقافة والشخصية، او بحث الخواص النفسية لاعضاء جماعة ما،وثقافة تلك الجماعة.ويجمع هذا العلم بين مفاهيم الانثروبولوجيا عن الثقافة " الحضارة" ومفاهيم علم النفس عن الشخصية.</a:t>
            </a:r>
          </a:p>
          <a:p>
            <a:pPr indent="228600" algn="just" rtl="1">
              <a:lnSpc>
                <a:spcPct val="115000"/>
              </a:lnSpc>
              <a:spcAft>
                <a:spcPts val="1000"/>
              </a:spcAft>
            </a:pPr>
            <a:r>
              <a:rPr lang="ar-DZ" sz="3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وهناك </a:t>
            </a:r>
            <a:r>
              <a:rPr lang="ar-DZ" sz="3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اختلاف بين علماء الانثروبولوجيا حول تحديد المصطلح المناسب لهذا العلم، فمثلا يفضل العالمان(كلاكهون) و(موراي) تسميته بــ ( الثقافة في الشخصية) او (الشخصية في الثقافة)، بينما يفضل العالم (هو) تسميته بــ ( الانثروبولوجيا النفسية)، ويفضل آخرون تسميته بــ (الاثنوجرافيا النفسية).الا ان اكثر الاصطلاحات المعروفة عالمياً لهذا العلم هما ( الثقافة والشخصية) و (الانثروبولوجيا النفسية).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951581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080A8-1FC0-4890-92CE-66F4D36275B9}"/>
              </a:ext>
            </a:extLst>
          </p:cNvPr>
          <p:cNvSpPr>
            <a:spLocks noGrp="1"/>
          </p:cNvSpPr>
          <p:nvPr>
            <p:ph type="title"/>
          </p:nvPr>
        </p:nvSpPr>
        <p:spPr/>
        <p:txBody>
          <a:bodyPr/>
          <a:lstStyle/>
          <a:p>
            <a:endParaRPr lang="ar-DZ"/>
          </a:p>
        </p:txBody>
      </p:sp>
      <p:sp>
        <p:nvSpPr>
          <p:cNvPr id="3" name="Content Placeholder 2">
            <a:extLst>
              <a:ext uri="{FF2B5EF4-FFF2-40B4-BE49-F238E27FC236}">
                <a16:creationId xmlns:a16="http://schemas.microsoft.com/office/drawing/2014/main" id="{6820E0A4-D5DE-461B-A08A-33F213DFED02}"/>
              </a:ext>
            </a:extLst>
          </p:cNvPr>
          <p:cNvSpPr>
            <a:spLocks noGrp="1"/>
          </p:cNvSpPr>
          <p:nvPr>
            <p:ph idx="1"/>
          </p:nvPr>
        </p:nvSpPr>
        <p:spPr/>
        <p:txBody>
          <a:bodyPr/>
          <a:lstStyle/>
          <a:p>
            <a:endParaRPr lang="ar-DZ"/>
          </a:p>
        </p:txBody>
      </p:sp>
    </p:spTree>
    <p:extLst>
      <p:ext uri="{BB962C8B-B14F-4D97-AF65-F5344CB8AC3E}">
        <p14:creationId xmlns:p14="http://schemas.microsoft.com/office/powerpoint/2010/main" val="2850409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FA64F-B278-45E8-8822-61D273A4CAE9}"/>
              </a:ext>
            </a:extLst>
          </p:cNvPr>
          <p:cNvSpPr>
            <a:spLocks noGrp="1"/>
          </p:cNvSpPr>
          <p:nvPr>
            <p:ph type="title"/>
          </p:nvPr>
        </p:nvSpPr>
        <p:spPr/>
        <p:txBody>
          <a:bodyPr>
            <a:normAutofit/>
          </a:bodyPr>
          <a:lstStyle/>
          <a:p>
            <a:pPr algn="ctr"/>
            <a:r>
              <a:rPr lang="ar-DZ" sz="6000" dirty="0">
                <a:effectLst/>
                <a:latin typeface="Times New Roman" panose="02020603050405020304" pitchFamily="18" charset="0"/>
                <a:ea typeface="SimSun" panose="02010600030101010101" pitchFamily="2" charset="-122"/>
                <a:cs typeface="mohammad bold art 1" pitchFamily="2" charset="-78"/>
              </a:rPr>
              <a:t>محتوى المادة: </a:t>
            </a:r>
            <a:endParaRPr lang="ar-DZ" sz="6000" dirty="0"/>
          </a:p>
        </p:txBody>
      </p:sp>
      <p:sp>
        <p:nvSpPr>
          <p:cNvPr id="3" name="Content Placeholder 2">
            <a:extLst>
              <a:ext uri="{FF2B5EF4-FFF2-40B4-BE49-F238E27FC236}">
                <a16:creationId xmlns:a16="http://schemas.microsoft.com/office/drawing/2014/main" id="{102BD6F9-7804-4397-B509-62BD62C1C40B}"/>
              </a:ext>
            </a:extLst>
          </p:cNvPr>
          <p:cNvSpPr>
            <a:spLocks noGrp="1"/>
          </p:cNvSpPr>
          <p:nvPr>
            <p:ph idx="1"/>
          </p:nvPr>
        </p:nvSpPr>
        <p:spPr>
          <a:xfrm>
            <a:off x="5797118" y="1690688"/>
            <a:ext cx="5556682" cy="4351338"/>
          </a:xfrm>
        </p:spPr>
        <p:txBody>
          <a:bodyPr>
            <a:normAutofit/>
          </a:bodyPr>
          <a:lstStyle/>
          <a:p>
            <a:pPr marL="342900" lvl="0" indent="-342900" algn="r" rtl="1">
              <a:lnSpc>
                <a:spcPct val="115000"/>
              </a:lnSpc>
              <a:spcAft>
                <a:spcPts val="1000"/>
              </a:spcAft>
              <a:buSzPts val="1200"/>
              <a:buFont typeface="Cambria" panose="02040503050406030204" pitchFamily="18" charset="0"/>
              <a:buChar char="-"/>
            </a:pPr>
            <a:r>
              <a:rPr lang="ar-SA" sz="2300" dirty="0">
                <a:effectLst/>
                <a:latin typeface="Traditional Arabic" panose="02020603050405020304" pitchFamily="18" charset="-78"/>
                <a:ea typeface="SimSun" panose="02010600030101010101" pitchFamily="2" charset="-122"/>
                <a:cs typeface="mohammad bold art 1" pitchFamily="2" charset="-78"/>
              </a:rPr>
              <a:t>مفهوم الثقافة و الشخصية. </a:t>
            </a:r>
            <a:endParaRPr lang="en-US" sz="1800" dirty="0">
              <a:effectLst/>
              <a:latin typeface="Calibri" panose="020F0502020204030204" pitchFamily="34" charset="0"/>
              <a:ea typeface="Calibri" panose="020F0502020204030204" pitchFamily="34" charset="0"/>
              <a:cs typeface="Cambria" panose="02040503050406030204" pitchFamily="18" charset="0"/>
            </a:endParaRPr>
          </a:p>
          <a:p>
            <a:pPr marL="342900" lvl="0" indent="-342900" algn="r" rtl="1">
              <a:lnSpc>
                <a:spcPct val="115000"/>
              </a:lnSpc>
              <a:spcAft>
                <a:spcPts val="1000"/>
              </a:spcAft>
              <a:buSzPts val="1200"/>
              <a:buFont typeface="Cambria" panose="02040503050406030204" pitchFamily="18" charset="0"/>
              <a:buChar char="-"/>
            </a:pPr>
            <a:r>
              <a:rPr lang="ar-SA" sz="2300" dirty="0">
                <a:effectLst/>
                <a:latin typeface="Traditional Arabic" panose="02020603050405020304" pitchFamily="18" charset="-78"/>
                <a:ea typeface="SimSun" panose="02010600030101010101" pitchFamily="2" charset="-122"/>
                <a:cs typeface="mohammad bold art 1" pitchFamily="2" charset="-78"/>
              </a:rPr>
              <a:t>الثقافة و المرجعيات الفكرية. </a:t>
            </a:r>
            <a:endParaRPr lang="en-US" sz="1800" dirty="0">
              <a:effectLst/>
              <a:latin typeface="Calibri" panose="020F0502020204030204" pitchFamily="34" charset="0"/>
              <a:ea typeface="Calibri" panose="020F0502020204030204" pitchFamily="34" charset="0"/>
              <a:cs typeface="Cambria" panose="02040503050406030204" pitchFamily="18" charset="0"/>
            </a:endParaRPr>
          </a:p>
          <a:p>
            <a:pPr marL="342900" lvl="0" indent="-342900" algn="r" rtl="1">
              <a:lnSpc>
                <a:spcPct val="115000"/>
              </a:lnSpc>
              <a:spcAft>
                <a:spcPts val="1000"/>
              </a:spcAft>
              <a:buSzPts val="1200"/>
              <a:buFont typeface="Cambria" panose="02040503050406030204" pitchFamily="18" charset="0"/>
              <a:buChar char="-"/>
            </a:pPr>
            <a:r>
              <a:rPr lang="ar-SA" sz="2300" dirty="0">
                <a:effectLst/>
                <a:latin typeface="Traditional Arabic" panose="02020603050405020304" pitchFamily="18" charset="-78"/>
                <a:ea typeface="SimSun" panose="02010600030101010101" pitchFamily="2" charset="-122"/>
                <a:cs typeface="mohammad bold art 1" pitchFamily="2" charset="-78"/>
              </a:rPr>
              <a:t>المنطلقات الايديومعرفية للثقافة  الجزائرية. </a:t>
            </a:r>
            <a:endParaRPr lang="en-US" sz="1800" dirty="0">
              <a:effectLst/>
              <a:latin typeface="Calibri" panose="020F0502020204030204" pitchFamily="34" charset="0"/>
              <a:ea typeface="Calibri" panose="020F0502020204030204" pitchFamily="34" charset="0"/>
              <a:cs typeface="Cambria" panose="02040503050406030204" pitchFamily="18" charset="0"/>
            </a:endParaRPr>
          </a:p>
          <a:p>
            <a:pPr marL="342900" lvl="0" indent="-342900" algn="r" rtl="1">
              <a:lnSpc>
                <a:spcPct val="115000"/>
              </a:lnSpc>
              <a:spcAft>
                <a:spcPts val="1000"/>
              </a:spcAft>
              <a:buSzPts val="1200"/>
              <a:buFont typeface="Cambria" panose="02040503050406030204" pitchFamily="18" charset="0"/>
              <a:buChar char="-"/>
            </a:pPr>
            <a:r>
              <a:rPr lang="ar-SA" sz="2300" dirty="0">
                <a:effectLst/>
                <a:latin typeface="Traditional Arabic" panose="02020603050405020304" pitchFamily="18" charset="-78"/>
                <a:ea typeface="SimSun" panose="02010600030101010101" pitchFamily="2" charset="-122"/>
                <a:cs typeface="mohammad bold art 1" pitchFamily="2" charset="-78"/>
              </a:rPr>
              <a:t>الثقافة و الشخصية الجزائرية.</a:t>
            </a:r>
            <a:endParaRPr lang="en-US" sz="1800" dirty="0">
              <a:effectLst/>
              <a:latin typeface="Calibri" panose="020F0502020204030204" pitchFamily="34" charset="0"/>
              <a:ea typeface="Calibri" panose="020F0502020204030204" pitchFamily="34" charset="0"/>
              <a:cs typeface="Cambria" panose="02040503050406030204" pitchFamily="18" charset="0"/>
            </a:endParaRPr>
          </a:p>
          <a:p>
            <a:pPr marL="342900" lvl="0" indent="-342900" algn="r" rtl="1">
              <a:lnSpc>
                <a:spcPct val="115000"/>
              </a:lnSpc>
              <a:spcAft>
                <a:spcPts val="1000"/>
              </a:spcAft>
              <a:buSzPts val="1200"/>
              <a:buFont typeface="Cambria" panose="02040503050406030204" pitchFamily="18" charset="0"/>
              <a:buChar char="-"/>
            </a:pPr>
            <a:r>
              <a:rPr lang="ar-SA" sz="2300" dirty="0">
                <a:effectLst/>
                <a:latin typeface="Traditional Arabic" panose="02020603050405020304" pitchFamily="18" charset="-78"/>
                <a:ea typeface="SimSun" panose="02010600030101010101" pitchFamily="2" charset="-122"/>
                <a:cs typeface="mohammad bold art 1" pitchFamily="2" charset="-78"/>
              </a:rPr>
              <a:t>السمات العامة للشخصية الجزائري.</a:t>
            </a:r>
            <a:endParaRPr lang="en-US" sz="1800" dirty="0">
              <a:effectLst/>
              <a:latin typeface="Calibri" panose="020F0502020204030204" pitchFamily="34" charset="0"/>
              <a:ea typeface="Calibri" panose="020F0502020204030204" pitchFamily="34" charset="0"/>
              <a:cs typeface="Cambria" panose="02040503050406030204" pitchFamily="18" charset="0"/>
            </a:endParaRPr>
          </a:p>
          <a:p>
            <a:endParaRPr lang="ar-DZ" sz="1600" dirty="0"/>
          </a:p>
        </p:txBody>
      </p:sp>
      <p:sp>
        <p:nvSpPr>
          <p:cNvPr id="4" name="Content Placeholder 2">
            <a:extLst>
              <a:ext uri="{FF2B5EF4-FFF2-40B4-BE49-F238E27FC236}">
                <a16:creationId xmlns:a16="http://schemas.microsoft.com/office/drawing/2014/main" id="{7DAF8F1E-E4D8-4079-ADA8-39023BC25D2A}"/>
              </a:ext>
            </a:extLst>
          </p:cNvPr>
          <p:cNvSpPr txBox="1">
            <a:spLocks/>
          </p:cNvSpPr>
          <p:nvPr/>
        </p:nvSpPr>
        <p:spPr>
          <a:xfrm>
            <a:off x="1154096" y="1690688"/>
            <a:ext cx="494190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r" rtl="1">
              <a:lnSpc>
                <a:spcPct val="115000"/>
              </a:lnSpc>
              <a:spcAft>
                <a:spcPts val="1000"/>
              </a:spcAft>
              <a:buSzPts val="1200"/>
              <a:buFont typeface="Cambria" panose="02040503050406030204" pitchFamily="18" charset="0"/>
              <a:buChar char="-"/>
            </a:pPr>
            <a:r>
              <a:rPr lang="ar-SA" sz="2300" dirty="0">
                <a:latin typeface="Traditional Arabic" panose="02020603050405020304" pitchFamily="18" charset="-78"/>
                <a:ea typeface="SimSun" panose="02010600030101010101" pitchFamily="2" charset="-122"/>
                <a:cs typeface="mohammad bold art 1" pitchFamily="2" charset="-78"/>
              </a:rPr>
              <a:t>الثقافة و السلوك  الجزائري.</a:t>
            </a:r>
            <a:endParaRPr lang="en-US" sz="1800" dirty="0">
              <a:latin typeface="Calibri" panose="020F0502020204030204" pitchFamily="34" charset="0"/>
              <a:ea typeface="Calibri" panose="020F0502020204030204" pitchFamily="34" charset="0"/>
              <a:cs typeface="Cambria" panose="02040503050406030204" pitchFamily="18" charset="0"/>
            </a:endParaRPr>
          </a:p>
          <a:p>
            <a:pPr marL="342900" indent="-342900" algn="r" rtl="1">
              <a:lnSpc>
                <a:spcPct val="115000"/>
              </a:lnSpc>
              <a:spcAft>
                <a:spcPts val="1000"/>
              </a:spcAft>
              <a:buSzPts val="1200"/>
              <a:buFont typeface="Cambria" panose="02040503050406030204" pitchFamily="18" charset="0"/>
              <a:buChar char="-"/>
            </a:pPr>
            <a:r>
              <a:rPr lang="ar-SA" sz="2300" dirty="0">
                <a:latin typeface="Traditional Arabic" panose="02020603050405020304" pitchFamily="18" charset="-78"/>
                <a:ea typeface="SimSun" panose="02010600030101010101" pitchFamily="2" charset="-122"/>
                <a:cs typeface="mohammad bold art 1" pitchFamily="2" charset="-78"/>
              </a:rPr>
              <a:t>الثقافة و القيم  في  المجتمع الجزائري .</a:t>
            </a:r>
            <a:endParaRPr lang="en-US" sz="1800" dirty="0">
              <a:latin typeface="Calibri" panose="020F0502020204030204" pitchFamily="34" charset="0"/>
              <a:ea typeface="Calibri" panose="020F0502020204030204" pitchFamily="34" charset="0"/>
              <a:cs typeface="Cambria" panose="02040503050406030204" pitchFamily="18" charset="0"/>
            </a:endParaRPr>
          </a:p>
          <a:p>
            <a:pPr marL="342900" indent="-342900" algn="r" rtl="1">
              <a:lnSpc>
                <a:spcPct val="115000"/>
              </a:lnSpc>
              <a:spcAft>
                <a:spcPts val="1000"/>
              </a:spcAft>
              <a:buSzPts val="1200"/>
              <a:buFont typeface="Cambria" panose="02040503050406030204" pitchFamily="18" charset="0"/>
              <a:buChar char="-"/>
            </a:pPr>
            <a:r>
              <a:rPr lang="ar-SA" sz="2300" dirty="0">
                <a:latin typeface="Traditional Arabic" panose="02020603050405020304" pitchFamily="18" charset="-78"/>
                <a:ea typeface="SimSun" panose="02010600030101010101" pitchFamily="2" charset="-122"/>
                <a:cs typeface="mohammad bold art 1" pitchFamily="2" charset="-78"/>
              </a:rPr>
              <a:t>الشخصية الجزائري</a:t>
            </a:r>
            <a:r>
              <a:rPr lang="ar-DZ" sz="2300" dirty="0">
                <a:latin typeface="Traditional Arabic" panose="02020603050405020304" pitchFamily="18" charset="-78"/>
                <a:ea typeface="SimSun" panose="02010600030101010101" pitchFamily="2" charset="-122"/>
                <a:cs typeface="mohammad bold art 1" pitchFamily="2" charset="-78"/>
              </a:rPr>
              <a:t>ة</a:t>
            </a:r>
            <a:r>
              <a:rPr lang="ar-SA" sz="2300" dirty="0">
                <a:latin typeface="Traditional Arabic" panose="02020603050405020304" pitchFamily="18" charset="-78"/>
                <a:ea typeface="SimSun" panose="02010600030101010101" pitchFamily="2" charset="-122"/>
                <a:cs typeface="mohammad bold art 1" pitchFamily="2" charset="-78"/>
              </a:rPr>
              <a:t> و التحول الثقافي. </a:t>
            </a:r>
            <a:endParaRPr lang="en-US" sz="1800" dirty="0">
              <a:latin typeface="Calibri" panose="020F0502020204030204" pitchFamily="34" charset="0"/>
              <a:ea typeface="Calibri" panose="020F0502020204030204" pitchFamily="34" charset="0"/>
              <a:cs typeface="Cambria" panose="02040503050406030204" pitchFamily="18" charset="0"/>
            </a:endParaRPr>
          </a:p>
          <a:p>
            <a:pPr marL="342900" indent="-342900" algn="r" rtl="1">
              <a:lnSpc>
                <a:spcPct val="115000"/>
              </a:lnSpc>
              <a:spcAft>
                <a:spcPts val="1000"/>
              </a:spcAft>
              <a:buSzPts val="1200"/>
              <a:buFont typeface="Cambria" panose="02040503050406030204" pitchFamily="18" charset="0"/>
              <a:buChar char="-"/>
            </a:pPr>
            <a:r>
              <a:rPr lang="ar-SA" sz="2300" dirty="0">
                <a:latin typeface="Traditional Arabic" panose="02020603050405020304" pitchFamily="18" charset="-78"/>
                <a:ea typeface="SimSun" panose="02010600030101010101" pitchFamily="2" charset="-122"/>
                <a:cs typeface="mohammad bold art 1" pitchFamily="2" charset="-78"/>
              </a:rPr>
              <a:t>صورة  الزعيم في  المخيال الاجتماعي .</a:t>
            </a:r>
            <a:endParaRPr lang="en-US" sz="1800" dirty="0">
              <a:latin typeface="Calibri" panose="020F0502020204030204" pitchFamily="34" charset="0"/>
              <a:ea typeface="Calibri" panose="020F0502020204030204" pitchFamily="34" charset="0"/>
              <a:cs typeface="Cambria" panose="02040503050406030204" pitchFamily="18" charset="0"/>
            </a:endParaRPr>
          </a:p>
          <a:p>
            <a:endParaRPr lang="ar-DZ" sz="1600" dirty="0"/>
          </a:p>
        </p:txBody>
      </p:sp>
    </p:spTree>
    <p:extLst>
      <p:ext uri="{BB962C8B-B14F-4D97-AF65-F5344CB8AC3E}">
        <p14:creationId xmlns:p14="http://schemas.microsoft.com/office/powerpoint/2010/main" val="3807454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p:txBody>
          <a:bodyPr/>
          <a:lstStyle/>
          <a:p>
            <a:pPr algn="r" rtl="1"/>
            <a:r>
              <a:rPr lang="ar-DZ" sz="18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جذور الأنثروبولوجيا الثقافية: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لم تظهر الأنثروبولوجيا الثقافية كفرع مستقلّ عن الأنثروبولوجيا العامة، إلاّ في النصف الثاني من القرن التاسع عشر.</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وربّما يعود الفضل في ذلك إلى العالم الإنكليزي / إدوارد تايلور / الذي يعدّ من روّاد الأنثروبولوجيا، والذي قدّم أول تعريف شامل للثقافة عام 1871 في كتابه " الثقافة البدائية " .وقد مرّت الأنثروبولوجيا الثقافية بمراحل متعدّدة، منذ ذلك الحين حتى وصلت إلى ما هي عليه في العصر الحاضر.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ar-DZ" dirty="0"/>
          </a:p>
        </p:txBody>
      </p:sp>
    </p:spTree>
    <p:extLst>
      <p:ext uri="{BB962C8B-B14F-4D97-AF65-F5344CB8AC3E}">
        <p14:creationId xmlns:p14="http://schemas.microsoft.com/office/powerpoint/2010/main" val="660971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526959"/>
            <a:ext cx="10515600" cy="4650004"/>
          </a:xfrm>
        </p:spPr>
        <p:txBody>
          <a:bodyPr>
            <a:normAutofit fontScale="92500" lnSpcReduction="20000"/>
          </a:bodyPr>
          <a:lstStyle/>
          <a:p>
            <a:pPr algn="r" rtl="1"/>
            <a:r>
              <a:rPr lang="ar-DZ" sz="30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جذور الأنثروبولوجيا الثقافية:</a:t>
            </a:r>
            <a:endParaRPr lang="en-US" sz="30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مرحلة البداية: </a:t>
            </a: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وتمتدّ من ظهور هذه الأنثروبولوجيا وحتى نهاية القرن التاسع عشر. وكانت عبارة عن محاولات لرسم صورة عامة لتطوّر الثقافة منذ القدم، والبحث أيضاً عن نشأة المجتمع الإنساني.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وظهر في هذه الفترة إلى جانب العالم الإنكليزي / تايلور /، العالم الأمريكي / بواز / الذي أخذ بالاتجاه التاريخي في دراسة الثقافات الإنسانية، وذلك من جانبين؛ أولهما: إجراء دراسات تفصيلية لثقافات مجموعات صغيرة، كالقبائل والعشائر، ومراحل تطوّرها.</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وثانيهما: أجراء مقارنة بين تاريخ التطوّر الثقافي، عند مجموعة من القبائل، بغية الوصول إلى قوانين عامة أو مبادىء، تحكم نمو الثقافات الإنسانية وتطوّرها. وهذا ما يعطي أهميّة للأنثروبولوجيا باعتبارها علماً لـه منهجيّته الخاصّة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ar-DZ" dirty="0"/>
          </a:p>
        </p:txBody>
      </p:sp>
    </p:spTree>
    <p:extLst>
      <p:ext uri="{BB962C8B-B14F-4D97-AF65-F5344CB8AC3E}">
        <p14:creationId xmlns:p14="http://schemas.microsoft.com/office/powerpoint/2010/main" val="762929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526959"/>
            <a:ext cx="10515600" cy="4650004"/>
          </a:xfrm>
        </p:spPr>
        <p:txBody>
          <a:bodyPr>
            <a:normAutofit lnSpcReduction="10000"/>
          </a:bodyPr>
          <a:lstStyle/>
          <a:p>
            <a:pPr algn="r" rtl="1"/>
            <a:r>
              <a:rPr lang="ar-DZ" sz="30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جذور الأنثروبولوجيا الثقافية:</a:t>
            </a:r>
            <a:endParaRPr lang="en-US" sz="30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المرحلة الثانية: </a:t>
            </a: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وتقع ما بين (1900- 1915 م)، وتعدّ المرحلة التكوينية، حيث تركّزت الجهود في الأبحاث والدراسات، على مجتمعات صغيرة محدّدة لمعرفة تاريخ ثقافتها ومراحل تطوّرها، وبالتالي تحديد عناصر هذه الثقافة قبل أن تنقرض.</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واستناداً إلى ذلك، جرت دراسات عديدة على ثقافة الهنود الحمر في أمريكا، وتوصّل الباحث الأمريكي / وسلر / إلى أسلوب يمكن بوساطته من دراسة أي إقليم أو منطقة في العالم تعيش فيها مجتمعات ذات ثقافات متشابهة، أو ما أصطلح على تسميته بـ (المنطقة الثقافية ). وقد شبّه / وسلر / المنطقة الثقافية بدائرة، تتركّز معظم العناصر الثقافية في مركزها، وتقلّ هذه العناصر كلّما ابتعدت عن المركز.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ar-DZ" dirty="0"/>
          </a:p>
        </p:txBody>
      </p:sp>
    </p:spTree>
    <p:extLst>
      <p:ext uri="{BB962C8B-B14F-4D97-AF65-F5344CB8AC3E}">
        <p14:creationId xmlns:p14="http://schemas.microsoft.com/office/powerpoint/2010/main" val="1183791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526959"/>
            <a:ext cx="10515600" cy="4650004"/>
          </a:xfrm>
        </p:spPr>
        <p:txBody>
          <a:bodyPr>
            <a:normAutofit/>
          </a:bodyPr>
          <a:lstStyle/>
          <a:p>
            <a:pPr algn="r" rtl="1"/>
            <a:r>
              <a:rPr lang="ar-DZ" sz="3000"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جذور الأنثروبولوجيا الثقافية:</a:t>
            </a:r>
            <a:endParaRPr lang="en-US" sz="30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المرحلة الثالثة: </a:t>
            </a: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وتقع ما بين (1915- 1930 م) وتعدّ فترة الازدهار، حيث تميّزت بكثرة البحوث والمناقشات في القضايا التي تدخل في صلب علم الأنثربولوجيا الثقافية، ولا سيّما تلك الدراسات التي تركّزت في أمريكا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ويرجع ازدهار الأنثربولوجيا في تلك الفترة، إلى نضج هذا العلم ووضوح مفاهيمه ومناهجه. وترافق ذلك بازدهار المدرسة التاريخية في أمريكا، وظهور المدرسة الانتشارية في إنكلترا، ولا سيّما بعد الأخذ بمفهوم (المنطقة الثقافية) الذي طرحه / وسلر / كإطار لتحليل المعطيات الثقافية وتفسيرها، والتوصّل إلى العناصر المشتركة بين الثقافات المتشابهة.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ar-DZ" dirty="0"/>
          </a:p>
        </p:txBody>
      </p:sp>
    </p:spTree>
    <p:extLst>
      <p:ext uri="{BB962C8B-B14F-4D97-AF65-F5344CB8AC3E}">
        <p14:creationId xmlns:p14="http://schemas.microsoft.com/office/powerpoint/2010/main" val="32656691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fontScale="85000" lnSpcReduction="10000"/>
          </a:bodyPr>
          <a:lstStyle/>
          <a:p>
            <a:pPr algn="r" rtl="1"/>
            <a:r>
              <a:rPr lang="ar-DZ"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جذور الأنثروبولوجيا الثقافية:</a:t>
            </a:r>
            <a:endParaRPr lang="en-US"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المرحلة الرابعة: </a:t>
            </a:r>
            <a:r>
              <a:rPr lang="ar-DZ"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ومدّتها عشر سنوات فقط، وتقع ما بين (1930- 1940 م). وعلى الرغم من قصر مدّتها، فقد أطلق عليها الفترة التوسّعية، حيث تميّزت باعتراف الجامعات الأمريكية والأوروبية بالأنثروبولوجيا الثقافية كعلم خاص في إطار الأنثروبولوجية العامة، وخصّصت لها فروع ومقرّرات دراسية في أقسام علم الاجتماع في الجامعات.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وظهرت في هذه الفترة النظرية (التكاملية) التي تبنّاهِِا / سابير / عالم الاجتماع الأمريكي، واستطاع من خلالها تحديد مجموعة متناسقة من أنماط السلوك الإنساني، والتي يمكن اعتمادها في دراسة السلوك الفردي، لدى أفراد مجتمع معيّن، حيث أنّ جوهر الثقافة هو في حقيقة الأمر، ليس إلاّ تفاعل الأفراد في المجتمع بعضهم مع بعض، وما ينجم عن هذا التفاعل من علاقات ومشاعر وطرائق حياتية مشتركة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وقد تأثّرت الأنثروبولوجيا في هذه الفترة- إلى حدّ بعيد- بالأنثروبولوجيا الاجتماعية، ولا سيّما في مفاهيمها ومناهجها، وذلك بفضل الأبحاث التي قام بها كلّ من / مالينوفسكي وبراون / في مجالات الأنثربولوجيا الاجتماعية .</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13966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FE01B-D985-43F4-A18E-25AE2DA809F3}"/>
              </a:ext>
            </a:extLst>
          </p:cNvPr>
          <p:cNvSpPr>
            <a:spLocks noGrp="1"/>
          </p:cNvSpPr>
          <p:nvPr>
            <p:ph type="title"/>
          </p:nvPr>
        </p:nvSpPr>
        <p:spPr>
          <a:xfrm>
            <a:off x="838200" y="201397"/>
            <a:ext cx="10515600" cy="988212"/>
          </a:xfrm>
        </p:spPr>
        <p:txBody>
          <a:bodyPr/>
          <a:lstStyle/>
          <a:p>
            <a:pPr algn="ctr" rtl="1"/>
            <a:r>
              <a:rPr lang="ar-DZ" sz="4400" b="1" dirty="0">
                <a:solidFill>
                  <a:srgbClr val="000000"/>
                </a:solidFill>
                <a:effectLst/>
                <a:ea typeface="Calibri" panose="020F0502020204030204" pitchFamily="34" charset="0"/>
                <a:cs typeface="Times New Roman" panose="02020603050405020304" pitchFamily="18" charset="0"/>
              </a:rPr>
              <a:t>الخلفية التاريخية لمدرسة الثقافة والشخصية</a:t>
            </a:r>
            <a:endParaRPr lang="ar-DZ" dirty="0"/>
          </a:p>
        </p:txBody>
      </p:sp>
      <p:sp>
        <p:nvSpPr>
          <p:cNvPr id="3" name="Content Placeholder 2">
            <a:extLst>
              <a:ext uri="{FF2B5EF4-FFF2-40B4-BE49-F238E27FC236}">
                <a16:creationId xmlns:a16="http://schemas.microsoft.com/office/drawing/2014/main" id="{501D3F7E-BDE5-47DC-A3D4-C77608CB7808}"/>
              </a:ext>
            </a:extLst>
          </p:cNvPr>
          <p:cNvSpPr>
            <a:spLocks noGrp="1"/>
          </p:cNvSpPr>
          <p:nvPr>
            <p:ph idx="1"/>
          </p:nvPr>
        </p:nvSpPr>
        <p:spPr>
          <a:xfrm>
            <a:off x="838200" y="1020932"/>
            <a:ext cx="10515600" cy="5406501"/>
          </a:xfrm>
        </p:spPr>
        <p:txBody>
          <a:bodyPr>
            <a:normAutofit/>
          </a:bodyPr>
          <a:lstStyle/>
          <a:p>
            <a:pPr algn="r" rtl="1"/>
            <a:r>
              <a:rPr lang="ar-DZ" b="1" i="1" dirty="0">
                <a:solidFill>
                  <a:srgbClr val="000000"/>
                </a:solidFill>
                <a:effectLst/>
                <a:latin typeface="Calibri" panose="020F0502020204030204" pitchFamily="34" charset="0"/>
                <a:ea typeface="Calibri" panose="020F0502020204030204" pitchFamily="34" charset="0"/>
                <a:cs typeface="Arial" panose="020B0604020202020204" pitchFamily="34" charset="0"/>
              </a:rPr>
              <a:t>جذور الأنثروبولوجيا الثقافية:</a:t>
            </a:r>
            <a:endParaRPr lang="en-US"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المرحلة الخامسة: </a:t>
            </a: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وهي الفترة المعاصرة التي بدأت منذ عام 1940، وما زالت حتى الوقت الحاضر. وتمتاز هذه المرحلة بتوسّع نطاق الدراسات الأنثروبولوجية، خارج أوروبا وأمريكا، وانتشار الأنثروبولوجيا الثقافية في العديد من جامعات الدول النامية، في أفريقيا وآسيا وأمريكا اللاتينينية. </a:t>
            </a:r>
            <a:endParaRPr lang="en-US" sz="2000" dirty="0">
              <a:effectLst/>
              <a:latin typeface="Calibri" panose="020F0502020204030204" pitchFamily="34" charset="0"/>
              <a:ea typeface="Calibri" panose="020F0502020204030204" pitchFamily="34" charset="0"/>
              <a:cs typeface="Arial" panose="020B0604020202020204" pitchFamily="34" charset="0"/>
            </a:endParaRPr>
          </a:p>
          <a:p>
            <a:pPr indent="228600" algn="just" rtl="1">
              <a:lnSpc>
                <a:spcPct val="115000"/>
              </a:lnSpc>
              <a:spcAft>
                <a:spcPts val="1000"/>
              </a:spcAft>
            </a:pPr>
            <a:r>
              <a:rPr lang="ar-DZ"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وترافق ذلك مع ظهور اتّجاهات جديدة في الدراسات الأنثربولوجية، كان الاتّجاه القومي في مقدّمة هذه الاتّجاهات الحديثة في الأنثروبولوجيا الثقافية، والذي يهدف إلى تحديد الخصائص الرئيسة للثقافة القوميّة. وقد أخذت بهذا الاتّجاه الباحثة الأمريكية / روث يندكيت / التي قامت بدراسة الثقافة اليابانية خلال الحرب العالمية الثانية.  </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92044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2638</Words>
  <Application>Microsoft Office PowerPoint</Application>
  <PresentationFormat>Widescreen</PresentationFormat>
  <Paragraphs>84</Paragraphs>
  <Slides>24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Abdoullah( Afaaq)</vt:lpstr>
      <vt:lpstr>Arial</vt:lpstr>
      <vt:lpstr>Bauhaus 93</vt:lpstr>
      <vt:lpstr>Calibri</vt:lpstr>
      <vt:lpstr>Calibri Light</vt:lpstr>
      <vt:lpstr>Cambria</vt:lpstr>
      <vt:lpstr>Times New Roman</vt:lpstr>
      <vt:lpstr>Traditional Arabic</vt:lpstr>
      <vt:lpstr>Urdu Typesetting</vt:lpstr>
      <vt:lpstr>Office Theme</vt:lpstr>
      <vt:lpstr>الثقافة والشخصية Culture et pérsonnalité</vt:lpstr>
      <vt:lpstr>التعريف بالمساق</vt:lpstr>
      <vt:lpstr>محتوى المادة: </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الخلفية التاريخية لمدرسة الثقافة والشخصية</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الثقافة والشخصية Culture et pérsonnalité</dc:title>
  <dc:creator>uszr</dc:creator>
  <cp:lastModifiedBy>uszr</cp:lastModifiedBy>
  <cp:revision>22</cp:revision>
  <dcterms:created xsi:type="dcterms:W3CDTF">2023-10-16T05:07:41Z</dcterms:created>
  <dcterms:modified xsi:type="dcterms:W3CDTF">2023-10-23T05:14:10Z</dcterms:modified>
</cp:coreProperties>
</file>