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7" r:id="rId3"/>
    <p:sldId id="257" r:id="rId4"/>
    <p:sldId id="258" r:id="rId5"/>
    <p:sldId id="261" r:id="rId6"/>
    <p:sldId id="259" r:id="rId7"/>
    <p:sldId id="260" r:id="rId8"/>
    <p:sldId id="269" r:id="rId9"/>
    <p:sldId id="271" r:id="rId10"/>
    <p:sldId id="273" r:id="rId11"/>
    <p:sldId id="262" r:id="rId12"/>
    <p:sldId id="263" r:id="rId13"/>
    <p:sldId id="264" r:id="rId14"/>
    <p:sldId id="265" r:id="rId15"/>
    <p:sldId id="266" r:id="rId16"/>
    <p:sldId id="267" r:id="rId17"/>
    <p:sldId id="268" r:id="rId18"/>
    <p:sldId id="274" r:id="rId19"/>
    <p:sldId id="275" r:id="rId20"/>
    <p:sldId id="276"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24/10/2023</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24/10/2023</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24/10/2023</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rk.umn.edu/library/primary-secondary-and-tertiary-sources%20december,202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14414" y="357166"/>
            <a:ext cx="7215238" cy="5715040"/>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l"/>
            <a:r>
              <a:rPr lang="en-GB" sz="1300" dirty="0" smtClean="0"/>
              <a:t>Faculty of Letters and Foreign Languages</a:t>
            </a:r>
            <a:endParaRPr lang="fr-FR" sz="1300" dirty="0" smtClean="0"/>
          </a:p>
          <a:p>
            <a:pPr algn="l"/>
            <a:r>
              <a:rPr lang="en-GB" sz="1300" dirty="0" smtClean="0"/>
              <a:t>Department of English Language</a:t>
            </a:r>
            <a:endParaRPr lang="fr-FR" sz="1300" dirty="0" smtClean="0"/>
          </a:p>
          <a:p>
            <a:r>
              <a:rPr lang="en-US" dirty="0" smtClean="0"/>
              <a:t> </a:t>
            </a:r>
            <a:endParaRPr lang="fr-FR" dirty="0" smtClean="0"/>
          </a:p>
          <a:p>
            <a:r>
              <a:rPr lang="en-US" dirty="0" smtClean="0"/>
              <a:t> </a:t>
            </a:r>
            <a:endParaRPr lang="fr-FR" dirty="0" smtClean="0"/>
          </a:p>
          <a:p>
            <a:endParaRPr lang="en-US" b="1" dirty="0" smtClean="0"/>
          </a:p>
          <a:p>
            <a:endParaRPr lang="en-US" b="1" dirty="0" smtClean="0"/>
          </a:p>
          <a:p>
            <a:endParaRPr lang="en-US" b="1" dirty="0" smtClean="0"/>
          </a:p>
          <a:p>
            <a:endParaRPr lang="en-US" b="1" dirty="0" smtClean="0"/>
          </a:p>
          <a:p>
            <a:endParaRPr lang="en-US" b="1" dirty="0" smtClean="0"/>
          </a:p>
          <a:p>
            <a:pPr algn="l"/>
            <a:r>
              <a:rPr lang="en-US" b="1" dirty="0" smtClean="0">
                <a:solidFill>
                  <a:schemeClr val="bg1"/>
                </a:solidFill>
              </a:rPr>
              <a:t>Course:</a:t>
            </a:r>
            <a:r>
              <a:rPr lang="en-US" dirty="0" smtClean="0">
                <a:solidFill>
                  <a:schemeClr val="bg1"/>
                </a:solidFill>
              </a:rPr>
              <a:t> Study skills                                                          </a:t>
            </a:r>
          </a:p>
          <a:p>
            <a:pPr algn="l"/>
            <a:r>
              <a:rPr lang="en-US" dirty="0" smtClean="0">
                <a:solidFill>
                  <a:schemeClr val="bg1"/>
                </a:solidFill>
              </a:rPr>
              <a:t>  </a:t>
            </a:r>
            <a:r>
              <a:rPr lang="en-US" b="1" dirty="0" smtClean="0">
                <a:solidFill>
                  <a:schemeClr val="bg1"/>
                </a:solidFill>
              </a:rPr>
              <a:t>Level: </a:t>
            </a:r>
            <a:r>
              <a:rPr lang="en-US" dirty="0" smtClean="0">
                <a:solidFill>
                  <a:schemeClr val="bg1"/>
                </a:solidFill>
              </a:rPr>
              <a:t>First year LMD </a:t>
            </a:r>
            <a:endParaRPr lang="fr-FR" dirty="0" smtClean="0">
              <a:solidFill>
                <a:schemeClr val="bg1"/>
              </a:solidFill>
            </a:endParaRPr>
          </a:p>
          <a:p>
            <a:pPr algn="l"/>
            <a:r>
              <a:rPr lang="en-GB" b="1" dirty="0" smtClean="0">
                <a:solidFill>
                  <a:schemeClr val="bg1"/>
                </a:solidFill>
              </a:rPr>
              <a:t>Instructor:</a:t>
            </a:r>
            <a:r>
              <a:rPr lang="en-GB" dirty="0" smtClean="0">
                <a:solidFill>
                  <a:schemeClr val="bg1"/>
                </a:solidFill>
              </a:rPr>
              <a:t> Dr. </a:t>
            </a:r>
            <a:r>
              <a:rPr lang="en-GB" dirty="0" err="1" smtClean="0">
                <a:solidFill>
                  <a:schemeClr val="bg1"/>
                </a:solidFill>
              </a:rPr>
              <a:t>Chahira</a:t>
            </a:r>
            <a:r>
              <a:rPr lang="en-GB" dirty="0" smtClean="0">
                <a:solidFill>
                  <a:schemeClr val="bg1"/>
                </a:solidFill>
              </a:rPr>
              <a:t> </a:t>
            </a:r>
            <a:r>
              <a:rPr lang="en-GB" dirty="0" err="1" smtClean="0">
                <a:solidFill>
                  <a:schemeClr val="bg1"/>
                </a:solidFill>
              </a:rPr>
              <a:t>Nasri</a:t>
            </a:r>
            <a:r>
              <a:rPr lang="en-GB" dirty="0" smtClean="0">
                <a:solidFill>
                  <a:schemeClr val="bg1"/>
                </a:solidFill>
              </a:rPr>
              <a:t>                            </a:t>
            </a:r>
          </a:p>
          <a:p>
            <a:pPr algn="l"/>
            <a:r>
              <a:rPr lang="en-GB" dirty="0" smtClean="0">
                <a:solidFill>
                  <a:schemeClr val="bg1"/>
                </a:solidFill>
              </a:rPr>
              <a:t> </a:t>
            </a:r>
            <a:r>
              <a:rPr lang="en-GB" b="1" dirty="0" smtClean="0">
                <a:solidFill>
                  <a:schemeClr val="bg1"/>
                </a:solidFill>
              </a:rPr>
              <a:t>Academic year:</a:t>
            </a:r>
            <a:r>
              <a:rPr lang="en-GB" dirty="0" smtClean="0">
                <a:solidFill>
                  <a:schemeClr val="bg1"/>
                </a:solidFill>
              </a:rPr>
              <a:t> 2023/2024</a:t>
            </a:r>
            <a:endParaRPr lang="fr-FR" dirty="0" smtClean="0">
              <a:solidFill>
                <a:schemeClr val="bg1"/>
              </a:solidFill>
            </a:endParaRPr>
          </a:p>
          <a:p>
            <a:r>
              <a:rPr lang="en-GB" dirty="0" smtClean="0"/>
              <a:t> </a:t>
            </a:r>
            <a:endParaRPr lang="fr-FR" dirty="0" smtClean="0"/>
          </a:p>
          <a:p>
            <a:r>
              <a:rPr lang="en-GB" dirty="0" smtClean="0"/>
              <a:t> </a:t>
            </a:r>
            <a:endParaRPr lang="fr-FR" dirty="0" smtClean="0"/>
          </a:p>
          <a:p>
            <a:r>
              <a:rPr lang="en-GB" dirty="0" smtClean="0"/>
              <a:t> </a:t>
            </a:r>
            <a:endParaRPr lang="fr-FR" dirty="0" smtClean="0"/>
          </a:p>
          <a:p>
            <a:pPr algn="ctr"/>
            <a:r>
              <a:rPr lang="en-GB" sz="4100" b="1" dirty="0" smtClean="0">
                <a:solidFill>
                  <a:schemeClr val="bg1"/>
                </a:solidFill>
              </a:rPr>
              <a:t>Using </a:t>
            </a:r>
            <a:r>
              <a:rPr lang="en-GB" sz="4100" b="1" dirty="0" smtClean="0">
                <a:solidFill>
                  <a:schemeClr val="bg1"/>
                </a:solidFill>
              </a:rPr>
              <a:t>library</a:t>
            </a:r>
            <a:endParaRPr lang="fr-FR" sz="4100" b="1" dirty="0" smtClean="0">
              <a:solidFill>
                <a:schemeClr val="bg1"/>
              </a:solidFill>
            </a:endParaRPr>
          </a:p>
          <a:p>
            <a:r>
              <a:rPr lang="fr-FR" sz="4100" b="1" dirty="0" smtClean="0"/>
              <a:t> </a:t>
            </a:r>
          </a:p>
          <a:p>
            <a:r>
              <a:rPr lang="en-GB" dirty="0" smtClean="0"/>
              <a:t> </a:t>
            </a:r>
            <a:r>
              <a:rPr lang="fr-FR" dirty="0" smtClean="0"/>
              <a:t> </a:t>
            </a:r>
            <a:r>
              <a:rPr lang="en-GB" dirty="0" smtClean="0"/>
              <a:t> </a:t>
            </a:r>
            <a:endParaRPr lang="fr-FR" dirty="0" smtClean="0"/>
          </a:p>
          <a:p>
            <a:endParaRPr lang="fr-FR" dirty="0"/>
          </a:p>
        </p:txBody>
      </p:sp>
      <p:pic>
        <p:nvPicPr>
          <p:cNvPr id="4" name="image1.jpg"/>
          <p:cNvPicPr/>
          <p:nvPr/>
        </p:nvPicPr>
        <p:blipFill>
          <a:blip r:embed="rId2" cstate="print"/>
          <a:srcRect/>
          <a:stretch>
            <a:fillRect/>
          </a:stretch>
        </p:blipFill>
        <p:spPr>
          <a:xfrm>
            <a:off x="4000496" y="857232"/>
            <a:ext cx="1287236" cy="1110343"/>
          </a:xfrm>
          <a:prstGeom prst="rect">
            <a:avLst/>
          </a:prstGeom>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sorya\Desktop\istockphoto-1249560943-170667a.jpg"/>
          <p:cNvPicPr>
            <a:picLocks noChangeAspect="1" noChangeArrowheads="1"/>
          </p:cNvPicPr>
          <p:nvPr/>
        </p:nvPicPr>
        <p:blipFill>
          <a:blip r:embed="rId2"/>
          <a:srcRect/>
          <a:stretch>
            <a:fillRect/>
          </a:stretch>
        </p:blipFill>
        <p:spPr bwMode="auto">
          <a:xfrm>
            <a:off x="785786" y="1000108"/>
            <a:ext cx="7715303" cy="4857784"/>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b="1" dirty="0" smtClean="0"/>
              <a:t>Academic,</a:t>
            </a:r>
            <a:r>
              <a:rPr lang="en-US" dirty="0" smtClean="0"/>
              <a:t> </a:t>
            </a:r>
            <a:r>
              <a:rPr lang="en-US" b="1" dirty="0" smtClean="0"/>
              <a:t>Public,</a:t>
            </a:r>
            <a:r>
              <a:rPr lang="en-US" dirty="0" smtClean="0"/>
              <a:t> </a:t>
            </a:r>
            <a:r>
              <a:rPr lang="en-US" b="1" dirty="0" smtClean="0"/>
              <a:t>National</a:t>
            </a:r>
            <a:r>
              <a:rPr lang="en-US" dirty="0" smtClean="0"/>
              <a:t>, </a:t>
            </a:r>
            <a:r>
              <a:rPr lang="en-US" b="1" dirty="0" smtClean="0"/>
              <a:t>School,</a:t>
            </a:r>
            <a:r>
              <a:rPr lang="en-US" dirty="0" smtClean="0"/>
              <a:t> </a:t>
            </a:r>
            <a:r>
              <a:rPr lang="en-US" b="1" dirty="0" smtClean="0"/>
              <a:t>Special</a:t>
            </a:r>
            <a:r>
              <a:rPr lang="en-US" dirty="0" smtClean="0"/>
              <a:t> and </a:t>
            </a:r>
            <a:r>
              <a:rPr lang="en-US" b="1" dirty="0" smtClean="0"/>
              <a:t>Private Libraries</a:t>
            </a:r>
            <a:endParaRPr lang="fr-FR" dirty="0"/>
          </a:p>
        </p:txBody>
      </p:sp>
      <p:sp>
        <p:nvSpPr>
          <p:cNvPr id="2" name="Titre 1"/>
          <p:cNvSpPr>
            <a:spLocks noGrp="1"/>
          </p:cNvSpPr>
          <p:nvPr>
            <p:ph type="title"/>
          </p:nvPr>
        </p:nvSpPr>
        <p:spPr/>
        <p:txBody>
          <a:bodyPr>
            <a:normAutofit fontScale="90000"/>
          </a:bodyPr>
          <a:lstStyle/>
          <a:p>
            <a:r>
              <a:rPr lang="en-US" b="1" dirty="0" smtClean="0"/>
              <a:t>Types of libraries</a:t>
            </a:r>
            <a:r>
              <a:rPr lang="fr-FR" dirty="0" smtClean="0"/>
              <a:t/>
            </a:r>
            <a:br>
              <a:rPr lang="fr-FR" dirty="0" smtClean="0"/>
            </a:br>
            <a:endParaRPr lang="fr-FR" dirty="0"/>
          </a:p>
        </p:txBody>
      </p:sp>
      <p:sp>
        <p:nvSpPr>
          <p:cNvPr id="4" name="Triangle isocèle 3"/>
          <p:cNvSpPr/>
          <p:nvPr/>
        </p:nvSpPr>
        <p:spPr>
          <a:xfrm>
            <a:off x="1071538" y="3286124"/>
            <a:ext cx="3357586" cy="2000264"/>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Academic</a:t>
            </a:r>
            <a:endParaRPr lang="fr-FR" dirty="0"/>
          </a:p>
        </p:txBody>
      </p:sp>
      <p:sp>
        <p:nvSpPr>
          <p:cNvPr id="5" name="Triangle isocèle 4"/>
          <p:cNvSpPr/>
          <p:nvPr/>
        </p:nvSpPr>
        <p:spPr>
          <a:xfrm>
            <a:off x="4786314" y="3714752"/>
            <a:ext cx="3357586" cy="2000264"/>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Public</a:t>
            </a:r>
            <a:endParaRPr lang="fr-FR" dirty="0"/>
          </a:p>
        </p:txBody>
      </p:sp>
    </p:spTree>
  </p:cSld>
  <p:clrMapOvr>
    <a:masterClrMapping/>
  </p:clrMapOvr>
  <p:transition spd="med">
    <p:pull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isocèle 3"/>
          <p:cNvSpPr/>
          <p:nvPr/>
        </p:nvSpPr>
        <p:spPr>
          <a:xfrm>
            <a:off x="4786314" y="3714752"/>
            <a:ext cx="3357586" cy="2000264"/>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national</a:t>
            </a:r>
            <a:endParaRPr lang="fr-FR" dirty="0"/>
          </a:p>
        </p:txBody>
      </p:sp>
      <p:sp>
        <p:nvSpPr>
          <p:cNvPr id="5" name="Triangle isocèle 4"/>
          <p:cNvSpPr/>
          <p:nvPr/>
        </p:nvSpPr>
        <p:spPr>
          <a:xfrm>
            <a:off x="2571736" y="1000108"/>
            <a:ext cx="3357586" cy="2000264"/>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Private</a:t>
            </a:r>
            <a:endParaRPr lang="fr-FR" dirty="0"/>
          </a:p>
        </p:txBody>
      </p:sp>
      <p:sp>
        <p:nvSpPr>
          <p:cNvPr id="6" name="Triangle isocèle 5"/>
          <p:cNvSpPr/>
          <p:nvPr/>
        </p:nvSpPr>
        <p:spPr>
          <a:xfrm>
            <a:off x="642910" y="3714752"/>
            <a:ext cx="3357586" cy="2000264"/>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school</a:t>
            </a:r>
            <a:endParaRPr lang="fr-FR" dirty="0"/>
          </a:p>
        </p:txBody>
      </p:sp>
    </p:spTree>
  </p:cSld>
  <p:clrMapOvr>
    <a:masterClrMapping/>
  </p:clrMapOvr>
  <p:transition spd="med">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500042"/>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l" defTabSz="914400" rtl="0" eaLnBrk="1" fontAlgn="base" latinLnBrk="0" hangingPunct="1">
              <a:lnSpc>
                <a:spcPct val="100000"/>
              </a:lnSpc>
              <a:spcBef>
                <a:spcPct val="0"/>
              </a:spcBef>
              <a:spcAft>
                <a:spcPct val="0"/>
              </a:spcAft>
              <a:buClrTx/>
              <a:buSzTx/>
              <a:buFontTx/>
              <a:buNone/>
              <a:tabLst/>
            </a:pPr>
            <a:r>
              <a:rPr kumimoji="0" lang="en-US" sz="2800" b="1"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Academic Libraries</a:t>
            </a:r>
            <a:r>
              <a:rPr kumimoji="0" lang="en-US" sz="2800" b="1" i="1" u="sng" strike="noStrike" cap="none" normalizeH="0" baseline="0" dirty="0" smtClean="0">
                <a:ln>
                  <a:noFill/>
                </a:ln>
                <a:solidFill>
                  <a:schemeClr val="tx1"/>
                </a:solidFill>
                <a:effectLst/>
                <a:latin typeface="Calibri"/>
                <a:ea typeface="Times New Roman" pitchFamily="18" charset="0"/>
                <a:cs typeface="Times New Roman" pitchFamily="18"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The Libraries in this category include libraries in institutions of higher learning such as the Universities, Polytechnics, Colleges of Education, and Colleges of Technology etc. These Libraries are mainly established for research, teaching and study purposes. They are meant to serves communities of their respective institutions</a:t>
            </a:r>
            <a:r>
              <a:rPr kumimoji="0" lang="en-US" sz="12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med">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1000108"/>
            <a:ext cx="8229600" cy="5454700"/>
          </a:xfrm>
        </p:spPr>
        <p:txBody>
          <a:bodyPr>
            <a:normAutofit/>
          </a:bodyPr>
          <a:lstStyle/>
          <a:p>
            <a:pPr>
              <a:buNone/>
            </a:pPr>
            <a:r>
              <a:rPr lang="en-US" b="1" i="1" u="sng" dirty="0" smtClean="0"/>
              <a:t>School </a:t>
            </a:r>
            <a:r>
              <a:rPr lang="en-US" b="1" i="1" u="sng" dirty="0" smtClean="0"/>
              <a:t>libraries</a:t>
            </a:r>
            <a:endParaRPr lang="fr-FR" dirty="0" smtClean="0"/>
          </a:p>
          <a:p>
            <a:r>
              <a:rPr lang="en-US" dirty="0" smtClean="0"/>
              <a:t>These are libraries in schools they include nursery, primary, secondary schools, teacher training colleges and technical schools. These are like academic libraries, but without any emphasis on research. This means, school libraries are established mainly for studies and learning. Also their book collections are mostly on the subjects taught in their respective schools. The services rendered by school libraries include reference services and lending</a:t>
            </a:r>
            <a:endParaRPr lang="fr-FR" dirty="0"/>
          </a:p>
        </p:txBody>
      </p:sp>
    </p:spTree>
  </p:cSld>
  <p:clrMapOvr>
    <a:masterClrMapping/>
  </p:clrMapOvr>
  <p:transition spd="med">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r>
              <a:rPr lang="en-US" dirty="0" smtClean="0"/>
              <a:t>Synonyms and antonyms: dictionaries may present the words that have close or the same or the opposite meaning.</a:t>
            </a:r>
            <a:endParaRPr lang="fr-FR" dirty="0" smtClean="0"/>
          </a:p>
          <a:p>
            <a:r>
              <a:rPr lang="fr-FR" dirty="0" smtClean="0"/>
              <a:t></a:t>
            </a:r>
            <a:r>
              <a:rPr lang="en-US" dirty="0" smtClean="0"/>
              <a:t> The etymology of a word: this includes the origin of that word including its changes throughout the history. The etymology may also contain the derived words.</a:t>
            </a:r>
            <a:endParaRPr lang="fr-FR" dirty="0" smtClean="0"/>
          </a:p>
          <a:p>
            <a:r>
              <a:rPr lang="fr-FR" dirty="0" smtClean="0"/>
              <a:t></a:t>
            </a:r>
            <a:r>
              <a:rPr lang="en-US" dirty="0" smtClean="0"/>
              <a:t> The meaning of idiomatic expressions: dictionaries present the implied meaning of phrases and expressions that is not clear for beginners.</a:t>
            </a:r>
            <a:endParaRPr lang="fr-FR" dirty="0" smtClean="0"/>
          </a:p>
          <a:p>
            <a:r>
              <a:rPr lang="fr-FR" dirty="0" smtClean="0"/>
              <a:t></a:t>
            </a:r>
            <a:r>
              <a:rPr lang="en-US" dirty="0" smtClean="0"/>
              <a:t> The different registers of a word: such as formal, informal, slang…etc.</a:t>
            </a:r>
            <a:endParaRPr lang="fr-FR" dirty="0" smtClean="0"/>
          </a:p>
          <a:p>
            <a:endParaRPr lang="fr-FR" dirty="0"/>
          </a:p>
        </p:txBody>
      </p:sp>
    </p:spTree>
  </p:cSld>
  <p:clrMapOvr>
    <a:masterClrMapping/>
  </p:clrMapOvr>
  <p:transition spd="med">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n-US" b="1" i="1" u="sng" dirty="0" smtClean="0"/>
              <a:t>Private libraries</a:t>
            </a:r>
            <a:r>
              <a:rPr lang="en-US" i="1" u="sng" dirty="0" smtClean="0"/>
              <a:t> </a:t>
            </a:r>
            <a:endParaRPr lang="fr-FR" dirty="0" smtClean="0"/>
          </a:p>
          <a:p>
            <a:pPr algn="just">
              <a:buNone/>
            </a:pPr>
            <a:r>
              <a:rPr lang="en-US" dirty="0" smtClean="0"/>
              <a:t>          These refer to libraries that are established, by individuals for their private use. Some of these libraries are in particular area of interest of their owners, while others are on several or general discipline. Libraries in this category are not common because of their patrons.</a:t>
            </a:r>
            <a:endParaRPr lang="fr-FR" dirty="0"/>
          </a:p>
        </p:txBody>
      </p:sp>
      <p:sp>
        <p:nvSpPr>
          <p:cNvPr id="2" name="Titre 1"/>
          <p:cNvSpPr>
            <a:spLocks noGrp="1"/>
          </p:cNvSpPr>
          <p:nvPr>
            <p:ph type="title"/>
          </p:nvPr>
        </p:nvSpPr>
        <p:spPr/>
        <p:txBody>
          <a:bodyPr>
            <a:normAutofit fontScale="90000"/>
          </a:bodyPr>
          <a:lstStyle/>
          <a:p>
            <a:r>
              <a:rPr lang="en-US" b="1" dirty="0" smtClean="0"/>
              <a:t> </a:t>
            </a:r>
            <a:r>
              <a:rPr lang="fr-FR" dirty="0" smtClean="0"/>
              <a:t/>
            </a:r>
            <a:br>
              <a:rPr lang="fr-FR" dirty="0" smtClean="0"/>
            </a:br>
            <a:endParaRPr lang="fr-FR" dirty="0"/>
          </a:p>
        </p:txBody>
      </p:sp>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229600" cy="5026072"/>
          </a:xfrm>
        </p:spPr>
        <p:style>
          <a:lnRef idx="1">
            <a:schemeClr val="accent1"/>
          </a:lnRef>
          <a:fillRef idx="2">
            <a:schemeClr val="accent1"/>
          </a:fillRef>
          <a:effectRef idx="1">
            <a:schemeClr val="accent1"/>
          </a:effectRef>
          <a:fontRef idx="minor">
            <a:schemeClr val="dk1"/>
          </a:fontRef>
        </p:style>
        <p:txBody>
          <a:bodyPr>
            <a:normAutofit/>
          </a:bodyPr>
          <a:lstStyle/>
          <a:p>
            <a:r>
              <a:rPr lang="en-US" b="1" i="1" u="sng" dirty="0" smtClean="0"/>
              <a:t>National libraries</a:t>
            </a:r>
            <a:r>
              <a:rPr lang="en-US" dirty="0" smtClean="0"/>
              <a:t>  </a:t>
            </a:r>
            <a:endParaRPr lang="fr-FR" dirty="0" smtClean="0"/>
          </a:p>
          <a:p>
            <a:pPr algn="just">
              <a:buNone/>
            </a:pPr>
            <a:r>
              <a:rPr lang="en-US" dirty="0" smtClean="0"/>
              <a:t>         This </a:t>
            </a:r>
            <a:r>
              <a:rPr lang="en-US" dirty="0" smtClean="0"/>
              <a:t>is a statutory government establishment, responsible for collection and preserving the printed output of a country. National Libraries are maintained by Federal Government bodies, academic institutions and the entire citizens of the nations. National Library builds its collection from books and other materials submitted by publishers in the process of registering their copyright.</a:t>
            </a:r>
            <a:endParaRPr lang="fr-FR" dirty="0"/>
          </a:p>
        </p:txBody>
      </p:sp>
    </p:spTree>
  </p:cSld>
  <p:clrMapOvr>
    <a:masterClrMapping/>
  </p:clrMapOvr>
  <p:transition spd="med">
    <p:whee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454700"/>
          </a:xfrm>
        </p:spPr>
        <p:style>
          <a:lnRef idx="1">
            <a:schemeClr val="accent1"/>
          </a:lnRef>
          <a:fillRef idx="2">
            <a:schemeClr val="accent1"/>
          </a:fillRef>
          <a:effectRef idx="1">
            <a:schemeClr val="accent1"/>
          </a:effectRef>
          <a:fontRef idx="minor">
            <a:schemeClr val="dk1"/>
          </a:fontRef>
        </p:style>
        <p:txBody>
          <a:bodyPr>
            <a:normAutofit/>
          </a:bodyPr>
          <a:lstStyle/>
          <a:p>
            <a:r>
              <a:rPr lang="en-US" b="1" i="1" u="sng" dirty="0" smtClean="0"/>
              <a:t>Public libraries</a:t>
            </a:r>
            <a:r>
              <a:rPr lang="en-US" dirty="0" smtClean="0"/>
              <a:t>  </a:t>
            </a:r>
            <a:endParaRPr lang="fr-FR" dirty="0" smtClean="0"/>
          </a:p>
          <a:p>
            <a:pPr>
              <a:buNone/>
            </a:pPr>
            <a:r>
              <a:rPr lang="en-US" dirty="0" smtClean="0"/>
              <a:t>  These </a:t>
            </a:r>
            <a:r>
              <a:rPr lang="en-US" dirty="0" smtClean="0"/>
              <a:t>are libraries that are established with the main aim of serving the general public─ adults, children, handicapped, literate and non-literate, etc, for this reason, the public libraries; collections cover all areas of knowledge. In other words, their collections try as much as possible to satisfy information needs of every profession and </a:t>
            </a:r>
            <a:r>
              <a:rPr lang="en-US" dirty="0" err="1" smtClean="0"/>
              <a:t>infact</a:t>
            </a:r>
            <a:r>
              <a:rPr lang="en-US" dirty="0" smtClean="0"/>
              <a:t> all activities in the society where the library is established.</a:t>
            </a:r>
            <a:endParaRPr lang="fr-FR" dirty="0"/>
          </a:p>
        </p:txBody>
      </p:sp>
    </p:spTree>
  </p:cSld>
  <p:clrMapOvr>
    <a:masterClrMapping/>
  </p:clrMapOvr>
  <p:transition spd="med">
    <p:wheel spokes="2"/>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en-US" dirty="0" smtClean="0"/>
              <a:t>Basically there are three main sources of information:</a:t>
            </a:r>
            <a:endParaRPr lang="fr-FR" dirty="0" smtClean="0"/>
          </a:p>
          <a:p>
            <a:r>
              <a:rPr lang="en-US" dirty="0" smtClean="0"/>
              <a:t>a. Primary sources </a:t>
            </a:r>
            <a:endParaRPr lang="fr-FR" dirty="0" smtClean="0"/>
          </a:p>
          <a:p>
            <a:r>
              <a:rPr lang="en-US" dirty="0" smtClean="0"/>
              <a:t>b. Secondary sources</a:t>
            </a:r>
            <a:endParaRPr lang="fr-FR" dirty="0" smtClean="0"/>
          </a:p>
          <a:p>
            <a:r>
              <a:rPr lang="en-US" dirty="0" smtClean="0"/>
              <a:t>c. Tertiary </a:t>
            </a:r>
            <a:r>
              <a:rPr lang="en-US" dirty="0" smtClean="0"/>
              <a:t>sources</a:t>
            </a:r>
            <a:endParaRPr lang="fr-FR" dirty="0" smtClean="0"/>
          </a:p>
        </p:txBody>
      </p:sp>
      <p:sp>
        <p:nvSpPr>
          <p:cNvPr id="2" name="Titre 1"/>
          <p:cNvSpPr>
            <a:spLocks noGrp="1"/>
          </p:cNvSpPr>
          <p:nvPr>
            <p:ph type="title"/>
          </p:nvPr>
        </p:nvSpPr>
        <p:spPr/>
        <p:txBody>
          <a:bodyPr>
            <a:normAutofit fontScale="90000"/>
          </a:bodyPr>
          <a:lstStyle/>
          <a:p>
            <a:r>
              <a:rPr lang="en-US" b="1" dirty="0" smtClean="0"/>
              <a:t>SOURCES OF INFORMATION</a:t>
            </a:r>
            <a:r>
              <a:rPr lang="fr-FR" dirty="0" smtClean="0"/>
              <a:t/>
            </a:r>
            <a:br>
              <a:rPr lang="fr-FR" dirty="0" smtClean="0"/>
            </a:br>
            <a:endParaRPr lang="fr-FR" dirty="0"/>
          </a:p>
        </p:txBody>
      </p:sp>
    </p:spTree>
  </p:cSld>
  <p:clrMapOvr>
    <a:masterClrMapping/>
  </p:clrMapOvr>
  <p:transition spd="med">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sorya\Desktop\images.jpg"/>
          <p:cNvPicPr>
            <a:picLocks noChangeAspect="1" noChangeArrowheads="1"/>
          </p:cNvPicPr>
          <p:nvPr/>
        </p:nvPicPr>
        <p:blipFill>
          <a:blip r:embed="rId2"/>
          <a:srcRect/>
          <a:stretch>
            <a:fillRect/>
          </a:stretch>
        </p:blipFill>
        <p:spPr bwMode="auto">
          <a:xfrm>
            <a:off x="1500166" y="714356"/>
            <a:ext cx="6429419" cy="5143535"/>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en-US" b="1" dirty="0" smtClean="0"/>
              <a:t>References</a:t>
            </a:r>
            <a:endParaRPr lang="fr-FR" dirty="0" smtClean="0"/>
          </a:p>
          <a:p>
            <a:r>
              <a:rPr lang="en-US" dirty="0" smtClean="0"/>
              <a:t> </a:t>
            </a:r>
            <a:r>
              <a:rPr lang="en-US" dirty="0" err="1" smtClean="0"/>
              <a:t>Gürcü</a:t>
            </a:r>
            <a:r>
              <a:rPr lang="en-US" dirty="0" smtClean="0"/>
              <a:t> K.,E. &amp; </a:t>
            </a:r>
            <a:r>
              <a:rPr lang="en-US" dirty="0" err="1" smtClean="0"/>
              <a:t>Demiral</a:t>
            </a:r>
            <a:r>
              <a:rPr lang="en-US" dirty="0" smtClean="0"/>
              <a:t>, H. (2009).the library use habits of student teachers . </a:t>
            </a:r>
            <a:r>
              <a:rPr lang="en-US" i="1" dirty="0" err="1" smtClean="0"/>
              <a:t>Procedia</a:t>
            </a:r>
            <a:r>
              <a:rPr lang="en-US" i="1" dirty="0" smtClean="0"/>
              <a:t> Social and Behavioral Sciences. </a:t>
            </a:r>
            <a:r>
              <a:rPr lang="en-US" dirty="0" smtClean="0"/>
              <a:t>N 1. 2233–2240  </a:t>
            </a:r>
            <a:endParaRPr lang="fr-FR" dirty="0" smtClean="0"/>
          </a:p>
          <a:p>
            <a:r>
              <a:rPr lang="en-US" dirty="0" err="1" smtClean="0"/>
              <a:t>Lorver</a:t>
            </a:r>
            <a:r>
              <a:rPr lang="en-US" dirty="0" smtClean="0"/>
              <a:t>, T, R. (2015). Introduction to the use of library for schools, colleges, polytechnics and universities. Retrieved from https://www.researchgate.net/publication/342303750_INTRODUCTION_TO_THE_USE_OF_LIBRARY_FOR_SCHOOLS_COLLEGES_POLY</a:t>
            </a:r>
            <a:endParaRPr lang="fr-FR" dirty="0" smtClean="0"/>
          </a:p>
          <a:p>
            <a:r>
              <a:rPr lang="en-US" dirty="0" smtClean="0"/>
              <a:t>Retrieved from </a:t>
            </a:r>
            <a:r>
              <a:rPr lang="en-US" u="sng" dirty="0" smtClean="0">
                <a:hlinkClick r:id="rId2"/>
              </a:rPr>
              <a:t>https://www.crk.umn.edu/library/primary-secondary-and-tertiary-sources december,2021</a:t>
            </a:r>
            <a:r>
              <a:rPr lang="en-US" dirty="0" smtClean="0"/>
              <a:t>.</a:t>
            </a:r>
            <a:endParaRPr lang="fr-FR" dirty="0"/>
          </a:p>
        </p:txBody>
      </p:sp>
    </p:spTree>
  </p:cSld>
  <p:clrMapOvr>
    <a:masterClrMapping/>
  </p:clrMapOvr>
  <p:transition spd="med">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smtClean="0"/>
              <a:t>Introduction</a:t>
            </a:r>
          </a:p>
          <a:p>
            <a:r>
              <a:rPr lang="fr-FR" b="1" dirty="0" err="1" smtClean="0"/>
              <a:t>Definitions</a:t>
            </a:r>
            <a:endParaRPr lang="fr-FR" b="1" dirty="0" smtClean="0"/>
          </a:p>
          <a:p>
            <a:r>
              <a:rPr lang="fr-FR" b="1" dirty="0" smtClean="0"/>
              <a:t>Objectives and </a:t>
            </a:r>
            <a:r>
              <a:rPr lang="fr-FR" b="1" dirty="0" err="1" smtClean="0"/>
              <a:t>purposes</a:t>
            </a:r>
            <a:r>
              <a:rPr lang="fr-FR" b="1" dirty="0" smtClean="0"/>
              <a:t> of </a:t>
            </a:r>
            <a:r>
              <a:rPr lang="fr-FR" b="1" dirty="0" err="1" smtClean="0"/>
              <a:t>using</a:t>
            </a:r>
            <a:r>
              <a:rPr lang="fr-FR" b="1" dirty="0" smtClean="0"/>
              <a:t> </a:t>
            </a:r>
            <a:r>
              <a:rPr lang="fr-FR" b="1" dirty="0" err="1" smtClean="0"/>
              <a:t>libraries</a:t>
            </a:r>
            <a:endParaRPr lang="fr-FR" b="1" dirty="0" smtClean="0"/>
          </a:p>
          <a:p>
            <a:r>
              <a:rPr lang="fr-FR" b="1" dirty="0" smtClean="0"/>
              <a:t>Types of </a:t>
            </a:r>
            <a:r>
              <a:rPr lang="fr-FR" b="1" dirty="0" err="1" smtClean="0"/>
              <a:t>libraries</a:t>
            </a:r>
            <a:endParaRPr lang="fr-FR" b="1" dirty="0" smtClean="0"/>
          </a:p>
          <a:p>
            <a:r>
              <a:rPr lang="fr-FR" b="1" dirty="0" smtClean="0"/>
              <a:t>Sources of information</a:t>
            </a:r>
            <a:endParaRPr lang="en-US" b="1" dirty="0" smtClean="0"/>
          </a:p>
          <a:p>
            <a:r>
              <a:rPr lang="en-US" b="1" dirty="0" err="1" smtClean="0"/>
              <a:t>Refernces</a:t>
            </a:r>
            <a:r>
              <a:rPr lang="en-US" b="1" dirty="0" smtClean="0"/>
              <a:t> </a:t>
            </a:r>
            <a:endParaRPr lang="fr-FR" b="1" dirty="0" smtClean="0"/>
          </a:p>
          <a:p>
            <a:endParaRPr lang="fr-FR" dirty="0" smtClean="0"/>
          </a:p>
          <a:p>
            <a:endParaRPr lang="fr-FR" dirty="0"/>
          </a:p>
        </p:txBody>
      </p:sp>
      <p:sp>
        <p:nvSpPr>
          <p:cNvPr id="2" name="Titre 1"/>
          <p:cNvSpPr>
            <a:spLocks noGrp="1"/>
          </p:cNvSpPr>
          <p:nvPr>
            <p:ph type="title"/>
          </p:nvPr>
        </p:nvSpPr>
        <p:spPr/>
        <p:txBody>
          <a:bodyPr/>
          <a:lstStyle/>
          <a:p>
            <a:pPr algn="ctr"/>
            <a:r>
              <a:rPr lang="fr-FR" dirty="0" smtClean="0"/>
              <a:t>The </a:t>
            </a:r>
            <a:r>
              <a:rPr lang="fr-FR" dirty="0" err="1" smtClean="0"/>
              <a:t>outline</a:t>
            </a:r>
            <a:endParaRPr lang="fr-FR" dirty="0"/>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401080" cy="5572164"/>
          </a:xfrm>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algn="ctr"/>
            <a:r>
              <a:rPr lang="en-US" sz="4500" b="1" dirty="0" smtClean="0"/>
              <a:t>Introduction </a:t>
            </a:r>
            <a:endParaRPr lang="fr-FR" sz="4500" dirty="0" smtClean="0"/>
          </a:p>
          <a:p>
            <a:pPr algn="just">
              <a:buNone/>
            </a:pPr>
            <a:r>
              <a:rPr lang="en-US" dirty="0" smtClean="0">
                <a:latin typeface="Segoe Print" pitchFamily="2" charset="0"/>
              </a:rPr>
              <a:t>         </a:t>
            </a:r>
            <a:r>
              <a:rPr lang="en-US" sz="3200" dirty="0" smtClean="0">
                <a:latin typeface="Segoe Print" pitchFamily="2" charset="0"/>
              </a:rPr>
              <a:t>Knowledge </a:t>
            </a:r>
            <a:r>
              <a:rPr lang="en-US" sz="3200" dirty="0" smtClean="0">
                <a:latin typeface="Segoe Print" pitchFamily="2" charset="0"/>
              </a:rPr>
              <a:t>is the ingredient that propels development and success. It is the key to successful living and development of a nation. It is indispensible in any field of human </a:t>
            </a:r>
            <a:r>
              <a:rPr lang="en-US" sz="3200" dirty="0" err="1" smtClean="0">
                <a:latin typeface="Segoe Print" pitchFamily="2" charset="0"/>
              </a:rPr>
              <a:t>endeavour</a:t>
            </a:r>
            <a:r>
              <a:rPr lang="en-US" sz="3200" dirty="0" smtClean="0">
                <a:latin typeface="Segoe Print" pitchFamily="2" charset="0"/>
              </a:rPr>
              <a:t> as it determines its success or otherwise whether in formal education or in other informal ways. Generally, there are two ways of seeking for knowledge. The first way is seeking for knowledge in a formal way. This simply means seeking for formal education. Formal education is the knowledge one acquires in classroom setting or in an environment close to the classroom situation. Informal education is said to be received through daily activities, practice and experience. However, the library is indispensible in both ways of seeking for knowledge. The library can be of assistance to those in schools or colleges by providing information already written by others. The library can also be of assistance to those who are not necessarily in school to answer some of their questions. In this situation, the library serves as an organ or the process of studying or acquiring knowledge.</a:t>
            </a:r>
            <a:endParaRPr lang="fr-FR" sz="3200" dirty="0" smtClean="0">
              <a:latin typeface="Segoe Print" pitchFamily="2" charset="0"/>
            </a:endParaRPr>
          </a:p>
          <a:p>
            <a:pPr algn="just">
              <a:buNone/>
            </a:pPr>
            <a:endParaRPr lang="fr-FR" dirty="0">
              <a:latin typeface="Segoe Print" pitchFamily="2" charset="0"/>
            </a:endParaRPr>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orya\Desktop\young-woman-reaching-book-library-2_0.jpg"/>
          <p:cNvPicPr>
            <a:picLocks noChangeAspect="1" noChangeArrowheads="1"/>
          </p:cNvPicPr>
          <p:nvPr/>
        </p:nvPicPr>
        <p:blipFill>
          <a:blip r:embed="rId2"/>
          <a:srcRect/>
          <a:stretch>
            <a:fillRect/>
          </a:stretch>
        </p:blipFill>
        <p:spPr bwMode="auto">
          <a:xfrm>
            <a:off x="0" y="642918"/>
            <a:ext cx="9058292" cy="5095289"/>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229600" cy="5026072"/>
          </a:xfrm>
        </p:spPr>
        <p:style>
          <a:lnRef idx="2">
            <a:schemeClr val="accent1"/>
          </a:lnRef>
          <a:fillRef idx="1">
            <a:schemeClr val="lt1"/>
          </a:fillRef>
          <a:effectRef idx="0">
            <a:schemeClr val="accent1"/>
          </a:effectRef>
          <a:fontRef idx="minor">
            <a:schemeClr val="dk1"/>
          </a:fontRef>
        </p:style>
        <p:txBody>
          <a:bodyPr>
            <a:normAutofit fontScale="40000" lnSpcReduction="20000"/>
          </a:bodyPr>
          <a:lstStyle/>
          <a:p>
            <a:pPr>
              <a:lnSpc>
                <a:spcPct val="170000"/>
              </a:lnSpc>
            </a:pPr>
            <a:r>
              <a:rPr lang="en-US" dirty="0" smtClean="0"/>
              <a:t>        </a:t>
            </a:r>
            <a:r>
              <a:rPr lang="en-US" sz="3800" dirty="0" smtClean="0">
                <a:latin typeface="Segoe Print" pitchFamily="2" charset="0"/>
              </a:rPr>
              <a:t>A  library (derived from the Latin word </a:t>
            </a:r>
            <a:r>
              <a:rPr lang="en-US" sz="3800" dirty="0" err="1" smtClean="0">
                <a:latin typeface="Segoe Print" pitchFamily="2" charset="0"/>
              </a:rPr>
              <a:t>liber</a:t>
            </a:r>
            <a:r>
              <a:rPr lang="en-US" sz="3800" dirty="0" smtClean="0">
                <a:latin typeface="Segoe Print" pitchFamily="2" charset="0"/>
              </a:rPr>
              <a:t> meaning books) is a collection of written, printed, or other graphic and visual materials including films, photographs, </a:t>
            </a:r>
            <a:r>
              <a:rPr lang="en-US" sz="3800" dirty="0" smtClean="0">
                <a:latin typeface="Segoe Print" pitchFamily="2" charset="0"/>
              </a:rPr>
              <a:t>phonographs,</a:t>
            </a:r>
            <a:r>
              <a:rPr lang="fr-FR" sz="3800" dirty="0" smtClean="0">
                <a:latin typeface="Segoe Print" pitchFamily="2" charset="0"/>
              </a:rPr>
              <a:t> </a:t>
            </a:r>
            <a:r>
              <a:rPr lang="en-US" sz="3800" dirty="0" smtClean="0">
                <a:latin typeface="Segoe Print" pitchFamily="2" charset="0"/>
              </a:rPr>
              <a:t>tapes</a:t>
            </a:r>
            <a:r>
              <a:rPr lang="en-US" sz="3800" dirty="0" smtClean="0">
                <a:latin typeface="Segoe Print" pitchFamily="2" charset="0"/>
              </a:rPr>
              <a:t>, records video cassette, disc, microforms and computer </a:t>
            </a:r>
            <a:r>
              <a:rPr lang="en-US" sz="3800" dirty="0" err="1" smtClean="0">
                <a:latin typeface="Segoe Print" pitchFamily="2" charset="0"/>
              </a:rPr>
              <a:t>programmes</a:t>
            </a:r>
            <a:r>
              <a:rPr lang="en-US" sz="3800" dirty="0" smtClean="0">
                <a:latin typeface="Segoe Print" pitchFamily="2" charset="0"/>
              </a:rPr>
              <a:t> (software) organized and maintained for reading, study and interpreted to meet broad and varying need of people for information, knowledge, recreation and aesthetic enjoyment. In other words, A library is a collection of resources in a variety of formats that is organized by information professionals or other experts who provide convenient physical, digital, bibliographic, or intellectual access and offer targeted services and programs with the mission of educating, informing, or entertaining a variety of audiences (5) and the goal of stimulating individual learning and advancing society as a whole."  </a:t>
            </a:r>
            <a:endParaRPr lang="fr-FR" sz="3800" dirty="0" smtClean="0">
              <a:latin typeface="Segoe Print" pitchFamily="2" charset="0"/>
            </a:endParaRPr>
          </a:p>
          <a:p>
            <a:pPr>
              <a:buNone/>
            </a:pPr>
            <a:endParaRPr lang="fr-FR" dirty="0"/>
          </a:p>
        </p:txBody>
      </p:sp>
      <p:sp>
        <p:nvSpPr>
          <p:cNvPr id="2" name="Titre 1"/>
          <p:cNvSpPr>
            <a:spLocks noGrp="1"/>
          </p:cNvSpPr>
          <p:nvPr>
            <p:ph type="title"/>
          </p:nvPr>
        </p:nvSpPr>
        <p:spPr/>
        <p:txBody>
          <a:bodyPr/>
          <a:lstStyle/>
          <a:p>
            <a:r>
              <a:rPr lang="fr-FR" dirty="0" err="1" smtClean="0"/>
              <a:t>Definition</a:t>
            </a:r>
            <a:r>
              <a:rPr lang="fr-FR" dirty="0" smtClean="0"/>
              <a:t> of </a:t>
            </a:r>
            <a:r>
              <a:rPr lang="fr-FR" dirty="0" err="1" smtClean="0"/>
              <a:t>library</a:t>
            </a:r>
            <a:endParaRPr lang="fr-FR" dirty="0"/>
          </a:p>
        </p:txBody>
      </p:sp>
    </p:spTree>
  </p:cSld>
  <p:clrMapOvr>
    <a:masterClrMapping/>
  </p:clrMapOvr>
  <p:transition spd="med">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472518" cy="1571612"/>
          </a:xfrm>
        </p:spPr>
        <p:txBody>
          <a:bodyPr>
            <a:normAutofit fontScale="90000"/>
          </a:bodyPr>
          <a:lstStyle/>
          <a:p>
            <a:pPr algn="ctr"/>
            <a:r>
              <a:rPr lang="en-US" b="1" dirty="0" smtClean="0"/>
              <a:t>Objectives</a:t>
            </a:r>
            <a:r>
              <a:rPr lang="en-US" b="1" dirty="0" smtClean="0"/>
              <a:t> </a:t>
            </a:r>
            <a:r>
              <a:rPr lang="en-US" b="1" dirty="0" smtClean="0"/>
              <a:t>and purposes of the library </a:t>
            </a:r>
            <a:r>
              <a:rPr lang="fr-FR" dirty="0" smtClean="0"/>
              <a:t/>
            </a:r>
            <a:br>
              <a:rPr lang="fr-FR" dirty="0" smtClean="0"/>
            </a:br>
            <a:endParaRPr lang="fr-FR" dirty="0"/>
          </a:p>
        </p:txBody>
      </p:sp>
      <p:sp>
        <p:nvSpPr>
          <p:cNvPr id="4" name="Ellipse 3"/>
          <p:cNvSpPr/>
          <p:nvPr/>
        </p:nvSpPr>
        <p:spPr>
          <a:xfrm>
            <a:off x="571472" y="1785926"/>
            <a:ext cx="7286676" cy="40005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To ensure that its user’s needs are meet within the shortest possible time. This mean that, the usefulness of any library collection depend upon the ease and speed with which books and other library materials can be located and use when required. To this end, books are shelved according to some pre-determined classification and relation. </a:t>
            </a:r>
            <a:endParaRPr lang="fr-FR" dirty="0"/>
          </a:p>
        </p:txBody>
      </p:sp>
    </p:spTree>
  </p:cSld>
  <p:clrMapOvr>
    <a:masterClrMapping/>
  </p:clrMapOvr>
  <p:transition spd="med">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1214414" y="1643050"/>
            <a:ext cx="6858048" cy="33575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Libraries provide sitting facilities for readers who want to take note. </a:t>
            </a:r>
            <a:r>
              <a:rPr lang="fr-FR" dirty="0" smtClean="0"/>
              <a:t>Library staff are </a:t>
            </a:r>
            <a:r>
              <a:rPr lang="en-US" dirty="0" smtClean="0"/>
              <a:t>also readily available to help users make efficient use of the library; attend to users’ problems and reshelf consulted books in their proper positions. There are other staff who work behind the scene that the readers may not see. </a:t>
            </a:r>
            <a:endParaRPr lang="fr-FR" dirty="0"/>
          </a:p>
        </p:txBody>
      </p:sp>
      <p:sp>
        <p:nvSpPr>
          <p:cNvPr id="2049" name="Rectangle 1"/>
          <p:cNvSpPr>
            <a:spLocks noChangeArrowheads="1"/>
          </p:cNvSpPr>
          <p:nvPr/>
        </p:nvSpPr>
        <p:spPr bwMode="auto">
          <a:xfrm>
            <a:off x="0" y="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69875" algn="l" defTabSz="914400" rtl="0" eaLnBrk="1" fontAlgn="base" latinLnBrk="0" hangingPunct="1">
              <a:lnSpc>
                <a:spcPct val="100000"/>
              </a:lnSpc>
              <a:spcBef>
                <a:spcPct val="0"/>
              </a:spcBef>
              <a:spcAft>
                <a:spcPct val="0"/>
              </a:spcAft>
              <a:buClrTx/>
              <a:buSzTx/>
              <a:buFontTx/>
              <a:buChar cha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Libraries provide sitting facilities for readers who want to take note. </a:t>
            </a:r>
            <a:r>
              <a:rPr kumimoji="0" lang="en-C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Library staff are</a:t>
            </a:r>
            <a:endPar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also readily available to help users make efficient use of the library; attend to users’ problems and reshelf consulted books in their proper positions</a:t>
            </a:r>
            <a:r>
              <a:rPr kumimoji="0" lang="fr-FR" sz="1100" b="0" i="0" u="none" strike="noStrike" cap="none" normalizeH="0" baseline="0" smtClean="0">
                <a:ln>
                  <a:noFill/>
                </a:ln>
                <a:solidFill>
                  <a:schemeClr val="tx1"/>
                </a:solidFill>
                <a:effectLst/>
                <a:latin typeface="Arial"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0" y="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69875" algn="l" defTabSz="914400" rtl="0" eaLnBrk="1" fontAlgn="base" latinLnBrk="0" hangingPunct="1">
              <a:lnSpc>
                <a:spcPct val="100000"/>
              </a:lnSpc>
              <a:spcBef>
                <a:spcPct val="0"/>
              </a:spcBef>
              <a:spcAft>
                <a:spcPct val="0"/>
              </a:spcAft>
              <a:buClrTx/>
              <a:buSzTx/>
              <a:buFontTx/>
              <a:buChar cha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Libraries provide sitting facilities for readers who want to take note. </a:t>
            </a:r>
            <a:r>
              <a:rPr kumimoji="0" lang="en-C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Library staff are</a:t>
            </a:r>
            <a:endPar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69875"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also readily available to help users make efficient use of the library; attend to users’ problems and reshelf consulted books in their proper positions</a:t>
            </a:r>
            <a:r>
              <a:rPr kumimoji="0" lang="fr-FR" sz="1100" b="0" i="0" u="none" strike="noStrike" cap="none" normalizeH="0" baseline="0" smtClean="0">
                <a:ln>
                  <a:noFill/>
                </a:ln>
                <a:solidFill>
                  <a:schemeClr val="tx1"/>
                </a:solidFill>
                <a:effectLst/>
                <a:latin typeface="Arial"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droite 3"/>
          <p:cNvSpPr/>
          <p:nvPr/>
        </p:nvSpPr>
        <p:spPr>
          <a:xfrm>
            <a:off x="1357290" y="642918"/>
            <a:ext cx="5857916" cy="21431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smtClean="0"/>
              <a:t>To accelerate the possibility of the students studying individually on their own most of the time in order to enrich what has been taught. </a:t>
            </a:r>
            <a:endParaRPr lang="fr-FR" dirty="0" smtClean="0"/>
          </a:p>
        </p:txBody>
      </p:sp>
      <p:sp>
        <p:nvSpPr>
          <p:cNvPr id="6" name="Flèche droite 5"/>
          <p:cNvSpPr/>
          <p:nvPr/>
        </p:nvSpPr>
        <p:spPr>
          <a:xfrm>
            <a:off x="1214414" y="2428868"/>
            <a:ext cx="6715172" cy="18573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smtClean="0"/>
              <a:t>On the other hand, the library meets the recreational needs of its users by providing materials to occupy their leisure times or to while always the times.</a:t>
            </a:r>
            <a:endParaRPr lang="fr-FR" dirty="0" smtClean="0"/>
          </a:p>
        </p:txBody>
      </p:sp>
      <p:sp>
        <p:nvSpPr>
          <p:cNvPr id="7" name="Flèche droite 6"/>
          <p:cNvSpPr/>
          <p:nvPr/>
        </p:nvSpPr>
        <p:spPr>
          <a:xfrm>
            <a:off x="714348" y="4000504"/>
            <a:ext cx="8001056" cy="2571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smtClean="0"/>
              <a:t>Another purpose of the library is to serve the needs of the business men who may require information on trade or commerce to promote their business. </a:t>
            </a:r>
            <a:endParaRPr lang="fr-FR" dirty="0" smtClean="0"/>
          </a:p>
          <a:p>
            <a:pPr lvl="0"/>
            <a:r>
              <a:rPr lang="en-US" dirty="0" smtClean="0"/>
              <a:t>Yet other purpose the library is to meet the research needs of its users such as in any academic library. </a:t>
            </a:r>
            <a:endParaRPr lang="fr-FR" dirty="0"/>
          </a:p>
        </p:txBody>
      </p:sp>
    </p:spTree>
  </p:cSld>
  <p:clrMapOvr>
    <a:masterClrMapping/>
  </p:clrMapOvr>
  <p:transition spd="med">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62</TotalTime>
  <Words>1151</Words>
  <PresentationFormat>Affichage à l'écran (4:3)</PresentationFormat>
  <Paragraphs>72</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Papier</vt:lpstr>
      <vt:lpstr>Diapositive 1</vt:lpstr>
      <vt:lpstr>Diapositive 2</vt:lpstr>
      <vt:lpstr>The outline</vt:lpstr>
      <vt:lpstr>Diapositive 4</vt:lpstr>
      <vt:lpstr>Diapositive 5</vt:lpstr>
      <vt:lpstr>Definition of library</vt:lpstr>
      <vt:lpstr>Objectives and purposes of the library  </vt:lpstr>
      <vt:lpstr>Diapositive 8</vt:lpstr>
      <vt:lpstr>Diapositive 9</vt:lpstr>
      <vt:lpstr>Diapositive 10</vt:lpstr>
      <vt:lpstr>Types of libraries </vt:lpstr>
      <vt:lpstr>Diapositive 12</vt:lpstr>
      <vt:lpstr>Diapositive 13</vt:lpstr>
      <vt:lpstr>Diapositive 14</vt:lpstr>
      <vt:lpstr>Diapositive 15</vt:lpstr>
      <vt:lpstr>  </vt:lpstr>
      <vt:lpstr>Diapositive 17</vt:lpstr>
      <vt:lpstr>Diapositive 18</vt:lpstr>
      <vt:lpstr>SOURCES OF INFORMATION </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Pédagogie Français</dc:creator>
  <cp:lastModifiedBy>sorya</cp:lastModifiedBy>
  <cp:revision>25</cp:revision>
  <dcterms:created xsi:type="dcterms:W3CDTF">2023-10-24T11:56:33Z</dcterms:created>
  <dcterms:modified xsi:type="dcterms:W3CDTF">2023-10-24T14:33:29Z</dcterms:modified>
</cp:coreProperties>
</file>