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7" r:id="rId11"/>
    <p:sldId id="265" r:id="rId12"/>
    <p:sldId id="266" r:id="rId13"/>
    <p:sldId id="268" r:id="rId14"/>
    <p:sldId id="269" r:id="rId15"/>
    <p:sldId id="271"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396386-5C46-4112-BD82-67F74BE5746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1B4B756-7629-4D9B-8369-6833752C8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7933D78-E0E9-4D63-B5E4-52A39D6D5CEC}"/>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5" name="Espace réservé du pied de page 4">
            <a:extLst>
              <a:ext uri="{FF2B5EF4-FFF2-40B4-BE49-F238E27FC236}">
                <a16:creationId xmlns:a16="http://schemas.microsoft.com/office/drawing/2014/main" id="{B507B472-02EC-48B0-99B2-7236385C6B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7ECAF4-A790-4BB7-A815-6C17E19972F4}"/>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65323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D6CF4-3AF3-4398-BA7D-199EC13A2F1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49121F2-F744-4E6E-9B8B-36728B20938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70022A-468B-401D-B52A-67ACAEB2D08A}"/>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5" name="Espace réservé du pied de page 4">
            <a:extLst>
              <a:ext uri="{FF2B5EF4-FFF2-40B4-BE49-F238E27FC236}">
                <a16:creationId xmlns:a16="http://schemas.microsoft.com/office/drawing/2014/main" id="{65058845-A6D9-4609-80A1-047D1001E5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4DC24F-2C74-41AA-A2C6-66932431DEFC}"/>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401203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E52A6D-6F3D-47EC-AB60-3C80E742CA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0B9F410-198C-43C3-9318-6360377401B4}"/>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05CFF5-FA26-4B69-9826-982F8970FCB5}"/>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5" name="Espace réservé du pied de page 4">
            <a:extLst>
              <a:ext uri="{FF2B5EF4-FFF2-40B4-BE49-F238E27FC236}">
                <a16:creationId xmlns:a16="http://schemas.microsoft.com/office/drawing/2014/main" id="{6CE90D54-2539-49B6-A6C2-954D120517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13482D-57B4-4754-9644-4738B76D1006}"/>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196454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C0CB0-8B97-4172-AABB-57305A29403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ACE668E-D5A6-468B-93E7-1069CDFE4B3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E57E37-AEBC-424E-B0E7-1F85E088A254}"/>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5" name="Espace réservé du pied de page 4">
            <a:extLst>
              <a:ext uri="{FF2B5EF4-FFF2-40B4-BE49-F238E27FC236}">
                <a16:creationId xmlns:a16="http://schemas.microsoft.com/office/drawing/2014/main" id="{773E77FF-704A-438C-A719-29E29CB4E6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295315-BA51-45B9-85A5-D35B2C064AFA}"/>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25426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BC063-6382-4A5D-A47F-484329E4BC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431B6A9-9DD3-4594-811A-0479F45DB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6545639-18BC-4209-AF20-0121B220C657}"/>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5" name="Espace réservé du pied de page 4">
            <a:extLst>
              <a:ext uri="{FF2B5EF4-FFF2-40B4-BE49-F238E27FC236}">
                <a16:creationId xmlns:a16="http://schemas.microsoft.com/office/drawing/2014/main" id="{652B973D-F4D2-436B-9193-DDF1464315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5A9AD3-5F8D-4679-95E9-45565E5A1E2A}"/>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312889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01FB7-163E-4FDE-9481-86A9A89EE3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C5F5CC-C55D-4CE2-B9C9-1635FD3675A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30233C2-5B7A-473F-B87D-9406BCEB9FD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939D1C1-4D8A-45DD-B8B5-A39D2D3D2C8F}"/>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6" name="Espace réservé du pied de page 5">
            <a:extLst>
              <a:ext uri="{FF2B5EF4-FFF2-40B4-BE49-F238E27FC236}">
                <a16:creationId xmlns:a16="http://schemas.microsoft.com/office/drawing/2014/main" id="{12896897-4252-4E03-9714-4D708B1A3B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EFEEFC-0587-4154-809F-DB493B6F0DF6}"/>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71687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907F68-A59D-47F2-B13C-88957FA55D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6C3746-70F0-4144-90C7-504166FD0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BDECCEA-24A2-4142-9852-BAB6617DA66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0D87025-E4C0-4483-B25C-7E72C061B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536F220-F8A1-4BBA-B640-341C4852DA5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0C957E5-8C28-4ABA-809F-1E9C126F0812}"/>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8" name="Espace réservé du pied de page 7">
            <a:extLst>
              <a:ext uri="{FF2B5EF4-FFF2-40B4-BE49-F238E27FC236}">
                <a16:creationId xmlns:a16="http://schemas.microsoft.com/office/drawing/2014/main" id="{81A41CFD-8CBD-49EF-B39D-86405B6C9B1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1F0E6EF-DF22-4E0F-90B4-7ED1C0185555}"/>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95591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C104FE-4C13-4C88-9829-B9D920CC01D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6F81E0C-D9C8-4532-9C33-4D013F6AE557}"/>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4" name="Espace réservé du pied de page 3">
            <a:extLst>
              <a:ext uri="{FF2B5EF4-FFF2-40B4-BE49-F238E27FC236}">
                <a16:creationId xmlns:a16="http://schemas.microsoft.com/office/drawing/2014/main" id="{1D357E44-82DC-4F44-88DF-3A8A19EA58A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9569A28-2B94-4C73-A58B-193F3F6692A3}"/>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346787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41C11E-D722-42CA-94F0-428D88EA0176}"/>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3" name="Espace réservé du pied de page 2">
            <a:extLst>
              <a:ext uri="{FF2B5EF4-FFF2-40B4-BE49-F238E27FC236}">
                <a16:creationId xmlns:a16="http://schemas.microsoft.com/office/drawing/2014/main" id="{F2EF3A52-FDDE-4B7C-A0D7-C2FFA247B88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E45D06-E621-421F-8C23-CD9C7A5AC8CF}"/>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37044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BD3DAD-DF2C-4F04-84E8-C8095DD5DA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C35322A-7550-44D5-A9B5-7669669E7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478CA70-1272-4A03-B9FE-2B1DF6521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8A04E37-BF44-4F63-AAC0-97226272EFDF}"/>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6" name="Espace réservé du pied de page 5">
            <a:extLst>
              <a:ext uri="{FF2B5EF4-FFF2-40B4-BE49-F238E27FC236}">
                <a16:creationId xmlns:a16="http://schemas.microsoft.com/office/drawing/2014/main" id="{A1A09F7B-02E6-4D20-AAD5-E43E56D52E1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6D2D5B-C3BF-41B3-9D97-2EE96B5787B3}"/>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157742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FCE51-45B0-4764-BB36-AA2087FB05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C8D10B3-70DB-4937-8487-F3689DBB15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688B54E-DD74-41EE-83A2-CEEE0B7FA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FB7C533-9C3A-4AAD-B7B4-EBA0B98A61F6}"/>
              </a:ext>
            </a:extLst>
          </p:cNvPr>
          <p:cNvSpPr>
            <a:spLocks noGrp="1"/>
          </p:cNvSpPr>
          <p:nvPr>
            <p:ph type="dt" sz="half" idx="10"/>
          </p:nvPr>
        </p:nvSpPr>
        <p:spPr/>
        <p:txBody>
          <a:bodyPr/>
          <a:lstStyle/>
          <a:p>
            <a:fld id="{873007BF-2751-4883-88C9-AF748FCEFA3A}" type="datetimeFigureOut">
              <a:rPr lang="fr-FR" smtClean="0"/>
              <a:t>17/04/2024</a:t>
            </a:fld>
            <a:endParaRPr lang="fr-FR"/>
          </a:p>
        </p:txBody>
      </p:sp>
      <p:sp>
        <p:nvSpPr>
          <p:cNvPr id="6" name="Espace réservé du pied de page 5">
            <a:extLst>
              <a:ext uri="{FF2B5EF4-FFF2-40B4-BE49-F238E27FC236}">
                <a16:creationId xmlns:a16="http://schemas.microsoft.com/office/drawing/2014/main" id="{D6C52E28-7839-4944-AFBE-C41DB42D33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CF622B-0291-4E7E-BD3F-9B664A7861A9}"/>
              </a:ext>
            </a:extLst>
          </p:cNvPr>
          <p:cNvSpPr>
            <a:spLocks noGrp="1"/>
          </p:cNvSpPr>
          <p:nvPr>
            <p:ph type="sldNum" sz="quarter" idx="12"/>
          </p:nvPr>
        </p:nvSpPr>
        <p:spPr/>
        <p:txBody>
          <a:bodyPr/>
          <a:lstStyle/>
          <a:p>
            <a:fld id="{6F486F17-B40E-4B04-8BF8-0F4413C74450}" type="slidenum">
              <a:rPr lang="fr-FR" smtClean="0"/>
              <a:t>‹N°›</a:t>
            </a:fld>
            <a:endParaRPr lang="fr-FR"/>
          </a:p>
        </p:txBody>
      </p:sp>
    </p:spTree>
    <p:extLst>
      <p:ext uri="{BB962C8B-B14F-4D97-AF65-F5344CB8AC3E}">
        <p14:creationId xmlns:p14="http://schemas.microsoft.com/office/powerpoint/2010/main" val="185628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7D98D1-426A-4EA7-8D74-3385C1451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53564E8-61FB-4D52-9FD2-055393928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F07867-C3CD-4E8F-A3CB-85614F314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007BF-2751-4883-88C9-AF748FCEFA3A}" type="datetimeFigureOut">
              <a:rPr lang="fr-FR" smtClean="0"/>
              <a:t>17/04/2024</a:t>
            </a:fld>
            <a:endParaRPr lang="fr-FR"/>
          </a:p>
        </p:txBody>
      </p:sp>
      <p:sp>
        <p:nvSpPr>
          <p:cNvPr id="5" name="Espace réservé du pied de page 4">
            <a:extLst>
              <a:ext uri="{FF2B5EF4-FFF2-40B4-BE49-F238E27FC236}">
                <a16:creationId xmlns:a16="http://schemas.microsoft.com/office/drawing/2014/main" id="{D611C6AD-04BE-434C-870E-25CA6622D5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BBF1E7-6884-40D9-9A4E-1B89244A14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86F17-B40E-4B04-8BF8-0F4413C74450}" type="slidenum">
              <a:rPr lang="fr-FR" smtClean="0"/>
              <a:t>‹N°›</a:t>
            </a:fld>
            <a:endParaRPr lang="fr-FR"/>
          </a:p>
        </p:txBody>
      </p:sp>
    </p:spTree>
    <p:extLst>
      <p:ext uri="{BB962C8B-B14F-4D97-AF65-F5344CB8AC3E}">
        <p14:creationId xmlns:p14="http://schemas.microsoft.com/office/powerpoint/2010/main" val="268810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BC23D8C-D003-45D0-A810-FF1E3AE6CF70}"/>
              </a:ext>
            </a:extLst>
          </p:cNvPr>
          <p:cNvSpPr>
            <a:spLocks noGrp="1"/>
          </p:cNvSpPr>
          <p:nvPr>
            <p:ph type="subTitle" idx="1"/>
          </p:nvPr>
        </p:nvSpPr>
        <p:spPr/>
        <p:txBody>
          <a:bodyPr/>
          <a:lstStyle/>
          <a:p>
            <a:endParaRPr lang="fr-FR" dirty="0"/>
          </a:p>
        </p:txBody>
      </p:sp>
      <p:pic>
        <p:nvPicPr>
          <p:cNvPr id="4" name="Image 3">
            <a:extLst>
              <a:ext uri="{FF2B5EF4-FFF2-40B4-BE49-F238E27FC236}">
                <a16:creationId xmlns:a16="http://schemas.microsoft.com/office/drawing/2014/main" id="{AB3E5B04-728C-45E9-8648-329DC981A1A9}"/>
              </a:ext>
            </a:extLst>
          </p:cNvPr>
          <p:cNvPicPr>
            <a:picLocks noChangeAspect="1"/>
          </p:cNvPicPr>
          <p:nvPr/>
        </p:nvPicPr>
        <p:blipFill>
          <a:blip r:embed="rId2"/>
          <a:stretch>
            <a:fillRect/>
          </a:stretch>
        </p:blipFill>
        <p:spPr>
          <a:xfrm>
            <a:off x="0" y="0"/>
            <a:ext cx="6096000" cy="6857999"/>
          </a:xfrm>
          <a:prstGeom prst="rect">
            <a:avLst/>
          </a:prstGeom>
        </p:spPr>
      </p:pic>
      <p:pic>
        <p:nvPicPr>
          <p:cNvPr id="5" name="Image 4">
            <a:extLst>
              <a:ext uri="{FF2B5EF4-FFF2-40B4-BE49-F238E27FC236}">
                <a16:creationId xmlns:a16="http://schemas.microsoft.com/office/drawing/2014/main" id="{1AF69580-28D5-4E62-96A0-2DCC798BA0B0}"/>
              </a:ext>
            </a:extLst>
          </p:cNvPr>
          <p:cNvPicPr>
            <a:picLocks noChangeAspect="1"/>
          </p:cNvPicPr>
          <p:nvPr/>
        </p:nvPicPr>
        <p:blipFill>
          <a:blip r:embed="rId3"/>
          <a:stretch>
            <a:fillRect/>
          </a:stretch>
        </p:blipFill>
        <p:spPr>
          <a:xfrm>
            <a:off x="6096000" y="1"/>
            <a:ext cx="6096000" cy="6858000"/>
          </a:xfrm>
          <a:prstGeom prst="rect">
            <a:avLst/>
          </a:prstGeom>
        </p:spPr>
      </p:pic>
      <p:sp>
        <p:nvSpPr>
          <p:cNvPr id="6" name="Rectangle 5">
            <a:extLst>
              <a:ext uri="{FF2B5EF4-FFF2-40B4-BE49-F238E27FC236}">
                <a16:creationId xmlns:a16="http://schemas.microsoft.com/office/drawing/2014/main" id="{91521F48-7F2A-4841-9936-3DBEB0F3565E}"/>
              </a:ext>
            </a:extLst>
          </p:cNvPr>
          <p:cNvSpPr/>
          <p:nvPr/>
        </p:nvSpPr>
        <p:spPr>
          <a:xfrm>
            <a:off x="3048000" y="2551837"/>
            <a:ext cx="6096000" cy="3416320"/>
          </a:xfrm>
          <a:prstGeom prst="rect">
            <a:avLst/>
          </a:prstGeom>
        </p:spPr>
        <p:txBody>
          <a:bodyPr>
            <a:spAutoFit/>
          </a:bodyPr>
          <a:lstStyle/>
          <a:p>
            <a:pPr algn="ctr">
              <a:lnSpc>
                <a:spcPct val="200000"/>
              </a:lnSpc>
            </a:pPr>
            <a:r>
              <a:rPr lang="fr-FR" sz="3600" b="1" dirty="0">
                <a:solidFill>
                  <a:schemeClr val="bg1"/>
                </a:solidFill>
                <a:latin typeface="Times New Roman" panose="02020603050405020304" pitchFamily="18" charset="0"/>
                <a:cs typeface="Times New Roman" panose="02020603050405020304" pitchFamily="18" charset="0"/>
              </a:rPr>
              <a:t>Module Botanique </a:t>
            </a:r>
          </a:p>
          <a:p>
            <a:pPr algn="ctr">
              <a:lnSpc>
                <a:spcPct val="200000"/>
              </a:lnSpc>
            </a:pPr>
            <a:r>
              <a:rPr lang="fr-FR" sz="3600" b="1" dirty="0">
                <a:solidFill>
                  <a:schemeClr val="bg1"/>
                </a:solidFill>
                <a:latin typeface="Times New Roman" panose="02020603050405020304" pitchFamily="18" charset="0"/>
                <a:cs typeface="Times New Roman" panose="02020603050405020304" pitchFamily="18" charset="0"/>
              </a:rPr>
              <a:t>Chapitre VIII</a:t>
            </a:r>
          </a:p>
          <a:p>
            <a:pPr algn="ctr">
              <a:lnSpc>
                <a:spcPct val="200000"/>
              </a:lnSpc>
            </a:pPr>
            <a:r>
              <a:rPr lang="fr-FR" sz="3600" b="1" dirty="0">
                <a:solidFill>
                  <a:schemeClr val="bg1"/>
                </a:solidFill>
                <a:latin typeface="Times New Roman" panose="02020603050405020304" pitchFamily="18" charset="0"/>
                <a:cs typeface="Times New Roman" panose="02020603050405020304" pitchFamily="18" charset="0"/>
              </a:rPr>
              <a:t>Les </a:t>
            </a:r>
            <a:r>
              <a:rPr lang="fr-FR" sz="3600" b="1" dirty="0" err="1">
                <a:solidFill>
                  <a:schemeClr val="bg1"/>
                </a:solidFill>
                <a:latin typeface="Times New Roman" panose="02020603050405020304" pitchFamily="18" charset="0"/>
                <a:cs typeface="Times New Roman" panose="02020603050405020304" pitchFamily="18" charset="0"/>
              </a:rPr>
              <a:t>Cycadophytes</a:t>
            </a:r>
            <a:r>
              <a:rPr lang="fr-FR" sz="3600" b="1" dirty="0">
                <a:solidFill>
                  <a:schemeClr val="bg1"/>
                </a:solidFill>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1D1216B8-6486-4128-9144-9414AFBA8885}"/>
              </a:ext>
            </a:extLst>
          </p:cNvPr>
          <p:cNvSpPr/>
          <p:nvPr/>
        </p:nvSpPr>
        <p:spPr>
          <a:xfrm>
            <a:off x="8123942" y="5972919"/>
            <a:ext cx="3564117" cy="369332"/>
          </a:xfrm>
          <a:prstGeom prst="rect">
            <a:avLst/>
          </a:prstGeom>
        </p:spPr>
        <p:txBody>
          <a:bodyPr wrap="none">
            <a:spAutoFit/>
          </a:bodyPr>
          <a:lstStyle/>
          <a:p>
            <a:r>
              <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réaliser par Mr    </a:t>
            </a:r>
            <a:r>
              <a:rPr lang="fr-FR"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Guemmaz</a:t>
            </a:r>
            <a:r>
              <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Fateh</a:t>
            </a:r>
            <a:endParaRPr lang="fr-FR" dirty="0">
              <a:solidFill>
                <a:schemeClr val="bg1"/>
              </a:solidFill>
            </a:endParaRPr>
          </a:p>
        </p:txBody>
      </p:sp>
    </p:spTree>
    <p:extLst>
      <p:ext uri="{BB962C8B-B14F-4D97-AF65-F5344CB8AC3E}">
        <p14:creationId xmlns:p14="http://schemas.microsoft.com/office/powerpoint/2010/main" val="343529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E2C67E3-6A92-4AB3-9140-963309E446ED}"/>
              </a:ext>
            </a:extLst>
          </p:cNvPr>
          <p:cNvSpPr>
            <a:spLocks noGrp="1"/>
          </p:cNvSpPr>
          <p:nvPr>
            <p:ph idx="1"/>
          </p:nvPr>
        </p:nvSpPr>
        <p:spPr>
          <a:xfrm>
            <a:off x="514350" y="354331"/>
            <a:ext cx="7235190" cy="2926079"/>
          </a:xfrm>
        </p:spPr>
        <p:txBody>
          <a:bodyPr>
            <a:normAutofit fontScale="92500" lnSpcReduction="10000"/>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La structure de chaque cône est constituée d'écailles ou de </a:t>
            </a:r>
            <a:r>
              <a:rPr lang="fr-FR" sz="1800" dirty="0" err="1">
                <a:latin typeface="Times New Roman" panose="02020603050405020304" pitchFamily="18" charset="0"/>
                <a:cs typeface="Times New Roman" panose="02020603050405020304" pitchFamily="18" charset="0"/>
              </a:rPr>
              <a:t>microsporophylles</a:t>
            </a:r>
            <a:r>
              <a:rPr lang="fr-FR" sz="1800" dirty="0">
                <a:latin typeface="Times New Roman" panose="02020603050405020304" pitchFamily="18" charset="0"/>
                <a:cs typeface="Times New Roman" panose="02020603050405020304" pitchFamily="18" charset="0"/>
              </a:rPr>
              <a:t> qui renferment, sur la partie inférieure, de nombreux microsporanges appelés sacs polliniques. Chaque écaille ou </a:t>
            </a:r>
            <a:r>
              <a:rPr lang="fr-FR" sz="1800" dirty="0" err="1">
                <a:latin typeface="Times New Roman" panose="02020603050405020304" pitchFamily="18" charset="0"/>
                <a:cs typeface="Times New Roman" panose="02020603050405020304" pitchFamily="18" charset="0"/>
              </a:rPr>
              <a:t>microsporophylle</a:t>
            </a:r>
            <a:r>
              <a:rPr lang="fr-FR" sz="1800" dirty="0">
                <a:latin typeface="Times New Roman" panose="02020603050405020304" pitchFamily="18" charset="0"/>
                <a:cs typeface="Times New Roman" panose="02020603050405020304" pitchFamily="18" charset="0"/>
              </a:rPr>
              <a:t> correspond à une étamine des Angiospermes, ce qui signifie que le cône mâle correspond à une fleur mâle. Trois cellules composent le grain de pollen : la cellule végétative, la cellule génératrice et la cellule basale. Deux spermatozoïdes ciliés sont produits par chaque grain de pollen</a:t>
            </a:r>
            <a:r>
              <a:rPr lang="fr-FR" dirty="0">
                <a:latin typeface="Times New Roman" panose="02020603050405020304" pitchFamily="18" charset="0"/>
                <a:cs typeface="Times New Roman" panose="02020603050405020304" pitchFamily="18" charset="0"/>
              </a:rPr>
              <a:t>..</a:t>
            </a:r>
            <a:endParaRPr lang="fr-FR" dirty="0"/>
          </a:p>
        </p:txBody>
      </p:sp>
      <p:pic>
        <p:nvPicPr>
          <p:cNvPr id="4" name="Image 3">
            <a:extLst>
              <a:ext uri="{FF2B5EF4-FFF2-40B4-BE49-F238E27FC236}">
                <a16:creationId xmlns:a16="http://schemas.microsoft.com/office/drawing/2014/main" id="{DCAAAF5A-0701-4125-A436-2264276AEB3E}"/>
              </a:ext>
            </a:extLst>
          </p:cNvPr>
          <p:cNvPicPr>
            <a:picLocks noChangeAspect="1"/>
          </p:cNvPicPr>
          <p:nvPr/>
        </p:nvPicPr>
        <p:blipFill>
          <a:blip r:embed="rId2"/>
          <a:stretch>
            <a:fillRect/>
          </a:stretch>
        </p:blipFill>
        <p:spPr>
          <a:xfrm>
            <a:off x="514350" y="3577590"/>
            <a:ext cx="11304270" cy="2641281"/>
          </a:xfrm>
          <a:prstGeom prst="rect">
            <a:avLst/>
          </a:prstGeom>
        </p:spPr>
      </p:pic>
      <p:pic>
        <p:nvPicPr>
          <p:cNvPr id="5" name="Image 4">
            <a:extLst>
              <a:ext uri="{FF2B5EF4-FFF2-40B4-BE49-F238E27FC236}">
                <a16:creationId xmlns:a16="http://schemas.microsoft.com/office/drawing/2014/main" id="{5A0965DC-F65B-434F-BC82-61D9333787D1}"/>
              </a:ext>
            </a:extLst>
          </p:cNvPr>
          <p:cNvPicPr>
            <a:picLocks noChangeAspect="1"/>
          </p:cNvPicPr>
          <p:nvPr/>
        </p:nvPicPr>
        <p:blipFill>
          <a:blip r:embed="rId3"/>
          <a:stretch>
            <a:fillRect/>
          </a:stretch>
        </p:blipFill>
        <p:spPr>
          <a:xfrm>
            <a:off x="7749540" y="308611"/>
            <a:ext cx="4160520" cy="3120389"/>
          </a:xfrm>
          <a:prstGeom prst="rect">
            <a:avLst/>
          </a:prstGeom>
        </p:spPr>
      </p:pic>
    </p:spTree>
    <p:extLst>
      <p:ext uri="{BB962C8B-B14F-4D97-AF65-F5344CB8AC3E}">
        <p14:creationId xmlns:p14="http://schemas.microsoft.com/office/powerpoint/2010/main" val="290120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3F8DF4-CF61-446C-85BF-E257CF372F16}"/>
              </a:ext>
            </a:extLst>
          </p:cNvPr>
          <p:cNvSpPr>
            <a:spLocks noGrp="1"/>
          </p:cNvSpPr>
          <p:nvPr>
            <p:ph idx="1"/>
          </p:nvPr>
        </p:nvSpPr>
        <p:spPr>
          <a:xfrm>
            <a:off x="838200" y="205740"/>
            <a:ext cx="4850132" cy="6057900"/>
          </a:xfrm>
        </p:spPr>
        <p:txBody>
          <a:bodyPr>
            <a:normAutofit/>
          </a:bodyPr>
          <a:lstStyle/>
          <a:p>
            <a:r>
              <a:rPr lang="fr-FR" b="1" dirty="0">
                <a:latin typeface="Times New Roman" panose="02020603050405020304" pitchFamily="18" charset="0"/>
                <a:cs typeface="Times New Roman" panose="02020603050405020304" pitchFamily="18" charset="0"/>
              </a:rPr>
              <a:t>I.2.2.2. </a:t>
            </a:r>
            <a:r>
              <a:rPr lang="fr-FR" b="1" dirty="0"/>
              <a:t>Appareil reproducteur femelle</a:t>
            </a:r>
          </a:p>
          <a:p>
            <a:pPr marL="0" indent="0">
              <a:lnSpc>
                <a:spcPct val="150000"/>
              </a:lnSpc>
              <a:buNone/>
            </a:pPr>
            <a:r>
              <a:rPr lang="fr-FR" sz="1800" dirty="0">
                <a:latin typeface="Times New Roman" panose="02020603050405020304" pitchFamily="18" charset="0"/>
                <a:cs typeface="Times New Roman" panose="02020603050405020304" pitchFamily="18" charset="0"/>
              </a:rPr>
              <a:t>Le dispositif reproducteur femelle est composé d'un cône d'un diamètre de 40 cm. Chaque cône est constitué de feuilles ovulifères fertiles ou </a:t>
            </a:r>
            <a:r>
              <a:rPr lang="fr-FR" sz="1800" dirty="0" err="1">
                <a:latin typeface="Times New Roman" panose="02020603050405020304" pitchFamily="18" charset="0"/>
                <a:cs typeface="Times New Roman" panose="02020603050405020304" pitchFamily="18" charset="0"/>
              </a:rPr>
              <a:t>macrosporophylles</a:t>
            </a:r>
            <a:r>
              <a:rPr lang="fr-FR" sz="1800" dirty="0">
                <a:latin typeface="Times New Roman" panose="02020603050405020304" pitchFamily="18" charset="0"/>
                <a:cs typeface="Times New Roman" panose="02020603050405020304" pitchFamily="18" charset="0"/>
              </a:rPr>
              <a:t>, ces feuilles présentent une forme similaire à celle des feuilles végétatives, mais elles sont légèrement plus petites (10 à 15cm) et de couleur brunâtre (sans chlorophylle). Deux rangées d'ovules orangés se trouvent dans la partie inférieure du rachis (à leur base). Les ovules présentent une taille importante (6 à 7 cm de long) car ils accumulent des réserves avant la fécondation.</a:t>
            </a:r>
          </a:p>
        </p:txBody>
      </p:sp>
      <p:pic>
        <p:nvPicPr>
          <p:cNvPr id="4" name="Image 3">
            <a:extLst>
              <a:ext uri="{FF2B5EF4-FFF2-40B4-BE49-F238E27FC236}">
                <a16:creationId xmlns:a16="http://schemas.microsoft.com/office/drawing/2014/main" id="{EBE997BC-43B4-4A1B-9513-1D1356686501}"/>
              </a:ext>
            </a:extLst>
          </p:cNvPr>
          <p:cNvPicPr>
            <a:picLocks noChangeAspect="1"/>
          </p:cNvPicPr>
          <p:nvPr/>
        </p:nvPicPr>
        <p:blipFill>
          <a:blip r:embed="rId2"/>
          <a:stretch>
            <a:fillRect/>
          </a:stretch>
        </p:blipFill>
        <p:spPr>
          <a:xfrm>
            <a:off x="6096001" y="205740"/>
            <a:ext cx="5756910" cy="3223260"/>
          </a:xfrm>
          <a:prstGeom prst="rect">
            <a:avLst/>
          </a:prstGeom>
        </p:spPr>
      </p:pic>
      <p:pic>
        <p:nvPicPr>
          <p:cNvPr id="5" name="Image 4">
            <a:extLst>
              <a:ext uri="{FF2B5EF4-FFF2-40B4-BE49-F238E27FC236}">
                <a16:creationId xmlns:a16="http://schemas.microsoft.com/office/drawing/2014/main" id="{116F3940-007C-46B2-9238-23A69A61FDB5}"/>
              </a:ext>
            </a:extLst>
          </p:cNvPr>
          <p:cNvPicPr>
            <a:picLocks noChangeAspect="1"/>
          </p:cNvPicPr>
          <p:nvPr/>
        </p:nvPicPr>
        <p:blipFill>
          <a:blip r:embed="rId3"/>
          <a:stretch>
            <a:fillRect/>
          </a:stretch>
        </p:blipFill>
        <p:spPr>
          <a:xfrm>
            <a:off x="6096000" y="3646170"/>
            <a:ext cx="5756910" cy="2868930"/>
          </a:xfrm>
          <a:prstGeom prst="rect">
            <a:avLst/>
          </a:prstGeom>
        </p:spPr>
      </p:pic>
    </p:spTree>
    <p:extLst>
      <p:ext uri="{BB962C8B-B14F-4D97-AF65-F5344CB8AC3E}">
        <p14:creationId xmlns:p14="http://schemas.microsoft.com/office/powerpoint/2010/main" val="142439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32F9A6C-6215-4210-A444-7FB481A3D7A7}"/>
              </a:ext>
            </a:extLst>
          </p:cNvPr>
          <p:cNvSpPr>
            <a:spLocks noGrp="1"/>
          </p:cNvSpPr>
          <p:nvPr>
            <p:ph idx="1"/>
          </p:nvPr>
        </p:nvSpPr>
        <p:spPr>
          <a:xfrm>
            <a:off x="285750" y="342900"/>
            <a:ext cx="5932170" cy="6046470"/>
          </a:xfrm>
        </p:spPr>
        <p:txBody>
          <a:bodyPr>
            <a:normAutofit/>
          </a:bodyPr>
          <a:lstStyle/>
          <a:p>
            <a:pPr marL="0" indent="0">
              <a:lnSpc>
                <a:spcPct val="170000"/>
              </a:lnSpc>
              <a:buNone/>
            </a:pPr>
            <a:r>
              <a:rPr lang="fr-FR" sz="1800" dirty="0">
                <a:latin typeface="Times New Roman" panose="02020603050405020304" pitchFamily="18" charset="0"/>
                <a:cs typeface="Times New Roman" panose="02020603050405020304" pitchFamily="18" charset="0"/>
              </a:rPr>
              <a:t>Chaque ovule est constitué de:</a:t>
            </a:r>
          </a:p>
          <a:p>
            <a:pPr>
              <a:lnSpc>
                <a:spcPct val="17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Un seul tégument tripartite vascularisé formé de 3 couches : </a:t>
            </a:r>
            <a:r>
              <a:rPr lang="fr-FR" sz="1800" dirty="0" err="1">
                <a:latin typeface="Times New Roman" panose="02020603050405020304" pitchFamily="18" charset="0"/>
                <a:cs typeface="Times New Roman" panose="02020603050405020304" pitchFamily="18" charset="0"/>
              </a:rPr>
              <a:t>sarcotesta</a:t>
            </a:r>
            <a:r>
              <a:rPr lang="fr-FR" sz="1800" dirty="0">
                <a:latin typeface="Times New Roman" panose="02020603050405020304" pitchFamily="18" charset="0"/>
                <a:cs typeface="Times New Roman" panose="02020603050405020304" pitchFamily="18" charset="0"/>
              </a:rPr>
              <a:t>, charnue ; </a:t>
            </a:r>
            <a:r>
              <a:rPr lang="fr-FR" sz="1800" dirty="0" err="1">
                <a:latin typeface="Times New Roman" panose="02020603050405020304" pitchFamily="18" charset="0"/>
                <a:cs typeface="Times New Roman" panose="02020603050405020304" pitchFamily="18" charset="0"/>
              </a:rPr>
              <a:t>sclérotesta</a:t>
            </a:r>
            <a:r>
              <a:rPr lang="fr-FR" sz="1800" dirty="0">
                <a:latin typeface="Times New Roman" panose="02020603050405020304" pitchFamily="18" charset="0"/>
                <a:cs typeface="Times New Roman" panose="02020603050405020304" pitchFamily="18" charset="0"/>
              </a:rPr>
              <a:t>, dure et </a:t>
            </a:r>
            <a:r>
              <a:rPr lang="fr-FR" sz="1800" dirty="0" err="1">
                <a:latin typeface="Times New Roman" panose="02020603050405020304" pitchFamily="18" charset="0"/>
                <a:cs typeface="Times New Roman" panose="02020603050405020304" pitchFamily="18" charset="0"/>
              </a:rPr>
              <a:t>sclérifiée</a:t>
            </a:r>
            <a:r>
              <a:rPr lang="fr-FR" sz="1800" dirty="0">
                <a:latin typeface="Times New Roman" panose="02020603050405020304" pitchFamily="18" charset="0"/>
                <a:cs typeface="Times New Roman" panose="02020603050405020304" pitchFamily="18" charset="0"/>
              </a:rPr>
              <a:t> et l’</a:t>
            </a:r>
            <a:r>
              <a:rPr lang="fr-FR" sz="1800" dirty="0" err="1">
                <a:latin typeface="Times New Roman" panose="02020603050405020304" pitchFamily="18" charset="0"/>
                <a:cs typeface="Times New Roman" panose="02020603050405020304" pitchFamily="18" charset="0"/>
              </a:rPr>
              <a:t>endotesta</a:t>
            </a:r>
            <a:r>
              <a:rPr lang="fr-FR" sz="1800" dirty="0">
                <a:latin typeface="Times New Roman" panose="02020603050405020304" pitchFamily="18" charset="0"/>
                <a:cs typeface="Times New Roman" panose="02020603050405020304" pitchFamily="18" charset="0"/>
              </a:rPr>
              <a:t>, mince .</a:t>
            </a:r>
          </a:p>
          <a:p>
            <a:pPr>
              <a:lnSpc>
                <a:spcPct val="17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Une ouverture dans le tégument ou micropyle qui se ferme lorsque la pollinisation est effectuée.</a:t>
            </a:r>
          </a:p>
          <a:p>
            <a:pPr>
              <a:lnSpc>
                <a:spcPct val="17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Un nucelle (ou macrosporange) creusé d’une chambre pollinique (ou chambre micropylaire) dans sa partie apicale.</a:t>
            </a:r>
          </a:p>
          <a:p>
            <a:pPr>
              <a:lnSpc>
                <a:spcPct val="17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Un endosperme ou gamétophyte femelle portant des archégones dans sa partie supérieure</a:t>
            </a:r>
          </a:p>
          <a:p>
            <a:endParaRPr lang="fr-FR" sz="1800" dirty="0"/>
          </a:p>
        </p:txBody>
      </p:sp>
      <p:pic>
        <p:nvPicPr>
          <p:cNvPr id="5" name="Image 4">
            <a:extLst>
              <a:ext uri="{FF2B5EF4-FFF2-40B4-BE49-F238E27FC236}">
                <a16:creationId xmlns:a16="http://schemas.microsoft.com/office/drawing/2014/main" id="{B486A37E-8B3D-4607-8BA6-9C30242CE6C4}"/>
              </a:ext>
            </a:extLst>
          </p:cNvPr>
          <p:cNvPicPr>
            <a:picLocks noChangeAspect="1"/>
          </p:cNvPicPr>
          <p:nvPr/>
        </p:nvPicPr>
        <p:blipFill>
          <a:blip r:embed="rId2"/>
          <a:stretch>
            <a:fillRect/>
          </a:stretch>
        </p:blipFill>
        <p:spPr>
          <a:xfrm>
            <a:off x="6743700" y="571500"/>
            <a:ext cx="4994910" cy="5543550"/>
          </a:xfrm>
          <a:prstGeom prst="rect">
            <a:avLst/>
          </a:prstGeom>
        </p:spPr>
      </p:pic>
    </p:spTree>
    <p:extLst>
      <p:ext uri="{BB962C8B-B14F-4D97-AF65-F5344CB8AC3E}">
        <p14:creationId xmlns:p14="http://schemas.microsoft.com/office/powerpoint/2010/main" val="73182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13650A-59E2-448B-87AA-A3754DC2C5F5}"/>
              </a:ext>
            </a:extLst>
          </p:cNvPr>
          <p:cNvSpPr>
            <a:spLocks noGrp="1"/>
          </p:cNvSpPr>
          <p:nvPr>
            <p:ph idx="1"/>
          </p:nvPr>
        </p:nvSpPr>
        <p:spPr>
          <a:xfrm>
            <a:off x="838200" y="388620"/>
            <a:ext cx="6717030" cy="5788343"/>
          </a:xfrm>
        </p:spPr>
        <p:txBody>
          <a:bodyPr>
            <a:norm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La fécondation est assurée par le vent, rarement par les </a:t>
            </a:r>
            <a:r>
              <a:rPr lang="fr-FR" sz="1800" dirty="0" err="1">
                <a:latin typeface="Times New Roman" panose="02020603050405020304" pitchFamily="18" charset="0"/>
                <a:cs typeface="Times New Roman" panose="02020603050405020304" pitchFamily="18" charset="0"/>
              </a:rPr>
              <a:t>insectes,Chaque</a:t>
            </a:r>
            <a:r>
              <a:rPr lang="fr-FR" sz="1800" dirty="0">
                <a:latin typeface="Times New Roman" panose="02020603050405020304" pitchFamily="18" charset="0"/>
                <a:cs typeface="Times New Roman" panose="02020603050405020304" pitchFamily="18" charset="0"/>
              </a:rPr>
              <a:t> ovule mûr secrète une goutte de liquide qui colle et attire les grains de pollen dans la chambre pollinique. Les gamètes mâles sont ciliés comme les spermatozoïdes animaux. Ces spermatozoïdes nagent dans la gouttelette de liquide provenant du tube pollinique et pénètrent dans l’oosphère qu’ils fécondent. La fécondation est de type zoïdogamie. Plusieurs oosphères peuvent être fécondées mais un seul embryon se développe en une plantule à deux cotylédons. Sitôt la fécondation effectuée, l'embryon se développe, puis la plantule qui donnera un nouveau cycas. Les </a:t>
            </a:r>
            <a:r>
              <a:rPr lang="fr-FR" sz="1800" dirty="0" err="1">
                <a:latin typeface="Times New Roman" panose="02020603050405020304" pitchFamily="18" charset="0"/>
                <a:cs typeface="Times New Roman" panose="02020603050405020304" pitchFamily="18" charset="0"/>
              </a:rPr>
              <a:t>Cycadophytes</a:t>
            </a:r>
            <a:r>
              <a:rPr lang="fr-FR" sz="1800" dirty="0">
                <a:latin typeface="Times New Roman" panose="02020603050405020304" pitchFamily="18" charset="0"/>
                <a:cs typeface="Times New Roman" panose="02020603050405020304" pitchFamily="18" charset="0"/>
              </a:rPr>
              <a:t> disséminent des ovules fécondés en cours de maturation (Il n'y a pas de période de repos de la "graine", permettant la dispersion ou l'attente de meilleures conditions environnementales).</a:t>
            </a:r>
          </a:p>
        </p:txBody>
      </p:sp>
      <p:pic>
        <p:nvPicPr>
          <p:cNvPr id="4" name="Image 3">
            <a:extLst>
              <a:ext uri="{FF2B5EF4-FFF2-40B4-BE49-F238E27FC236}">
                <a16:creationId xmlns:a16="http://schemas.microsoft.com/office/drawing/2014/main" id="{A475E765-9EDB-4CB6-B799-4A4729C8E07C}"/>
              </a:ext>
            </a:extLst>
          </p:cNvPr>
          <p:cNvPicPr>
            <a:picLocks noChangeAspect="1"/>
          </p:cNvPicPr>
          <p:nvPr/>
        </p:nvPicPr>
        <p:blipFill>
          <a:blip r:embed="rId2"/>
          <a:stretch>
            <a:fillRect/>
          </a:stretch>
        </p:blipFill>
        <p:spPr>
          <a:xfrm>
            <a:off x="7692390" y="262891"/>
            <a:ext cx="4150043" cy="5914072"/>
          </a:xfrm>
          <a:prstGeom prst="rect">
            <a:avLst/>
          </a:prstGeom>
        </p:spPr>
      </p:pic>
    </p:spTree>
    <p:extLst>
      <p:ext uri="{BB962C8B-B14F-4D97-AF65-F5344CB8AC3E}">
        <p14:creationId xmlns:p14="http://schemas.microsoft.com/office/powerpoint/2010/main" val="305465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ycle de développement du Cycas">
            <a:extLst>
              <a:ext uri="{FF2B5EF4-FFF2-40B4-BE49-F238E27FC236}">
                <a16:creationId xmlns:a16="http://schemas.microsoft.com/office/drawing/2014/main" id="{01D6E0D3-1183-47C0-8E0F-079094FC98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0070" y="937260"/>
            <a:ext cx="11018520" cy="5239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0F3A76-50B0-4DB2-955A-BD089028BA0E}"/>
              </a:ext>
            </a:extLst>
          </p:cNvPr>
          <p:cNvSpPr/>
          <p:nvPr/>
        </p:nvSpPr>
        <p:spPr>
          <a:xfrm>
            <a:off x="742667" y="496371"/>
            <a:ext cx="4633384"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Cycle de reproduction des </a:t>
            </a:r>
            <a:r>
              <a:rPr lang="fr-FR" sz="2000" b="1" dirty="0" err="1">
                <a:latin typeface="Times New Roman" panose="02020603050405020304" pitchFamily="18" charset="0"/>
                <a:cs typeface="Times New Roman" panose="02020603050405020304" pitchFamily="18" charset="0"/>
              </a:rPr>
              <a:t>Cycadophytes</a:t>
            </a: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9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40D5950-AD7B-4C28-9140-2A45DA2155D9}"/>
              </a:ext>
            </a:extLst>
          </p:cNvPr>
          <p:cNvSpPr>
            <a:spLocks noGrp="1" noChangeArrowheads="1"/>
          </p:cNvSpPr>
          <p:nvPr>
            <p:ph idx="1"/>
          </p:nvPr>
        </p:nvSpPr>
        <p:spPr bwMode="auto">
          <a:xfrm>
            <a:off x="764931" y="628988"/>
            <a:ext cx="10662138" cy="40132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None/>
              <a:tabLst/>
            </a:pPr>
            <a:r>
              <a:rPr kumimoji="0" lang="fr-FR" altLang="fr-FR"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Références </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Laberche</a:t>
            </a:r>
            <a:r>
              <a:rPr lang="fr-FR" sz="1800" dirty="0">
                <a:latin typeface="Times New Roman" panose="02020603050405020304" pitchFamily="18" charset="0"/>
                <a:cs typeface="Times New Roman" panose="02020603050405020304" pitchFamily="18" charset="0"/>
              </a:rPr>
              <a:t>, C. (1999). Biologie végétale (3e éd.).</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Marouf</a:t>
            </a:r>
            <a:r>
              <a:rPr lang="fr-FR" sz="1800" dirty="0">
                <a:latin typeface="Times New Roman" panose="02020603050405020304" pitchFamily="18" charset="0"/>
                <a:cs typeface="Times New Roman" panose="02020603050405020304" pitchFamily="18" charset="0"/>
              </a:rPr>
              <a:t>, A., &amp; Reynaud, J. (2007). Encyclopédie La botanique de A à Z. Dunod.</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Guignard, J.L. (2015). Abrégé de Botanique - Les familles de plantes (16e éd.).</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Demalsy</a:t>
            </a:r>
            <a:r>
              <a:rPr lang="fr-FR" sz="1800" dirty="0">
                <a:latin typeface="Times New Roman" panose="02020603050405020304" pitchFamily="18" charset="0"/>
                <a:cs typeface="Times New Roman" panose="02020603050405020304" pitchFamily="18" charset="0"/>
              </a:rPr>
              <a:t>, P., &amp; Feller-</a:t>
            </a:r>
            <a:r>
              <a:rPr lang="fr-FR" sz="1800" dirty="0" err="1">
                <a:latin typeface="Times New Roman" panose="02020603050405020304" pitchFamily="18" charset="0"/>
                <a:cs typeface="Times New Roman" panose="02020603050405020304" pitchFamily="18" charset="0"/>
              </a:rPr>
              <a:t>Demalsy</a:t>
            </a:r>
            <a:r>
              <a:rPr lang="fr-FR" sz="1800" dirty="0">
                <a:latin typeface="Times New Roman" panose="02020603050405020304" pitchFamily="18" charset="0"/>
                <a:cs typeface="Times New Roman" panose="02020603050405020304" pitchFamily="18" charset="0"/>
              </a:rPr>
              <a:t>, M.J. (1990). Les plantes à graines - Structure, Biologie, Développement.</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Campbell, C.S., </a:t>
            </a:r>
            <a:r>
              <a:rPr lang="fr-FR" sz="1800" dirty="0" err="1">
                <a:latin typeface="Times New Roman" panose="02020603050405020304" pitchFamily="18" charset="0"/>
                <a:cs typeface="Times New Roman" panose="02020603050405020304" pitchFamily="18" charset="0"/>
              </a:rPr>
              <a:t>Judd</a:t>
            </a:r>
            <a:r>
              <a:rPr lang="fr-FR" sz="1800" dirty="0">
                <a:latin typeface="Times New Roman" panose="02020603050405020304" pitchFamily="18" charset="0"/>
                <a:cs typeface="Times New Roman" panose="02020603050405020304" pitchFamily="18" charset="0"/>
              </a:rPr>
              <a:t>, W.S., Kellogg, E.A., &amp; Stevens, P.F. (2001). Botanique systématique : Une perspective phylogénétique.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730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F40599-DA30-4BB9-9552-B7F387CCE9F7}"/>
              </a:ext>
            </a:extLst>
          </p:cNvPr>
          <p:cNvSpPr>
            <a:spLocks noGrp="1"/>
          </p:cNvSpPr>
          <p:nvPr>
            <p:ph idx="1"/>
          </p:nvPr>
        </p:nvSpPr>
        <p:spPr>
          <a:xfrm>
            <a:off x="838199" y="285750"/>
            <a:ext cx="11084169" cy="2293327"/>
          </a:xfrm>
        </p:spPr>
        <p:txBody>
          <a:bodyPr>
            <a:normAutofit lnSpcReduction="10000"/>
          </a:bodyPr>
          <a:lstStyle/>
          <a:p>
            <a:pPr marL="0" indent="0">
              <a:buNone/>
            </a:pPr>
            <a:r>
              <a:rPr lang="fr-FR" sz="2000" b="1" dirty="0">
                <a:latin typeface="Times New Roman" panose="02020603050405020304" pitchFamily="18" charset="0"/>
                <a:cs typeface="Times New Roman" panose="02020603050405020304" pitchFamily="18" charset="0"/>
              </a:rPr>
              <a:t>I. Généralité</a:t>
            </a:r>
          </a:p>
          <a:p>
            <a:pPr marL="0" indent="0">
              <a:lnSpc>
                <a:spcPct val="150000"/>
              </a:lnSpc>
              <a:buNone/>
            </a:pPr>
            <a:r>
              <a:rPr lang="fr-FR" sz="1900" dirty="0">
                <a:latin typeface="Times New Roman" panose="02020603050405020304" pitchFamily="18" charset="0"/>
                <a:cs typeface="Times New Roman" panose="02020603050405020304" pitchFamily="18" charset="0"/>
              </a:rPr>
              <a:t>Les spermatophytes sont des </a:t>
            </a:r>
            <a:r>
              <a:rPr lang="fr-FR" sz="1900" b="1" dirty="0">
                <a:latin typeface="Times New Roman" panose="02020603050405020304" pitchFamily="18" charset="0"/>
                <a:cs typeface="Times New Roman" panose="02020603050405020304" pitchFamily="18" charset="0"/>
              </a:rPr>
              <a:t>plantes à ovules</a:t>
            </a:r>
            <a:r>
              <a:rPr lang="fr-FR" sz="1900" dirty="0">
                <a:latin typeface="Times New Roman" panose="02020603050405020304" pitchFamily="18" charset="0"/>
                <a:cs typeface="Times New Roman" panose="02020603050405020304" pitchFamily="18" charset="0"/>
              </a:rPr>
              <a:t>. L’ovule est une structure sexuée femelle à la fois diploïde et haploïde. Il est constitué de </a:t>
            </a:r>
            <a:r>
              <a:rPr lang="fr-FR" sz="1900" dirty="0" err="1">
                <a:latin typeface="Times New Roman" panose="02020603050405020304" pitchFamily="18" charset="0"/>
                <a:cs typeface="Times New Roman" panose="02020603050405020304" pitchFamily="18" charset="0"/>
              </a:rPr>
              <a:t>macrosporophylles</a:t>
            </a:r>
            <a:r>
              <a:rPr lang="fr-FR" sz="1900" dirty="0">
                <a:latin typeface="Times New Roman" panose="02020603050405020304" pitchFamily="18" charset="0"/>
                <a:cs typeface="Times New Roman" panose="02020603050405020304" pitchFamily="18" charset="0"/>
              </a:rPr>
              <a:t> (téguments de l’ovule) adhérées aux macrosporanges (appelé </a:t>
            </a:r>
            <a:r>
              <a:rPr lang="fr-FR" sz="1900" b="1" dirty="0">
                <a:latin typeface="Times New Roman" panose="02020603050405020304" pitchFamily="18" charset="0"/>
                <a:cs typeface="Times New Roman" panose="02020603050405020304" pitchFamily="18" charset="0"/>
              </a:rPr>
              <a:t>nucelle</a:t>
            </a:r>
            <a:r>
              <a:rPr lang="fr-FR" sz="1900" dirty="0">
                <a:latin typeface="Times New Roman" panose="02020603050405020304" pitchFamily="18" charset="0"/>
                <a:cs typeface="Times New Roman" panose="02020603050405020304" pitchFamily="18" charset="0"/>
              </a:rPr>
              <a:t>, à 2n) qui contient les macrospores </a:t>
            </a:r>
            <a:r>
              <a:rPr lang="fr-FR" sz="1900" dirty="0" err="1">
                <a:latin typeface="Times New Roman" panose="02020603050405020304" pitchFamily="18" charset="0"/>
                <a:cs typeface="Times New Roman" panose="02020603050405020304" pitchFamily="18" charset="0"/>
              </a:rPr>
              <a:t>prothallisées</a:t>
            </a:r>
            <a:r>
              <a:rPr lang="fr-FR" sz="1900" dirty="0">
                <a:latin typeface="Times New Roman" panose="02020603050405020304" pitchFamily="18" charset="0"/>
                <a:cs typeface="Times New Roman" panose="02020603050405020304" pitchFamily="18" charset="0"/>
              </a:rPr>
              <a:t> (gamétophyte femelle réduit).</a:t>
            </a:r>
          </a:p>
          <a:p>
            <a:pPr marL="0" indent="0">
              <a:lnSpc>
                <a:spcPct val="150000"/>
              </a:lnSpc>
              <a:buNone/>
            </a:pPr>
            <a:r>
              <a:rPr lang="fr-FR" sz="1900" dirty="0">
                <a:latin typeface="Times New Roman" panose="02020603050405020304" pitchFamily="18" charset="0"/>
                <a:cs typeface="Times New Roman" panose="02020603050405020304" pitchFamily="18" charset="0"/>
              </a:rPr>
              <a:t> </a:t>
            </a:r>
            <a:endParaRPr lang="fr-FR" sz="1900" b="1"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E74D21BB-FAB1-4655-BD24-15B3646C6796}"/>
              </a:ext>
            </a:extLst>
          </p:cNvPr>
          <p:cNvPicPr>
            <a:picLocks noChangeAspect="1"/>
          </p:cNvPicPr>
          <p:nvPr/>
        </p:nvPicPr>
        <p:blipFill>
          <a:blip r:embed="rId2"/>
          <a:stretch>
            <a:fillRect/>
          </a:stretch>
        </p:blipFill>
        <p:spPr>
          <a:xfrm>
            <a:off x="838199" y="2756851"/>
            <a:ext cx="10533186" cy="3590925"/>
          </a:xfrm>
          <a:prstGeom prst="rect">
            <a:avLst/>
          </a:prstGeom>
        </p:spPr>
      </p:pic>
    </p:spTree>
    <p:extLst>
      <p:ext uri="{BB962C8B-B14F-4D97-AF65-F5344CB8AC3E}">
        <p14:creationId xmlns:p14="http://schemas.microsoft.com/office/powerpoint/2010/main" val="125635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7EC96A-2BC7-4E8F-BA7D-A2CF606E3D7C}"/>
              </a:ext>
            </a:extLst>
          </p:cNvPr>
          <p:cNvSpPr>
            <a:spLocks noGrp="1"/>
          </p:cNvSpPr>
          <p:nvPr>
            <p:ph idx="1"/>
          </p:nvPr>
        </p:nvSpPr>
        <p:spPr>
          <a:xfrm>
            <a:off x="838200" y="228601"/>
            <a:ext cx="10515600" cy="1908809"/>
          </a:xfrm>
        </p:spPr>
        <p:txBody>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Ce gamétophyte correspond à l’</a:t>
            </a:r>
            <a:r>
              <a:rPr lang="fr-FR" sz="1800" b="1" dirty="0">
                <a:latin typeface="Times New Roman" panose="02020603050405020304" pitchFamily="18" charset="0"/>
                <a:cs typeface="Times New Roman" panose="02020603050405020304" pitchFamily="18" charset="0"/>
              </a:rPr>
              <a:t>endosperme </a:t>
            </a:r>
            <a:r>
              <a:rPr lang="fr-FR" sz="1800" dirty="0">
                <a:latin typeface="Times New Roman" panose="02020603050405020304" pitchFamily="18" charset="0"/>
                <a:cs typeface="Times New Roman" panose="02020603050405020304" pitchFamily="18" charset="0"/>
              </a:rPr>
              <a:t>chez les Gymnospermes, et au </a:t>
            </a:r>
            <a:r>
              <a:rPr lang="fr-FR" sz="1800" b="1" dirty="0">
                <a:latin typeface="Times New Roman" panose="02020603050405020304" pitchFamily="18" charset="0"/>
                <a:cs typeface="Times New Roman" panose="02020603050405020304" pitchFamily="18" charset="0"/>
              </a:rPr>
              <a:t>sac embryonnaire </a:t>
            </a:r>
            <a:r>
              <a:rPr lang="fr-FR" sz="1800" dirty="0">
                <a:latin typeface="Times New Roman" panose="02020603050405020304" pitchFamily="18" charset="0"/>
                <a:cs typeface="Times New Roman" panose="02020603050405020304" pitchFamily="18" charset="0"/>
              </a:rPr>
              <a:t>chez les Angiospermes. Il forme les gamètes femelle ou </a:t>
            </a:r>
            <a:r>
              <a:rPr lang="fr-FR" sz="1800" b="1" dirty="0">
                <a:latin typeface="Times New Roman" panose="02020603050405020304" pitchFamily="18" charset="0"/>
                <a:cs typeface="Times New Roman" panose="02020603050405020304" pitchFamily="18" charset="0"/>
              </a:rPr>
              <a:t>oosphères</a:t>
            </a:r>
            <a:r>
              <a:rPr lang="fr-FR" sz="1800" dirty="0">
                <a:latin typeface="Times New Roman" panose="02020603050405020304" pitchFamily="18" charset="0"/>
                <a:cs typeface="Times New Roman" panose="02020603050405020304" pitchFamily="18" charset="0"/>
              </a:rPr>
              <a:t>. L’ensemble reste fixé sur le sporophyte (</a:t>
            </a:r>
            <a:r>
              <a:rPr lang="fr-FR" sz="1800" b="1" dirty="0" err="1">
                <a:latin typeface="Times New Roman" panose="02020603050405020304" pitchFamily="18" charset="0"/>
                <a:cs typeface="Times New Roman" panose="02020603050405020304" pitchFamily="18" charset="0"/>
              </a:rPr>
              <a:t>endoprothallie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complète). La reproduction des spermaphytes s’affranchit du milieu aquatique. Le transfert du gamète mâle s’effectue par transport du gamétophyte (</a:t>
            </a:r>
            <a:r>
              <a:rPr lang="fr-FR" sz="1800" b="1" dirty="0">
                <a:latin typeface="Times New Roman" panose="02020603050405020304" pitchFamily="18" charset="0"/>
                <a:cs typeface="Times New Roman" panose="02020603050405020304" pitchFamily="18" charset="0"/>
              </a:rPr>
              <a:t>grain </a:t>
            </a:r>
            <a:r>
              <a:rPr lang="fr-FR" sz="1800" dirty="0">
                <a:latin typeface="Times New Roman" panose="02020603050405020304" pitchFamily="18" charset="0"/>
                <a:cs typeface="Times New Roman" panose="02020603050405020304" pitchFamily="18" charset="0"/>
              </a:rPr>
              <a:t>de </a:t>
            </a:r>
            <a:r>
              <a:rPr lang="fr-FR" sz="1800" b="1" dirty="0">
                <a:latin typeface="Times New Roman" panose="02020603050405020304" pitchFamily="18" charset="0"/>
                <a:cs typeface="Times New Roman" panose="02020603050405020304" pitchFamily="18" charset="0"/>
              </a:rPr>
              <a:t>pollen</a:t>
            </a:r>
            <a:r>
              <a:rPr lang="fr-FR" sz="1800" dirty="0">
                <a:latin typeface="Times New Roman" panose="02020603050405020304" pitchFamily="18" charset="0"/>
                <a:cs typeface="Times New Roman" panose="02020603050405020304" pitchFamily="18" charset="0"/>
              </a:rPr>
              <a:t>).. </a:t>
            </a:r>
          </a:p>
          <a:p>
            <a:pPr marL="0" indent="0">
              <a:buNone/>
            </a:pPr>
            <a:endParaRPr lang="fr-FR" dirty="0"/>
          </a:p>
        </p:txBody>
      </p:sp>
      <p:pic>
        <p:nvPicPr>
          <p:cNvPr id="5" name="Image 4">
            <a:extLst>
              <a:ext uri="{FF2B5EF4-FFF2-40B4-BE49-F238E27FC236}">
                <a16:creationId xmlns:a16="http://schemas.microsoft.com/office/drawing/2014/main" id="{A8BC74A0-62B7-4A0C-AB88-AB7004EA010E}"/>
              </a:ext>
            </a:extLst>
          </p:cNvPr>
          <p:cNvPicPr>
            <a:picLocks noChangeAspect="1"/>
          </p:cNvPicPr>
          <p:nvPr/>
        </p:nvPicPr>
        <p:blipFill>
          <a:blip r:embed="rId2"/>
          <a:stretch>
            <a:fillRect/>
          </a:stretch>
        </p:blipFill>
        <p:spPr>
          <a:xfrm>
            <a:off x="925830" y="2526029"/>
            <a:ext cx="10332720" cy="3617595"/>
          </a:xfrm>
          <a:prstGeom prst="rect">
            <a:avLst/>
          </a:prstGeom>
        </p:spPr>
      </p:pic>
    </p:spTree>
    <p:extLst>
      <p:ext uri="{BB962C8B-B14F-4D97-AF65-F5344CB8AC3E}">
        <p14:creationId xmlns:p14="http://schemas.microsoft.com/office/powerpoint/2010/main" val="418656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8AF6CA-78AE-4B7D-9A10-91B6094F7F47}"/>
              </a:ext>
            </a:extLst>
          </p:cNvPr>
          <p:cNvSpPr>
            <a:spLocks noGrp="1"/>
          </p:cNvSpPr>
          <p:nvPr>
            <p:ph idx="1"/>
          </p:nvPr>
        </p:nvSpPr>
        <p:spPr>
          <a:xfrm>
            <a:off x="838200" y="270933"/>
            <a:ext cx="10515600" cy="5906030"/>
          </a:xfrm>
        </p:spPr>
        <p:txBody>
          <a:bodyPr>
            <a:norm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Les Spermatophytes comprennent les Gymnospermes (</a:t>
            </a:r>
            <a:r>
              <a:rPr lang="fr-FR" sz="1800" dirty="0" err="1">
                <a:latin typeface="Times New Roman" panose="02020603050405020304" pitchFamily="18" charset="0"/>
                <a:cs typeface="Times New Roman" panose="02020603050405020304" pitchFamily="18" charset="0"/>
              </a:rPr>
              <a:t>Cycadophytes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Ginkgophytes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Pinophytes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Gnétophytes</a:t>
            </a:r>
            <a:r>
              <a:rPr lang="fr-FR" sz="1800" dirty="0">
                <a:latin typeface="Times New Roman" panose="02020603050405020304" pitchFamily="18" charset="0"/>
                <a:cs typeface="Times New Roman" panose="02020603050405020304" pitchFamily="18" charset="0"/>
              </a:rPr>
              <a:t>) et les Angiospermes . Les relations phylogénétiques entres ces taxons restent très incertaines</a:t>
            </a: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337CBE6F-1268-457A-91C6-CE34AC1DD880}"/>
              </a:ext>
            </a:extLst>
          </p:cNvPr>
          <p:cNvPicPr>
            <a:picLocks noChangeAspect="1"/>
          </p:cNvPicPr>
          <p:nvPr/>
        </p:nvPicPr>
        <p:blipFill>
          <a:blip r:embed="rId2"/>
          <a:stretch>
            <a:fillRect/>
          </a:stretch>
        </p:blipFill>
        <p:spPr>
          <a:xfrm>
            <a:off x="1018118" y="1321330"/>
            <a:ext cx="9932670" cy="2358848"/>
          </a:xfrm>
          <a:prstGeom prst="rect">
            <a:avLst/>
          </a:prstGeom>
        </p:spPr>
      </p:pic>
      <p:pic>
        <p:nvPicPr>
          <p:cNvPr id="2" name="Image 1">
            <a:extLst>
              <a:ext uri="{FF2B5EF4-FFF2-40B4-BE49-F238E27FC236}">
                <a16:creationId xmlns:a16="http://schemas.microsoft.com/office/drawing/2014/main" id="{AAEA9A96-43FD-4BA1-82A7-E836DEA276C0}"/>
              </a:ext>
            </a:extLst>
          </p:cNvPr>
          <p:cNvPicPr>
            <a:picLocks noChangeAspect="1"/>
          </p:cNvPicPr>
          <p:nvPr/>
        </p:nvPicPr>
        <p:blipFill>
          <a:blip r:embed="rId3"/>
          <a:stretch>
            <a:fillRect/>
          </a:stretch>
        </p:blipFill>
        <p:spPr>
          <a:xfrm>
            <a:off x="838200" y="3770490"/>
            <a:ext cx="10335682" cy="2816578"/>
          </a:xfrm>
          <a:prstGeom prst="rect">
            <a:avLst/>
          </a:prstGeom>
        </p:spPr>
      </p:pic>
    </p:spTree>
    <p:extLst>
      <p:ext uri="{BB962C8B-B14F-4D97-AF65-F5344CB8AC3E}">
        <p14:creationId xmlns:p14="http://schemas.microsoft.com/office/powerpoint/2010/main" val="262134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22FB915-0A4E-4915-91D3-8296077A546B}"/>
              </a:ext>
            </a:extLst>
          </p:cNvPr>
          <p:cNvSpPr>
            <a:spLocks noGrp="1"/>
          </p:cNvSpPr>
          <p:nvPr>
            <p:ph idx="1"/>
          </p:nvPr>
        </p:nvSpPr>
        <p:spPr>
          <a:xfrm>
            <a:off x="838200" y="148590"/>
            <a:ext cx="10751820" cy="6320790"/>
          </a:xfrm>
        </p:spPr>
        <p:txBody>
          <a:bodyPr>
            <a:normAutofit/>
          </a:bodyPr>
          <a:lstStyle/>
          <a:p>
            <a:pPr marL="0" indent="0">
              <a:lnSpc>
                <a:spcPct val="150000"/>
              </a:lnSpc>
              <a:buNone/>
            </a:pPr>
            <a:r>
              <a:rPr lang="fr-FR" sz="1800" b="1" dirty="0">
                <a:latin typeface="Times New Roman" panose="02020603050405020304" pitchFamily="18" charset="0"/>
                <a:cs typeface="Times New Roman" panose="02020603050405020304" pitchFamily="18" charset="0"/>
              </a:rPr>
              <a:t>I.1.Origine de l’ovule et des grains de pollen chez les </a:t>
            </a:r>
            <a:r>
              <a:rPr lang="fr-FR" sz="1800" b="1" dirty="0" err="1">
                <a:latin typeface="Times New Roman" panose="02020603050405020304" pitchFamily="18" charset="0"/>
                <a:cs typeface="Times New Roman" panose="02020603050405020304" pitchFamily="18" charset="0"/>
              </a:rPr>
              <a:t>Cycadophytes</a:t>
            </a:r>
            <a:r>
              <a:rPr lang="fr-FR" sz="1800" b="1" dirty="0">
                <a:latin typeface="Times New Roman" panose="02020603050405020304" pitchFamily="18" charset="0"/>
                <a:cs typeface="Times New Roman" panose="02020603050405020304" pitchFamily="18" charset="0"/>
              </a:rPr>
              <a:t> et les </a:t>
            </a:r>
            <a:r>
              <a:rPr lang="fr-FR" sz="1800" b="1" dirty="0" err="1">
                <a:latin typeface="Times New Roman" panose="02020603050405020304" pitchFamily="18" charset="0"/>
                <a:cs typeface="Times New Roman" panose="02020603050405020304" pitchFamily="18" charset="0"/>
              </a:rPr>
              <a:t>Gingkophytes</a:t>
            </a:r>
            <a:r>
              <a:rPr lang="fr-FR" sz="1800" b="1" dirty="0">
                <a:latin typeface="Times New Roman" panose="02020603050405020304" pitchFamily="18" charset="0"/>
                <a:cs typeface="Times New Roman" panose="02020603050405020304" pitchFamily="18" charset="0"/>
              </a:rPr>
              <a:t> : </a:t>
            </a:r>
            <a:endParaRPr lang="fr-FR" sz="1800" dirty="0">
              <a:latin typeface="Times New Roman" panose="02020603050405020304" pitchFamily="18" charset="0"/>
              <a:cs typeface="Times New Roman" panose="02020603050405020304" pitchFamily="18" charset="0"/>
            </a:endParaRPr>
          </a:p>
          <a:p>
            <a:pPr marL="0" indent="0">
              <a:lnSpc>
                <a:spcPct val="150000"/>
              </a:lnSpc>
              <a:buNone/>
            </a:pPr>
            <a:r>
              <a:rPr lang="fr-FR" sz="1800" b="1" dirty="0">
                <a:latin typeface="Times New Roman" panose="02020603050405020304" pitchFamily="18" charset="0"/>
                <a:cs typeface="Times New Roman" panose="02020603050405020304" pitchFamily="18" charset="0"/>
              </a:rPr>
              <a:t>I.1.1.L’ovule</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a:t>
            </a:r>
            <a:r>
              <a:rPr lang="fr-FR" sz="1800" dirty="0">
                <a:latin typeface="Times New Roman" panose="02020603050405020304" pitchFamily="18" charset="0"/>
                <a:cs typeface="Times New Roman" panose="02020603050405020304" pitchFamily="18" charset="0"/>
              </a:rPr>
              <a:t> représente la structure sexuée femelle (diploïde et haploïde à la fois)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L’ovule est le résultat du développement d’une macrospore (n) à l’intérieur du macrosporange (nucelle) qui donne un gamétophyte femelle réduit (endosperme).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L’endosperme forme des gamètes femelles (oosphères)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L’endosperme est enveloppé par un tégument interrompu par une ouverture (le micropyle)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L’ensemble se développe dans les tissus du sporophyte ; on parle d’</a:t>
            </a:r>
            <a:r>
              <a:rPr lang="fr-FR" sz="1800" dirty="0" err="1">
                <a:latin typeface="Times New Roman" panose="02020603050405020304" pitchFamily="18" charset="0"/>
                <a:cs typeface="Times New Roman" panose="02020603050405020304" pitchFamily="18" charset="0"/>
              </a:rPr>
              <a:t>Endoprotallie</a:t>
            </a:r>
            <a:r>
              <a:rPr lang="fr-FR" sz="1800" dirty="0">
                <a:latin typeface="Times New Roman" panose="02020603050405020304" pitchFamily="18" charset="0"/>
                <a:cs typeface="Times New Roman" panose="02020603050405020304" pitchFamily="18" charset="0"/>
              </a:rPr>
              <a:t>, car le prothalle femelle se développe dans les tissus du sporophyte </a:t>
            </a:r>
          </a:p>
          <a:p>
            <a:endParaRPr lang="fr-FR" dirty="0"/>
          </a:p>
        </p:txBody>
      </p:sp>
      <p:pic>
        <p:nvPicPr>
          <p:cNvPr id="4" name="Image 3">
            <a:extLst>
              <a:ext uri="{FF2B5EF4-FFF2-40B4-BE49-F238E27FC236}">
                <a16:creationId xmlns:a16="http://schemas.microsoft.com/office/drawing/2014/main" id="{D7D6B298-56E3-458F-825A-C766A12F8A4F}"/>
              </a:ext>
            </a:extLst>
          </p:cNvPr>
          <p:cNvPicPr>
            <a:picLocks noChangeAspect="1"/>
          </p:cNvPicPr>
          <p:nvPr/>
        </p:nvPicPr>
        <p:blipFill>
          <a:blip r:embed="rId2"/>
          <a:stretch>
            <a:fillRect/>
          </a:stretch>
        </p:blipFill>
        <p:spPr>
          <a:xfrm>
            <a:off x="1108710" y="4160520"/>
            <a:ext cx="10001250" cy="2114550"/>
          </a:xfrm>
          <a:prstGeom prst="rect">
            <a:avLst/>
          </a:prstGeom>
        </p:spPr>
      </p:pic>
    </p:spTree>
    <p:extLst>
      <p:ext uri="{BB962C8B-B14F-4D97-AF65-F5344CB8AC3E}">
        <p14:creationId xmlns:p14="http://schemas.microsoft.com/office/powerpoint/2010/main" val="420321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581D5A-437E-4C71-AB39-163A01D0DBF3}"/>
              </a:ext>
            </a:extLst>
          </p:cNvPr>
          <p:cNvSpPr>
            <a:spLocks noGrp="1"/>
          </p:cNvSpPr>
          <p:nvPr>
            <p:ph idx="1"/>
          </p:nvPr>
        </p:nvSpPr>
        <p:spPr>
          <a:xfrm>
            <a:off x="838200" y="411480"/>
            <a:ext cx="10515600" cy="5765483"/>
          </a:xfrm>
        </p:spPr>
        <p:txBody>
          <a:bodyPr/>
          <a:lstStyle/>
          <a:p>
            <a:endParaRPr lang="fr-FR" dirty="0"/>
          </a:p>
          <a:p>
            <a:pPr marL="0" indent="0">
              <a:lnSpc>
                <a:spcPct val="150000"/>
              </a:lnSpc>
              <a:buNone/>
            </a:pPr>
            <a:r>
              <a:rPr lang="fr-FR" sz="2000" b="1" dirty="0">
                <a:latin typeface="Times New Roman" panose="02020603050405020304" pitchFamily="18" charset="0"/>
                <a:cs typeface="Times New Roman" panose="02020603050405020304" pitchFamily="18" charset="0"/>
              </a:rPr>
              <a:t>I.1.2.Grain de pollen </a:t>
            </a:r>
            <a:r>
              <a:rPr lang="fr-FR" sz="1800" b="1" dirty="0">
                <a:latin typeface="Times New Roman" panose="02020603050405020304" pitchFamily="18" charset="0"/>
                <a:cs typeface="Times New Roman" panose="02020603050405020304" pitchFamily="18" charset="0"/>
              </a:rPr>
              <a:t>:</a:t>
            </a:r>
            <a:r>
              <a:rPr lang="fr-FR" sz="1800" dirty="0">
                <a:latin typeface="Times New Roman" panose="02020603050405020304" pitchFamily="18" charset="0"/>
                <a:cs typeface="Times New Roman" panose="02020603050405020304" pitchFamily="18" charset="0"/>
              </a:rPr>
              <a:t>Représente la structure sexuée male </a:t>
            </a:r>
          </a:p>
          <a:p>
            <a:pPr marL="0" indent="0">
              <a:lnSpc>
                <a:spcPct val="150000"/>
              </a:lnSpc>
              <a:buNone/>
            </a:pPr>
            <a:r>
              <a:rPr lang="fr-FR" sz="1800" dirty="0">
                <a:latin typeface="Times New Roman" panose="02020603050405020304" pitchFamily="18" charset="0"/>
                <a:cs typeface="Times New Roman" panose="02020603050405020304" pitchFamily="18" charset="0"/>
              </a:rPr>
              <a:t>Le grain de pollen est le résultat du développement d’une microspore (n) à l’intérieur du microsporange (sacs polliniques) qui donne un gamétophyte male </a:t>
            </a:r>
          </a:p>
          <a:p>
            <a:endParaRPr lang="fr-FR" dirty="0"/>
          </a:p>
        </p:txBody>
      </p:sp>
      <p:pic>
        <p:nvPicPr>
          <p:cNvPr id="4" name="Image 3">
            <a:extLst>
              <a:ext uri="{FF2B5EF4-FFF2-40B4-BE49-F238E27FC236}">
                <a16:creationId xmlns:a16="http://schemas.microsoft.com/office/drawing/2014/main" id="{8DBF92D1-C60F-4798-93A6-DD3FA849826B}"/>
              </a:ext>
            </a:extLst>
          </p:cNvPr>
          <p:cNvPicPr>
            <a:picLocks noChangeAspect="1"/>
          </p:cNvPicPr>
          <p:nvPr/>
        </p:nvPicPr>
        <p:blipFill>
          <a:blip r:embed="rId2"/>
          <a:stretch>
            <a:fillRect/>
          </a:stretch>
        </p:blipFill>
        <p:spPr>
          <a:xfrm>
            <a:off x="937260" y="2490787"/>
            <a:ext cx="10104119" cy="3372803"/>
          </a:xfrm>
          <a:prstGeom prst="rect">
            <a:avLst/>
          </a:prstGeom>
        </p:spPr>
      </p:pic>
    </p:spTree>
    <p:extLst>
      <p:ext uri="{BB962C8B-B14F-4D97-AF65-F5344CB8AC3E}">
        <p14:creationId xmlns:p14="http://schemas.microsoft.com/office/powerpoint/2010/main" val="61426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32CA43-54DD-44E3-ABDB-9EDE3BDC81A7}"/>
              </a:ext>
            </a:extLst>
          </p:cNvPr>
          <p:cNvSpPr>
            <a:spLocks noGrp="1"/>
          </p:cNvSpPr>
          <p:nvPr>
            <p:ph idx="1"/>
          </p:nvPr>
        </p:nvSpPr>
        <p:spPr>
          <a:xfrm>
            <a:off x="838200" y="1108709"/>
            <a:ext cx="10515600" cy="4434841"/>
          </a:xfrm>
        </p:spPr>
        <p:txBody>
          <a:bodyPr>
            <a:normAutofit/>
          </a:bodyPr>
          <a:lstStyle/>
          <a:p>
            <a:endParaRPr lang="fr-FR" dirty="0"/>
          </a:p>
          <a:p>
            <a:pPr marL="0" indent="0">
              <a:buNone/>
            </a:pPr>
            <a:r>
              <a:rPr lang="fr-FR" sz="2000" b="1" dirty="0">
                <a:latin typeface="Times New Roman" panose="02020603050405020304" pitchFamily="18" charset="0"/>
                <a:cs typeface="Times New Roman" panose="02020603050405020304" pitchFamily="18" charset="0"/>
              </a:rPr>
              <a:t>I.2. Les </a:t>
            </a:r>
            <a:r>
              <a:rPr lang="fr-FR" sz="2000" b="1" dirty="0" err="1">
                <a:latin typeface="Times New Roman" panose="02020603050405020304" pitchFamily="18" charset="0"/>
                <a:cs typeface="Times New Roman" panose="02020603050405020304" pitchFamily="18" charset="0"/>
              </a:rPr>
              <a:t>Cycadophytes</a:t>
            </a:r>
            <a:r>
              <a:rPr lang="fr-FR" sz="2000" b="1" dirty="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pPr marL="0" indent="0">
              <a:lnSpc>
                <a:spcPct val="150000"/>
              </a:lnSpc>
              <a:buNone/>
            </a:pPr>
            <a:r>
              <a:rPr lang="fr-FR" sz="1800" dirty="0">
                <a:latin typeface="Times New Roman" panose="02020603050405020304" pitchFamily="18" charset="0"/>
                <a:cs typeface="Times New Roman" panose="02020603050405020304" pitchFamily="18" charset="0"/>
              </a:rPr>
              <a:t>Sont des plantes à feuilles composées pennées (grandes feuilles/</a:t>
            </a:r>
            <a:r>
              <a:rPr lang="fr-FR" sz="1800" dirty="0" err="1">
                <a:latin typeface="Times New Roman" panose="02020603050405020304" pitchFamily="18" charset="0"/>
                <a:cs typeface="Times New Roman" panose="02020603050405020304" pitchFamily="18" charset="0"/>
              </a:rPr>
              <a:t>mégaphylles</a:t>
            </a:r>
            <a:r>
              <a:rPr lang="fr-FR" sz="1800" dirty="0">
                <a:latin typeface="Times New Roman" panose="02020603050405020304" pitchFamily="18" charset="0"/>
                <a:cs typeface="Times New Roman" panose="02020603050405020304" pitchFamily="18" charset="0"/>
              </a:rPr>
              <a:t>) et à port de palmier ou de fougère arborescente, avec un tronc épais et rarement ramifier. Il existe des caractères biochimique particuliers, notamment la synthèse de glycosides toxiques, appelées </a:t>
            </a:r>
            <a:r>
              <a:rPr lang="fr-FR" sz="1800" dirty="0" err="1">
                <a:latin typeface="Times New Roman" panose="02020603050405020304" pitchFamily="18" charset="0"/>
                <a:cs typeface="Times New Roman" panose="02020603050405020304" pitchFamily="18" charset="0"/>
              </a:rPr>
              <a:t>cycasines</a:t>
            </a:r>
            <a:r>
              <a:rPr lang="fr-FR" sz="1800" dirty="0">
                <a:latin typeface="Times New Roman" panose="02020603050405020304" pitchFamily="18" charset="0"/>
                <a:cs typeface="Times New Roman" panose="02020603050405020304" pitchFamily="18" charset="0"/>
              </a:rPr>
              <a:t>, qui protègent la plantes contre bactéries et champignons. La plante est dioïque. La plante possède des pieds males et des pieds femelles, ces pieds sont distincts. Ils sont originaires des régions tropicales et subtropicales. Les </a:t>
            </a:r>
            <a:r>
              <a:rPr lang="fr-FR" sz="1800" dirty="0" err="1">
                <a:latin typeface="Times New Roman" panose="02020603050405020304" pitchFamily="18" charset="0"/>
                <a:cs typeface="Times New Roman" panose="02020603050405020304" pitchFamily="18" charset="0"/>
              </a:rPr>
              <a:t>Cycadophytes</a:t>
            </a:r>
            <a:r>
              <a:rPr lang="fr-FR" sz="1800" dirty="0">
                <a:latin typeface="Times New Roman" panose="02020603050405020304" pitchFamily="18" charset="0"/>
                <a:cs typeface="Times New Roman" panose="02020603050405020304" pitchFamily="18" charset="0"/>
              </a:rPr>
              <a:t> sont représentés actuellement par 03 familles (</a:t>
            </a:r>
            <a:r>
              <a:rPr lang="fr-FR" sz="1800" b="1" dirty="0" err="1">
                <a:latin typeface="Times New Roman" panose="02020603050405020304" pitchFamily="18" charset="0"/>
                <a:cs typeface="Times New Roman" panose="02020603050405020304" pitchFamily="18" charset="0"/>
              </a:rPr>
              <a:t>Zammiaceae</a:t>
            </a:r>
            <a:r>
              <a:rPr lang="fr-FR" sz="1800" dirty="0">
                <a:latin typeface="Times New Roman" panose="02020603050405020304" pitchFamily="18" charset="0"/>
                <a:cs typeface="Times New Roman" panose="02020603050405020304" pitchFamily="18" charset="0"/>
              </a:rPr>
              <a:t>, </a:t>
            </a:r>
            <a:r>
              <a:rPr lang="fr-FR" sz="1800" b="1" dirty="0" err="1">
                <a:latin typeface="Times New Roman" panose="02020603050405020304" pitchFamily="18" charset="0"/>
                <a:cs typeface="Times New Roman" panose="02020603050405020304" pitchFamily="18" charset="0"/>
              </a:rPr>
              <a:t>Cycadaceae</a:t>
            </a:r>
            <a:r>
              <a:rPr lang="fr-FR" sz="1800" dirty="0">
                <a:latin typeface="Times New Roman" panose="02020603050405020304" pitchFamily="18" charset="0"/>
                <a:cs typeface="Times New Roman" panose="02020603050405020304" pitchFamily="18" charset="0"/>
              </a:rPr>
              <a:t>, </a:t>
            </a:r>
            <a:r>
              <a:rPr lang="fr-FR" sz="1800" b="1" dirty="0" err="1">
                <a:latin typeface="Times New Roman" panose="02020603050405020304" pitchFamily="18" charset="0"/>
                <a:cs typeface="Times New Roman" panose="02020603050405020304" pitchFamily="18" charset="0"/>
              </a:rPr>
              <a:t>Stangeriaceae</a:t>
            </a:r>
            <a:r>
              <a:rPr lang="fr-FR" sz="1800" dirty="0">
                <a:latin typeface="Times New Roman" panose="02020603050405020304" pitchFamily="18" charset="0"/>
                <a:cs typeface="Times New Roman" panose="02020603050405020304" pitchFamily="18" charset="0"/>
              </a:rPr>
              <a:t>) et 11 genres</a:t>
            </a:r>
          </a:p>
        </p:txBody>
      </p:sp>
    </p:spTree>
    <p:extLst>
      <p:ext uri="{BB962C8B-B14F-4D97-AF65-F5344CB8AC3E}">
        <p14:creationId xmlns:p14="http://schemas.microsoft.com/office/powerpoint/2010/main" val="354668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9814F32-B1B6-44DC-ACAC-FAD41B196862}"/>
              </a:ext>
            </a:extLst>
          </p:cNvPr>
          <p:cNvSpPr>
            <a:spLocks noGrp="1"/>
          </p:cNvSpPr>
          <p:nvPr>
            <p:ph idx="1"/>
          </p:nvPr>
        </p:nvSpPr>
        <p:spPr>
          <a:xfrm>
            <a:off x="746760" y="240032"/>
            <a:ext cx="10515600" cy="3074669"/>
          </a:xfrm>
        </p:spPr>
        <p:txBody>
          <a:bodyPr>
            <a:normAutofit/>
          </a:bodyPr>
          <a:lstStyle/>
          <a:p>
            <a:pPr marL="0" indent="0">
              <a:lnSpc>
                <a:spcPct val="150000"/>
              </a:lnSpc>
              <a:buNone/>
            </a:pPr>
            <a:r>
              <a:rPr lang="fr-FR" sz="1800" b="1" dirty="0">
                <a:latin typeface="Times New Roman" panose="02020603050405020304" pitchFamily="18" charset="0"/>
                <a:cs typeface="Times New Roman" panose="02020603050405020304" pitchFamily="18" charset="0"/>
              </a:rPr>
              <a:t>I.2.1. </a:t>
            </a:r>
            <a:r>
              <a:rPr lang="fr-FR" sz="1900" b="1" dirty="0">
                <a:latin typeface="Times New Roman" panose="02020603050405020304" pitchFamily="18" charset="0"/>
                <a:cs typeface="Times New Roman" panose="02020603050405020304" pitchFamily="18" charset="0"/>
              </a:rPr>
              <a:t>Appareil végétatif</a:t>
            </a:r>
          </a:p>
          <a:p>
            <a:pPr marL="0" indent="0">
              <a:lnSpc>
                <a:spcPct val="150000"/>
              </a:lnSpc>
              <a:buNone/>
            </a:pPr>
            <a:r>
              <a:rPr lang="fr-FR" sz="1900" dirty="0">
                <a:latin typeface="Times New Roman" panose="02020603050405020304" pitchFamily="18" charset="0"/>
                <a:cs typeface="Times New Roman" panose="02020603050405020304" pitchFamily="18" charset="0"/>
              </a:rPr>
              <a:t>Les cycadées ont un port de palmier, avec un stipe non ramifié. Les tiges de ces plantes sont souvent</a:t>
            </a:r>
          </a:p>
          <a:p>
            <a:pPr marL="0" indent="0">
              <a:lnSpc>
                <a:spcPct val="150000"/>
              </a:lnSpc>
              <a:buNone/>
            </a:pPr>
            <a:r>
              <a:rPr lang="fr-FR" sz="1900" dirty="0">
                <a:latin typeface="Times New Roman" panose="02020603050405020304" pitchFamily="18" charset="0"/>
                <a:cs typeface="Times New Roman" panose="02020603050405020304" pitchFamily="18" charset="0"/>
              </a:rPr>
              <a:t>confondus avec les palmiers auxquels ils ressemblent, avec leur tige terminée par un bouquet de feuilles</a:t>
            </a:r>
          </a:p>
          <a:p>
            <a:pPr marL="0" indent="0">
              <a:lnSpc>
                <a:spcPct val="150000"/>
              </a:lnSpc>
              <a:buNone/>
            </a:pPr>
            <a:r>
              <a:rPr lang="fr-FR" sz="1900" dirty="0">
                <a:latin typeface="Times New Roman" panose="02020603050405020304" pitchFamily="18" charset="0"/>
                <a:cs typeface="Times New Roman" panose="02020603050405020304" pitchFamily="18" charset="0"/>
              </a:rPr>
              <a:t>(grandes feuilles composées) et portant les cicatrices des bases des feuilles tombées. Les racines sont pivotantes et réalisent une symbiose avec des Cyanobactéries fixatrices d’azote. Certaines racines prennent un aspect contourné et épaissi typique; elles sont dites </a:t>
            </a:r>
            <a:r>
              <a:rPr lang="fr-FR" sz="1900" b="1" dirty="0">
                <a:latin typeface="Times New Roman" panose="02020603050405020304" pitchFamily="18" charset="0"/>
                <a:cs typeface="Times New Roman" panose="02020603050405020304" pitchFamily="18" charset="0"/>
              </a:rPr>
              <a:t>coralloïdes.</a:t>
            </a:r>
            <a:endParaRPr lang="fr-FR" sz="19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417FE803-EF27-4546-8828-A43B21611C48}"/>
              </a:ext>
            </a:extLst>
          </p:cNvPr>
          <p:cNvPicPr>
            <a:picLocks noChangeAspect="1"/>
          </p:cNvPicPr>
          <p:nvPr/>
        </p:nvPicPr>
        <p:blipFill>
          <a:blip r:embed="rId2"/>
          <a:stretch>
            <a:fillRect/>
          </a:stretch>
        </p:blipFill>
        <p:spPr>
          <a:xfrm>
            <a:off x="929640" y="3314701"/>
            <a:ext cx="5737860" cy="3188968"/>
          </a:xfrm>
          <a:prstGeom prst="rect">
            <a:avLst/>
          </a:prstGeom>
        </p:spPr>
      </p:pic>
      <p:pic>
        <p:nvPicPr>
          <p:cNvPr id="5" name="Image 4">
            <a:extLst>
              <a:ext uri="{FF2B5EF4-FFF2-40B4-BE49-F238E27FC236}">
                <a16:creationId xmlns:a16="http://schemas.microsoft.com/office/drawing/2014/main" id="{3C1A42DE-2DC2-47E1-BA71-FCC0408DC7A9}"/>
              </a:ext>
            </a:extLst>
          </p:cNvPr>
          <p:cNvPicPr>
            <a:picLocks noChangeAspect="1"/>
          </p:cNvPicPr>
          <p:nvPr/>
        </p:nvPicPr>
        <p:blipFill>
          <a:blip r:embed="rId3"/>
          <a:stretch>
            <a:fillRect/>
          </a:stretch>
        </p:blipFill>
        <p:spPr>
          <a:xfrm>
            <a:off x="6920132" y="3314701"/>
            <a:ext cx="4525108" cy="3188968"/>
          </a:xfrm>
          <a:prstGeom prst="rect">
            <a:avLst/>
          </a:prstGeom>
        </p:spPr>
      </p:pic>
    </p:spTree>
    <p:extLst>
      <p:ext uri="{BB962C8B-B14F-4D97-AF65-F5344CB8AC3E}">
        <p14:creationId xmlns:p14="http://schemas.microsoft.com/office/powerpoint/2010/main" val="373463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016359-A019-45BC-BDAC-9F1A27BEA93A}"/>
              </a:ext>
            </a:extLst>
          </p:cNvPr>
          <p:cNvSpPr>
            <a:spLocks noGrp="1"/>
          </p:cNvSpPr>
          <p:nvPr>
            <p:ph idx="1"/>
          </p:nvPr>
        </p:nvSpPr>
        <p:spPr>
          <a:xfrm>
            <a:off x="486509" y="257908"/>
            <a:ext cx="5167532" cy="6119446"/>
          </a:xfrm>
        </p:spPr>
        <p:txBody>
          <a:bodyPr>
            <a:normAutofit/>
          </a:bodyPr>
          <a:lstStyle/>
          <a:p>
            <a:pPr marL="0" indent="0">
              <a:lnSpc>
                <a:spcPct val="160000"/>
              </a:lnSpc>
              <a:buNone/>
            </a:pPr>
            <a:r>
              <a:rPr lang="fr-FR" sz="2200" b="1" dirty="0">
                <a:latin typeface="Times New Roman" panose="02020603050405020304" pitchFamily="18" charset="0"/>
                <a:cs typeface="Times New Roman" panose="02020603050405020304" pitchFamily="18" charset="0"/>
              </a:rPr>
              <a:t>I.2.2. Appareil reproducteur</a:t>
            </a:r>
          </a:p>
          <a:p>
            <a:pPr marL="0" indent="0">
              <a:lnSpc>
                <a:spcPct val="160000"/>
              </a:lnSpc>
              <a:buNone/>
            </a:pPr>
            <a:r>
              <a:rPr lang="fr-FR" sz="2200" b="1" dirty="0">
                <a:latin typeface="Times New Roman" panose="02020603050405020304" pitchFamily="18" charset="0"/>
                <a:cs typeface="Times New Roman" panose="02020603050405020304" pitchFamily="18" charset="0"/>
              </a:rPr>
              <a:t>I.2.2.1. Appareil reproducteur mâle</a:t>
            </a:r>
          </a:p>
          <a:p>
            <a:pPr marL="0" indent="0">
              <a:lnSpc>
                <a:spcPct val="160000"/>
              </a:lnSpc>
              <a:buNone/>
            </a:pPr>
            <a:r>
              <a:rPr lang="fr-FR" sz="1900" dirty="0">
                <a:latin typeface="Times New Roman" panose="02020603050405020304" pitchFamily="18" charset="0"/>
                <a:cs typeface="Times New Roman" panose="02020603050405020304" pitchFamily="18" charset="0"/>
              </a:rPr>
              <a:t>Les changements dans l'appareil reproducteur mâle ont entraîné la création de fleurs mâles exclusivement constituées d'étamines. Il est composé d'un cône mesurant de 2 cm à 50 cm de long. </a:t>
            </a:r>
          </a:p>
        </p:txBody>
      </p:sp>
      <p:pic>
        <p:nvPicPr>
          <p:cNvPr id="5" name="Image 4">
            <a:extLst>
              <a:ext uri="{FF2B5EF4-FFF2-40B4-BE49-F238E27FC236}">
                <a16:creationId xmlns:a16="http://schemas.microsoft.com/office/drawing/2014/main" id="{D3B1A2E7-B2F2-48EE-9738-222D0FDE1BF6}"/>
              </a:ext>
            </a:extLst>
          </p:cNvPr>
          <p:cNvPicPr>
            <a:picLocks noChangeAspect="1"/>
          </p:cNvPicPr>
          <p:nvPr/>
        </p:nvPicPr>
        <p:blipFill>
          <a:blip r:embed="rId2"/>
          <a:stretch>
            <a:fillRect/>
          </a:stretch>
        </p:blipFill>
        <p:spPr>
          <a:xfrm>
            <a:off x="6096000" y="257908"/>
            <a:ext cx="5609492" cy="6119445"/>
          </a:xfrm>
          <a:prstGeom prst="rect">
            <a:avLst/>
          </a:prstGeom>
        </p:spPr>
      </p:pic>
    </p:spTree>
    <p:extLst>
      <p:ext uri="{BB962C8B-B14F-4D97-AF65-F5344CB8AC3E}">
        <p14:creationId xmlns:p14="http://schemas.microsoft.com/office/powerpoint/2010/main" val="24059643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1077</Words>
  <Application>Microsoft Office PowerPoint</Application>
  <PresentationFormat>Grand écran</PresentationFormat>
  <Paragraphs>44</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25</cp:revision>
  <dcterms:created xsi:type="dcterms:W3CDTF">2024-03-02T05:25:31Z</dcterms:created>
  <dcterms:modified xsi:type="dcterms:W3CDTF">2024-04-17T13:41:15Z</dcterms:modified>
</cp:coreProperties>
</file>