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1"/>
  </p:notesMasterIdLst>
  <p:handoutMasterIdLst>
    <p:handoutMasterId r:id="rId12"/>
  </p:handoutMasterIdLst>
  <p:sldIdLst>
    <p:sldId id="268" r:id="rId3"/>
    <p:sldId id="269" r:id="rId4"/>
    <p:sldId id="286" r:id="rId5"/>
    <p:sldId id="287" r:id="rId6"/>
    <p:sldId id="278" r:id="rId7"/>
    <p:sldId id="284" r:id="rId8"/>
    <p:sldId id="285" r:id="rId9"/>
    <p:sldId id="267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20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29/12/2023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3006383" y="115888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جامعة محمد خيضر بسكرة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كلية العلوم الاقتصادية والتجارية وعلوم التسيير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قسم علوم التسيير</a:t>
            </a:r>
            <a:endParaRPr lang="fr-FR" altLang="ar-DZ" sz="2400" b="1" dirty="0">
              <a:solidFill>
                <a:srgbClr val="FFC000"/>
              </a:solidFill>
            </a:endParaRPr>
          </a:p>
        </p:txBody>
      </p: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4024" y="5057808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سلسلة محاضرات مقدمة للسنة الأولى ماستـــــــــر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تخصص </a:t>
            </a:r>
            <a:r>
              <a:rPr lang="fr-FR" altLang="ar-DZ" sz="2400" b="1" dirty="0" smtClean="0">
                <a:solidFill>
                  <a:srgbClr val="00B0F0"/>
                </a:solidFill>
              </a:rPr>
              <a:t>GSO</a:t>
            </a:r>
            <a:endParaRPr lang="fr-FR" altLang="ar-DZ" sz="2400" b="1" dirty="0">
              <a:solidFill>
                <a:srgbClr val="00B0F0"/>
              </a:solidFill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3007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altLang="ar-DZ" b="1" dirty="0">
              <a:solidFill>
                <a:schemeClr val="accent5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675" y="3306871"/>
            <a:ext cx="318765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استراتيجيات ادارة المعرفة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9259" y="551244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ان المعرفة أصبحت سلاح استراتيجي:</a:t>
            </a:r>
            <a:endParaRPr lang="ar-DZ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49" y="1699356"/>
            <a:ext cx="5229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dirty="0" smtClean="0">
                <a:solidFill>
                  <a:schemeClr val="bg2">
                    <a:lumMod val="10000"/>
                  </a:schemeClr>
                </a:solidFill>
              </a:rPr>
              <a:t>إن وضع وتطوير استراتيجية هو عمل معرفي راقي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5302" y="29902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DZ" sz="2000" dirty="0" smtClean="0">
                <a:solidFill>
                  <a:schemeClr val="bg2">
                    <a:lumMod val="10000"/>
                  </a:schemeClr>
                </a:solidFill>
              </a:rPr>
              <a:t>المعرفة كموضوع بات يأتي بالأساليب والمنتجات والخدمات والعمليات الجديدة التي تحقق ميزة متجددة مستدامة في السوق</a:t>
            </a:r>
            <a:endParaRPr lang="ar-DZ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68474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DZ" dirty="0"/>
              <a:t>عرَّف </a:t>
            </a:r>
            <a:r>
              <a:rPr lang="ar-DZ" dirty="0" err="1"/>
              <a:t>هالين</a:t>
            </a:r>
            <a:r>
              <a:rPr lang="ar-DZ" dirty="0"/>
              <a:t> و </a:t>
            </a:r>
            <a:r>
              <a:rPr lang="ar-DZ" dirty="0" err="1"/>
              <a:t>مارنبيرغ</a:t>
            </a:r>
            <a:r>
              <a:rPr lang="ar-DZ" dirty="0"/>
              <a:t> (</a:t>
            </a:r>
            <a:r>
              <a:rPr lang="en-US" dirty="0" err="1"/>
              <a:t>Hallin</a:t>
            </a:r>
            <a:r>
              <a:rPr lang="en-US" dirty="0"/>
              <a:t> &amp; </a:t>
            </a:r>
            <a:r>
              <a:rPr lang="en-US" dirty="0" err="1"/>
              <a:t>Marnburg</a:t>
            </a:r>
            <a:r>
              <a:rPr lang="en-US" dirty="0"/>
              <a:t>, 2008) </a:t>
            </a:r>
            <a:r>
              <a:rPr lang="ar-DZ" dirty="0" err="1"/>
              <a:t>إستراتيجية</a:t>
            </a:r>
            <a:r>
              <a:rPr lang="ar-DZ" dirty="0"/>
              <a:t> إدارة المعرفة بأنها تراكم خبرات وممارسات , وتطبيق حلول وتنظيمها وتقييمها. كما أنها عبارة عن معلومات تم </a:t>
            </a:r>
            <a:r>
              <a:rPr lang="ar-DZ" dirty="0" err="1"/>
              <a:t>إختبار</a:t>
            </a:r>
            <a:r>
              <a:rPr lang="ar-DZ" dirty="0"/>
              <a:t> صحتها بالتجربة </a:t>
            </a:r>
            <a:r>
              <a:rPr lang="ar-DZ" dirty="0" err="1"/>
              <a:t>والإختبار</a:t>
            </a:r>
            <a:r>
              <a:rPr lang="ar-DZ" dirty="0"/>
              <a:t>. وللمعرفة خصائص متعددة , فهي هرمية تبدأ من البيانات ثم المعلومات ثم معرفة وحكمة, وهي قابلة للتخزين والتشارك, كما يمكن تصنيفها إلى معرفة ظاهرة ومعرفة ضمنية.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00277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DZ" dirty="0"/>
              <a:t>عرَّف يانغ </a:t>
            </a:r>
            <a:r>
              <a:rPr lang="en-US" dirty="0"/>
              <a:t>Yang,2010)) </a:t>
            </a:r>
            <a:r>
              <a:rPr lang="ar-DZ" dirty="0" err="1"/>
              <a:t>إستراتيجية</a:t>
            </a:r>
            <a:r>
              <a:rPr lang="ar-DZ" dirty="0"/>
              <a:t> إدارة المعرفة على أنها </a:t>
            </a:r>
            <a:r>
              <a:rPr lang="ar-DZ" dirty="0" err="1"/>
              <a:t>إنعكاس</a:t>
            </a:r>
            <a:r>
              <a:rPr lang="ar-DZ" dirty="0"/>
              <a:t> </a:t>
            </a:r>
            <a:r>
              <a:rPr lang="ar-DZ" dirty="0" err="1"/>
              <a:t>للإستراتيجية</a:t>
            </a:r>
            <a:r>
              <a:rPr lang="ar-DZ" dirty="0"/>
              <a:t> التنافسية للمنظمة حيث تهدف إلى زيادة قدرتها على خلق وتحويل المعرفة بما يُعظم القيمة لزبائن المنظمة, </a:t>
            </a:r>
            <a:r>
              <a:rPr lang="ar-DZ" dirty="0" err="1"/>
              <a:t>والإستجابة</a:t>
            </a:r>
            <a:r>
              <a:rPr lang="ar-DZ" dirty="0"/>
              <a:t> لحاجاتهم وتوقعاتهم. وتختلف المنظمات في </a:t>
            </a:r>
            <a:r>
              <a:rPr lang="ar-DZ" dirty="0" err="1"/>
              <a:t>إعتمادها</a:t>
            </a:r>
            <a:r>
              <a:rPr lang="ar-DZ" dirty="0"/>
              <a:t> </a:t>
            </a:r>
            <a:r>
              <a:rPr lang="ar-DZ" dirty="0" err="1"/>
              <a:t>للإستراتيجيات</a:t>
            </a:r>
            <a:r>
              <a:rPr lang="ar-DZ" dirty="0"/>
              <a:t> المناسبة لإدارة المعرفة</a:t>
            </a:r>
          </a:p>
        </p:txBody>
      </p:sp>
    </p:spTree>
    <p:extLst>
      <p:ext uri="{BB962C8B-B14F-4D97-AF65-F5344CB8AC3E}">
        <p14:creationId xmlns:p14="http://schemas.microsoft.com/office/powerpoint/2010/main" val="220016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7976" y="909501"/>
            <a:ext cx="51920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مكن القول بأن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هي خارطة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لإستقطاب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وتكوين وتخزين المعرفة, بالإضافة إلى المشاركة فيها وتوزيعها لتحقيق قيمة مضافة من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إستثمار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موارد المعرفة ورأس المال الفكري, كما تُعتبر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دليلاً للإدارة من أجل تصميم وتنفيذ برامج ومبادرات المعرفة في المنظمة. لذا تنبثق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من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الأعمال الشاملة من ناحية ومن ناحيةٍ أخرى تُعبِّر عن الرؤية الإستراتيجية للمنظمة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7391" y="3916461"/>
            <a:ext cx="48945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يمكن التمييز بين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الأعمال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وإستراتيجية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على أساس أن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الأعمال تهتم بالأداء الكلي للمنظمة وتركز على منهج التحليل البيئي والتنافسي لتحديد مكانة المنظمة في السوق والصناعة, أما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فهي تهتم بتحليل الفجوة المعرفية بين المعرفة الضمنية المتاحة (ما تعرفه المنظمة) والمعرفة المستهدفة ( أي ما يجب أن تعرفه المنظمة) لضمان تحقيق قيمة فريدة لمنتجاتها وخدماتها</a:t>
            </a:r>
          </a:p>
        </p:txBody>
      </p:sp>
    </p:spTree>
    <p:extLst>
      <p:ext uri="{BB962C8B-B14F-4D97-AF65-F5344CB8AC3E}">
        <p14:creationId xmlns:p14="http://schemas.microsoft.com/office/powerpoint/2010/main" val="191490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801633" y="1064712"/>
            <a:ext cx="2342367" cy="305635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</a:rPr>
              <a:t>الترميزية</a:t>
            </a:r>
          </a:p>
          <a:p>
            <a:pPr algn="ctr"/>
            <a:r>
              <a:rPr lang="fr-FR" sz="2000" b="1" dirty="0" smtClean="0">
                <a:solidFill>
                  <a:schemeClr val="bg2"/>
                </a:solidFill>
              </a:rPr>
              <a:t>Codification </a:t>
            </a:r>
            <a:r>
              <a:rPr lang="fr-FR" sz="2000" b="1" dirty="0" err="1" smtClean="0">
                <a:solidFill>
                  <a:schemeClr val="bg2"/>
                </a:solidFill>
              </a:rPr>
              <a:t>Strategy</a:t>
            </a:r>
            <a:endParaRPr lang="ar-DZ" sz="2000" b="1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050" y="1064712"/>
            <a:ext cx="2680572" cy="305635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schemeClr val="bg2"/>
                </a:solidFill>
              </a:rPr>
              <a:t>الشخصية</a:t>
            </a:r>
            <a:endParaRPr lang="ar-DZ" dirty="0" smtClean="0">
              <a:solidFill>
                <a:schemeClr val="bg2"/>
              </a:solidFill>
            </a:endParaRPr>
          </a:p>
          <a:p>
            <a:pPr algn="ctr"/>
            <a:r>
              <a:rPr lang="fr-FR" b="1" dirty="0" smtClean="0">
                <a:solidFill>
                  <a:schemeClr val="bg2"/>
                </a:solidFill>
              </a:rPr>
              <a:t>Personalization </a:t>
            </a:r>
            <a:r>
              <a:rPr lang="fr-FR" b="1" dirty="0" err="1" smtClean="0">
                <a:solidFill>
                  <a:schemeClr val="bg2"/>
                </a:solidFill>
              </a:rPr>
              <a:t>Strategy</a:t>
            </a:r>
            <a:endParaRPr lang="ar-DZ" b="1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03540" y="137786"/>
            <a:ext cx="5361139" cy="1064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000" b="1" dirty="0" smtClean="0">
                <a:solidFill>
                  <a:schemeClr val="bg2"/>
                </a:solidFill>
              </a:rPr>
              <a:t>الاستراتيجية</a:t>
            </a:r>
            <a:endParaRPr lang="ar-DZ" sz="4000" b="1" dirty="0">
              <a:solidFill>
                <a:schemeClr val="bg2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751545" y="4321479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1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189740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5555555555555555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94" y="0"/>
            <a:ext cx="9083806" cy="6858000"/>
          </a:xfrm>
        </p:spPr>
      </p:pic>
    </p:spTree>
    <p:extLst>
      <p:ext uri="{BB962C8B-B14F-4D97-AF65-F5344CB8AC3E}">
        <p14:creationId xmlns:p14="http://schemas.microsoft.com/office/powerpoint/2010/main" val="194620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801633" y="1064712"/>
            <a:ext cx="2342367" cy="305635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2"/>
                </a:solidFill>
              </a:rPr>
              <a:t>جانب العرض</a:t>
            </a:r>
            <a:endParaRPr lang="ar-DZ" sz="2800" b="1" dirty="0" smtClean="0">
              <a:solidFill>
                <a:schemeClr val="bg2"/>
              </a:solidFill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Calibri"/>
              </a:rPr>
              <a:t>Supply Side strategies</a:t>
            </a:r>
            <a:endParaRPr lang="ar-DZ" b="1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050" y="1064712"/>
            <a:ext cx="2680572" cy="305635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solidFill>
                  <a:srgbClr val="FF0000"/>
                </a:solidFill>
                <a:latin typeface="Calibri"/>
                <a:cs typeface="Arial"/>
              </a:rPr>
              <a:t>جانب الطلب</a:t>
            </a:r>
            <a:endParaRPr lang="ar-DZ" dirty="0" smtClean="0">
              <a:solidFill>
                <a:schemeClr val="bg2"/>
              </a:solidFill>
            </a:endParaRPr>
          </a:p>
          <a:p>
            <a:pPr algn="ctr"/>
            <a:r>
              <a:rPr lang="en-US" sz="3000" b="1" smtClean="0">
                <a:solidFill>
                  <a:srgbClr val="FF0000"/>
                </a:solidFill>
                <a:latin typeface="Calibri"/>
              </a:rPr>
              <a:t>Demond</a:t>
            </a:r>
            <a:r>
              <a:rPr lang="en-US" sz="3000" b="1" dirty="0" smtClean="0">
                <a:solidFill>
                  <a:srgbClr val="FF0000"/>
                </a:solidFill>
                <a:latin typeface="Calibri"/>
              </a:rPr>
              <a:t>  </a:t>
            </a:r>
            <a:r>
              <a:rPr lang="en-US" sz="3000" b="1" dirty="0">
                <a:solidFill>
                  <a:srgbClr val="FF0000"/>
                </a:solidFill>
                <a:latin typeface="Calibri"/>
              </a:rPr>
              <a:t>Side strategies</a:t>
            </a:r>
            <a:endParaRPr lang="ar-DZ" b="1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03540" y="137786"/>
            <a:ext cx="5361139" cy="1064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000" b="1" dirty="0" smtClean="0">
                <a:solidFill>
                  <a:schemeClr val="bg2"/>
                </a:solidFill>
              </a:rPr>
              <a:t>استراتيجيات</a:t>
            </a:r>
            <a:endParaRPr lang="ar-DZ" sz="4000" b="1" dirty="0">
              <a:solidFill>
                <a:schemeClr val="bg2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751545" y="4321479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2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92290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5454" y="137886"/>
            <a:ext cx="6113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اقترح </a:t>
            </a:r>
            <a:r>
              <a:rPr lang="fr-FR" sz="2400" b="1" dirty="0" err="1" smtClean="0">
                <a:solidFill>
                  <a:srgbClr val="FF0000"/>
                </a:solidFill>
              </a:rPr>
              <a:t>Wig</a:t>
            </a:r>
            <a:r>
              <a:rPr lang="ar-DZ" sz="2400" b="1" dirty="0" smtClean="0">
                <a:solidFill>
                  <a:srgbClr val="FF0000"/>
                </a:solidFill>
              </a:rPr>
              <a:t> ثلاث استراتيجيات لإدخال المعرفة إلى المنظمة:</a:t>
            </a:r>
            <a:endParaRPr lang="ar-DZ" sz="2400" b="1" dirty="0">
              <a:solidFill>
                <a:srgbClr val="FF0000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914367" y="2004164"/>
            <a:ext cx="2004164" cy="313150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</a:rPr>
              <a:t>استراتيجية النمو التدريجي في استخدام المعرفة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55307" y="4647156"/>
            <a:ext cx="4308954" cy="1052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>
                <a:solidFill>
                  <a:schemeClr val="bg2">
                    <a:lumMod val="10000"/>
                  </a:schemeClr>
                </a:solidFill>
              </a:rPr>
              <a:t>استراتيجية</a:t>
            </a:r>
            <a:r>
              <a:rPr lang="ar-DZ" dirty="0" smtClean="0"/>
              <a:t> </a:t>
            </a:r>
            <a:r>
              <a:rPr lang="ar-DZ" sz="2400" b="1" dirty="0">
                <a:solidFill>
                  <a:schemeClr val="bg2">
                    <a:lumMod val="10000"/>
                  </a:schemeClr>
                </a:solidFill>
              </a:rPr>
              <a:t>التروي</a:t>
            </a:r>
            <a:r>
              <a:rPr lang="ar-DZ" dirty="0" smtClean="0"/>
              <a:t> </a:t>
            </a:r>
            <a:r>
              <a:rPr lang="ar-DZ" sz="2400" b="1" dirty="0">
                <a:solidFill>
                  <a:schemeClr val="bg2">
                    <a:lumMod val="10000"/>
                  </a:schemeClr>
                </a:solidFill>
              </a:rPr>
              <a:t>والحذر</a:t>
            </a:r>
          </a:p>
        </p:txBody>
      </p:sp>
      <p:sp>
        <p:nvSpPr>
          <p:cNvPr id="6" name="Ellipse 5"/>
          <p:cNvSpPr/>
          <p:nvPr/>
        </p:nvSpPr>
        <p:spPr>
          <a:xfrm>
            <a:off x="64733" y="2106460"/>
            <a:ext cx="2004164" cy="313150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</a:rPr>
              <a:t>استراتيجية دعم وجهات النظر المتقدمة والفاعلة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40461" y="368718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3</a:t>
            </a:r>
            <a:endParaRPr lang="ar-D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33091</TotalTime>
  <Words>334</Words>
  <Application>Microsoft Office PowerPoint</Application>
  <PresentationFormat>Affichage à l'écran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Default Design</vt:lpstr>
      <vt:lpstr>1_Default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TAHRI</cp:lastModifiedBy>
  <cp:revision>101</cp:revision>
  <dcterms:created xsi:type="dcterms:W3CDTF">2009-11-03T13:35:13Z</dcterms:created>
  <dcterms:modified xsi:type="dcterms:W3CDTF">2023-12-29T17:49:13Z</dcterms:modified>
</cp:coreProperties>
</file>