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1" r:id="rId2"/>
    <p:sldId id="269" r:id="rId3"/>
    <p:sldId id="272" r:id="rId4"/>
    <p:sldId id="304" r:id="rId5"/>
    <p:sldId id="306" r:id="rId6"/>
    <p:sldId id="294" r:id="rId7"/>
    <p:sldId id="295" r:id="rId8"/>
    <p:sldId id="275" r:id="rId9"/>
    <p:sldId id="302" r:id="rId10"/>
    <p:sldId id="278" r:id="rId11"/>
    <p:sldId id="303" r:id="rId12"/>
    <p:sldId id="279" r:id="rId13"/>
    <p:sldId id="280" r:id="rId14"/>
    <p:sldId id="282" r:id="rId15"/>
    <p:sldId id="293" r:id="rId16"/>
    <p:sldId id="289" r:id="rId17"/>
  </p:sldIdLst>
  <p:sldSz cx="9144000" cy="5143500" type="screen16x9"/>
  <p:notesSz cx="6858000" cy="9144000"/>
  <p:photoAlbum/>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786" y="-3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39AF4-3024-48F1-AD2D-95EA13503250}" type="datetimeFigureOut">
              <a:rPr lang="fr-FR" smtClean="0"/>
              <a:pPr/>
              <a:t>14/11/2023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F9E2D5-5403-49B7-A47F-32B8AA99795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1F9E2D5-5403-49B7-A47F-32B8AA997958}"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21"/>
            <a:ext cx="7772400" cy="1102519"/>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05980"/>
            <a:ext cx="2057400" cy="4388644"/>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05980"/>
            <a:ext cx="6019800" cy="4388644"/>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1"/>
            <a:ext cx="7524328" cy="802136"/>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Click to add title</a:t>
            </a:r>
            <a:endParaRPr lang="ko-KR" altLang="en-US" dirty="0"/>
          </a:p>
        </p:txBody>
      </p:sp>
      <p:sp>
        <p:nvSpPr>
          <p:cNvPr id="4" name="Content Placeholder 2"/>
          <p:cNvSpPr>
            <a:spLocks noGrp="1"/>
          </p:cNvSpPr>
          <p:nvPr>
            <p:ph idx="1"/>
          </p:nvPr>
        </p:nvSpPr>
        <p:spPr>
          <a:xfrm>
            <a:off x="2123728" y="951570"/>
            <a:ext cx="6563072" cy="345486"/>
          </a:xfrm>
          <a:prstGeom prst="rect">
            <a:avLst/>
          </a:prstGeom>
        </p:spPr>
        <p:txBody>
          <a:bodyPr anchor="ctr"/>
          <a:lstStyle>
            <a:lvl1pPr marL="0" indent="0">
              <a:buNone/>
              <a:defRPr sz="2000">
                <a:solidFill>
                  <a:schemeClr val="tx1">
                    <a:lumMod val="75000"/>
                    <a:lumOff val="25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383620"/>
            <a:ext cx="6563072" cy="3110899"/>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2326818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5" y="204787"/>
            <a:ext cx="3008313" cy="871538"/>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1"/>
            <a:ext cx="5486400" cy="425054"/>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62BC6A8-036D-4201-A0D6-E7B3A0DD21F8}" type="datetimeFigureOut">
              <a:rPr lang="fr-FR" smtClean="0"/>
              <a:pPr/>
              <a:t>14/11/2023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824342-CE10-4782-8FA7-A3F8B69E82B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62BC6A8-036D-4201-A0D6-E7B3A0DD21F8}" type="datetimeFigureOut">
              <a:rPr lang="fr-FR" smtClean="0"/>
              <a:pPr/>
              <a:t>14/11/2023</a:t>
            </a:fld>
            <a:endParaRPr lang="fr-FR"/>
          </a:p>
        </p:txBody>
      </p:sp>
      <p:sp>
        <p:nvSpPr>
          <p:cNvPr id="5" name="Espace réservé du pied de page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2824342-CE10-4782-8FA7-A3F8B69E82B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nature-beautiful-green-grass-backgrounds-powerpoint.jpg"/>
          <p:cNvPicPr>
            <a:picLocks noGrp="1" noChangeAspect="1"/>
          </p:cNvPicPr>
          <p:nvPr isPhoto="1"/>
        </p:nvPicPr>
        <p:blipFill>
          <a:blip r:embed="rId3" cstate="print">
            <a:lum/>
          </a:blip>
          <a:stretch>
            <a:fillRect/>
          </a:stretch>
        </p:blipFill>
        <p:spPr>
          <a:xfrm>
            <a:off x="0" y="0"/>
            <a:ext cx="9395520" cy="5143500"/>
          </a:xfrm>
          <a:prstGeom prst="rect">
            <a:avLst/>
          </a:prstGeom>
          <a:noFill/>
          <a:ln>
            <a:noFill/>
          </a:ln>
        </p:spPr>
      </p:pic>
      <p:pic>
        <p:nvPicPr>
          <p:cNvPr id="3" name="Image 2" descr="img_1385457746_110.gif"/>
          <p:cNvPicPr>
            <a:picLocks noChangeAspect="1"/>
          </p:cNvPicPr>
          <p:nvPr/>
        </p:nvPicPr>
        <p:blipFill>
          <a:blip r:embed="rId4" cstate="print"/>
          <a:stretch>
            <a:fillRect/>
          </a:stretch>
        </p:blipFill>
        <p:spPr>
          <a:xfrm>
            <a:off x="0" y="24"/>
            <a:ext cx="9396536" cy="5143476"/>
          </a:xfrm>
          <a:prstGeom prst="rect">
            <a:avLst/>
          </a:prstGeom>
          <a:effectLst>
            <a:glow rad="228600">
              <a:schemeClr val="accent1">
                <a:satMod val="175000"/>
                <a:alpha val="40000"/>
              </a:schemeClr>
            </a:glow>
          </a:effectLst>
        </p:spPr>
      </p:pic>
      <p:sp>
        <p:nvSpPr>
          <p:cNvPr id="4" name="Rectangle à coins arrondis 3"/>
          <p:cNvSpPr/>
          <p:nvPr/>
        </p:nvSpPr>
        <p:spPr>
          <a:xfrm>
            <a:off x="107504" y="123478"/>
            <a:ext cx="3067685" cy="1512168"/>
          </a:xfrm>
          <a:prstGeom prst="roundRect">
            <a:avLst/>
          </a:prstGeom>
          <a:gradFill rotWithShape="1">
            <a:gsLst>
              <a:gs pos="0">
                <a:srgbClr val="ED7D31">
                  <a:lumMod val="110000"/>
                  <a:satMod val="105000"/>
                  <a:tint val="67000"/>
                </a:srgbClr>
              </a:gs>
              <a:gs pos="50000">
                <a:srgbClr val="ED7D31">
                  <a:lumMod val="105000"/>
                  <a:satMod val="103000"/>
                  <a:tint val="73000"/>
                </a:srgbClr>
              </a:gs>
              <a:gs pos="100000">
                <a:srgbClr val="ED7D31">
                  <a:lumMod val="105000"/>
                  <a:satMod val="109000"/>
                  <a:tint val="81000"/>
                </a:srgbClr>
              </a:gs>
            </a:gsLst>
            <a:lin ang="5400000" scaled="0"/>
          </a:gradFill>
          <a:ln w="635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07000"/>
              </a:lnSpc>
              <a:spcAft>
                <a:spcPts val="800"/>
              </a:spcAft>
            </a:pPr>
            <a:r>
              <a:rPr lang="ar-DZ" sz="1600" b="1" dirty="0">
                <a:effectLst/>
                <a:latin typeface="Calibri" panose="020F0502020204030204" pitchFamily="34" charset="0"/>
                <a:ea typeface="Calibri" panose="020F0502020204030204" pitchFamily="34" charset="0"/>
                <a:cs typeface="Simplified Arabic" panose="02020603050405020304" pitchFamily="18" charset="-78"/>
              </a:rPr>
              <a:t>الأربعاء: </a:t>
            </a:r>
            <a:r>
              <a:rPr lang="ar-DZ" sz="1600" b="1" dirty="0" smtClean="0">
                <a:effectLst/>
                <a:latin typeface="Calibri" panose="020F0502020204030204" pitchFamily="34" charset="0"/>
                <a:ea typeface="Calibri" panose="020F0502020204030204" pitchFamily="34" charset="0"/>
                <a:cs typeface="Simplified Arabic" panose="02020603050405020304" pitchFamily="18" charset="-78"/>
              </a:rPr>
              <a:t>08/11/2023</a:t>
            </a:r>
            <a:endParaRPr lang="fr-FR" sz="1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DZ" sz="1600" b="1" dirty="0">
                <a:effectLst/>
                <a:latin typeface="Calibri" panose="020F0502020204030204" pitchFamily="34" charset="0"/>
                <a:ea typeface="Calibri" panose="020F0502020204030204" pitchFamily="34" charset="0"/>
                <a:cs typeface="Simplified Arabic" panose="02020603050405020304" pitchFamily="18" charset="-78"/>
              </a:rPr>
              <a:t>التّوقيت: 13:10 – 14:20</a:t>
            </a:r>
            <a:endParaRPr lang="fr-FR" sz="1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DZ" sz="1600" b="1" dirty="0">
                <a:effectLst/>
                <a:latin typeface="Calibri" panose="020F0502020204030204" pitchFamily="34" charset="0"/>
                <a:ea typeface="Calibri" panose="020F0502020204030204" pitchFamily="34" charset="0"/>
                <a:cs typeface="Simplified Arabic" panose="02020603050405020304" pitchFamily="18" charset="-78"/>
              </a:rPr>
              <a:t>عن </a:t>
            </a:r>
            <a:r>
              <a:rPr lang="ar-DZ" sz="1600" b="1" dirty="0" smtClean="0">
                <a:effectLst/>
                <a:latin typeface="Calibri" panose="020F0502020204030204" pitchFamily="34" charset="0"/>
                <a:ea typeface="Calibri" panose="020F0502020204030204" pitchFamily="34" charset="0"/>
                <a:cs typeface="Simplified Arabic" panose="02020603050405020304" pitchFamily="18" charset="-78"/>
              </a:rPr>
              <a:t>بعد</a:t>
            </a:r>
            <a:endParaRPr lang="fr-FR" sz="11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0" y="1450181"/>
            <a:ext cx="7380312" cy="3785652"/>
          </a:xfrm>
          <a:prstGeom prst="rect">
            <a:avLst/>
          </a:prstGeom>
          <a:noFill/>
        </p:spPr>
        <p:txBody>
          <a:bodyPr wrap="square" rtlCol="0">
            <a:spAutoFit/>
          </a:bodyPr>
          <a:lstStyle/>
          <a:p>
            <a:pPr algn="r" rtl="1"/>
            <a:r>
              <a:rPr lang="ar-DZ" sz="2000" dirty="0" smtClean="0">
                <a:latin typeface="Simplified Arabic" pitchFamily="18" charset="-78"/>
                <a:cs typeface="Simplified Arabic" pitchFamily="18" charset="-78"/>
              </a:rPr>
              <a:t>تكلم العرب اللغة العربية في الجاهلية سليقة، وكانت فصاحتهم عالية وتّلى النظم عندهم في تمييز شاعر عن آخر،لا يستند إلى منهجية، ولما جاء القرآن الكريم أبهر العرب ببلاغته ونظمه العجيب وحسن سبکه؛ حتى </a:t>
            </a:r>
            <a:r>
              <a:rPr lang="ar-DZ" sz="2000" dirty="0" err="1" smtClean="0">
                <a:latin typeface="Simplified Arabic" pitchFamily="18" charset="-78"/>
                <a:cs typeface="Simplified Arabic" pitchFamily="18" charset="-78"/>
              </a:rPr>
              <a:t>قيل: </a:t>
            </a:r>
            <a:r>
              <a:rPr lang="ar-DZ" sz="2000" dirty="0" smtClean="0">
                <a:latin typeface="Simplified Arabic" pitchFamily="18" charset="-78"/>
                <a:cs typeface="Simplified Arabic" pitchFamily="18" charset="-78"/>
              </a:rPr>
              <a:t>"ومن أعجب ما رأينا في إعجاز القرآن وإحكام نظمه، أنك تحسب ألفاظه هي التي تنقاد لمعانيه، ثم تتعرف ذلك وتتغلغل فيه، فتنتهي إلى أن معانيه منقادة لألفاظه ثم تحسب العكس، وتعرفه متثبتا فتصير منه إلى عكس ما حسبت، وما إن تزال مترددا على منازعة الجهتين كلتيهما، حتى ترده إلى الله الذي خلق في العرب فطرة اللغة، ثم أخرج من هذه اللغة ما أعجز تلك </a:t>
            </a:r>
            <a:r>
              <a:rPr lang="ar-DZ" sz="2000" dirty="0" err="1" smtClean="0">
                <a:latin typeface="Simplified Arabic" pitchFamily="18" charset="-78"/>
                <a:cs typeface="Simplified Arabic" pitchFamily="18" charset="-78"/>
              </a:rPr>
              <a:t>الفطرة.”</a:t>
            </a:r>
            <a:r>
              <a:rPr lang="ar-DZ" sz="2000" dirty="0" smtClean="0">
                <a:latin typeface="Simplified Arabic" pitchFamily="18" charset="-78"/>
                <a:cs typeface="Simplified Arabic" pitchFamily="18" charset="-78"/>
              </a:rPr>
              <a:t> ، وكان القرآن مصدر تحد لهم إذ حاول العرب عبثا أن يأتوا بمثله لما في نظمه من أسرار، ولقد كانت بعض مجالس الأدب والسمر وحلقات الخلفاء موضع تدارس الإعجاز القرآني، ومن ذلك تأليف الكتب الكثيرة التي تبحث في إعجاز القرآن الكريم، وما أدى إلى اهتمامهم بصناعة الكلام وسلامة اللغة وعلاقة الألفاظ </a:t>
            </a:r>
            <a:r>
              <a:rPr lang="ar-DZ" sz="2000" dirty="0" err="1" smtClean="0">
                <a:latin typeface="Simplified Arabic" pitchFamily="18" charset="-78"/>
                <a:cs typeface="Simplified Arabic" pitchFamily="18" charset="-78"/>
              </a:rPr>
              <a:t>ببعضها</a:t>
            </a:r>
            <a:r>
              <a:rPr lang="ar-DZ" sz="2000" dirty="0" smtClean="0">
                <a:latin typeface="Simplified Arabic" pitchFamily="18" charset="-78"/>
                <a:cs typeface="Simplified Arabic" pitchFamily="18" charset="-78"/>
              </a:rPr>
              <a:t> البعض، وعلاقتها </a:t>
            </a:r>
            <a:r>
              <a:rPr lang="ar-DZ" sz="2000" dirty="0" err="1" smtClean="0">
                <a:latin typeface="Simplified Arabic" pitchFamily="18" charset="-78"/>
                <a:cs typeface="Simplified Arabic" pitchFamily="18" charset="-78"/>
              </a:rPr>
              <a:t>بالمعنى.</a:t>
            </a:r>
            <a:r>
              <a:rPr lang="ar-DZ" sz="2000" dirty="0" smtClean="0">
                <a:latin typeface="Simplified Arabic" pitchFamily="18" charset="-78"/>
                <a:cs typeface="Simplified Arabic" pitchFamily="18" charset="-78"/>
              </a:rPr>
              <a:t> ونتيجة لذلك ظهر في الأدب العربي فريقان أحدهما انتصر للمعنى، وأخر انتصر لفظ دون المعنى واحتدم الصراع.</a:t>
            </a:r>
          </a:p>
        </p:txBody>
      </p:sp>
      <p:sp>
        <p:nvSpPr>
          <p:cNvPr id="11"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a:solidFill>
                <a:sysClr val="windowText" lastClr="000000"/>
              </a:solidFill>
            </a:endParaRPr>
          </a:p>
        </p:txBody>
      </p:sp>
      <p:sp>
        <p:nvSpPr>
          <p:cNvPr id="4" name="Rectangle 3"/>
          <p:cNvSpPr/>
          <p:nvPr/>
        </p:nvSpPr>
        <p:spPr>
          <a:xfrm>
            <a:off x="7452320" y="0"/>
            <a:ext cx="1691680" cy="1368152"/>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اهم النقاد الذين تكلموا عن نظرية النظم </a:t>
            </a:r>
          </a:p>
        </p:txBody>
      </p:sp>
      <p:sp>
        <p:nvSpPr>
          <p:cNvPr id="5" name="Rectangle 4"/>
          <p:cNvSpPr/>
          <p:nvPr/>
        </p:nvSpPr>
        <p:spPr>
          <a:xfrm>
            <a:off x="2915816" y="339502"/>
            <a:ext cx="4355976" cy="792088"/>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اهم النقاد الذين تكلموا عن نظرية </a:t>
            </a:r>
            <a:r>
              <a:rPr lang="ar-DZ" sz="2400" b="1" dirty="0" err="1" smtClean="0">
                <a:solidFill>
                  <a:srgbClr val="FF0000"/>
                </a:solidFill>
              </a:rPr>
              <a:t>النظم </a:t>
            </a:r>
            <a:r>
              <a:rPr lang="ar-DZ" sz="2400" b="1" dirty="0" err="1" smtClean="0">
                <a:solidFill>
                  <a:srgbClr val="FF0000"/>
                </a:solidFill>
                <a:latin typeface="Times New Roman"/>
                <a:cs typeface="Times New Roman"/>
              </a:rPr>
              <a:t>:</a:t>
            </a:r>
            <a:r>
              <a:rPr lang="ar-DZ" sz="2400" b="1" dirty="0" smtClean="0">
                <a:solidFill>
                  <a:srgbClr val="FF0000"/>
                </a:solidFill>
              </a:rPr>
              <a:t>  </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anim calcmode="lin" valueType="num">
                                      <p:cBhvr>
                                        <p:cTn id="8" dur="500" fill="hold"/>
                                        <p:tgtEl>
                                          <p:spTgt spid="11"/>
                                        </p:tgtEl>
                                        <p:attrNameLst>
                                          <p:attrName>ppt_x</p:attrName>
                                        </p:attrNameLst>
                                      </p:cBhvr>
                                      <p:tavLst>
                                        <p:tav tm="0">
                                          <p:val>
                                            <p:strVal val="#ppt_x"/>
                                          </p:val>
                                        </p:tav>
                                        <p:tav tm="100000">
                                          <p:val>
                                            <p:strVal val="#ppt_x"/>
                                          </p:val>
                                        </p:tav>
                                      </p:tavLst>
                                    </p:anim>
                                    <p:anim calcmode="lin" valueType="num">
                                      <p:cBhvr>
                                        <p:cTn id="9" dur="450" decel="100000" fill="hold"/>
                                        <p:tgtEl>
                                          <p:spTgt spid="11"/>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1"/>
                                        </p:tgtEl>
                                        <p:attrNameLst>
                                          <p:attrName>ppt_y</p:attrName>
                                        </p:attrNameLst>
                                      </p:cBhvr>
                                      <p:tavLst>
                                        <p:tav tm="0">
                                          <p:val>
                                            <p:strVal val="#ppt_y-.03"/>
                                          </p:val>
                                        </p:tav>
                                        <p:tav tm="100000">
                                          <p:val>
                                            <p:strVal val="#ppt_y"/>
                                          </p:val>
                                        </p:tav>
                                      </p:tavLst>
                                    </p:anim>
                                  </p:childTnLst>
                                </p:cTn>
                              </p:par>
                              <p:par>
                                <p:cTn id="11" presetID="42" presetClass="entr" presetSubtype="0" fill="hold" grpId="0" nodeType="withEffect">
                                  <p:stCondLst>
                                    <p:cond delay="0"/>
                                  </p:stCondLst>
                                  <p:iterate type="lt">
                                    <p:tmPct val="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4">
                                            <p:bg/>
                                          </p:spTgt>
                                        </p:tgtEl>
                                        <p:attrNameLst>
                                          <p:attrName>style.visibility</p:attrName>
                                        </p:attrNameLst>
                                      </p:cBhvr>
                                      <p:to>
                                        <p:strVal val="visible"/>
                                      </p:to>
                                    </p:set>
                                    <p:animEffect transition="in" filter="fade">
                                      <p:cBhvr>
                                        <p:cTn id="18" dur="1000"/>
                                        <p:tgtEl>
                                          <p:spTgt spid="4">
                                            <p:bg/>
                                          </p:spTgt>
                                        </p:tgtEl>
                                      </p:cBhvr>
                                    </p:animEffect>
                                    <p:anim calcmode="lin" valueType="num">
                                      <p:cBhvr>
                                        <p:cTn id="19" dur="1000" fill="hold"/>
                                        <p:tgtEl>
                                          <p:spTgt spid="4">
                                            <p:bg/>
                                          </p:spTgt>
                                        </p:tgtEl>
                                        <p:attrNameLst>
                                          <p:attrName>ppt_x</p:attrName>
                                        </p:attrNameLst>
                                      </p:cBhvr>
                                      <p:tavLst>
                                        <p:tav tm="0">
                                          <p:val>
                                            <p:strVal val="#ppt_x"/>
                                          </p:val>
                                        </p:tav>
                                        <p:tav tm="100000">
                                          <p:val>
                                            <p:strVal val="#ppt_x"/>
                                          </p:val>
                                        </p:tav>
                                      </p:tavLst>
                                    </p:anim>
                                    <p:anim calcmode="lin" valueType="num">
                                      <p:cBhvr>
                                        <p:cTn id="20" dur="1000" fill="hold"/>
                                        <p:tgtEl>
                                          <p:spTgt spid="4">
                                            <p:bg/>
                                          </p:spTgt>
                                        </p:tgtEl>
                                        <p:attrNameLst>
                                          <p:attrName>ppt_y</p:attrName>
                                        </p:attrNameLst>
                                      </p:cBhvr>
                                      <p:tavLst>
                                        <p:tav tm="0">
                                          <p:val>
                                            <p:strVal val="#ppt_y+.1"/>
                                          </p:val>
                                        </p:tav>
                                        <p:tav tm="100000">
                                          <p:val>
                                            <p:strVal val="#ppt_y"/>
                                          </p:val>
                                        </p:tav>
                                      </p:tavLst>
                                    </p:anim>
                                  </p:childTnLst>
                                </p:cTn>
                              </p:par>
                              <p:par>
                                <p:cTn id="21" presetID="22" presetClass="emph" presetSubtype="0" repeatCount="indefinite" fill="hold" nodeType="withEffect">
                                  <p:stCondLst>
                                    <p:cond delay="0"/>
                                  </p:stCondLst>
                                  <p:childTnLst>
                                    <p:animClr clrSpc="hsl" dir="cw">
                                      <p:cBhvr override="childStyle">
                                        <p:cTn id="22" dur="500" fill="hold"/>
                                        <p:tgtEl>
                                          <p:spTgt spid="4">
                                            <p:bg/>
                                          </p:spTgt>
                                        </p:tgtEl>
                                        <p:attrNameLst>
                                          <p:attrName>style.color</p:attrName>
                                        </p:attrNameLst>
                                      </p:cBhvr>
                                      <p:by>
                                        <p:hsl h="-7200000" s="0" l="0"/>
                                      </p:by>
                                    </p:animClr>
                                    <p:animClr clrSpc="hsl" dir="cw">
                                      <p:cBhvr>
                                        <p:cTn id="23" dur="500" fill="hold"/>
                                        <p:tgtEl>
                                          <p:spTgt spid="4">
                                            <p:bg/>
                                          </p:spTgt>
                                        </p:tgtEl>
                                        <p:attrNameLst>
                                          <p:attrName>fillcolor</p:attrName>
                                        </p:attrNameLst>
                                      </p:cBhvr>
                                      <p:by>
                                        <p:hsl h="-7200000" s="0" l="0"/>
                                      </p:by>
                                    </p:animClr>
                                    <p:animClr clrSpc="hsl" dir="cw">
                                      <p:cBhvr>
                                        <p:cTn id="24" dur="500" fill="hold"/>
                                        <p:tgtEl>
                                          <p:spTgt spid="4">
                                            <p:bg/>
                                          </p:spTgt>
                                        </p:tgtEl>
                                        <p:attrNameLst>
                                          <p:attrName>stroke.color</p:attrName>
                                        </p:attrNameLst>
                                      </p:cBhvr>
                                      <p:by>
                                        <p:hsl h="-7200000" s="0" l="0"/>
                                      </p:by>
                                    </p:animClr>
                                    <p:set>
                                      <p:cBhvr>
                                        <p:cTn id="25" dur="500" fill="hold"/>
                                        <p:tgtEl>
                                          <p:spTgt spid="4">
                                            <p:bg/>
                                          </p:spTgt>
                                        </p:tgtEl>
                                        <p:attrNameLst>
                                          <p:attrName>fill.type</p:attrName>
                                        </p:attrNameLst>
                                      </p:cBhvr>
                                      <p:to>
                                        <p:strVal val="solid"/>
                                      </p:to>
                                    </p:set>
                                  </p:childTnLst>
                                </p:cTn>
                              </p:par>
                              <p:par>
                                <p:cTn id="26" presetID="42" presetClass="entr" presetSubtype="0" fill="hold" grpId="0" nodeType="with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5">
                                            <p:bg/>
                                          </p:spTgt>
                                        </p:tgtEl>
                                        <p:attrNameLst>
                                          <p:attrName>style.visibility</p:attrName>
                                        </p:attrNameLst>
                                      </p:cBhvr>
                                      <p:to>
                                        <p:strVal val="visible"/>
                                      </p:to>
                                    </p:set>
                                    <p:animEffect transition="in" filter="fade">
                                      <p:cBhvr>
                                        <p:cTn id="33" dur="1000"/>
                                        <p:tgtEl>
                                          <p:spTgt spid="5">
                                            <p:bg/>
                                          </p:spTgt>
                                        </p:tgtEl>
                                      </p:cBhvr>
                                    </p:animEffect>
                                    <p:anim calcmode="lin" valueType="num">
                                      <p:cBhvr>
                                        <p:cTn id="34" dur="1000" fill="hold"/>
                                        <p:tgtEl>
                                          <p:spTgt spid="5">
                                            <p:bg/>
                                          </p:spTgt>
                                        </p:tgtEl>
                                        <p:attrNameLst>
                                          <p:attrName>ppt_x</p:attrName>
                                        </p:attrNameLst>
                                      </p:cBhvr>
                                      <p:tavLst>
                                        <p:tav tm="0">
                                          <p:val>
                                            <p:strVal val="#ppt_x"/>
                                          </p:val>
                                        </p:tav>
                                        <p:tav tm="100000">
                                          <p:val>
                                            <p:strVal val="#ppt_x"/>
                                          </p:val>
                                        </p:tav>
                                      </p:tavLst>
                                    </p:anim>
                                    <p:anim calcmode="lin" valueType="num">
                                      <p:cBhvr>
                                        <p:cTn id="35" dur="1000" fill="hold"/>
                                        <p:tgtEl>
                                          <p:spTgt spid="5">
                                            <p:bg/>
                                          </p:spTgt>
                                        </p:tgtEl>
                                        <p:attrNameLst>
                                          <p:attrName>ppt_y</p:attrName>
                                        </p:attrNameLst>
                                      </p:cBhvr>
                                      <p:tavLst>
                                        <p:tav tm="0">
                                          <p:val>
                                            <p:strVal val="#ppt_y+.1"/>
                                          </p:val>
                                        </p:tav>
                                        <p:tav tm="100000">
                                          <p:val>
                                            <p:strVal val="#ppt_y"/>
                                          </p:val>
                                        </p:tav>
                                      </p:tavLst>
                                    </p:anim>
                                  </p:childTnLst>
                                </p:cTn>
                              </p:par>
                              <p:par>
                                <p:cTn id="36" presetID="22" presetClass="emph" presetSubtype="0" repeatCount="indefinite" fill="hold" nodeType="withEffect">
                                  <p:stCondLst>
                                    <p:cond delay="0"/>
                                  </p:stCondLst>
                                  <p:childTnLst>
                                    <p:animClr clrSpc="hsl" dir="cw">
                                      <p:cBhvr override="childStyle">
                                        <p:cTn id="37" dur="500" fill="hold"/>
                                        <p:tgtEl>
                                          <p:spTgt spid="5">
                                            <p:bg/>
                                          </p:spTgt>
                                        </p:tgtEl>
                                        <p:attrNameLst>
                                          <p:attrName>style.color</p:attrName>
                                        </p:attrNameLst>
                                      </p:cBhvr>
                                      <p:by>
                                        <p:hsl h="-7200000" s="0" l="0"/>
                                      </p:by>
                                    </p:animClr>
                                    <p:animClr clrSpc="hsl" dir="cw">
                                      <p:cBhvr>
                                        <p:cTn id="38" dur="500" fill="hold"/>
                                        <p:tgtEl>
                                          <p:spTgt spid="5">
                                            <p:bg/>
                                          </p:spTgt>
                                        </p:tgtEl>
                                        <p:attrNameLst>
                                          <p:attrName>fillcolor</p:attrName>
                                        </p:attrNameLst>
                                      </p:cBhvr>
                                      <p:by>
                                        <p:hsl h="-7200000" s="0" l="0"/>
                                      </p:by>
                                    </p:animClr>
                                    <p:animClr clrSpc="hsl" dir="cw">
                                      <p:cBhvr>
                                        <p:cTn id="39" dur="500" fill="hold"/>
                                        <p:tgtEl>
                                          <p:spTgt spid="5">
                                            <p:bg/>
                                          </p:spTgt>
                                        </p:tgtEl>
                                        <p:attrNameLst>
                                          <p:attrName>stroke.color</p:attrName>
                                        </p:attrNameLst>
                                      </p:cBhvr>
                                      <p:by>
                                        <p:hsl h="-7200000" s="0" l="0"/>
                                      </p:by>
                                    </p:animClr>
                                    <p:set>
                                      <p:cBhvr>
                                        <p:cTn id="40" dur="500" fill="hold"/>
                                        <p:tgtEl>
                                          <p:spTgt spid="5">
                                            <p:bg/>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38" presetClass="entr" presetSubtype="0" accel="50000" fill="hold" grpId="1" nodeType="clickEffect">
                                  <p:stCondLst>
                                    <p:cond delay="0"/>
                                  </p:stCondLst>
                                  <p:iterate type="lt">
                                    <p:tmPct val="50000"/>
                                  </p:iterate>
                                  <p:childTnLst>
                                    <p:set>
                                      <p:cBhvr>
                                        <p:cTn id="44" dur="1" fill="hold">
                                          <p:stCondLst>
                                            <p:cond delay="0"/>
                                          </p:stCondLst>
                                        </p:cTn>
                                        <p:tgtEl>
                                          <p:spTgt spid="4">
                                            <p:bg/>
                                          </p:spTgt>
                                        </p:tgtEl>
                                        <p:attrNameLst>
                                          <p:attrName>style.visibility</p:attrName>
                                        </p:attrNameLst>
                                      </p:cBhvr>
                                      <p:to>
                                        <p:strVal val="visible"/>
                                      </p:to>
                                    </p:set>
                                    <p:set>
                                      <p:cBhvr>
                                        <p:cTn id="45" dur="455" fill="hold">
                                          <p:stCondLst>
                                            <p:cond delay="0"/>
                                          </p:stCondLst>
                                        </p:cTn>
                                        <p:tgtEl>
                                          <p:spTgt spid="4">
                                            <p:bg/>
                                          </p:spTgt>
                                        </p:tgtEl>
                                        <p:attrNameLst>
                                          <p:attrName>style.rotation</p:attrName>
                                        </p:attrNameLst>
                                      </p:cBhvr>
                                      <p:to>
                                        <p:strVal val="-45.0"/>
                                      </p:to>
                                    </p:set>
                                    <p:anim calcmode="lin" valueType="num">
                                      <p:cBhvr>
                                        <p:cTn id="46" dur="455" fill="hold">
                                          <p:stCondLst>
                                            <p:cond delay="455"/>
                                          </p:stCondLst>
                                        </p:cTn>
                                        <p:tgtEl>
                                          <p:spTgt spid="4">
                                            <p:bg/>
                                          </p:spTgt>
                                        </p:tgtEl>
                                        <p:attrNameLst>
                                          <p:attrName>style.rotation</p:attrName>
                                        </p:attrNameLst>
                                      </p:cBhvr>
                                      <p:tavLst>
                                        <p:tav tm="0">
                                          <p:val>
                                            <p:fltVal val="-45"/>
                                          </p:val>
                                        </p:tav>
                                        <p:tav tm="69900">
                                          <p:val>
                                            <p:fltVal val="45"/>
                                          </p:val>
                                        </p:tav>
                                        <p:tav tm="100000">
                                          <p:val>
                                            <p:fltVal val="0"/>
                                          </p:val>
                                        </p:tav>
                                      </p:tavLst>
                                    </p:anim>
                                    <p:anim calcmode="lin" valueType="num">
                                      <p:cBhvr>
                                        <p:cTn id="47" dur="455" fill="hold">
                                          <p:stCondLst>
                                            <p:cond delay="0"/>
                                          </p:stCondLst>
                                        </p:cTn>
                                        <p:tgtEl>
                                          <p:spTgt spid="4">
                                            <p:bg/>
                                          </p:spTgt>
                                        </p:tgtEl>
                                        <p:attrNameLst>
                                          <p:attrName>ppt_y</p:attrName>
                                        </p:attrNameLst>
                                      </p:cBhvr>
                                      <p:tavLst>
                                        <p:tav tm="0">
                                          <p:val>
                                            <p:strVal val="#ppt_y-1"/>
                                          </p:val>
                                        </p:tav>
                                        <p:tav tm="100000">
                                          <p:val>
                                            <p:strVal val="#ppt_y-(0.354*#ppt_w-0.172*#ppt_h)"/>
                                          </p:val>
                                        </p:tav>
                                      </p:tavLst>
                                    </p:anim>
                                    <p:anim calcmode="lin" valueType="num">
                                      <p:cBhvr>
                                        <p:cTn id="48" dur="156" decel="50000" autoRev="1" fill="hold">
                                          <p:stCondLst>
                                            <p:cond delay="455"/>
                                          </p:stCondLst>
                                        </p:cTn>
                                        <p:tgtEl>
                                          <p:spTgt spid="4">
                                            <p:bg/>
                                          </p:spTgt>
                                        </p:tgtEl>
                                        <p:attrNameLst>
                                          <p:attrName>ppt_y</p:attrName>
                                        </p:attrNameLst>
                                      </p:cBhvr>
                                      <p:tavLst>
                                        <p:tav tm="0">
                                          <p:val>
                                            <p:strVal val="#ppt_y-(0.354*#ppt_w-0.172*#ppt_h)"/>
                                          </p:val>
                                        </p:tav>
                                        <p:tav tm="100000">
                                          <p:val>
                                            <p:strVal val="#ppt_y-(0.354*#ppt_w-0.172*#ppt_h)-#ppt_h/2"/>
                                          </p:val>
                                        </p:tav>
                                      </p:tavLst>
                                    </p:anim>
                                    <p:anim calcmode="lin" valueType="num">
                                      <p:cBhvr>
                                        <p:cTn id="49" dur="136" fill="hold">
                                          <p:stCondLst>
                                            <p:cond delay="864"/>
                                          </p:stCondLst>
                                        </p:cTn>
                                        <p:tgtEl>
                                          <p:spTgt spid="4">
                                            <p:bg/>
                                          </p:spTgt>
                                        </p:tgtEl>
                                        <p:attrNameLst>
                                          <p:attrName>ppt_y</p:attrName>
                                        </p:attrNameLst>
                                      </p:cBhvr>
                                      <p:tavLst>
                                        <p:tav tm="0">
                                          <p:val>
                                            <p:strVal val="#ppt_y-(0.354*#ppt_w-0.172*#ppt_h)"/>
                                          </p:val>
                                        </p:tav>
                                        <p:tav tm="100000">
                                          <p:val>
                                            <p:strVal val="#ppt_y"/>
                                          </p:val>
                                        </p:tav>
                                      </p:tavLst>
                                    </p:anim>
                                  </p:childTnLst>
                                </p:cTn>
                              </p:par>
                              <p:par>
                                <p:cTn id="50" presetID="38" presetClass="entr" presetSubtype="0" accel="50000" fill="hold" grpId="1" nodeType="withEffect">
                                  <p:stCondLst>
                                    <p:cond delay="0"/>
                                  </p:stCondLst>
                                  <p:iterate type="lt">
                                    <p:tmPct val="50000"/>
                                  </p:iterate>
                                  <p:childTnLst>
                                    <p:set>
                                      <p:cBhvr>
                                        <p:cTn id="51" dur="1" fill="hold">
                                          <p:stCondLst>
                                            <p:cond delay="0"/>
                                          </p:stCondLst>
                                        </p:cTn>
                                        <p:tgtEl>
                                          <p:spTgt spid="4">
                                            <p:txEl>
                                              <p:pRg st="0" end="0"/>
                                            </p:txEl>
                                          </p:spTgt>
                                        </p:tgtEl>
                                        <p:attrNameLst>
                                          <p:attrName>style.visibility</p:attrName>
                                        </p:attrNameLst>
                                      </p:cBhvr>
                                      <p:to>
                                        <p:strVal val="visible"/>
                                      </p:to>
                                    </p:set>
                                    <p:set>
                                      <p:cBhvr>
                                        <p:cTn id="52" dur="455" fill="hold">
                                          <p:stCondLst>
                                            <p:cond delay="0"/>
                                          </p:stCondLst>
                                        </p:cTn>
                                        <p:tgtEl>
                                          <p:spTgt spid="4">
                                            <p:txEl>
                                              <p:pRg st="0" end="0"/>
                                            </p:txEl>
                                          </p:spTgt>
                                        </p:tgtEl>
                                        <p:attrNameLst>
                                          <p:attrName>style.rotation</p:attrName>
                                        </p:attrNameLst>
                                      </p:cBhvr>
                                      <p:to>
                                        <p:strVal val="-45.0"/>
                                      </p:to>
                                    </p:set>
                                    <p:anim calcmode="lin" valueType="num">
                                      <p:cBhvr>
                                        <p:cTn id="53" dur="455" fill="hold">
                                          <p:stCondLst>
                                            <p:cond delay="455"/>
                                          </p:stCondLst>
                                        </p:cTn>
                                        <p:tgtEl>
                                          <p:spTgt spid="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54" dur="455" fill="hold">
                                          <p:stCondLst>
                                            <p:cond delay="0"/>
                                          </p:stCondLst>
                                        </p:cTn>
                                        <p:tgtEl>
                                          <p:spTgt spid="4">
                                            <p:txEl>
                                              <p:pRg st="0" end="0"/>
                                            </p:txEl>
                                          </p:spTgt>
                                        </p:tgtEl>
                                        <p:attrNameLst>
                                          <p:attrName>ppt_y</p:attrName>
                                        </p:attrNameLst>
                                      </p:cBhvr>
                                      <p:tavLst>
                                        <p:tav tm="0">
                                          <p:val>
                                            <p:strVal val="#ppt_y-1"/>
                                          </p:val>
                                        </p:tav>
                                        <p:tav tm="100000">
                                          <p:val>
                                            <p:strVal val="#ppt_y-(0.354*#ppt_w-0.172*#ppt_h)"/>
                                          </p:val>
                                        </p:tav>
                                      </p:tavLst>
                                    </p:anim>
                                    <p:anim calcmode="lin" valueType="num">
                                      <p:cBhvr>
                                        <p:cTn id="55" dur="156" decel="50000" autoRev="1" fill="hold">
                                          <p:stCondLst>
                                            <p:cond delay="455"/>
                                          </p:stCondLst>
                                        </p:cTn>
                                        <p:tgtEl>
                                          <p:spTgt spid="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56" dur="136" fill="hold">
                                          <p:stCondLst>
                                            <p:cond delay="864"/>
                                          </p:stCondLst>
                                        </p:cTn>
                                        <p:tgtEl>
                                          <p:spTgt spid="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5" presetClass="entr" presetSubtype="0" fill="hold" grpId="1" nodeType="clickEffect">
                                  <p:stCondLst>
                                    <p:cond delay="0"/>
                                  </p:stCondLst>
                                  <p:childTnLst>
                                    <p:set>
                                      <p:cBhvr>
                                        <p:cTn id="60" dur="1" fill="hold">
                                          <p:stCondLst>
                                            <p:cond delay="0"/>
                                          </p:stCondLst>
                                        </p:cTn>
                                        <p:tgtEl>
                                          <p:spTgt spid="5">
                                            <p:bg/>
                                          </p:spTgt>
                                        </p:tgtEl>
                                        <p:attrNameLst>
                                          <p:attrName>style.visibility</p:attrName>
                                        </p:attrNameLst>
                                      </p:cBhvr>
                                      <p:to>
                                        <p:strVal val="visible"/>
                                      </p:to>
                                    </p:set>
                                    <p:anim calcmode="lin" valueType="num">
                                      <p:cBhvr>
                                        <p:cTn id="61" dur="1000" fill="hold"/>
                                        <p:tgtEl>
                                          <p:spTgt spid="5">
                                            <p:bg/>
                                          </p:spTgt>
                                        </p:tgtEl>
                                        <p:attrNameLst>
                                          <p:attrName>ppt_w</p:attrName>
                                        </p:attrNameLst>
                                      </p:cBhvr>
                                      <p:tavLst>
                                        <p:tav tm="0">
                                          <p:val>
                                            <p:fltVal val="0"/>
                                          </p:val>
                                        </p:tav>
                                        <p:tav tm="100000">
                                          <p:val>
                                            <p:strVal val="#ppt_w"/>
                                          </p:val>
                                        </p:tav>
                                      </p:tavLst>
                                    </p:anim>
                                    <p:anim calcmode="lin" valueType="num">
                                      <p:cBhvr>
                                        <p:cTn id="62" dur="1000" fill="hold"/>
                                        <p:tgtEl>
                                          <p:spTgt spid="5">
                                            <p:bg/>
                                          </p:spTgt>
                                        </p:tgtEl>
                                        <p:attrNameLst>
                                          <p:attrName>ppt_h</p:attrName>
                                        </p:attrNameLst>
                                      </p:cBhvr>
                                      <p:tavLst>
                                        <p:tav tm="0">
                                          <p:val>
                                            <p:fltVal val="0"/>
                                          </p:val>
                                        </p:tav>
                                        <p:tav tm="100000">
                                          <p:val>
                                            <p:strVal val="#ppt_h"/>
                                          </p:val>
                                        </p:tav>
                                      </p:tavLst>
                                    </p:anim>
                                    <p:anim calcmode="lin" valueType="num">
                                      <p:cBhvr>
                                        <p:cTn id="63" dur="1000" fill="hold"/>
                                        <p:tgtEl>
                                          <p:spTgt spid="5">
                                            <p:bg/>
                                          </p:spTgt>
                                        </p:tgtEl>
                                        <p:attrNameLst>
                                          <p:attrName>ppt_x</p:attrName>
                                        </p:attrNameLst>
                                      </p:cBhvr>
                                      <p:tavLst>
                                        <p:tav tm="0" fmla="#ppt_x+(cos(-2*pi*(1-$))*-#ppt_x-sin(-2*pi*(1-$))*(1-#ppt_y))*(1-$)">
                                          <p:val>
                                            <p:fltVal val="0"/>
                                          </p:val>
                                        </p:tav>
                                        <p:tav tm="100000">
                                          <p:val>
                                            <p:fltVal val="1"/>
                                          </p:val>
                                        </p:tav>
                                      </p:tavLst>
                                    </p:anim>
                                    <p:anim calcmode="lin" valueType="num">
                                      <p:cBhvr>
                                        <p:cTn id="64" dur="1000" fill="hold"/>
                                        <p:tgtEl>
                                          <p:spTgt spid="5">
                                            <p:bg/>
                                          </p:spTgt>
                                        </p:tgtEl>
                                        <p:attrNameLst>
                                          <p:attrName>ppt_y</p:attrName>
                                        </p:attrNameLst>
                                      </p:cBhvr>
                                      <p:tavLst>
                                        <p:tav tm="0" fmla="#ppt_y+(sin(-2*pi*(1-$))*-#ppt_x+cos(-2*pi*(1-$))*(1-#ppt_y))*(1-$)">
                                          <p:val>
                                            <p:fltVal val="0"/>
                                          </p:val>
                                        </p:tav>
                                        <p:tav tm="100000">
                                          <p:val>
                                            <p:fltVal val="1"/>
                                          </p:val>
                                        </p:tav>
                                      </p:tavLst>
                                    </p:anim>
                                  </p:childTnLst>
                                </p:cTn>
                              </p:par>
                              <p:par>
                                <p:cTn id="65" presetID="15" presetClass="entr" presetSubtype="0" fill="hold" grpId="1" nodeType="with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 calcmode="lin" valueType="num">
                                      <p:cBhvr>
                                        <p:cTn id="6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6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69"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70"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1" fill="hold">
                      <p:stCondLst>
                        <p:cond delay="indefinite"/>
                      </p:stCondLst>
                      <p:childTnLst>
                        <p:par>
                          <p:cTn id="72" fill="hold">
                            <p:stCondLst>
                              <p:cond delay="0"/>
                            </p:stCondLst>
                            <p:childTnLst>
                              <p:par>
                                <p:cTn id="73" presetID="15" presetClass="entr" presetSubtype="0"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1000" fill="hold"/>
                                        <p:tgtEl>
                                          <p:spTgt spid="9"/>
                                        </p:tgtEl>
                                        <p:attrNameLst>
                                          <p:attrName>ppt_w</p:attrName>
                                        </p:attrNameLst>
                                      </p:cBhvr>
                                      <p:tavLst>
                                        <p:tav tm="0">
                                          <p:val>
                                            <p:fltVal val="0"/>
                                          </p:val>
                                        </p:tav>
                                        <p:tav tm="100000">
                                          <p:val>
                                            <p:strVal val="#ppt_w"/>
                                          </p:val>
                                        </p:tav>
                                      </p:tavLst>
                                    </p:anim>
                                    <p:anim calcmode="lin" valueType="num">
                                      <p:cBhvr>
                                        <p:cTn id="76" dur="1000" fill="hold"/>
                                        <p:tgtEl>
                                          <p:spTgt spid="9"/>
                                        </p:tgtEl>
                                        <p:attrNameLst>
                                          <p:attrName>ppt_h</p:attrName>
                                        </p:attrNameLst>
                                      </p:cBhvr>
                                      <p:tavLst>
                                        <p:tav tm="0">
                                          <p:val>
                                            <p:fltVal val="0"/>
                                          </p:val>
                                        </p:tav>
                                        <p:tav tm="100000">
                                          <p:val>
                                            <p:strVal val="#ppt_h"/>
                                          </p:val>
                                        </p:tav>
                                      </p:tavLst>
                                    </p:anim>
                                    <p:anim calcmode="lin" valueType="num">
                                      <p:cBhvr>
                                        <p:cTn id="77"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78"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9" fill="hold">
                      <p:stCondLst>
                        <p:cond delay="indefinite"/>
                      </p:stCondLst>
                      <p:childTnLst>
                        <p:par>
                          <p:cTn id="80" fill="hold">
                            <p:stCondLst>
                              <p:cond delay="0"/>
                            </p:stCondLst>
                            <p:childTnLst>
                              <p:par>
                                <p:cTn id="81" presetID="15" presetClass="entr" presetSubtype="0" fill="hold" grpId="1" nodeType="clickEffect">
                                  <p:stCondLst>
                                    <p:cond delay="0"/>
                                  </p:stCondLst>
                                  <p:childTnLst>
                                    <p:set>
                                      <p:cBhvr>
                                        <p:cTn id="82" dur="1" fill="hold">
                                          <p:stCondLst>
                                            <p:cond delay="0"/>
                                          </p:stCondLst>
                                        </p:cTn>
                                        <p:tgtEl>
                                          <p:spTgt spid="9"/>
                                        </p:tgtEl>
                                        <p:attrNameLst>
                                          <p:attrName>style.visibility</p:attrName>
                                        </p:attrNameLst>
                                      </p:cBhvr>
                                      <p:to>
                                        <p:strVal val="visible"/>
                                      </p:to>
                                    </p:set>
                                    <p:anim calcmode="lin" valueType="num">
                                      <p:cBhvr>
                                        <p:cTn id="83" dur="1000" fill="hold"/>
                                        <p:tgtEl>
                                          <p:spTgt spid="9"/>
                                        </p:tgtEl>
                                        <p:attrNameLst>
                                          <p:attrName>ppt_w</p:attrName>
                                        </p:attrNameLst>
                                      </p:cBhvr>
                                      <p:tavLst>
                                        <p:tav tm="0">
                                          <p:val>
                                            <p:fltVal val="0"/>
                                          </p:val>
                                        </p:tav>
                                        <p:tav tm="100000">
                                          <p:val>
                                            <p:strVal val="#ppt_w"/>
                                          </p:val>
                                        </p:tav>
                                      </p:tavLst>
                                    </p:anim>
                                    <p:anim calcmode="lin" valueType="num">
                                      <p:cBhvr>
                                        <p:cTn id="84" dur="1000" fill="hold"/>
                                        <p:tgtEl>
                                          <p:spTgt spid="9"/>
                                        </p:tgtEl>
                                        <p:attrNameLst>
                                          <p:attrName>ppt_h</p:attrName>
                                        </p:attrNameLst>
                                      </p:cBhvr>
                                      <p:tavLst>
                                        <p:tav tm="0">
                                          <p:val>
                                            <p:fltVal val="0"/>
                                          </p:val>
                                        </p:tav>
                                        <p:tav tm="100000">
                                          <p:val>
                                            <p:strVal val="#ppt_h"/>
                                          </p:val>
                                        </p:tav>
                                      </p:tavLst>
                                    </p:anim>
                                    <p:anim calcmode="lin" valueType="num">
                                      <p:cBhvr>
                                        <p:cTn id="85"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86"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4" grpId="0" build="allAtOnce" animBg="1"/>
      <p:bldP spid="4" grpId="1" build="allAtOnce" animBg="1"/>
      <p:bldP spid="5" grpId="0" build="allAtOnce" animBg="1"/>
      <p:bldP spid="5" grpId="1" uiExpand="1"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0"/>
            <a:ext cx="7452320" cy="2246769"/>
          </a:xfrm>
          <a:prstGeom prst="rect">
            <a:avLst/>
          </a:prstGeom>
          <a:noFill/>
        </p:spPr>
        <p:txBody>
          <a:bodyPr wrap="square" rtlCol="0">
            <a:spAutoFit/>
          </a:bodyPr>
          <a:lstStyle/>
          <a:p>
            <a:pPr algn="r" rtl="1"/>
            <a:r>
              <a:rPr lang="ar-DZ" sz="2000" dirty="0" smtClean="0">
                <a:latin typeface="Simplified Arabic" pitchFamily="18" charset="-78"/>
                <a:cs typeface="Simplified Arabic" pitchFamily="18" charset="-78"/>
              </a:rPr>
              <a:t>ومع بداية العصر العباسي اختلط العرب بغيرهم من الأمم المجاورة بسبب انتشار </a:t>
            </a:r>
            <a:r>
              <a:rPr lang="ar-DZ" sz="2000" dirty="0" err="1" smtClean="0">
                <a:latin typeface="Simplified Arabic" pitchFamily="18" charset="-78"/>
                <a:cs typeface="Simplified Arabic" pitchFamily="18" charset="-78"/>
              </a:rPr>
              <a:t>الإسلام.</a:t>
            </a:r>
            <a:r>
              <a:rPr lang="ar-DZ" sz="2000" dirty="0" smtClean="0">
                <a:latin typeface="Simplified Arabic" pitchFamily="18" charset="-78"/>
                <a:cs typeface="Simplified Arabic" pitchFamily="18" charset="-78"/>
              </a:rPr>
              <a:t> فبدأ الذوق العربي يتشوه وتفشي اللحن، فكان القرآن الكريم أول المصادر والمقاييس التي يرجعون إليها في تقويم لغتهم، زيادة على الشعر العربي  ديوان </a:t>
            </a:r>
            <a:r>
              <a:rPr lang="ar-DZ" sz="2000" dirty="0" err="1" smtClean="0">
                <a:latin typeface="Simplified Arabic" pitchFamily="18" charset="-78"/>
                <a:cs typeface="Simplified Arabic" pitchFamily="18" charset="-78"/>
              </a:rPr>
              <a:t>العرب </a:t>
            </a:r>
            <a:r>
              <a:rPr lang="ar-DZ" sz="2000" dirty="0" smtClean="0">
                <a:latin typeface="Simplified Arabic" pitchFamily="18" charset="-78"/>
                <a:cs typeface="Simplified Arabic" pitchFamily="18" charset="-78"/>
              </a:rPr>
              <a:t>، فوجدوا في القرآن الكريم دافعا آخر للبحث والتأليف فيه وفي الأدب وأوجه البيان </a:t>
            </a:r>
            <a:r>
              <a:rPr lang="ar-DZ" sz="2000" dirty="0" err="1" smtClean="0">
                <a:latin typeface="Simplified Arabic" pitchFamily="18" charset="-78"/>
                <a:cs typeface="Simplified Arabic" pitchFamily="18" charset="-78"/>
              </a:rPr>
              <a:t>والنظم.</a:t>
            </a:r>
            <a:r>
              <a:rPr lang="ar-DZ" sz="2000" dirty="0" smtClean="0">
                <a:latin typeface="Simplified Arabic" pitchFamily="18" charset="-78"/>
                <a:cs typeface="Simplified Arabic" pitchFamily="18" charset="-78"/>
              </a:rPr>
              <a:t> تردد مصطلح  النظم  كثيرا في كتب العلماء نحاة وبلاغيين قبل الجرجاني بمئات السنين الذي تبلورت على يديه نظرية بلاغية نقدية قائمة بذاتها، لكن هذا المصطلح لم يكن بلفظه وإنما كان بألفاظ مختلفة وفي ما يأتي سنتطرق إلى ذلك المسار التاريخي للمصطلح.</a:t>
            </a:r>
            <a:endParaRPr lang="fr-FR" sz="2000" dirty="0">
              <a:latin typeface="Simplified Arabic" pitchFamily="18" charset="-78"/>
              <a:cs typeface="Simplified Arabic" pitchFamily="18" charset="-78"/>
            </a:endParaRPr>
          </a:p>
        </p:txBody>
      </p:sp>
      <p:sp>
        <p:nvSpPr>
          <p:cNvPr id="7"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a:solidFill>
                <a:sysClr val="windowText" lastClr="000000"/>
              </a:solidFill>
            </a:endParaRPr>
          </a:p>
        </p:txBody>
      </p:sp>
      <p:sp>
        <p:nvSpPr>
          <p:cNvPr id="4" name="Rectangle 3"/>
          <p:cNvSpPr/>
          <p:nvPr/>
        </p:nvSpPr>
        <p:spPr>
          <a:xfrm>
            <a:off x="7452320" y="0"/>
            <a:ext cx="1691680" cy="1368152"/>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اهم النقاد الذين تكلموا عن نظرية النظم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450" decel="100000" fill="hold"/>
                                        <p:tgtEl>
                                          <p:spTgt spid="7"/>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
                                        </p:tgtEl>
                                        <p:attrNameLst>
                                          <p:attrName>ppt_y</p:attrName>
                                        </p:attrNameLst>
                                      </p:cBhvr>
                                      <p:tavLst>
                                        <p:tav tm="0">
                                          <p:val>
                                            <p:strVal val="#ppt_y-.03"/>
                                          </p:val>
                                        </p:tav>
                                        <p:tav tm="100000">
                                          <p:val>
                                            <p:strVal val="#ppt_y"/>
                                          </p:val>
                                        </p:tav>
                                      </p:tavLst>
                                    </p:anim>
                                  </p:childTnLst>
                                </p:cTn>
                              </p:par>
                              <p:par>
                                <p:cTn id="11" presetID="42" presetClass="entr" presetSubtype="0" fill="hold" grpId="0" nodeType="withEffect">
                                  <p:stCondLst>
                                    <p:cond delay="0"/>
                                  </p:stCondLst>
                                  <p:iterate type="lt">
                                    <p:tmPct val="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4">
                                            <p:bg/>
                                          </p:spTgt>
                                        </p:tgtEl>
                                        <p:attrNameLst>
                                          <p:attrName>style.visibility</p:attrName>
                                        </p:attrNameLst>
                                      </p:cBhvr>
                                      <p:to>
                                        <p:strVal val="visible"/>
                                      </p:to>
                                    </p:set>
                                    <p:animEffect transition="in" filter="fade">
                                      <p:cBhvr>
                                        <p:cTn id="18" dur="1000"/>
                                        <p:tgtEl>
                                          <p:spTgt spid="4">
                                            <p:bg/>
                                          </p:spTgt>
                                        </p:tgtEl>
                                      </p:cBhvr>
                                    </p:animEffect>
                                    <p:anim calcmode="lin" valueType="num">
                                      <p:cBhvr>
                                        <p:cTn id="19" dur="1000" fill="hold"/>
                                        <p:tgtEl>
                                          <p:spTgt spid="4">
                                            <p:bg/>
                                          </p:spTgt>
                                        </p:tgtEl>
                                        <p:attrNameLst>
                                          <p:attrName>ppt_x</p:attrName>
                                        </p:attrNameLst>
                                      </p:cBhvr>
                                      <p:tavLst>
                                        <p:tav tm="0">
                                          <p:val>
                                            <p:strVal val="#ppt_x"/>
                                          </p:val>
                                        </p:tav>
                                        <p:tav tm="100000">
                                          <p:val>
                                            <p:strVal val="#ppt_x"/>
                                          </p:val>
                                        </p:tav>
                                      </p:tavLst>
                                    </p:anim>
                                    <p:anim calcmode="lin" valueType="num">
                                      <p:cBhvr>
                                        <p:cTn id="20" dur="1000" fill="hold"/>
                                        <p:tgtEl>
                                          <p:spTgt spid="4">
                                            <p:bg/>
                                          </p:spTgt>
                                        </p:tgtEl>
                                        <p:attrNameLst>
                                          <p:attrName>ppt_y</p:attrName>
                                        </p:attrNameLst>
                                      </p:cBhvr>
                                      <p:tavLst>
                                        <p:tav tm="0">
                                          <p:val>
                                            <p:strVal val="#ppt_y+.1"/>
                                          </p:val>
                                        </p:tav>
                                        <p:tav tm="100000">
                                          <p:val>
                                            <p:strVal val="#ppt_y"/>
                                          </p:val>
                                        </p:tav>
                                      </p:tavLst>
                                    </p:anim>
                                  </p:childTnLst>
                                </p:cTn>
                              </p:par>
                              <p:par>
                                <p:cTn id="21" presetID="22" presetClass="emph" presetSubtype="0" repeatCount="indefinite" fill="hold" nodeType="withEffect">
                                  <p:stCondLst>
                                    <p:cond delay="0"/>
                                  </p:stCondLst>
                                  <p:childTnLst>
                                    <p:animClr clrSpc="hsl" dir="cw">
                                      <p:cBhvr override="childStyle">
                                        <p:cTn id="22" dur="500" fill="hold"/>
                                        <p:tgtEl>
                                          <p:spTgt spid="4">
                                            <p:bg/>
                                          </p:spTgt>
                                        </p:tgtEl>
                                        <p:attrNameLst>
                                          <p:attrName>style.color</p:attrName>
                                        </p:attrNameLst>
                                      </p:cBhvr>
                                      <p:by>
                                        <p:hsl h="-7200000" s="0" l="0"/>
                                      </p:by>
                                    </p:animClr>
                                    <p:animClr clrSpc="hsl" dir="cw">
                                      <p:cBhvr>
                                        <p:cTn id="23" dur="500" fill="hold"/>
                                        <p:tgtEl>
                                          <p:spTgt spid="4">
                                            <p:bg/>
                                          </p:spTgt>
                                        </p:tgtEl>
                                        <p:attrNameLst>
                                          <p:attrName>fillcolor</p:attrName>
                                        </p:attrNameLst>
                                      </p:cBhvr>
                                      <p:by>
                                        <p:hsl h="-7200000" s="0" l="0"/>
                                      </p:by>
                                    </p:animClr>
                                    <p:animClr clrSpc="hsl" dir="cw">
                                      <p:cBhvr>
                                        <p:cTn id="24" dur="500" fill="hold"/>
                                        <p:tgtEl>
                                          <p:spTgt spid="4">
                                            <p:bg/>
                                          </p:spTgt>
                                        </p:tgtEl>
                                        <p:attrNameLst>
                                          <p:attrName>stroke.color</p:attrName>
                                        </p:attrNameLst>
                                      </p:cBhvr>
                                      <p:by>
                                        <p:hsl h="-7200000" s="0" l="0"/>
                                      </p:by>
                                    </p:animClr>
                                    <p:set>
                                      <p:cBhvr>
                                        <p:cTn id="25" dur="500" fill="hold"/>
                                        <p:tgtEl>
                                          <p:spTgt spid="4">
                                            <p:bg/>
                                          </p:spTgt>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38" presetClass="entr" presetSubtype="0" accel="50000" fill="hold" nodeType="clickEffect">
                                  <p:stCondLst>
                                    <p:cond delay="0"/>
                                  </p:stCondLst>
                                  <p:iterate type="lt">
                                    <p:tmPct val="50000"/>
                                  </p:iterate>
                                  <p:childTnLst>
                                    <p:set>
                                      <p:cBhvr>
                                        <p:cTn id="29" dur="1" fill="hold">
                                          <p:stCondLst>
                                            <p:cond delay="0"/>
                                          </p:stCondLst>
                                        </p:cTn>
                                        <p:tgtEl>
                                          <p:spTgt spid="4">
                                            <p:txEl>
                                              <p:pRg st="0" end="0"/>
                                            </p:txEl>
                                          </p:spTgt>
                                        </p:tgtEl>
                                        <p:attrNameLst>
                                          <p:attrName>style.visibility</p:attrName>
                                        </p:attrNameLst>
                                      </p:cBhvr>
                                      <p:to>
                                        <p:strVal val="visible"/>
                                      </p:to>
                                    </p:set>
                                    <p:set>
                                      <p:cBhvr>
                                        <p:cTn id="30" dur="455" fill="hold">
                                          <p:stCondLst>
                                            <p:cond delay="0"/>
                                          </p:stCondLst>
                                        </p:cTn>
                                        <p:tgtEl>
                                          <p:spTgt spid="4">
                                            <p:txEl>
                                              <p:pRg st="0" end="0"/>
                                            </p:txEl>
                                          </p:spTgt>
                                        </p:tgtEl>
                                        <p:attrNameLst>
                                          <p:attrName>style.rotation</p:attrName>
                                        </p:attrNameLst>
                                      </p:cBhvr>
                                      <p:to>
                                        <p:strVal val="-45.0"/>
                                      </p:to>
                                    </p:set>
                                    <p:anim calcmode="lin" valueType="num">
                                      <p:cBhvr>
                                        <p:cTn id="31" dur="455" fill="hold">
                                          <p:stCondLst>
                                            <p:cond delay="455"/>
                                          </p:stCondLst>
                                        </p:cTn>
                                        <p:tgtEl>
                                          <p:spTgt spid="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2" dur="455" fill="hold">
                                          <p:stCondLst>
                                            <p:cond delay="0"/>
                                          </p:stCondLst>
                                        </p:cTn>
                                        <p:tgtEl>
                                          <p:spTgt spid="4">
                                            <p:txEl>
                                              <p:pRg st="0" end="0"/>
                                            </p:txEl>
                                          </p:spTgt>
                                        </p:tgtEl>
                                        <p:attrNameLst>
                                          <p:attrName>ppt_y</p:attrName>
                                        </p:attrNameLst>
                                      </p:cBhvr>
                                      <p:tavLst>
                                        <p:tav tm="0">
                                          <p:val>
                                            <p:strVal val="#ppt_y-1"/>
                                          </p:val>
                                        </p:tav>
                                        <p:tav tm="100000">
                                          <p:val>
                                            <p:strVal val="#ppt_y-(0.354*#ppt_w-0.172*#ppt_h)"/>
                                          </p:val>
                                        </p:tav>
                                      </p:tavLst>
                                    </p:anim>
                                    <p:anim calcmode="lin" valueType="num">
                                      <p:cBhvr>
                                        <p:cTn id="33" dur="156" decel="50000" autoRev="1" fill="hold">
                                          <p:stCondLst>
                                            <p:cond delay="455"/>
                                          </p:stCondLst>
                                        </p:cTn>
                                        <p:tgtEl>
                                          <p:spTgt spid="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4" dur="136" fill="hold">
                                          <p:stCondLst>
                                            <p:cond delay="864"/>
                                          </p:stCondLst>
                                        </p:cTn>
                                        <p:tgtEl>
                                          <p:spTgt spid="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p:cTn id="39" dur="1000" fill="hold"/>
                                        <p:tgtEl>
                                          <p:spTgt spid="6"/>
                                        </p:tgtEl>
                                        <p:attrNameLst>
                                          <p:attrName>ppt_w</p:attrName>
                                        </p:attrNameLst>
                                      </p:cBhvr>
                                      <p:tavLst>
                                        <p:tav tm="0">
                                          <p:val>
                                            <p:fltVal val="0"/>
                                          </p:val>
                                        </p:tav>
                                        <p:tav tm="100000">
                                          <p:val>
                                            <p:strVal val="#ppt_w"/>
                                          </p:val>
                                        </p:tav>
                                      </p:tavLst>
                                    </p:anim>
                                    <p:anim calcmode="lin" valueType="num">
                                      <p:cBhvr>
                                        <p:cTn id="40" dur="1000" fill="hold"/>
                                        <p:tgtEl>
                                          <p:spTgt spid="6"/>
                                        </p:tgtEl>
                                        <p:attrNameLst>
                                          <p:attrName>ppt_h</p:attrName>
                                        </p:attrNameLst>
                                      </p:cBhvr>
                                      <p:tavLst>
                                        <p:tav tm="0">
                                          <p:val>
                                            <p:fltVal val="0"/>
                                          </p:val>
                                        </p:tav>
                                        <p:tav tm="100000">
                                          <p:val>
                                            <p:strVal val="#ppt_h"/>
                                          </p:val>
                                        </p:tav>
                                      </p:tavLst>
                                    </p:anim>
                                    <p:anim calcmode="lin" valueType="num">
                                      <p:cBhvr>
                                        <p:cTn id="41"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dirty="0">
              <a:solidFill>
                <a:sysClr val="windowText" lastClr="000000"/>
              </a:solidFill>
            </a:endParaRPr>
          </a:p>
        </p:txBody>
      </p:sp>
      <p:sp>
        <p:nvSpPr>
          <p:cNvPr id="7" name="Rectangle 6"/>
          <p:cNvSpPr/>
          <p:nvPr/>
        </p:nvSpPr>
        <p:spPr>
          <a:xfrm>
            <a:off x="7596336" y="1347614"/>
            <a:ext cx="1346200" cy="647700"/>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ctr">
              <a:defRPr/>
            </a:pPr>
            <a:r>
              <a:rPr lang="ar-DZ" b="1" dirty="0" err="1" smtClean="0">
                <a:solidFill>
                  <a:srgbClr val="FF0000"/>
                </a:solidFill>
              </a:rPr>
              <a:t>ا </a:t>
            </a:r>
            <a:r>
              <a:rPr lang="ar-DZ" b="1" dirty="0" smtClean="0">
                <a:solidFill>
                  <a:srgbClr val="FF0000"/>
                </a:solidFill>
              </a:rPr>
              <a:t>- سيبويه ت: 180 ه:</a:t>
            </a:r>
            <a:endParaRPr lang="fr-FR"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8" name="Rectangle 7"/>
          <p:cNvSpPr/>
          <p:nvPr/>
        </p:nvSpPr>
        <p:spPr>
          <a:xfrm>
            <a:off x="7596336" y="267494"/>
            <a:ext cx="1295400" cy="936104"/>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اهم النقاد الذين تكلموا عن النظم </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9" name="Rectangle 8"/>
          <p:cNvSpPr/>
          <p:nvPr/>
        </p:nvSpPr>
        <p:spPr>
          <a:xfrm>
            <a:off x="7596336" y="2283718"/>
            <a:ext cx="1296000" cy="359569"/>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بشر بن المعتمر</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0" name="Rectangle 9"/>
          <p:cNvSpPr/>
          <p:nvPr/>
        </p:nvSpPr>
        <p:spPr>
          <a:xfrm>
            <a:off x="7596336" y="3075806"/>
            <a:ext cx="1296000" cy="378000"/>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الجاحظ</a:t>
            </a:r>
            <a:endParaRPr lang="ar-SA"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4" name="ZoneTexte 13"/>
          <p:cNvSpPr txBox="1"/>
          <p:nvPr/>
        </p:nvSpPr>
        <p:spPr>
          <a:xfrm>
            <a:off x="0" y="1131590"/>
            <a:ext cx="7415808" cy="4093428"/>
          </a:xfrm>
          <a:prstGeom prst="rect">
            <a:avLst/>
          </a:prstGeom>
          <a:noFill/>
        </p:spPr>
        <p:txBody>
          <a:bodyPr wrap="square" rtlCol="0">
            <a:spAutoFit/>
          </a:bodyPr>
          <a:lstStyle/>
          <a:p>
            <a:pPr algn="r" rtl="1"/>
            <a:r>
              <a:rPr lang="ar-DZ" sz="2000" dirty="0" smtClean="0">
                <a:latin typeface="Simplified Arabic" pitchFamily="18" charset="-78"/>
                <a:cs typeface="Simplified Arabic" pitchFamily="18" charset="-78"/>
              </a:rPr>
              <a:t>تحدث سيبويه عن ائتلاف الكلام، وقد جعل مدار الكلام على تأليف العبارة وعلاقة الألفاظ بعضها ببعض،حيث يرى أن وضع الألفاظ في مواضعها دليل على حسن ائتلاف الكلام  </a:t>
            </a:r>
            <a:r>
              <a:rPr lang="ar-DZ" sz="2000" dirty="0" err="1" smtClean="0">
                <a:latin typeface="Simplified Arabic" pitchFamily="18" charset="-78"/>
                <a:cs typeface="Simplified Arabic" pitchFamily="18" charset="-78"/>
              </a:rPr>
              <a:t>النظم </a:t>
            </a:r>
            <a:r>
              <a:rPr lang="ar-DZ" sz="2000" dirty="0" smtClean="0">
                <a:latin typeface="Simplified Arabic" pitchFamily="18" charset="-78"/>
                <a:cs typeface="Simplified Arabic" pitchFamily="18" charset="-78"/>
              </a:rPr>
              <a:t>، ووضعها في غير موضعها دليل على فساده؛ حيث </a:t>
            </a:r>
            <a:r>
              <a:rPr lang="ar-DZ" sz="2000" dirty="0" err="1" smtClean="0">
                <a:latin typeface="Simplified Arabic" pitchFamily="18" charset="-78"/>
                <a:cs typeface="Simplified Arabic" pitchFamily="18" charset="-78"/>
              </a:rPr>
              <a:t>قال: </a:t>
            </a:r>
            <a:r>
              <a:rPr lang="ar-DZ" sz="2000" dirty="0" smtClean="0">
                <a:latin typeface="Simplified Arabic" pitchFamily="18" charset="-78"/>
                <a:cs typeface="Simplified Arabic" pitchFamily="18" charset="-78"/>
              </a:rPr>
              <a:t>"هذا باب الاستقامة من الكلام والإحالة فمنه مستقيم حسن، ومستقيم محال،ومستقيم كذب، ومستقيم قبيح، وما هو محال كنب، فأما المستقيم الحسن فقولك: </a:t>
            </a:r>
            <a:r>
              <a:rPr lang="ar-DZ" sz="2000" dirty="0" err="1" smtClean="0">
                <a:latin typeface="Simplified Arabic" pitchFamily="18" charset="-78"/>
                <a:cs typeface="Simplified Arabic" pitchFamily="18" charset="-78"/>
              </a:rPr>
              <a:t>سأتيك</a:t>
            </a:r>
            <a:r>
              <a:rPr lang="ar-DZ" sz="2000" dirty="0" smtClean="0">
                <a:latin typeface="Simplified Arabic" pitchFamily="18" charset="-78"/>
                <a:cs typeface="Simplified Arabic" pitchFamily="18" charset="-78"/>
              </a:rPr>
              <a:t> غدا...، وأما المحال فأن تنتقد أول كلامك </a:t>
            </a:r>
            <a:r>
              <a:rPr lang="ar-DZ" sz="2000" dirty="0" err="1" smtClean="0">
                <a:latin typeface="Simplified Arabic" pitchFamily="18" charset="-78"/>
                <a:cs typeface="Simplified Arabic" pitchFamily="18" charset="-78"/>
              </a:rPr>
              <a:t>بأخره</a:t>
            </a:r>
            <a:r>
              <a:rPr lang="ar-DZ" sz="2000" dirty="0" smtClean="0">
                <a:latin typeface="Simplified Arabic" pitchFamily="18" charset="-78"/>
                <a:cs typeface="Simplified Arabic" pitchFamily="18" charset="-78"/>
              </a:rPr>
              <a:t> فتقول: أتيتك </a:t>
            </a:r>
            <a:r>
              <a:rPr lang="ar-DZ" sz="2000" dirty="0" err="1" smtClean="0">
                <a:latin typeface="Simplified Arabic" pitchFamily="18" charset="-78"/>
                <a:cs typeface="Simplified Arabic" pitchFamily="18" charset="-78"/>
              </a:rPr>
              <a:t>غدا </a:t>
            </a:r>
            <a:r>
              <a:rPr lang="ar-DZ" sz="2000" dirty="0" smtClean="0">
                <a:latin typeface="Simplified Arabic" pitchFamily="18" charset="-78"/>
                <a:cs typeface="Simplified Arabic" pitchFamily="18" charset="-78"/>
              </a:rPr>
              <a:t>...، وأما المستقيم الكذب فقولك: حملت </a:t>
            </a:r>
            <a:r>
              <a:rPr lang="ar-DZ" sz="2000" dirty="0" err="1" smtClean="0">
                <a:latin typeface="Simplified Arabic" pitchFamily="18" charset="-78"/>
                <a:cs typeface="Simplified Arabic" pitchFamily="18" charset="-78"/>
              </a:rPr>
              <a:t>جبلا </a:t>
            </a:r>
            <a:r>
              <a:rPr lang="ar-DZ" sz="2000" dirty="0" smtClean="0">
                <a:latin typeface="Simplified Arabic" pitchFamily="18" charset="-78"/>
                <a:cs typeface="Simplified Arabic" pitchFamily="18" charset="-78"/>
              </a:rPr>
              <a:t>...، وأما المستقيم القبيح كأن توضع اللفظ في غير موضعه نحو قد زيدا رأيت...، وأما المحال الكذب فأنت تقول: سوف اشرب ماء البحر </a:t>
            </a:r>
            <a:r>
              <a:rPr lang="ar-DZ" sz="2000" dirty="0" err="1" smtClean="0">
                <a:latin typeface="Simplified Arabic" pitchFamily="18" charset="-78"/>
                <a:cs typeface="Simplified Arabic" pitchFamily="18" charset="-78"/>
              </a:rPr>
              <a:t>أمس."</a:t>
            </a:r>
            <a:r>
              <a:rPr lang="ar-DZ" sz="2000" dirty="0" smtClean="0">
                <a:latin typeface="Simplified Arabic" pitchFamily="18" charset="-78"/>
                <a:cs typeface="Simplified Arabic" pitchFamily="18" charset="-78"/>
              </a:rPr>
              <a:t>  </a:t>
            </a:r>
          </a:p>
          <a:p>
            <a:pPr algn="r" rtl="1"/>
            <a:r>
              <a:rPr lang="ar-DZ" sz="2000" dirty="0" smtClean="0">
                <a:latin typeface="Simplified Arabic" pitchFamily="18" charset="-78"/>
                <a:cs typeface="Simplified Arabic" pitchFamily="18" charset="-78"/>
              </a:rPr>
              <a:t>إن سيبويه في هذا الكلام لم يشر إلى مصطلح النظم ولكنه لمح وأشار إليه بكلمة الاستقامة، وكان ذلك انطلاقا من المفردة لضمها في شكل كتل ومجموعات  كلام مفهوم </a:t>
            </a:r>
            <a:r>
              <a:rPr lang="ar-DZ" sz="2000" dirty="0" err="1" smtClean="0">
                <a:latin typeface="Simplified Arabic" pitchFamily="18" charset="-78"/>
                <a:cs typeface="Simplified Arabic" pitchFamily="18" charset="-78"/>
              </a:rPr>
              <a:t>وتراكيب </a:t>
            </a:r>
            <a:r>
              <a:rPr lang="ar-DZ" sz="2000" dirty="0" smtClean="0">
                <a:latin typeface="Simplified Arabic" pitchFamily="18" charset="-78"/>
                <a:cs typeface="Simplified Arabic" pitchFamily="18" charset="-78"/>
              </a:rPr>
              <a:t>، منطلقا مما تفوه </a:t>
            </a:r>
            <a:r>
              <a:rPr lang="ar-DZ" sz="2000" dirty="0" err="1" smtClean="0">
                <a:latin typeface="Simplified Arabic" pitchFamily="18" charset="-78"/>
                <a:cs typeface="Simplified Arabic" pitchFamily="18" charset="-78"/>
              </a:rPr>
              <a:t>به</a:t>
            </a:r>
            <a:r>
              <a:rPr lang="ar-DZ" sz="2000" dirty="0" smtClean="0">
                <a:latin typeface="Simplified Arabic" pitchFamily="18" charset="-78"/>
                <a:cs typeface="Simplified Arabic" pitchFamily="18" charset="-78"/>
              </a:rPr>
              <a:t> العرب </a:t>
            </a:r>
            <a:r>
              <a:rPr lang="ar-DZ" sz="2000" dirty="0" err="1" smtClean="0">
                <a:latin typeface="Simplified Arabic" pitchFamily="18" charset="-78"/>
                <a:cs typeface="Simplified Arabic" pitchFamily="18" charset="-78"/>
              </a:rPr>
              <a:t>السليقيون</a:t>
            </a:r>
            <a:r>
              <a:rPr lang="ar-DZ" sz="2000" dirty="0" smtClean="0">
                <a:latin typeface="Simplified Arabic" pitchFamily="18" charset="-78"/>
                <a:cs typeface="Simplified Arabic" pitchFamily="18" charset="-78"/>
              </a:rPr>
              <a:t> وبذلك كان سيبويه أول من أقام للكلام الجيد أسسا من أبنية مفردات اللغة، وتوصل إلى وضع الأسس الأولى للنظرية اللغوية في مسألة حسن الكلام بوضع، ضوابط الكلام من كلام العرب.</a:t>
            </a:r>
            <a:endParaRPr lang="fr-FR" sz="2000" dirty="0">
              <a:latin typeface="Simplified Arabic" pitchFamily="18" charset="-78"/>
              <a:cs typeface="Simplified Arabic" pitchFamily="18" charset="-78"/>
            </a:endParaRPr>
          </a:p>
        </p:txBody>
      </p:sp>
      <p:sp>
        <p:nvSpPr>
          <p:cNvPr id="16" name="Rectangle 15"/>
          <p:cNvSpPr/>
          <p:nvPr/>
        </p:nvSpPr>
        <p:spPr>
          <a:xfrm>
            <a:off x="5004048" y="411510"/>
            <a:ext cx="2282304" cy="504056"/>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ctr">
              <a:defRPr/>
            </a:pPr>
            <a:r>
              <a:rPr lang="ar-DZ" b="1" dirty="0" err="1" smtClean="0">
                <a:solidFill>
                  <a:srgbClr val="FF0000"/>
                </a:solidFill>
              </a:rPr>
              <a:t>ا </a:t>
            </a:r>
            <a:r>
              <a:rPr lang="ar-DZ" b="1" dirty="0" smtClean="0">
                <a:solidFill>
                  <a:srgbClr val="FF0000"/>
                </a:solidFill>
              </a:rPr>
              <a:t>- سيبويه ت: 180 ه:</a:t>
            </a:r>
            <a:endParaRPr lang="fr-FR"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anim calcmode="lin" valueType="num">
                                      <p:cBhvr>
                                        <p:cTn id="8" dur="500" fill="hold"/>
                                        <p:tgtEl>
                                          <p:spTgt spid="6"/>
                                        </p:tgtEl>
                                        <p:attrNameLst>
                                          <p:attrName>ppt_x</p:attrName>
                                        </p:attrNameLst>
                                      </p:cBhvr>
                                      <p:tavLst>
                                        <p:tav tm="0">
                                          <p:val>
                                            <p:strVal val="#ppt_x"/>
                                          </p:val>
                                        </p:tav>
                                        <p:tav tm="100000">
                                          <p:val>
                                            <p:strVal val="#ppt_x"/>
                                          </p:val>
                                        </p:tav>
                                      </p:tavLst>
                                    </p:anim>
                                    <p:anim calcmode="lin" valueType="num">
                                      <p:cBhvr>
                                        <p:cTn id="9" dur="450" decel="100000" fill="hold"/>
                                        <p:tgtEl>
                                          <p:spTgt spid="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7">
                                            <p:bg/>
                                          </p:spTgt>
                                        </p:tgtEl>
                                        <p:attrNameLst>
                                          <p:attrName>style.visibility</p:attrName>
                                        </p:attrNameLst>
                                      </p:cBhvr>
                                      <p:to>
                                        <p:strVal val="visible"/>
                                      </p:to>
                                    </p:set>
                                    <p:animEffect transition="in" filter="fade">
                                      <p:cBhvr>
                                        <p:cTn id="14" dur="1000"/>
                                        <p:tgtEl>
                                          <p:spTgt spid="7">
                                            <p:bg/>
                                          </p:spTgt>
                                        </p:tgtEl>
                                      </p:cBhvr>
                                    </p:animEffect>
                                    <p:anim calcmode="lin" valueType="num">
                                      <p:cBhvr>
                                        <p:cTn id="15" dur="1000" fill="hold"/>
                                        <p:tgtEl>
                                          <p:spTgt spid="7">
                                            <p:bg/>
                                          </p:spTgt>
                                        </p:tgtEl>
                                        <p:attrNameLst>
                                          <p:attrName>ppt_x</p:attrName>
                                        </p:attrNameLst>
                                      </p:cBhvr>
                                      <p:tavLst>
                                        <p:tav tm="0">
                                          <p:val>
                                            <p:strVal val="#ppt_x"/>
                                          </p:val>
                                        </p:tav>
                                        <p:tav tm="100000">
                                          <p:val>
                                            <p:strVal val="#ppt_x"/>
                                          </p:val>
                                        </p:tav>
                                      </p:tavLst>
                                    </p:anim>
                                    <p:anim calcmode="lin" valueType="num">
                                      <p:cBhvr>
                                        <p:cTn id="16" dur="1000" fill="hold"/>
                                        <p:tgtEl>
                                          <p:spTgt spid="7">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1000"/>
                                        <p:tgtEl>
                                          <p:spTgt spid="7">
                                            <p:txEl>
                                              <p:pRg st="0" end="0"/>
                                            </p:txEl>
                                          </p:spTgt>
                                        </p:tgtEl>
                                      </p:cBhvr>
                                    </p:animEffect>
                                    <p:anim calcmode="lin" valueType="num">
                                      <p:cBhvr>
                                        <p:cTn id="20"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22" presetClass="emph" presetSubtype="0" repeatCount="indefinite" fill="hold" grpId="1" nodeType="afterEffect">
                                  <p:stCondLst>
                                    <p:cond delay="0"/>
                                  </p:stCondLst>
                                  <p:childTnLst>
                                    <p:animClr clrSpc="hsl" dir="cw">
                                      <p:cBhvr override="childStyle">
                                        <p:cTn id="24" dur="500" fill="hold"/>
                                        <p:tgtEl>
                                          <p:spTgt spid="7">
                                            <p:bg/>
                                          </p:spTgt>
                                        </p:tgtEl>
                                        <p:attrNameLst>
                                          <p:attrName>style.color</p:attrName>
                                        </p:attrNameLst>
                                      </p:cBhvr>
                                      <p:by>
                                        <p:hsl h="-7200000" s="0" l="0"/>
                                      </p:by>
                                    </p:animClr>
                                    <p:animClr clrSpc="hsl" dir="cw">
                                      <p:cBhvr>
                                        <p:cTn id="25" dur="500" fill="hold"/>
                                        <p:tgtEl>
                                          <p:spTgt spid="7">
                                            <p:bg/>
                                          </p:spTgt>
                                        </p:tgtEl>
                                        <p:attrNameLst>
                                          <p:attrName>fillcolor</p:attrName>
                                        </p:attrNameLst>
                                      </p:cBhvr>
                                      <p:by>
                                        <p:hsl h="-7200000" s="0" l="0"/>
                                      </p:by>
                                    </p:animClr>
                                    <p:animClr clrSpc="hsl" dir="cw">
                                      <p:cBhvr>
                                        <p:cTn id="26" dur="500" fill="hold"/>
                                        <p:tgtEl>
                                          <p:spTgt spid="7">
                                            <p:bg/>
                                          </p:spTgt>
                                        </p:tgtEl>
                                        <p:attrNameLst>
                                          <p:attrName>stroke.color</p:attrName>
                                        </p:attrNameLst>
                                      </p:cBhvr>
                                      <p:by>
                                        <p:hsl h="-7200000" s="0" l="0"/>
                                      </p:by>
                                    </p:animClr>
                                    <p:set>
                                      <p:cBhvr>
                                        <p:cTn id="27" dur="500" fill="hold"/>
                                        <p:tgtEl>
                                          <p:spTgt spid="7">
                                            <p:bg/>
                                          </p:spTgt>
                                        </p:tgtEl>
                                        <p:attrNameLst>
                                          <p:attrName>fill.type</p:attrName>
                                        </p:attrNameLst>
                                      </p:cBhvr>
                                      <p:to>
                                        <p:strVal val="solid"/>
                                      </p:to>
                                    </p:set>
                                  </p:childTnLst>
                                </p:cTn>
                              </p:par>
                              <p:par>
                                <p:cTn id="28" presetID="22" presetClass="emph" presetSubtype="0" repeatCount="indefinite" fill="hold" grpId="1" nodeType="withEffect">
                                  <p:stCondLst>
                                    <p:cond delay="0"/>
                                  </p:stCondLst>
                                  <p:childTnLst>
                                    <p:animClr clrSpc="hsl" dir="cw">
                                      <p:cBhvr override="childStyle">
                                        <p:cTn id="29" dur="500" fill="hold"/>
                                        <p:tgtEl>
                                          <p:spTgt spid="7">
                                            <p:txEl>
                                              <p:pRg st="0" end="0"/>
                                            </p:txEl>
                                          </p:spTgt>
                                        </p:tgtEl>
                                        <p:attrNameLst>
                                          <p:attrName>style.color</p:attrName>
                                        </p:attrNameLst>
                                      </p:cBhvr>
                                      <p:by>
                                        <p:hsl h="-7200000" s="0" l="0"/>
                                      </p:by>
                                    </p:animClr>
                                    <p:animClr clrSpc="hsl" dir="cw">
                                      <p:cBhvr>
                                        <p:cTn id="30" dur="500" fill="hold"/>
                                        <p:tgtEl>
                                          <p:spTgt spid="7">
                                            <p:txEl>
                                              <p:pRg st="0" end="0"/>
                                            </p:txEl>
                                          </p:spTgt>
                                        </p:tgtEl>
                                        <p:attrNameLst>
                                          <p:attrName>fillcolor</p:attrName>
                                        </p:attrNameLst>
                                      </p:cBhvr>
                                      <p:by>
                                        <p:hsl h="-7200000" s="0" l="0"/>
                                      </p:by>
                                    </p:animClr>
                                    <p:animClr clrSpc="hsl" dir="cw">
                                      <p:cBhvr>
                                        <p:cTn id="31" dur="500" fill="hold"/>
                                        <p:tgtEl>
                                          <p:spTgt spid="7">
                                            <p:txEl>
                                              <p:pRg st="0" end="0"/>
                                            </p:txEl>
                                          </p:spTgt>
                                        </p:tgtEl>
                                        <p:attrNameLst>
                                          <p:attrName>stroke.color</p:attrName>
                                        </p:attrNameLst>
                                      </p:cBhvr>
                                      <p:by>
                                        <p:hsl h="-7200000" s="0" l="0"/>
                                      </p:by>
                                    </p:animClr>
                                    <p:set>
                                      <p:cBhvr>
                                        <p:cTn id="32" dur="500" fill="hold"/>
                                        <p:tgtEl>
                                          <p:spTgt spid="7">
                                            <p:txEl>
                                              <p:pRg st="0" end="0"/>
                                            </p:txEl>
                                          </p:spTgt>
                                        </p:tgtEl>
                                        <p:attrNameLst>
                                          <p:attrName>fill.type</p:attrName>
                                        </p:attrNameLst>
                                      </p:cBhvr>
                                      <p:to>
                                        <p:strVal val="solid"/>
                                      </p:to>
                                    </p:set>
                                  </p:childTnLst>
                                </p:cTn>
                              </p:par>
                              <p:par>
                                <p:cTn id="33" presetID="42" presetClass="entr" presetSubtype="0" fill="hold" grpId="0" nodeType="withEffect">
                                  <p:stCondLst>
                                    <p:cond delay="0"/>
                                  </p:stCondLst>
                                  <p:childTnLst>
                                    <p:set>
                                      <p:cBhvr>
                                        <p:cTn id="34" dur="1" fill="hold">
                                          <p:stCondLst>
                                            <p:cond delay="0"/>
                                          </p:stCondLst>
                                        </p:cTn>
                                        <p:tgtEl>
                                          <p:spTgt spid="8">
                                            <p:bg/>
                                          </p:spTgt>
                                        </p:tgtEl>
                                        <p:attrNameLst>
                                          <p:attrName>style.visibility</p:attrName>
                                        </p:attrNameLst>
                                      </p:cBhvr>
                                      <p:to>
                                        <p:strVal val="visible"/>
                                      </p:to>
                                    </p:set>
                                    <p:animEffect transition="in" filter="fade">
                                      <p:cBhvr>
                                        <p:cTn id="35" dur="1000"/>
                                        <p:tgtEl>
                                          <p:spTgt spid="8">
                                            <p:bg/>
                                          </p:spTgt>
                                        </p:tgtEl>
                                      </p:cBhvr>
                                    </p:animEffect>
                                    <p:anim calcmode="lin" valueType="num">
                                      <p:cBhvr>
                                        <p:cTn id="36" dur="1000" fill="hold"/>
                                        <p:tgtEl>
                                          <p:spTgt spid="8">
                                            <p:bg/>
                                          </p:spTgt>
                                        </p:tgtEl>
                                        <p:attrNameLst>
                                          <p:attrName>ppt_x</p:attrName>
                                        </p:attrNameLst>
                                      </p:cBhvr>
                                      <p:tavLst>
                                        <p:tav tm="0">
                                          <p:val>
                                            <p:strVal val="#ppt_x"/>
                                          </p:val>
                                        </p:tav>
                                        <p:tav tm="100000">
                                          <p:val>
                                            <p:strVal val="#ppt_x"/>
                                          </p:val>
                                        </p:tav>
                                      </p:tavLst>
                                    </p:anim>
                                    <p:anim calcmode="lin" valueType="num">
                                      <p:cBhvr>
                                        <p:cTn id="37" dur="1000" fill="hold"/>
                                        <p:tgtEl>
                                          <p:spTgt spid="8">
                                            <p:bg/>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8">
                                            <p:txEl>
                                              <p:pRg st="0" end="0"/>
                                            </p:txEl>
                                          </p:spTgt>
                                        </p:tgtEl>
                                        <p:attrNameLst>
                                          <p:attrName>style.visibility</p:attrName>
                                        </p:attrNameLst>
                                      </p:cBhvr>
                                      <p:to>
                                        <p:strVal val="visible"/>
                                      </p:to>
                                    </p:set>
                                    <p:animEffect transition="in" filter="fade">
                                      <p:cBhvr>
                                        <p:cTn id="40" dur="1000"/>
                                        <p:tgtEl>
                                          <p:spTgt spid="8">
                                            <p:txEl>
                                              <p:pRg st="0" end="0"/>
                                            </p:txEl>
                                          </p:spTgt>
                                        </p:tgtEl>
                                      </p:cBhvr>
                                    </p:animEffect>
                                    <p:anim calcmode="lin" valueType="num">
                                      <p:cBhvr>
                                        <p:cTn id="41"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8">
                                            <p:txEl>
                                              <p:pRg st="0" end="0"/>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
                                            <p:bg/>
                                          </p:spTgt>
                                        </p:tgtEl>
                                        <p:attrNameLst>
                                          <p:attrName>style.visibility</p:attrName>
                                        </p:attrNameLst>
                                      </p:cBhvr>
                                      <p:to>
                                        <p:strVal val="visible"/>
                                      </p:to>
                                    </p:set>
                                    <p:animEffect transition="in" filter="fade">
                                      <p:cBhvr>
                                        <p:cTn id="45" dur="1000"/>
                                        <p:tgtEl>
                                          <p:spTgt spid="9">
                                            <p:bg/>
                                          </p:spTgt>
                                        </p:tgtEl>
                                      </p:cBhvr>
                                    </p:animEffect>
                                    <p:anim calcmode="lin" valueType="num">
                                      <p:cBhvr>
                                        <p:cTn id="46" dur="1000" fill="hold"/>
                                        <p:tgtEl>
                                          <p:spTgt spid="9">
                                            <p:bg/>
                                          </p:spTgt>
                                        </p:tgtEl>
                                        <p:attrNameLst>
                                          <p:attrName>ppt_x</p:attrName>
                                        </p:attrNameLst>
                                      </p:cBhvr>
                                      <p:tavLst>
                                        <p:tav tm="0">
                                          <p:val>
                                            <p:strVal val="#ppt_x"/>
                                          </p:val>
                                        </p:tav>
                                        <p:tav tm="100000">
                                          <p:val>
                                            <p:strVal val="#ppt_x"/>
                                          </p:val>
                                        </p:tav>
                                      </p:tavLst>
                                    </p:anim>
                                    <p:anim calcmode="lin" valueType="num">
                                      <p:cBhvr>
                                        <p:cTn id="47" dur="1000" fill="hold"/>
                                        <p:tgtEl>
                                          <p:spTgt spid="9">
                                            <p:bg/>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
                                            <p:txEl>
                                              <p:pRg st="0" end="0"/>
                                            </p:txEl>
                                          </p:spTgt>
                                        </p:tgtEl>
                                        <p:attrNameLst>
                                          <p:attrName>style.visibility</p:attrName>
                                        </p:attrNameLst>
                                      </p:cBhvr>
                                      <p:to>
                                        <p:strVal val="visible"/>
                                      </p:to>
                                    </p:set>
                                    <p:animEffect transition="in" filter="fade">
                                      <p:cBhvr>
                                        <p:cTn id="50" dur="1000"/>
                                        <p:tgtEl>
                                          <p:spTgt spid="9">
                                            <p:txEl>
                                              <p:pRg st="0" end="0"/>
                                            </p:txEl>
                                          </p:spTgt>
                                        </p:tgtEl>
                                      </p:cBhvr>
                                    </p:animEffect>
                                    <p:anim calcmode="lin" valueType="num">
                                      <p:cBhvr>
                                        <p:cTn id="51"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9">
                                            <p:txEl>
                                              <p:pRg st="0" end="0"/>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0">
                                            <p:bg/>
                                          </p:spTgt>
                                        </p:tgtEl>
                                        <p:attrNameLst>
                                          <p:attrName>style.visibility</p:attrName>
                                        </p:attrNameLst>
                                      </p:cBhvr>
                                      <p:to>
                                        <p:strVal val="visible"/>
                                      </p:to>
                                    </p:set>
                                    <p:animEffect transition="in" filter="fade">
                                      <p:cBhvr>
                                        <p:cTn id="55" dur="1000"/>
                                        <p:tgtEl>
                                          <p:spTgt spid="10">
                                            <p:bg/>
                                          </p:spTgt>
                                        </p:tgtEl>
                                      </p:cBhvr>
                                    </p:animEffect>
                                    <p:anim calcmode="lin" valueType="num">
                                      <p:cBhvr>
                                        <p:cTn id="56" dur="1000" fill="hold"/>
                                        <p:tgtEl>
                                          <p:spTgt spid="10">
                                            <p:bg/>
                                          </p:spTgt>
                                        </p:tgtEl>
                                        <p:attrNameLst>
                                          <p:attrName>ppt_x</p:attrName>
                                        </p:attrNameLst>
                                      </p:cBhvr>
                                      <p:tavLst>
                                        <p:tav tm="0">
                                          <p:val>
                                            <p:strVal val="#ppt_x"/>
                                          </p:val>
                                        </p:tav>
                                        <p:tav tm="100000">
                                          <p:val>
                                            <p:strVal val="#ppt_x"/>
                                          </p:val>
                                        </p:tav>
                                      </p:tavLst>
                                    </p:anim>
                                    <p:anim calcmode="lin" valueType="num">
                                      <p:cBhvr>
                                        <p:cTn id="57" dur="1000" fill="hold"/>
                                        <p:tgtEl>
                                          <p:spTgt spid="10">
                                            <p:bg/>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Effect transition="in" filter="fade">
                                      <p:cBhvr>
                                        <p:cTn id="60" dur="1000"/>
                                        <p:tgtEl>
                                          <p:spTgt spid="10">
                                            <p:txEl>
                                              <p:pRg st="0" end="0"/>
                                            </p:txEl>
                                          </p:spTgt>
                                        </p:tgtEl>
                                      </p:cBhvr>
                                    </p:animEffect>
                                    <p:anim calcmode="lin" valueType="num">
                                      <p:cBhvr>
                                        <p:cTn id="61"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par>
                          <p:cTn id="63" fill="hold">
                            <p:stCondLst>
                              <p:cond delay="2500"/>
                            </p:stCondLst>
                            <p:childTnLst>
                              <p:par>
                                <p:cTn id="64" presetID="42" presetClass="entr" presetSubtype="0" fill="hold" grpId="0" nodeType="afterEffect">
                                  <p:stCondLst>
                                    <p:cond delay="0"/>
                                  </p:stCondLst>
                                  <p:childTnLst>
                                    <p:set>
                                      <p:cBhvr>
                                        <p:cTn id="65" dur="1" fill="hold">
                                          <p:stCondLst>
                                            <p:cond delay="0"/>
                                          </p:stCondLst>
                                        </p:cTn>
                                        <p:tgtEl>
                                          <p:spTgt spid="16">
                                            <p:bg/>
                                          </p:spTgt>
                                        </p:tgtEl>
                                        <p:attrNameLst>
                                          <p:attrName>style.visibility</p:attrName>
                                        </p:attrNameLst>
                                      </p:cBhvr>
                                      <p:to>
                                        <p:strVal val="visible"/>
                                      </p:to>
                                    </p:set>
                                    <p:animEffect transition="in" filter="fade">
                                      <p:cBhvr>
                                        <p:cTn id="66" dur="1000"/>
                                        <p:tgtEl>
                                          <p:spTgt spid="16">
                                            <p:bg/>
                                          </p:spTgt>
                                        </p:tgtEl>
                                      </p:cBhvr>
                                    </p:animEffect>
                                    <p:anim calcmode="lin" valueType="num">
                                      <p:cBhvr>
                                        <p:cTn id="67" dur="1000" fill="hold"/>
                                        <p:tgtEl>
                                          <p:spTgt spid="16">
                                            <p:bg/>
                                          </p:spTgt>
                                        </p:tgtEl>
                                        <p:attrNameLst>
                                          <p:attrName>ppt_x</p:attrName>
                                        </p:attrNameLst>
                                      </p:cBhvr>
                                      <p:tavLst>
                                        <p:tav tm="0">
                                          <p:val>
                                            <p:strVal val="#ppt_x"/>
                                          </p:val>
                                        </p:tav>
                                        <p:tav tm="100000">
                                          <p:val>
                                            <p:strVal val="#ppt_x"/>
                                          </p:val>
                                        </p:tav>
                                      </p:tavLst>
                                    </p:anim>
                                    <p:anim calcmode="lin" valueType="num">
                                      <p:cBhvr>
                                        <p:cTn id="68" dur="1000" fill="hold"/>
                                        <p:tgtEl>
                                          <p:spTgt spid="16">
                                            <p:bg/>
                                          </p:spTgt>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6">
                                            <p:txEl>
                                              <p:pRg st="0" end="0"/>
                                            </p:txEl>
                                          </p:spTgt>
                                        </p:tgtEl>
                                        <p:attrNameLst>
                                          <p:attrName>style.visibility</p:attrName>
                                        </p:attrNameLst>
                                      </p:cBhvr>
                                      <p:to>
                                        <p:strVal val="visible"/>
                                      </p:to>
                                    </p:set>
                                    <p:animEffect transition="in" filter="fade">
                                      <p:cBhvr>
                                        <p:cTn id="71" dur="1000"/>
                                        <p:tgtEl>
                                          <p:spTgt spid="16">
                                            <p:txEl>
                                              <p:pRg st="0" end="0"/>
                                            </p:txEl>
                                          </p:spTgt>
                                        </p:tgtEl>
                                      </p:cBhvr>
                                    </p:animEffect>
                                    <p:anim calcmode="lin" valueType="num">
                                      <p:cBhvr>
                                        <p:cTn id="72"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73"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par>
                          <p:cTn id="74" fill="hold">
                            <p:stCondLst>
                              <p:cond delay="3500"/>
                            </p:stCondLst>
                            <p:childTnLst>
                              <p:par>
                                <p:cTn id="75" presetID="22" presetClass="emph" presetSubtype="0" repeatCount="indefinite" fill="hold" grpId="1" nodeType="afterEffect">
                                  <p:stCondLst>
                                    <p:cond delay="0"/>
                                  </p:stCondLst>
                                  <p:childTnLst>
                                    <p:animClr clrSpc="hsl" dir="cw">
                                      <p:cBhvr override="childStyle">
                                        <p:cTn id="76" dur="500" fill="hold"/>
                                        <p:tgtEl>
                                          <p:spTgt spid="16">
                                            <p:bg/>
                                          </p:spTgt>
                                        </p:tgtEl>
                                        <p:attrNameLst>
                                          <p:attrName>style.color</p:attrName>
                                        </p:attrNameLst>
                                      </p:cBhvr>
                                      <p:by>
                                        <p:hsl h="-7200000" s="0" l="0"/>
                                      </p:by>
                                    </p:animClr>
                                    <p:animClr clrSpc="hsl" dir="cw">
                                      <p:cBhvr>
                                        <p:cTn id="77" dur="500" fill="hold"/>
                                        <p:tgtEl>
                                          <p:spTgt spid="16">
                                            <p:bg/>
                                          </p:spTgt>
                                        </p:tgtEl>
                                        <p:attrNameLst>
                                          <p:attrName>fillcolor</p:attrName>
                                        </p:attrNameLst>
                                      </p:cBhvr>
                                      <p:by>
                                        <p:hsl h="-7200000" s="0" l="0"/>
                                      </p:by>
                                    </p:animClr>
                                    <p:animClr clrSpc="hsl" dir="cw">
                                      <p:cBhvr>
                                        <p:cTn id="78" dur="500" fill="hold"/>
                                        <p:tgtEl>
                                          <p:spTgt spid="16">
                                            <p:bg/>
                                          </p:spTgt>
                                        </p:tgtEl>
                                        <p:attrNameLst>
                                          <p:attrName>stroke.color</p:attrName>
                                        </p:attrNameLst>
                                      </p:cBhvr>
                                      <p:by>
                                        <p:hsl h="-7200000" s="0" l="0"/>
                                      </p:by>
                                    </p:animClr>
                                    <p:set>
                                      <p:cBhvr>
                                        <p:cTn id="79" dur="500" fill="hold"/>
                                        <p:tgtEl>
                                          <p:spTgt spid="16">
                                            <p:bg/>
                                          </p:spTgt>
                                        </p:tgtEl>
                                        <p:attrNameLst>
                                          <p:attrName>fill.type</p:attrName>
                                        </p:attrNameLst>
                                      </p:cBhvr>
                                      <p:to>
                                        <p:strVal val="solid"/>
                                      </p:to>
                                    </p:set>
                                  </p:childTnLst>
                                </p:cTn>
                              </p:par>
                              <p:par>
                                <p:cTn id="80" presetID="22" presetClass="emph" presetSubtype="0" repeatCount="indefinite" fill="hold" grpId="1" nodeType="withEffect">
                                  <p:stCondLst>
                                    <p:cond delay="0"/>
                                  </p:stCondLst>
                                  <p:childTnLst>
                                    <p:animClr clrSpc="hsl" dir="cw">
                                      <p:cBhvr override="childStyle">
                                        <p:cTn id="81" dur="500" fill="hold"/>
                                        <p:tgtEl>
                                          <p:spTgt spid="16">
                                            <p:txEl>
                                              <p:pRg st="0" end="0"/>
                                            </p:txEl>
                                          </p:spTgt>
                                        </p:tgtEl>
                                        <p:attrNameLst>
                                          <p:attrName>style.color</p:attrName>
                                        </p:attrNameLst>
                                      </p:cBhvr>
                                      <p:by>
                                        <p:hsl h="-7200000" s="0" l="0"/>
                                      </p:by>
                                    </p:animClr>
                                    <p:animClr clrSpc="hsl" dir="cw">
                                      <p:cBhvr>
                                        <p:cTn id="82" dur="500" fill="hold"/>
                                        <p:tgtEl>
                                          <p:spTgt spid="16">
                                            <p:txEl>
                                              <p:pRg st="0" end="0"/>
                                            </p:txEl>
                                          </p:spTgt>
                                        </p:tgtEl>
                                        <p:attrNameLst>
                                          <p:attrName>fillcolor</p:attrName>
                                        </p:attrNameLst>
                                      </p:cBhvr>
                                      <p:by>
                                        <p:hsl h="-7200000" s="0" l="0"/>
                                      </p:by>
                                    </p:animClr>
                                    <p:animClr clrSpc="hsl" dir="cw">
                                      <p:cBhvr>
                                        <p:cTn id="83" dur="500" fill="hold"/>
                                        <p:tgtEl>
                                          <p:spTgt spid="16">
                                            <p:txEl>
                                              <p:pRg st="0" end="0"/>
                                            </p:txEl>
                                          </p:spTgt>
                                        </p:tgtEl>
                                        <p:attrNameLst>
                                          <p:attrName>stroke.color</p:attrName>
                                        </p:attrNameLst>
                                      </p:cBhvr>
                                      <p:by>
                                        <p:hsl h="-7200000" s="0" l="0"/>
                                      </p:by>
                                    </p:animClr>
                                    <p:set>
                                      <p:cBhvr>
                                        <p:cTn id="84" dur="500" fill="hold"/>
                                        <p:tgtEl>
                                          <p:spTgt spid="16">
                                            <p:txEl>
                                              <p:pRg st="0" end="0"/>
                                            </p:txEl>
                                          </p:spTgt>
                                        </p:tgtEl>
                                        <p:attrNameLst>
                                          <p:attrName>fill.type</p:attrName>
                                        </p:attrNameLst>
                                      </p:cBhvr>
                                      <p:to>
                                        <p:strVal val="solid"/>
                                      </p:to>
                                    </p:set>
                                  </p:childTnLst>
                                </p:cTn>
                              </p:par>
                            </p:childTnLst>
                          </p:cTn>
                        </p:par>
                      </p:childTnLst>
                    </p:cTn>
                  </p:par>
                  <p:par>
                    <p:cTn id="85" fill="hold">
                      <p:stCondLst>
                        <p:cond delay="indefinite"/>
                      </p:stCondLst>
                      <p:childTnLst>
                        <p:par>
                          <p:cTn id="86" fill="hold">
                            <p:stCondLst>
                              <p:cond delay="0"/>
                            </p:stCondLst>
                            <p:childTnLst>
                              <p:par>
                                <p:cTn id="87" presetID="56" presetClass="entr" presetSubtype="0" fill="hold" grpId="0" nodeType="clickEffect">
                                  <p:stCondLst>
                                    <p:cond delay="0"/>
                                  </p:stCondLst>
                                  <p:iterate type="lt">
                                    <p:tmPct val="10000"/>
                                  </p:iterate>
                                  <p:childTnLst>
                                    <p:set>
                                      <p:cBhvr>
                                        <p:cTn id="88" dur="1" fill="hold">
                                          <p:stCondLst>
                                            <p:cond delay="0"/>
                                          </p:stCondLst>
                                        </p:cTn>
                                        <p:tgtEl>
                                          <p:spTgt spid="14"/>
                                        </p:tgtEl>
                                        <p:attrNameLst>
                                          <p:attrName>style.visibility</p:attrName>
                                        </p:attrNameLst>
                                      </p:cBhvr>
                                      <p:to>
                                        <p:strVal val="visible"/>
                                      </p:to>
                                    </p:set>
                                    <p:anim by="(-#ppt_w*2)" calcmode="lin" valueType="num">
                                      <p:cBhvr rctx="PPT">
                                        <p:cTn id="89" dur="500" autoRev="1" fill="hold">
                                          <p:stCondLst>
                                            <p:cond delay="0"/>
                                          </p:stCondLst>
                                        </p:cTn>
                                        <p:tgtEl>
                                          <p:spTgt spid="14"/>
                                        </p:tgtEl>
                                        <p:attrNameLst>
                                          <p:attrName>ppt_w</p:attrName>
                                        </p:attrNameLst>
                                      </p:cBhvr>
                                    </p:anim>
                                    <p:anim by="(#ppt_w*0.50)" calcmode="lin" valueType="num">
                                      <p:cBhvr>
                                        <p:cTn id="90" dur="500" decel="50000" autoRev="1" fill="hold">
                                          <p:stCondLst>
                                            <p:cond delay="0"/>
                                          </p:stCondLst>
                                        </p:cTn>
                                        <p:tgtEl>
                                          <p:spTgt spid="14"/>
                                        </p:tgtEl>
                                        <p:attrNameLst>
                                          <p:attrName>ppt_x</p:attrName>
                                        </p:attrNameLst>
                                      </p:cBhvr>
                                    </p:anim>
                                    <p:anim from="(-#ppt_h/2)" to="(#ppt_y)" calcmode="lin" valueType="num">
                                      <p:cBhvr>
                                        <p:cTn id="91" dur="1000" fill="hold">
                                          <p:stCondLst>
                                            <p:cond delay="0"/>
                                          </p:stCondLst>
                                        </p:cTn>
                                        <p:tgtEl>
                                          <p:spTgt spid="14"/>
                                        </p:tgtEl>
                                        <p:attrNameLst>
                                          <p:attrName>ppt_y</p:attrName>
                                        </p:attrNameLst>
                                      </p:cBhvr>
                                    </p:anim>
                                    <p:animRot by="21600000">
                                      <p:cBhvr>
                                        <p:cTn id="92" dur="1000" fill="hold">
                                          <p:stCondLst>
                                            <p:cond delay="0"/>
                                          </p:stCondLst>
                                        </p:cTn>
                                        <p:tgtEl>
                                          <p:spTgt spid="14"/>
                                        </p:tgtEl>
                                        <p:attrNameLst>
                                          <p:attrName>r</p:attrName>
                                        </p:attrNameLst>
                                      </p:cBhvr>
                                    </p:animRot>
                                  </p:childTnLst>
                                </p:cTn>
                              </p:par>
                            </p:childTnLst>
                          </p:cTn>
                        </p:par>
                      </p:childTnLst>
                    </p:cTn>
                  </p:par>
                  <p:par>
                    <p:cTn id="93" fill="hold">
                      <p:stCondLst>
                        <p:cond delay="indefinite"/>
                      </p:stCondLst>
                      <p:childTnLst>
                        <p:par>
                          <p:cTn id="94" fill="hold">
                            <p:stCondLst>
                              <p:cond delay="0"/>
                            </p:stCondLst>
                            <p:childTnLst>
                              <p:par>
                                <p:cTn id="95" presetID="56" presetClass="entr" presetSubtype="0" fill="hold" grpId="1" nodeType="clickEffect">
                                  <p:stCondLst>
                                    <p:cond delay="0"/>
                                  </p:stCondLst>
                                  <p:iterate type="lt">
                                    <p:tmPct val="10000"/>
                                  </p:iterate>
                                  <p:childTnLst>
                                    <p:set>
                                      <p:cBhvr>
                                        <p:cTn id="96" dur="1" fill="hold">
                                          <p:stCondLst>
                                            <p:cond delay="0"/>
                                          </p:stCondLst>
                                        </p:cTn>
                                        <p:tgtEl>
                                          <p:spTgt spid="14"/>
                                        </p:tgtEl>
                                        <p:attrNameLst>
                                          <p:attrName>style.visibility</p:attrName>
                                        </p:attrNameLst>
                                      </p:cBhvr>
                                      <p:to>
                                        <p:strVal val="visible"/>
                                      </p:to>
                                    </p:set>
                                    <p:anim by="(-#ppt_w*2)" calcmode="lin" valueType="num">
                                      <p:cBhvr rctx="PPT">
                                        <p:cTn id="97" dur="500" autoRev="1" fill="hold">
                                          <p:stCondLst>
                                            <p:cond delay="0"/>
                                          </p:stCondLst>
                                        </p:cTn>
                                        <p:tgtEl>
                                          <p:spTgt spid="14"/>
                                        </p:tgtEl>
                                        <p:attrNameLst>
                                          <p:attrName>ppt_w</p:attrName>
                                        </p:attrNameLst>
                                      </p:cBhvr>
                                    </p:anim>
                                    <p:anim by="(#ppt_w*0.50)" calcmode="lin" valueType="num">
                                      <p:cBhvr>
                                        <p:cTn id="98" dur="500" decel="50000" autoRev="1" fill="hold">
                                          <p:stCondLst>
                                            <p:cond delay="0"/>
                                          </p:stCondLst>
                                        </p:cTn>
                                        <p:tgtEl>
                                          <p:spTgt spid="14"/>
                                        </p:tgtEl>
                                        <p:attrNameLst>
                                          <p:attrName>ppt_x</p:attrName>
                                        </p:attrNameLst>
                                      </p:cBhvr>
                                    </p:anim>
                                    <p:anim from="(-#ppt_h/2)" to="(#ppt_y)" calcmode="lin" valueType="num">
                                      <p:cBhvr>
                                        <p:cTn id="99" dur="1000" fill="hold">
                                          <p:stCondLst>
                                            <p:cond delay="0"/>
                                          </p:stCondLst>
                                        </p:cTn>
                                        <p:tgtEl>
                                          <p:spTgt spid="14"/>
                                        </p:tgtEl>
                                        <p:attrNameLst>
                                          <p:attrName>ppt_y</p:attrName>
                                        </p:attrNameLst>
                                      </p:cBhvr>
                                    </p:anim>
                                    <p:animRot by="21600000">
                                      <p:cBhvr>
                                        <p:cTn id="100" dur="1000" fill="hold">
                                          <p:stCondLst>
                                            <p:cond delay="0"/>
                                          </p:stCondLst>
                                        </p:cTn>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7" grpId="1" build="allAtOnce" animBg="1"/>
      <p:bldP spid="8" grpId="0" build="allAtOnce" animBg="1"/>
      <p:bldP spid="9" grpId="0" build="allAtOnce" animBg="1"/>
      <p:bldP spid="10" grpId="0" build="allAtOnce" animBg="1"/>
      <p:bldP spid="14" grpId="0"/>
      <p:bldP spid="14" grpId="1"/>
      <p:bldP spid="16" grpId="0" build="allAtOnce" animBg="1"/>
      <p:bldP spid="16" grpId="1"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2"/>
          <p:cNvSpPr>
            <a:spLocks noChangeArrowheads="1"/>
          </p:cNvSpPr>
          <p:nvPr/>
        </p:nvSpPr>
        <p:spPr bwMode="auto">
          <a:xfrm>
            <a:off x="7416800" y="0"/>
            <a:ext cx="1727200" cy="5143500"/>
          </a:xfrm>
          <a:prstGeom prst="rect">
            <a:avLst/>
          </a:prstGeom>
          <a:ln/>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a:solidFill>
                <a:sysClr val="windowText" lastClr="000000"/>
              </a:solidFill>
            </a:endParaRPr>
          </a:p>
        </p:txBody>
      </p:sp>
      <p:sp>
        <p:nvSpPr>
          <p:cNvPr id="7" name="Rectangle 6"/>
          <p:cNvSpPr/>
          <p:nvPr/>
        </p:nvSpPr>
        <p:spPr>
          <a:xfrm>
            <a:off x="7596336" y="1851670"/>
            <a:ext cx="1346200" cy="647700"/>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r" rtl="1"/>
            <a:r>
              <a:rPr lang="ar-DZ" b="1" dirty="0" smtClean="0">
                <a:solidFill>
                  <a:srgbClr val="FF0000"/>
                </a:solidFill>
              </a:rPr>
              <a:t>بشر بن المعتمر ت: </a:t>
            </a:r>
            <a:r>
              <a:rPr lang="ar-DZ" b="1" dirty="0" err="1" smtClean="0">
                <a:solidFill>
                  <a:srgbClr val="FF0000"/>
                </a:solidFill>
              </a:rPr>
              <a:t>210ه:</a:t>
            </a:r>
            <a:endParaRPr lang="ar-DZ" b="1" dirty="0" smtClean="0">
              <a:solidFill>
                <a:srgbClr val="FF0000"/>
              </a:solidFill>
            </a:endParaRPr>
          </a:p>
        </p:txBody>
      </p:sp>
      <p:sp>
        <p:nvSpPr>
          <p:cNvPr id="8" name="Rectangle 7"/>
          <p:cNvSpPr/>
          <p:nvPr/>
        </p:nvSpPr>
        <p:spPr>
          <a:xfrm>
            <a:off x="7596336" y="195486"/>
            <a:ext cx="1295400" cy="792088"/>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اهم النقاد الذين تكلموا عن النظم</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9" name="Rectangle 8"/>
          <p:cNvSpPr/>
          <p:nvPr/>
        </p:nvSpPr>
        <p:spPr>
          <a:xfrm>
            <a:off x="7596336" y="1203598"/>
            <a:ext cx="1296000" cy="359569"/>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سيبويه</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0" name="Rectangle 9"/>
          <p:cNvSpPr/>
          <p:nvPr/>
        </p:nvSpPr>
        <p:spPr>
          <a:xfrm>
            <a:off x="7596336" y="2859782"/>
            <a:ext cx="1296000" cy="378000"/>
          </a:xfrm>
          <a:prstGeom prst="rect">
            <a:avLst/>
          </a:prstGeom>
          <a:noFill/>
          <a:ln w="38100" cap="flat" cmpd="sng" algn="ctr">
            <a:solidFill>
              <a:srgbClr val="00FF00"/>
            </a:solidFill>
            <a:prstDash val="solid"/>
          </a:ln>
          <a:effectLst/>
        </p:spPr>
        <p:txBody>
          <a:bodyPr anchor="ctr"/>
          <a:lstStyle/>
          <a:p>
            <a:pPr algn="ctr">
              <a:defRPr/>
            </a:pPr>
            <a:r>
              <a:rPr lang="en-US"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 </a:t>
            </a: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الجاحظ</a:t>
            </a:r>
            <a:endParaRPr lang="ar-SA"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3" name="ZoneTexte 12"/>
          <p:cNvSpPr txBox="1"/>
          <p:nvPr/>
        </p:nvSpPr>
        <p:spPr>
          <a:xfrm>
            <a:off x="0" y="1419622"/>
            <a:ext cx="7344816" cy="4339650"/>
          </a:xfrm>
          <a:prstGeom prst="rect">
            <a:avLst/>
          </a:prstGeom>
          <a:noFill/>
        </p:spPr>
        <p:txBody>
          <a:bodyPr wrap="square" rtlCol="0">
            <a:spAutoFit/>
          </a:bodyPr>
          <a:lstStyle/>
          <a:p>
            <a:pPr algn="r" rtl="1"/>
            <a:r>
              <a:rPr lang="ar-DZ" b="1" dirty="0" smtClean="0">
                <a:latin typeface="Simplified Arabic" pitchFamily="18" charset="-78"/>
                <a:cs typeface="Simplified Arabic" pitchFamily="18" charset="-78"/>
              </a:rPr>
              <a:t>  </a:t>
            </a:r>
            <a:r>
              <a:rPr lang="ar-DZ" sz="2000" dirty="0" smtClean="0">
                <a:latin typeface="Simplified Arabic" pitchFamily="18" charset="-78"/>
                <a:cs typeface="Simplified Arabic" pitchFamily="18" charset="-78"/>
              </a:rPr>
              <a:t>إن بشر بن المعتمر تحدث عن علاقة اللفظ بالمعنى حيث قال في </a:t>
            </a:r>
            <a:r>
              <a:rPr lang="ar-DZ" sz="2000" dirty="0" err="1" smtClean="0">
                <a:latin typeface="Simplified Arabic" pitchFamily="18" charset="-78"/>
                <a:cs typeface="Simplified Arabic" pitchFamily="18" charset="-78"/>
              </a:rPr>
              <a:t>صحيفته: </a:t>
            </a:r>
            <a:r>
              <a:rPr lang="ar-DZ" sz="2000" dirty="0" smtClean="0">
                <a:latin typeface="Simplified Arabic" pitchFamily="18" charset="-78"/>
                <a:cs typeface="Simplified Arabic" pitchFamily="18" charset="-78"/>
              </a:rPr>
              <a:t>"وإياك </a:t>
            </a:r>
            <a:r>
              <a:rPr lang="ar-DZ" sz="2000" dirty="0" err="1" smtClean="0">
                <a:latin typeface="Simplified Arabic" pitchFamily="18" charset="-78"/>
                <a:cs typeface="Simplified Arabic" pitchFamily="18" charset="-78"/>
              </a:rPr>
              <a:t>والتوعر</a:t>
            </a:r>
            <a:r>
              <a:rPr lang="ar-DZ" sz="2000" dirty="0" smtClean="0">
                <a:latin typeface="Simplified Arabic" pitchFamily="18" charset="-78"/>
                <a:cs typeface="Simplified Arabic" pitchFamily="18" charset="-78"/>
              </a:rPr>
              <a:t> فإن </a:t>
            </a:r>
            <a:r>
              <a:rPr lang="ar-DZ" sz="2000" dirty="0" err="1" smtClean="0">
                <a:latin typeface="Simplified Arabic" pitchFamily="18" charset="-78"/>
                <a:cs typeface="Simplified Arabic" pitchFamily="18" charset="-78"/>
              </a:rPr>
              <a:t>التوعر</a:t>
            </a:r>
            <a:r>
              <a:rPr lang="ar-DZ" sz="2000" dirty="0" smtClean="0">
                <a:latin typeface="Simplified Arabic" pitchFamily="18" charset="-78"/>
                <a:cs typeface="Simplified Arabic" pitchFamily="18" charset="-78"/>
              </a:rPr>
              <a:t> يسلمك إلى التعقيد، والتعقيد هو الذي يستهلك معانيك ويشين ألفاظك، ومن أراد </a:t>
            </a:r>
            <a:r>
              <a:rPr lang="ar-DZ" sz="2000" dirty="0" err="1" smtClean="0">
                <a:latin typeface="Simplified Arabic" pitchFamily="18" charset="-78"/>
                <a:cs typeface="Simplified Arabic" pitchFamily="18" charset="-78"/>
              </a:rPr>
              <a:t>المعنی </a:t>
            </a:r>
            <a:r>
              <a:rPr lang="ar-DZ" sz="2000" dirty="0" smtClean="0">
                <a:latin typeface="Simplified Arabic" pitchFamily="18" charset="-78"/>
                <a:cs typeface="Simplified Arabic" pitchFamily="18" charset="-78"/>
              </a:rPr>
              <a:t>کریما فليلتمس له لفظا كریما، فإن حق المعنى الشريف اللفظ الشريف، ومن حقهما أن تصونهما عما يفسدهما  </a:t>
            </a:r>
            <a:r>
              <a:rPr lang="ar-DZ" sz="2000" dirty="0" err="1" smtClean="0">
                <a:latin typeface="Simplified Arabic" pitchFamily="18" charset="-78"/>
                <a:cs typeface="Simplified Arabic" pitchFamily="18" charset="-78"/>
              </a:rPr>
              <a:t>ويهجنهما "  </a:t>
            </a:r>
            <a:r>
              <a:rPr lang="ar-DZ" sz="2000" dirty="0" smtClean="0">
                <a:latin typeface="Simplified Arabic" pitchFamily="18" charset="-78"/>
                <a:cs typeface="Simplified Arabic" pitchFamily="18" charset="-78"/>
              </a:rPr>
              <a:t>، </a:t>
            </a:r>
            <a:r>
              <a:rPr lang="ar-DZ" sz="2000" dirty="0" err="1" smtClean="0">
                <a:latin typeface="Simplified Arabic" pitchFamily="18" charset="-78"/>
                <a:cs typeface="Simplified Arabic" pitchFamily="18" charset="-78"/>
              </a:rPr>
              <a:t>ويستأنف: </a:t>
            </a:r>
            <a:r>
              <a:rPr lang="ar-DZ" sz="2000" dirty="0" smtClean="0">
                <a:latin typeface="Simplified Arabic" pitchFamily="18" charset="-78"/>
                <a:cs typeface="Simplified Arabic" pitchFamily="18" charset="-78"/>
              </a:rPr>
              <a:t>"…وتّد اللفظة لم تقع موقعها، ولم تصر إلى قرارها، وإلى حقها من أماكنها المقسومة لها، والقافية لم تحل في مركزها، وفي نصابها، ولم تصل بشكلها، وكانت قلقة في مكانها نافرة من موضعها فلا تكرهها على اغتصاب الأماكن والنزول في غير أوطانها، فإنك إذن لم تتعاط قرض الشعر الموزون"   إن ما جاء </a:t>
            </a:r>
            <a:r>
              <a:rPr lang="ar-DZ" sz="2000" dirty="0" err="1" smtClean="0">
                <a:latin typeface="Simplified Arabic" pitchFamily="18" charset="-78"/>
                <a:cs typeface="Simplified Arabic" pitchFamily="18" charset="-78"/>
              </a:rPr>
              <a:t>به</a:t>
            </a:r>
            <a:r>
              <a:rPr lang="ar-DZ" sz="2000" dirty="0" smtClean="0">
                <a:latin typeface="Simplified Arabic" pitchFamily="18" charset="-78"/>
                <a:cs typeface="Simplified Arabic" pitchFamily="18" charset="-78"/>
              </a:rPr>
              <a:t> بشر بن المعتمر إنما يدور حول علاقة اللفظ بالمعنى، فهو يرى في القول الأول على المتكلم أن يبتعد عن </a:t>
            </a:r>
            <a:r>
              <a:rPr lang="ar-DZ" sz="2000" dirty="0" err="1" smtClean="0">
                <a:latin typeface="Simplified Arabic" pitchFamily="18" charset="-78"/>
                <a:cs typeface="Simplified Arabic" pitchFamily="18" charset="-78"/>
              </a:rPr>
              <a:t>التوعر</a:t>
            </a:r>
            <a:r>
              <a:rPr lang="ar-DZ" sz="2000" dirty="0" smtClean="0">
                <a:latin typeface="Simplified Arabic" pitchFamily="18" charset="-78"/>
                <a:cs typeface="Simplified Arabic" pitchFamily="18" charset="-78"/>
              </a:rPr>
              <a:t> أي الوحشي من الكلام الذي يسلم إلى التعقيد، ويبحث عن الألفاظ الكریمة للمعاني </a:t>
            </a:r>
            <a:r>
              <a:rPr lang="ar-DZ" sz="2000" dirty="0" err="1" smtClean="0">
                <a:latin typeface="Simplified Arabic" pitchFamily="18" charset="-78"/>
                <a:cs typeface="Simplified Arabic" pitchFamily="18" charset="-78"/>
              </a:rPr>
              <a:t>الكریمة.</a:t>
            </a:r>
            <a:r>
              <a:rPr lang="ar-DZ" sz="2000" dirty="0" smtClean="0">
                <a:latin typeface="Simplified Arabic" pitchFamily="18" charset="-78"/>
                <a:cs typeface="Simplified Arabic" pitchFamily="18" charset="-78"/>
              </a:rPr>
              <a:t> وفي القول الثاني يتحدث عن قرض الشعر فيرى أنه يجب على الشاعر أن يكون </a:t>
            </a:r>
            <a:r>
              <a:rPr lang="ar-DZ" sz="2000" dirty="0" err="1" smtClean="0">
                <a:latin typeface="Simplified Arabic" pitchFamily="18" charset="-78"/>
                <a:cs typeface="Simplified Arabic" pitchFamily="18" charset="-78"/>
              </a:rPr>
              <a:t>طبعيا</a:t>
            </a:r>
            <a:r>
              <a:rPr lang="ar-DZ" sz="2000" dirty="0" smtClean="0">
                <a:latin typeface="Simplified Arabic" pitchFamily="18" charset="-78"/>
                <a:cs typeface="Simplified Arabic" pitchFamily="18" charset="-78"/>
              </a:rPr>
              <a:t> مبتعدا عن الصنعة في كلامه بمعنى أن يضع الكلام في مواضعه، وهذا كله إشارة إلى مصطلح النظم الذي لم يذكره بشر.</a:t>
            </a:r>
          </a:p>
          <a:p>
            <a:pPr algn="r" rtl="1"/>
            <a:endParaRPr lang="fr-FR" dirty="0" smtClean="0"/>
          </a:p>
          <a:p>
            <a:pPr algn="r" rtl="1"/>
            <a:endParaRPr lang="fr-FR" dirty="0"/>
          </a:p>
        </p:txBody>
      </p:sp>
      <p:sp>
        <p:nvSpPr>
          <p:cNvPr id="16" name="Rectangle 15"/>
          <p:cNvSpPr/>
          <p:nvPr/>
        </p:nvSpPr>
        <p:spPr>
          <a:xfrm>
            <a:off x="4525316" y="451589"/>
            <a:ext cx="2664296" cy="504056"/>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r" rtl="1"/>
            <a:r>
              <a:rPr lang="ar-DZ" b="1" dirty="0" smtClean="0">
                <a:solidFill>
                  <a:srgbClr val="FF0000"/>
                </a:solidFill>
              </a:rPr>
              <a:t>ب</a:t>
            </a:r>
            <a:r>
              <a:rPr lang="ar-DZ" b="1" dirty="0" smtClean="0">
                <a:solidFill>
                  <a:srgbClr val="FF0000"/>
                </a:solidFill>
              </a:rPr>
              <a:t>. بشر بن المعتمر ت: </a:t>
            </a:r>
            <a:r>
              <a:rPr lang="ar-DZ" b="1" dirty="0" err="1" smtClean="0">
                <a:solidFill>
                  <a:srgbClr val="FF0000"/>
                </a:solidFill>
              </a:rPr>
              <a:t>210ه</a:t>
            </a:r>
            <a:r>
              <a:rPr lang="ar-DZ" b="1" dirty="0" smtClean="0">
                <a:solidFill>
                  <a:srgbClr val="FF0000"/>
                </a:solidFill>
              </a:rPr>
              <a:t>:</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anim calcmode="lin" valueType="num">
                                      <p:cBhvr>
                                        <p:cTn id="8" dur="500" fill="hold"/>
                                        <p:tgtEl>
                                          <p:spTgt spid="6"/>
                                        </p:tgtEl>
                                        <p:attrNameLst>
                                          <p:attrName>ppt_x</p:attrName>
                                        </p:attrNameLst>
                                      </p:cBhvr>
                                      <p:tavLst>
                                        <p:tav tm="0">
                                          <p:val>
                                            <p:strVal val="#ppt_x"/>
                                          </p:val>
                                        </p:tav>
                                        <p:tav tm="100000">
                                          <p:val>
                                            <p:strVal val="#ppt_x"/>
                                          </p:val>
                                        </p:tav>
                                      </p:tavLst>
                                    </p:anim>
                                    <p:anim calcmode="lin" valueType="num">
                                      <p:cBhvr>
                                        <p:cTn id="9" dur="450" decel="100000" fill="hold"/>
                                        <p:tgtEl>
                                          <p:spTgt spid="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7">
                                            <p:bg/>
                                          </p:spTgt>
                                        </p:tgtEl>
                                        <p:attrNameLst>
                                          <p:attrName>style.visibility</p:attrName>
                                        </p:attrNameLst>
                                      </p:cBhvr>
                                      <p:to>
                                        <p:strVal val="visible"/>
                                      </p:to>
                                    </p:set>
                                    <p:animEffect transition="in" filter="fade">
                                      <p:cBhvr>
                                        <p:cTn id="14" dur="1000"/>
                                        <p:tgtEl>
                                          <p:spTgt spid="7">
                                            <p:bg/>
                                          </p:spTgt>
                                        </p:tgtEl>
                                      </p:cBhvr>
                                    </p:animEffect>
                                    <p:anim calcmode="lin" valueType="num">
                                      <p:cBhvr>
                                        <p:cTn id="15" dur="1000" fill="hold"/>
                                        <p:tgtEl>
                                          <p:spTgt spid="7">
                                            <p:bg/>
                                          </p:spTgt>
                                        </p:tgtEl>
                                        <p:attrNameLst>
                                          <p:attrName>ppt_x</p:attrName>
                                        </p:attrNameLst>
                                      </p:cBhvr>
                                      <p:tavLst>
                                        <p:tav tm="0">
                                          <p:val>
                                            <p:strVal val="#ppt_x"/>
                                          </p:val>
                                        </p:tav>
                                        <p:tav tm="100000">
                                          <p:val>
                                            <p:strVal val="#ppt_x"/>
                                          </p:val>
                                        </p:tav>
                                      </p:tavLst>
                                    </p:anim>
                                    <p:anim calcmode="lin" valueType="num">
                                      <p:cBhvr>
                                        <p:cTn id="16" dur="1000" fill="hold"/>
                                        <p:tgtEl>
                                          <p:spTgt spid="7">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1000"/>
                                        <p:tgtEl>
                                          <p:spTgt spid="7">
                                            <p:txEl>
                                              <p:pRg st="0" end="0"/>
                                            </p:txEl>
                                          </p:spTgt>
                                        </p:tgtEl>
                                      </p:cBhvr>
                                    </p:animEffect>
                                    <p:anim calcmode="lin" valueType="num">
                                      <p:cBhvr>
                                        <p:cTn id="20"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22" presetClass="emph" presetSubtype="0" repeatCount="indefinite" fill="hold" grpId="1" nodeType="afterEffect">
                                  <p:stCondLst>
                                    <p:cond delay="0"/>
                                  </p:stCondLst>
                                  <p:childTnLst>
                                    <p:animClr clrSpc="hsl" dir="cw">
                                      <p:cBhvr override="childStyle">
                                        <p:cTn id="24" dur="500" fill="hold"/>
                                        <p:tgtEl>
                                          <p:spTgt spid="7">
                                            <p:bg/>
                                          </p:spTgt>
                                        </p:tgtEl>
                                        <p:attrNameLst>
                                          <p:attrName>style.color</p:attrName>
                                        </p:attrNameLst>
                                      </p:cBhvr>
                                      <p:by>
                                        <p:hsl h="-7200000" s="0" l="0"/>
                                      </p:by>
                                    </p:animClr>
                                    <p:animClr clrSpc="hsl" dir="cw">
                                      <p:cBhvr>
                                        <p:cTn id="25" dur="500" fill="hold"/>
                                        <p:tgtEl>
                                          <p:spTgt spid="7">
                                            <p:bg/>
                                          </p:spTgt>
                                        </p:tgtEl>
                                        <p:attrNameLst>
                                          <p:attrName>fillcolor</p:attrName>
                                        </p:attrNameLst>
                                      </p:cBhvr>
                                      <p:by>
                                        <p:hsl h="-7200000" s="0" l="0"/>
                                      </p:by>
                                    </p:animClr>
                                    <p:animClr clrSpc="hsl" dir="cw">
                                      <p:cBhvr>
                                        <p:cTn id="26" dur="500" fill="hold"/>
                                        <p:tgtEl>
                                          <p:spTgt spid="7">
                                            <p:bg/>
                                          </p:spTgt>
                                        </p:tgtEl>
                                        <p:attrNameLst>
                                          <p:attrName>stroke.color</p:attrName>
                                        </p:attrNameLst>
                                      </p:cBhvr>
                                      <p:by>
                                        <p:hsl h="-7200000" s="0" l="0"/>
                                      </p:by>
                                    </p:animClr>
                                    <p:set>
                                      <p:cBhvr>
                                        <p:cTn id="27" dur="500" fill="hold"/>
                                        <p:tgtEl>
                                          <p:spTgt spid="7">
                                            <p:bg/>
                                          </p:spTgt>
                                        </p:tgtEl>
                                        <p:attrNameLst>
                                          <p:attrName>fill.type</p:attrName>
                                        </p:attrNameLst>
                                      </p:cBhvr>
                                      <p:to>
                                        <p:strVal val="solid"/>
                                      </p:to>
                                    </p:set>
                                  </p:childTnLst>
                                </p:cTn>
                              </p:par>
                              <p:par>
                                <p:cTn id="28" presetID="22" presetClass="emph" presetSubtype="0" repeatCount="indefinite" fill="hold" grpId="1" nodeType="withEffect">
                                  <p:stCondLst>
                                    <p:cond delay="0"/>
                                  </p:stCondLst>
                                  <p:childTnLst>
                                    <p:animClr clrSpc="hsl" dir="cw">
                                      <p:cBhvr override="childStyle">
                                        <p:cTn id="29" dur="500" fill="hold"/>
                                        <p:tgtEl>
                                          <p:spTgt spid="7">
                                            <p:txEl>
                                              <p:pRg st="0" end="0"/>
                                            </p:txEl>
                                          </p:spTgt>
                                        </p:tgtEl>
                                        <p:attrNameLst>
                                          <p:attrName>style.color</p:attrName>
                                        </p:attrNameLst>
                                      </p:cBhvr>
                                      <p:by>
                                        <p:hsl h="-7200000" s="0" l="0"/>
                                      </p:by>
                                    </p:animClr>
                                    <p:animClr clrSpc="hsl" dir="cw">
                                      <p:cBhvr>
                                        <p:cTn id="30" dur="500" fill="hold"/>
                                        <p:tgtEl>
                                          <p:spTgt spid="7">
                                            <p:txEl>
                                              <p:pRg st="0" end="0"/>
                                            </p:txEl>
                                          </p:spTgt>
                                        </p:tgtEl>
                                        <p:attrNameLst>
                                          <p:attrName>fillcolor</p:attrName>
                                        </p:attrNameLst>
                                      </p:cBhvr>
                                      <p:by>
                                        <p:hsl h="-7200000" s="0" l="0"/>
                                      </p:by>
                                    </p:animClr>
                                    <p:animClr clrSpc="hsl" dir="cw">
                                      <p:cBhvr>
                                        <p:cTn id="31" dur="500" fill="hold"/>
                                        <p:tgtEl>
                                          <p:spTgt spid="7">
                                            <p:txEl>
                                              <p:pRg st="0" end="0"/>
                                            </p:txEl>
                                          </p:spTgt>
                                        </p:tgtEl>
                                        <p:attrNameLst>
                                          <p:attrName>stroke.color</p:attrName>
                                        </p:attrNameLst>
                                      </p:cBhvr>
                                      <p:by>
                                        <p:hsl h="-7200000" s="0" l="0"/>
                                      </p:by>
                                    </p:animClr>
                                    <p:set>
                                      <p:cBhvr>
                                        <p:cTn id="32" dur="500" fill="hold"/>
                                        <p:tgtEl>
                                          <p:spTgt spid="7">
                                            <p:txEl>
                                              <p:pRg st="0" end="0"/>
                                            </p:txEl>
                                          </p:spTgt>
                                        </p:tgtEl>
                                        <p:attrNameLst>
                                          <p:attrName>fill.type</p:attrName>
                                        </p:attrNameLst>
                                      </p:cBhvr>
                                      <p:to>
                                        <p:strVal val="solid"/>
                                      </p:to>
                                    </p:set>
                                  </p:childTnLst>
                                </p:cTn>
                              </p:par>
                              <p:par>
                                <p:cTn id="33" presetID="42" presetClass="entr" presetSubtype="0" fill="hold" grpId="0" nodeType="withEffect">
                                  <p:stCondLst>
                                    <p:cond delay="0"/>
                                  </p:stCondLst>
                                  <p:childTnLst>
                                    <p:set>
                                      <p:cBhvr>
                                        <p:cTn id="34" dur="1" fill="hold">
                                          <p:stCondLst>
                                            <p:cond delay="0"/>
                                          </p:stCondLst>
                                        </p:cTn>
                                        <p:tgtEl>
                                          <p:spTgt spid="8">
                                            <p:bg/>
                                          </p:spTgt>
                                        </p:tgtEl>
                                        <p:attrNameLst>
                                          <p:attrName>style.visibility</p:attrName>
                                        </p:attrNameLst>
                                      </p:cBhvr>
                                      <p:to>
                                        <p:strVal val="visible"/>
                                      </p:to>
                                    </p:set>
                                    <p:animEffect transition="in" filter="fade">
                                      <p:cBhvr>
                                        <p:cTn id="35" dur="1000"/>
                                        <p:tgtEl>
                                          <p:spTgt spid="8">
                                            <p:bg/>
                                          </p:spTgt>
                                        </p:tgtEl>
                                      </p:cBhvr>
                                    </p:animEffect>
                                    <p:anim calcmode="lin" valueType="num">
                                      <p:cBhvr>
                                        <p:cTn id="36" dur="1000" fill="hold"/>
                                        <p:tgtEl>
                                          <p:spTgt spid="8">
                                            <p:bg/>
                                          </p:spTgt>
                                        </p:tgtEl>
                                        <p:attrNameLst>
                                          <p:attrName>ppt_x</p:attrName>
                                        </p:attrNameLst>
                                      </p:cBhvr>
                                      <p:tavLst>
                                        <p:tav tm="0">
                                          <p:val>
                                            <p:strVal val="#ppt_x"/>
                                          </p:val>
                                        </p:tav>
                                        <p:tav tm="100000">
                                          <p:val>
                                            <p:strVal val="#ppt_x"/>
                                          </p:val>
                                        </p:tav>
                                      </p:tavLst>
                                    </p:anim>
                                    <p:anim calcmode="lin" valueType="num">
                                      <p:cBhvr>
                                        <p:cTn id="37" dur="1000" fill="hold"/>
                                        <p:tgtEl>
                                          <p:spTgt spid="8">
                                            <p:bg/>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8">
                                            <p:txEl>
                                              <p:pRg st="0" end="0"/>
                                            </p:txEl>
                                          </p:spTgt>
                                        </p:tgtEl>
                                        <p:attrNameLst>
                                          <p:attrName>style.visibility</p:attrName>
                                        </p:attrNameLst>
                                      </p:cBhvr>
                                      <p:to>
                                        <p:strVal val="visible"/>
                                      </p:to>
                                    </p:set>
                                    <p:animEffect transition="in" filter="fade">
                                      <p:cBhvr>
                                        <p:cTn id="40" dur="1000"/>
                                        <p:tgtEl>
                                          <p:spTgt spid="8">
                                            <p:txEl>
                                              <p:pRg st="0" end="0"/>
                                            </p:txEl>
                                          </p:spTgt>
                                        </p:tgtEl>
                                      </p:cBhvr>
                                    </p:animEffect>
                                    <p:anim calcmode="lin" valueType="num">
                                      <p:cBhvr>
                                        <p:cTn id="41"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8">
                                            <p:txEl>
                                              <p:pRg st="0" end="0"/>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
                                            <p:bg/>
                                          </p:spTgt>
                                        </p:tgtEl>
                                        <p:attrNameLst>
                                          <p:attrName>style.visibility</p:attrName>
                                        </p:attrNameLst>
                                      </p:cBhvr>
                                      <p:to>
                                        <p:strVal val="visible"/>
                                      </p:to>
                                    </p:set>
                                    <p:animEffect transition="in" filter="fade">
                                      <p:cBhvr>
                                        <p:cTn id="45" dur="1000"/>
                                        <p:tgtEl>
                                          <p:spTgt spid="9">
                                            <p:bg/>
                                          </p:spTgt>
                                        </p:tgtEl>
                                      </p:cBhvr>
                                    </p:animEffect>
                                    <p:anim calcmode="lin" valueType="num">
                                      <p:cBhvr>
                                        <p:cTn id="46" dur="1000" fill="hold"/>
                                        <p:tgtEl>
                                          <p:spTgt spid="9">
                                            <p:bg/>
                                          </p:spTgt>
                                        </p:tgtEl>
                                        <p:attrNameLst>
                                          <p:attrName>ppt_x</p:attrName>
                                        </p:attrNameLst>
                                      </p:cBhvr>
                                      <p:tavLst>
                                        <p:tav tm="0">
                                          <p:val>
                                            <p:strVal val="#ppt_x"/>
                                          </p:val>
                                        </p:tav>
                                        <p:tav tm="100000">
                                          <p:val>
                                            <p:strVal val="#ppt_x"/>
                                          </p:val>
                                        </p:tav>
                                      </p:tavLst>
                                    </p:anim>
                                    <p:anim calcmode="lin" valueType="num">
                                      <p:cBhvr>
                                        <p:cTn id="47" dur="1000" fill="hold"/>
                                        <p:tgtEl>
                                          <p:spTgt spid="9">
                                            <p:bg/>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
                                            <p:txEl>
                                              <p:pRg st="0" end="0"/>
                                            </p:txEl>
                                          </p:spTgt>
                                        </p:tgtEl>
                                        <p:attrNameLst>
                                          <p:attrName>style.visibility</p:attrName>
                                        </p:attrNameLst>
                                      </p:cBhvr>
                                      <p:to>
                                        <p:strVal val="visible"/>
                                      </p:to>
                                    </p:set>
                                    <p:animEffect transition="in" filter="fade">
                                      <p:cBhvr>
                                        <p:cTn id="50" dur="1000"/>
                                        <p:tgtEl>
                                          <p:spTgt spid="9">
                                            <p:txEl>
                                              <p:pRg st="0" end="0"/>
                                            </p:txEl>
                                          </p:spTgt>
                                        </p:tgtEl>
                                      </p:cBhvr>
                                    </p:animEffect>
                                    <p:anim calcmode="lin" valueType="num">
                                      <p:cBhvr>
                                        <p:cTn id="51"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9">
                                            <p:txEl>
                                              <p:pRg st="0" end="0"/>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0">
                                            <p:bg/>
                                          </p:spTgt>
                                        </p:tgtEl>
                                        <p:attrNameLst>
                                          <p:attrName>style.visibility</p:attrName>
                                        </p:attrNameLst>
                                      </p:cBhvr>
                                      <p:to>
                                        <p:strVal val="visible"/>
                                      </p:to>
                                    </p:set>
                                    <p:animEffect transition="in" filter="fade">
                                      <p:cBhvr>
                                        <p:cTn id="55" dur="1000"/>
                                        <p:tgtEl>
                                          <p:spTgt spid="10">
                                            <p:bg/>
                                          </p:spTgt>
                                        </p:tgtEl>
                                      </p:cBhvr>
                                    </p:animEffect>
                                    <p:anim calcmode="lin" valueType="num">
                                      <p:cBhvr>
                                        <p:cTn id="56" dur="1000" fill="hold"/>
                                        <p:tgtEl>
                                          <p:spTgt spid="10">
                                            <p:bg/>
                                          </p:spTgt>
                                        </p:tgtEl>
                                        <p:attrNameLst>
                                          <p:attrName>ppt_x</p:attrName>
                                        </p:attrNameLst>
                                      </p:cBhvr>
                                      <p:tavLst>
                                        <p:tav tm="0">
                                          <p:val>
                                            <p:strVal val="#ppt_x"/>
                                          </p:val>
                                        </p:tav>
                                        <p:tav tm="100000">
                                          <p:val>
                                            <p:strVal val="#ppt_x"/>
                                          </p:val>
                                        </p:tav>
                                      </p:tavLst>
                                    </p:anim>
                                    <p:anim calcmode="lin" valueType="num">
                                      <p:cBhvr>
                                        <p:cTn id="57" dur="1000" fill="hold"/>
                                        <p:tgtEl>
                                          <p:spTgt spid="10">
                                            <p:bg/>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Effect transition="in" filter="fade">
                                      <p:cBhvr>
                                        <p:cTn id="60" dur="1000"/>
                                        <p:tgtEl>
                                          <p:spTgt spid="10">
                                            <p:txEl>
                                              <p:pRg st="0" end="0"/>
                                            </p:txEl>
                                          </p:spTgt>
                                        </p:tgtEl>
                                      </p:cBhvr>
                                    </p:animEffect>
                                    <p:anim calcmode="lin" valueType="num">
                                      <p:cBhvr>
                                        <p:cTn id="61"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par>
                          <p:cTn id="63" fill="hold">
                            <p:stCondLst>
                              <p:cond delay="2500"/>
                            </p:stCondLst>
                            <p:childTnLst>
                              <p:par>
                                <p:cTn id="64" presetID="42" presetClass="entr" presetSubtype="0" fill="hold" grpId="0" nodeType="afterEffect">
                                  <p:stCondLst>
                                    <p:cond delay="0"/>
                                  </p:stCondLst>
                                  <p:childTnLst>
                                    <p:set>
                                      <p:cBhvr>
                                        <p:cTn id="65" dur="1" fill="hold">
                                          <p:stCondLst>
                                            <p:cond delay="0"/>
                                          </p:stCondLst>
                                        </p:cTn>
                                        <p:tgtEl>
                                          <p:spTgt spid="16">
                                            <p:bg/>
                                          </p:spTgt>
                                        </p:tgtEl>
                                        <p:attrNameLst>
                                          <p:attrName>style.visibility</p:attrName>
                                        </p:attrNameLst>
                                      </p:cBhvr>
                                      <p:to>
                                        <p:strVal val="visible"/>
                                      </p:to>
                                    </p:set>
                                    <p:animEffect transition="in" filter="fade">
                                      <p:cBhvr>
                                        <p:cTn id="66" dur="1000"/>
                                        <p:tgtEl>
                                          <p:spTgt spid="16">
                                            <p:bg/>
                                          </p:spTgt>
                                        </p:tgtEl>
                                      </p:cBhvr>
                                    </p:animEffect>
                                    <p:anim calcmode="lin" valueType="num">
                                      <p:cBhvr>
                                        <p:cTn id="67" dur="1000" fill="hold"/>
                                        <p:tgtEl>
                                          <p:spTgt spid="16">
                                            <p:bg/>
                                          </p:spTgt>
                                        </p:tgtEl>
                                        <p:attrNameLst>
                                          <p:attrName>ppt_x</p:attrName>
                                        </p:attrNameLst>
                                      </p:cBhvr>
                                      <p:tavLst>
                                        <p:tav tm="0">
                                          <p:val>
                                            <p:strVal val="#ppt_x"/>
                                          </p:val>
                                        </p:tav>
                                        <p:tav tm="100000">
                                          <p:val>
                                            <p:strVal val="#ppt_x"/>
                                          </p:val>
                                        </p:tav>
                                      </p:tavLst>
                                    </p:anim>
                                    <p:anim calcmode="lin" valueType="num">
                                      <p:cBhvr>
                                        <p:cTn id="68" dur="1000" fill="hold"/>
                                        <p:tgtEl>
                                          <p:spTgt spid="16">
                                            <p:bg/>
                                          </p:spTgt>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6">
                                            <p:txEl>
                                              <p:pRg st="0" end="0"/>
                                            </p:txEl>
                                          </p:spTgt>
                                        </p:tgtEl>
                                        <p:attrNameLst>
                                          <p:attrName>style.visibility</p:attrName>
                                        </p:attrNameLst>
                                      </p:cBhvr>
                                      <p:to>
                                        <p:strVal val="visible"/>
                                      </p:to>
                                    </p:set>
                                    <p:animEffect transition="in" filter="fade">
                                      <p:cBhvr>
                                        <p:cTn id="71" dur="1000"/>
                                        <p:tgtEl>
                                          <p:spTgt spid="16">
                                            <p:txEl>
                                              <p:pRg st="0" end="0"/>
                                            </p:txEl>
                                          </p:spTgt>
                                        </p:tgtEl>
                                      </p:cBhvr>
                                    </p:animEffect>
                                    <p:anim calcmode="lin" valueType="num">
                                      <p:cBhvr>
                                        <p:cTn id="72"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73"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par>
                          <p:cTn id="74" fill="hold">
                            <p:stCondLst>
                              <p:cond delay="3500"/>
                            </p:stCondLst>
                            <p:childTnLst>
                              <p:par>
                                <p:cTn id="75" presetID="22" presetClass="emph" presetSubtype="0" repeatCount="indefinite" fill="hold" grpId="1" nodeType="afterEffect">
                                  <p:stCondLst>
                                    <p:cond delay="0"/>
                                  </p:stCondLst>
                                  <p:childTnLst>
                                    <p:animClr clrSpc="hsl" dir="cw">
                                      <p:cBhvr override="childStyle">
                                        <p:cTn id="76" dur="500" fill="hold"/>
                                        <p:tgtEl>
                                          <p:spTgt spid="16">
                                            <p:bg/>
                                          </p:spTgt>
                                        </p:tgtEl>
                                        <p:attrNameLst>
                                          <p:attrName>style.color</p:attrName>
                                        </p:attrNameLst>
                                      </p:cBhvr>
                                      <p:by>
                                        <p:hsl h="-7200000" s="0" l="0"/>
                                      </p:by>
                                    </p:animClr>
                                    <p:animClr clrSpc="hsl" dir="cw">
                                      <p:cBhvr>
                                        <p:cTn id="77" dur="500" fill="hold"/>
                                        <p:tgtEl>
                                          <p:spTgt spid="16">
                                            <p:bg/>
                                          </p:spTgt>
                                        </p:tgtEl>
                                        <p:attrNameLst>
                                          <p:attrName>fillcolor</p:attrName>
                                        </p:attrNameLst>
                                      </p:cBhvr>
                                      <p:by>
                                        <p:hsl h="-7200000" s="0" l="0"/>
                                      </p:by>
                                    </p:animClr>
                                    <p:animClr clrSpc="hsl" dir="cw">
                                      <p:cBhvr>
                                        <p:cTn id="78" dur="500" fill="hold"/>
                                        <p:tgtEl>
                                          <p:spTgt spid="16">
                                            <p:bg/>
                                          </p:spTgt>
                                        </p:tgtEl>
                                        <p:attrNameLst>
                                          <p:attrName>stroke.color</p:attrName>
                                        </p:attrNameLst>
                                      </p:cBhvr>
                                      <p:by>
                                        <p:hsl h="-7200000" s="0" l="0"/>
                                      </p:by>
                                    </p:animClr>
                                    <p:set>
                                      <p:cBhvr>
                                        <p:cTn id="79" dur="500" fill="hold"/>
                                        <p:tgtEl>
                                          <p:spTgt spid="16">
                                            <p:bg/>
                                          </p:spTgt>
                                        </p:tgtEl>
                                        <p:attrNameLst>
                                          <p:attrName>fill.type</p:attrName>
                                        </p:attrNameLst>
                                      </p:cBhvr>
                                      <p:to>
                                        <p:strVal val="solid"/>
                                      </p:to>
                                    </p:set>
                                  </p:childTnLst>
                                </p:cTn>
                              </p:par>
                              <p:par>
                                <p:cTn id="80" presetID="22" presetClass="emph" presetSubtype="0" repeatCount="indefinite" fill="hold" grpId="1" nodeType="withEffect">
                                  <p:stCondLst>
                                    <p:cond delay="0"/>
                                  </p:stCondLst>
                                  <p:childTnLst>
                                    <p:animClr clrSpc="hsl" dir="cw">
                                      <p:cBhvr override="childStyle">
                                        <p:cTn id="81" dur="500" fill="hold"/>
                                        <p:tgtEl>
                                          <p:spTgt spid="16">
                                            <p:txEl>
                                              <p:pRg st="0" end="0"/>
                                            </p:txEl>
                                          </p:spTgt>
                                        </p:tgtEl>
                                        <p:attrNameLst>
                                          <p:attrName>style.color</p:attrName>
                                        </p:attrNameLst>
                                      </p:cBhvr>
                                      <p:by>
                                        <p:hsl h="-7200000" s="0" l="0"/>
                                      </p:by>
                                    </p:animClr>
                                    <p:animClr clrSpc="hsl" dir="cw">
                                      <p:cBhvr>
                                        <p:cTn id="82" dur="500" fill="hold"/>
                                        <p:tgtEl>
                                          <p:spTgt spid="16">
                                            <p:txEl>
                                              <p:pRg st="0" end="0"/>
                                            </p:txEl>
                                          </p:spTgt>
                                        </p:tgtEl>
                                        <p:attrNameLst>
                                          <p:attrName>fillcolor</p:attrName>
                                        </p:attrNameLst>
                                      </p:cBhvr>
                                      <p:by>
                                        <p:hsl h="-7200000" s="0" l="0"/>
                                      </p:by>
                                    </p:animClr>
                                    <p:animClr clrSpc="hsl" dir="cw">
                                      <p:cBhvr>
                                        <p:cTn id="83" dur="500" fill="hold"/>
                                        <p:tgtEl>
                                          <p:spTgt spid="16">
                                            <p:txEl>
                                              <p:pRg st="0" end="0"/>
                                            </p:txEl>
                                          </p:spTgt>
                                        </p:tgtEl>
                                        <p:attrNameLst>
                                          <p:attrName>stroke.color</p:attrName>
                                        </p:attrNameLst>
                                      </p:cBhvr>
                                      <p:by>
                                        <p:hsl h="-7200000" s="0" l="0"/>
                                      </p:by>
                                    </p:animClr>
                                    <p:set>
                                      <p:cBhvr>
                                        <p:cTn id="84" dur="500" fill="hold"/>
                                        <p:tgtEl>
                                          <p:spTgt spid="16">
                                            <p:txEl>
                                              <p:pRg st="0" end="0"/>
                                            </p:txEl>
                                          </p:spTgt>
                                        </p:tgtEl>
                                        <p:attrNameLst>
                                          <p:attrName>fill.type</p:attrName>
                                        </p:attrNameLst>
                                      </p:cBhvr>
                                      <p:to>
                                        <p:strVal val="solid"/>
                                      </p:to>
                                    </p:set>
                                  </p:childTnLst>
                                </p:cTn>
                              </p:par>
                            </p:childTnLst>
                          </p:cTn>
                        </p:par>
                      </p:childTnLst>
                    </p:cTn>
                  </p:par>
                  <p:par>
                    <p:cTn id="85" fill="hold">
                      <p:stCondLst>
                        <p:cond delay="indefinite"/>
                      </p:stCondLst>
                      <p:childTnLst>
                        <p:par>
                          <p:cTn id="86" fill="hold">
                            <p:stCondLst>
                              <p:cond delay="0"/>
                            </p:stCondLst>
                            <p:childTnLst>
                              <p:par>
                                <p:cTn id="87" presetID="56" presetClass="entr" presetSubtype="0" fill="hold" grpId="0" nodeType="clickEffect">
                                  <p:stCondLst>
                                    <p:cond delay="0"/>
                                  </p:stCondLst>
                                  <p:iterate type="lt">
                                    <p:tmPct val="10000"/>
                                  </p:iterate>
                                  <p:childTnLst>
                                    <p:set>
                                      <p:cBhvr>
                                        <p:cTn id="88" dur="1" fill="hold">
                                          <p:stCondLst>
                                            <p:cond delay="0"/>
                                          </p:stCondLst>
                                        </p:cTn>
                                        <p:tgtEl>
                                          <p:spTgt spid="13"/>
                                        </p:tgtEl>
                                        <p:attrNameLst>
                                          <p:attrName>style.visibility</p:attrName>
                                        </p:attrNameLst>
                                      </p:cBhvr>
                                      <p:to>
                                        <p:strVal val="visible"/>
                                      </p:to>
                                    </p:set>
                                    <p:anim by="(-#ppt_w*2)" calcmode="lin" valueType="num">
                                      <p:cBhvr rctx="PPT">
                                        <p:cTn id="89" dur="500" autoRev="1" fill="hold">
                                          <p:stCondLst>
                                            <p:cond delay="0"/>
                                          </p:stCondLst>
                                        </p:cTn>
                                        <p:tgtEl>
                                          <p:spTgt spid="13"/>
                                        </p:tgtEl>
                                        <p:attrNameLst>
                                          <p:attrName>ppt_w</p:attrName>
                                        </p:attrNameLst>
                                      </p:cBhvr>
                                    </p:anim>
                                    <p:anim by="(#ppt_w*0.50)" calcmode="lin" valueType="num">
                                      <p:cBhvr>
                                        <p:cTn id="90" dur="500" decel="50000" autoRev="1" fill="hold">
                                          <p:stCondLst>
                                            <p:cond delay="0"/>
                                          </p:stCondLst>
                                        </p:cTn>
                                        <p:tgtEl>
                                          <p:spTgt spid="13"/>
                                        </p:tgtEl>
                                        <p:attrNameLst>
                                          <p:attrName>ppt_x</p:attrName>
                                        </p:attrNameLst>
                                      </p:cBhvr>
                                    </p:anim>
                                    <p:anim from="(-#ppt_h/2)" to="(#ppt_y)" calcmode="lin" valueType="num">
                                      <p:cBhvr>
                                        <p:cTn id="91" dur="1000" fill="hold">
                                          <p:stCondLst>
                                            <p:cond delay="0"/>
                                          </p:stCondLst>
                                        </p:cTn>
                                        <p:tgtEl>
                                          <p:spTgt spid="13"/>
                                        </p:tgtEl>
                                        <p:attrNameLst>
                                          <p:attrName>ppt_y</p:attrName>
                                        </p:attrNameLst>
                                      </p:cBhvr>
                                    </p:anim>
                                    <p:animRot by="21600000">
                                      <p:cBhvr>
                                        <p:cTn id="92" dur="1000" fill="hold">
                                          <p:stCondLst>
                                            <p:cond delay="0"/>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7" grpId="1" build="allAtOnce" animBg="1"/>
      <p:bldP spid="8" grpId="0" build="allAtOnce" animBg="1"/>
      <p:bldP spid="9" grpId="0" build="allAtOnce" animBg="1"/>
      <p:bldP spid="10" grpId="0" build="allAtOnce" animBg="1"/>
      <p:bldP spid="13" grpId="0"/>
      <p:bldP spid="16" grpId="0" build="allAtOnce" animBg="1"/>
      <p:bldP spid="16" grpId="1"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a:solidFill>
                <a:sysClr val="windowText" lastClr="000000"/>
              </a:solidFill>
            </a:endParaRPr>
          </a:p>
        </p:txBody>
      </p:sp>
      <p:sp>
        <p:nvSpPr>
          <p:cNvPr id="7" name="Rectangle 6"/>
          <p:cNvSpPr/>
          <p:nvPr/>
        </p:nvSpPr>
        <p:spPr>
          <a:xfrm>
            <a:off x="7596336" y="2427734"/>
            <a:ext cx="1346200" cy="647700"/>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ctr">
              <a:defRPr/>
            </a:pPr>
            <a:r>
              <a:rPr lang="ar-DZ" b="1" dirty="0" err="1" smtClean="0">
                <a:solidFill>
                  <a:srgbClr val="FF0000"/>
                </a:solidFill>
              </a:rPr>
              <a:t>3.</a:t>
            </a:r>
            <a:r>
              <a:rPr lang="ar-DZ" b="1" dirty="0" smtClean="0">
                <a:solidFill>
                  <a:srgbClr val="FF0000"/>
                </a:solidFill>
              </a:rPr>
              <a:t> الجاحظ ت: 255 ه:</a:t>
            </a:r>
            <a:endParaRPr lang="fr-FR"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8" name="Rectangle 7"/>
          <p:cNvSpPr/>
          <p:nvPr/>
        </p:nvSpPr>
        <p:spPr>
          <a:xfrm>
            <a:off x="7596336" y="0"/>
            <a:ext cx="1367408" cy="915566"/>
          </a:xfrm>
          <a:prstGeom prst="rect">
            <a:avLst/>
          </a:prstGeom>
          <a:noFill/>
          <a:ln w="38100" cap="flat" cmpd="sng" algn="ctr">
            <a:solidFill>
              <a:srgbClr val="00FF00"/>
            </a:solidFill>
            <a:prstDash val="solid"/>
          </a:ln>
          <a:effectLst/>
        </p:spPr>
        <p:txBody>
          <a:bodyPr anchor="ctr"/>
          <a:lstStyle/>
          <a:p>
            <a:pPr algn="ctr">
              <a:defRPr/>
            </a:pP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اهم النقاد الذين تكلموا عن النظم</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9" name="Rectangle 8"/>
          <p:cNvSpPr/>
          <p:nvPr/>
        </p:nvSpPr>
        <p:spPr>
          <a:xfrm>
            <a:off x="7596336" y="1203598"/>
            <a:ext cx="1368008" cy="359569"/>
          </a:xfrm>
          <a:prstGeom prst="rect">
            <a:avLst/>
          </a:prstGeom>
          <a:noFill/>
          <a:ln w="38100" cap="flat" cmpd="sng" algn="ctr">
            <a:solidFill>
              <a:srgbClr val="00FF00"/>
            </a:solidFill>
            <a:prstDash val="solid"/>
          </a:ln>
          <a:effectLst/>
        </p:spPr>
        <p:txBody>
          <a:bodyPr anchor="ctr"/>
          <a:lstStyle/>
          <a:p>
            <a:pPr algn="ctr">
              <a:defRPr/>
            </a:pP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سيبويه</a:t>
            </a:r>
            <a:endParaRPr lang="fr-FR"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0" name="Rectangle 9"/>
          <p:cNvSpPr/>
          <p:nvPr/>
        </p:nvSpPr>
        <p:spPr>
          <a:xfrm>
            <a:off x="7596336" y="1779662"/>
            <a:ext cx="1368008" cy="378000"/>
          </a:xfrm>
          <a:prstGeom prst="rect">
            <a:avLst/>
          </a:prstGeom>
          <a:noFill/>
          <a:ln w="38100" cap="flat" cmpd="sng" algn="ctr">
            <a:solidFill>
              <a:srgbClr val="00FF00"/>
            </a:solidFill>
            <a:prstDash val="solid"/>
          </a:ln>
          <a:effectLst/>
        </p:spPr>
        <p:txBody>
          <a:bodyPr anchor="ctr"/>
          <a:lstStyle/>
          <a:p>
            <a:pPr algn="ctr">
              <a:defRPr/>
            </a:pPr>
            <a:r>
              <a:rPr lang="ar-DZ" b="1" kern="0" dirty="0" smtClean="0">
                <a:solidFill>
                  <a:srgbClr val="FFFFFF"/>
                </a:solidFill>
                <a:effectLst>
                  <a:outerShdw blurRad="38100" dist="38100" dir="2700000" algn="tl">
                    <a:srgbClr val="000000">
                      <a:alpha val="43137"/>
                    </a:srgbClr>
                  </a:outerShdw>
                </a:effectLst>
                <a:latin typeface="Andalus" pitchFamily="18" charset="-78"/>
                <a:cs typeface="Andalus" pitchFamily="18" charset="-78"/>
              </a:rPr>
              <a:t>بضر بن المعتمر</a:t>
            </a:r>
            <a:endParaRPr lang="ar-SA" b="1" kern="0" dirty="0">
              <a:solidFill>
                <a:srgbClr val="FFFFFF"/>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3" name="ZoneTexte 12"/>
          <p:cNvSpPr txBox="1"/>
          <p:nvPr/>
        </p:nvSpPr>
        <p:spPr>
          <a:xfrm>
            <a:off x="0" y="1419622"/>
            <a:ext cx="7385531" cy="3139321"/>
          </a:xfrm>
          <a:prstGeom prst="rect">
            <a:avLst/>
          </a:prstGeom>
          <a:noFill/>
        </p:spPr>
        <p:txBody>
          <a:bodyPr wrap="square" rtlCol="0">
            <a:spAutoFit/>
          </a:bodyPr>
          <a:lstStyle/>
          <a:p>
            <a:pPr algn="r" rtl="1"/>
            <a:r>
              <a:rPr lang="ar-DZ" sz="2000" b="1" dirty="0" smtClean="0">
                <a:latin typeface="Simplified Arabic" pitchFamily="18" charset="-78"/>
                <a:cs typeface="Simplified Arabic" pitchFamily="18" charset="-78"/>
              </a:rPr>
              <a:t>  </a:t>
            </a:r>
            <a:r>
              <a:rPr lang="ar-DZ" sz="2000" dirty="0" smtClean="0">
                <a:latin typeface="Simplified Arabic" pitchFamily="18" charset="-78"/>
                <a:cs typeface="Simplified Arabic" pitchFamily="18" charset="-78"/>
              </a:rPr>
              <a:t>فرق الجاحظ بين نظم الكلام ونظم القرآن إن الجاحظ لم يشر هو الآخر إلى مصطلح النظم وإنما أشار إلى </a:t>
            </a:r>
            <a:r>
              <a:rPr lang="ar-DZ" sz="2000" dirty="0" err="1" smtClean="0">
                <a:latin typeface="Simplified Arabic" pitchFamily="18" charset="-78"/>
                <a:cs typeface="Simplified Arabic" pitchFamily="18" charset="-78"/>
              </a:rPr>
              <a:t>الآتي: </a:t>
            </a:r>
            <a:r>
              <a:rPr lang="ar-DZ" sz="2000" dirty="0" smtClean="0">
                <a:latin typeface="Simplified Arabic" pitchFamily="18" charset="-78"/>
                <a:cs typeface="Simplified Arabic" pitchFamily="18" charset="-78"/>
              </a:rPr>
              <a:t>"وأجود الشعر ما رأيته متلاحم الأجزاء سهل المخارج فيعلم بذلك أنه أفرغ إفراغا جيدا، وسبك سبكا </a:t>
            </a:r>
            <a:r>
              <a:rPr lang="ar-DZ" sz="2000" dirty="0" err="1" smtClean="0">
                <a:latin typeface="Simplified Arabic" pitchFamily="18" charset="-78"/>
                <a:cs typeface="Simplified Arabic" pitchFamily="18" charset="-78"/>
              </a:rPr>
              <a:t>واحدا.</a:t>
            </a:r>
            <a:r>
              <a:rPr lang="ar-DZ" sz="2000" dirty="0" smtClean="0">
                <a:latin typeface="Simplified Arabic" pitchFamily="18" charset="-78"/>
                <a:cs typeface="Simplified Arabic" pitchFamily="18" charset="-78"/>
              </a:rPr>
              <a:t> فهو يجري على اللسان كما يجري على الرهان   فقد ذكر الجاحظ  التلاحم، والسبك، </a:t>
            </a:r>
            <a:r>
              <a:rPr lang="ar-DZ" sz="2000" dirty="0" err="1" smtClean="0">
                <a:latin typeface="Simplified Arabic" pitchFamily="18" charset="-78"/>
                <a:cs typeface="Simplified Arabic" pitchFamily="18" charset="-78"/>
              </a:rPr>
              <a:t>والإفراغ </a:t>
            </a:r>
            <a:r>
              <a:rPr lang="ar-DZ" sz="2000" dirty="0" smtClean="0">
                <a:latin typeface="Simplified Arabic" pitchFamily="18" charset="-78"/>
                <a:cs typeface="Simplified Arabic" pitchFamily="18" charset="-78"/>
              </a:rPr>
              <a:t>، كما تحدث عن اللفظة المفردة واشترط فيه شروطا، </a:t>
            </a:r>
            <a:r>
              <a:rPr lang="ar-DZ" sz="2000" dirty="0" err="1" smtClean="0">
                <a:latin typeface="Simplified Arabic" pitchFamily="18" charset="-78"/>
                <a:cs typeface="Simplified Arabic" pitchFamily="18" charset="-78"/>
              </a:rPr>
              <a:t>هي: </a:t>
            </a:r>
            <a:r>
              <a:rPr lang="ar-DZ" sz="2000" dirty="0" smtClean="0">
                <a:latin typeface="Simplified Arabic" pitchFamily="18" charset="-78"/>
                <a:cs typeface="Simplified Arabic" pitchFamily="18" charset="-78"/>
              </a:rPr>
              <a:t>"ومتى كان اللفظ </a:t>
            </a:r>
            <a:r>
              <a:rPr lang="ar-DZ" sz="2000" dirty="0" err="1" smtClean="0">
                <a:latin typeface="Simplified Arabic" pitchFamily="18" charset="-78"/>
                <a:cs typeface="Simplified Arabic" pitchFamily="18" charset="-78"/>
              </a:rPr>
              <a:t>أيضا </a:t>
            </a:r>
            <a:r>
              <a:rPr lang="ar-DZ" sz="2000" dirty="0" smtClean="0">
                <a:latin typeface="Simplified Arabic" pitchFamily="18" charset="-78"/>
                <a:cs typeface="Simplified Arabic" pitchFamily="18" charset="-78"/>
              </a:rPr>
              <a:t>کریما في نفسه متخيرا في جنسه، وكان سليما من الفضول بريئا من التعقيد حبب إلى النفوس، واتصل بالأذهان والتحم بالعقول وهشت إليه الأسماع وارتاحت إليه القلوب وخف على ألسن </a:t>
            </a:r>
            <a:r>
              <a:rPr lang="ar-DZ" sz="2000" dirty="0" err="1" smtClean="0">
                <a:latin typeface="Simplified Arabic" pitchFamily="18" charset="-78"/>
                <a:cs typeface="Simplified Arabic" pitchFamily="18" charset="-78"/>
              </a:rPr>
              <a:t>الرواة"  </a:t>
            </a:r>
            <a:r>
              <a:rPr lang="ar-DZ" sz="2000" dirty="0" smtClean="0">
                <a:latin typeface="Simplified Arabic" pitchFamily="18" charset="-78"/>
                <a:cs typeface="Simplified Arabic" pitchFamily="18" charset="-78"/>
              </a:rPr>
              <a:t>؛ إن الجاحظ يجعل تلاحم أجزاء الكلام وحسن سبکه وإفراغه واختيار ألفاظه وبعده عن التعقيد مما يسهل وصوله إلى النفوس وفهمه، ومن هنا يبرز لنا اهتمام الجاحظ بالنظم.</a:t>
            </a:r>
          </a:p>
          <a:p>
            <a:endParaRPr lang="fr-FR" dirty="0"/>
          </a:p>
        </p:txBody>
      </p:sp>
      <p:sp>
        <p:nvSpPr>
          <p:cNvPr id="16" name="Rectangle 15"/>
          <p:cNvSpPr/>
          <p:nvPr/>
        </p:nvSpPr>
        <p:spPr>
          <a:xfrm>
            <a:off x="5220072" y="555526"/>
            <a:ext cx="1922264" cy="647700"/>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anchor="ctr"/>
          <a:lstStyle/>
          <a:p>
            <a:pPr algn="ctr">
              <a:defRPr/>
            </a:pPr>
            <a:r>
              <a:rPr lang="ar-DZ" b="1" dirty="0" err="1" smtClean="0">
                <a:solidFill>
                  <a:srgbClr val="FF0000"/>
                </a:solidFill>
              </a:rPr>
              <a:t>3.</a:t>
            </a:r>
            <a:r>
              <a:rPr lang="ar-DZ" b="1" dirty="0" smtClean="0">
                <a:solidFill>
                  <a:srgbClr val="FF0000"/>
                </a:solidFill>
              </a:rPr>
              <a:t> الجاحظ ت: 255 ه:</a:t>
            </a:r>
            <a:endParaRPr lang="fr-FR"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anim calcmode="lin" valueType="num">
                                      <p:cBhvr>
                                        <p:cTn id="8" dur="500" fill="hold"/>
                                        <p:tgtEl>
                                          <p:spTgt spid="6"/>
                                        </p:tgtEl>
                                        <p:attrNameLst>
                                          <p:attrName>ppt_x</p:attrName>
                                        </p:attrNameLst>
                                      </p:cBhvr>
                                      <p:tavLst>
                                        <p:tav tm="0">
                                          <p:val>
                                            <p:strVal val="#ppt_x"/>
                                          </p:val>
                                        </p:tav>
                                        <p:tav tm="100000">
                                          <p:val>
                                            <p:strVal val="#ppt_x"/>
                                          </p:val>
                                        </p:tav>
                                      </p:tavLst>
                                    </p:anim>
                                    <p:anim calcmode="lin" valueType="num">
                                      <p:cBhvr>
                                        <p:cTn id="9" dur="450" decel="100000" fill="hold"/>
                                        <p:tgtEl>
                                          <p:spTgt spid="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6"/>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7">
                                            <p:bg/>
                                          </p:spTgt>
                                        </p:tgtEl>
                                        <p:attrNameLst>
                                          <p:attrName>style.visibility</p:attrName>
                                        </p:attrNameLst>
                                      </p:cBhvr>
                                      <p:to>
                                        <p:strVal val="visible"/>
                                      </p:to>
                                    </p:set>
                                    <p:animEffect transition="in" filter="fade">
                                      <p:cBhvr>
                                        <p:cTn id="14" dur="1000"/>
                                        <p:tgtEl>
                                          <p:spTgt spid="7">
                                            <p:bg/>
                                          </p:spTgt>
                                        </p:tgtEl>
                                      </p:cBhvr>
                                    </p:animEffect>
                                    <p:anim calcmode="lin" valueType="num">
                                      <p:cBhvr>
                                        <p:cTn id="15" dur="1000" fill="hold"/>
                                        <p:tgtEl>
                                          <p:spTgt spid="7">
                                            <p:bg/>
                                          </p:spTgt>
                                        </p:tgtEl>
                                        <p:attrNameLst>
                                          <p:attrName>ppt_x</p:attrName>
                                        </p:attrNameLst>
                                      </p:cBhvr>
                                      <p:tavLst>
                                        <p:tav tm="0">
                                          <p:val>
                                            <p:strVal val="#ppt_x"/>
                                          </p:val>
                                        </p:tav>
                                        <p:tav tm="100000">
                                          <p:val>
                                            <p:strVal val="#ppt_x"/>
                                          </p:val>
                                        </p:tav>
                                      </p:tavLst>
                                    </p:anim>
                                    <p:anim calcmode="lin" valueType="num">
                                      <p:cBhvr>
                                        <p:cTn id="16" dur="1000" fill="hold"/>
                                        <p:tgtEl>
                                          <p:spTgt spid="7">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1000"/>
                                        <p:tgtEl>
                                          <p:spTgt spid="7">
                                            <p:txEl>
                                              <p:pRg st="0" end="0"/>
                                            </p:txEl>
                                          </p:spTgt>
                                        </p:tgtEl>
                                      </p:cBhvr>
                                    </p:animEffect>
                                    <p:anim calcmode="lin" valueType="num">
                                      <p:cBhvr>
                                        <p:cTn id="20"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22" fill="hold">
                            <p:stCondLst>
                              <p:cond delay="1500"/>
                            </p:stCondLst>
                            <p:childTnLst>
                              <p:par>
                                <p:cTn id="23" presetID="22" presetClass="emph" presetSubtype="0" repeatCount="indefinite" fill="hold" grpId="1" nodeType="afterEffect">
                                  <p:stCondLst>
                                    <p:cond delay="0"/>
                                  </p:stCondLst>
                                  <p:childTnLst>
                                    <p:animClr clrSpc="hsl" dir="cw">
                                      <p:cBhvr override="childStyle">
                                        <p:cTn id="24" dur="500" fill="hold"/>
                                        <p:tgtEl>
                                          <p:spTgt spid="7">
                                            <p:bg/>
                                          </p:spTgt>
                                        </p:tgtEl>
                                        <p:attrNameLst>
                                          <p:attrName>style.color</p:attrName>
                                        </p:attrNameLst>
                                      </p:cBhvr>
                                      <p:by>
                                        <p:hsl h="-7200000" s="0" l="0"/>
                                      </p:by>
                                    </p:animClr>
                                    <p:animClr clrSpc="hsl" dir="cw">
                                      <p:cBhvr>
                                        <p:cTn id="25" dur="500" fill="hold"/>
                                        <p:tgtEl>
                                          <p:spTgt spid="7">
                                            <p:bg/>
                                          </p:spTgt>
                                        </p:tgtEl>
                                        <p:attrNameLst>
                                          <p:attrName>fillcolor</p:attrName>
                                        </p:attrNameLst>
                                      </p:cBhvr>
                                      <p:by>
                                        <p:hsl h="-7200000" s="0" l="0"/>
                                      </p:by>
                                    </p:animClr>
                                    <p:animClr clrSpc="hsl" dir="cw">
                                      <p:cBhvr>
                                        <p:cTn id="26" dur="500" fill="hold"/>
                                        <p:tgtEl>
                                          <p:spTgt spid="7">
                                            <p:bg/>
                                          </p:spTgt>
                                        </p:tgtEl>
                                        <p:attrNameLst>
                                          <p:attrName>stroke.color</p:attrName>
                                        </p:attrNameLst>
                                      </p:cBhvr>
                                      <p:by>
                                        <p:hsl h="-7200000" s="0" l="0"/>
                                      </p:by>
                                    </p:animClr>
                                    <p:set>
                                      <p:cBhvr>
                                        <p:cTn id="27" dur="500" fill="hold"/>
                                        <p:tgtEl>
                                          <p:spTgt spid="7">
                                            <p:bg/>
                                          </p:spTgt>
                                        </p:tgtEl>
                                        <p:attrNameLst>
                                          <p:attrName>fill.type</p:attrName>
                                        </p:attrNameLst>
                                      </p:cBhvr>
                                      <p:to>
                                        <p:strVal val="solid"/>
                                      </p:to>
                                    </p:set>
                                  </p:childTnLst>
                                </p:cTn>
                              </p:par>
                              <p:par>
                                <p:cTn id="28" presetID="22" presetClass="emph" presetSubtype="0" repeatCount="indefinite" fill="hold" grpId="1" nodeType="withEffect">
                                  <p:stCondLst>
                                    <p:cond delay="0"/>
                                  </p:stCondLst>
                                  <p:childTnLst>
                                    <p:animClr clrSpc="hsl" dir="cw">
                                      <p:cBhvr override="childStyle">
                                        <p:cTn id="29" dur="500" fill="hold"/>
                                        <p:tgtEl>
                                          <p:spTgt spid="7">
                                            <p:txEl>
                                              <p:pRg st="0" end="0"/>
                                            </p:txEl>
                                          </p:spTgt>
                                        </p:tgtEl>
                                        <p:attrNameLst>
                                          <p:attrName>style.color</p:attrName>
                                        </p:attrNameLst>
                                      </p:cBhvr>
                                      <p:by>
                                        <p:hsl h="-7200000" s="0" l="0"/>
                                      </p:by>
                                    </p:animClr>
                                    <p:animClr clrSpc="hsl" dir="cw">
                                      <p:cBhvr>
                                        <p:cTn id="30" dur="500" fill="hold"/>
                                        <p:tgtEl>
                                          <p:spTgt spid="7">
                                            <p:txEl>
                                              <p:pRg st="0" end="0"/>
                                            </p:txEl>
                                          </p:spTgt>
                                        </p:tgtEl>
                                        <p:attrNameLst>
                                          <p:attrName>fillcolor</p:attrName>
                                        </p:attrNameLst>
                                      </p:cBhvr>
                                      <p:by>
                                        <p:hsl h="-7200000" s="0" l="0"/>
                                      </p:by>
                                    </p:animClr>
                                    <p:animClr clrSpc="hsl" dir="cw">
                                      <p:cBhvr>
                                        <p:cTn id="31" dur="500" fill="hold"/>
                                        <p:tgtEl>
                                          <p:spTgt spid="7">
                                            <p:txEl>
                                              <p:pRg st="0" end="0"/>
                                            </p:txEl>
                                          </p:spTgt>
                                        </p:tgtEl>
                                        <p:attrNameLst>
                                          <p:attrName>stroke.color</p:attrName>
                                        </p:attrNameLst>
                                      </p:cBhvr>
                                      <p:by>
                                        <p:hsl h="-7200000" s="0" l="0"/>
                                      </p:by>
                                    </p:animClr>
                                    <p:set>
                                      <p:cBhvr>
                                        <p:cTn id="32" dur="500" fill="hold"/>
                                        <p:tgtEl>
                                          <p:spTgt spid="7">
                                            <p:txEl>
                                              <p:pRg st="0" end="0"/>
                                            </p:txEl>
                                          </p:spTgt>
                                        </p:tgtEl>
                                        <p:attrNameLst>
                                          <p:attrName>fill.type</p:attrName>
                                        </p:attrNameLst>
                                      </p:cBhvr>
                                      <p:to>
                                        <p:strVal val="solid"/>
                                      </p:to>
                                    </p:set>
                                  </p:childTnLst>
                                </p:cTn>
                              </p:par>
                              <p:par>
                                <p:cTn id="33" presetID="42" presetClass="entr" presetSubtype="0" fill="hold" grpId="0" nodeType="withEffect">
                                  <p:stCondLst>
                                    <p:cond delay="0"/>
                                  </p:stCondLst>
                                  <p:childTnLst>
                                    <p:set>
                                      <p:cBhvr>
                                        <p:cTn id="34" dur="1" fill="hold">
                                          <p:stCondLst>
                                            <p:cond delay="0"/>
                                          </p:stCondLst>
                                        </p:cTn>
                                        <p:tgtEl>
                                          <p:spTgt spid="8">
                                            <p:bg/>
                                          </p:spTgt>
                                        </p:tgtEl>
                                        <p:attrNameLst>
                                          <p:attrName>style.visibility</p:attrName>
                                        </p:attrNameLst>
                                      </p:cBhvr>
                                      <p:to>
                                        <p:strVal val="visible"/>
                                      </p:to>
                                    </p:set>
                                    <p:animEffect transition="in" filter="fade">
                                      <p:cBhvr>
                                        <p:cTn id="35" dur="1000"/>
                                        <p:tgtEl>
                                          <p:spTgt spid="8">
                                            <p:bg/>
                                          </p:spTgt>
                                        </p:tgtEl>
                                      </p:cBhvr>
                                    </p:animEffect>
                                    <p:anim calcmode="lin" valueType="num">
                                      <p:cBhvr>
                                        <p:cTn id="36" dur="1000" fill="hold"/>
                                        <p:tgtEl>
                                          <p:spTgt spid="8">
                                            <p:bg/>
                                          </p:spTgt>
                                        </p:tgtEl>
                                        <p:attrNameLst>
                                          <p:attrName>ppt_x</p:attrName>
                                        </p:attrNameLst>
                                      </p:cBhvr>
                                      <p:tavLst>
                                        <p:tav tm="0">
                                          <p:val>
                                            <p:strVal val="#ppt_x"/>
                                          </p:val>
                                        </p:tav>
                                        <p:tav tm="100000">
                                          <p:val>
                                            <p:strVal val="#ppt_x"/>
                                          </p:val>
                                        </p:tav>
                                      </p:tavLst>
                                    </p:anim>
                                    <p:anim calcmode="lin" valueType="num">
                                      <p:cBhvr>
                                        <p:cTn id="37" dur="1000" fill="hold"/>
                                        <p:tgtEl>
                                          <p:spTgt spid="8">
                                            <p:bg/>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8">
                                            <p:txEl>
                                              <p:pRg st="0" end="0"/>
                                            </p:txEl>
                                          </p:spTgt>
                                        </p:tgtEl>
                                        <p:attrNameLst>
                                          <p:attrName>style.visibility</p:attrName>
                                        </p:attrNameLst>
                                      </p:cBhvr>
                                      <p:to>
                                        <p:strVal val="visible"/>
                                      </p:to>
                                    </p:set>
                                    <p:animEffect transition="in" filter="fade">
                                      <p:cBhvr>
                                        <p:cTn id="40" dur="1000"/>
                                        <p:tgtEl>
                                          <p:spTgt spid="8">
                                            <p:txEl>
                                              <p:pRg st="0" end="0"/>
                                            </p:txEl>
                                          </p:spTgt>
                                        </p:tgtEl>
                                      </p:cBhvr>
                                    </p:animEffect>
                                    <p:anim calcmode="lin" valueType="num">
                                      <p:cBhvr>
                                        <p:cTn id="41"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2" dur="1000" fill="hold"/>
                                        <p:tgtEl>
                                          <p:spTgt spid="8">
                                            <p:txEl>
                                              <p:pRg st="0" end="0"/>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
                                            <p:bg/>
                                          </p:spTgt>
                                        </p:tgtEl>
                                        <p:attrNameLst>
                                          <p:attrName>style.visibility</p:attrName>
                                        </p:attrNameLst>
                                      </p:cBhvr>
                                      <p:to>
                                        <p:strVal val="visible"/>
                                      </p:to>
                                    </p:set>
                                    <p:animEffect transition="in" filter="fade">
                                      <p:cBhvr>
                                        <p:cTn id="45" dur="1000"/>
                                        <p:tgtEl>
                                          <p:spTgt spid="9">
                                            <p:bg/>
                                          </p:spTgt>
                                        </p:tgtEl>
                                      </p:cBhvr>
                                    </p:animEffect>
                                    <p:anim calcmode="lin" valueType="num">
                                      <p:cBhvr>
                                        <p:cTn id="46" dur="1000" fill="hold"/>
                                        <p:tgtEl>
                                          <p:spTgt spid="9">
                                            <p:bg/>
                                          </p:spTgt>
                                        </p:tgtEl>
                                        <p:attrNameLst>
                                          <p:attrName>ppt_x</p:attrName>
                                        </p:attrNameLst>
                                      </p:cBhvr>
                                      <p:tavLst>
                                        <p:tav tm="0">
                                          <p:val>
                                            <p:strVal val="#ppt_x"/>
                                          </p:val>
                                        </p:tav>
                                        <p:tav tm="100000">
                                          <p:val>
                                            <p:strVal val="#ppt_x"/>
                                          </p:val>
                                        </p:tav>
                                      </p:tavLst>
                                    </p:anim>
                                    <p:anim calcmode="lin" valueType="num">
                                      <p:cBhvr>
                                        <p:cTn id="47" dur="1000" fill="hold"/>
                                        <p:tgtEl>
                                          <p:spTgt spid="9">
                                            <p:bg/>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
                                            <p:txEl>
                                              <p:pRg st="0" end="0"/>
                                            </p:txEl>
                                          </p:spTgt>
                                        </p:tgtEl>
                                        <p:attrNameLst>
                                          <p:attrName>style.visibility</p:attrName>
                                        </p:attrNameLst>
                                      </p:cBhvr>
                                      <p:to>
                                        <p:strVal val="visible"/>
                                      </p:to>
                                    </p:set>
                                    <p:animEffect transition="in" filter="fade">
                                      <p:cBhvr>
                                        <p:cTn id="50" dur="1000"/>
                                        <p:tgtEl>
                                          <p:spTgt spid="9">
                                            <p:txEl>
                                              <p:pRg st="0" end="0"/>
                                            </p:txEl>
                                          </p:spTgt>
                                        </p:tgtEl>
                                      </p:cBhvr>
                                    </p:animEffect>
                                    <p:anim calcmode="lin" valueType="num">
                                      <p:cBhvr>
                                        <p:cTn id="51"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9">
                                            <p:txEl>
                                              <p:pRg st="0" end="0"/>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10">
                                            <p:bg/>
                                          </p:spTgt>
                                        </p:tgtEl>
                                        <p:attrNameLst>
                                          <p:attrName>style.visibility</p:attrName>
                                        </p:attrNameLst>
                                      </p:cBhvr>
                                      <p:to>
                                        <p:strVal val="visible"/>
                                      </p:to>
                                    </p:set>
                                    <p:animEffect transition="in" filter="fade">
                                      <p:cBhvr>
                                        <p:cTn id="55" dur="1000"/>
                                        <p:tgtEl>
                                          <p:spTgt spid="10">
                                            <p:bg/>
                                          </p:spTgt>
                                        </p:tgtEl>
                                      </p:cBhvr>
                                    </p:animEffect>
                                    <p:anim calcmode="lin" valueType="num">
                                      <p:cBhvr>
                                        <p:cTn id="56" dur="1000" fill="hold"/>
                                        <p:tgtEl>
                                          <p:spTgt spid="10">
                                            <p:bg/>
                                          </p:spTgt>
                                        </p:tgtEl>
                                        <p:attrNameLst>
                                          <p:attrName>ppt_x</p:attrName>
                                        </p:attrNameLst>
                                      </p:cBhvr>
                                      <p:tavLst>
                                        <p:tav tm="0">
                                          <p:val>
                                            <p:strVal val="#ppt_x"/>
                                          </p:val>
                                        </p:tav>
                                        <p:tav tm="100000">
                                          <p:val>
                                            <p:strVal val="#ppt_x"/>
                                          </p:val>
                                        </p:tav>
                                      </p:tavLst>
                                    </p:anim>
                                    <p:anim calcmode="lin" valueType="num">
                                      <p:cBhvr>
                                        <p:cTn id="57" dur="1000" fill="hold"/>
                                        <p:tgtEl>
                                          <p:spTgt spid="10">
                                            <p:bg/>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Effect transition="in" filter="fade">
                                      <p:cBhvr>
                                        <p:cTn id="60" dur="1000"/>
                                        <p:tgtEl>
                                          <p:spTgt spid="10">
                                            <p:txEl>
                                              <p:pRg st="0" end="0"/>
                                            </p:txEl>
                                          </p:spTgt>
                                        </p:tgtEl>
                                      </p:cBhvr>
                                    </p:animEffect>
                                    <p:anim calcmode="lin" valueType="num">
                                      <p:cBhvr>
                                        <p:cTn id="61"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62"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par>
                          <p:cTn id="63" fill="hold">
                            <p:stCondLst>
                              <p:cond delay="2500"/>
                            </p:stCondLst>
                            <p:childTnLst>
                              <p:par>
                                <p:cTn id="64" presetID="42" presetClass="entr" presetSubtype="0" fill="hold" grpId="0" nodeType="afterEffect">
                                  <p:stCondLst>
                                    <p:cond delay="0"/>
                                  </p:stCondLst>
                                  <p:childTnLst>
                                    <p:set>
                                      <p:cBhvr>
                                        <p:cTn id="65" dur="1" fill="hold">
                                          <p:stCondLst>
                                            <p:cond delay="0"/>
                                          </p:stCondLst>
                                        </p:cTn>
                                        <p:tgtEl>
                                          <p:spTgt spid="16">
                                            <p:bg/>
                                          </p:spTgt>
                                        </p:tgtEl>
                                        <p:attrNameLst>
                                          <p:attrName>style.visibility</p:attrName>
                                        </p:attrNameLst>
                                      </p:cBhvr>
                                      <p:to>
                                        <p:strVal val="visible"/>
                                      </p:to>
                                    </p:set>
                                    <p:animEffect transition="in" filter="fade">
                                      <p:cBhvr>
                                        <p:cTn id="66" dur="1000"/>
                                        <p:tgtEl>
                                          <p:spTgt spid="16">
                                            <p:bg/>
                                          </p:spTgt>
                                        </p:tgtEl>
                                      </p:cBhvr>
                                    </p:animEffect>
                                    <p:anim calcmode="lin" valueType="num">
                                      <p:cBhvr>
                                        <p:cTn id="67" dur="1000" fill="hold"/>
                                        <p:tgtEl>
                                          <p:spTgt spid="16">
                                            <p:bg/>
                                          </p:spTgt>
                                        </p:tgtEl>
                                        <p:attrNameLst>
                                          <p:attrName>ppt_x</p:attrName>
                                        </p:attrNameLst>
                                      </p:cBhvr>
                                      <p:tavLst>
                                        <p:tav tm="0">
                                          <p:val>
                                            <p:strVal val="#ppt_x"/>
                                          </p:val>
                                        </p:tav>
                                        <p:tav tm="100000">
                                          <p:val>
                                            <p:strVal val="#ppt_x"/>
                                          </p:val>
                                        </p:tav>
                                      </p:tavLst>
                                    </p:anim>
                                    <p:anim calcmode="lin" valueType="num">
                                      <p:cBhvr>
                                        <p:cTn id="68" dur="1000" fill="hold"/>
                                        <p:tgtEl>
                                          <p:spTgt spid="16">
                                            <p:bg/>
                                          </p:spTgt>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6">
                                            <p:txEl>
                                              <p:pRg st="0" end="0"/>
                                            </p:txEl>
                                          </p:spTgt>
                                        </p:tgtEl>
                                        <p:attrNameLst>
                                          <p:attrName>style.visibility</p:attrName>
                                        </p:attrNameLst>
                                      </p:cBhvr>
                                      <p:to>
                                        <p:strVal val="visible"/>
                                      </p:to>
                                    </p:set>
                                    <p:animEffect transition="in" filter="fade">
                                      <p:cBhvr>
                                        <p:cTn id="71" dur="1000"/>
                                        <p:tgtEl>
                                          <p:spTgt spid="16">
                                            <p:txEl>
                                              <p:pRg st="0" end="0"/>
                                            </p:txEl>
                                          </p:spTgt>
                                        </p:tgtEl>
                                      </p:cBhvr>
                                    </p:animEffect>
                                    <p:anim calcmode="lin" valueType="num">
                                      <p:cBhvr>
                                        <p:cTn id="72"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73"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par>
                          <p:cTn id="74" fill="hold">
                            <p:stCondLst>
                              <p:cond delay="3500"/>
                            </p:stCondLst>
                            <p:childTnLst>
                              <p:par>
                                <p:cTn id="75" presetID="22" presetClass="emph" presetSubtype="0" repeatCount="indefinite" fill="hold" grpId="1" nodeType="afterEffect">
                                  <p:stCondLst>
                                    <p:cond delay="0"/>
                                  </p:stCondLst>
                                  <p:childTnLst>
                                    <p:animClr clrSpc="hsl" dir="cw">
                                      <p:cBhvr override="childStyle">
                                        <p:cTn id="76" dur="500" fill="hold"/>
                                        <p:tgtEl>
                                          <p:spTgt spid="16">
                                            <p:bg/>
                                          </p:spTgt>
                                        </p:tgtEl>
                                        <p:attrNameLst>
                                          <p:attrName>style.color</p:attrName>
                                        </p:attrNameLst>
                                      </p:cBhvr>
                                      <p:by>
                                        <p:hsl h="-7200000" s="0" l="0"/>
                                      </p:by>
                                    </p:animClr>
                                    <p:animClr clrSpc="hsl" dir="cw">
                                      <p:cBhvr>
                                        <p:cTn id="77" dur="500" fill="hold"/>
                                        <p:tgtEl>
                                          <p:spTgt spid="16">
                                            <p:bg/>
                                          </p:spTgt>
                                        </p:tgtEl>
                                        <p:attrNameLst>
                                          <p:attrName>fillcolor</p:attrName>
                                        </p:attrNameLst>
                                      </p:cBhvr>
                                      <p:by>
                                        <p:hsl h="-7200000" s="0" l="0"/>
                                      </p:by>
                                    </p:animClr>
                                    <p:animClr clrSpc="hsl" dir="cw">
                                      <p:cBhvr>
                                        <p:cTn id="78" dur="500" fill="hold"/>
                                        <p:tgtEl>
                                          <p:spTgt spid="16">
                                            <p:bg/>
                                          </p:spTgt>
                                        </p:tgtEl>
                                        <p:attrNameLst>
                                          <p:attrName>stroke.color</p:attrName>
                                        </p:attrNameLst>
                                      </p:cBhvr>
                                      <p:by>
                                        <p:hsl h="-7200000" s="0" l="0"/>
                                      </p:by>
                                    </p:animClr>
                                    <p:set>
                                      <p:cBhvr>
                                        <p:cTn id="79" dur="500" fill="hold"/>
                                        <p:tgtEl>
                                          <p:spTgt spid="16">
                                            <p:bg/>
                                          </p:spTgt>
                                        </p:tgtEl>
                                        <p:attrNameLst>
                                          <p:attrName>fill.type</p:attrName>
                                        </p:attrNameLst>
                                      </p:cBhvr>
                                      <p:to>
                                        <p:strVal val="solid"/>
                                      </p:to>
                                    </p:set>
                                  </p:childTnLst>
                                </p:cTn>
                              </p:par>
                              <p:par>
                                <p:cTn id="80" presetID="22" presetClass="emph" presetSubtype="0" repeatCount="indefinite" fill="hold" grpId="1" nodeType="withEffect">
                                  <p:stCondLst>
                                    <p:cond delay="0"/>
                                  </p:stCondLst>
                                  <p:childTnLst>
                                    <p:animClr clrSpc="hsl" dir="cw">
                                      <p:cBhvr override="childStyle">
                                        <p:cTn id="81" dur="500" fill="hold"/>
                                        <p:tgtEl>
                                          <p:spTgt spid="16">
                                            <p:txEl>
                                              <p:pRg st="0" end="0"/>
                                            </p:txEl>
                                          </p:spTgt>
                                        </p:tgtEl>
                                        <p:attrNameLst>
                                          <p:attrName>style.color</p:attrName>
                                        </p:attrNameLst>
                                      </p:cBhvr>
                                      <p:by>
                                        <p:hsl h="-7200000" s="0" l="0"/>
                                      </p:by>
                                    </p:animClr>
                                    <p:animClr clrSpc="hsl" dir="cw">
                                      <p:cBhvr>
                                        <p:cTn id="82" dur="500" fill="hold"/>
                                        <p:tgtEl>
                                          <p:spTgt spid="16">
                                            <p:txEl>
                                              <p:pRg st="0" end="0"/>
                                            </p:txEl>
                                          </p:spTgt>
                                        </p:tgtEl>
                                        <p:attrNameLst>
                                          <p:attrName>fillcolor</p:attrName>
                                        </p:attrNameLst>
                                      </p:cBhvr>
                                      <p:by>
                                        <p:hsl h="-7200000" s="0" l="0"/>
                                      </p:by>
                                    </p:animClr>
                                    <p:animClr clrSpc="hsl" dir="cw">
                                      <p:cBhvr>
                                        <p:cTn id="83" dur="500" fill="hold"/>
                                        <p:tgtEl>
                                          <p:spTgt spid="16">
                                            <p:txEl>
                                              <p:pRg st="0" end="0"/>
                                            </p:txEl>
                                          </p:spTgt>
                                        </p:tgtEl>
                                        <p:attrNameLst>
                                          <p:attrName>stroke.color</p:attrName>
                                        </p:attrNameLst>
                                      </p:cBhvr>
                                      <p:by>
                                        <p:hsl h="-7200000" s="0" l="0"/>
                                      </p:by>
                                    </p:animClr>
                                    <p:set>
                                      <p:cBhvr>
                                        <p:cTn id="84" dur="500" fill="hold"/>
                                        <p:tgtEl>
                                          <p:spTgt spid="16">
                                            <p:txEl>
                                              <p:pRg st="0" end="0"/>
                                            </p:txEl>
                                          </p:spTgt>
                                        </p:tgtEl>
                                        <p:attrNameLst>
                                          <p:attrName>fill.type</p:attrName>
                                        </p:attrNameLst>
                                      </p:cBhvr>
                                      <p:to>
                                        <p:strVal val="solid"/>
                                      </p:to>
                                    </p:set>
                                  </p:childTnLst>
                                </p:cTn>
                              </p:par>
                            </p:childTnLst>
                          </p:cTn>
                        </p:par>
                      </p:childTnLst>
                    </p:cTn>
                  </p:par>
                  <p:par>
                    <p:cTn id="85" fill="hold">
                      <p:stCondLst>
                        <p:cond delay="indefinite"/>
                      </p:stCondLst>
                      <p:childTnLst>
                        <p:par>
                          <p:cTn id="86" fill="hold">
                            <p:stCondLst>
                              <p:cond delay="0"/>
                            </p:stCondLst>
                            <p:childTnLst>
                              <p:par>
                                <p:cTn id="87" presetID="56" presetClass="entr" presetSubtype="0" fill="hold" grpId="0" nodeType="clickEffect">
                                  <p:stCondLst>
                                    <p:cond delay="0"/>
                                  </p:stCondLst>
                                  <p:iterate type="lt">
                                    <p:tmPct val="10000"/>
                                  </p:iterate>
                                  <p:childTnLst>
                                    <p:set>
                                      <p:cBhvr>
                                        <p:cTn id="88" dur="1" fill="hold">
                                          <p:stCondLst>
                                            <p:cond delay="0"/>
                                          </p:stCondLst>
                                        </p:cTn>
                                        <p:tgtEl>
                                          <p:spTgt spid="13"/>
                                        </p:tgtEl>
                                        <p:attrNameLst>
                                          <p:attrName>style.visibility</p:attrName>
                                        </p:attrNameLst>
                                      </p:cBhvr>
                                      <p:to>
                                        <p:strVal val="visible"/>
                                      </p:to>
                                    </p:set>
                                    <p:anim by="(-#ppt_w*2)" calcmode="lin" valueType="num">
                                      <p:cBhvr rctx="PPT">
                                        <p:cTn id="89" dur="500" autoRev="1" fill="hold">
                                          <p:stCondLst>
                                            <p:cond delay="0"/>
                                          </p:stCondLst>
                                        </p:cTn>
                                        <p:tgtEl>
                                          <p:spTgt spid="13"/>
                                        </p:tgtEl>
                                        <p:attrNameLst>
                                          <p:attrName>ppt_w</p:attrName>
                                        </p:attrNameLst>
                                      </p:cBhvr>
                                    </p:anim>
                                    <p:anim by="(#ppt_w*0.50)" calcmode="lin" valueType="num">
                                      <p:cBhvr>
                                        <p:cTn id="90" dur="500" decel="50000" autoRev="1" fill="hold">
                                          <p:stCondLst>
                                            <p:cond delay="0"/>
                                          </p:stCondLst>
                                        </p:cTn>
                                        <p:tgtEl>
                                          <p:spTgt spid="13"/>
                                        </p:tgtEl>
                                        <p:attrNameLst>
                                          <p:attrName>ppt_x</p:attrName>
                                        </p:attrNameLst>
                                      </p:cBhvr>
                                    </p:anim>
                                    <p:anim from="(-#ppt_h/2)" to="(#ppt_y)" calcmode="lin" valueType="num">
                                      <p:cBhvr>
                                        <p:cTn id="91" dur="1000" fill="hold">
                                          <p:stCondLst>
                                            <p:cond delay="0"/>
                                          </p:stCondLst>
                                        </p:cTn>
                                        <p:tgtEl>
                                          <p:spTgt spid="13"/>
                                        </p:tgtEl>
                                        <p:attrNameLst>
                                          <p:attrName>ppt_y</p:attrName>
                                        </p:attrNameLst>
                                      </p:cBhvr>
                                    </p:anim>
                                    <p:animRot by="21600000">
                                      <p:cBhvr>
                                        <p:cTn id="92" dur="1000" fill="hold">
                                          <p:stCondLst>
                                            <p:cond delay="0"/>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7" grpId="1" build="allAtOnce" animBg="1"/>
      <p:bldP spid="8" grpId="0" build="allAtOnce" animBg="1"/>
      <p:bldP spid="9" grpId="0" build="allAtOnce" animBg="1"/>
      <p:bldP spid="10" grpId="0" build="allAtOnce" animBg="1"/>
      <p:bldP spid="13" grpId="0"/>
      <p:bldP spid="16" grpId="0" build="allAtOnce" animBg="1"/>
      <p:bldP spid="16" grpId="1"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Same Side Corner Rectangle 1"/>
          <p:cNvSpPr/>
          <p:nvPr/>
        </p:nvSpPr>
        <p:spPr>
          <a:xfrm>
            <a:off x="323528" y="0"/>
            <a:ext cx="6408712" cy="4876006"/>
          </a:xfrm>
          <a:prstGeom prst="round2SameRect">
            <a:avLst>
              <a:gd name="adj1" fmla="val 14350"/>
              <a:gd name="adj2" fmla="val 0"/>
            </a:avLst>
          </a:prstGeom>
          <a:solidFill>
            <a:schemeClr val="accent6">
              <a:lumMod val="75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fontAlgn="base">
              <a:spcBef>
                <a:spcPct val="0"/>
              </a:spcBef>
              <a:spcAft>
                <a:spcPct val="0"/>
              </a:spcAft>
              <a:tabLst>
                <a:tab pos="88900" algn="r"/>
                <a:tab pos="177800" algn="r"/>
              </a:tabLst>
            </a:pPr>
            <a:r>
              <a:rPr lang="ar-DZ" sz="2800" b="1" dirty="0" smtClean="0">
                <a:solidFill>
                  <a:schemeClr val="tx1"/>
                </a:solidFill>
                <a:latin typeface="Simplified Arabic" pitchFamily="18" charset="-78"/>
                <a:cs typeface="Simplified Arabic" pitchFamily="18" charset="-78"/>
              </a:rPr>
              <a:t>من خلال بحثنا هذا استطعنا الخروج بمجموعة من النتائج </a:t>
            </a:r>
            <a:r>
              <a:rPr lang="ar-DZ" sz="2800" b="1" dirty="0" err="1" smtClean="0">
                <a:solidFill>
                  <a:schemeClr val="tx1"/>
                </a:solidFill>
                <a:latin typeface="Simplified Arabic" pitchFamily="18" charset="-78"/>
                <a:cs typeface="Simplified Arabic" pitchFamily="18" charset="-78"/>
              </a:rPr>
              <a:t>وهي  :</a:t>
            </a:r>
            <a:r>
              <a:rPr lang="ar-DZ" sz="2800" b="1" dirty="0" smtClean="0">
                <a:solidFill>
                  <a:schemeClr val="tx1"/>
                </a:solidFill>
                <a:latin typeface="Simplified Arabic" pitchFamily="18" charset="-78"/>
                <a:cs typeface="Simplified Arabic" pitchFamily="18" charset="-78"/>
              </a:rPr>
              <a:t> </a:t>
            </a:r>
          </a:p>
          <a:p>
            <a:pPr lvl="0" algn="just" rtl="1" fontAlgn="base">
              <a:spcBef>
                <a:spcPct val="0"/>
              </a:spcBef>
              <a:spcAft>
                <a:spcPct val="0"/>
              </a:spcAft>
              <a:buFont typeface="Wingdings" pitchFamily="2" charset="2"/>
              <a:buChar char="ü"/>
              <a:tabLst>
                <a:tab pos="88900" algn="r"/>
                <a:tab pos="177800" algn="r"/>
              </a:tabLst>
            </a:pPr>
            <a:r>
              <a:rPr lang="ar-DZ" sz="2800" b="1" dirty="0" smtClean="0">
                <a:solidFill>
                  <a:schemeClr val="tx1"/>
                </a:solidFill>
                <a:latin typeface="Simplified Arabic" pitchFamily="18" charset="-78"/>
                <a:cs typeface="Simplified Arabic" pitchFamily="18" charset="-78"/>
              </a:rPr>
              <a:t>النظم هو ضم الكلمات حسب ما يقتضيه الحال وفق التقليد المأثور عن العرب باعتباره المقياس </a:t>
            </a:r>
            <a:r>
              <a:rPr lang="ar-DZ" sz="2800" b="1" dirty="0" err="1" smtClean="0">
                <a:solidFill>
                  <a:schemeClr val="tx1"/>
                </a:solidFill>
                <a:latin typeface="Simplified Arabic" pitchFamily="18" charset="-78"/>
                <a:cs typeface="Simplified Arabic" pitchFamily="18" charset="-78"/>
              </a:rPr>
              <a:t>الحقيقي</a:t>
            </a:r>
            <a:r>
              <a:rPr lang="ar-DZ" sz="2800" b="1" dirty="0" smtClean="0">
                <a:solidFill>
                  <a:schemeClr val="tx1"/>
                </a:solidFill>
                <a:latin typeface="Simplified Arabic" pitchFamily="18" charset="-78"/>
                <a:cs typeface="Simplified Arabic" pitchFamily="18" charset="-78"/>
              </a:rPr>
              <a:t> </a:t>
            </a:r>
            <a:r>
              <a:rPr lang="ar-DZ" sz="2800" b="1" dirty="0" err="1" smtClean="0">
                <a:solidFill>
                  <a:schemeClr val="tx1"/>
                </a:solidFill>
                <a:latin typeface="Simplified Arabic" pitchFamily="18" charset="-78"/>
                <a:cs typeface="Simplified Arabic" pitchFamily="18" charset="-78"/>
              </a:rPr>
              <a:t>للبلاغة.</a:t>
            </a:r>
            <a:r>
              <a:rPr lang="ar-DZ" sz="2800" b="1" dirty="0" smtClean="0">
                <a:solidFill>
                  <a:schemeClr val="tx1"/>
                </a:solidFill>
                <a:latin typeface="Simplified Arabic" pitchFamily="18" charset="-78"/>
                <a:cs typeface="Simplified Arabic" pitchFamily="18" charset="-78"/>
              </a:rPr>
              <a:t> وهو التأليف في الكلام ليصبح حسنا مقبولا.</a:t>
            </a:r>
          </a:p>
          <a:p>
            <a:pPr lvl="0" algn="just" rtl="1" fontAlgn="base">
              <a:spcBef>
                <a:spcPct val="0"/>
              </a:spcBef>
              <a:spcAft>
                <a:spcPct val="0"/>
              </a:spcAft>
              <a:buFont typeface="Wingdings" pitchFamily="2" charset="2"/>
              <a:buChar char="ü"/>
              <a:tabLst>
                <a:tab pos="88900" algn="r"/>
                <a:tab pos="177800" algn="r"/>
              </a:tabLst>
            </a:pPr>
            <a:r>
              <a:rPr lang="ar-DZ" sz="2800" b="1" dirty="0" smtClean="0">
                <a:solidFill>
                  <a:schemeClr val="tx1"/>
                </a:solidFill>
                <a:latin typeface="Simplified Arabic" pitchFamily="18" charset="-78"/>
                <a:cs typeface="Simplified Arabic" pitchFamily="18" charset="-78"/>
              </a:rPr>
              <a:t>ان اول من اشار الى النظم هو ابن المقفع في </a:t>
            </a:r>
            <a:r>
              <a:rPr lang="ar-DZ" sz="2800" b="1" dirty="0" err="1" smtClean="0">
                <a:solidFill>
                  <a:schemeClr val="tx1"/>
                </a:solidFill>
                <a:latin typeface="Simplified Arabic" pitchFamily="18" charset="-78"/>
                <a:cs typeface="Simplified Arabic" pitchFamily="18" charset="-78"/>
              </a:rPr>
              <a:t>كتابه </a:t>
            </a:r>
            <a:r>
              <a:rPr lang="ar-DZ" sz="2800" b="1" dirty="0" smtClean="0">
                <a:solidFill>
                  <a:schemeClr val="tx1"/>
                </a:solidFill>
                <a:latin typeface="Times New Roman"/>
                <a:cs typeface="Times New Roman"/>
              </a:rPr>
              <a:t>"</a:t>
            </a:r>
            <a:r>
              <a:rPr lang="ar-DZ" sz="2800" b="1" dirty="0" smtClean="0">
                <a:solidFill>
                  <a:schemeClr val="tx1"/>
                </a:solidFill>
                <a:latin typeface="Simplified Arabic" pitchFamily="18" charset="-78"/>
                <a:cs typeface="Simplified Arabic" pitchFamily="18" charset="-78"/>
              </a:rPr>
              <a:t> الادب </a:t>
            </a:r>
            <a:r>
              <a:rPr lang="ar-DZ" sz="2800" b="1" dirty="0" err="1" smtClean="0">
                <a:solidFill>
                  <a:schemeClr val="tx1"/>
                </a:solidFill>
                <a:latin typeface="Simplified Arabic" pitchFamily="18" charset="-78"/>
                <a:cs typeface="Simplified Arabic" pitchFamily="18" charset="-78"/>
              </a:rPr>
              <a:t>الصغير</a:t>
            </a:r>
            <a:r>
              <a:rPr lang="ar-DZ" sz="2800" b="1" dirty="0" err="1" smtClean="0">
                <a:solidFill>
                  <a:schemeClr val="tx1"/>
                </a:solidFill>
                <a:latin typeface="Times New Roman"/>
                <a:cs typeface="Times New Roman"/>
              </a:rPr>
              <a:t>"</a:t>
            </a:r>
            <a:r>
              <a:rPr lang="ar-DZ" sz="2800" b="1" dirty="0" err="1" smtClean="0">
                <a:solidFill>
                  <a:schemeClr val="tx1"/>
                </a:solidFill>
                <a:latin typeface="Simplified Arabic" pitchFamily="18" charset="-78"/>
                <a:cs typeface="Simplified Arabic" pitchFamily="18" charset="-78"/>
              </a:rPr>
              <a:t> .</a:t>
            </a:r>
            <a:endParaRPr lang="ar-DZ" sz="2800" b="1" dirty="0" smtClean="0">
              <a:solidFill>
                <a:schemeClr val="tx1"/>
              </a:solidFill>
              <a:latin typeface="Simplified Arabic" pitchFamily="18" charset="-78"/>
              <a:cs typeface="Simplified Arabic" pitchFamily="18" charset="-78"/>
            </a:endParaRPr>
          </a:p>
          <a:p>
            <a:pPr lvl="0" algn="just" rtl="1" fontAlgn="base">
              <a:spcBef>
                <a:spcPct val="0"/>
              </a:spcBef>
              <a:spcAft>
                <a:spcPct val="0"/>
              </a:spcAft>
              <a:buFont typeface="Wingdings" pitchFamily="2" charset="2"/>
              <a:buChar char="ü"/>
              <a:tabLst>
                <a:tab pos="88900" algn="r"/>
                <a:tab pos="177800" algn="r"/>
              </a:tabLst>
            </a:pPr>
            <a:r>
              <a:rPr lang="ar-DZ" sz="2800" b="1" dirty="0" smtClean="0">
                <a:solidFill>
                  <a:schemeClr val="tx1"/>
                </a:solidFill>
                <a:latin typeface="Simplified Arabic" pitchFamily="18" charset="-78"/>
                <a:cs typeface="Simplified Arabic" pitchFamily="18" charset="-78"/>
              </a:rPr>
              <a:t>كما تحدث سيبويه و بشر بن المعتمر و الجاحظ عن النظم بمصطلحات مختلفة غير </a:t>
            </a:r>
            <a:r>
              <a:rPr lang="ar-DZ" sz="2800" b="1" dirty="0" err="1" smtClean="0">
                <a:solidFill>
                  <a:schemeClr val="tx1"/>
                </a:solidFill>
                <a:latin typeface="Simplified Arabic" pitchFamily="18" charset="-78"/>
                <a:cs typeface="Simplified Arabic" pitchFamily="18" charset="-78"/>
              </a:rPr>
              <a:t>مباشرة </a:t>
            </a:r>
            <a:r>
              <a:rPr lang="ar-DZ" sz="2800" b="1" dirty="0" err="1" smtClean="0">
                <a:solidFill>
                  <a:schemeClr val="tx1"/>
                </a:solidFill>
                <a:latin typeface="Times New Roman"/>
                <a:cs typeface="Times New Roman"/>
              </a:rPr>
              <a:t>.</a:t>
            </a:r>
            <a:endParaRPr lang="ar-DZ" sz="2800" b="1" dirty="0" smtClean="0">
              <a:solidFill>
                <a:schemeClr val="tx1"/>
              </a:solidFill>
              <a:latin typeface="Times New Roman"/>
              <a:cs typeface="Times New Roman"/>
            </a:endParaRPr>
          </a:p>
          <a:p>
            <a:pPr lvl="0" algn="just" rtl="1" fontAlgn="base">
              <a:spcBef>
                <a:spcPct val="0"/>
              </a:spcBef>
              <a:spcAft>
                <a:spcPct val="0"/>
              </a:spcAft>
              <a:tabLst>
                <a:tab pos="88900" algn="r"/>
                <a:tab pos="177800" algn="r"/>
              </a:tabLst>
            </a:pPr>
            <a:endParaRPr lang="ar-DZ" sz="2800" b="1" dirty="0" smtClean="0">
              <a:solidFill>
                <a:schemeClr val="tx1"/>
              </a:solidFill>
              <a:latin typeface="Times New Roman"/>
              <a:cs typeface="Times New Roman"/>
            </a:endParaRPr>
          </a:p>
          <a:p>
            <a:pPr lvl="0" algn="just" rtl="1" fontAlgn="base">
              <a:spcBef>
                <a:spcPct val="0"/>
              </a:spcBef>
              <a:spcAft>
                <a:spcPct val="0"/>
              </a:spcAft>
              <a:tabLst>
                <a:tab pos="88900" algn="r"/>
                <a:tab pos="177800" algn="r"/>
              </a:tabLst>
            </a:pPr>
            <a:endParaRPr lang="fr-FR" sz="2800" b="1" dirty="0" smtClean="0">
              <a:solidFill>
                <a:schemeClr val="tx1"/>
              </a:solidFill>
              <a:latin typeface="Traditional Arabic" pitchFamily="18" charset="-78"/>
              <a:cs typeface="Traditional Arabic" pitchFamily="18" charset="-78"/>
            </a:endParaRPr>
          </a:p>
        </p:txBody>
      </p:sp>
      <p:sp>
        <p:nvSpPr>
          <p:cNvPr id="16"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dirty="0">
              <a:solidFill>
                <a:sysClr val="windowText" lastClr="000000"/>
              </a:solidFill>
            </a:endParaRPr>
          </a:p>
        </p:txBody>
      </p:sp>
      <p:sp>
        <p:nvSpPr>
          <p:cNvPr id="19" name="Rectangle 18"/>
          <p:cNvSpPr/>
          <p:nvPr/>
        </p:nvSpPr>
        <p:spPr>
          <a:xfrm>
            <a:off x="7452320" y="1491630"/>
            <a:ext cx="1691680" cy="1224136"/>
          </a:xfrm>
          <a:prstGeom prst="rect">
            <a:avLst/>
          </a:prstGeom>
          <a:solidFill>
            <a:schemeClr val="bg1"/>
          </a:solidFill>
          <a:ln w="38100"/>
        </p:spPr>
        <p:style>
          <a:lnRef idx="1">
            <a:schemeClr val="accent1"/>
          </a:lnRef>
          <a:fillRef idx="3">
            <a:schemeClr val="accent1"/>
          </a:fillRef>
          <a:effectRef idx="2">
            <a:schemeClr val="accent1"/>
          </a:effectRef>
          <a:fontRef idx="minor">
            <a:schemeClr val="lt1"/>
          </a:fontRef>
        </p:style>
        <p:txBody>
          <a:bodyPr anchor="ctr"/>
          <a:lstStyle/>
          <a:p>
            <a:pPr algn="ctr" rtl="1" fontAlgn="auto">
              <a:spcBef>
                <a:spcPct val="50000"/>
              </a:spcBef>
              <a:spcAft>
                <a:spcPts val="0"/>
              </a:spcAft>
              <a:defRPr/>
            </a:pPr>
            <a:r>
              <a:rPr lang="ar-DZ" sz="4400" b="1" kern="0" dirty="0" smtClean="0">
                <a:solidFill>
                  <a:sysClr val="windowText" lastClr="000000"/>
                </a:solidFill>
                <a:latin typeface="Simplified Arabic" pitchFamily="18" charset="-78"/>
                <a:cs typeface="Simplified Arabic" pitchFamily="18" charset="-78"/>
              </a:rPr>
              <a:t>الخاتمة  </a:t>
            </a:r>
            <a:endParaRPr lang="fr-FR" sz="4400" b="1" kern="0" dirty="0">
              <a:solidFill>
                <a:sysClr val="windowText" lastClr="00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941221791"/>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anim calcmode="lin" valueType="num">
                                      <p:cBhvr>
                                        <p:cTn id="8" dur="500" fill="hold"/>
                                        <p:tgtEl>
                                          <p:spTgt spid="16"/>
                                        </p:tgtEl>
                                        <p:attrNameLst>
                                          <p:attrName>ppt_x</p:attrName>
                                        </p:attrNameLst>
                                      </p:cBhvr>
                                      <p:tavLst>
                                        <p:tav tm="0">
                                          <p:val>
                                            <p:strVal val="#ppt_x"/>
                                          </p:val>
                                        </p:tav>
                                        <p:tav tm="100000">
                                          <p:val>
                                            <p:strVal val="#ppt_x"/>
                                          </p:val>
                                        </p:tav>
                                      </p:tavLst>
                                    </p:anim>
                                    <p:anim calcmode="lin" valueType="num">
                                      <p:cBhvr>
                                        <p:cTn id="9" dur="450" decel="100000" fill="hold"/>
                                        <p:tgtEl>
                                          <p:spTgt spid="16"/>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6"/>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53" presetClass="entr" presetSubtype="16" fill="hold" nodeType="afterEffect">
                                  <p:stCondLst>
                                    <p:cond delay="0"/>
                                  </p:stCondLst>
                                  <p:childTnLst>
                                    <p:set>
                                      <p:cBhvr>
                                        <p:cTn id="13" dur="1" fill="hold">
                                          <p:stCondLst>
                                            <p:cond delay="0"/>
                                          </p:stCondLst>
                                        </p:cTn>
                                        <p:tgtEl>
                                          <p:spTgt spid="19"/>
                                        </p:tgtEl>
                                        <p:attrNameLst>
                                          <p:attrName>style.visibility</p:attrName>
                                        </p:attrNameLst>
                                      </p:cBhvr>
                                      <p:to>
                                        <p:strVal val="visible"/>
                                      </p:to>
                                    </p:set>
                                    <p:anim calcmode="lin" valueType="num">
                                      <p:cBhvr>
                                        <p:cTn id="14" dur="1000" fill="hold"/>
                                        <p:tgtEl>
                                          <p:spTgt spid="19"/>
                                        </p:tgtEl>
                                        <p:attrNameLst>
                                          <p:attrName>ppt_w</p:attrName>
                                        </p:attrNameLst>
                                      </p:cBhvr>
                                      <p:tavLst>
                                        <p:tav tm="0">
                                          <p:val>
                                            <p:fltVal val="0"/>
                                          </p:val>
                                        </p:tav>
                                        <p:tav tm="100000">
                                          <p:val>
                                            <p:strVal val="#ppt_w"/>
                                          </p:val>
                                        </p:tav>
                                      </p:tavLst>
                                    </p:anim>
                                    <p:anim calcmode="lin" valueType="num">
                                      <p:cBhvr>
                                        <p:cTn id="15" dur="1000" fill="hold"/>
                                        <p:tgtEl>
                                          <p:spTgt spid="19"/>
                                        </p:tgtEl>
                                        <p:attrNameLst>
                                          <p:attrName>ppt_h</p:attrName>
                                        </p:attrNameLst>
                                      </p:cBhvr>
                                      <p:tavLst>
                                        <p:tav tm="0">
                                          <p:val>
                                            <p:fltVal val="0"/>
                                          </p:val>
                                        </p:tav>
                                        <p:tav tm="100000">
                                          <p:val>
                                            <p:strVal val="#ppt_h"/>
                                          </p:val>
                                        </p:tav>
                                      </p:tavLst>
                                    </p:anim>
                                    <p:animEffect transition="in" filter="fade">
                                      <p:cBhvr>
                                        <p:cTn id="16" dur="1000"/>
                                        <p:tgtEl>
                                          <p:spTgt spid="19"/>
                                        </p:tgtEl>
                                      </p:cBhvr>
                                    </p:animEffect>
                                  </p:childTnLst>
                                </p:cTn>
                              </p:par>
                            </p:childTnLst>
                          </p:cTn>
                        </p:par>
                        <p:par>
                          <p:cTn id="17" fill="hold">
                            <p:stCondLst>
                              <p:cond delay="1500"/>
                            </p:stCondLst>
                            <p:childTnLst>
                              <p:par>
                                <p:cTn id="18" presetID="22" presetClass="emph" presetSubtype="0" repeatCount="indefinite" fill="hold" nodeType="afterEffect">
                                  <p:stCondLst>
                                    <p:cond delay="0"/>
                                  </p:stCondLst>
                                  <p:childTnLst>
                                    <p:animClr clrSpc="hsl" dir="cw">
                                      <p:cBhvr override="childStyle">
                                        <p:cTn id="19" dur="1000" fill="hold"/>
                                        <p:tgtEl>
                                          <p:spTgt spid="19"/>
                                        </p:tgtEl>
                                        <p:attrNameLst>
                                          <p:attrName>style.color</p:attrName>
                                        </p:attrNameLst>
                                      </p:cBhvr>
                                      <p:by>
                                        <p:hsl h="-7200000" s="0" l="0"/>
                                      </p:by>
                                    </p:animClr>
                                    <p:animClr clrSpc="hsl" dir="cw">
                                      <p:cBhvr>
                                        <p:cTn id="20" dur="1000" fill="hold"/>
                                        <p:tgtEl>
                                          <p:spTgt spid="19"/>
                                        </p:tgtEl>
                                        <p:attrNameLst>
                                          <p:attrName>fillcolor</p:attrName>
                                        </p:attrNameLst>
                                      </p:cBhvr>
                                      <p:by>
                                        <p:hsl h="-7200000" s="0" l="0"/>
                                      </p:by>
                                    </p:animClr>
                                    <p:animClr clrSpc="hsl" dir="cw">
                                      <p:cBhvr>
                                        <p:cTn id="21" dur="1000" fill="hold"/>
                                        <p:tgtEl>
                                          <p:spTgt spid="19"/>
                                        </p:tgtEl>
                                        <p:attrNameLst>
                                          <p:attrName>stroke.color</p:attrName>
                                        </p:attrNameLst>
                                      </p:cBhvr>
                                      <p:by>
                                        <p:hsl h="-7200000" s="0" l="0"/>
                                      </p:by>
                                    </p:animClr>
                                    <p:set>
                                      <p:cBhvr>
                                        <p:cTn id="22" dur="1000" fill="hold"/>
                                        <p:tgtEl>
                                          <p:spTgt spid="19"/>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15" presetClass="entr" presetSubtype="0"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 calcmode="lin" valueType="num">
                                      <p:cBhvr>
                                        <p:cTn id="2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2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29" dur="1000" fill="hold"/>
                                        <p:tgtEl>
                                          <p:spTgt spid="2">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2">
                                            <p:txEl>
                                              <p:pRg st="0" end="0"/>
                                            </p:txEl>
                                          </p:spTgt>
                                        </p:tgtEl>
                                        <p:attrNameLst>
                                          <p:attrName>ppt_y</p:attrName>
                                        </p:attrNameLst>
                                      </p:cBhvr>
                                      <p:tavLst>
                                        <p:tav tm="0" fmla="#ppt_y+(sin(-2*pi*(1-$))*-#ppt_x+cos(-2*pi*(1-$))*(1-#ppt_y))*(1-$)">
                                          <p:val>
                                            <p:fltVal val="0"/>
                                          </p:val>
                                        </p:tav>
                                        <p:tav tm="100000">
                                          <p:val>
                                            <p:fltVal val="1"/>
                                          </p:val>
                                        </p:tav>
                                      </p:tavLst>
                                    </p:anim>
                                  </p:childTnLst>
                                </p:cTn>
                              </p:par>
                              <p:par>
                                <p:cTn id="31" presetID="15" presetClass="entr" presetSubtype="0" fill="hold" nodeType="withEffect">
                                  <p:stCondLst>
                                    <p:cond delay="0"/>
                                  </p:stCondLst>
                                  <p:childTnLst>
                                    <p:set>
                                      <p:cBhvr>
                                        <p:cTn id="32" dur="1" fill="hold">
                                          <p:stCondLst>
                                            <p:cond delay="0"/>
                                          </p:stCondLst>
                                        </p:cTn>
                                        <p:tgtEl>
                                          <p:spTgt spid="2">
                                            <p:txEl>
                                              <p:pRg st="1" end="1"/>
                                            </p:txEl>
                                          </p:spTgt>
                                        </p:tgtEl>
                                        <p:attrNameLst>
                                          <p:attrName>style.visibility</p:attrName>
                                        </p:attrNameLst>
                                      </p:cBhvr>
                                      <p:to>
                                        <p:strVal val="visible"/>
                                      </p:to>
                                    </p:set>
                                    <p:anim calcmode="lin" valueType="num">
                                      <p:cBhvr>
                                        <p:cTn id="33"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34"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35" dur="1000" fill="hold"/>
                                        <p:tgtEl>
                                          <p:spTgt spid="2">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2">
                                            <p:txEl>
                                              <p:pRg st="1" end="1"/>
                                            </p:txEl>
                                          </p:spTgt>
                                        </p:tgtEl>
                                        <p:attrNameLst>
                                          <p:attrName>ppt_y</p:attrName>
                                        </p:attrNameLst>
                                      </p:cBhvr>
                                      <p:tavLst>
                                        <p:tav tm="0" fmla="#ppt_y+(sin(-2*pi*(1-$))*-#ppt_x+cos(-2*pi*(1-$))*(1-#ppt_y))*(1-$)">
                                          <p:val>
                                            <p:fltVal val="0"/>
                                          </p:val>
                                        </p:tav>
                                        <p:tav tm="100000">
                                          <p:val>
                                            <p:fltVal val="1"/>
                                          </p:val>
                                        </p:tav>
                                      </p:tavLst>
                                    </p:anim>
                                  </p:childTnLst>
                                </p:cTn>
                              </p:par>
                              <p:par>
                                <p:cTn id="37" presetID="15"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 calcmode="lin" valueType="num">
                                      <p:cBhvr>
                                        <p:cTn id="39"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2">
                                            <p:txEl>
                                              <p:pRg st="2" end="2"/>
                                            </p:txEl>
                                          </p:spTgt>
                                        </p:tgtEl>
                                        <p:attrNameLst>
                                          <p:attrName>ppt_y</p:attrName>
                                        </p:attrNameLst>
                                      </p:cBhvr>
                                      <p:tavLst>
                                        <p:tav tm="0" fmla="#ppt_y+(sin(-2*pi*(1-$))*-#ppt_x+cos(-2*pi*(1-$))*(1-#ppt_y))*(1-$)">
                                          <p:val>
                                            <p:fltVal val="0"/>
                                          </p:val>
                                        </p:tav>
                                        <p:tav tm="100000">
                                          <p:val>
                                            <p:fltVal val="1"/>
                                          </p:val>
                                        </p:tav>
                                      </p:tavLst>
                                    </p:anim>
                                  </p:childTnLst>
                                </p:cTn>
                              </p:par>
                              <p:par>
                                <p:cTn id="43" presetID="15" presetClass="entr" presetSubtype="0" fill="hold" nodeType="withEffect">
                                  <p:stCondLst>
                                    <p:cond delay="0"/>
                                  </p:stCondLst>
                                  <p:childTnLst>
                                    <p:set>
                                      <p:cBhvr>
                                        <p:cTn id="44" dur="1" fill="hold">
                                          <p:stCondLst>
                                            <p:cond delay="0"/>
                                          </p:stCondLst>
                                        </p:cTn>
                                        <p:tgtEl>
                                          <p:spTgt spid="2">
                                            <p:txEl>
                                              <p:pRg st="3" end="3"/>
                                            </p:txEl>
                                          </p:spTgt>
                                        </p:tgtEl>
                                        <p:attrNameLst>
                                          <p:attrName>style.visibility</p:attrName>
                                        </p:attrNameLst>
                                      </p:cBhvr>
                                      <p:to>
                                        <p:strVal val="visible"/>
                                      </p:to>
                                    </p:set>
                                    <p:anim calcmode="lin" valueType="num">
                                      <p:cBhvr>
                                        <p:cTn id="45"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2">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nature-beautiful-green-grass-backgrounds-powerpoint.jpg"/>
          <p:cNvPicPr>
            <a:picLocks noGrp="1" noChangeAspect="1"/>
          </p:cNvPicPr>
          <p:nvPr isPhoto="1"/>
        </p:nvPicPr>
        <p:blipFill>
          <a:blip r:embed="rId2" cstate="print">
            <a:lum/>
          </a:blip>
          <a:stretch>
            <a:fillRect/>
          </a:stretch>
        </p:blipFill>
        <p:spPr>
          <a:xfrm>
            <a:off x="0" y="0"/>
            <a:ext cx="9395520" cy="5143500"/>
          </a:xfrm>
          <a:prstGeom prst="rect">
            <a:avLst/>
          </a:prstGeom>
          <a:noFill/>
          <a:ln>
            <a:noFill/>
          </a:ln>
        </p:spPr>
      </p:pic>
      <p:sp>
        <p:nvSpPr>
          <p:cNvPr id="4" name="Rectangle 3"/>
          <p:cNvSpPr/>
          <p:nvPr/>
        </p:nvSpPr>
        <p:spPr>
          <a:xfrm>
            <a:off x="611560" y="339502"/>
            <a:ext cx="5184576" cy="1569660"/>
          </a:xfrm>
          <a:prstGeom prst="rect">
            <a:avLst/>
          </a:prstGeom>
        </p:spPr>
        <p:txBody>
          <a:bodyPr wrap="square">
            <a:spAutoFit/>
          </a:bodyPr>
          <a:lstStyle/>
          <a:p>
            <a:r>
              <a:rPr lang="ar-DZ" sz="9600" b="1" dirty="0" smtClean="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rPr>
              <a:t>تم بحمد الله</a:t>
            </a:r>
            <a:endParaRPr lang="ar-DZ" sz="1000" b="1" dirty="0" smtClean="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endParaRPr>
          </a:p>
        </p:txBody>
      </p:sp>
      <p:sp>
        <p:nvSpPr>
          <p:cNvPr id="7" name="Rectangle 6"/>
          <p:cNvSpPr/>
          <p:nvPr/>
        </p:nvSpPr>
        <p:spPr>
          <a:xfrm>
            <a:off x="0" y="1275606"/>
            <a:ext cx="8775159" cy="1569660"/>
          </a:xfrm>
          <a:prstGeom prst="rect">
            <a:avLst/>
          </a:prstGeom>
        </p:spPr>
        <p:txBody>
          <a:bodyPr wrap="none">
            <a:spAutoFit/>
          </a:bodyPr>
          <a:lstStyle/>
          <a:p>
            <a:pPr algn="ctr"/>
            <a:r>
              <a:rPr lang="ar-DZ" sz="9600" b="1" dirty="0" smtClean="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rPr>
              <a:t>شكرا على حسن</a:t>
            </a:r>
            <a:r>
              <a:rPr lang="ar-DZ" sz="9600" b="1" dirty="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rPr>
              <a:t> </a:t>
            </a:r>
            <a:r>
              <a:rPr lang="ar-DZ" sz="9600" b="1" dirty="0" smtClean="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rPr>
              <a:t>الإصغاء</a:t>
            </a:r>
            <a:endParaRPr lang="ar-DZ" sz="1000" b="1" dirty="0" smtClean="0">
              <a:ln w="38100">
                <a:solidFill>
                  <a:srgbClr val="FFFF00"/>
                </a:solidFill>
              </a:ln>
              <a:solidFill>
                <a:srgbClr val="FF0000"/>
              </a:solidFill>
              <a:effectLst>
                <a:glow rad="228600">
                  <a:schemeClr val="accent1">
                    <a:satMod val="175000"/>
                    <a:alpha val="40000"/>
                  </a:schemeClr>
                </a:glow>
                <a:innerShdw blurRad="69850" dist="43180" dir="5400000">
                  <a:srgbClr val="000000">
                    <a:alpha val="65000"/>
                  </a:srgbClr>
                </a:innerShdw>
              </a:effectLst>
              <a:latin typeface="Andalus" pitchFamily="18" charset="-78"/>
              <a:cs typeface="Andalus" pitchFamily="18" charset="-78"/>
            </a:endParaRPr>
          </a:p>
        </p:txBody>
      </p:sp>
      <p:pic>
        <p:nvPicPr>
          <p:cNvPr id="5" name="Picture 2" descr="D:\00-png\0527\cooldesign-3d-Man-Graduation-Portrai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7704" y="2517745"/>
            <a:ext cx="5715000" cy="2850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56" presetClass="entr" presetSubtype="0" fill="hold" grpId="0" nodeType="clickEffect">
                                  <p:stCondLst>
                                    <p:cond delay="0"/>
                                  </p:stCondLst>
                                  <p:iterate type="lt">
                                    <p:tmPct val="10000"/>
                                  </p:iterate>
                                  <p:childTnLst>
                                    <p:set>
                                      <p:cBhvr>
                                        <p:cTn id="15" dur="1" fill="hold">
                                          <p:stCondLst>
                                            <p:cond delay="0"/>
                                          </p:stCondLst>
                                        </p:cTn>
                                        <p:tgtEl>
                                          <p:spTgt spid="7"/>
                                        </p:tgtEl>
                                        <p:attrNameLst>
                                          <p:attrName>style.visibility</p:attrName>
                                        </p:attrNameLst>
                                      </p:cBhvr>
                                      <p:to>
                                        <p:strVal val="visible"/>
                                      </p:to>
                                    </p:set>
                                    <p:anim by="(-#ppt_w*2)" calcmode="lin" valueType="num">
                                      <p:cBhvr rctx="PPT">
                                        <p:cTn id="16" dur="500" autoRev="1" fill="hold">
                                          <p:stCondLst>
                                            <p:cond delay="0"/>
                                          </p:stCondLst>
                                        </p:cTn>
                                        <p:tgtEl>
                                          <p:spTgt spid="7"/>
                                        </p:tgtEl>
                                        <p:attrNameLst>
                                          <p:attrName>ppt_w</p:attrName>
                                        </p:attrNameLst>
                                      </p:cBhvr>
                                    </p:anim>
                                    <p:anim by="(#ppt_w*0.50)" calcmode="lin" valueType="num">
                                      <p:cBhvr>
                                        <p:cTn id="17" dur="500" decel="50000" autoRev="1" fill="hold">
                                          <p:stCondLst>
                                            <p:cond delay="0"/>
                                          </p:stCondLst>
                                        </p:cTn>
                                        <p:tgtEl>
                                          <p:spTgt spid="7"/>
                                        </p:tgtEl>
                                        <p:attrNameLst>
                                          <p:attrName>ppt_x</p:attrName>
                                        </p:attrNameLst>
                                      </p:cBhvr>
                                    </p:anim>
                                    <p:anim from="(-#ppt_h/2)" to="(#ppt_y)" calcmode="lin" valueType="num">
                                      <p:cBhvr>
                                        <p:cTn id="18" dur="1000" fill="hold">
                                          <p:stCondLst>
                                            <p:cond delay="0"/>
                                          </p:stCondLst>
                                        </p:cTn>
                                        <p:tgtEl>
                                          <p:spTgt spid="7"/>
                                        </p:tgtEl>
                                        <p:attrNameLst>
                                          <p:attrName>ppt_y</p:attrName>
                                        </p:attrNameLst>
                                      </p:cBhvr>
                                    </p:anim>
                                    <p:animRot by="21600000">
                                      <p:cBhvr>
                                        <p:cTn id="19" dur="1000" fill="hold">
                                          <p:stCondLst>
                                            <p:cond delay="0"/>
                                          </p:stCondLst>
                                        </p:cTn>
                                        <p:tgtEl>
                                          <p:spTgt spid="7"/>
                                        </p:tgtEl>
                                        <p:attrNameLst>
                                          <p:attrName>r</p:attrName>
                                        </p:attrNameLst>
                                      </p:cBhvr>
                                    </p:animRo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amond(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2015_1391217714_565.jpg"/>
          <p:cNvPicPr>
            <a:picLocks noGrp="1" noChangeAspect="1"/>
          </p:cNvPicPr>
          <p:nvPr isPhoto="1"/>
        </p:nvPicPr>
        <p:blipFill>
          <a:blip r:embed="rId2" cstate="print">
            <a:lum/>
          </a:blip>
          <a:stretch>
            <a:fillRect/>
          </a:stretch>
        </p:blipFill>
        <p:spPr>
          <a:xfrm>
            <a:off x="1" y="0"/>
            <a:ext cx="9143999" cy="5143500"/>
          </a:xfrm>
          <a:prstGeom prst="rect">
            <a:avLst/>
          </a:prstGeom>
          <a:noFill/>
          <a:ln>
            <a:noFill/>
          </a:ln>
        </p:spPr>
      </p:pic>
      <p:sp>
        <p:nvSpPr>
          <p:cNvPr id="2050" name="Rectangle 2"/>
          <p:cNvSpPr>
            <a:spLocks noChangeArrowheads="1"/>
          </p:cNvSpPr>
          <p:nvPr/>
        </p:nvSpPr>
        <p:spPr bwMode="auto">
          <a:xfrm>
            <a:off x="2699792" y="23083"/>
            <a:ext cx="388843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الجمهورية الجزائرية الديمقراطية الشعبية</a:t>
            </a:r>
            <a:endParaRPr kumimoji="0" lang="fr-FR" sz="1200" b="1"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République Algérienne Démocratique et Populaire</a:t>
            </a:r>
            <a:endParaRPr kumimoji="0" lang="fr-FR" sz="1200" b="1"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وزارة التعليم العالي والبحث العلمي</a:t>
            </a:r>
            <a:endParaRPr kumimoji="0" lang="fr-FR" sz="1200" b="1"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sz="12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2049" name="Text Box 1"/>
          <p:cNvSpPr txBox="1">
            <a:spLocks noChangeArrowheads="1"/>
          </p:cNvSpPr>
          <p:nvPr/>
        </p:nvSpPr>
        <p:spPr bwMode="auto">
          <a:xfrm>
            <a:off x="6156176" y="627534"/>
            <a:ext cx="2747640" cy="7441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جامعة محمد </a:t>
            </a:r>
            <a:r>
              <a:rPr kumimoji="0" lang="ar-DZ" sz="12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خيضر</a:t>
            </a: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بسكرة</a:t>
            </a:r>
            <a:endParaRPr kumimoji="0" lang="fr-FR"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كلية الادب و للغات</a:t>
            </a:r>
            <a:endParaRPr kumimoji="0" lang="fr-FR"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قسم</a:t>
            </a:r>
            <a:r>
              <a:rPr kumimoji="0" lang="ar-DZ" sz="1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sym typeface="Symbol"/>
              </a:rPr>
              <a:t></a:t>
            </a:r>
            <a:r>
              <a:rPr kumimoji="0" lang="ar-DZ" sz="1200" b="1" i="0" u="none" strike="noStrike" cap="none" normalizeH="0" dirty="0" smtClean="0">
                <a:ln>
                  <a:noFill/>
                </a:ln>
                <a:solidFill>
                  <a:schemeClr val="tx1"/>
                </a:solidFill>
                <a:effectLst/>
                <a:latin typeface="Simplified Arabic" pitchFamily="18" charset="-78"/>
                <a:ea typeface="Calibri" pitchFamily="34" charset="0"/>
                <a:cs typeface="Simplified Arabic" pitchFamily="18" charset="-78"/>
                <a:sym typeface="Symbol"/>
              </a:rPr>
              <a:t> الادب العربي</a:t>
            </a:r>
          </a:p>
          <a:p>
            <a:pPr marL="0" marR="0" lvl="0" indent="0" algn="r" defTabSz="914400" rtl="1" eaLnBrk="0" fontAlgn="base" latinLnBrk="0" hangingPunct="0">
              <a:lnSpc>
                <a:spcPct val="100000"/>
              </a:lnSpc>
              <a:spcBef>
                <a:spcPct val="0"/>
              </a:spcBef>
              <a:spcAft>
                <a:spcPct val="0"/>
              </a:spcAft>
              <a:buClrTx/>
              <a:buSzTx/>
              <a:buFontTx/>
              <a:buNone/>
              <a:tabLst/>
            </a:pPr>
            <a:r>
              <a:rPr lang="ar-DZ" sz="1200" b="1" baseline="0" dirty="0" smtClean="0">
                <a:latin typeface="Simplified Arabic" pitchFamily="18" charset="-78"/>
                <a:cs typeface="Simplified Arabic" pitchFamily="18" charset="-78"/>
                <a:sym typeface="Symbol"/>
              </a:rPr>
              <a:t>تخصص</a:t>
            </a:r>
            <a:r>
              <a:rPr lang="ar-DZ" sz="1200" b="1" dirty="0" smtClean="0">
                <a:latin typeface="Simplified Arabic" pitchFamily="18" charset="-78"/>
                <a:cs typeface="Simplified Arabic" pitchFamily="18" charset="-78"/>
                <a:sym typeface="Symbol"/>
              </a:rPr>
              <a:t> لسانيات عامة</a:t>
            </a:r>
            <a:endParaRPr kumimoji="0" lang="ar-DZ" sz="1200" b="1"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rot="10800000" flipV="1">
            <a:off x="2483768" y="339502"/>
            <a:ext cx="5040555"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cs typeface="Times New Roman" pitchFamily="18" charset="0"/>
              </a:rPr>
              <a:t>Ministère de l’Enseignement Supérieur et de la Recherche Scientifique</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3" name="Objet 1"/>
          <p:cNvPicPr>
            <a:picLocks noChangeArrowheads="1"/>
          </p:cNvPicPr>
          <p:nvPr/>
        </p:nvPicPr>
        <p:blipFill>
          <a:blip r:embed="rId3" cstate="print"/>
          <a:srcRect t="-1053" b="-1579"/>
          <a:stretch>
            <a:fillRect/>
          </a:stretch>
        </p:blipFill>
        <p:spPr bwMode="auto">
          <a:xfrm>
            <a:off x="4211960" y="771550"/>
            <a:ext cx="720080" cy="702078"/>
          </a:xfrm>
          <a:prstGeom prst="rect">
            <a:avLst/>
          </a:prstGeom>
          <a:noFill/>
          <a:ln w="9525">
            <a:noFill/>
            <a:miter lim="800000"/>
            <a:headEnd/>
            <a:tailEnd/>
          </a:ln>
        </p:spPr>
      </p:pic>
      <p:sp>
        <p:nvSpPr>
          <p:cNvPr id="9" name="Rectangle 3"/>
          <p:cNvSpPr txBox="1">
            <a:spLocks noChangeArrowheads="1"/>
          </p:cNvSpPr>
          <p:nvPr/>
        </p:nvSpPr>
        <p:spPr bwMode="auto">
          <a:xfrm>
            <a:off x="5148064" y="3579862"/>
            <a:ext cx="3744218" cy="43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730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0850" indent="-450850" algn="just" rtl="1" eaLnBrk="1" hangingPunct="1">
              <a:spcBef>
                <a:spcPct val="20000"/>
              </a:spcBef>
              <a:tabLst>
                <a:tab pos="3762375" algn="l"/>
              </a:tabLst>
            </a:pPr>
            <a:r>
              <a:rPr lang="en-US" sz="2800" b="1" dirty="0" smtClean="0">
                <a:latin typeface="Andalus" pitchFamily="18" charset="-78"/>
                <a:cs typeface="Andalus" pitchFamily="18" charset="-78"/>
              </a:rPr>
              <a:t> </a:t>
            </a:r>
            <a:r>
              <a:rPr lang="ar-DZ" sz="2800" b="1" dirty="0" smtClean="0">
                <a:latin typeface="Andalus" pitchFamily="18" charset="-78"/>
                <a:cs typeface="Andalus" pitchFamily="18" charset="-78"/>
              </a:rPr>
              <a:t>  </a:t>
            </a:r>
          </a:p>
          <a:p>
            <a:pPr marL="450850" indent="-450850" algn="just" rtl="1" eaLnBrk="1" hangingPunct="1">
              <a:spcBef>
                <a:spcPct val="20000"/>
              </a:spcBef>
              <a:tabLst>
                <a:tab pos="3762375" algn="l"/>
              </a:tabLst>
            </a:pPr>
            <a:r>
              <a:rPr lang="en-US" sz="2800" b="1" dirty="0" smtClean="0">
                <a:latin typeface="Andalus" pitchFamily="18" charset="-78"/>
                <a:cs typeface="Andalus" pitchFamily="18" charset="-78"/>
              </a:rPr>
              <a:t> </a:t>
            </a:r>
            <a:r>
              <a:rPr lang="ar-DZ" sz="2800" b="1" dirty="0" smtClean="0">
                <a:latin typeface="Andalus" pitchFamily="18" charset="-78"/>
                <a:cs typeface="Andalus" pitchFamily="18" charset="-78"/>
              </a:rPr>
              <a:t>	       </a:t>
            </a:r>
            <a:endParaRPr lang="ar-DZ" sz="2800" b="1" dirty="0">
              <a:latin typeface="Andalus" pitchFamily="18" charset="-78"/>
              <a:cs typeface="Andalus" pitchFamily="18" charset="-78"/>
            </a:endParaRPr>
          </a:p>
          <a:p>
            <a:pPr marL="450850" indent="-450850" algn="just" rtl="1" eaLnBrk="1" hangingPunct="1">
              <a:spcBef>
                <a:spcPct val="20000"/>
              </a:spcBef>
              <a:tabLst>
                <a:tab pos="3762375" algn="l"/>
              </a:tabLst>
            </a:pPr>
            <a:r>
              <a:rPr lang="en-US" sz="2800" b="1" dirty="0" smtClean="0">
                <a:latin typeface="Andalus" pitchFamily="18" charset="-78"/>
                <a:cs typeface="Andalus" pitchFamily="18" charset="-78"/>
              </a:rPr>
              <a:t> </a:t>
            </a:r>
            <a:endParaRPr lang="ar-DZ" sz="2800" b="1" dirty="0" smtClean="0">
              <a:latin typeface="Andalus" pitchFamily="18" charset="-78"/>
              <a:cs typeface="Andalus" pitchFamily="18" charset="-78"/>
            </a:endParaRPr>
          </a:p>
        </p:txBody>
      </p:sp>
      <p:sp>
        <p:nvSpPr>
          <p:cNvPr id="12" name="ZoneTexte 11"/>
          <p:cNvSpPr txBox="1"/>
          <p:nvPr/>
        </p:nvSpPr>
        <p:spPr>
          <a:xfrm>
            <a:off x="683568" y="1491630"/>
            <a:ext cx="7704856" cy="1569660"/>
          </a:xfrm>
          <a:prstGeom prst="rect">
            <a:avLst/>
          </a:prstGeom>
          <a:effectLst>
            <a:glow rad="228600">
              <a:schemeClr val="accent5">
                <a:satMod val="175000"/>
                <a:alpha val="40000"/>
              </a:schemeClr>
            </a:glow>
            <a:outerShdw blurRad="40000" dist="20000" dir="5400000" rotWithShape="0">
              <a:srgbClr val="000000">
                <a:alpha val="38000"/>
              </a:srgbClr>
            </a:outerShdw>
          </a:effectLst>
        </p:spPr>
        <p:style>
          <a:lnRef idx="1">
            <a:schemeClr val="dk1"/>
          </a:lnRef>
          <a:fillRef idx="2">
            <a:schemeClr val="dk1"/>
          </a:fillRef>
          <a:effectRef idx="1">
            <a:schemeClr val="dk1"/>
          </a:effectRef>
          <a:fontRef idx="minor">
            <a:schemeClr val="dk1"/>
          </a:fontRef>
        </p:style>
        <p:txBody>
          <a:bodyPr wrap="square" rtlCol="0">
            <a:spAutoFit/>
          </a:bodyPr>
          <a:lstStyle/>
          <a:p>
            <a:pPr algn="ctr" rtl="1"/>
            <a:r>
              <a:rPr lang="en-US" sz="4800" b="1" dirty="0" smtClean="0">
                <a:latin typeface="Simplified Arabic" pitchFamily="18" charset="-78"/>
                <a:cs typeface="Simplified Arabic" pitchFamily="18" charset="-78"/>
              </a:rPr>
              <a:t> </a:t>
            </a:r>
            <a:r>
              <a:rPr lang="ar-DZ" sz="4800" b="1" dirty="0" smtClean="0">
                <a:latin typeface="Simplified Arabic" pitchFamily="18" charset="-78"/>
                <a:cs typeface="Simplified Arabic" pitchFamily="18" charset="-78"/>
              </a:rPr>
              <a:t>فكرة النظم في المباحث النقاد قبل الجرجاني</a:t>
            </a:r>
            <a:endParaRPr lang="fr-FR" sz="4800" b="1" dirty="0">
              <a:solidFill>
                <a:schemeClr val="tx1"/>
              </a:solidFill>
              <a:latin typeface="Simplified Arabic" pitchFamily="18" charset="-78"/>
              <a:cs typeface="Simplified Arabic" pitchFamily="18" charset="-78"/>
            </a:endParaRPr>
          </a:p>
        </p:txBody>
      </p:sp>
      <p:sp>
        <p:nvSpPr>
          <p:cNvPr id="14" name="Rectangle 13"/>
          <p:cNvSpPr/>
          <p:nvPr/>
        </p:nvSpPr>
        <p:spPr>
          <a:xfrm>
            <a:off x="827584" y="2859782"/>
            <a:ext cx="7416824" cy="400110"/>
          </a:xfrm>
          <a:prstGeom prst="rect">
            <a:avLst/>
          </a:prstGeom>
        </p:spPr>
        <p:txBody>
          <a:bodyPr wrap="square">
            <a:spAutoFit/>
          </a:bodyPr>
          <a:lstStyle/>
          <a:p>
            <a:pPr algn="ctr" rtl="1"/>
            <a:r>
              <a:rPr lang="en-US" sz="2000" b="1" dirty="0" smtClean="0">
                <a:latin typeface="Simplified Arabic" pitchFamily="18" charset="-78"/>
                <a:cs typeface="Simplified Arabic" pitchFamily="18" charset="-78"/>
              </a:rPr>
              <a:t> </a:t>
            </a:r>
            <a:endParaRPr lang="ar-DZ" sz="2000" b="1" dirty="0" smtClean="0">
              <a:latin typeface="Simplified Arabic" pitchFamily="18" charset="-78"/>
              <a:cs typeface="Simplified Arabic" pitchFamily="18" charset="-78"/>
            </a:endParaRPr>
          </a:p>
        </p:txBody>
      </p:sp>
      <p:sp>
        <p:nvSpPr>
          <p:cNvPr id="15" name="Rectangle à coins arrondis 14"/>
          <p:cNvSpPr/>
          <p:nvPr/>
        </p:nvSpPr>
        <p:spPr>
          <a:xfrm>
            <a:off x="6876256" y="3651870"/>
            <a:ext cx="2267744" cy="1491630"/>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r" rtl="1"/>
            <a:r>
              <a:rPr lang="en-US" sz="2400" dirty="0" smtClean="0"/>
              <a:t> </a:t>
            </a:r>
            <a:endParaRPr lang="ar-DZ" sz="2400" dirty="0" smtClean="0">
              <a:sym typeface="Symbol"/>
            </a:endParaRPr>
          </a:p>
          <a:p>
            <a:pPr algn="r" rtl="1"/>
            <a:r>
              <a:rPr lang="ar-DZ" sz="2400" dirty="0" smtClean="0">
                <a:sym typeface="Symbol"/>
              </a:rPr>
              <a:t>إعداد</a:t>
            </a:r>
            <a:r>
              <a:rPr lang="ar-DZ" sz="2400" dirty="0" smtClean="0">
                <a:latin typeface="Times New Roman"/>
                <a:cs typeface="Times New Roman"/>
                <a:sym typeface="Symbol"/>
              </a:rPr>
              <a:t>:</a:t>
            </a:r>
            <a:endParaRPr lang="ar-DZ" sz="2400" dirty="0" smtClean="0">
              <a:sym typeface="Symbol"/>
            </a:endParaRPr>
          </a:p>
          <a:p>
            <a:pPr algn="r" rtl="1"/>
            <a:r>
              <a:rPr lang="ar-DZ" sz="2400" dirty="0" smtClean="0">
                <a:sym typeface="Symbol"/>
              </a:rPr>
              <a:t>- حواس </a:t>
            </a:r>
            <a:r>
              <a:rPr lang="ar-DZ" sz="2400" dirty="0" smtClean="0">
                <a:sym typeface="Symbol"/>
              </a:rPr>
              <a:t>لينة</a:t>
            </a:r>
          </a:p>
          <a:p>
            <a:pPr algn="r" rtl="1"/>
            <a:r>
              <a:rPr lang="ar-DZ" sz="2400" dirty="0" smtClean="0">
                <a:sym typeface="Symbol"/>
              </a:rPr>
              <a:t>- حسنين </a:t>
            </a:r>
            <a:r>
              <a:rPr lang="ar-DZ" sz="2400" dirty="0" smtClean="0">
                <a:sym typeface="Symbol"/>
              </a:rPr>
              <a:t>مفيدة </a:t>
            </a:r>
            <a:endParaRPr lang="en-US" sz="2400" dirty="0" smtClean="0">
              <a:sym typeface="Symbol"/>
            </a:endParaRPr>
          </a:p>
          <a:p>
            <a:pPr algn="r" rtl="1"/>
            <a:r>
              <a:rPr lang="ar-DZ" sz="2400" dirty="0" smtClean="0">
                <a:sym typeface="Symbol"/>
              </a:rPr>
              <a:t>- </a:t>
            </a:r>
            <a:r>
              <a:rPr lang="ar-DZ" sz="2400" dirty="0" err="1" smtClean="0">
                <a:sym typeface="Symbol"/>
              </a:rPr>
              <a:t>خينش</a:t>
            </a:r>
            <a:r>
              <a:rPr lang="ar-DZ" sz="2400" dirty="0" smtClean="0">
                <a:sym typeface="Symbol"/>
              </a:rPr>
              <a:t> </a:t>
            </a:r>
            <a:r>
              <a:rPr lang="ar-DZ" sz="2400" dirty="0" smtClean="0">
                <a:sym typeface="Symbol"/>
              </a:rPr>
              <a:t>خديجة</a:t>
            </a:r>
          </a:p>
          <a:p>
            <a:pPr algn="r" rtl="1"/>
            <a:endParaRPr lang="fr-FR" sz="2400" dirty="0"/>
          </a:p>
        </p:txBody>
      </p:sp>
      <p:sp>
        <p:nvSpPr>
          <p:cNvPr id="16" name="Rectangle 15"/>
          <p:cNvSpPr/>
          <p:nvPr/>
        </p:nvSpPr>
        <p:spPr>
          <a:xfrm>
            <a:off x="1115616" y="3651870"/>
            <a:ext cx="434735" cy="707886"/>
          </a:xfrm>
          <a:prstGeom prst="rect">
            <a:avLst/>
          </a:prstGeom>
        </p:spPr>
        <p:txBody>
          <a:bodyPr wrap="none">
            <a:spAutoFit/>
          </a:bodyPr>
          <a:lstStyle/>
          <a:p>
            <a:pPr algn="ctr" rtl="1" fontAlgn="auto">
              <a:spcBef>
                <a:spcPts val="0"/>
              </a:spcBef>
              <a:spcAft>
                <a:spcPts val="0"/>
              </a:spcAft>
              <a:defRPr/>
            </a:pPr>
            <a:r>
              <a:rPr lang="en-US" sz="4000" b="1" kern="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ndalus" pitchFamily="18" charset="-78"/>
                <a:cs typeface="Andalus" pitchFamily="18" charset="-78"/>
              </a:rPr>
              <a:t>  </a:t>
            </a:r>
            <a:endParaRPr lang="fr-FR" sz="4000" b="1" kern="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ndalus" pitchFamily="18" charset="-78"/>
              <a:cs typeface="Andalus" pitchFamily="18" charset="-78"/>
            </a:endParaRPr>
          </a:p>
        </p:txBody>
      </p:sp>
      <p:sp>
        <p:nvSpPr>
          <p:cNvPr id="17" name="Rectangle à coins arrondis 16"/>
          <p:cNvSpPr/>
          <p:nvPr/>
        </p:nvSpPr>
        <p:spPr>
          <a:xfrm>
            <a:off x="0" y="3651870"/>
            <a:ext cx="2267744" cy="1491630"/>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r" rtl="1"/>
            <a:r>
              <a:rPr lang="ar-DZ" sz="2400" dirty="0" smtClean="0">
                <a:latin typeface="Times New Roman"/>
                <a:cs typeface="Times New Roman"/>
                <a:sym typeface="Symbol"/>
              </a:rPr>
              <a:t>اشراف الأستاذة:</a:t>
            </a:r>
            <a:endParaRPr lang="ar-DZ" sz="2400" dirty="0" smtClean="0">
              <a:latin typeface="Times New Roman"/>
              <a:cs typeface="Times New Roman"/>
              <a:sym typeface="Symbol"/>
            </a:endParaRPr>
          </a:p>
          <a:p>
            <a:pPr algn="r" rtl="1"/>
            <a:r>
              <a:rPr lang="ar-DZ" sz="2400" dirty="0" smtClean="0">
                <a:latin typeface="Times New Roman"/>
                <a:cs typeface="Times New Roman"/>
                <a:sym typeface="Symbol"/>
              </a:rPr>
              <a:t>       سناء </a:t>
            </a:r>
            <a:r>
              <a:rPr lang="ar-DZ" sz="2400" dirty="0" err="1" smtClean="0">
                <a:latin typeface="Times New Roman"/>
                <a:cs typeface="Times New Roman"/>
                <a:sym typeface="Symbol"/>
              </a:rPr>
              <a:t>بوختاش</a:t>
            </a:r>
            <a:endParaRPr lang="ar-DZ" sz="2400" dirty="0" smtClean="0">
              <a:sym typeface="Symbol"/>
            </a:endParaRPr>
          </a:p>
          <a:p>
            <a:pPr algn="r" rtl="1"/>
            <a:endParaRPr lang="fr-FR" sz="24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0" fill="hold"/>
                                        <p:tgtEl>
                                          <p:spTgt spid="9"/>
                                        </p:tgtEl>
                                        <p:attrNameLst>
                                          <p:attrName>ppt_w</p:attrName>
                                        </p:attrNameLst>
                                      </p:cBhvr>
                                      <p:tavLst>
                                        <p:tav tm="0">
                                          <p:val>
                                            <p:fltVal val="0"/>
                                          </p:val>
                                        </p:tav>
                                        <p:tav tm="100000">
                                          <p:val>
                                            <p:strVal val="#ppt_w"/>
                                          </p:val>
                                        </p:tav>
                                      </p:tavLst>
                                    </p:anim>
                                    <p:anim calcmode="lin" valueType="num">
                                      <p:cBhvr>
                                        <p:cTn id="8" dur="5000" fill="hold"/>
                                        <p:tgtEl>
                                          <p:spTgt spid="9"/>
                                        </p:tgtEl>
                                        <p:attrNameLst>
                                          <p:attrName>ppt_h</p:attrName>
                                        </p:attrNameLst>
                                      </p:cBhvr>
                                      <p:tavLst>
                                        <p:tav tm="0">
                                          <p:val>
                                            <p:fltVal val="0"/>
                                          </p:val>
                                        </p:tav>
                                        <p:tav tm="100000">
                                          <p:val>
                                            <p:strVal val="#ppt_h"/>
                                          </p:val>
                                        </p:tav>
                                      </p:tavLst>
                                    </p:anim>
                                    <p:animEffect transition="in" filter="fade">
                                      <p:cBhvr>
                                        <p:cTn id="9" dur="5000"/>
                                        <p:tgtEl>
                                          <p:spTgt spid="9"/>
                                        </p:tgtEl>
                                      </p:cBhvr>
                                    </p:animEffect>
                                  </p:childTnLst>
                                </p:cTn>
                              </p:par>
                              <p:par>
                                <p:cTn id="10" presetID="3" presetClass="entr" presetSubtype="1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20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12">
                                            <p:txEl>
                                              <p:pRg st="0" end="0"/>
                                            </p:txEl>
                                          </p:spTgt>
                                        </p:tgtEl>
                                        <p:attrNameLst>
                                          <p:attrName>style.visibility</p:attrName>
                                        </p:attrNameLst>
                                      </p:cBhvr>
                                      <p:to>
                                        <p:strVal val="visible"/>
                                      </p:to>
                                    </p:set>
                                    <p:anim calcmode="lin" valueType="num">
                                      <p:cBhvr>
                                        <p:cTn id="17" dur="500" fill="hold"/>
                                        <p:tgtEl>
                                          <p:spTgt spid="1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12">
                                            <p:txEl>
                                              <p:pRg st="0" end="0"/>
                                            </p:txEl>
                                          </p:spTgt>
                                        </p:tgtEl>
                                        <p:attrNameLst>
                                          <p:attrName>ppt_y</p:attrName>
                                        </p:attrNameLst>
                                      </p:cBhvr>
                                      <p:tavLst>
                                        <p:tav tm="0">
                                          <p:val>
                                            <p:strVal val="#ppt_y"/>
                                          </p:val>
                                        </p:tav>
                                        <p:tav tm="100000">
                                          <p:val>
                                            <p:strVal val="#ppt_y"/>
                                          </p:val>
                                        </p:tav>
                                      </p:tavLst>
                                    </p:anim>
                                    <p:anim calcmode="lin" valueType="num">
                                      <p:cBhvr>
                                        <p:cTn id="19" dur="500" fill="hold"/>
                                        <p:tgtEl>
                                          <p:spTgt spid="1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1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12">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iterate type="lt">
                                    <p:tmPct val="0"/>
                                  </p:iterate>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500" fill="hold"/>
                                        <p:tgtEl>
                                          <p:spTgt spid="15"/>
                                        </p:tgtEl>
                                        <p:attrNameLst>
                                          <p:attrName>ppt_x</p:attrName>
                                        </p:attrNameLst>
                                      </p:cBhvr>
                                      <p:tavLst>
                                        <p:tav tm="0">
                                          <p:val>
                                            <p:strVal val="#ppt_x"/>
                                          </p:val>
                                        </p:tav>
                                        <p:tav tm="100000">
                                          <p:val>
                                            <p:strVal val="#ppt_x"/>
                                          </p:val>
                                        </p:tav>
                                      </p:tavLst>
                                    </p:anim>
                                    <p:anim calcmode="lin" valueType="num">
                                      <p:cBhvr additive="base">
                                        <p:cTn id="2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1" presetClass="entr" presetSubtype="0" fill="hold" grpId="0" nodeType="clickEffect">
                                  <p:stCondLst>
                                    <p:cond delay="0"/>
                                  </p:stCondLst>
                                  <p:iterate type="lt">
                                    <p:tmPct val="10000"/>
                                  </p:iterate>
                                  <p:childTnLst>
                                    <p:set>
                                      <p:cBhvr>
                                        <p:cTn id="31" dur="1" fill="hold">
                                          <p:stCondLst>
                                            <p:cond delay="0"/>
                                          </p:stCondLst>
                                        </p:cTn>
                                        <p:tgtEl>
                                          <p:spTgt spid="17"/>
                                        </p:tgtEl>
                                        <p:attrNameLst>
                                          <p:attrName>style.visibility</p:attrName>
                                        </p:attrNameLst>
                                      </p:cBhvr>
                                      <p:to>
                                        <p:strVal val="visible"/>
                                      </p:to>
                                    </p:set>
                                    <p:anim calcmode="lin" valueType="num">
                                      <p:cBhvr>
                                        <p:cTn id="32"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17"/>
                                        </p:tgtEl>
                                        <p:attrNameLst>
                                          <p:attrName>ppt_y</p:attrName>
                                        </p:attrNameLst>
                                      </p:cBhvr>
                                      <p:tavLst>
                                        <p:tav tm="0">
                                          <p:val>
                                            <p:strVal val="#ppt_y"/>
                                          </p:val>
                                        </p:tav>
                                        <p:tav tm="100000">
                                          <p:val>
                                            <p:strVal val="#ppt_y"/>
                                          </p:val>
                                        </p:tav>
                                      </p:tavLst>
                                    </p:anim>
                                    <p:anim calcmode="lin" valueType="num">
                                      <p:cBhvr>
                                        <p:cTn id="34"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41" presetClass="entr" presetSubtype="0" fill="hold" grpId="1" nodeType="clickEffect">
                                  <p:stCondLst>
                                    <p:cond delay="0"/>
                                  </p:stCondLst>
                                  <p:iterate type="lt">
                                    <p:tmPct val="10000"/>
                                  </p:iterate>
                                  <p:childTnLst>
                                    <p:set>
                                      <p:cBhvr>
                                        <p:cTn id="40" dur="1" fill="hold">
                                          <p:stCondLst>
                                            <p:cond delay="0"/>
                                          </p:stCondLst>
                                        </p:cTn>
                                        <p:tgtEl>
                                          <p:spTgt spid="15"/>
                                        </p:tgtEl>
                                        <p:attrNameLst>
                                          <p:attrName>style.visibility</p:attrName>
                                        </p:attrNameLst>
                                      </p:cBhvr>
                                      <p:to>
                                        <p:strVal val="visible"/>
                                      </p:to>
                                    </p:set>
                                    <p:anim calcmode="lin" valueType="num">
                                      <p:cBhvr>
                                        <p:cTn id="41"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15"/>
                                        </p:tgtEl>
                                        <p:attrNameLst>
                                          <p:attrName>ppt_y</p:attrName>
                                        </p:attrNameLst>
                                      </p:cBhvr>
                                      <p:tavLst>
                                        <p:tav tm="0">
                                          <p:val>
                                            <p:strVal val="#ppt_y"/>
                                          </p:val>
                                        </p:tav>
                                        <p:tav tm="100000">
                                          <p:val>
                                            <p:strVal val="#ppt_y"/>
                                          </p:val>
                                        </p:tav>
                                      </p:tavLst>
                                    </p:anim>
                                    <p:anim calcmode="lin" valueType="num">
                                      <p:cBhvr>
                                        <p:cTn id="43"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animBg="1"/>
      <p:bldP spid="15" grpId="1"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scene3d>
              <a:camera prst="obliqueTopLeft"/>
              <a:lightRig rig="threePt" dir="t"/>
            </a:scene3d>
          </a:bodyPr>
          <a:lstStyle/>
          <a:p>
            <a:pPr fontAlgn="auto">
              <a:spcBef>
                <a:spcPts val="0"/>
              </a:spcBef>
              <a:spcAft>
                <a:spcPts val="0"/>
              </a:spcAft>
            </a:pPr>
            <a:endParaRPr lang="fr-FR" sz="1800" kern="0">
              <a:solidFill>
                <a:sysClr val="windowText" lastClr="000000"/>
              </a:solidFill>
            </a:endParaRPr>
          </a:p>
        </p:txBody>
      </p:sp>
      <p:sp>
        <p:nvSpPr>
          <p:cNvPr id="6" name="Rectangle 5"/>
          <p:cNvSpPr/>
          <p:nvPr/>
        </p:nvSpPr>
        <p:spPr>
          <a:xfrm>
            <a:off x="7524328" y="1275606"/>
            <a:ext cx="1346082" cy="378042"/>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ctr" fontAlgn="auto">
              <a:spcBef>
                <a:spcPts val="0"/>
              </a:spcBef>
              <a:spcAft>
                <a:spcPts val="0"/>
              </a:spcAft>
              <a:defRPr/>
            </a:pPr>
            <a:r>
              <a:rPr lang="ar-SA" sz="2800" b="1" kern="0" dirty="0">
                <a:solidFill>
                  <a:schemeClr val="bg1"/>
                </a:solidFill>
                <a:effectLst>
                  <a:outerShdw blurRad="38100" dist="38100" dir="2700000" algn="tl">
                    <a:srgbClr val="000000">
                      <a:alpha val="43137"/>
                    </a:srgbClr>
                  </a:outerShdw>
                </a:effectLst>
                <a:latin typeface="Andalus" pitchFamily="18" charset="-78"/>
                <a:cs typeface="Andalus" pitchFamily="18" charset="-78"/>
              </a:rPr>
              <a:t>الإشكالية</a:t>
            </a:r>
            <a:endParaRPr lang="fr-FR" sz="2800" b="1" kern="0"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0" name="Arrondir un rectangle avec un coin diagonal 9"/>
          <p:cNvSpPr/>
          <p:nvPr/>
        </p:nvSpPr>
        <p:spPr bwMode="auto">
          <a:xfrm>
            <a:off x="539552" y="1761662"/>
            <a:ext cx="6624736" cy="2178240"/>
          </a:xfrm>
          <a:prstGeom prst="round2DiagRect">
            <a:avLst/>
          </a:prstGeom>
          <a:ln/>
          <a:extLst/>
        </p:spPr>
        <p:style>
          <a:lnRef idx="2">
            <a:schemeClr val="dk1"/>
          </a:lnRef>
          <a:fillRef idx="1">
            <a:schemeClr val="lt1"/>
          </a:fillRef>
          <a:effectRef idx="0">
            <a:schemeClr val="dk1"/>
          </a:effectRef>
          <a:fontRef idx="minor">
            <a:schemeClr val="dk1"/>
          </a:fontRef>
        </p:style>
        <p:txBody>
          <a:bodyPr anchor="ctr"/>
          <a:lstStyle/>
          <a:p>
            <a:pPr lvl="0" algn="just" rtl="1">
              <a:defRPr/>
            </a:pPr>
            <a:r>
              <a:rPr lang="en-US" sz="4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implified Arabic" pitchFamily="18" charset="-78"/>
                <a:cs typeface="Simplified Arabic" pitchFamily="18" charset="-78"/>
              </a:rPr>
              <a:t> </a:t>
            </a:r>
            <a:r>
              <a:rPr lang="ar-DZ" sz="72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implified Arabic" pitchFamily="18" charset="-78"/>
                <a:cs typeface="Simplified Arabic" pitchFamily="18" charset="-78"/>
              </a:rPr>
              <a:t>ماهي</a:t>
            </a:r>
            <a:r>
              <a:rPr lang="ar-DZ" sz="7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implified Arabic" pitchFamily="18" charset="-78"/>
                <a:cs typeface="Simplified Arabic" pitchFamily="18" charset="-78"/>
              </a:rPr>
              <a:t> فكرة النظم عند </a:t>
            </a:r>
            <a:r>
              <a:rPr lang="ar-DZ" sz="7200" b="1"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implified Arabic" pitchFamily="18" charset="-78"/>
                <a:cs typeface="Simplified Arabic" pitchFamily="18" charset="-78"/>
              </a:rPr>
              <a:t>القدامى </a:t>
            </a:r>
            <a:r>
              <a:rPr lang="ar-DZ" sz="72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Simplified Arabic" pitchFamily="18" charset="-78"/>
                <a:cs typeface="Simplified Arabic" pitchFamily="18" charset="-78"/>
              </a:rPr>
              <a:t>؟</a:t>
            </a:r>
            <a:r>
              <a:rPr lang="ar-DZ" sz="7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Simplified Arabic" pitchFamily="18" charset="-78"/>
                <a:cs typeface="Simplified Arabic" pitchFamily="18" charset="-78"/>
              </a:rPr>
              <a:t> </a:t>
            </a:r>
            <a:endParaRPr lang="fr-FR" sz="7200" b="1" spc="50" dirty="0">
              <a:ln w="12700" cmpd="sng">
                <a:solidFill>
                  <a:schemeClr val="accent6">
                    <a:satMod val="120000"/>
                    <a:shade val="80000"/>
                  </a:schemeClr>
                </a:solidFill>
                <a:prstDash val="solid"/>
              </a:ln>
              <a:solidFill>
                <a:schemeClr val="tx1"/>
              </a:solidFill>
              <a:effectLst>
                <a:glow rad="53100">
                  <a:schemeClr val="accent6">
                    <a:satMod val="180000"/>
                    <a:alpha val="30000"/>
                  </a:schemeClr>
                </a:glow>
              </a:effectLst>
              <a:latin typeface="Simplified Arabic" pitchFamily="18" charset="-78"/>
              <a:cs typeface="Simplified Arabic" pitchFamily="18" charset="-78"/>
            </a:endParaRPr>
          </a:p>
        </p:txBody>
      </p:sp>
      <p:grpSp>
        <p:nvGrpSpPr>
          <p:cNvPr id="22" name="Group 34"/>
          <p:cNvGrpSpPr>
            <a:grpSpLocks/>
          </p:cNvGrpSpPr>
          <p:nvPr/>
        </p:nvGrpSpPr>
        <p:grpSpPr bwMode="auto">
          <a:xfrm>
            <a:off x="1331640" y="627534"/>
            <a:ext cx="828000" cy="1080120"/>
            <a:chOff x="866" y="1346"/>
            <a:chExt cx="1150" cy="2491"/>
          </a:xfrm>
          <a:solidFill>
            <a:srgbClr val="000000"/>
          </a:solidFill>
        </p:grpSpPr>
        <p:sp>
          <p:nvSpPr>
            <p:cNvPr id="23" name="Freeform 35"/>
            <p:cNvSpPr>
              <a:spLocks/>
            </p:cNvSpPr>
            <p:nvPr/>
          </p:nvSpPr>
          <p:spPr bwMode="auto">
            <a:xfrm>
              <a:off x="866" y="1537"/>
              <a:ext cx="522" cy="807"/>
            </a:xfrm>
            <a:custGeom>
              <a:avLst/>
              <a:gdLst>
                <a:gd name="T0" fmla="*/ 1 w 1044"/>
                <a:gd name="T1" fmla="*/ 1 h 1612"/>
                <a:gd name="T2" fmla="*/ 1 w 1044"/>
                <a:gd name="T3" fmla="*/ 0 h 1612"/>
                <a:gd name="T4" fmla="*/ 1 w 1044"/>
                <a:gd name="T5" fmla="*/ 1 h 1612"/>
                <a:gd name="T6" fmla="*/ 1 w 1044"/>
                <a:gd name="T7" fmla="*/ 1 h 1612"/>
                <a:gd name="T8" fmla="*/ 1 w 1044"/>
                <a:gd name="T9" fmla="*/ 1 h 1612"/>
                <a:gd name="T10" fmla="*/ 1 w 1044"/>
                <a:gd name="T11" fmla="*/ 1 h 1612"/>
                <a:gd name="T12" fmla="*/ 1 w 1044"/>
                <a:gd name="T13" fmla="*/ 1 h 1612"/>
                <a:gd name="T14" fmla="*/ 1 w 1044"/>
                <a:gd name="T15" fmla="*/ 1 h 1612"/>
                <a:gd name="T16" fmla="*/ 1 w 1044"/>
                <a:gd name="T17" fmla="*/ 1 h 1612"/>
                <a:gd name="T18" fmla="*/ 1 w 1044"/>
                <a:gd name="T19" fmla="*/ 1 h 1612"/>
                <a:gd name="T20" fmla="*/ 1 w 1044"/>
                <a:gd name="T21" fmla="*/ 1 h 1612"/>
                <a:gd name="T22" fmla="*/ 1 w 1044"/>
                <a:gd name="T23" fmla="*/ 1 h 1612"/>
                <a:gd name="T24" fmla="*/ 1 w 1044"/>
                <a:gd name="T25" fmla="*/ 1 h 1612"/>
                <a:gd name="T26" fmla="*/ 1 w 1044"/>
                <a:gd name="T27" fmla="*/ 1 h 1612"/>
                <a:gd name="T28" fmla="*/ 1 w 1044"/>
                <a:gd name="T29" fmla="*/ 1 h 1612"/>
                <a:gd name="T30" fmla="*/ 1 w 1044"/>
                <a:gd name="T31" fmla="*/ 1 h 1612"/>
                <a:gd name="T32" fmla="*/ 1 w 1044"/>
                <a:gd name="T33" fmla="*/ 1 h 1612"/>
                <a:gd name="T34" fmla="*/ 1 w 1044"/>
                <a:gd name="T35" fmla="*/ 1 h 1612"/>
                <a:gd name="T36" fmla="*/ 1 w 1044"/>
                <a:gd name="T37" fmla="*/ 1 h 1612"/>
                <a:gd name="T38" fmla="*/ 1 w 1044"/>
                <a:gd name="T39" fmla="*/ 1 h 1612"/>
                <a:gd name="T40" fmla="*/ 1 w 1044"/>
                <a:gd name="T41" fmla="*/ 1 h 1612"/>
                <a:gd name="T42" fmla="*/ 1 w 1044"/>
                <a:gd name="T43" fmla="*/ 1 h 1612"/>
                <a:gd name="T44" fmla="*/ 1 w 1044"/>
                <a:gd name="T45" fmla="*/ 1 h 1612"/>
                <a:gd name="T46" fmla="*/ 1 w 1044"/>
                <a:gd name="T47" fmla="*/ 1 h 1612"/>
                <a:gd name="T48" fmla="*/ 1 w 1044"/>
                <a:gd name="T49" fmla="*/ 1 h 1612"/>
                <a:gd name="T50" fmla="*/ 1 w 1044"/>
                <a:gd name="T51" fmla="*/ 1 h 1612"/>
                <a:gd name="T52" fmla="*/ 1 w 1044"/>
                <a:gd name="T53" fmla="*/ 1 h 1612"/>
                <a:gd name="T54" fmla="*/ 1 w 1044"/>
                <a:gd name="T55" fmla="*/ 1 h 1612"/>
                <a:gd name="T56" fmla="*/ 1 w 1044"/>
                <a:gd name="T57" fmla="*/ 1 h 1612"/>
                <a:gd name="T58" fmla="*/ 1 w 1044"/>
                <a:gd name="T59" fmla="*/ 1 h 1612"/>
                <a:gd name="T60" fmla="*/ 1 w 1044"/>
                <a:gd name="T61" fmla="*/ 1 h 1612"/>
                <a:gd name="T62" fmla="*/ 1 w 1044"/>
                <a:gd name="T63" fmla="*/ 1 h 1612"/>
                <a:gd name="T64" fmla="*/ 1 w 1044"/>
                <a:gd name="T65" fmla="*/ 1 h 1612"/>
                <a:gd name="T66" fmla="*/ 1 w 1044"/>
                <a:gd name="T67" fmla="*/ 1 h 1612"/>
                <a:gd name="T68" fmla="*/ 1 w 1044"/>
                <a:gd name="T69" fmla="*/ 1 h 1612"/>
                <a:gd name="T70" fmla="*/ 1 w 1044"/>
                <a:gd name="T71" fmla="*/ 1 h 1612"/>
                <a:gd name="T72" fmla="*/ 1 w 1044"/>
                <a:gd name="T73" fmla="*/ 1 h 1612"/>
                <a:gd name="T74" fmla="*/ 0 w 1044"/>
                <a:gd name="T75" fmla="*/ 1 h 1612"/>
                <a:gd name="T76" fmla="*/ 1 w 1044"/>
                <a:gd name="T77" fmla="*/ 1 h 1612"/>
                <a:gd name="T78" fmla="*/ 1 w 1044"/>
                <a:gd name="T79" fmla="*/ 1 h 1612"/>
                <a:gd name="T80" fmla="*/ 1 w 1044"/>
                <a:gd name="T81" fmla="*/ 1 h 1612"/>
                <a:gd name="T82" fmla="*/ 1 w 1044"/>
                <a:gd name="T83" fmla="*/ 1 h 1612"/>
                <a:gd name="T84" fmla="*/ 1 w 1044"/>
                <a:gd name="T85" fmla="*/ 1 h 1612"/>
                <a:gd name="T86" fmla="*/ 1 w 1044"/>
                <a:gd name="T87" fmla="*/ 1 h 1612"/>
                <a:gd name="T88" fmla="*/ 1 w 1044"/>
                <a:gd name="T89" fmla="*/ 1 h 161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044"/>
                <a:gd name="T136" fmla="*/ 0 h 1612"/>
                <a:gd name="T137" fmla="*/ 1044 w 1044"/>
                <a:gd name="T138" fmla="*/ 1612 h 161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044" h="1612">
                  <a:moveTo>
                    <a:pt x="609" y="37"/>
                  </a:moveTo>
                  <a:lnTo>
                    <a:pt x="740" y="0"/>
                  </a:lnTo>
                  <a:lnTo>
                    <a:pt x="845" y="6"/>
                  </a:lnTo>
                  <a:lnTo>
                    <a:pt x="925" y="63"/>
                  </a:lnTo>
                  <a:lnTo>
                    <a:pt x="978" y="154"/>
                  </a:lnTo>
                  <a:lnTo>
                    <a:pt x="959" y="250"/>
                  </a:lnTo>
                  <a:lnTo>
                    <a:pt x="885" y="250"/>
                  </a:lnTo>
                  <a:lnTo>
                    <a:pt x="905" y="172"/>
                  </a:lnTo>
                  <a:lnTo>
                    <a:pt x="845" y="103"/>
                  </a:lnTo>
                  <a:lnTo>
                    <a:pt x="788" y="77"/>
                  </a:lnTo>
                  <a:lnTo>
                    <a:pt x="689" y="103"/>
                  </a:lnTo>
                  <a:lnTo>
                    <a:pt x="728" y="180"/>
                  </a:lnTo>
                  <a:lnTo>
                    <a:pt x="740" y="250"/>
                  </a:lnTo>
                  <a:lnTo>
                    <a:pt x="728" y="309"/>
                  </a:lnTo>
                  <a:lnTo>
                    <a:pt x="629" y="335"/>
                  </a:lnTo>
                  <a:lnTo>
                    <a:pt x="524" y="315"/>
                  </a:lnTo>
                  <a:lnTo>
                    <a:pt x="504" y="269"/>
                  </a:lnTo>
                  <a:lnTo>
                    <a:pt x="393" y="392"/>
                  </a:lnTo>
                  <a:lnTo>
                    <a:pt x="327" y="527"/>
                  </a:lnTo>
                  <a:lnTo>
                    <a:pt x="236" y="702"/>
                  </a:lnTo>
                  <a:lnTo>
                    <a:pt x="177" y="857"/>
                  </a:lnTo>
                  <a:lnTo>
                    <a:pt x="151" y="1005"/>
                  </a:lnTo>
                  <a:lnTo>
                    <a:pt x="171" y="1083"/>
                  </a:lnTo>
                  <a:lnTo>
                    <a:pt x="276" y="1180"/>
                  </a:lnTo>
                  <a:lnTo>
                    <a:pt x="492" y="1263"/>
                  </a:lnTo>
                  <a:lnTo>
                    <a:pt x="609" y="1301"/>
                  </a:lnTo>
                  <a:lnTo>
                    <a:pt x="728" y="1321"/>
                  </a:lnTo>
                  <a:lnTo>
                    <a:pt x="905" y="1392"/>
                  </a:lnTo>
                  <a:lnTo>
                    <a:pt x="1036" y="1438"/>
                  </a:lnTo>
                  <a:lnTo>
                    <a:pt x="1044" y="1527"/>
                  </a:lnTo>
                  <a:lnTo>
                    <a:pt x="978" y="1592"/>
                  </a:lnTo>
                  <a:lnTo>
                    <a:pt x="899" y="1612"/>
                  </a:lnTo>
                  <a:lnTo>
                    <a:pt x="780" y="1553"/>
                  </a:lnTo>
                  <a:lnTo>
                    <a:pt x="504" y="1412"/>
                  </a:lnTo>
                  <a:lnTo>
                    <a:pt x="276" y="1315"/>
                  </a:lnTo>
                  <a:lnTo>
                    <a:pt x="117" y="1206"/>
                  </a:lnTo>
                  <a:lnTo>
                    <a:pt x="12" y="1108"/>
                  </a:lnTo>
                  <a:lnTo>
                    <a:pt x="0" y="991"/>
                  </a:lnTo>
                  <a:lnTo>
                    <a:pt x="58" y="837"/>
                  </a:lnTo>
                  <a:lnTo>
                    <a:pt x="177" y="605"/>
                  </a:lnTo>
                  <a:lnTo>
                    <a:pt x="288" y="412"/>
                  </a:lnTo>
                  <a:lnTo>
                    <a:pt x="427" y="212"/>
                  </a:lnTo>
                  <a:lnTo>
                    <a:pt x="532" y="95"/>
                  </a:lnTo>
                  <a:lnTo>
                    <a:pt x="663" y="37"/>
                  </a:lnTo>
                  <a:lnTo>
                    <a:pt x="609" y="37"/>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24" name="Freeform 36"/>
            <p:cNvSpPr>
              <a:spLocks/>
            </p:cNvSpPr>
            <p:nvPr/>
          </p:nvSpPr>
          <p:spPr bwMode="auto">
            <a:xfrm>
              <a:off x="1509" y="2885"/>
              <a:ext cx="507" cy="939"/>
            </a:xfrm>
            <a:custGeom>
              <a:avLst/>
              <a:gdLst>
                <a:gd name="T0" fmla="*/ 1 w 1014"/>
                <a:gd name="T1" fmla="*/ 0 h 1878"/>
                <a:gd name="T2" fmla="*/ 1 w 1014"/>
                <a:gd name="T3" fmla="*/ 0 h 1878"/>
                <a:gd name="T4" fmla="*/ 0 w 1014"/>
                <a:gd name="T5" fmla="*/ 1 h 1878"/>
                <a:gd name="T6" fmla="*/ 1 w 1014"/>
                <a:gd name="T7" fmla="*/ 1 h 1878"/>
                <a:gd name="T8" fmla="*/ 1 w 1014"/>
                <a:gd name="T9" fmla="*/ 1 h 1878"/>
                <a:gd name="T10" fmla="*/ 1 w 1014"/>
                <a:gd name="T11" fmla="*/ 1 h 1878"/>
                <a:gd name="T12" fmla="*/ 1 w 1014"/>
                <a:gd name="T13" fmla="*/ 1 h 1878"/>
                <a:gd name="T14" fmla="*/ 1 w 1014"/>
                <a:gd name="T15" fmla="*/ 1 h 1878"/>
                <a:gd name="T16" fmla="*/ 1 w 1014"/>
                <a:gd name="T17" fmla="*/ 1 h 1878"/>
                <a:gd name="T18" fmla="*/ 1 w 1014"/>
                <a:gd name="T19" fmla="*/ 1 h 1878"/>
                <a:gd name="T20" fmla="*/ 1 w 1014"/>
                <a:gd name="T21" fmla="*/ 1 h 1878"/>
                <a:gd name="T22" fmla="*/ 1 w 1014"/>
                <a:gd name="T23" fmla="*/ 1 h 1878"/>
                <a:gd name="T24" fmla="*/ 1 w 1014"/>
                <a:gd name="T25" fmla="*/ 1 h 1878"/>
                <a:gd name="T26" fmla="*/ 1 w 1014"/>
                <a:gd name="T27" fmla="*/ 1 h 1878"/>
                <a:gd name="T28" fmla="*/ 1 w 1014"/>
                <a:gd name="T29" fmla="*/ 1 h 1878"/>
                <a:gd name="T30" fmla="*/ 1 w 1014"/>
                <a:gd name="T31" fmla="*/ 1 h 1878"/>
                <a:gd name="T32" fmla="*/ 1 w 1014"/>
                <a:gd name="T33" fmla="*/ 1 h 1878"/>
                <a:gd name="T34" fmla="*/ 1 w 1014"/>
                <a:gd name="T35" fmla="*/ 1 h 1878"/>
                <a:gd name="T36" fmla="*/ 1 w 1014"/>
                <a:gd name="T37" fmla="*/ 1 h 1878"/>
                <a:gd name="T38" fmla="*/ 1 w 1014"/>
                <a:gd name="T39" fmla="*/ 1 h 1878"/>
                <a:gd name="T40" fmla="*/ 1 w 1014"/>
                <a:gd name="T41" fmla="*/ 1 h 1878"/>
                <a:gd name="T42" fmla="*/ 1 w 1014"/>
                <a:gd name="T43" fmla="*/ 1 h 1878"/>
                <a:gd name="T44" fmla="*/ 1 w 1014"/>
                <a:gd name="T45" fmla="*/ 1 h 1878"/>
                <a:gd name="T46" fmla="*/ 1 w 1014"/>
                <a:gd name="T47" fmla="*/ 1 h 1878"/>
                <a:gd name="T48" fmla="*/ 1 w 1014"/>
                <a:gd name="T49" fmla="*/ 1 h 1878"/>
                <a:gd name="T50" fmla="*/ 1 w 1014"/>
                <a:gd name="T51" fmla="*/ 1 h 1878"/>
                <a:gd name="T52" fmla="*/ 1 w 1014"/>
                <a:gd name="T53" fmla="*/ 1 h 1878"/>
                <a:gd name="T54" fmla="*/ 1 w 1014"/>
                <a:gd name="T55" fmla="*/ 1 h 1878"/>
                <a:gd name="T56" fmla="*/ 1 w 1014"/>
                <a:gd name="T57" fmla="*/ 1 h 1878"/>
                <a:gd name="T58" fmla="*/ 1 w 1014"/>
                <a:gd name="T59" fmla="*/ 1 h 1878"/>
                <a:gd name="T60" fmla="*/ 1 w 1014"/>
                <a:gd name="T61" fmla="*/ 1 h 1878"/>
                <a:gd name="T62" fmla="*/ 1 w 1014"/>
                <a:gd name="T63" fmla="*/ 1 h 1878"/>
                <a:gd name="T64" fmla="*/ 1 w 1014"/>
                <a:gd name="T65" fmla="*/ 1 h 1878"/>
                <a:gd name="T66" fmla="*/ 1 w 1014"/>
                <a:gd name="T67" fmla="*/ 0 h 18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14"/>
                <a:gd name="T103" fmla="*/ 0 h 1878"/>
                <a:gd name="T104" fmla="*/ 1014 w 1014"/>
                <a:gd name="T105" fmla="*/ 1878 h 187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14" h="1878">
                  <a:moveTo>
                    <a:pt x="117" y="0"/>
                  </a:moveTo>
                  <a:lnTo>
                    <a:pt x="26" y="0"/>
                  </a:lnTo>
                  <a:lnTo>
                    <a:pt x="0" y="135"/>
                  </a:lnTo>
                  <a:lnTo>
                    <a:pt x="65" y="214"/>
                  </a:lnTo>
                  <a:lnTo>
                    <a:pt x="276" y="401"/>
                  </a:lnTo>
                  <a:lnTo>
                    <a:pt x="460" y="639"/>
                  </a:lnTo>
                  <a:lnTo>
                    <a:pt x="579" y="885"/>
                  </a:lnTo>
                  <a:lnTo>
                    <a:pt x="597" y="1045"/>
                  </a:lnTo>
                  <a:lnTo>
                    <a:pt x="591" y="1162"/>
                  </a:lnTo>
                  <a:lnTo>
                    <a:pt x="540" y="1426"/>
                  </a:lnTo>
                  <a:lnTo>
                    <a:pt x="472" y="1640"/>
                  </a:lnTo>
                  <a:lnTo>
                    <a:pt x="415" y="1763"/>
                  </a:lnTo>
                  <a:lnTo>
                    <a:pt x="401" y="1841"/>
                  </a:lnTo>
                  <a:lnTo>
                    <a:pt x="460" y="1841"/>
                  </a:lnTo>
                  <a:lnTo>
                    <a:pt x="552" y="1815"/>
                  </a:lnTo>
                  <a:lnTo>
                    <a:pt x="579" y="1821"/>
                  </a:lnTo>
                  <a:lnTo>
                    <a:pt x="770" y="1833"/>
                  </a:lnTo>
                  <a:lnTo>
                    <a:pt x="915" y="1878"/>
                  </a:lnTo>
                  <a:lnTo>
                    <a:pt x="966" y="1852"/>
                  </a:lnTo>
                  <a:lnTo>
                    <a:pt x="1014" y="1755"/>
                  </a:lnTo>
                  <a:lnTo>
                    <a:pt x="966" y="1704"/>
                  </a:lnTo>
                  <a:lnTo>
                    <a:pt x="750" y="1698"/>
                  </a:lnTo>
                  <a:lnTo>
                    <a:pt x="597" y="1718"/>
                  </a:lnTo>
                  <a:lnTo>
                    <a:pt x="520" y="1755"/>
                  </a:lnTo>
                  <a:lnTo>
                    <a:pt x="532" y="1666"/>
                  </a:lnTo>
                  <a:lnTo>
                    <a:pt x="611" y="1529"/>
                  </a:lnTo>
                  <a:lnTo>
                    <a:pt x="677" y="1317"/>
                  </a:lnTo>
                  <a:lnTo>
                    <a:pt x="730" y="1137"/>
                  </a:lnTo>
                  <a:lnTo>
                    <a:pt x="691" y="930"/>
                  </a:lnTo>
                  <a:lnTo>
                    <a:pt x="631" y="710"/>
                  </a:lnTo>
                  <a:lnTo>
                    <a:pt x="512" y="458"/>
                  </a:lnTo>
                  <a:lnTo>
                    <a:pt x="341" y="226"/>
                  </a:lnTo>
                  <a:lnTo>
                    <a:pt x="196" y="58"/>
                  </a:lnTo>
                  <a:lnTo>
                    <a:pt x="117" y="0"/>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25" name="Freeform 37"/>
            <p:cNvSpPr>
              <a:spLocks/>
            </p:cNvSpPr>
            <p:nvPr/>
          </p:nvSpPr>
          <p:spPr bwMode="auto">
            <a:xfrm>
              <a:off x="1198" y="2880"/>
              <a:ext cx="342" cy="957"/>
            </a:xfrm>
            <a:custGeom>
              <a:avLst/>
              <a:gdLst>
                <a:gd name="T0" fmla="*/ 1 w 683"/>
                <a:gd name="T1" fmla="*/ 0 h 1914"/>
                <a:gd name="T2" fmla="*/ 1 w 683"/>
                <a:gd name="T3" fmla="*/ 1 h 1914"/>
                <a:gd name="T4" fmla="*/ 1 w 683"/>
                <a:gd name="T5" fmla="*/ 1 h 1914"/>
                <a:gd name="T6" fmla="*/ 1 w 683"/>
                <a:gd name="T7" fmla="*/ 1 h 1914"/>
                <a:gd name="T8" fmla="*/ 1 w 683"/>
                <a:gd name="T9" fmla="*/ 1 h 1914"/>
                <a:gd name="T10" fmla="*/ 1 w 683"/>
                <a:gd name="T11" fmla="*/ 1 h 1914"/>
                <a:gd name="T12" fmla="*/ 1 w 683"/>
                <a:gd name="T13" fmla="*/ 1 h 1914"/>
                <a:gd name="T14" fmla="*/ 1 w 683"/>
                <a:gd name="T15" fmla="*/ 1 h 1914"/>
                <a:gd name="T16" fmla="*/ 1 w 683"/>
                <a:gd name="T17" fmla="*/ 1 h 1914"/>
                <a:gd name="T18" fmla="*/ 1 w 683"/>
                <a:gd name="T19" fmla="*/ 1 h 1914"/>
                <a:gd name="T20" fmla="*/ 1 w 683"/>
                <a:gd name="T21" fmla="*/ 1 h 1914"/>
                <a:gd name="T22" fmla="*/ 1 w 683"/>
                <a:gd name="T23" fmla="*/ 1 h 1914"/>
                <a:gd name="T24" fmla="*/ 1 w 683"/>
                <a:gd name="T25" fmla="*/ 1 h 1914"/>
                <a:gd name="T26" fmla="*/ 0 w 683"/>
                <a:gd name="T27" fmla="*/ 1 h 1914"/>
                <a:gd name="T28" fmla="*/ 1 w 683"/>
                <a:gd name="T29" fmla="*/ 1 h 1914"/>
                <a:gd name="T30" fmla="*/ 1 w 683"/>
                <a:gd name="T31" fmla="*/ 1 h 1914"/>
                <a:gd name="T32" fmla="*/ 1 w 683"/>
                <a:gd name="T33" fmla="*/ 1 h 1914"/>
                <a:gd name="T34" fmla="*/ 1 w 683"/>
                <a:gd name="T35" fmla="*/ 1 h 1914"/>
                <a:gd name="T36" fmla="*/ 1 w 683"/>
                <a:gd name="T37" fmla="*/ 1 h 1914"/>
                <a:gd name="T38" fmla="*/ 1 w 683"/>
                <a:gd name="T39" fmla="*/ 1 h 1914"/>
                <a:gd name="T40" fmla="*/ 1 w 683"/>
                <a:gd name="T41" fmla="*/ 1 h 1914"/>
                <a:gd name="T42" fmla="*/ 1 w 683"/>
                <a:gd name="T43" fmla="*/ 1 h 1914"/>
                <a:gd name="T44" fmla="*/ 1 w 683"/>
                <a:gd name="T45" fmla="*/ 1 h 1914"/>
                <a:gd name="T46" fmla="*/ 1 w 683"/>
                <a:gd name="T47" fmla="*/ 1 h 1914"/>
                <a:gd name="T48" fmla="*/ 1 w 683"/>
                <a:gd name="T49" fmla="*/ 1 h 1914"/>
                <a:gd name="T50" fmla="*/ 1 w 683"/>
                <a:gd name="T51" fmla="*/ 1 h 1914"/>
                <a:gd name="T52" fmla="*/ 1 w 683"/>
                <a:gd name="T53" fmla="*/ 1 h 1914"/>
                <a:gd name="T54" fmla="*/ 1 w 683"/>
                <a:gd name="T55" fmla="*/ 1 h 1914"/>
                <a:gd name="T56" fmla="*/ 1 w 683"/>
                <a:gd name="T57" fmla="*/ 1 h 1914"/>
                <a:gd name="T58" fmla="*/ 1 w 683"/>
                <a:gd name="T59" fmla="*/ 1 h 1914"/>
                <a:gd name="T60" fmla="*/ 1 w 683"/>
                <a:gd name="T61" fmla="*/ 0 h 1914"/>
                <a:gd name="T62" fmla="*/ 1 w 683"/>
                <a:gd name="T63" fmla="*/ 0 h 191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83"/>
                <a:gd name="T97" fmla="*/ 0 h 1914"/>
                <a:gd name="T98" fmla="*/ 683 w 683"/>
                <a:gd name="T99" fmla="*/ 1914 h 191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83" h="1914">
                  <a:moveTo>
                    <a:pt x="472" y="0"/>
                  </a:moveTo>
                  <a:lnTo>
                    <a:pt x="387" y="181"/>
                  </a:lnTo>
                  <a:lnTo>
                    <a:pt x="327" y="444"/>
                  </a:lnTo>
                  <a:lnTo>
                    <a:pt x="256" y="736"/>
                  </a:lnTo>
                  <a:lnTo>
                    <a:pt x="190" y="1031"/>
                  </a:lnTo>
                  <a:lnTo>
                    <a:pt x="190" y="1141"/>
                  </a:lnTo>
                  <a:lnTo>
                    <a:pt x="256" y="1335"/>
                  </a:lnTo>
                  <a:lnTo>
                    <a:pt x="347" y="1438"/>
                  </a:lnTo>
                  <a:lnTo>
                    <a:pt x="432" y="1567"/>
                  </a:lnTo>
                  <a:lnTo>
                    <a:pt x="492" y="1662"/>
                  </a:lnTo>
                  <a:lnTo>
                    <a:pt x="466" y="1708"/>
                  </a:lnTo>
                  <a:lnTo>
                    <a:pt x="315" y="1728"/>
                  </a:lnTo>
                  <a:lnTo>
                    <a:pt x="71" y="1765"/>
                  </a:lnTo>
                  <a:lnTo>
                    <a:pt x="0" y="1825"/>
                  </a:lnTo>
                  <a:lnTo>
                    <a:pt x="59" y="1876"/>
                  </a:lnTo>
                  <a:lnTo>
                    <a:pt x="196" y="1914"/>
                  </a:lnTo>
                  <a:lnTo>
                    <a:pt x="355" y="1837"/>
                  </a:lnTo>
                  <a:lnTo>
                    <a:pt x="472" y="1785"/>
                  </a:lnTo>
                  <a:lnTo>
                    <a:pt x="623" y="1765"/>
                  </a:lnTo>
                  <a:lnTo>
                    <a:pt x="683" y="1747"/>
                  </a:lnTo>
                  <a:lnTo>
                    <a:pt x="663" y="1682"/>
                  </a:lnTo>
                  <a:lnTo>
                    <a:pt x="492" y="1515"/>
                  </a:lnTo>
                  <a:lnTo>
                    <a:pt x="393" y="1341"/>
                  </a:lnTo>
                  <a:lnTo>
                    <a:pt x="307" y="1224"/>
                  </a:lnTo>
                  <a:lnTo>
                    <a:pt x="296" y="1109"/>
                  </a:lnTo>
                  <a:lnTo>
                    <a:pt x="335" y="916"/>
                  </a:lnTo>
                  <a:lnTo>
                    <a:pt x="427" y="716"/>
                  </a:lnTo>
                  <a:lnTo>
                    <a:pt x="526" y="375"/>
                  </a:lnTo>
                  <a:lnTo>
                    <a:pt x="611" y="175"/>
                  </a:lnTo>
                  <a:lnTo>
                    <a:pt x="603" y="58"/>
                  </a:lnTo>
                  <a:lnTo>
                    <a:pt x="526" y="0"/>
                  </a:lnTo>
                  <a:lnTo>
                    <a:pt x="472" y="0"/>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26" name="Freeform 38"/>
            <p:cNvSpPr>
              <a:spLocks/>
            </p:cNvSpPr>
            <p:nvPr/>
          </p:nvSpPr>
          <p:spPr bwMode="auto">
            <a:xfrm>
              <a:off x="1484" y="2227"/>
              <a:ext cx="417" cy="581"/>
            </a:xfrm>
            <a:custGeom>
              <a:avLst/>
              <a:gdLst>
                <a:gd name="T0" fmla="*/ 1 w 834"/>
                <a:gd name="T1" fmla="*/ 0 h 1162"/>
                <a:gd name="T2" fmla="*/ 1 w 834"/>
                <a:gd name="T3" fmla="*/ 1 h 1162"/>
                <a:gd name="T4" fmla="*/ 1 w 834"/>
                <a:gd name="T5" fmla="*/ 1 h 1162"/>
                <a:gd name="T6" fmla="*/ 1 w 834"/>
                <a:gd name="T7" fmla="*/ 1 h 1162"/>
                <a:gd name="T8" fmla="*/ 1 w 834"/>
                <a:gd name="T9" fmla="*/ 1 h 1162"/>
                <a:gd name="T10" fmla="*/ 1 w 834"/>
                <a:gd name="T11" fmla="*/ 1 h 1162"/>
                <a:gd name="T12" fmla="*/ 1 w 834"/>
                <a:gd name="T13" fmla="*/ 1 h 1162"/>
                <a:gd name="T14" fmla="*/ 1 w 834"/>
                <a:gd name="T15" fmla="*/ 1 h 1162"/>
                <a:gd name="T16" fmla="*/ 1 w 834"/>
                <a:gd name="T17" fmla="*/ 1 h 1162"/>
                <a:gd name="T18" fmla="*/ 1 w 834"/>
                <a:gd name="T19" fmla="*/ 1 h 1162"/>
                <a:gd name="T20" fmla="*/ 1 w 834"/>
                <a:gd name="T21" fmla="*/ 1 h 1162"/>
                <a:gd name="T22" fmla="*/ 1 w 834"/>
                <a:gd name="T23" fmla="*/ 1 h 1162"/>
                <a:gd name="T24" fmla="*/ 1 w 834"/>
                <a:gd name="T25" fmla="*/ 1 h 1162"/>
                <a:gd name="T26" fmla="*/ 1 w 834"/>
                <a:gd name="T27" fmla="*/ 1 h 1162"/>
                <a:gd name="T28" fmla="*/ 1 w 834"/>
                <a:gd name="T29" fmla="*/ 1 h 1162"/>
                <a:gd name="T30" fmla="*/ 1 w 834"/>
                <a:gd name="T31" fmla="*/ 1 h 1162"/>
                <a:gd name="T32" fmla="*/ 1 w 834"/>
                <a:gd name="T33" fmla="*/ 1 h 1162"/>
                <a:gd name="T34" fmla="*/ 1 w 834"/>
                <a:gd name="T35" fmla="*/ 1 h 1162"/>
                <a:gd name="T36" fmla="*/ 1 w 834"/>
                <a:gd name="T37" fmla="*/ 1 h 1162"/>
                <a:gd name="T38" fmla="*/ 1 w 834"/>
                <a:gd name="T39" fmla="*/ 1 h 1162"/>
                <a:gd name="T40" fmla="*/ 1 w 834"/>
                <a:gd name="T41" fmla="*/ 1 h 1162"/>
                <a:gd name="T42" fmla="*/ 1 w 834"/>
                <a:gd name="T43" fmla="*/ 1 h 1162"/>
                <a:gd name="T44" fmla="*/ 1 w 834"/>
                <a:gd name="T45" fmla="*/ 1 h 1162"/>
                <a:gd name="T46" fmla="*/ 1 w 834"/>
                <a:gd name="T47" fmla="*/ 1 h 1162"/>
                <a:gd name="T48" fmla="*/ 1 w 834"/>
                <a:gd name="T49" fmla="*/ 1 h 1162"/>
                <a:gd name="T50" fmla="*/ 1 w 834"/>
                <a:gd name="T51" fmla="*/ 1 h 1162"/>
                <a:gd name="T52" fmla="*/ 1 w 834"/>
                <a:gd name="T53" fmla="*/ 1 h 1162"/>
                <a:gd name="T54" fmla="*/ 1 w 834"/>
                <a:gd name="T55" fmla="*/ 1 h 1162"/>
                <a:gd name="T56" fmla="*/ 1 w 834"/>
                <a:gd name="T57" fmla="*/ 1 h 1162"/>
                <a:gd name="T58" fmla="*/ 1 w 834"/>
                <a:gd name="T59" fmla="*/ 1 h 1162"/>
                <a:gd name="T60" fmla="*/ 1 w 834"/>
                <a:gd name="T61" fmla="*/ 1 h 1162"/>
                <a:gd name="T62" fmla="*/ 1 w 834"/>
                <a:gd name="T63" fmla="*/ 1 h 1162"/>
                <a:gd name="T64" fmla="*/ 1 w 834"/>
                <a:gd name="T65" fmla="*/ 1 h 1162"/>
                <a:gd name="T66" fmla="*/ 0 w 834"/>
                <a:gd name="T67" fmla="*/ 1 h 1162"/>
                <a:gd name="T68" fmla="*/ 1 w 834"/>
                <a:gd name="T69" fmla="*/ 0 h 116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34"/>
                <a:gd name="T106" fmla="*/ 0 h 1162"/>
                <a:gd name="T107" fmla="*/ 834 w 834"/>
                <a:gd name="T108" fmla="*/ 1162 h 116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34" h="1162">
                  <a:moveTo>
                    <a:pt x="46" y="0"/>
                  </a:moveTo>
                  <a:lnTo>
                    <a:pt x="217" y="20"/>
                  </a:lnTo>
                  <a:lnTo>
                    <a:pt x="393" y="52"/>
                  </a:lnTo>
                  <a:lnTo>
                    <a:pt x="578" y="155"/>
                  </a:lnTo>
                  <a:lnTo>
                    <a:pt x="709" y="232"/>
                  </a:lnTo>
                  <a:lnTo>
                    <a:pt x="794" y="343"/>
                  </a:lnTo>
                  <a:lnTo>
                    <a:pt x="834" y="407"/>
                  </a:lnTo>
                  <a:lnTo>
                    <a:pt x="755" y="595"/>
                  </a:lnTo>
                  <a:lnTo>
                    <a:pt x="630" y="710"/>
                  </a:lnTo>
                  <a:lnTo>
                    <a:pt x="479" y="793"/>
                  </a:lnTo>
                  <a:lnTo>
                    <a:pt x="399" y="845"/>
                  </a:lnTo>
                  <a:lnTo>
                    <a:pt x="262" y="871"/>
                  </a:lnTo>
                  <a:lnTo>
                    <a:pt x="256" y="922"/>
                  </a:lnTo>
                  <a:lnTo>
                    <a:pt x="362" y="968"/>
                  </a:lnTo>
                  <a:lnTo>
                    <a:pt x="512" y="1008"/>
                  </a:lnTo>
                  <a:lnTo>
                    <a:pt x="655" y="1085"/>
                  </a:lnTo>
                  <a:lnTo>
                    <a:pt x="598" y="1143"/>
                  </a:lnTo>
                  <a:lnTo>
                    <a:pt x="538" y="1162"/>
                  </a:lnTo>
                  <a:lnTo>
                    <a:pt x="453" y="1077"/>
                  </a:lnTo>
                  <a:lnTo>
                    <a:pt x="322" y="1026"/>
                  </a:lnTo>
                  <a:lnTo>
                    <a:pt x="217" y="988"/>
                  </a:lnTo>
                  <a:lnTo>
                    <a:pt x="217" y="910"/>
                  </a:lnTo>
                  <a:lnTo>
                    <a:pt x="237" y="827"/>
                  </a:lnTo>
                  <a:lnTo>
                    <a:pt x="302" y="793"/>
                  </a:lnTo>
                  <a:lnTo>
                    <a:pt x="512" y="710"/>
                  </a:lnTo>
                  <a:lnTo>
                    <a:pt x="630" y="581"/>
                  </a:lnTo>
                  <a:lnTo>
                    <a:pt x="715" y="446"/>
                  </a:lnTo>
                  <a:lnTo>
                    <a:pt x="695" y="381"/>
                  </a:lnTo>
                  <a:lnTo>
                    <a:pt x="630" y="304"/>
                  </a:lnTo>
                  <a:lnTo>
                    <a:pt x="473" y="195"/>
                  </a:lnTo>
                  <a:lnTo>
                    <a:pt x="282" y="155"/>
                  </a:lnTo>
                  <a:lnTo>
                    <a:pt x="157" y="149"/>
                  </a:lnTo>
                  <a:lnTo>
                    <a:pt x="46" y="149"/>
                  </a:lnTo>
                  <a:lnTo>
                    <a:pt x="0" y="77"/>
                  </a:lnTo>
                  <a:lnTo>
                    <a:pt x="46" y="0"/>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27" name="Freeform 39"/>
            <p:cNvSpPr>
              <a:spLocks/>
            </p:cNvSpPr>
            <p:nvPr/>
          </p:nvSpPr>
          <p:spPr bwMode="auto">
            <a:xfrm>
              <a:off x="1235" y="1666"/>
              <a:ext cx="454" cy="503"/>
            </a:xfrm>
            <a:custGeom>
              <a:avLst/>
              <a:gdLst>
                <a:gd name="T0" fmla="*/ 1 w 907"/>
                <a:gd name="T1" fmla="*/ 1 h 1005"/>
                <a:gd name="T2" fmla="*/ 1 w 907"/>
                <a:gd name="T3" fmla="*/ 1 h 1005"/>
                <a:gd name="T4" fmla="*/ 1 w 907"/>
                <a:gd name="T5" fmla="*/ 1 h 1005"/>
                <a:gd name="T6" fmla="*/ 1 w 907"/>
                <a:gd name="T7" fmla="*/ 0 h 1005"/>
                <a:gd name="T8" fmla="*/ 1 w 907"/>
                <a:gd name="T9" fmla="*/ 1 h 1005"/>
                <a:gd name="T10" fmla="*/ 1 w 907"/>
                <a:gd name="T11" fmla="*/ 1 h 1005"/>
                <a:gd name="T12" fmla="*/ 0 w 907"/>
                <a:gd name="T13" fmla="*/ 1 h 1005"/>
                <a:gd name="T14" fmla="*/ 1 w 907"/>
                <a:gd name="T15" fmla="*/ 1 h 1005"/>
                <a:gd name="T16" fmla="*/ 1 w 907"/>
                <a:gd name="T17" fmla="*/ 1 h 1005"/>
                <a:gd name="T18" fmla="*/ 1 w 907"/>
                <a:gd name="T19" fmla="*/ 1 h 1005"/>
                <a:gd name="T20" fmla="*/ 1 w 907"/>
                <a:gd name="T21" fmla="*/ 1 h 1005"/>
                <a:gd name="T22" fmla="*/ 1 w 907"/>
                <a:gd name="T23" fmla="*/ 1 h 1005"/>
                <a:gd name="T24" fmla="*/ 1 w 907"/>
                <a:gd name="T25" fmla="*/ 1 h 1005"/>
                <a:gd name="T26" fmla="*/ 1 w 907"/>
                <a:gd name="T27" fmla="*/ 1 h 1005"/>
                <a:gd name="T28" fmla="*/ 1 w 907"/>
                <a:gd name="T29" fmla="*/ 1 h 1005"/>
                <a:gd name="T30" fmla="*/ 1 w 907"/>
                <a:gd name="T31" fmla="*/ 1 h 1005"/>
                <a:gd name="T32" fmla="*/ 1 w 907"/>
                <a:gd name="T33" fmla="*/ 1 h 1005"/>
                <a:gd name="T34" fmla="*/ 1 w 907"/>
                <a:gd name="T35" fmla="*/ 1 h 1005"/>
                <a:gd name="T36" fmla="*/ 1 w 907"/>
                <a:gd name="T37" fmla="*/ 1 h 1005"/>
                <a:gd name="T38" fmla="*/ 1 w 907"/>
                <a:gd name="T39" fmla="*/ 1 h 1005"/>
                <a:gd name="T40" fmla="*/ 1 w 907"/>
                <a:gd name="T41" fmla="*/ 1 h 1005"/>
                <a:gd name="T42" fmla="*/ 1 w 907"/>
                <a:gd name="T43" fmla="*/ 1 h 10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07"/>
                <a:gd name="T67" fmla="*/ 0 h 1005"/>
                <a:gd name="T68" fmla="*/ 907 w 907"/>
                <a:gd name="T69" fmla="*/ 1005 h 10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07" h="1005">
                  <a:moveTo>
                    <a:pt x="473" y="232"/>
                  </a:moveTo>
                  <a:lnTo>
                    <a:pt x="393" y="128"/>
                  </a:lnTo>
                  <a:lnTo>
                    <a:pt x="282" y="51"/>
                  </a:lnTo>
                  <a:lnTo>
                    <a:pt x="183" y="0"/>
                  </a:lnTo>
                  <a:lnTo>
                    <a:pt x="103" y="13"/>
                  </a:lnTo>
                  <a:lnTo>
                    <a:pt x="46" y="71"/>
                  </a:lnTo>
                  <a:lnTo>
                    <a:pt x="0" y="246"/>
                  </a:lnTo>
                  <a:lnTo>
                    <a:pt x="18" y="446"/>
                  </a:lnTo>
                  <a:lnTo>
                    <a:pt x="66" y="638"/>
                  </a:lnTo>
                  <a:lnTo>
                    <a:pt x="117" y="787"/>
                  </a:lnTo>
                  <a:lnTo>
                    <a:pt x="217" y="942"/>
                  </a:lnTo>
                  <a:lnTo>
                    <a:pt x="302" y="1005"/>
                  </a:lnTo>
                  <a:lnTo>
                    <a:pt x="419" y="1005"/>
                  </a:lnTo>
                  <a:lnTo>
                    <a:pt x="538" y="961"/>
                  </a:lnTo>
                  <a:lnTo>
                    <a:pt x="598" y="850"/>
                  </a:lnTo>
                  <a:lnTo>
                    <a:pt x="629" y="710"/>
                  </a:lnTo>
                  <a:lnTo>
                    <a:pt x="617" y="535"/>
                  </a:lnTo>
                  <a:lnTo>
                    <a:pt x="893" y="555"/>
                  </a:lnTo>
                  <a:lnTo>
                    <a:pt x="907" y="478"/>
                  </a:lnTo>
                  <a:lnTo>
                    <a:pt x="592" y="446"/>
                  </a:lnTo>
                  <a:lnTo>
                    <a:pt x="512" y="265"/>
                  </a:lnTo>
                  <a:lnTo>
                    <a:pt x="473" y="232"/>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28" name="Freeform 40"/>
            <p:cNvSpPr>
              <a:spLocks/>
            </p:cNvSpPr>
            <p:nvPr/>
          </p:nvSpPr>
          <p:spPr bwMode="auto">
            <a:xfrm>
              <a:off x="1358" y="2206"/>
              <a:ext cx="273" cy="756"/>
            </a:xfrm>
            <a:custGeom>
              <a:avLst/>
              <a:gdLst>
                <a:gd name="T0" fmla="*/ 1 w 546"/>
                <a:gd name="T1" fmla="*/ 0 h 1514"/>
                <a:gd name="T2" fmla="*/ 1 w 546"/>
                <a:gd name="T3" fmla="*/ 0 h 1514"/>
                <a:gd name="T4" fmla="*/ 1 w 546"/>
                <a:gd name="T5" fmla="*/ 0 h 1514"/>
                <a:gd name="T6" fmla="*/ 1 w 546"/>
                <a:gd name="T7" fmla="*/ 0 h 1514"/>
                <a:gd name="T8" fmla="*/ 1 w 546"/>
                <a:gd name="T9" fmla="*/ 0 h 1514"/>
                <a:gd name="T10" fmla="*/ 1 w 546"/>
                <a:gd name="T11" fmla="*/ 0 h 1514"/>
                <a:gd name="T12" fmla="*/ 1 w 546"/>
                <a:gd name="T13" fmla="*/ 0 h 1514"/>
                <a:gd name="T14" fmla="*/ 1 w 546"/>
                <a:gd name="T15" fmla="*/ 0 h 1514"/>
                <a:gd name="T16" fmla="*/ 1 w 546"/>
                <a:gd name="T17" fmla="*/ 0 h 1514"/>
                <a:gd name="T18" fmla="*/ 1 w 546"/>
                <a:gd name="T19" fmla="*/ 0 h 1514"/>
                <a:gd name="T20" fmla="*/ 1 w 546"/>
                <a:gd name="T21" fmla="*/ 0 h 1514"/>
                <a:gd name="T22" fmla="*/ 1 w 546"/>
                <a:gd name="T23" fmla="*/ 0 h 1514"/>
                <a:gd name="T24" fmla="*/ 1 w 546"/>
                <a:gd name="T25" fmla="*/ 0 h 1514"/>
                <a:gd name="T26" fmla="*/ 1 w 546"/>
                <a:gd name="T27" fmla="*/ 0 h 1514"/>
                <a:gd name="T28" fmla="*/ 1 w 546"/>
                <a:gd name="T29" fmla="*/ 0 h 1514"/>
                <a:gd name="T30" fmla="*/ 1 w 546"/>
                <a:gd name="T31" fmla="*/ 0 h 1514"/>
                <a:gd name="T32" fmla="*/ 1 w 546"/>
                <a:gd name="T33" fmla="*/ 0 h 1514"/>
                <a:gd name="T34" fmla="*/ 1 w 546"/>
                <a:gd name="T35" fmla="*/ 0 h 1514"/>
                <a:gd name="T36" fmla="*/ 1 w 546"/>
                <a:gd name="T37" fmla="*/ 0 h 1514"/>
                <a:gd name="T38" fmla="*/ 0 w 546"/>
                <a:gd name="T39" fmla="*/ 0 h 1514"/>
                <a:gd name="T40" fmla="*/ 0 w 546"/>
                <a:gd name="T41" fmla="*/ 0 h 1514"/>
                <a:gd name="T42" fmla="*/ 1 w 546"/>
                <a:gd name="T43" fmla="*/ 0 h 1514"/>
                <a:gd name="T44" fmla="*/ 1 w 546"/>
                <a:gd name="T45" fmla="*/ 0 h 1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546"/>
                <a:gd name="T70" fmla="*/ 0 h 1514"/>
                <a:gd name="T71" fmla="*/ 546 w 546"/>
                <a:gd name="T72" fmla="*/ 1514 h 1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546" h="1514">
                  <a:moveTo>
                    <a:pt x="34" y="118"/>
                  </a:moveTo>
                  <a:lnTo>
                    <a:pt x="54" y="40"/>
                  </a:lnTo>
                  <a:lnTo>
                    <a:pt x="139" y="0"/>
                  </a:lnTo>
                  <a:lnTo>
                    <a:pt x="217" y="0"/>
                  </a:lnTo>
                  <a:lnTo>
                    <a:pt x="316" y="58"/>
                  </a:lnTo>
                  <a:lnTo>
                    <a:pt x="409" y="195"/>
                  </a:lnTo>
                  <a:lnTo>
                    <a:pt x="475" y="336"/>
                  </a:lnTo>
                  <a:lnTo>
                    <a:pt x="506" y="528"/>
                  </a:lnTo>
                  <a:lnTo>
                    <a:pt x="534" y="754"/>
                  </a:lnTo>
                  <a:lnTo>
                    <a:pt x="546" y="972"/>
                  </a:lnTo>
                  <a:lnTo>
                    <a:pt x="546" y="1256"/>
                  </a:lnTo>
                  <a:lnTo>
                    <a:pt x="506" y="1430"/>
                  </a:lnTo>
                  <a:lnTo>
                    <a:pt x="435" y="1494"/>
                  </a:lnTo>
                  <a:lnTo>
                    <a:pt x="310" y="1514"/>
                  </a:lnTo>
                  <a:lnTo>
                    <a:pt x="179" y="1508"/>
                  </a:lnTo>
                  <a:lnTo>
                    <a:pt x="111" y="1430"/>
                  </a:lnTo>
                  <a:lnTo>
                    <a:pt x="74" y="1296"/>
                  </a:lnTo>
                  <a:lnTo>
                    <a:pt x="40" y="1161"/>
                  </a:lnTo>
                  <a:lnTo>
                    <a:pt x="14" y="915"/>
                  </a:lnTo>
                  <a:lnTo>
                    <a:pt x="0" y="639"/>
                  </a:lnTo>
                  <a:lnTo>
                    <a:pt x="0" y="316"/>
                  </a:lnTo>
                  <a:lnTo>
                    <a:pt x="34" y="175"/>
                  </a:lnTo>
                  <a:lnTo>
                    <a:pt x="34" y="118"/>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grpSp>
          <p:nvGrpSpPr>
            <p:cNvPr id="29" name="Group 41"/>
            <p:cNvGrpSpPr>
              <a:grpSpLocks/>
            </p:cNvGrpSpPr>
            <p:nvPr/>
          </p:nvGrpSpPr>
          <p:grpSpPr bwMode="auto">
            <a:xfrm>
              <a:off x="1564" y="1346"/>
              <a:ext cx="209" cy="283"/>
              <a:chOff x="1564" y="1346"/>
              <a:chExt cx="209" cy="283"/>
            </a:xfrm>
            <a:grpFill/>
          </p:grpSpPr>
          <p:sp>
            <p:nvSpPr>
              <p:cNvPr id="31" name="Freeform 42"/>
              <p:cNvSpPr>
                <a:spLocks/>
              </p:cNvSpPr>
              <p:nvPr/>
            </p:nvSpPr>
            <p:spPr bwMode="auto">
              <a:xfrm>
                <a:off x="1604" y="1346"/>
                <a:ext cx="169" cy="196"/>
              </a:xfrm>
              <a:custGeom>
                <a:avLst/>
                <a:gdLst>
                  <a:gd name="T0" fmla="*/ 1 w 337"/>
                  <a:gd name="T1" fmla="*/ 0 h 393"/>
                  <a:gd name="T2" fmla="*/ 1 w 337"/>
                  <a:gd name="T3" fmla="*/ 0 h 393"/>
                  <a:gd name="T4" fmla="*/ 1 w 337"/>
                  <a:gd name="T5" fmla="*/ 0 h 393"/>
                  <a:gd name="T6" fmla="*/ 1 w 337"/>
                  <a:gd name="T7" fmla="*/ 0 h 393"/>
                  <a:gd name="T8" fmla="*/ 1 w 337"/>
                  <a:gd name="T9" fmla="*/ 0 h 393"/>
                  <a:gd name="T10" fmla="*/ 1 w 337"/>
                  <a:gd name="T11" fmla="*/ 0 h 393"/>
                  <a:gd name="T12" fmla="*/ 1 w 337"/>
                  <a:gd name="T13" fmla="*/ 0 h 393"/>
                  <a:gd name="T14" fmla="*/ 1 w 337"/>
                  <a:gd name="T15" fmla="*/ 0 h 393"/>
                  <a:gd name="T16" fmla="*/ 1 w 337"/>
                  <a:gd name="T17" fmla="*/ 0 h 393"/>
                  <a:gd name="T18" fmla="*/ 1 w 337"/>
                  <a:gd name="T19" fmla="*/ 0 h 393"/>
                  <a:gd name="T20" fmla="*/ 1 w 337"/>
                  <a:gd name="T21" fmla="*/ 0 h 393"/>
                  <a:gd name="T22" fmla="*/ 0 w 337"/>
                  <a:gd name="T23" fmla="*/ 0 h 393"/>
                  <a:gd name="T24" fmla="*/ 1 w 337"/>
                  <a:gd name="T25" fmla="*/ 0 h 393"/>
                  <a:gd name="T26" fmla="*/ 1 w 337"/>
                  <a:gd name="T27" fmla="*/ 0 h 393"/>
                  <a:gd name="T28" fmla="*/ 1 w 337"/>
                  <a:gd name="T29" fmla="*/ 0 h 393"/>
                  <a:gd name="T30" fmla="*/ 1 w 337"/>
                  <a:gd name="T31" fmla="*/ 0 h 393"/>
                  <a:gd name="T32" fmla="*/ 1 w 337"/>
                  <a:gd name="T33" fmla="*/ 0 h 393"/>
                  <a:gd name="T34" fmla="*/ 1 w 337"/>
                  <a:gd name="T35" fmla="*/ 0 h 393"/>
                  <a:gd name="T36" fmla="*/ 1 w 337"/>
                  <a:gd name="T37" fmla="*/ 0 h 393"/>
                  <a:gd name="T38" fmla="*/ 1 w 337"/>
                  <a:gd name="T39" fmla="*/ 0 h 393"/>
                  <a:gd name="T40" fmla="*/ 1 w 337"/>
                  <a:gd name="T41" fmla="*/ 0 h 393"/>
                  <a:gd name="T42" fmla="*/ 1 w 337"/>
                  <a:gd name="T43" fmla="*/ 0 h 39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37"/>
                  <a:gd name="T67" fmla="*/ 0 h 393"/>
                  <a:gd name="T68" fmla="*/ 337 w 337"/>
                  <a:gd name="T69" fmla="*/ 393 h 39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37" h="393">
                    <a:moveTo>
                      <a:pt x="39" y="18"/>
                    </a:moveTo>
                    <a:lnTo>
                      <a:pt x="131" y="0"/>
                    </a:lnTo>
                    <a:lnTo>
                      <a:pt x="218" y="6"/>
                    </a:lnTo>
                    <a:lnTo>
                      <a:pt x="297" y="44"/>
                    </a:lnTo>
                    <a:lnTo>
                      <a:pt x="337" y="115"/>
                    </a:lnTo>
                    <a:lnTo>
                      <a:pt x="337" y="173"/>
                    </a:lnTo>
                    <a:lnTo>
                      <a:pt x="297" y="250"/>
                    </a:lnTo>
                    <a:lnTo>
                      <a:pt x="230" y="295"/>
                    </a:lnTo>
                    <a:lnTo>
                      <a:pt x="131" y="295"/>
                    </a:lnTo>
                    <a:lnTo>
                      <a:pt x="71" y="333"/>
                    </a:lnTo>
                    <a:lnTo>
                      <a:pt x="51" y="393"/>
                    </a:lnTo>
                    <a:lnTo>
                      <a:pt x="0" y="373"/>
                    </a:lnTo>
                    <a:lnTo>
                      <a:pt x="19" y="295"/>
                    </a:lnTo>
                    <a:lnTo>
                      <a:pt x="91" y="250"/>
                    </a:lnTo>
                    <a:lnTo>
                      <a:pt x="210" y="238"/>
                    </a:lnTo>
                    <a:lnTo>
                      <a:pt x="258" y="192"/>
                    </a:lnTo>
                    <a:lnTo>
                      <a:pt x="269" y="121"/>
                    </a:lnTo>
                    <a:lnTo>
                      <a:pt x="218" y="57"/>
                    </a:lnTo>
                    <a:lnTo>
                      <a:pt x="138" y="57"/>
                    </a:lnTo>
                    <a:lnTo>
                      <a:pt x="51" y="77"/>
                    </a:lnTo>
                    <a:lnTo>
                      <a:pt x="19" y="57"/>
                    </a:lnTo>
                    <a:lnTo>
                      <a:pt x="39" y="18"/>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sp>
            <p:nvSpPr>
              <p:cNvPr id="32" name="Freeform 43"/>
              <p:cNvSpPr>
                <a:spLocks/>
              </p:cNvSpPr>
              <p:nvPr/>
            </p:nvSpPr>
            <p:spPr bwMode="auto">
              <a:xfrm>
                <a:off x="1564" y="1575"/>
                <a:ext cx="52" cy="54"/>
              </a:xfrm>
              <a:custGeom>
                <a:avLst/>
                <a:gdLst>
                  <a:gd name="T0" fmla="*/ 0 w 105"/>
                  <a:gd name="T1" fmla="*/ 1 h 107"/>
                  <a:gd name="T2" fmla="*/ 0 w 105"/>
                  <a:gd name="T3" fmla="*/ 0 h 107"/>
                  <a:gd name="T4" fmla="*/ 0 w 105"/>
                  <a:gd name="T5" fmla="*/ 1 h 107"/>
                  <a:gd name="T6" fmla="*/ 0 w 105"/>
                  <a:gd name="T7" fmla="*/ 1 h 107"/>
                  <a:gd name="T8" fmla="*/ 0 w 105"/>
                  <a:gd name="T9" fmla="*/ 1 h 107"/>
                  <a:gd name="T10" fmla="*/ 0 w 105"/>
                  <a:gd name="T11" fmla="*/ 1 h 107"/>
                  <a:gd name="T12" fmla="*/ 0 w 105"/>
                  <a:gd name="T13" fmla="*/ 1 h 107"/>
                  <a:gd name="T14" fmla="*/ 0 60000 65536"/>
                  <a:gd name="T15" fmla="*/ 0 60000 65536"/>
                  <a:gd name="T16" fmla="*/ 0 60000 65536"/>
                  <a:gd name="T17" fmla="*/ 0 60000 65536"/>
                  <a:gd name="T18" fmla="*/ 0 60000 65536"/>
                  <a:gd name="T19" fmla="*/ 0 60000 65536"/>
                  <a:gd name="T20" fmla="*/ 0 60000 65536"/>
                  <a:gd name="T21" fmla="*/ 0 w 105"/>
                  <a:gd name="T22" fmla="*/ 0 h 107"/>
                  <a:gd name="T23" fmla="*/ 105 w 105"/>
                  <a:gd name="T24" fmla="*/ 107 h 1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 h="107">
                    <a:moveTo>
                      <a:pt x="105" y="6"/>
                    </a:moveTo>
                    <a:lnTo>
                      <a:pt x="52" y="0"/>
                    </a:lnTo>
                    <a:lnTo>
                      <a:pt x="16" y="40"/>
                    </a:lnTo>
                    <a:lnTo>
                      <a:pt x="0" y="101"/>
                    </a:lnTo>
                    <a:lnTo>
                      <a:pt x="52" y="107"/>
                    </a:lnTo>
                    <a:lnTo>
                      <a:pt x="95" y="79"/>
                    </a:lnTo>
                    <a:lnTo>
                      <a:pt x="105" y="6"/>
                    </a:lnTo>
                    <a:close/>
                  </a:path>
                </a:pathLst>
              </a:custGeom>
              <a:grpFill/>
              <a:ln w="25400" cap="flat" cmpd="sng" algn="ctr">
                <a:solidFill>
                  <a:srgbClr val="BBE0E3"/>
                </a:solidFill>
                <a:prstDash val="solid"/>
              </a:ln>
              <a:effectLst/>
            </p:spPr>
            <p:txBody>
              <a:bodyP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grpSp>
        <p:sp>
          <p:nvSpPr>
            <p:cNvPr id="30" name="Oval 44"/>
            <p:cNvSpPr>
              <a:spLocks noChangeArrowheads="1"/>
            </p:cNvSpPr>
            <p:nvPr/>
          </p:nvSpPr>
          <p:spPr bwMode="auto">
            <a:xfrm>
              <a:off x="1368" y="1792"/>
              <a:ext cx="48" cy="48"/>
            </a:xfrm>
            <a:prstGeom prst="ellipse">
              <a:avLst/>
            </a:prstGeom>
            <a:grpFill/>
            <a:ln w="25400" cap="flat" cmpd="sng" algn="ctr">
              <a:solidFill>
                <a:srgbClr val="BBE0E3"/>
              </a:solidFill>
              <a:prstDash val="solid"/>
            </a:ln>
            <a:effectLst/>
          </p:spPr>
          <p:txBody>
            <a:bodyPr wrap="none" anchor="ctr"/>
            <a:ls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endParaRPr lang="ar-DZ">
                <a:latin typeface="Comic Sans MS" pitchFamily="66" charset="0"/>
              </a:endParaRPr>
            </a:p>
          </p:txBody>
        </p:sp>
      </p:grpSp>
      <p:sp>
        <p:nvSpPr>
          <p:cNvPr id="33" name="Rectangle 32"/>
          <p:cNvSpPr/>
          <p:nvPr/>
        </p:nvSpPr>
        <p:spPr>
          <a:xfrm>
            <a:off x="7452320" y="1"/>
            <a:ext cx="1691685" cy="460022"/>
          </a:xfrm>
          <a:prstGeom prst="rect">
            <a:avLst/>
          </a:prstGeom>
          <a:solidFill>
            <a:schemeClr val="bg1"/>
          </a:solidFill>
          <a:ln w="38100"/>
        </p:spPr>
        <p:style>
          <a:lnRef idx="1">
            <a:schemeClr val="accent1"/>
          </a:lnRef>
          <a:fillRef idx="3">
            <a:schemeClr val="accent1"/>
          </a:fillRef>
          <a:effectRef idx="2">
            <a:schemeClr val="accent1"/>
          </a:effectRef>
          <a:fontRef idx="minor">
            <a:schemeClr val="lt1"/>
          </a:fontRef>
        </p:style>
        <p:txBody>
          <a:bodyPr anchor="ctr"/>
          <a:lstStyle/>
          <a:p>
            <a:pPr algn="ctr" rtl="1">
              <a:spcBef>
                <a:spcPct val="50000"/>
              </a:spcBef>
              <a:defRPr/>
            </a:pPr>
            <a:endParaRPr lang="ar-DZ" sz="2800" b="1" kern="0" dirty="0" smtClean="0">
              <a:solidFill>
                <a:schemeClr val="tx1"/>
              </a:solidFill>
              <a:latin typeface="Simplified Arabic" pitchFamily="18" charset="-78"/>
              <a:cs typeface="Simplified Arabic" pitchFamily="18" charset="-78"/>
            </a:endParaRPr>
          </a:p>
          <a:p>
            <a:pPr algn="ctr" rtl="1">
              <a:spcBef>
                <a:spcPct val="50000"/>
              </a:spcBef>
              <a:defRPr/>
            </a:pPr>
            <a:r>
              <a:rPr lang="ar-SA" sz="2800" b="1" kern="0" dirty="0" smtClean="0">
                <a:solidFill>
                  <a:schemeClr val="tx1"/>
                </a:solidFill>
                <a:latin typeface="Simplified Arabic" pitchFamily="18" charset="-78"/>
                <a:cs typeface="Simplified Arabic" pitchFamily="18" charset="-78"/>
              </a:rPr>
              <a:t>مقدمة</a:t>
            </a:r>
            <a:endParaRPr lang="fr-FR" sz="2800" b="1" kern="0" dirty="0">
              <a:solidFill>
                <a:schemeClr val="tx1"/>
              </a:solidFill>
              <a:latin typeface="Simplified Arabic" pitchFamily="18" charset="-78"/>
              <a:cs typeface="Simplified Arabic" pitchFamily="18" charset="-78"/>
            </a:endParaRPr>
          </a:p>
          <a:p>
            <a:pPr algn="ctr" rtl="1" fontAlgn="auto">
              <a:spcBef>
                <a:spcPct val="50000"/>
              </a:spcBef>
              <a:spcAft>
                <a:spcPts val="0"/>
              </a:spcAft>
              <a:defRPr/>
            </a:pPr>
            <a:endParaRPr lang="fr-FR" sz="2800" b="1" kern="0" dirty="0">
              <a:solidFill>
                <a:schemeClr val="tx1"/>
              </a:solidFill>
              <a:latin typeface="Simplified Arabic" pitchFamily="18" charset="-78"/>
              <a:cs typeface="Simplified Arabic" pitchFamily="18" charset="-78"/>
            </a:endParaRP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8" presetClass="entr" presetSubtype="0" accel="50000" fill="hold" grpId="0" nodeType="afterEffect">
                                  <p:stCondLst>
                                    <p:cond delay="0"/>
                                  </p:stCondLst>
                                  <p:iterate type="lt">
                                    <p:tmPct val="50000"/>
                                  </p:iterate>
                                  <p:childTnLst>
                                    <p:set>
                                      <p:cBhvr>
                                        <p:cTn id="13" dur="1" fill="hold">
                                          <p:stCondLst>
                                            <p:cond delay="0"/>
                                          </p:stCondLst>
                                        </p:cTn>
                                        <p:tgtEl>
                                          <p:spTgt spid="6">
                                            <p:txEl>
                                              <p:pRg st="0" end="0"/>
                                            </p:txEl>
                                          </p:spTgt>
                                        </p:tgtEl>
                                        <p:attrNameLst>
                                          <p:attrName>style.visibility</p:attrName>
                                        </p:attrNameLst>
                                      </p:cBhvr>
                                      <p:to>
                                        <p:strVal val="visible"/>
                                      </p:to>
                                    </p:set>
                                    <p:set>
                                      <p:cBhvr>
                                        <p:cTn id="14" dur="455" fill="hold">
                                          <p:stCondLst>
                                            <p:cond delay="0"/>
                                          </p:stCondLst>
                                        </p:cTn>
                                        <p:tgtEl>
                                          <p:spTgt spid="6">
                                            <p:txEl>
                                              <p:pRg st="0" end="0"/>
                                            </p:txEl>
                                          </p:spTgt>
                                        </p:tgtEl>
                                        <p:attrNameLst>
                                          <p:attrName>style.rotation</p:attrName>
                                        </p:attrNameLst>
                                      </p:cBhvr>
                                      <p:to>
                                        <p:strVal val="-45.0"/>
                                      </p:to>
                                    </p:set>
                                    <p:anim calcmode="lin" valueType="num">
                                      <p:cBhvr>
                                        <p:cTn id="15" dur="455" fill="hold">
                                          <p:stCondLst>
                                            <p:cond delay="455"/>
                                          </p:stCondLst>
                                        </p:cTn>
                                        <p:tgtEl>
                                          <p:spTgt spid="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6">
                                            <p:txEl>
                                              <p:pRg st="0" end="0"/>
                                            </p:txEl>
                                          </p:spTgt>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6">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9" fill="hold">
                            <p:stCondLst>
                              <p:cond delay="6000"/>
                            </p:stCondLst>
                            <p:childTnLst>
                              <p:par>
                                <p:cTn id="20" presetID="38" presetClass="entr" presetSubtype="0" accel="50000" fill="hold" grpId="0" nodeType="afterEffect">
                                  <p:stCondLst>
                                    <p:cond delay="0"/>
                                  </p:stCondLst>
                                  <p:iterate type="lt">
                                    <p:tmPct val="50000"/>
                                  </p:iterate>
                                  <p:childTnLst>
                                    <p:set>
                                      <p:cBhvr>
                                        <p:cTn id="21" dur="1" fill="hold">
                                          <p:stCondLst>
                                            <p:cond delay="0"/>
                                          </p:stCondLst>
                                        </p:cTn>
                                        <p:tgtEl>
                                          <p:spTgt spid="6">
                                            <p:bg/>
                                          </p:spTgt>
                                        </p:tgtEl>
                                        <p:attrNameLst>
                                          <p:attrName>style.visibility</p:attrName>
                                        </p:attrNameLst>
                                      </p:cBhvr>
                                      <p:to>
                                        <p:strVal val="visible"/>
                                      </p:to>
                                    </p:set>
                                    <p:set>
                                      <p:cBhvr>
                                        <p:cTn id="22" dur="455" fill="hold">
                                          <p:stCondLst>
                                            <p:cond delay="0"/>
                                          </p:stCondLst>
                                        </p:cTn>
                                        <p:tgtEl>
                                          <p:spTgt spid="6">
                                            <p:bg/>
                                          </p:spTgt>
                                        </p:tgtEl>
                                        <p:attrNameLst>
                                          <p:attrName>style.rotation</p:attrName>
                                        </p:attrNameLst>
                                      </p:cBhvr>
                                      <p:to>
                                        <p:strVal val="-45.0"/>
                                      </p:to>
                                    </p:set>
                                    <p:anim calcmode="lin" valueType="num">
                                      <p:cBhvr>
                                        <p:cTn id="23" dur="455" fill="hold">
                                          <p:stCondLst>
                                            <p:cond delay="455"/>
                                          </p:stCondLst>
                                        </p:cTn>
                                        <p:tgtEl>
                                          <p:spTgt spid="6">
                                            <p:bg/>
                                          </p:spTgt>
                                        </p:tgtEl>
                                        <p:attrNameLst>
                                          <p:attrName>style.rotation</p:attrName>
                                        </p:attrNameLst>
                                      </p:cBhvr>
                                      <p:tavLst>
                                        <p:tav tm="0">
                                          <p:val>
                                            <p:fltVal val="-45"/>
                                          </p:val>
                                        </p:tav>
                                        <p:tav tm="69900">
                                          <p:val>
                                            <p:fltVal val="45"/>
                                          </p:val>
                                        </p:tav>
                                        <p:tav tm="100000">
                                          <p:val>
                                            <p:fltVal val="0"/>
                                          </p:val>
                                        </p:tav>
                                      </p:tavLst>
                                    </p:anim>
                                    <p:anim calcmode="lin" valueType="num">
                                      <p:cBhvr>
                                        <p:cTn id="24" dur="455" fill="hold">
                                          <p:stCondLst>
                                            <p:cond delay="0"/>
                                          </p:stCondLst>
                                        </p:cTn>
                                        <p:tgtEl>
                                          <p:spTgt spid="6">
                                            <p:bg/>
                                          </p:spTgt>
                                        </p:tgtEl>
                                        <p:attrNameLst>
                                          <p:attrName>ppt_y</p:attrName>
                                        </p:attrNameLst>
                                      </p:cBhvr>
                                      <p:tavLst>
                                        <p:tav tm="0">
                                          <p:val>
                                            <p:strVal val="#ppt_y-1"/>
                                          </p:val>
                                        </p:tav>
                                        <p:tav tm="100000">
                                          <p:val>
                                            <p:strVal val="#ppt_y-(0.354*#ppt_w-0.172*#ppt_h)"/>
                                          </p:val>
                                        </p:tav>
                                      </p:tavLst>
                                    </p:anim>
                                    <p:anim calcmode="lin" valueType="num">
                                      <p:cBhvr>
                                        <p:cTn id="25" dur="156" decel="50000" autoRev="1" fill="hold">
                                          <p:stCondLst>
                                            <p:cond delay="455"/>
                                          </p:stCondLst>
                                        </p:cTn>
                                        <p:tgtEl>
                                          <p:spTgt spid="6">
                                            <p:bg/>
                                          </p:spTgt>
                                        </p:tgtEl>
                                        <p:attrNameLst>
                                          <p:attrName>ppt_y</p:attrName>
                                        </p:attrNameLst>
                                      </p:cBhvr>
                                      <p:tavLst>
                                        <p:tav tm="0">
                                          <p:val>
                                            <p:strVal val="#ppt_y-(0.354*#ppt_w-0.172*#ppt_h)"/>
                                          </p:val>
                                        </p:tav>
                                        <p:tav tm="100000">
                                          <p:val>
                                            <p:strVal val="#ppt_y-(0.354*#ppt_w-0.172*#ppt_h)-#ppt_h/2"/>
                                          </p:val>
                                        </p:tav>
                                      </p:tavLst>
                                    </p:anim>
                                    <p:anim calcmode="lin" valueType="num">
                                      <p:cBhvr>
                                        <p:cTn id="26" dur="136" fill="hold">
                                          <p:stCondLst>
                                            <p:cond delay="864"/>
                                          </p:stCondLst>
                                        </p:cTn>
                                        <p:tgtEl>
                                          <p:spTgt spid="6">
                                            <p:bg/>
                                          </p:spTgt>
                                        </p:tgtEl>
                                        <p:attrNameLst>
                                          <p:attrName>ppt_y</p:attrName>
                                        </p:attrNameLst>
                                      </p:cBhvr>
                                      <p:tavLst>
                                        <p:tav tm="0">
                                          <p:val>
                                            <p:strVal val="#ppt_y-(0.354*#ppt_w-0.172*#ppt_h)"/>
                                          </p:val>
                                        </p:tav>
                                        <p:tav tm="100000">
                                          <p:val>
                                            <p:strVal val="#ppt_y"/>
                                          </p:val>
                                        </p:tav>
                                      </p:tavLst>
                                    </p:anim>
                                  </p:childTnLst>
                                </p:cTn>
                              </p:par>
                              <p:par>
                                <p:cTn id="27" presetID="22" presetClass="emph" presetSubtype="0" repeatCount="indefinite" fill="hold" nodeType="withEffect">
                                  <p:stCondLst>
                                    <p:cond delay="0"/>
                                  </p:stCondLst>
                                  <p:childTnLst>
                                    <p:animClr clrSpc="hsl" dir="cw">
                                      <p:cBhvr override="childStyle">
                                        <p:cTn id="28" dur="500" fill="hold"/>
                                        <p:tgtEl>
                                          <p:spTgt spid="6">
                                            <p:bg/>
                                          </p:spTgt>
                                        </p:tgtEl>
                                        <p:attrNameLst>
                                          <p:attrName>style.color</p:attrName>
                                        </p:attrNameLst>
                                      </p:cBhvr>
                                      <p:by>
                                        <p:hsl h="-7200000" s="0" l="0"/>
                                      </p:by>
                                    </p:animClr>
                                    <p:animClr clrSpc="hsl" dir="cw">
                                      <p:cBhvr>
                                        <p:cTn id="29" dur="500" fill="hold"/>
                                        <p:tgtEl>
                                          <p:spTgt spid="6">
                                            <p:bg/>
                                          </p:spTgt>
                                        </p:tgtEl>
                                        <p:attrNameLst>
                                          <p:attrName>fillcolor</p:attrName>
                                        </p:attrNameLst>
                                      </p:cBhvr>
                                      <p:by>
                                        <p:hsl h="-7200000" s="0" l="0"/>
                                      </p:by>
                                    </p:animClr>
                                    <p:animClr clrSpc="hsl" dir="cw">
                                      <p:cBhvr>
                                        <p:cTn id="30" dur="500" fill="hold"/>
                                        <p:tgtEl>
                                          <p:spTgt spid="6">
                                            <p:bg/>
                                          </p:spTgt>
                                        </p:tgtEl>
                                        <p:attrNameLst>
                                          <p:attrName>stroke.color</p:attrName>
                                        </p:attrNameLst>
                                      </p:cBhvr>
                                      <p:by>
                                        <p:hsl h="-7200000" s="0" l="0"/>
                                      </p:by>
                                    </p:animClr>
                                    <p:set>
                                      <p:cBhvr>
                                        <p:cTn id="31" dur="500" fill="hold"/>
                                        <p:tgtEl>
                                          <p:spTgt spid="6">
                                            <p:bg/>
                                          </p:spTgt>
                                        </p:tgtEl>
                                        <p:attrNameLst>
                                          <p:attrName>fill.type</p:attrName>
                                        </p:attrNameLst>
                                      </p:cBhvr>
                                      <p:to>
                                        <p:strVal val="solid"/>
                                      </p:to>
                                    </p:set>
                                  </p:childTnLst>
                                </p:cTn>
                              </p:par>
                            </p:childTnLst>
                          </p:cTn>
                        </p:par>
                        <p:par>
                          <p:cTn id="32" fill="hold">
                            <p:stCondLst>
                              <p:cond delay="7000"/>
                            </p:stCondLst>
                            <p:childTnLst>
                              <p:par>
                                <p:cTn id="33" presetID="54" presetClass="entr" presetSubtype="0" accel="100000" fill="hold" grpId="0" nodeType="afterEffect">
                                  <p:stCondLst>
                                    <p:cond delay="0"/>
                                  </p:stCondLst>
                                  <p:childTnLst>
                                    <p:set>
                                      <p:cBhvr>
                                        <p:cTn id="34" dur="1" fill="hold">
                                          <p:stCondLst>
                                            <p:cond delay="0"/>
                                          </p:stCondLst>
                                        </p:cTn>
                                        <p:tgtEl>
                                          <p:spTgt spid="10">
                                            <p:bg/>
                                          </p:spTgt>
                                        </p:tgtEl>
                                        <p:attrNameLst>
                                          <p:attrName>style.visibility</p:attrName>
                                        </p:attrNameLst>
                                      </p:cBhvr>
                                      <p:to>
                                        <p:strVal val="visible"/>
                                      </p:to>
                                    </p:set>
                                    <p:anim calcmode="lin" valueType="num">
                                      <p:cBhvr>
                                        <p:cTn id="35" dur="1000" fill="hold"/>
                                        <p:tgtEl>
                                          <p:spTgt spid="10">
                                            <p:bg/>
                                          </p:spTgt>
                                        </p:tgtEl>
                                        <p:attrNameLst>
                                          <p:attrName>ppt_w</p:attrName>
                                        </p:attrNameLst>
                                      </p:cBhvr>
                                      <p:tavLst>
                                        <p:tav tm="0">
                                          <p:val>
                                            <p:strVal val="#ppt_w*0.05"/>
                                          </p:val>
                                        </p:tav>
                                        <p:tav tm="100000">
                                          <p:val>
                                            <p:strVal val="#ppt_w"/>
                                          </p:val>
                                        </p:tav>
                                      </p:tavLst>
                                    </p:anim>
                                    <p:anim calcmode="lin" valueType="num">
                                      <p:cBhvr>
                                        <p:cTn id="36" dur="1000" fill="hold"/>
                                        <p:tgtEl>
                                          <p:spTgt spid="10">
                                            <p:bg/>
                                          </p:spTgt>
                                        </p:tgtEl>
                                        <p:attrNameLst>
                                          <p:attrName>ppt_h</p:attrName>
                                        </p:attrNameLst>
                                      </p:cBhvr>
                                      <p:tavLst>
                                        <p:tav tm="0">
                                          <p:val>
                                            <p:strVal val="#ppt_h"/>
                                          </p:val>
                                        </p:tav>
                                        <p:tav tm="100000">
                                          <p:val>
                                            <p:strVal val="#ppt_h"/>
                                          </p:val>
                                        </p:tav>
                                      </p:tavLst>
                                    </p:anim>
                                    <p:anim calcmode="lin" valueType="num">
                                      <p:cBhvr>
                                        <p:cTn id="37" dur="1000" fill="hold"/>
                                        <p:tgtEl>
                                          <p:spTgt spid="10">
                                            <p:bg/>
                                          </p:spTgt>
                                        </p:tgtEl>
                                        <p:attrNameLst>
                                          <p:attrName>ppt_x</p:attrName>
                                        </p:attrNameLst>
                                      </p:cBhvr>
                                      <p:tavLst>
                                        <p:tav tm="0">
                                          <p:val>
                                            <p:strVal val="#ppt_x-.2"/>
                                          </p:val>
                                        </p:tav>
                                        <p:tav tm="100000">
                                          <p:val>
                                            <p:strVal val="#ppt_x"/>
                                          </p:val>
                                        </p:tav>
                                      </p:tavLst>
                                    </p:anim>
                                    <p:anim calcmode="lin" valueType="num">
                                      <p:cBhvr>
                                        <p:cTn id="38" dur="1000" fill="hold"/>
                                        <p:tgtEl>
                                          <p:spTgt spid="10">
                                            <p:bg/>
                                          </p:spTgt>
                                        </p:tgtEl>
                                        <p:attrNameLst>
                                          <p:attrName>ppt_y</p:attrName>
                                        </p:attrNameLst>
                                      </p:cBhvr>
                                      <p:tavLst>
                                        <p:tav tm="0">
                                          <p:val>
                                            <p:strVal val="#ppt_y"/>
                                          </p:val>
                                        </p:tav>
                                        <p:tav tm="100000">
                                          <p:val>
                                            <p:strVal val="#ppt_y"/>
                                          </p:val>
                                        </p:tav>
                                      </p:tavLst>
                                    </p:anim>
                                    <p:animEffect transition="in" filter="fade">
                                      <p:cBhvr>
                                        <p:cTn id="39" dur="1000"/>
                                        <p:tgtEl>
                                          <p:spTgt spid="10">
                                            <p:bg/>
                                          </p:spTgt>
                                        </p:tgtEl>
                                      </p:cBhvr>
                                    </p:animEffect>
                                  </p:childTnLst>
                                </p:cTn>
                              </p:par>
                              <p:par>
                                <p:cTn id="40" presetID="23" presetClass="entr" presetSubtype="16" fill="hold" nodeType="withEffect">
                                  <p:stCondLst>
                                    <p:cond delay="0"/>
                                  </p:stCondLst>
                                  <p:childTnLst>
                                    <p:set>
                                      <p:cBhvr>
                                        <p:cTn id="41" dur="1" fill="hold">
                                          <p:stCondLst>
                                            <p:cond delay="0"/>
                                          </p:stCondLst>
                                        </p:cTn>
                                        <p:tgtEl>
                                          <p:spTgt spid="22"/>
                                        </p:tgtEl>
                                        <p:attrNameLst>
                                          <p:attrName>style.visibility</p:attrName>
                                        </p:attrNameLst>
                                      </p:cBhvr>
                                      <p:to>
                                        <p:strVal val="visible"/>
                                      </p:to>
                                    </p:set>
                                    <p:anim calcmode="lin" valueType="num">
                                      <p:cBhvr>
                                        <p:cTn id="42" dur="500" fill="hold"/>
                                        <p:tgtEl>
                                          <p:spTgt spid="22"/>
                                        </p:tgtEl>
                                        <p:attrNameLst>
                                          <p:attrName>ppt_w</p:attrName>
                                        </p:attrNameLst>
                                      </p:cBhvr>
                                      <p:tavLst>
                                        <p:tav tm="0">
                                          <p:val>
                                            <p:fltVal val="0"/>
                                          </p:val>
                                        </p:tav>
                                        <p:tav tm="100000">
                                          <p:val>
                                            <p:strVal val="#ppt_w"/>
                                          </p:val>
                                        </p:tav>
                                      </p:tavLst>
                                    </p:anim>
                                    <p:anim calcmode="lin" valueType="num">
                                      <p:cBhvr>
                                        <p:cTn id="43" dur="500" fill="hold"/>
                                        <p:tgtEl>
                                          <p:spTgt spid="22"/>
                                        </p:tgtEl>
                                        <p:attrNameLst>
                                          <p:attrName>ppt_h</p:attrName>
                                        </p:attrNameLst>
                                      </p:cBhvr>
                                      <p:tavLst>
                                        <p:tav tm="0">
                                          <p:val>
                                            <p:fltVal val="0"/>
                                          </p:val>
                                        </p:tav>
                                        <p:tav tm="100000">
                                          <p:val>
                                            <p:strVal val="#ppt_h"/>
                                          </p:val>
                                        </p:tav>
                                      </p:tavLst>
                                    </p:anim>
                                  </p:childTnLst>
                                </p:cTn>
                              </p:par>
                            </p:childTnLst>
                          </p:cTn>
                        </p:par>
                        <p:par>
                          <p:cTn id="44" fill="hold">
                            <p:stCondLst>
                              <p:cond delay="8000"/>
                            </p:stCondLst>
                            <p:childTnLst>
                              <p:par>
                                <p:cTn id="45" presetID="53" presetClass="entr" presetSubtype="16" fill="hold" grpId="0" nodeType="afterEffect">
                                  <p:stCondLst>
                                    <p:cond delay="0"/>
                                  </p:stCondLst>
                                  <p:childTnLst>
                                    <p:set>
                                      <p:cBhvr>
                                        <p:cTn id="46" dur="1" fill="hold">
                                          <p:stCondLst>
                                            <p:cond delay="0"/>
                                          </p:stCondLst>
                                        </p:cTn>
                                        <p:tgtEl>
                                          <p:spTgt spid="33"/>
                                        </p:tgtEl>
                                        <p:attrNameLst>
                                          <p:attrName>style.visibility</p:attrName>
                                        </p:attrNameLst>
                                      </p:cBhvr>
                                      <p:to>
                                        <p:strVal val="visible"/>
                                      </p:to>
                                    </p:set>
                                    <p:anim calcmode="lin" valueType="num">
                                      <p:cBhvr>
                                        <p:cTn id="47" dur="1000" fill="hold"/>
                                        <p:tgtEl>
                                          <p:spTgt spid="33"/>
                                        </p:tgtEl>
                                        <p:attrNameLst>
                                          <p:attrName>ppt_w</p:attrName>
                                        </p:attrNameLst>
                                      </p:cBhvr>
                                      <p:tavLst>
                                        <p:tav tm="0">
                                          <p:val>
                                            <p:fltVal val="0"/>
                                          </p:val>
                                        </p:tav>
                                        <p:tav tm="100000">
                                          <p:val>
                                            <p:strVal val="#ppt_w"/>
                                          </p:val>
                                        </p:tav>
                                      </p:tavLst>
                                    </p:anim>
                                    <p:anim calcmode="lin" valueType="num">
                                      <p:cBhvr>
                                        <p:cTn id="48" dur="1000" fill="hold"/>
                                        <p:tgtEl>
                                          <p:spTgt spid="33"/>
                                        </p:tgtEl>
                                        <p:attrNameLst>
                                          <p:attrName>ppt_h</p:attrName>
                                        </p:attrNameLst>
                                      </p:cBhvr>
                                      <p:tavLst>
                                        <p:tav tm="0">
                                          <p:val>
                                            <p:fltVal val="0"/>
                                          </p:val>
                                        </p:tav>
                                        <p:tav tm="100000">
                                          <p:val>
                                            <p:strVal val="#ppt_h"/>
                                          </p:val>
                                        </p:tav>
                                      </p:tavLst>
                                    </p:anim>
                                    <p:animEffect transition="in" filter="fade">
                                      <p:cBhvr>
                                        <p:cTn id="49" dur="1000"/>
                                        <p:tgtEl>
                                          <p:spTgt spid="33"/>
                                        </p:tgtEl>
                                      </p:cBhvr>
                                    </p:animEffect>
                                  </p:childTnLst>
                                </p:cTn>
                              </p:par>
                              <p:par>
                                <p:cTn id="50" presetID="22" presetClass="emph" presetSubtype="0" repeatCount="indefinite" fill="hold" grpId="1" nodeType="withEffect">
                                  <p:stCondLst>
                                    <p:cond delay="0"/>
                                  </p:stCondLst>
                                  <p:childTnLst>
                                    <p:animClr clrSpc="hsl" dir="cw">
                                      <p:cBhvr override="childStyle">
                                        <p:cTn id="51" dur="1000" fill="hold"/>
                                        <p:tgtEl>
                                          <p:spTgt spid="33"/>
                                        </p:tgtEl>
                                        <p:attrNameLst>
                                          <p:attrName>style.color</p:attrName>
                                        </p:attrNameLst>
                                      </p:cBhvr>
                                      <p:by>
                                        <p:hsl h="-7200000" s="0" l="0"/>
                                      </p:by>
                                    </p:animClr>
                                    <p:animClr clrSpc="hsl" dir="cw">
                                      <p:cBhvr>
                                        <p:cTn id="52" dur="1000" fill="hold"/>
                                        <p:tgtEl>
                                          <p:spTgt spid="33"/>
                                        </p:tgtEl>
                                        <p:attrNameLst>
                                          <p:attrName>fillcolor</p:attrName>
                                        </p:attrNameLst>
                                      </p:cBhvr>
                                      <p:by>
                                        <p:hsl h="-7200000" s="0" l="0"/>
                                      </p:by>
                                    </p:animClr>
                                    <p:animClr clrSpc="hsl" dir="cw">
                                      <p:cBhvr>
                                        <p:cTn id="53" dur="1000" fill="hold"/>
                                        <p:tgtEl>
                                          <p:spTgt spid="33"/>
                                        </p:tgtEl>
                                        <p:attrNameLst>
                                          <p:attrName>stroke.color</p:attrName>
                                        </p:attrNameLst>
                                      </p:cBhvr>
                                      <p:by>
                                        <p:hsl h="-7200000" s="0" l="0"/>
                                      </p:by>
                                    </p:animClr>
                                    <p:set>
                                      <p:cBhvr>
                                        <p:cTn id="54" dur="1000" fill="hold"/>
                                        <p:tgtEl>
                                          <p:spTgt spid="33"/>
                                        </p:tgtEl>
                                        <p:attrNameLst>
                                          <p:attrName>fill.type</p:attrName>
                                        </p:attrNameLst>
                                      </p:cBhvr>
                                      <p:to>
                                        <p:strVal val="solid"/>
                                      </p:to>
                                    </p:set>
                                  </p:childTnLst>
                                </p:cTn>
                              </p:par>
                            </p:childTnLst>
                          </p:cTn>
                        </p:par>
                      </p:childTnLst>
                    </p:cTn>
                  </p:par>
                  <p:par>
                    <p:cTn id="55" fill="hold">
                      <p:stCondLst>
                        <p:cond delay="indefinite"/>
                      </p:stCondLst>
                      <p:childTnLst>
                        <p:par>
                          <p:cTn id="56" fill="hold">
                            <p:stCondLst>
                              <p:cond delay="0"/>
                            </p:stCondLst>
                            <p:childTnLst>
                              <p:par>
                                <p:cTn id="57" presetID="38" presetClass="entr" presetSubtype="0" accel="50000" fill="hold" nodeType="clickEffect">
                                  <p:stCondLst>
                                    <p:cond delay="0"/>
                                  </p:stCondLst>
                                  <p:iterate type="lt">
                                    <p:tmPct val="50000"/>
                                  </p:iterate>
                                  <p:childTnLst>
                                    <p:set>
                                      <p:cBhvr>
                                        <p:cTn id="58" dur="1" fill="hold">
                                          <p:stCondLst>
                                            <p:cond delay="0"/>
                                          </p:stCondLst>
                                        </p:cTn>
                                        <p:tgtEl>
                                          <p:spTgt spid="10">
                                            <p:txEl>
                                              <p:pRg st="0" end="0"/>
                                            </p:txEl>
                                          </p:spTgt>
                                        </p:tgtEl>
                                        <p:attrNameLst>
                                          <p:attrName>style.visibility</p:attrName>
                                        </p:attrNameLst>
                                      </p:cBhvr>
                                      <p:to>
                                        <p:strVal val="visible"/>
                                      </p:to>
                                    </p:set>
                                    <p:set>
                                      <p:cBhvr>
                                        <p:cTn id="59" dur="455" fill="hold">
                                          <p:stCondLst>
                                            <p:cond delay="0"/>
                                          </p:stCondLst>
                                        </p:cTn>
                                        <p:tgtEl>
                                          <p:spTgt spid="10">
                                            <p:txEl>
                                              <p:pRg st="0" end="0"/>
                                            </p:txEl>
                                          </p:spTgt>
                                        </p:tgtEl>
                                        <p:attrNameLst>
                                          <p:attrName>style.rotation</p:attrName>
                                        </p:attrNameLst>
                                      </p:cBhvr>
                                      <p:to>
                                        <p:strVal val="-45.0"/>
                                      </p:to>
                                    </p:set>
                                    <p:anim calcmode="lin" valueType="num">
                                      <p:cBhvr>
                                        <p:cTn id="60" dur="455" fill="hold">
                                          <p:stCondLst>
                                            <p:cond delay="455"/>
                                          </p:stCondLst>
                                        </p:cTn>
                                        <p:tgtEl>
                                          <p:spTgt spid="1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61" dur="455" fill="hold">
                                          <p:stCondLst>
                                            <p:cond delay="0"/>
                                          </p:stCondLst>
                                        </p:cTn>
                                        <p:tgtEl>
                                          <p:spTgt spid="10">
                                            <p:txEl>
                                              <p:pRg st="0" end="0"/>
                                            </p:txEl>
                                          </p:spTgt>
                                        </p:tgtEl>
                                        <p:attrNameLst>
                                          <p:attrName>ppt_y</p:attrName>
                                        </p:attrNameLst>
                                      </p:cBhvr>
                                      <p:tavLst>
                                        <p:tav tm="0">
                                          <p:val>
                                            <p:strVal val="#ppt_y-1"/>
                                          </p:val>
                                        </p:tav>
                                        <p:tav tm="100000">
                                          <p:val>
                                            <p:strVal val="#ppt_y-(0.354*#ppt_w-0.172*#ppt_h)"/>
                                          </p:val>
                                        </p:tav>
                                      </p:tavLst>
                                    </p:anim>
                                    <p:anim calcmode="lin" valueType="num">
                                      <p:cBhvr>
                                        <p:cTn id="62" dur="156" decel="50000" autoRev="1" fill="hold">
                                          <p:stCondLst>
                                            <p:cond delay="455"/>
                                          </p:stCondLst>
                                        </p:cTn>
                                        <p:tgtEl>
                                          <p:spTgt spid="1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63" dur="136" fill="hold">
                                          <p:stCondLst>
                                            <p:cond delay="864"/>
                                          </p:stCondLst>
                                        </p:cTn>
                                        <p:tgtEl>
                                          <p:spTgt spid="1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strips(downLeft)">
                                      <p:cBhvr>
                                        <p:cTn id="6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allAtOnce" animBg="1"/>
      <p:bldP spid="10" grpId="0" uiExpand="1" build="allAtOnce" animBg="1"/>
      <p:bldP spid="33" grpId="0" animBg="1"/>
      <p:bldP spid="3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971600" y="0"/>
            <a:ext cx="7416824" cy="627534"/>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ctr" fontAlgn="auto">
              <a:spcBef>
                <a:spcPts val="0"/>
              </a:spcBef>
              <a:spcAft>
                <a:spcPts val="0"/>
              </a:spcAft>
              <a:defRPr/>
            </a:pPr>
            <a:r>
              <a:rPr lang="en-US" sz="2800" b="1" kern="0" dirty="0" smtClean="0">
                <a:solidFill>
                  <a:schemeClr val="bg1"/>
                </a:solidFill>
                <a:effectLst>
                  <a:outerShdw blurRad="38100" dist="38100" dir="2700000" algn="tl">
                    <a:srgbClr val="000000">
                      <a:alpha val="43137"/>
                    </a:srgbClr>
                  </a:outerShdw>
                </a:effectLst>
                <a:latin typeface="Andalus" pitchFamily="18" charset="-78"/>
                <a:cs typeface="Andalus" pitchFamily="18" charset="-78"/>
              </a:rPr>
              <a:t> </a:t>
            </a:r>
            <a:r>
              <a:rPr lang="ar-DZ" sz="72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خطة البحث</a:t>
            </a:r>
            <a:endParaRPr lang="fr-FR" sz="7200" b="1" kern="0" dirty="0">
              <a:ln>
                <a:solidFill>
                  <a:schemeClr val="tx1"/>
                </a:solidFill>
              </a:ln>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2" name="ZoneTexte 11"/>
          <p:cNvSpPr txBox="1"/>
          <p:nvPr/>
        </p:nvSpPr>
        <p:spPr>
          <a:xfrm>
            <a:off x="-31531" y="555526"/>
            <a:ext cx="9144000" cy="4678204"/>
          </a:xfrm>
          <a:prstGeom prst="rect">
            <a:avLst/>
          </a:prstGeom>
          <a:noFill/>
        </p:spPr>
        <p:txBody>
          <a:bodyPr wrap="square" rtlCol="0" anchor="t">
            <a:spAutoFit/>
          </a:bodyPr>
          <a:lstStyle/>
          <a:p>
            <a:pPr algn="r" rtl="1"/>
            <a:r>
              <a:rPr lang="ar-DZ" sz="2800" dirty="0" smtClean="0"/>
              <a:t> </a:t>
            </a:r>
            <a:r>
              <a:rPr lang="ar-DZ" sz="2800" b="1" dirty="0" smtClean="0">
                <a:cs typeface="Akhbar MT" pitchFamily="2" charset="-78"/>
              </a:rPr>
              <a:t>مقدمة</a:t>
            </a:r>
          </a:p>
          <a:p>
            <a:pPr algn="r" rtl="1"/>
            <a:r>
              <a:rPr lang="ar-DZ" sz="2800" b="1" dirty="0" smtClean="0">
                <a:cs typeface="Akhbar MT" pitchFamily="2" charset="-78"/>
              </a:rPr>
              <a:t>أولا </a:t>
            </a:r>
            <a:r>
              <a:rPr lang="ar-DZ" sz="2800" b="1" dirty="0" smtClean="0">
                <a:latin typeface="Times New Roman"/>
                <a:cs typeface="Akhbar MT" pitchFamily="2" charset="-78"/>
              </a:rPr>
              <a:t>: </a:t>
            </a:r>
            <a:r>
              <a:rPr lang="ar-DZ" sz="2800" b="1" dirty="0" smtClean="0">
                <a:cs typeface="Akhbar MT" pitchFamily="2" charset="-78"/>
              </a:rPr>
              <a:t>مفهوم نظرية النظم</a:t>
            </a:r>
          </a:p>
          <a:p>
            <a:pPr algn="r" rtl="1"/>
            <a:r>
              <a:rPr lang="ar-DZ" sz="2800" b="1" dirty="0" err="1" smtClean="0">
                <a:cs typeface="Akhbar MT" pitchFamily="2" charset="-78"/>
              </a:rPr>
              <a:t>ا </a:t>
            </a:r>
            <a:r>
              <a:rPr lang="ar-DZ" sz="2800" b="1" dirty="0" smtClean="0">
                <a:cs typeface="Akhbar MT" pitchFamily="2" charset="-78"/>
              </a:rPr>
              <a:t>- لغة </a:t>
            </a:r>
          </a:p>
          <a:p>
            <a:pPr algn="r" rtl="1"/>
            <a:r>
              <a:rPr lang="ar-DZ" sz="2800" b="1" dirty="0" err="1" smtClean="0">
                <a:cs typeface="Akhbar MT" pitchFamily="2" charset="-78"/>
              </a:rPr>
              <a:t>ب </a:t>
            </a:r>
            <a:r>
              <a:rPr lang="ar-DZ" sz="2800" b="1" dirty="0" smtClean="0">
                <a:cs typeface="Akhbar MT" pitchFamily="2" charset="-78"/>
              </a:rPr>
              <a:t>- اصطلاحا</a:t>
            </a:r>
          </a:p>
          <a:p>
            <a:pPr algn="r" rtl="1"/>
            <a:r>
              <a:rPr lang="ar-DZ" sz="2800" b="1" dirty="0" smtClean="0">
                <a:cs typeface="Akhbar MT" pitchFamily="2" charset="-78"/>
              </a:rPr>
              <a:t>ثانيا</a:t>
            </a:r>
            <a:r>
              <a:rPr lang="ar-DZ" sz="2800" b="1" dirty="0" smtClean="0">
                <a:latin typeface="Times New Roman"/>
                <a:cs typeface="Akhbar MT" pitchFamily="2" charset="-78"/>
              </a:rPr>
              <a:t>:</a:t>
            </a:r>
            <a:r>
              <a:rPr lang="ar-DZ" sz="2800" b="1" dirty="0" smtClean="0">
                <a:cs typeface="Akhbar MT" pitchFamily="2" charset="-78"/>
              </a:rPr>
              <a:t> نشأة النظم </a:t>
            </a:r>
          </a:p>
          <a:p>
            <a:pPr algn="r" rtl="1"/>
            <a:r>
              <a:rPr lang="ar-DZ" sz="2800" b="1" dirty="0" smtClean="0">
                <a:cs typeface="Akhbar MT" pitchFamily="2" charset="-78"/>
              </a:rPr>
              <a:t>ثالثا</a:t>
            </a:r>
            <a:r>
              <a:rPr lang="ar-DZ" sz="2800" b="1" dirty="0" smtClean="0">
                <a:latin typeface="Times New Roman"/>
                <a:cs typeface="Akhbar MT" pitchFamily="2" charset="-78"/>
              </a:rPr>
              <a:t>:</a:t>
            </a:r>
            <a:r>
              <a:rPr lang="ar-DZ" sz="2800" b="1" dirty="0" smtClean="0">
                <a:cs typeface="Akhbar MT" pitchFamily="2" charset="-78"/>
              </a:rPr>
              <a:t> </a:t>
            </a:r>
            <a:r>
              <a:rPr lang="ar-DZ" sz="2800" b="1" dirty="0" smtClean="0">
                <a:cs typeface="Akhbar MT" pitchFamily="2" charset="-78"/>
              </a:rPr>
              <a:t>أهم </a:t>
            </a:r>
            <a:r>
              <a:rPr lang="ar-DZ" sz="2800" b="1" dirty="0" smtClean="0">
                <a:cs typeface="Akhbar MT" pitchFamily="2" charset="-78"/>
              </a:rPr>
              <a:t>النقاد الذين تكلموا عن نظرية النظم </a:t>
            </a:r>
          </a:p>
          <a:p>
            <a:pPr algn="r" rtl="1"/>
            <a:r>
              <a:rPr lang="ar-DZ" sz="2800" b="1" dirty="0" err="1" smtClean="0">
                <a:cs typeface="Akhbar MT" pitchFamily="2" charset="-78"/>
              </a:rPr>
              <a:t>ا </a:t>
            </a:r>
            <a:r>
              <a:rPr lang="ar-DZ" sz="2800" b="1" dirty="0" smtClean="0">
                <a:cs typeface="Akhbar MT" pitchFamily="2" charset="-78"/>
              </a:rPr>
              <a:t>– سيبويه </a:t>
            </a:r>
          </a:p>
          <a:p>
            <a:pPr algn="r" rtl="1"/>
            <a:r>
              <a:rPr lang="ar-DZ" sz="2800" b="1" dirty="0" smtClean="0">
                <a:cs typeface="Akhbar MT" pitchFamily="2" charset="-78"/>
              </a:rPr>
              <a:t>ب- بشير ابن المعتمر </a:t>
            </a:r>
          </a:p>
          <a:p>
            <a:pPr algn="r" rtl="1"/>
            <a:r>
              <a:rPr lang="ar-DZ" sz="2800" b="1" dirty="0" err="1" smtClean="0">
                <a:cs typeface="Akhbar MT" pitchFamily="2" charset="-78"/>
              </a:rPr>
              <a:t>ج </a:t>
            </a:r>
            <a:r>
              <a:rPr lang="ar-DZ" sz="2800" b="1" dirty="0" smtClean="0">
                <a:cs typeface="Akhbar MT" pitchFamily="2" charset="-78"/>
              </a:rPr>
              <a:t>- الجاحظ </a:t>
            </a:r>
          </a:p>
          <a:p>
            <a:pPr algn="r" rtl="1"/>
            <a:r>
              <a:rPr lang="ar-DZ" sz="2800" b="1" dirty="0" smtClean="0">
                <a:cs typeface="Akhbar MT" pitchFamily="2" charset="-78"/>
              </a:rPr>
              <a:t>الخاتمة </a:t>
            </a: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1">
                                            <p:bg/>
                                          </p:spTgt>
                                        </p:tgtEl>
                                        <p:attrNameLst>
                                          <p:attrName>style.visibility</p:attrName>
                                        </p:attrNameLst>
                                      </p:cBhvr>
                                      <p:to>
                                        <p:strVal val="visible"/>
                                      </p:to>
                                    </p:set>
                                    <p:animEffect transition="in" filter="fade">
                                      <p:cBhvr>
                                        <p:cTn id="13" dur="1000"/>
                                        <p:tgtEl>
                                          <p:spTgt spid="11">
                                            <p:bg/>
                                          </p:spTgt>
                                        </p:tgtEl>
                                      </p:cBhvr>
                                    </p:animEffect>
                                    <p:anim calcmode="lin" valueType="num">
                                      <p:cBhvr>
                                        <p:cTn id="14" dur="1000" fill="hold"/>
                                        <p:tgtEl>
                                          <p:spTgt spid="11">
                                            <p:bg/>
                                          </p:spTgt>
                                        </p:tgtEl>
                                        <p:attrNameLst>
                                          <p:attrName>ppt_x</p:attrName>
                                        </p:attrNameLst>
                                      </p:cBhvr>
                                      <p:tavLst>
                                        <p:tav tm="0">
                                          <p:val>
                                            <p:strVal val="#ppt_x"/>
                                          </p:val>
                                        </p:tav>
                                        <p:tav tm="100000">
                                          <p:val>
                                            <p:strVal val="#ppt_x"/>
                                          </p:val>
                                        </p:tav>
                                      </p:tavLst>
                                    </p:anim>
                                    <p:anim calcmode="lin" valueType="num">
                                      <p:cBhvr>
                                        <p:cTn id="15" dur="1000" fill="hold"/>
                                        <p:tgtEl>
                                          <p:spTgt spid="11">
                                            <p:bg/>
                                          </p:spTgt>
                                        </p:tgtEl>
                                        <p:attrNameLst>
                                          <p:attrName>ppt_y</p:attrName>
                                        </p:attrNameLst>
                                      </p:cBhvr>
                                      <p:tavLst>
                                        <p:tav tm="0">
                                          <p:val>
                                            <p:strVal val="#ppt_y+.1"/>
                                          </p:val>
                                        </p:tav>
                                        <p:tav tm="100000">
                                          <p:val>
                                            <p:strVal val="#ppt_y"/>
                                          </p:val>
                                        </p:tav>
                                      </p:tavLst>
                                    </p:anim>
                                  </p:childTnLst>
                                </p:cTn>
                              </p:par>
                              <p:par>
                                <p:cTn id="16" presetID="22" presetClass="emph" presetSubtype="0" repeatCount="indefinite" fill="hold" nodeType="withEffect">
                                  <p:stCondLst>
                                    <p:cond delay="0"/>
                                  </p:stCondLst>
                                  <p:childTnLst>
                                    <p:animClr clrSpc="hsl" dir="cw">
                                      <p:cBhvr override="childStyle">
                                        <p:cTn id="17" dur="500" fill="hold"/>
                                        <p:tgtEl>
                                          <p:spTgt spid="11">
                                            <p:bg/>
                                          </p:spTgt>
                                        </p:tgtEl>
                                        <p:attrNameLst>
                                          <p:attrName>style.color</p:attrName>
                                        </p:attrNameLst>
                                      </p:cBhvr>
                                      <p:by>
                                        <p:hsl h="-7200000" s="0" l="0"/>
                                      </p:by>
                                    </p:animClr>
                                    <p:animClr clrSpc="hsl" dir="cw">
                                      <p:cBhvr>
                                        <p:cTn id="18" dur="500" fill="hold"/>
                                        <p:tgtEl>
                                          <p:spTgt spid="11">
                                            <p:bg/>
                                          </p:spTgt>
                                        </p:tgtEl>
                                        <p:attrNameLst>
                                          <p:attrName>fillcolor</p:attrName>
                                        </p:attrNameLst>
                                      </p:cBhvr>
                                      <p:by>
                                        <p:hsl h="-7200000" s="0" l="0"/>
                                      </p:by>
                                    </p:animClr>
                                    <p:animClr clrSpc="hsl" dir="cw">
                                      <p:cBhvr>
                                        <p:cTn id="19" dur="500" fill="hold"/>
                                        <p:tgtEl>
                                          <p:spTgt spid="11">
                                            <p:bg/>
                                          </p:spTgt>
                                        </p:tgtEl>
                                        <p:attrNameLst>
                                          <p:attrName>stroke.color</p:attrName>
                                        </p:attrNameLst>
                                      </p:cBhvr>
                                      <p:by>
                                        <p:hsl h="-7200000" s="0" l="0"/>
                                      </p:by>
                                    </p:animClr>
                                    <p:set>
                                      <p:cBhvr>
                                        <p:cTn id="20" dur="500" fill="hold"/>
                                        <p:tgtEl>
                                          <p:spTgt spid="11">
                                            <p:bg/>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56" presetClass="entr" presetSubtype="0" fill="hold" grpId="0" nodeType="clickEffect">
                                  <p:stCondLst>
                                    <p:cond delay="0"/>
                                  </p:stCondLst>
                                  <p:iterate type="lt">
                                    <p:tmPct val="10000"/>
                                  </p:iterate>
                                  <p:childTnLst>
                                    <p:set>
                                      <p:cBhvr>
                                        <p:cTn id="24" dur="1" fill="hold">
                                          <p:stCondLst>
                                            <p:cond delay="0"/>
                                          </p:stCondLst>
                                        </p:cTn>
                                        <p:tgtEl>
                                          <p:spTgt spid="12"/>
                                        </p:tgtEl>
                                        <p:attrNameLst>
                                          <p:attrName>style.visibility</p:attrName>
                                        </p:attrNameLst>
                                      </p:cBhvr>
                                      <p:to>
                                        <p:strVal val="visible"/>
                                      </p:to>
                                    </p:set>
                                    <p:anim by="(-#ppt_w*2)" calcmode="lin" valueType="num">
                                      <p:cBhvr rctx="PPT">
                                        <p:cTn id="25" dur="500" autoRev="1" fill="hold">
                                          <p:stCondLst>
                                            <p:cond delay="0"/>
                                          </p:stCondLst>
                                        </p:cTn>
                                        <p:tgtEl>
                                          <p:spTgt spid="12"/>
                                        </p:tgtEl>
                                        <p:attrNameLst>
                                          <p:attrName>ppt_w</p:attrName>
                                        </p:attrNameLst>
                                      </p:cBhvr>
                                    </p:anim>
                                    <p:anim by="(#ppt_w*0.50)" calcmode="lin" valueType="num">
                                      <p:cBhvr>
                                        <p:cTn id="26" dur="500" decel="50000" autoRev="1" fill="hold">
                                          <p:stCondLst>
                                            <p:cond delay="0"/>
                                          </p:stCondLst>
                                        </p:cTn>
                                        <p:tgtEl>
                                          <p:spTgt spid="12"/>
                                        </p:tgtEl>
                                        <p:attrNameLst>
                                          <p:attrName>ppt_x</p:attrName>
                                        </p:attrNameLst>
                                      </p:cBhvr>
                                    </p:anim>
                                    <p:anim from="(-#ppt_h/2)" to="(#ppt_y)" calcmode="lin" valueType="num">
                                      <p:cBhvr>
                                        <p:cTn id="27" dur="1000" fill="hold">
                                          <p:stCondLst>
                                            <p:cond delay="0"/>
                                          </p:stCondLst>
                                        </p:cTn>
                                        <p:tgtEl>
                                          <p:spTgt spid="12"/>
                                        </p:tgtEl>
                                        <p:attrNameLst>
                                          <p:attrName>ppt_y</p:attrName>
                                        </p:attrNameLst>
                                      </p:cBhvr>
                                    </p:anim>
                                    <p:animRot by="21600000">
                                      <p:cBhvr>
                                        <p:cTn id="28" dur="1000" fill="hold">
                                          <p:stCondLst>
                                            <p:cond delay="0"/>
                                          </p:stCondLst>
                                        </p:cTn>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 Same Side Corner Rectangle 1"/>
          <p:cNvSpPr/>
          <p:nvPr/>
        </p:nvSpPr>
        <p:spPr>
          <a:xfrm>
            <a:off x="0" y="0"/>
            <a:ext cx="7380312" cy="5143500"/>
          </a:xfrm>
          <a:prstGeom prst="round2SameRect">
            <a:avLst>
              <a:gd name="adj1" fmla="val 14350"/>
              <a:gd name="adj2" fmla="val 0"/>
            </a:avLst>
          </a:prstGeom>
          <a:solidFill>
            <a:schemeClr val="accent6">
              <a:lumMod val="75000"/>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000" dirty="0" smtClean="0">
                <a:solidFill>
                  <a:schemeClr val="tx1"/>
                </a:solidFill>
                <a:latin typeface="Simplified Arabic" pitchFamily="18" charset="-78"/>
                <a:cs typeface="Simplified Arabic" pitchFamily="18" charset="-78"/>
              </a:rPr>
              <a:t>نظرية النظم لم تولد من فراغ ولم توجد هكذا فجأة دون اشارات و ارهاصات تهيا لها.</a:t>
            </a:r>
          </a:p>
          <a:p>
            <a:pPr algn="r"/>
            <a:r>
              <a:rPr lang="ar-DZ" sz="2000" dirty="0" smtClean="0">
                <a:solidFill>
                  <a:schemeClr val="tx1"/>
                </a:solidFill>
                <a:latin typeface="Simplified Arabic" pitchFamily="18" charset="-78"/>
                <a:cs typeface="Simplified Arabic" pitchFamily="18" charset="-78"/>
              </a:rPr>
              <a:t>ففكرة النظم لم تغادر فكر الناقد العربي منذ ان عرف نظم الكلام نثره و شعره فلا يعقل ان يصل الامر لهذه النظرية الى مثل هذا النضوج و التكامل و الوضوح بين عشية و </a:t>
            </a:r>
            <a:r>
              <a:rPr lang="ar-DZ" sz="2000" dirty="0" err="1" smtClean="0">
                <a:solidFill>
                  <a:schemeClr val="tx1"/>
                </a:solidFill>
                <a:latin typeface="Simplified Arabic" pitchFamily="18" charset="-78"/>
                <a:cs typeface="Simplified Arabic" pitchFamily="18" charset="-78"/>
              </a:rPr>
              <a:t>ضحاها .</a:t>
            </a:r>
            <a:endParaRPr lang="ar-DZ" sz="2000" dirty="0" smtClean="0">
              <a:solidFill>
                <a:schemeClr val="tx1"/>
              </a:solidFill>
              <a:latin typeface="Simplified Arabic" pitchFamily="18" charset="-78"/>
              <a:cs typeface="Simplified Arabic" pitchFamily="18" charset="-78"/>
            </a:endParaRPr>
          </a:p>
          <a:p>
            <a:pPr algn="r"/>
            <a:r>
              <a:rPr lang="ar-DZ" sz="2000" dirty="0" smtClean="0">
                <a:solidFill>
                  <a:schemeClr val="tx1"/>
                </a:solidFill>
                <a:latin typeface="Simplified Arabic" pitchFamily="18" charset="-78"/>
                <a:cs typeface="Simplified Arabic" pitchFamily="18" charset="-78"/>
              </a:rPr>
              <a:t>فمن اهمية فكرة النظم في مباحث النقاد الذين سبقوا الامام الجرجاني ان فكرة النظم لا تخص القران وحده بل يخص فنون القول عامة فهي نتائج تراكم علمي معرفي كبير و تواصل علمي طويل وهذه الحقيقة قررها جل من تناول نظرية النظم بالدراسة و تحليل وأنها ملتقى لكثير من العلوم و الاعجاز و البلاغة و النقد وعلم </a:t>
            </a:r>
            <a:r>
              <a:rPr lang="ar-DZ" sz="2000" dirty="0" err="1" smtClean="0">
                <a:solidFill>
                  <a:schemeClr val="tx1"/>
                </a:solidFill>
                <a:latin typeface="Simplified Arabic" pitchFamily="18" charset="-78"/>
                <a:cs typeface="Simplified Arabic" pitchFamily="18" charset="-78"/>
              </a:rPr>
              <a:t>الكلام .</a:t>
            </a:r>
            <a:r>
              <a:rPr lang="ar-DZ" sz="2000" dirty="0" smtClean="0">
                <a:solidFill>
                  <a:schemeClr val="tx1"/>
                </a:solidFill>
                <a:latin typeface="Simplified Arabic" pitchFamily="18" charset="-78"/>
                <a:cs typeface="Simplified Arabic" pitchFamily="18" charset="-78"/>
              </a:rPr>
              <a:t> وهذا احد اسباب </a:t>
            </a:r>
            <a:r>
              <a:rPr lang="ar-DZ" sz="2000" dirty="0" err="1" smtClean="0">
                <a:solidFill>
                  <a:schemeClr val="tx1"/>
                </a:solidFill>
                <a:latin typeface="Simplified Arabic" pitchFamily="18" charset="-78"/>
                <a:cs typeface="Simplified Arabic" pitchFamily="18" charset="-78"/>
              </a:rPr>
              <a:t>اهميتها </a:t>
            </a:r>
            <a:r>
              <a:rPr lang="ar-DZ" sz="2000" dirty="0" smtClean="0">
                <a:solidFill>
                  <a:schemeClr val="tx1"/>
                </a:solidFill>
                <a:latin typeface="Simplified Arabic" pitchFamily="18" charset="-78"/>
                <a:cs typeface="Simplified Arabic" pitchFamily="18" charset="-78"/>
              </a:rPr>
              <a:t>، و لأجل ذلك اتبعنا الية الوصف و التحليل لدراسة فكرة النظم عند النقاد القدامى قبل الامام عبد القاهر الجرجاني الذين اهتموا بصناعة الكلام و سلامة اللغة و علاقة الالفاظ بعضها البعض وعلاقتها </a:t>
            </a:r>
            <a:r>
              <a:rPr lang="ar-DZ" sz="2000" dirty="0" err="1" smtClean="0">
                <a:solidFill>
                  <a:schemeClr val="tx1"/>
                </a:solidFill>
                <a:latin typeface="Simplified Arabic" pitchFamily="18" charset="-78"/>
                <a:cs typeface="Simplified Arabic" pitchFamily="18" charset="-78"/>
              </a:rPr>
              <a:t>بالمعنى </a:t>
            </a:r>
            <a:r>
              <a:rPr lang="ar-DZ" sz="2000" dirty="0" smtClean="0">
                <a:solidFill>
                  <a:schemeClr val="tx1"/>
                </a:solidFill>
                <a:latin typeface="Simplified Arabic" pitchFamily="18" charset="-78"/>
                <a:cs typeface="Simplified Arabic" pitchFamily="18" charset="-78"/>
              </a:rPr>
              <a:t>، فما هي فكرة النظم </a:t>
            </a:r>
            <a:r>
              <a:rPr lang="ar-DZ" sz="2000" dirty="0" err="1" smtClean="0">
                <a:solidFill>
                  <a:schemeClr val="tx1"/>
                </a:solidFill>
                <a:latin typeface="Simplified Arabic" pitchFamily="18" charset="-78"/>
                <a:cs typeface="Simplified Arabic" pitchFamily="18" charset="-78"/>
              </a:rPr>
              <a:t>عندهم </a:t>
            </a:r>
            <a:r>
              <a:rPr lang="ar-DZ" sz="2000" dirty="0" err="1" smtClean="0">
                <a:solidFill>
                  <a:schemeClr val="tx1"/>
                </a:solidFill>
                <a:latin typeface="Times New Roman"/>
                <a:cs typeface="Times New Roman"/>
              </a:rPr>
              <a:t>؟</a:t>
            </a:r>
            <a:endParaRPr lang="ar-DZ" sz="2000" dirty="0" smtClean="0">
              <a:solidFill>
                <a:schemeClr val="tx1"/>
              </a:solidFill>
              <a:latin typeface="Simplified Arabic" pitchFamily="18" charset="-78"/>
              <a:cs typeface="Simplified Arabic" pitchFamily="18" charset="-78"/>
            </a:endParaRPr>
          </a:p>
          <a:p>
            <a:pPr algn="r"/>
            <a:r>
              <a:rPr lang="ar-DZ" sz="2000" dirty="0" smtClean="0">
                <a:solidFill>
                  <a:schemeClr val="tx1"/>
                </a:solidFill>
                <a:latin typeface="Simplified Arabic" pitchFamily="18" charset="-78"/>
                <a:cs typeface="Simplified Arabic" pitchFamily="18" charset="-78"/>
              </a:rPr>
              <a:t>  ولمعرفة مفهوم النظم </a:t>
            </a:r>
            <a:r>
              <a:rPr lang="ar-DZ" sz="2000" dirty="0" err="1" smtClean="0">
                <a:solidFill>
                  <a:schemeClr val="tx1"/>
                </a:solidFill>
                <a:latin typeface="Simplified Arabic" pitchFamily="18" charset="-78"/>
                <a:cs typeface="Simplified Arabic" pitchFamily="18" charset="-78"/>
              </a:rPr>
              <a:t>عندهم </a:t>
            </a:r>
            <a:r>
              <a:rPr lang="ar-DZ" sz="2000" dirty="0" smtClean="0">
                <a:solidFill>
                  <a:schemeClr val="tx1"/>
                </a:solidFill>
                <a:latin typeface="Simplified Arabic" pitchFamily="18" charset="-78"/>
                <a:cs typeface="Simplified Arabic" pitchFamily="18" charset="-78"/>
              </a:rPr>
              <a:t>، ارتأينا اتباع خطة البحث و التي كانت على شكل عناصر تحدثنا فيها اولا عن مفهوم النظم لغة </a:t>
            </a:r>
            <a:r>
              <a:rPr lang="ar-DZ" sz="2000" dirty="0" err="1" smtClean="0">
                <a:solidFill>
                  <a:schemeClr val="tx1"/>
                </a:solidFill>
                <a:latin typeface="Simplified Arabic" pitchFamily="18" charset="-78"/>
                <a:cs typeface="Simplified Arabic" pitchFamily="18" charset="-78"/>
              </a:rPr>
              <a:t>واصطلاحا </a:t>
            </a:r>
            <a:r>
              <a:rPr lang="ar-DZ" sz="2000" dirty="0" smtClean="0">
                <a:solidFill>
                  <a:schemeClr val="tx1"/>
                </a:solidFill>
                <a:latin typeface="Simplified Arabic" pitchFamily="18" charset="-78"/>
                <a:cs typeface="Simplified Arabic" pitchFamily="18" charset="-78"/>
              </a:rPr>
              <a:t>، كما تناولنا نشأة </a:t>
            </a:r>
            <a:r>
              <a:rPr lang="ar-DZ" sz="2000" dirty="0" err="1" smtClean="0">
                <a:solidFill>
                  <a:schemeClr val="tx1"/>
                </a:solidFill>
                <a:latin typeface="Simplified Arabic" pitchFamily="18" charset="-78"/>
                <a:cs typeface="Simplified Arabic" pitchFamily="18" charset="-78"/>
              </a:rPr>
              <a:t>النظم </a:t>
            </a:r>
            <a:r>
              <a:rPr lang="ar-DZ" sz="2000" dirty="0" smtClean="0">
                <a:solidFill>
                  <a:schemeClr val="tx1"/>
                </a:solidFill>
                <a:latin typeface="Simplified Arabic" pitchFamily="18" charset="-78"/>
                <a:cs typeface="Simplified Arabic" pitchFamily="18" charset="-78"/>
              </a:rPr>
              <a:t>، و في العنصر الثاني تحدثنا عن اهم النقاد الذين تطرقوا لفكرة النظم قبل الجرجاني ثم الخاتمة التي جمعنا فيها نتائج </a:t>
            </a:r>
            <a:r>
              <a:rPr lang="ar-DZ" sz="2000" dirty="0" err="1" smtClean="0">
                <a:solidFill>
                  <a:schemeClr val="tx1"/>
                </a:solidFill>
                <a:latin typeface="Simplified Arabic" pitchFamily="18" charset="-78"/>
                <a:cs typeface="Simplified Arabic" pitchFamily="18" charset="-78"/>
              </a:rPr>
              <a:t>البحث </a:t>
            </a:r>
            <a:r>
              <a:rPr lang="ar-DZ" sz="2000" dirty="0" smtClean="0">
                <a:solidFill>
                  <a:schemeClr val="tx1"/>
                </a:solidFill>
                <a:latin typeface="Simplified Arabic" pitchFamily="18" charset="-78"/>
                <a:cs typeface="Simplified Arabic" pitchFamily="18" charset="-78"/>
              </a:rPr>
              <a:t>، كما اي بحث علمي وجدنا صعوبات اهمها  شح المعلومات و ضيف </a:t>
            </a:r>
            <a:r>
              <a:rPr lang="ar-DZ" sz="2000" dirty="0" err="1" smtClean="0">
                <a:solidFill>
                  <a:schemeClr val="tx1"/>
                </a:solidFill>
                <a:latin typeface="Simplified Arabic" pitchFamily="18" charset="-78"/>
                <a:cs typeface="Simplified Arabic" pitchFamily="18" charset="-78"/>
              </a:rPr>
              <a:t>الوقت .</a:t>
            </a:r>
            <a:r>
              <a:rPr lang="ar-DZ" sz="2000" dirty="0" smtClean="0">
                <a:solidFill>
                  <a:schemeClr val="tx1"/>
                </a:solidFill>
                <a:latin typeface="Simplified Arabic" pitchFamily="18" charset="-78"/>
                <a:cs typeface="Simplified Arabic" pitchFamily="18" charset="-78"/>
              </a:rPr>
              <a:t> وشكرا</a:t>
            </a:r>
          </a:p>
          <a:p>
            <a:pPr algn="r"/>
            <a:endParaRPr lang="fr-FR" sz="2000" dirty="0">
              <a:solidFill>
                <a:schemeClr val="tx1"/>
              </a:solidFill>
              <a:latin typeface="Simplified Arabic" pitchFamily="18" charset="-78"/>
              <a:cs typeface="Simplified Arabic" pitchFamily="18" charset="-78"/>
            </a:endParaRPr>
          </a:p>
        </p:txBody>
      </p:sp>
      <p:sp>
        <p:nvSpPr>
          <p:cNvPr id="6"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scene3d>
              <a:camera prst="obliqueTopLeft"/>
              <a:lightRig rig="threePt" dir="t"/>
            </a:scene3d>
          </a:bodyPr>
          <a:lstStyle/>
          <a:p>
            <a:pPr fontAlgn="auto">
              <a:spcBef>
                <a:spcPts val="0"/>
              </a:spcBef>
              <a:spcAft>
                <a:spcPts val="0"/>
              </a:spcAft>
            </a:pPr>
            <a:endParaRPr lang="fr-FR" sz="1800" kern="0">
              <a:solidFill>
                <a:sysClr val="windowText" lastClr="000000"/>
              </a:solidFill>
            </a:endParaRPr>
          </a:p>
        </p:txBody>
      </p:sp>
      <p:sp>
        <p:nvSpPr>
          <p:cNvPr id="7" name="Rectangle 6"/>
          <p:cNvSpPr/>
          <p:nvPr/>
        </p:nvSpPr>
        <p:spPr>
          <a:xfrm>
            <a:off x="7452320" y="1491630"/>
            <a:ext cx="1691680" cy="1224136"/>
          </a:xfrm>
          <a:prstGeom prst="rect">
            <a:avLst/>
          </a:prstGeom>
          <a:solidFill>
            <a:schemeClr val="bg1"/>
          </a:solidFill>
          <a:ln w="38100"/>
        </p:spPr>
        <p:style>
          <a:lnRef idx="1">
            <a:schemeClr val="accent1"/>
          </a:lnRef>
          <a:fillRef idx="3">
            <a:schemeClr val="accent1"/>
          </a:fillRef>
          <a:effectRef idx="2">
            <a:schemeClr val="accent1"/>
          </a:effectRef>
          <a:fontRef idx="minor">
            <a:schemeClr val="lt1"/>
          </a:fontRef>
        </p:style>
        <p:txBody>
          <a:bodyPr anchor="ctr"/>
          <a:lstStyle/>
          <a:p>
            <a:pPr algn="ctr" rtl="1" fontAlgn="auto">
              <a:spcBef>
                <a:spcPct val="50000"/>
              </a:spcBef>
              <a:spcAft>
                <a:spcPts val="0"/>
              </a:spcAft>
              <a:defRPr/>
            </a:pPr>
            <a:r>
              <a:rPr lang="ar-DZ" sz="4400" b="1" kern="0" dirty="0" smtClean="0">
                <a:solidFill>
                  <a:sysClr val="windowText" lastClr="000000"/>
                </a:solidFill>
                <a:latin typeface="Simplified Arabic" pitchFamily="18" charset="-78"/>
                <a:cs typeface="Simplified Arabic" pitchFamily="18" charset="-78"/>
              </a:rPr>
              <a:t>مقدمة </a:t>
            </a:r>
            <a:endParaRPr lang="fr-FR" sz="4400" b="1" kern="0" dirty="0">
              <a:solidFill>
                <a:sysClr val="windowText" lastClr="000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p:cTn id="15"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p:cTn id="23"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5">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p:cTn id="31"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5">
                                            <p:txEl>
                                              <p:pRg st="3" end="3"/>
                                            </p:txEl>
                                          </p:spTgt>
                                        </p:tgtEl>
                                        <p:attrNameLst>
                                          <p:attrName>ppt_y</p:attrName>
                                        </p:attrNameLst>
                                      </p:cBhvr>
                                      <p:tavLst>
                                        <p:tav tm="0" fmla="#ppt_y+(sin(-2*pi*(1-$))*-#ppt_x+cos(-2*pi*(1-$))*(1-#ppt_y))*(1-$)">
                                          <p:val>
                                            <p:fltVal val="0"/>
                                          </p:val>
                                        </p:tav>
                                        <p:tav tm="100000">
                                          <p:val>
                                            <p:fltVal val="1"/>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900" decel="100000" fill="hold"/>
                                        <p:tgtEl>
                                          <p:spTgt spid="6"/>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par>
                          <p:cTn id="41" fill="hold">
                            <p:stCondLst>
                              <p:cond delay="1000"/>
                            </p:stCondLst>
                            <p:childTnLst>
                              <p:par>
                                <p:cTn id="42" presetID="53" presetClass="entr" presetSubtype="16" fill="hold" nodeType="after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p:cTn id="44" dur="1000" fill="hold"/>
                                        <p:tgtEl>
                                          <p:spTgt spid="7"/>
                                        </p:tgtEl>
                                        <p:attrNameLst>
                                          <p:attrName>ppt_w</p:attrName>
                                        </p:attrNameLst>
                                      </p:cBhvr>
                                      <p:tavLst>
                                        <p:tav tm="0">
                                          <p:val>
                                            <p:fltVal val="0"/>
                                          </p:val>
                                        </p:tav>
                                        <p:tav tm="100000">
                                          <p:val>
                                            <p:strVal val="#ppt_w"/>
                                          </p:val>
                                        </p:tav>
                                      </p:tavLst>
                                    </p:anim>
                                    <p:anim calcmode="lin" valueType="num">
                                      <p:cBhvr>
                                        <p:cTn id="45" dur="1000" fill="hold"/>
                                        <p:tgtEl>
                                          <p:spTgt spid="7"/>
                                        </p:tgtEl>
                                        <p:attrNameLst>
                                          <p:attrName>ppt_h</p:attrName>
                                        </p:attrNameLst>
                                      </p:cBhvr>
                                      <p:tavLst>
                                        <p:tav tm="0">
                                          <p:val>
                                            <p:fltVal val="0"/>
                                          </p:val>
                                        </p:tav>
                                        <p:tav tm="100000">
                                          <p:val>
                                            <p:strVal val="#ppt_h"/>
                                          </p:val>
                                        </p:tav>
                                      </p:tavLst>
                                    </p:anim>
                                    <p:animEffect transition="in" filter="fade">
                                      <p:cBhvr>
                                        <p:cTn id="46" dur="1000"/>
                                        <p:tgtEl>
                                          <p:spTgt spid="7"/>
                                        </p:tgtEl>
                                      </p:cBhvr>
                                    </p:animEffect>
                                  </p:childTnLst>
                                </p:cTn>
                              </p:par>
                            </p:childTnLst>
                          </p:cTn>
                        </p:par>
                        <p:par>
                          <p:cTn id="47" fill="hold">
                            <p:stCondLst>
                              <p:cond delay="2000"/>
                            </p:stCondLst>
                            <p:childTnLst>
                              <p:par>
                                <p:cTn id="48" presetID="22" presetClass="emph" presetSubtype="0" repeatCount="indefinite" fill="hold" nodeType="afterEffect">
                                  <p:stCondLst>
                                    <p:cond delay="0"/>
                                  </p:stCondLst>
                                  <p:childTnLst>
                                    <p:animClr clrSpc="hsl" dir="cw">
                                      <p:cBhvr override="childStyle">
                                        <p:cTn id="49" dur="1000" fill="hold"/>
                                        <p:tgtEl>
                                          <p:spTgt spid="7"/>
                                        </p:tgtEl>
                                        <p:attrNameLst>
                                          <p:attrName>style.color</p:attrName>
                                        </p:attrNameLst>
                                      </p:cBhvr>
                                      <p:by>
                                        <p:hsl h="-7200000" s="0" l="0"/>
                                      </p:by>
                                    </p:animClr>
                                    <p:animClr clrSpc="hsl" dir="cw">
                                      <p:cBhvr>
                                        <p:cTn id="50" dur="1000" fill="hold"/>
                                        <p:tgtEl>
                                          <p:spTgt spid="7"/>
                                        </p:tgtEl>
                                        <p:attrNameLst>
                                          <p:attrName>fillcolor</p:attrName>
                                        </p:attrNameLst>
                                      </p:cBhvr>
                                      <p:by>
                                        <p:hsl h="-7200000" s="0" l="0"/>
                                      </p:by>
                                    </p:animClr>
                                    <p:animClr clrSpc="hsl" dir="cw">
                                      <p:cBhvr>
                                        <p:cTn id="51" dur="1000" fill="hold"/>
                                        <p:tgtEl>
                                          <p:spTgt spid="7"/>
                                        </p:tgtEl>
                                        <p:attrNameLst>
                                          <p:attrName>stroke.color</p:attrName>
                                        </p:attrNameLst>
                                      </p:cBhvr>
                                      <p:by>
                                        <p:hsl h="-7200000" s="0" l="0"/>
                                      </p:by>
                                    </p:animClr>
                                    <p:set>
                                      <p:cBhvr>
                                        <p:cTn id="52" dur="1000" fill="hold"/>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a:spLocks noChangeArrowheads="1"/>
          </p:cNvSpPr>
          <p:nvPr/>
        </p:nvSpPr>
        <p:spPr bwMode="auto">
          <a:xfrm>
            <a:off x="7380312" y="0"/>
            <a:ext cx="1763688"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pPr>
            <a:endParaRPr lang="fr-FR" sz="1800" kern="0" dirty="0">
              <a:solidFill>
                <a:sysClr val="windowText" lastClr="000000"/>
              </a:solidFill>
            </a:endParaRPr>
          </a:p>
        </p:txBody>
      </p:sp>
      <p:sp>
        <p:nvSpPr>
          <p:cNvPr id="6" name="Rectangle 5"/>
          <p:cNvSpPr/>
          <p:nvPr/>
        </p:nvSpPr>
        <p:spPr>
          <a:xfrm>
            <a:off x="7452320" y="483518"/>
            <a:ext cx="1691680" cy="1008112"/>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ctr" fontAlgn="auto">
              <a:spcBef>
                <a:spcPts val="0"/>
              </a:spcBef>
              <a:spcAft>
                <a:spcPts val="0"/>
              </a:spcAft>
              <a:defRPr/>
            </a:pPr>
            <a:r>
              <a:rPr lang="en-US" sz="2800" b="1" kern="0" dirty="0" smtClean="0">
                <a:solidFill>
                  <a:schemeClr val="bg1"/>
                </a:solidFill>
                <a:effectLst>
                  <a:outerShdw blurRad="38100" dist="38100" dir="2700000" algn="tl">
                    <a:srgbClr val="000000">
                      <a:alpha val="43137"/>
                    </a:srgbClr>
                  </a:outerShdw>
                </a:effectLst>
                <a:latin typeface="Andalus" pitchFamily="18" charset="-78"/>
                <a:cs typeface="Andalus" pitchFamily="18" charset="-78"/>
              </a:rPr>
              <a:t> </a:t>
            </a:r>
            <a:r>
              <a:rPr lang="ar-DZ" sz="2800" b="1" kern="0" dirty="0" smtClean="0">
                <a:ln>
                  <a:solidFill>
                    <a:schemeClr val="tx1"/>
                  </a:solidFill>
                </a:ln>
                <a:solidFill>
                  <a:schemeClr val="bg1"/>
                </a:solidFill>
                <a:effectLst>
                  <a:outerShdw blurRad="38100" dist="38100" dir="2700000" algn="tl">
                    <a:srgbClr val="000000">
                      <a:alpha val="43137"/>
                    </a:srgbClr>
                  </a:outerShdw>
                </a:effectLst>
                <a:latin typeface="Andalus" pitchFamily="18" charset="-78"/>
                <a:cs typeface="Andalus" pitchFamily="18" charset="-78"/>
              </a:rPr>
              <a:t>تعريف</a:t>
            </a:r>
            <a:r>
              <a:rPr lang="ar-DZ" sz="2800" b="1" kern="0" dirty="0" smtClean="0">
                <a:solidFill>
                  <a:schemeClr val="bg1"/>
                </a:solidFill>
                <a:effectLst>
                  <a:outerShdw blurRad="38100" dist="38100" dir="2700000" algn="tl">
                    <a:srgbClr val="000000">
                      <a:alpha val="43137"/>
                    </a:srgbClr>
                  </a:outerShdw>
                </a:effectLst>
                <a:latin typeface="Andalus" pitchFamily="18" charset="-78"/>
                <a:cs typeface="Andalus" pitchFamily="18" charset="-78"/>
              </a:rPr>
              <a:t> </a:t>
            </a:r>
            <a:r>
              <a:rPr lang="ar-DZ" sz="2800" b="1" kern="0" dirty="0" smtClean="0">
                <a:ln>
                  <a:solidFill>
                    <a:schemeClr val="tx1"/>
                  </a:solidFill>
                </a:ln>
                <a:solidFill>
                  <a:schemeClr val="bg1"/>
                </a:solidFill>
                <a:effectLst>
                  <a:outerShdw blurRad="38100" dist="38100" dir="2700000" algn="tl">
                    <a:srgbClr val="000000">
                      <a:alpha val="43137"/>
                    </a:srgbClr>
                  </a:outerShdw>
                </a:effectLst>
                <a:latin typeface="Andalus" pitchFamily="18" charset="-78"/>
                <a:cs typeface="Andalus" pitchFamily="18" charset="-78"/>
              </a:rPr>
              <a:t>النظم</a:t>
            </a:r>
            <a:endParaRPr lang="fr-FR" sz="2800" b="1" kern="0" dirty="0">
              <a:ln>
                <a:solidFill>
                  <a:schemeClr val="tx1"/>
                </a:solidFill>
              </a:ln>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1025" name="Rectangle 1"/>
          <p:cNvSpPr>
            <a:spLocks noChangeArrowheads="1"/>
          </p:cNvSpPr>
          <p:nvPr/>
        </p:nvSpPr>
        <p:spPr bwMode="auto">
          <a:xfrm>
            <a:off x="683568" y="267494"/>
            <a:ext cx="648072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77800" algn="r"/>
                <a:tab pos="358775" algn="r"/>
              </a:tabLst>
            </a:pPr>
            <a:r>
              <a:rPr kumimoji="0" lang="en-US"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32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15" name="ZoneTexte 14"/>
          <p:cNvSpPr txBox="1"/>
          <p:nvPr/>
        </p:nvSpPr>
        <p:spPr>
          <a:xfrm>
            <a:off x="0" y="915566"/>
            <a:ext cx="7380312" cy="3754874"/>
          </a:xfrm>
          <a:prstGeom prst="rect">
            <a:avLst/>
          </a:prstGeom>
          <a:noFill/>
        </p:spPr>
        <p:txBody>
          <a:bodyPr wrap="square" rtlCol="0">
            <a:spAutoFit/>
          </a:bodyPr>
          <a:lstStyle/>
          <a:p>
            <a:pPr marL="342900" indent="-342900" algn="just" rtl="1"/>
            <a:r>
              <a:rPr lang="ar-DZ" b="1" dirty="0" err="1" smtClean="0"/>
              <a:t>ا </a:t>
            </a:r>
            <a:r>
              <a:rPr lang="ar-DZ" b="1" dirty="0" smtClean="0"/>
              <a:t>– </a:t>
            </a:r>
            <a:r>
              <a:rPr lang="ar-DZ" b="1" dirty="0" err="1" smtClean="0"/>
              <a:t>لغة </a:t>
            </a:r>
            <a:r>
              <a:rPr lang="ar-DZ" b="1" dirty="0" err="1" smtClean="0">
                <a:latin typeface="Times New Roman"/>
                <a:cs typeface="Times New Roman"/>
              </a:rPr>
              <a:t>:</a:t>
            </a:r>
            <a:endParaRPr lang="ar-DZ" b="1" dirty="0" smtClean="0"/>
          </a:p>
          <a:p>
            <a:pPr marL="342900" indent="-342900" algn="justLow" rtl="1"/>
            <a:r>
              <a:rPr lang="ar-DZ" sz="2000" dirty="0" smtClean="0">
                <a:latin typeface="Simplified Arabic" pitchFamily="18" charset="-78"/>
                <a:cs typeface="Simplified Arabic" pitchFamily="18" charset="-78"/>
              </a:rPr>
              <a:t>ورد في لسان العرب في مادة نظم: التألیف: نظمه، نظما، ونظاما، ونظمه فانتظم وتنظم ونظمت اللؤلؤ أي جمعته في السبك </a:t>
            </a:r>
            <a:r>
              <a:rPr lang="ar-DZ" sz="2000" dirty="0" err="1" smtClean="0">
                <a:latin typeface="Simplified Arabic" pitchFamily="18" charset="-78"/>
                <a:cs typeface="Simplified Arabic" pitchFamily="18" charset="-78"/>
              </a:rPr>
              <a:t>والتنظم</a:t>
            </a:r>
            <a:r>
              <a:rPr lang="ar-DZ" sz="2000" dirty="0" smtClean="0">
                <a:latin typeface="Simplified Arabic" pitchFamily="18" charset="-78"/>
                <a:cs typeface="Simplified Arabic" pitchFamily="18" charset="-78"/>
              </a:rPr>
              <a:t> مثله: ومنه نظمت الشعر </a:t>
            </a:r>
            <a:r>
              <a:rPr lang="ar-DZ" sz="2000" dirty="0" err="1" smtClean="0">
                <a:latin typeface="Simplified Arabic" pitchFamily="18" charset="-78"/>
                <a:cs typeface="Simplified Arabic" pitchFamily="18" charset="-78"/>
              </a:rPr>
              <a:t>ونظمته...</a:t>
            </a:r>
            <a:r>
              <a:rPr lang="ar-DZ" sz="2000" dirty="0" smtClean="0">
                <a:latin typeface="Simplified Arabic" pitchFamily="18" charset="-78"/>
                <a:cs typeface="Simplified Arabic" pitchFamily="18" charset="-78"/>
              </a:rPr>
              <a:t> وكب شيء قرنته بآخر أو ضممت بعضه إلى بعض فقد </a:t>
            </a:r>
            <a:r>
              <a:rPr lang="ar-DZ" sz="2000" dirty="0" err="1" smtClean="0">
                <a:latin typeface="Simplified Arabic" pitchFamily="18" charset="-78"/>
                <a:cs typeface="Simplified Arabic" pitchFamily="18" charset="-78"/>
              </a:rPr>
              <a:t>نظمته .</a:t>
            </a:r>
            <a:r>
              <a:rPr lang="ar-DZ" sz="2000" dirty="0" smtClean="0">
                <a:latin typeface="Simplified Arabic" pitchFamily="18" charset="-78"/>
                <a:cs typeface="Simplified Arabic" pitchFamily="18" charset="-78"/>
              </a:rPr>
              <a:t> </a:t>
            </a:r>
          </a:p>
          <a:p>
            <a:pPr marL="342900" indent="-342900" algn="justLow" rtl="1"/>
            <a:r>
              <a:rPr lang="ar-DZ" sz="2000" dirty="0" smtClean="0">
                <a:latin typeface="Simplified Arabic" pitchFamily="18" charset="-78"/>
                <a:cs typeface="Simplified Arabic" pitchFamily="18" charset="-78"/>
              </a:rPr>
              <a:t>انطلاقا من هذا التعریف یتبین لنا أن النظم یقصد </a:t>
            </a:r>
            <a:r>
              <a:rPr lang="ar-DZ" sz="2000" dirty="0" err="1" smtClean="0">
                <a:latin typeface="Simplified Arabic" pitchFamily="18" charset="-78"/>
                <a:cs typeface="Simplified Arabic" pitchFamily="18" charset="-78"/>
              </a:rPr>
              <a:t>به</a:t>
            </a:r>
            <a:r>
              <a:rPr lang="ar-DZ" sz="2000" dirty="0" smtClean="0">
                <a:latin typeface="Simplified Arabic" pitchFamily="18" charset="-78"/>
                <a:cs typeface="Simplified Arabic" pitchFamily="18" charset="-78"/>
              </a:rPr>
              <a:t> مطلق التألیف والترتیب دون النظر إلى قوانین الترتیب والتركیب، وضم الشيء إلى شيء آخر على نسق واحد.</a:t>
            </a:r>
            <a:endParaRPr lang="ar-DZ" sz="2000" b="1" dirty="0" smtClean="0">
              <a:latin typeface="Simplified Arabic" pitchFamily="18" charset="-78"/>
              <a:cs typeface="Simplified Arabic" pitchFamily="18" charset="-78"/>
            </a:endParaRPr>
          </a:p>
          <a:p>
            <a:pPr algn="justLow" rtl="1"/>
            <a:r>
              <a:rPr lang="ar-DZ" sz="2000" dirty="0" smtClean="0">
                <a:latin typeface="Simplified Arabic" pitchFamily="18" charset="-78"/>
                <a:cs typeface="Simplified Arabic" pitchFamily="18" charset="-78"/>
              </a:rPr>
              <a:t>والنظم عند فیروز </a:t>
            </a:r>
            <a:r>
              <a:rPr lang="ar-DZ" sz="2000" dirty="0" err="1" smtClean="0">
                <a:latin typeface="Simplified Arabic" pitchFamily="18" charset="-78"/>
                <a:cs typeface="Simplified Arabic" pitchFamily="18" charset="-78"/>
              </a:rPr>
              <a:t>الأبادي</a:t>
            </a:r>
            <a:r>
              <a:rPr lang="ar-DZ" sz="2000" dirty="0" smtClean="0">
                <a:latin typeface="Simplified Arabic" pitchFamily="18" charset="-78"/>
                <a:cs typeface="Simplified Arabic" pitchFamily="18" charset="-78"/>
              </a:rPr>
              <a:t> هو: التألیف وضم الشيء ونظم اللؤلؤ ینظمه نظما ونظاما ونظمه: ألفه وجمعه في السلك فانتظم وتنظم</a:t>
            </a:r>
            <a:r>
              <a:rPr lang="ar-DZ" sz="2000" dirty="0" err="1" smtClean="0">
                <a:latin typeface="Simplified Arabic" pitchFamily="18" charset="-78"/>
                <a:cs typeface="Simplified Arabic" pitchFamily="18" charset="-78"/>
              </a:rPr>
              <a:t>[...</a:t>
            </a:r>
            <a:r>
              <a:rPr lang="ar-DZ" sz="2000" dirty="0" smtClean="0">
                <a:latin typeface="Simplified Arabic" pitchFamily="18" charset="-78"/>
                <a:cs typeface="Simplified Arabic" pitchFamily="18" charset="-78"/>
              </a:rPr>
              <a:t>] والنظام كل خیط ینظم </a:t>
            </a:r>
            <a:r>
              <a:rPr lang="ar-DZ" sz="2000" dirty="0" err="1" smtClean="0">
                <a:latin typeface="Simplified Arabic" pitchFamily="18" charset="-78"/>
                <a:cs typeface="Simplified Arabic" pitchFamily="18" charset="-78"/>
              </a:rPr>
              <a:t>به</a:t>
            </a:r>
            <a:r>
              <a:rPr lang="ar-DZ" sz="2000" dirty="0" smtClean="0">
                <a:latin typeface="Simplified Arabic" pitchFamily="18" charset="-78"/>
                <a:cs typeface="Simplified Arabic" pitchFamily="18" charset="-78"/>
              </a:rPr>
              <a:t> لؤلؤ ونحوه ومن هذا المعنى اللغوي جاءت فكرة النظم، ومعناه وضع الكلم وفق نظام مخصص </a:t>
            </a:r>
            <a:r>
              <a:rPr lang="ar-DZ" sz="2000" dirty="0" err="1" smtClean="0">
                <a:latin typeface="Simplified Arabic" pitchFamily="18" charset="-78"/>
                <a:cs typeface="Simplified Arabic" pitchFamily="18" charset="-78"/>
              </a:rPr>
              <a:t>به</a:t>
            </a:r>
            <a:r>
              <a:rPr lang="ar-DZ" sz="2000" dirty="0" smtClean="0">
                <a:latin typeface="Simplified Arabic" pitchFamily="18" charset="-78"/>
                <a:cs typeface="Simplified Arabic" pitchFamily="18" charset="-78"/>
              </a:rPr>
              <a:t>: تنسق دلالة الألفاظ وتتلاقى معانیها، على الوجه الذي یقتضه العقل ویرتضیه المنطق وهذا لا یتم إلا بضم الكلام إلى بعضه بتنسیقه على نسق واحد.</a:t>
            </a:r>
          </a:p>
          <a:p>
            <a:pPr algn="r" rtl="1"/>
            <a:r>
              <a:rPr lang="ar-DZ" sz="2000" b="1" dirty="0" smtClean="0">
                <a:latin typeface="Simplified Arabic" pitchFamily="18" charset="-78"/>
                <a:cs typeface="Simplified Arabic" pitchFamily="18" charset="-78"/>
              </a:rPr>
              <a:t> </a:t>
            </a:r>
            <a:r>
              <a:rPr lang="ar-DZ" sz="2000" dirty="0" smtClean="0">
                <a:latin typeface="Simplified Arabic" pitchFamily="18" charset="-78"/>
                <a:cs typeface="Simplified Arabic" pitchFamily="18" charset="-78"/>
              </a:rPr>
              <a:t> </a:t>
            </a:r>
            <a:endParaRPr lang="fr-FR" sz="2000" dirty="0">
              <a:latin typeface="Simplified Arabic" pitchFamily="18" charset="-78"/>
              <a:cs typeface="Simplified Arabic" pitchFamily="18" charset="-78"/>
            </a:endParaRPr>
          </a:p>
        </p:txBody>
      </p:sp>
      <p:sp>
        <p:nvSpPr>
          <p:cNvPr id="24" name="Rectangle 23"/>
          <p:cNvSpPr/>
          <p:nvPr/>
        </p:nvSpPr>
        <p:spPr>
          <a:xfrm>
            <a:off x="5364088" y="411510"/>
            <a:ext cx="1944216" cy="504056"/>
          </a:xfrm>
          <a:prstGeom prst="rect">
            <a:avLst/>
          </a:prstGeom>
          <a:effectLst>
            <a:glow rad="1397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sz="2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تعريف النظم</a:t>
            </a:r>
            <a:endParaRPr lang="fr-FR" sz="2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8" name="Rectangle 7"/>
          <p:cNvSpPr/>
          <p:nvPr/>
        </p:nvSpPr>
        <p:spPr>
          <a:xfrm>
            <a:off x="7596336" y="1851670"/>
            <a:ext cx="1296144" cy="378042"/>
          </a:xfrm>
          <a:prstGeom prst="rect">
            <a:avLst/>
          </a:prstGeom>
          <a:noFill/>
          <a:ln w="38100" cap="flat" cmpd="sng" algn="ctr">
            <a:solidFill>
              <a:srgbClr val="FFFF00"/>
            </a:solidFill>
            <a:prstDash val="solid"/>
          </a:ln>
          <a:effectLst/>
        </p:spPr>
        <p:txBody>
          <a:bodyPr rtlCol="0" anchor="ctr"/>
          <a:lstStyle/>
          <a:p>
            <a:pPr algn="ctr" fontAlgn="auto">
              <a:spcBef>
                <a:spcPts val="0"/>
              </a:spcBef>
              <a:spcAft>
                <a:spcPts val="0"/>
              </a:spcAft>
              <a:defRPr/>
            </a:pPr>
            <a:r>
              <a:rPr lang="en-US"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 </a:t>
            </a:r>
            <a:r>
              <a:rPr lang="ar-DZ"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لغة</a:t>
            </a:r>
            <a:endParaRPr lang="fr-FR" sz="1600"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9" name="Rectangle 8"/>
          <p:cNvSpPr/>
          <p:nvPr/>
        </p:nvSpPr>
        <p:spPr>
          <a:xfrm>
            <a:off x="7596336" y="2571750"/>
            <a:ext cx="1296144" cy="378042"/>
          </a:xfrm>
          <a:prstGeom prst="rect">
            <a:avLst/>
          </a:prstGeom>
          <a:noFill/>
          <a:ln w="38100" cap="flat" cmpd="sng" algn="ctr">
            <a:solidFill>
              <a:srgbClr val="FFFF00"/>
            </a:solidFill>
            <a:prstDash val="solid"/>
          </a:ln>
          <a:effectLst/>
        </p:spPr>
        <p:txBody>
          <a:bodyPr rtlCol="0" anchor="ctr"/>
          <a:lstStyle/>
          <a:p>
            <a:pPr algn="ctr" fontAlgn="auto">
              <a:spcBef>
                <a:spcPts val="0"/>
              </a:spcBef>
              <a:spcAft>
                <a:spcPts val="0"/>
              </a:spcAft>
              <a:defRPr/>
            </a:pPr>
            <a:r>
              <a:rPr lang="en-US"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 </a:t>
            </a:r>
            <a:r>
              <a:rPr lang="ar-DZ"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اصطلاحا</a:t>
            </a:r>
            <a:endParaRPr lang="fr-FR" sz="1600"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childTnLst>
                                </p:cTn>
                              </p:par>
                            </p:childTnLst>
                          </p:cTn>
                        </p:par>
                        <p:par>
                          <p:cTn id="14" fill="hold">
                            <p:stCondLst>
                              <p:cond delay="1000"/>
                            </p:stCondLst>
                            <p:childTnLst>
                              <p:par>
                                <p:cTn id="15" presetID="18" presetClass="entr" presetSubtype="12" fill="hold" grpId="0" nodeType="afterEffect">
                                  <p:stCondLst>
                                    <p:cond delay="0"/>
                                  </p:stCondLst>
                                  <p:childTnLst>
                                    <p:set>
                                      <p:cBhvr>
                                        <p:cTn id="16" dur="1" fill="hold">
                                          <p:stCondLst>
                                            <p:cond delay="0"/>
                                          </p:stCondLst>
                                        </p:cTn>
                                        <p:tgtEl>
                                          <p:spTgt spid="6">
                                            <p:bg/>
                                          </p:spTgt>
                                        </p:tgtEl>
                                        <p:attrNameLst>
                                          <p:attrName>style.visibility</p:attrName>
                                        </p:attrNameLst>
                                      </p:cBhvr>
                                      <p:to>
                                        <p:strVal val="visible"/>
                                      </p:to>
                                    </p:set>
                                    <p:animEffect transition="in" filter="strips(downLeft)">
                                      <p:cBhvr>
                                        <p:cTn id="17" dur="500"/>
                                        <p:tgtEl>
                                          <p:spTgt spid="6">
                                            <p:bg/>
                                          </p:spTgt>
                                        </p:tgtEl>
                                      </p:cBhvr>
                                    </p:animEffect>
                                  </p:childTnLst>
                                </p:cTn>
                              </p:par>
                              <p:par>
                                <p:cTn id="18" presetID="18" presetClass="entr" presetSubtype="12" repeatCount="indefinite" fill="hold" nodeType="withEffect">
                                  <p:stCondLst>
                                    <p:cond delay="0"/>
                                  </p:stCondLst>
                                  <p:childTnLst>
                                    <p:set>
                                      <p:cBhvr>
                                        <p:cTn id="19" dur="1" fill="hold">
                                          <p:stCondLst>
                                            <p:cond delay="0"/>
                                          </p:stCondLst>
                                        </p:cTn>
                                        <p:tgtEl>
                                          <p:spTgt spid="6">
                                            <p:bg/>
                                          </p:spTgt>
                                        </p:tgtEl>
                                        <p:attrNameLst>
                                          <p:attrName>style.visibility</p:attrName>
                                        </p:attrNameLst>
                                      </p:cBhvr>
                                      <p:to>
                                        <p:strVal val="visible"/>
                                      </p:to>
                                    </p:set>
                                    <p:animEffect transition="in" filter="strips(downLeft)">
                                      <p:cBhvr>
                                        <p:cTn id="20" dur="500"/>
                                        <p:tgtEl>
                                          <p:spTgt spid="6">
                                            <p:bg/>
                                          </p:spTgt>
                                        </p:tgtEl>
                                      </p:cBhvr>
                                    </p:animEffect>
                                  </p:childTnLst>
                                </p:cTn>
                              </p:par>
                              <p:par>
                                <p:cTn id="21" presetID="42" presetClass="entr" presetSubtype="0" fill="hold" grpId="0" nodeType="withEffect">
                                  <p:stCondLst>
                                    <p:cond delay="0"/>
                                  </p:stCondLst>
                                  <p:childTnLst>
                                    <p:set>
                                      <p:cBhvr>
                                        <p:cTn id="22" dur="1" fill="hold">
                                          <p:stCondLst>
                                            <p:cond delay="0"/>
                                          </p:stCondLst>
                                        </p:cTn>
                                        <p:tgtEl>
                                          <p:spTgt spid="8">
                                            <p:bg/>
                                          </p:spTgt>
                                        </p:tgtEl>
                                        <p:attrNameLst>
                                          <p:attrName>style.visibility</p:attrName>
                                        </p:attrNameLst>
                                      </p:cBhvr>
                                      <p:to>
                                        <p:strVal val="visible"/>
                                      </p:to>
                                    </p:set>
                                    <p:animEffect transition="in" filter="fade">
                                      <p:cBhvr>
                                        <p:cTn id="23" dur="1000"/>
                                        <p:tgtEl>
                                          <p:spTgt spid="8">
                                            <p:bg/>
                                          </p:spTgt>
                                        </p:tgtEl>
                                      </p:cBhvr>
                                    </p:animEffect>
                                    <p:anim calcmode="lin" valueType="num">
                                      <p:cBhvr>
                                        <p:cTn id="24" dur="1000" fill="hold"/>
                                        <p:tgtEl>
                                          <p:spTgt spid="8">
                                            <p:bg/>
                                          </p:spTgt>
                                        </p:tgtEl>
                                        <p:attrNameLst>
                                          <p:attrName>ppt_x</p:attrName>
                                        </p:attrNameLst>
                                      </p:cBhvr>
                                      <p:tavLst>
                                        <p:tav tm="0">
                                          <p:val>
                                            <p:strVal val="#ppt_x"/>
                                          </p:val>
                                        </p:tav>
                                        <p:tav tm="100000">
                                          <p:val>
                                            <p:strVal val="#ppt_x"/>
                                          </p:val>
                                        </p:tav>
                                      </p:tavLst>
                                    </p:anim>
                                    <p:anim calcmode="lin" valueType="num">
                                      <p:cBhvr>
                                        <p:cTn id="25" dur="1000" fill="hold"/>
                                        <p:tgtEl>
                                          <p:spTgt spid="8">
                                            <p:bg/>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Effect transition="in" filter="fade">
                                      <p:cBhvr>
                                        <p:cTn id="28" dur="1000"/>
                                        <p:tgtEl>
                                          <p:spTgt spid="8">
                                            <p:txEl>
                                              <p:pRg st="0" end="0"/>
                                            </p:txEl>
                                          </p:spTgt>
                                        </p:tgtEl>
                                      </p:cBhvr>
                                    </p:animEffect>
                                    <p:anim calcmode="lin" valueType="num">
                                      <p:cBhvr>
                                        <p:cTn id="29"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0" end="0"/>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9">
                                            <p:bg/>
                                          </p:spTgt>
                                        </p:tgtEl>
                                        <p:attrNameLst>
                                          <p:attrName>style.visibility</p:attrName>
                                        </p:attrNameLst>
                                      </p:cBhvr>
                                      <p:to>
                                        <p:strVal val="visible"/>
                                      </p:to>
                                    </p:set>
                                    <p:animEffect transition="in" filter="fade">
                                      <p:cBhvr>
                                        <p:cTn id="33" dur="1000"/>
                                        <p:tgtEl>
                                          <p:spTgt spid="9">
                                            <p:bg/>
                                          </p:spTgt>
                                        </p:tgtEl>
                                      </p:cBhvr>
                                    </p:animEffect>
                                    <p:anim calcmode="lin" valueType="num">
                                      <p:cBhvr>
                                        <p:cTn id="34" dur="1000" fill="hold"/>
                                        <p:tgtEl>
                                          <p:spTgt spid="9">
                                            <p:bg/>
                                          </p:spTgt>
                                        </p:tgtEl>
                                        <p:attrNameLst>
                                          <p:attrName>ppt_x</p:attrName>
                                        </p:attrNameLst>
                                      </p:cBhvr>
                                      <p:tavLst>
                                        <p:tav tm="0">
                                          <p:val>
                                            <p:strVal val="#ppt_x"/>
                                          </p:val>
                                        </p:tav>
                                        <p:tav tm="100000">
                                          <p:val>
                                            <p:strVal val="#ppt_x"/>
                                          </p:val>
                                        </p:tav>
                                      </p:tavLst>
                                    </p:anim>
                                    <p:anim calcmode="lin" valueType="num">
                                      <p:cBhvr>
                                        <p:cTn id="35" dur="1000" fill="hold"/>
                                        <p:tgtEl>
                                          <p:spTgt spid="9">
                                            <p:bg/>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9">
                                            <p:txEl>
                                              <p:pRg st="0" end="0"/>
                                            </p:txEl>
                                          </p:spTgt>
                                        </p:tgtEl>
                                        <p:attrNameLst>
                                          <p:attrName>style.visibility</p:attrName>
                                        </p:attrNameLst>
                                      </p:cBhvr>
                                      <p:to>
                                        <p:strVal val="visible"/>
                                      </p:to>
                                    </p:set>
                                    <p:animEffect transition="in" filter="fade">
                                      <p:cBhvr>
                                        <p:cTn id="38" dur="1000"/>
                                        <p:tgtEl>
                                          <p:spTgt spid="9">
                                            <p:txEl>
                                              <p:pRg st="0" end="0"/>
                                            </p:txEl>
                                          </p:spTgt>
                                        </p:tgtEl>
                                      </p:cBhvr>
                                    </p:animEffect>
                                    <p:anim calcmode="lin" valueType="num">
                                      <p:cBhvr>
                                        <p:cTn id="39"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0"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iterate type="lt">
                                    <p:tmPct val="0"/>
                                  </p:iterate>
                                  <p:childTnLst>
                                    <p:set>
                                      <p:cBhvr>
                                        <p:cTn id="44" dur="1" fill="hold">
                                          <p:stCondLst>
                                            <p:cond delay="0"/>
                                          </p:stCondLst>
                                        </p:cTn>
                                        <p:tgtEl>
                                          <p:spTgt spid="24"/>
                                        </p:tgtEl>
                                        <p:attrNameLst>
                                          <p:attrName>style.visibility</p:attrName>
                                        </p:attrNameLst>
                                      </p:cBhvr>
                                      <p:to>
                                        <p:strVal val="visible"/>
                                      </p:to>
                                    </p:set>
                                    <p:animEffect transition="in" filter="checkerboard(across)">
                                      <p:cBhvr>
                                        <p:cTn id="45" dur="500"/>
                                        <p:tgtEl>
                                          <p:spTgt spid="24"/>
                                        </p:tgtEl>
                                      </p:cBhvr>
                                    </p:animEffect>
                                  </p:childTnLst>
                                </p:cTn>
                              </p:par>
                            </p:childTnLst>
                          </p:cTn>
                        </p:par>
                      </p:childTnLst>
                    </p:cTn>
                  </p:par>
                  <p:par>
                    <p:cTn id="46" fill="hold">
                      <p:stCondLst>
                        <p:cond delay="indefinite"/>
                      </p:stCondLst>
                      <p:childTnLst>
                        <p:par>
                          <p:cTn id="47" fill="hold">
                            <p:stCondLst>
                              <p:cond delay="0"/>
                            </p:stCondLst>
                            <p:childTnLst>
                              <p:par>
                                <p:cTn id="48" presetID="56" presetClass="entr" presetSubtype="0" fill="hold" grpId="1" nodeType="clickEffect">
                                  <p:stCondLst>
                                    <p:cond delay="0"/>
                                  </p:stCondLst>
                                  <p:iterate type="lt">
                                    <p:tmPct val="10000"/>
                                  </p:iterate>
                                  <p:childTnLst>
                                    <p:set>
                                      <p:cBhvr>
                                        <p:cTn id="49" dur="1" fill="hold">
                                          <p:stCondLst>
                                            <p:cond delay="0"/>
                                          </p:stCondLst>
                                        </p:cTn>
                                        <p:tgtEl>
                                          <p:spTgt spid="24"/>
                                        </p:tgtEl>
                                        <p:attrNameLst>
                                          <p:attrName>style.visibility</p:attrName>
                                        </p:attrNameLst>
                                      </p:cBhvr>
                                      <p:to>
                                        <p:strVal val="visible"/>
                                      </p:to>
                                    </p:set>
                                    <p:anim by="(-#ppt_w*2)" calcmode="lin" valueType="num">
                                      <p:cBhvr rctx="PPT">
                                        <p:cTn id="50" dur="500" autoRev="1" fill="hold">
                                          <p:stCondLst>
                                            <p:cond delay="0"/>
                                          </p:stCondLst>
                                        </p:cTn>
                                        <p:tgtEl>
                                          <p:spTgt spid="24"/>
                                        </p:tgtEl>
                                        <p:attrNameLst>
                                          <p:attrName>ppt_w</p:attrName>
                                        </p:attrNameLst>
                                      </p:cBhvr>
                                    </p:anim>
                                    <p:anim by="(#ppt_w*0.50)" calcmode="lin" valueType="num">
                                      <p:cBhvr>
                                        <p:cTn id="51" dur="500" decel="50000" autoRev="1" fill="hold">
                                          <p:stCondLst>
                                            <p:cond delay="0"/>
                                          </p:stCondLst>
                                        </p:cTn>
                                        <p:tgtEl>
                                          <p:spTgt spid="24"/>
                                        </p:tgtEl>
                                        <p:attrNameLst>
                                          <p:attrName>ppt_x</p:attrName>
                                        </p:attrNameLst>
                                      </p:cBhvr>
                                    </p:anim>
                                    <p:anim from="(-#ppt_h/2)" to="(#ppt_y)" calcmode="lin" valueType="num">
                                      <p:cBhvr>
                                        <p:cTn id="52" dur="1000" fill="hold">
                                          <p:stCondLst>
                                            <p:cond delay="0"/>
                                          </p:stCondLst>
                                        </p:cTn>
                                        <p:tgtEl>
                                          <p:spTgt spid="24"/>
                                        </p:tgtEl>
                                        <p:attrNameLst>
                                          <p:attrName>ppt_y</p:attrName>
                                        </p:attrNameLst>
                                      </p:cBhvr>
                                    </p:anim>
                                    <p:animRot by="21600000">
                                      <p:cBhvr>
                                        <p:cTn id="53" dur="1000" fill="hold">
                                          <p:stCondLst>
                                            <p:cond delay="0"/>
                                          </p:stCondLst>
                                        </p:cTn>
                                        <p:tgtEl>
                                          <p:spTgt spid="24"/>
                                        </p:tgtEl>
                                        <p:attrNameLst>
                                          <p:attrName>r</p:attrName>
                                        </p:attrNameLst>
                                      </p:cBhvr>
                                    </p:animRot>
                                  </p:childTnLst>
                                </p:cTn>
                              </p:par>
                            </p:childTnLst>
                          </p:cTn>
                        </p:par>
                      </p:childTnLst>
                    </p:cTn>
                  </p:par>
                  <p:par>
                    <p:cTn id="54" fill="hold">
                      <p:stCondLst>
                        <p:cond delay="indefinite"/>
                      </p:stCondLst>
                      <p:childTnLst>
                        <p:par>
                          <p:cTn id="55" fill="hold">
                            <p:stCondLst>
                              <p:cond delay="0"/>
                            </p:stCondLst>
                            <p:childTnLst>
                              <p:par>
                                <p:cTn id="56" presetID="56" presetClass="entr" presetSubtype="0" fill="hold" grpId="0" nodeType="clickEffect">
                                  <p:stCondLst>
                                    <p:cond delay="0"/>
                                  </p:stCondLst>
                                  <p:iterate type="lt">
                                    <p:tmPct val="10000"/>
                                  </p:iterate>
                                  <p:childTnLst>
                                    <p:set>
                                      <p:cBhvr>
                                        <p:cTn id="57" dur="1" fill="hold">
                                          <p:stCondLst>
                                            <p:cond delay="0"/>
                                          </p:stCondLst>
                                        </p:cTn>
                                        <p:tgtEl>
                                          <p:spTgt spid="15"/>
                                        </p:tgtEl>
                                        <p:attrNameLst>
                                          <p:attrName>style.visibility</p:attrName>
                                        </p:attrNameLst>
                                      </p:cBhvr>
                                      <p:to>
                                        <p:strVal val="visible"/>
                                      </p:to>
                                    </p:set>
                                    <p:anim by="(-#ppt_w*2)" calcmode="lin" valueType="num">
                                      <p:cBhvr rctx="PPT">
                                        <p:cTn id="58" dur="500" autoRev="1" fill="hold">
                                          <p:stCondLst>
                                            <p:cond delay="0"/>
                                          </p:stCondLst>
                                        </p:cTn>
                                        <p:tgtEl>
                                          <p:spTgt spid="15"/>
                                        </p:tgtEl>
                                        <p:attrNameLst>
                                          <p:attrName>ppt_w</p:attrName>
                                        </p:attrNameLst>
                                      </p:cBhvr>
                                    </p:anim>
                                    <p:anim by="(#ppt_w*0.50)" calcmode="lin" valueType="num">
                                      <p:cBhvr>
                                        <p:cTn id="59" dur="500" decel="50000" autoRev="1" fill="hold">
                                          <p:stCondLst>
                                            <p:cond delay="0"/>
                                          </p:stCondLst>
                                        </p:cTn>
                                        <p:tgtEl>
                                          <p:spTgt spid="15"/>
                                        </p:tgtEl>
                                        <p:attrNameLst>
                                          <p:attrName>ppt_x</p:attrName>
                                        </p:attrNameLst>
                                      </p:cBhvr>
                                    </p:anim>
                                    <p:anim from="(-#ppt_h/2)" to="(#ppt_y)" calcmode="lin" valueType="num">
                                      <p:cBhvr>
                                        <p:cTn id="60" dur="1000" fill="hold">
                                          <p:stCondLst>
                                            <p:cond delay="0"/>
                                          </p:stCondLst>
                                        </p:cTn>
                                        <p:tgtEl>
                                          <p:spTgt spid="15"/>
                                        </p:tgtEl>
                                        <p:attrNameLst>
                                          <p:attrName>ppt_y</p:attrName>
                                        </p:attrNameLst>
                                      </p:cBhvr>
                                    </p:anim>
                                    <p:animRot by="21600000">
                                      <p:cBhvr>
                                        <p:cTn id="61" dur="1000" fill="hold">
                                          <p:stCondLst>
                                            <p:cond delay="0"/>
                                          </p:stCondLst>
                                        </p:cTn>
                                        <p:tgtEl>
                                          <p:spTgt spid="15"/>
                                        </p:tgtEl>
                                        <p:attrNameLst>
                                          <p:attrName>r</p:attrName>
                                        </p:attrNameLst>
                                      </p:cBhvr>
                                    </p:animRot>
                                  </p:childTnLst>
                                </p:cTn>
                              </p:par>
                            </p:childTnLst>
                          </p:cTn>
                        </p:par>
                      </p:childTnLst>
                    </p:cTn>
                  </p:par>
                  <p:par>
                    <p:cTn id="62" fill="hold">
                      <p:stCondLst>
                        <p:cond delay="indefinite"/>
                      </p:stCondLst>
                      <p:childTnLst>
                        <p:par>
                          <p:cTn id="63" fill="hold">
                            <p:stCondLst>
                              <p:cond delay="0"/>
                            </p:stCondLst>
                            <p:childTnLst>
                              <p:par>
                                <p:cTn id="64" presetID="15" presetClass="entr" presetSubtype="0" fill="hold" grpId="1" nodeType="clickEffect">
                                  <p:stCondLst>
                                    <p:cond delay="0"/>
                                  </p:stCondLst>
                                  <p:childTnLst>
                                    <p:set>
                                      <p:cBhvr>
                                        <p:cTn id="65" dur="1" fill="hold">
                                          <p:stCondLst>
                                            <p:cond delay="0"/>
                                          </p:stCondLst>
                                        </p:cTn>
                                        <p:tgtEl>
                                          <p:spTgt spid="6">
                                            <p:bg/>
                                          </p:spTgt>
                                        </p:tgtEl>
                                        <p:attrNameLst>
                                          <p:attrName>style.visibility</p:attrName>
                                        </p:attrNameLst>
                                      </p:cBhvr>
                                      <p:to>
                                        <p:strVal val="visible"/>
                                      </p:to>
                                    </p:set>
                                    <p:anim calcmode="lin" valueType="num">
                                      <p:cBhvr>
                                        <p:cTn id="66" dur="1000" fill="hold"/>
                                        <p:tgtEl>
                                          <p:spTgt spid="6">
                                            <p:bg/>
                                          </p:spTgt>
                                        </p:tgtEl>
                                        <p:attrNameLst>
                                          <p:attrName>ppt_w</p:attrName>
                                        </p:attrNameLst>
                                      </p:cBhvr>
                                      <p:tavLst>
                                        <p:tav tm="0">
                                          <p:val>
                                            <p:fltVal val="0"/>
                                          </p:val>
                                        </p:tav>
                                        <p:tav tm="100000">
                                          <p:val>
                                            <p:strVal val="#ppt_w"/>
                                          </p:val>
                                        </p:tav>
                                      </p:tavLst>
                                    </p:anim>
                                    <p:anim calcmode="lin" valueType="num">
                                      <p:cBhvr>
                                        <p:cTn id="67" dur="1000" fill="hold"/>
                                        <p:tgtEl>
                                          <p:spTgt spid="6">
                                            <p:bg/>
                                          </p:spTgt>
                                        </p:tgtEl>
                                        <p:attrNameLst>
                                          <p:attrName>ppt_h</p:attrName>
                                        </p:attrNameLst>
                                      </p:cBhvr>
                                      <p:tavLst>
                                        <p:tav tm="0">
                                          <p:val>
                                            <p:fltVal val="0"/>
                                          </p:val>
                                        </p:tav>
                                        <p:tav tm="100000">
                                          <p:val>
                                            <p:strVal val="#ppt_h"/>
                                          </p:val>
                                        </p:tav>
                                      </p:tavLst>
                                    </p:anim>
                                    <p:anim calcmode="lin" valueType="num">
                                      <p:cBhvr>
                                        <p:cTn id="68" dur="1000" fill="hold"/>
                                        <p:tgtEl>
                                          <p:spTgt spid="6">
                                            <p:bg/>
                                          </p:spTgt>
                                        </p:tgtEl>
                                        <p:attrNameLst>
                                          <p:attrName>ppt_x</p:attrName>
                                        </p:attrNameLst>
                                      </p:cBhvr>
                                      <p:tavLst>
                                        <p:tav tm="0" fmla="#ppt_x+(cos(-2*pi*(1-$))*-#ppt_x-sin(-2*pi*(1-$))*(1-#ppt_y))*(1-$)">
                                          <p:val>
                                            <p:fltVal val="0"/>
                                          </p:val>
                                        </p:tav>
                                        <p:tav tm="100000">
                                          <p:val>
                                            <p:fltVal val="1"/>
                                          </p:val>
                                        </p:tav>
                                      </p:tavLst>
                                    </p:anim>
                                    <p:anim calcmode="lin" valueType="num">
                                      <p:cBhvr>
                                        <p:cTn id="69" dur="1000" fill="hold"/>
                                        <p:tgtEl>
                                          <p:spTgt spid="6">
                                            <p:bg/>
                                          </p:spTgt>
                                        </p:tgtEl>
                                        <p:attrNameLst>
                                          <p:attrName>ppt_y</p:attrName>
                                        </p:attrNameLst>
                                      </p:cBhvr>
                                      <p:tavLst>
                                        <p:tav tm="0" fmla="#ppt_y+(sin(-2*pi*(1-$))*-#ppt_x+cos(-2*pi*(1-$))*(1-#ppt_y))*(1-$)">
                                          <p:val>
                                            <p:fltVal val="0"/>
                                          </p:val>
                                        </p:tav>
                                        <p:tav tm="100000">
                                          <p:val>
                                            <p:fltVal val="1"/>
                                          </p:val>
                                        </p:tav>
                                      </p:tavLst>
                                    </p:anim>
                                  </p:childTnLst>
                                </p:cTn>
                              </p:par>
                              <p:par>
                                <p:cTn id="70" presetID="15" presetClass="entr" presetSubtype="0" fill="hold" grpId="1" nodeType="withEffect">
                                  <p:stCondLst>
                                    <p:cond delay="0"/>
                                  </p:stCondLst>
                                  <p:childTnLst>
                                    <p:set>
                                      <p:cBhvr>
                                        <p:cTn id="71" dur="1" fill="hold">
                                          <p:stCondLst>
                                            <p:cond delay="0"/>
                                          </p:stCondLst>
                                        </p:cTn>
                                        <p:tgtEl>
                                          <p:spTgt spid="6">
                                            <p:txEl>
                                              <p:pRg st="0" end="0"/>
                                            </p:txEl>
                                          </p:spTgt>
                                        </p:tgtEl>
                                        <p:attrNameLst>
                                          <p:attrName>style.visibility</p:attrName>
                                        </p:attrNameLst>
                                      </p:cBhvr>
                                      <p:to>
                                        <p:strVal val="visible"/>
                                      </p:to>
                                    </p:set>
                                    <p:anim calcmode="lin" valueType="num">
                                      <p:cBhvr>
                                        <p:cTn id="7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7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74" dur="1000" fill="hold"/>
                                        <p:tgtEl>
                                          <p:spTgt spid="6">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75" dur="1000" fill="hold"/>
                                        <p:tgtEl>
                                          <p:spTgt spid="6">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6" fill="hold">
                      <p:stCondLst>
                        <p:cond delay="indefinite"/>
                      </p:stCondLst>
                      <p:childTnLst>
                        <p:par>
                          <p:cTn id="77" fill="hold">
                            <p:stCondLst>
                              <p:cond delay="0"/>
                            </p:stCondLst>
                            <p:childTnLst>
                              <p:par>
                                <p:cTn id="78" presetID="15" presetClass="entr" presetSubtype="0" fill="hold" grpId="1" nodeType="clickEffect">
                                  <p:stCondLst>
                                    <p:cond delay="0"/>
                                  </p:stCondLst>
                                  <p:iterate type="lt">
                                    <p:tmPct val="0"/>
                                  </p:iterate>
                                  <p:childTnLst>
                                    <p:set>
                                      <p:cBhvr>
                                        <p:cTn id="79" dur="1" fill="hold">
                                          <p:stCondLst>
                                            <p:cond delay="0"/>
                                          </p:stCondLst>
                                        </p:cTn>
                                        <p:tgtEl>
                                          <p:spTgt spid="15"/>
                                        </p:tgtEl>
                                        <p:attrNameLst>
                                          <p:attrName>style.visibility</p:attrName>
                                        </p:attrNameLst>
                                      </p:cBhvr>
                                      <p:to>
                                        <p:strVal val="visible"/>
                                      </p:to>
                                    </p:set>
                                    <p:anim calcmode="lin" valueType="num">
                                      <p:cBhvr>
                                        <p:cTn id="80" dur="1000" fill="hold"/>
                                        <p:tgtEl>
                                          <p:spTgt spid="15"/>
                                        </p:tgtEl>
                                        <p:attrNameLst>
                                          <p:attrName>ppt_w</p:attrName>
                                        </p:attrNameLst>
                                      </p:cBhvr>
                                      <p:tavLst>
                                        <p:tav tm="0">
                                          <p:val>
                                            <p:fltVal val="0"/>
                                          </p:val>
                                        </p:tav>
                                        <p:tav tm="100000">
                                          <p:val>
                                            <p:strVal val="#ppt_w"/>
                                          </p:val>
                                        </p:tav>
                                      </p:tavLst>
                                    </p:anim>
                                    <p:anim calcmode="lin" valueType="num">
                                      <p:cBhvr>
                                        <p:cTn id="81" dur="1000" fill="hold"/>
                                        <p:tgtEl>
                                          <p:spTgt spid="15"/>
                                        </p:tgtEl>
                                        <p:attrNameLst>
                                          <p:attrName>ppt_h</p:attrName>
                                        </p:attrNameLst>
                                      </p:cBhvr>
                                      <p:tavLst>
                                        <p:tav tm="0">
                                          <p:val>
                                            <p:fltVal val="0"/>
                                          </p:val>
                                        </p:tav>
                                        <p:tav tm="100000">
                                          <p:val>
                                            <p:strVal val="#ppt_h"/>
                                          </p:val>
                                        </p:tav>
                                      </p:tavLst>
                                    </p:anim>
                                    <p:anim calcmode="lin" valueType="num">
                                      <p:cBhvr>
                                        <p:cTn id="82" dur="1000" fill="hold"/>
                                        <p:tgtEl>
                                          <p:spTgt spid="15"/>
                                        </p:tgtEl>
                                        <p:attrNameLst>
                                          <p:attrName>ppt_x</p:attrName>
                                        </p:attrNameLst>
                                      </p:cBhvr>
                                      <p:tavLst>
                                        <p:tav tm="0" fmla="#ppt_x+(cos(-2*pi*(1-$))*-#ppt_x-sin(-2*pi*(1-$))*(1-#ppt_y))*(1-$)">
                                          <p:val>
                                            <p:fltVal val="0"/>
                                          </p:val>
                                        </p:tav>
                                        <p:tav tm="100000">
                                          <p:val>
                                            <p:fltVal val="1"/>
                                          </p:val>
                                        </p:tav>
                                      </p:tavLst>
                                    </p:anim>
                                    <p:anim calcmode="lin" valueType="num">
                                      <p:cBhvr>
                                        <p:cTn id="83" dur="1000" fill="hold"/>
                                        <p:tgtEl>
                                          <p:spTgt spid="1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uiExpand="1" build="allAtOnce" animBg="1"/>
      <p:bldP spid="6" grpId="1" build="allAtOnce" animBg="1"/>
      <p:bldP spid="15" grpId="0"/>
      <p:bldP spid="15" grpId="1"/>
      <p:bldP spid="24" grpId="0" animBg="1"/>
      <p:bldP spid="24" grpId="1" animBg="1"/>
      <p:bldP spid="8" grpId="0" build="allAtOnce" animBg="1"/>
      <p:bldP spid="9"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pPr>
            <a:endParaRPr lang="fr-FR" sz="1800" kern="0">
              <a:solidFill>
                <a:sysClr val="windowText" lastClr="000000"/>
              </a:solidFill>
            </a:endParaRPr>
          </a:p>
        </p:txBody>
      </p:sp>
      <p:sp>
        <p:nvSpPr>
          <p:cNvPr id="6" name="Rectangle 5"/>
          <p:cNvSpPr/>
          <p:nvPr/>
        </p:nvSpPr>
        <p:spPr>
          <a:xfrm>
            <a:off x="7596336" y="987574"/>
            <a:ext cx="1296144" cy="720080"/>
          </a:xfrm>
          <a:prstGeom prst="rect">
            <a:avLst/>
          </a:prstGeom>
          <a:noFill/>
          <a:ln w="38100" cap="flat" cmpd="sng" algn="ctr">
            <a:solidFill>
              <a:srgbClr val="FFFF00"/>
            </a:solidFill>
            <a:prstDash val="solid"/>
          </a:ln>
          <a:effectLst/>
        </p:spPr>
        <p:txBody>
          <a:bodyPr rtlCol="0" anchor="ctr"/>
          <a:lstStyle/>
          <a:p>
            <a:pPr algn="ctr" fontAlgn="auto">
              <a:spcBef>
                <a:spcPts val="0"/>
              </a:spcBef>
              <a:spcAft>
                <a:spcPts val="0"/>
              </a:spcAft>
              <a:defRPr/>
            </a:pPr>
            <a:r>
              <a:rPr lang="en-US" sz="28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  </a:t>
            </a:r>
            <a:r>
              <a:rPr lang="ar-DZ" sz="28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تعريف النظم</a:t>
            </a:r>
            <a:endParaRPr lang="fr-FR" sz="2800"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7" name="Rectangle 6"/>
          <p:cNvSpPr/>
          <p:nvPr/>
        </p:nvSpPr>
        <p:spPr>
          <a:xfrm>
            <a:off x="7596336" y="2499742"/>
            <a:ext cx="1296000" cy="378042"/>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fontAlgn="auto">
              <a:spcBef>
                <a:spcPts val="0"/>
              </a:spcBef>
              <a:spcAft>
                <a:spcPts val="0"/>
              </a:spcAft>
              <a:defRPr/>
            </a:pPr>
            <a:r>
              <a:rPr lang="en-US" sz="2800" b="1" kern="0" dirty="0" smtClean="0">
                <a:solidFill>
                  <a:schemeClr val="bg1"/>
                </a:solidFill>
                <a:effectLst>
                  <a:outerShdw blurRad="38100" dist="38100" dir="2700000" algn="tl">
                    <a:srgbClr val="000000">
                      <a:alpha val="43137"/>
                    </a:srgbClr>
                  </a:outerShdw>
                </a:effectLst>
                <a:latin typeface="Andalus" pitchFamily="18" charset="-78"/>
                <a:cs typeface="Andalus" pitchFamily="18" charset="-78"/>
              </a:rPr>
              <a:t>  </a:t>
            </a:r>
            <a:r>
              <a:rPr lang="ar-DZ" sz="2800" b="1" kern="0" dirty="0" smtClean="0">
                <a:solidFill>
                  <a:schemeClr val="bg1"/>
                </a:solidFill>
                <a:effectLst>
                  <a:outerShdw blurRad="38100" dist="38100" dir="2700000" algn="tl">
                    <a:srgbClr val="000000">
                      <a:alpha val="43137"/>
                    </a:srgbClr>
                  </a:outerShdw>
                </a:effectLst>
                <a:latin typeface="Andalus" pitchFamily="18" charset="-78"/>
                <a:cs typeface="Andalus" pitchFamily="18" charset="-78"/>
              </a:rPr>
              <a:t>اصطلاحا</a:t>
            </a:r>
          </a:p>
        </p:txBody>
      </p:sp>
      <p:sp>
        <p:nvSpPr>
          <p:cNvPr id="8" name="Rectangle 7"/>
          <p:cNvSpPr/>
          <p:nvPr/>
        </p:nvSpPr>
        <p:spPr>
          <a:xfrm>
            <a:off x="7596336" y="1851670"/>
            <a:ext cx="1296144" cy="378042"/>
          </a:xfrm>
          <a:prstGeom prst="rect">
            <a:avLst/>
          </a:prstGeom>
          <a:noFill/>
          <a:ln w="38100" cap="flat" cmpd="sng" algn="ctr">
            <a:solidFill>
              <a:srgbClr val="FFFF00"/>
            </a:solidFill>
            <a:prstDash val="solid"/>
          </a:ln>
          <a:effectLst/>
        </p:spPr>
        <p:txBody>
          <a:bodyPr rtlCol="0" anchor="ctr"/>
          <a:lstStyle/>
          <a:p>
            <a:pPr algn="ctr" fontAlgn="auto">
              <a:spcBef>
                <a:spcPts val="0"/>
              </a:spcBef>
              <a:spcAft>
                <a:spcPts val="0"/>
              </a:spcAft>
              <a:defRPr/>
            </a:pPr>
            <a:r>
              <a:rPr lang="en-US"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  </a:t>
            </a:r>
            <a:r>
              <a:rPr lang="ar-DZ" sz="2000" b="1" kern="0" dirty="0" smtClean="0">
                <a:solidFill>
                  <a:srgbClr val="FF0000"/>
                </a:solidFill>
                <a:effectLst>
                  <a:outerShdw blurRad="38100" dist="38100" dir="2700000" algn="tl">
                    <a:srgbClr val="000000">
                      <a:alpha val="43137"/>
                    </a:srgbClr>
                  </a:outerShdw>
                </a:effectLst>
                <a:latin typeface="Andalus" pitchFamily="18" charset="-78"/>
                <a:cs typeface="Andalus" pitchFamily="18" charset="-78"/>
              </a:rPr>
              <a:t>لغة</a:t>
            </a:r>
            <a:endParaRPr lang="fr-FR" sz="1600" b="1" kern="0" dirty="0">
              <a:solidFill>
                <a:srgbClr val="FF0000"/>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7889" name="Rectangle 1"/>
          <p:cNvSpPr>
            <a:spLocks noChangeArrowheads="1"/>
          </p:cNvSpPr>
          <p:nvPr/>
        </p:nvSpPr>
        <p:spPr bwMode="auto">
          <a:xfrm>
            <a:off x="683568" y="2343532"/>
            <a:ext cx="518457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268288" algn="r"/>
              </a:tabLst>
            </a:pPr>
            <a:r>
              <a:rPr lang="ar-DZ" sz="2800" b="1" dirty="0" smtClean="0">
                <a:solidFill>
                  <a:srgbClr val="FF0000"/>
                </a:solidFill>
                <a:latin typeface="Simplified Arabic" pitchFamily="18" charset="-78"/>
                <a:ea typeface="Calibri" pitchFamily="34" charset="0"/>
                <a:cs typeface="Simplified Arabic" pitchFamily="18" charset="-78"/>
              </a:rPr>
              <a:t>   </a:t>
            </a:r>
            <a:r>
              <a:rPr lang="en-US" sz="2800" b="1" dirty="0" smtClean="0">
                <a:solidFill>
                  <a:srgbClr val="FF0000"/>
                </a:solidFill>
                <a:latin typeface="Simplified Arabic" pitchFamily="18" charset="-78"/>
                <a:ea typeface="Calibri" pitchFamily="34" charset="0"/>
                <a:cs typeface="Simplified Arabic" pitchFamily="18" charset="-78"/>
              </a:rPr>
              <a:t> </a:t>
            </a:r>
            <a:endParaRPr kumimoji="0" lang="ar-SA" sz="28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13" name="ZoneTexte 12"/>
          <p:cNvSpPr txBox="1"/>
          <p:nvPr/>
        </p:nvSpPr>
        <p:spPr>
          <a:xfrm>
            <a:off x="0" y="0"/>
            <a:ext cx="7380312" cy="4985980"/>
          </a:xfrm>
          <a:prstGeom prst="rect">
            <a:avLst/>
          </a:prstGeom>
          <a:noFill/>
        </p:spPr>
        <p:txBody>
          <a:bodyPr wrap="square" rtlCol="0">
            <a:spAutoFit/>
          </a:bodyPr>
          <a:lstStyle/>
          <a:p>
            <a:pPr algn="r" rtl="1"/>
            <a:r>
              <a:rPr lang="ar-DZ" b="1" dirty="0" smtClean="0"/>
              <a:t> </a:t>
            </a:r>
            <a:r>
              <a:rPr lang="ar-DZ" b="1" dirty="0" err="1" smtClean="0"/>
              <a:t>ب </a:t>
            </a:r>
            <a:r>
              <a:rPr lang="ar-DZ" b="1" dirty="0" smtClean="0"/>
              <a:t>- </a:t>
            </a:r>
            <a:r>
              <a:rPr lang="ar-DZ" b="1" dirty="0" err="1" smtClean="0"/>
              <a:t>اصطلاحا </a:t>
            </a:r>
            <a:r>
              <a:rPr lang="ar-DZ" b="1" dirty="0" err="1" smtClean="0">
                <a:latin typeface="Times New Roman"/>
                <a:cs typeface="Times New Roman"/>
              </a:rPr>
              <a:t>:</a:t>
            </a:r>
            <a:endParaRPr lang="ar-DZ" b="1" dirty="0" smtClean="0"/>
          </a:p>
          <a:p>
            <a:pPr algn="r" rtl="1"/>
            <a:r>
              <a:rPr lang="ar-DZ" sz="2000" dirty="0" smtClean="0">
                <a:latin typeface="Simplified Arabic" pitchFamily="18" charset="-78"/>
                <a:cs typeface="Simplified Arabic" pitchFamily="18" charset="-78"/>
              </a:rPr>
              <a:t>یختلف مفهوم النظم من باحث إلى آخر باختلاف تخصصاتهم ویورد فیما یلي بعض </a:t>
            </a:r>
            <a:r>
              <a:rPr lang="ar-DZ" sz="2000" dirty="0" err="1" smtClean="0">
                <a:latin typeface="Simplified Arabic" pitchFamily="18" charset="-78"/>
                <a:cs typeface="Simplified Arabic" pitchFamily="18" charset="-78"/>
              </a:rPr>
              <a:t>التعریفات </a:t>
            </a:r>
            <a:r>
              <a:rPr lang="ar-DZ" sz="2000" dirty="0" smtClean="0">
                <a:latin typeface="Simplified Arabic" pitchFamily="18" charset="-78"/>
                <a:cs typeface="Simplified Arabic" pitchFamily="18" charset="-78"/>
              </a:rPr>
              <a:t>"النظم هو تألیف الكلمات والجمل متناسبة الدلالات على حسب ما یقتضیه </a:t>
            </a:r>
            <a:r>
              <a:rPr lang="ar-DZ" sz="2000" dirty="0" err="1" smtClean="0">
                <a:latin typeface="Simplified Arabic" pitchFamily="18" charset="-78"/>
                <a:cs typeface="Simplified Arabic" pitchFamily="18" charset="-78"/>
              </a:rPr>
              <a:t>العدد ”</a:t>
            </a:r>
            <a:endParaRPr lang="ar-DZ" sz="2000" dirty="0" smtClean="0">
              <a:latin typeface="Simplified Arabic" pitchFamily="18" charset="-78"/>
              <a:cs typeface="Simplified Arabic" pitchFamily="18" charset="-78"/>
            </a:endParaRPr>
          </a:p>
          <a:p>
            <a:pPr algn="r" rtl="1">
              <a:buFont typeface="Arial" pitchFamily="34" charset="0"/>
              <a:buChar char="•"/>
            </a:pPr>
            <a:r>
              <a:rPr lang="ar-DZ" sz="2000" dirty="0" smtClean="0">
                <a:latin typeface="Simplified Arabic" pitchFamily="18" charset="-78"/>
                <a:cs typeface="Simplified Arabic" pitchFamily="18" charset="-78"/>
              </a:rPr>
              <a:t> قدم </a:t>
            </a:r>
            <a:r>
              <a:rPr lang="ar-DZ" sz="2000" dirty="0" err="1" smtClean="0">
                <a:latin typeface="Simplified Arabic" pitchFamily="18" charset="-78"/>
                <a:cs typeface="Simplified Arabic" pitchFamily="18" charset="-78"/>
              </a:rPr>
              <a:t>قدامة</a:t>
            </a:r>
            <a:r>
              <a:rPr lang="ar-DZ" sz="2000" dirty="0" smtClean="0">
                <a:latin typeface="Simplified Arabic" pitchFamily="18" charset="-78"/>
                <a:cs typeface="Simplified Arabic" pitchFamily="18" charset="-78"/>
              </a:rPr>
              <a:t> ابن جعفر تعریفا للنظم فقال: ومن أنواع </a:t>
            </a:r>
            <a:r>
              <a:rPr lang="ar-DZ" sz="2000" dirty="0" err="1" smtClean="0">
                <a:latin typeface="Simplified Arabic" pitchFamily="18" charset="-78"/>
                <a:cs typeface="Simplified Arabic" pitchFamily="18" charset="-78"/>
              </a:rPr>
              <a:t>إئتلاف</a:t>
            </a:r>
            <a:r>
              <a:rPr lang="ar-DZ" sz="2000" dirty="0" smtClean="0">
                <a:latin typeface="Simplified Arabic" pitchFamily="18" charset="-78"/>
                <a:cs typeface="Simplified Arabic" pitchFamily="18" charset="-78"/>
              </a:rPr>
              <a:t> اللفظ مع المعنى المساواة،وهو أن یكون اللفظ مساویا للمعنى حتى لا یزداد علیه ولا ینقص عنه لا بفضل أحدهم على الآخر</a:t>
            </a:r>
          </a:p>
          <a:p>
            <a:pPr algn="r" rtl="1"/>
            <a:r>
              <a:rPr lang="ar-DZ" sz="2000" dirty="0" smtClean="0">
                <a:latin typeface="Simplified Arabic" pitchFamily="18" charset="-78"/>
                <a:cs typeface="Simplified Arabic" pitchFamily="18" charset="-78"/>
              </a:rPr>
              <a:t>  هذا یعني أن النظم یمثل حالة </a:t>
            </a:r>
            <a:r>
              <a:rPr lang="ar-DZ" sz="2000" dirty="0" err="1" smtClean="0">
                <a:latin typeface="Simplified Arabic" pitchFamily="18" charset="-78"/>
                <a:cs typeface="Simplified Arabic" pitchFamily="18" charset="-78"/>
              </a:rPr>
              <a:t>الإئتلاف</a:t>
            </a:r>
            <a:r>
              <a:rPr lang="ar-DZ" sz="2000" dirty="0" smtClean="0">
                <a:latin typeface="Simplified Arabic" pitchFamily="18" charset="-78"/>
                <a:cs typeface="Simplified Arabic" pitchFamily="18" charset="-78"/>
              </a:rPr>
              <a:t> بین اللفظ والمعنى یجعل المعاني قابلة للغرض المقصود، باعتبارها معاني موجودة في الطبیعة لا صورها في الأذهان.</a:t>
            </a:r>
          </a:p>
          <a:p>
            <a:pPr algn="r" rtl="1">
              <a:buFont typeface="Arial" pitchFamily="34" charset="0"/>
              <a:buChar char="•"/>
            </a:pPr>
            <a:r>
              <a:rPr lang="ar-DZ" sz="2000" dirty="0" smtClean="0">
                <a:latin typeface="Simplified Arabic" pitchFamily="18" charset="-78"/>
                <a:cs typeface="Simplified Arabic" pitchFamily="18" charset="-78"/>
              </a:rPr>
              <a:t> تحدث </a:t>
            </a:r>
            <a:r>
              <a:rPr lang="ar-DZ" sz="2000" dirty="0" err="1" smtClean="0">
                <a:latin typeface="Simplified Arabic" pitchFamily="18" charset="-78"/>
                <a:cs typeface="Simplified Arabic" pitchFamily="18" charset="-78"/>
              </a:rPr>
              <a:t>سبویه</a:t>
            </a:r>
            <a:r>
              <a:rPr lang="ar-DZ" sz="2000" dirty="0" smtClean="0">
                <a:latin typeface="Simplified Arabic" pitchFamily="18" charset="-78"/>
                <a:cs typeface="Simplified Arabic" pitchFamily="18" charset="-78"/>
              </a:rPr>
              <a:t> عن النظم </a:t>
            </a:r>
            <a:r>
              <a:rPr lang="ar-DZ" sz="2000" dirty="0" err="1" smtClean="0">
                <a:latin typeface="Simplified Arabic" pitchFamily="18" charset="-78"/>
                <a:cs typeface="Simplified Arabic" pitchFamily="18" charset="-78"/>
              </a:rPr>
              <a:t>فقال: </a:t>
            </a:r>
            <a:r>
              <a:rPr lang="ar-DZ" sz="2000" dirty="0" smtClean="0">
                <a:latin typeface="Simplified Arabic" pitchFamily="18" charset="-78"/>
                <a:cs typeface="Simplified Arabic" pitchFamily="18" charset="-78"/>
              </a:rPr>
              <a:t>"هذا باب الاستقامة من الكلام والإحالة، فمنه مستقیم حسن، ومحال، ومستقیم كذب، ومستقیم وهو محال </a:t>
            </a:r>
            <a:r>
              <a:rPr lang="ar-DZ" sz="2000" dirty="0" err="1" smtClean="0">
                <a:latin typeface="Simplified Arabic" pitchFamily="18" charset="-78"/>
                <a:cs typeface="Simplified Arabic" pitchFamily="18" charset="-78"/>
              </a:rPr>
              <a:t>كذب”</a:t>
            </a:r>
            <a:r>
              <a:rPr lang="ar-DZ" sz="2000" dirty="0" smtClean="0">
                <a:latin typeface="Simplified Arabic" pitchFamily="18" charset="-78"/>
                <a:cs typeface="Simplified Arabic" pitchFamily="18" charset="-78"/>
              </a:rPr>
              <a:t>  </a:t>
            </a:r>
          </a:p>
          <a:p>
            <a:pPr algn="r" rtl="1"/>
            <a:r>
              <a:rPr lang="ar-DZ" sz="2000" dirty="0" smtClean="0">
                <a:latin typeface="Simplified Arabic" pitchFamily="18" charset="-78"/>
                <a:cs typeface="Simplified Arabic" pitchFamily="18" charset="-78"/>
              </a:rPr>
              <a:t> یعبر </a:t>
            </a:r>
            <a:r>
              <a:rPr lang="ar-DZ" sz="2000" dirty="0" err="1" smtClean="0">
                <a:latin typeface="Simplified Arabic" pitchFamily="18" charset="-78"/>
                <a:cs typeface="Simplified Arabic" pitchFamily="18" charset="-78"/>
              </a:rPr>
              <a:t>سبویه</a:t>
            </a:r>
            <a:r>
              <a:rPr lang="ar-DZ" sz="2000" dirty="0" smtClean="0">
                <a:latin typeface="Simplified Arabic" pitchFamily="18" charset="-78"/>
                <a:cs typeface="Simplified Arabic" pitchFamily="18" charset="-78"/>
              </a:rPr>
              <a:t> عن النظم فیجعل مدار الكلام على تألیف العبارة وما فیها من حسن أو قبح أو استقامة أو إحالة والمعنى بما فیه من صنف أو كذب.</a:t>
            </a:r>
          </a:p>
          <a:p>
            <a:pPr algn="r" rtl="1">
              <a:buFont typeface="Arial" pitchFamily="34" charset="0"/>
              <a:buChar char="•"/>
            </a:pPr>
            <a:r>
              <a:rPr lang="ar-DZ" sz="2000" dirty="0" smtClean="0">
                <a:latin typeface="Simplified Arabic" pitchFamily="18" charset="-78"/>
                <a:cs typeface="Simplified Arabic" pitchFamily="18" charset="-78"/>
              </a:rPr>
              <a:t> </a:t>
            </a:r>
            <a:r>
              <a:rPr lang="ar-DZ" sz="2000" dirty="0" err="1" smtClean="0">
                <a:latin typeface="Simplified Arabic" pitchFamily="18" charset="-78"/>
                <a:cs typeface="Simplified Arabic" pitchFamily="18" charset="-78"/>
              </a:rPr>
              <a:t>فیشتمل</a:t>
            </a:r>
            <a:r>
              <a:rPr lang="ar-DZ" sz="2000" dirty="0" smtClean="0">
                <a:latin typeface="Simplified Arabic" pitchFamily="18" charset="-78"/>
                <a:cs typeface="Simplified Arabic" pitchFamily="18" charset="-78"/>
              </a:rPr>
              <a:t> النظم عنده حسن النغم، ودقة التوقع الداخلي وهو الذي ینجم من تألیف</a:t>
            </a:r>
          </a:p>
          <a:p>
            <a:pPr algn="r" rtl="1"/>
            <a:r>
              <a:rPr lang="ar-DZ" sz="2000" dirty="0" smtClean="0">
                <a:latin typeface="Simplified Arabic" pitchFamily="18" charset="-78"/>
                <a:cs typeface="Simplified Arabic" pitchFamily="18" charset="-78"/>
              </a:rPr>
              <a:t>الحروف في النغم كما ینجم عن المفاضلة </a:t>
            </a:r>
            <a:r>
              <a:rPr lang="ar-DZ" sz="2000" dirty="0" err="1" smtClean="0">
                <a:latin typeface="Simplified Arabic" pitchFamily="18" charset="-78"/>
                <a:cs typeface="Simplified Arabic" pitchFamily="18" charset="-78"/>
              </a:rPr>
              <a:t>وأطرادها.</a:t>
            </a:r>
            <a:r>
              <a:rPr lang="ar-DZ" sz="2000" dirty="0" smtClean="0">
                <a:latin typeface="Simplified Arabic" pitchFamily="18" charset="-78"/>
                <a:cs typeface="Simplified Arabic" pitchFamily="18" charset="-78"/>
              </a:rPr>
              <a:t> فهو ی رى فضل القرآن متمثل في </a:t>
            </a:r>
            <a:r>
              <a:rPr lang="ar-DZ" sz="2000" dirty="0" err="1" smtClean="0">
                <a:latin typeface="Simplified Arabic" pitchFamily="18" charset="-78"/>
                <a:cs typeface="Simplified Arabic" pitchFamily="18" charset="-78"/>
              </a:rPr>
              <a:t>بدیع</a:t>
            </a:r>
            <a:r>
              <a:rPr lang="ar-DZ" sz="2000" smtClean="0">
                <a:latin typeface="Simplified Arabic" pitchFamily="18" charset="-78"/>
                <a:cs typeface="Simplified Arabic" pitchFamily="18" charset="-78"/>
              </a:rPr>
              <a:t> نظمه</a:t>
            </a:r>
            <a:r>
              <a:rPr lang="ar-DZ" sz="2000" dirty="0" smtClean="0">
                <a:latin typeface="Simplified Arabic" pitchFamily="18" charset="-78"/>
                <a:cs typeface="Simplified Arabic" pitchFamily="18" charset="-78"/>
              </a:rPr>
              <a:t>.</a:t>
            </a:r>
            <a:endParaRPr lang="fr-FR" sz="2000" dirty="0">
              <a:latin typeface="Simplified Arabic" pitchFamily="18" charset="-78"/>
              <a:cs typeface="Simplified Arabic" pitchFamily="18" charset="-78"/>
            </a:endParaRPr>
          </a:p>
        </p:txBody>
      </p:sp>
      <p:sp>
        <p:nvSpPr>
          <p:cNvPr id="22" name="ZoneTexte 21"/>
          <p:cNvSpPr txBox="1"/>
          <p:nvPr/>
        </p:nvSpPr>
        <p:spPr>
          <a:xfrm>
            <a:off x="6300192" y="1059582"/>
            <a:ext cx="312906" cy="369332"/>
          </a:xfrm>
          <a:prstGeom prst="rect">
            <a:avLst/>
          </a:prstGeom>
          <a:noFill/>
        </p:spPr>
        <p:txBody>
          <a:bodyPr wrap="none" rtlCol="0">
            <a:spAutoFit/>
          </a:bodyPr>
          <a:lstStyle/>
          <a:p>
            <a:r>
              <a:rPr lang="ar-DZ" dirty="0" smtClean="0"/>
              <a:t>  </a:t>
            </a:r>
            <a:endParaRPr lang="fr-FR" dirty="0"/>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42" presetClass="entr" presetSubtype="0" fill="hold" grpId="0" nodeType="after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1000"/>
                                        <p:tgtEl>
                                          <p:spTgt spid="6">
                                            <p:bg/>
                                          </p:spTgt>
                                        </p:tgtEl>
                                      </p:cBhvr>
                                    </p:animEffect>
                                    <p:anim calcmode="lin" valueType="num">
                                      <p:cBhvr>
                                        <p:cTn id="15" dur="1000" fill="hold"/>
                                        <p:tgtEl>
                                          <p:spTgt spid="6">
                                            <p:bg/>
                                          </p:spTgt>
                                        </p:tgtEl>
                                        <p:attrNameLst>
                                          <p:attrName>ppt_x</p:attrName>
                                        </p:attrNameLst>
                                      </p:cBhvr>
                                      <p:tavLst>
                                        <p:tav tm="0">
                                          <p:val>
                                            <p:strVal val="#ppt_x"/>
                                          </p:val>
                                        </p:tav>
                                        <p:tav tm="100000">
                                          <p:val>
                                            <p:strVal val="#ppt_x"/>
                                          </p:val>
                                        </p:tav>
                                      </p:tavLst>
                                    </p:anim>
                                    <p:anim calcmode="lin" valueType="num">
                                      <p:cBhvr>
                                        <p:cTn id="16" dur="1000" fill="hold"/>
                                        <p:tgtEl>
                                          <p:spTgt spid="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Effect transition="in" filter="fade">
                                      <p:cBhvr>
                                        <p:cTn id="24" dur="1000"/>
                                        <p:tgtEl>
                                          <p:spTgt spid="7">
                                            <p:txEl>
                                              <p:pRg st="0" end="0"/>
                                            </p:txEl>
                                          </p:spTgt>
                                        </p:tgtEl>
                                      </p:cBhvr>
                                    </p:animEffect>
                                    <p:anim calcmode="lin" valueType="num">
                                      <p:cBhvr>
                                        <p:cTn id="2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0" end="0"/>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7">
                                            <p:bg/>
                                          </p:spTgt>
                                        </p:tgtEl>
                                        <p:attrNameLst>
                                          <p:attrName>style.visibility</p:attrName>
                                        </p:attrNameLst>
                                      </p:cBhvr>
                                      <p:to>
                                        <p:strVal val="visible"/>
                                      </p:to>
                                    </p:set>
                                    <p:animEffect transition="in" filter="fade">
                                      <p:cBhvr>
                                        <p:cTn id="29" dur="1000"/>
                                        <p:tgtEl>
                                          <p:spTgt spid="7">
                                            <p:bg/>
                                          </p:spTgt>
                                        </p:tgtEl>
                                      </p:cBhvr>
                                    </p:animEffect>
                                    <p:anim calcmode="lin" valueType="num">
                                      <p:cBhvr>
                                        <p:cTn id="30" dur="1000" fill="hold"/>
                                        <p:tgtEl>
                                          <p:spTgt spid="7">
                                            <p:bg/>
                                          </p:spTgt>
                                        </p:tgtEl>
                                        <p:attrNameLst>
                                          <p:attrName>ppt_x</p:attrName>
                                        </p:attrNameLst>
                                      </p:cBhvr>
                                      <p:tavLst>
                                        <p:tav tm="0">
                                          <p:val>
                                            <p:strVal val="#ppt_x"/>
                                          </p:val>
                                        </p:tav>
                                        <p:tav tm="100000">
                                          <p:val>
                                            <p:strVal val="#ppt_x"/>
                                          </p:val>
                                        </p:tav>
                                      </p:tavLst>
                                    </p:anim>
                                    <p:anim calcmode="lin" valueType="num">
                                      <p:cBhvr>
                                        <p:cTn id="31" dur="1000" fill="hold"/>
                                        <p:tgtEl>
                                          <p:spTgt spid="7">
                                            <p:bg/>
                                          </p:spTgt>
                                        </p:tgtEl>
                                        <p:attrNameLst>
                                          <p:attrName>ppt_y</p:attrName>
                                        </p:attrNameLst>
                                      </p:cBhvr>
                                      <p:tavLst>
                                        <p:tav tm="0">
                                          <p:val>
                                            <p:strVal val="#ppt_y+.1"/>
                                          </p:val>
                                        </p:tav>
                                        <p:tav tm="100000">
                                          <p:val>
                                            <p:strVal val="#ppt_y"/>
                                          </p:val>
                                        </p:tav>
                                      </p:tavLst>
                                    </p:anim>
                                  </p:childTnLst>
                                </p:cTn>
                              </p:par>
                              <p:par>
                                <p:cTn id="32" presetID="22" presetClass="emph" presetSubtype="0" repeatCount="indefinite" fill="hold" nodeType="withEffect">
                                  <p:stCondLst>
                                    <p:cond delay="0"/>
                                  </p:stCondLst>
                                  <p:childTnLst>
                                    <p:animClr clrSpc="hsl" dir="cw">
                                      <p:cBhvr override="childStyle">
                                        <p:cTn id="33" dur="500" fill="hold"/>
                                        <p:tgtEl>
                                          <p:spTgt spid="7">
                                            <p:bg/>
                                          </p:spTgt>
                                        </p:tgtEl>
                                        <p:attrNameLst>
                                          <p:attrName>style.color</p:attrName>
                                        </p:attrNameLst>
                                      </p:cBhvr>
                                      <p:by>
                                        <p:hsl h="-7200000" s="0" l="0"/>
                                      </p:by>
                                    </p:animClr>
                                    <p:animClr clrSpc="hsl" dir="cw">
                                      <p:cBhvr>
                                        <p:cTn id="34" dur="500" fill="hold"/>
                                        <p:tgtEl>
                                          <p:spTgt spid="7">
                                            <p:bg/>
                                          </p:spTgt>
                                        </p:tgtEl>
                                        <p:attrNameLst>
                                          <p:attrName>fillcolor</p:attrName>
                                        </p:attrNameLst>
                                      </p:cBhvr>
                                      <p:by>
                                        <p:hsl h="-7200000" s="0" l="0"/>
                                      </p:by>
                                    </p:animClr>
                                    <p:animClr clrSpc="hsl" dir="cw">
                                      <p:cBhvr>
                                        <p:cTn id="35" dur="500" fill="hold"/>
                                        <p:tgtEl>
                                          <p:spTgt spid="7">
                                            <p:bg/>
                                          </p:spTgt>
                                        </p:tgtEl>
                                        <p:attrNameLst>
                                          <p:attrName>stroke.color</p:attrName>
                                        </p:attrNameLst>
                                      </p:cBhvr>
                                      <p:by>
                                        <p:hsl h="-7200000" s="0" l="0"/>
                                      </p:by>
                                    </p:animClr>
                                    <p:set>
                                      <p:cBhvr>
                                        <p:cTn id="36" dur="500" fill="hold"/>
                                        <p:tgtEl>
                                          <p:spTgt spid="7">
                                            <p:bg/>
                                          </p:spTgt>
                                        </p:tgtEl>
                                        <p:attrNameLst>
                                          <p:attrName>fill.type</p:attrName>
                                        </p:attrNameLst>
                                      </p:cBhvr>
                                      <p:to>
                                        <p:strVal val="solid"/>
                                      </p:to>
                                    </p:set>
                                  </p:childTnLst>
                                </p:cTn>
                              </p:par>
                              <p:par>
                                <p:cTn id="37" presetID="42" presetClass="entr" presetSubtype="0" fill="hold" grpId="0" nodeType="withEffect">
                                  <p:stCondLst>
                                    <p:cond delay="0"/>
                                  </p:stCondLst>
                                  <p:childTnLst>
                                    <p:set>
                                      <p:cBhvr>
                                        <p:cTn id="38" dur="1" fill="hold">
                                          <p:stCondLst>
                                            <p:cond delay="0"/>
                                          </p:stCondLst>
                                        </p:cTn>
                                        <p:tgtEl>
                                          <p:spTgt spid="8">
                                            <p:bg/>
                                          </p:spTgt>
                                        </p:tgtEl>
                                        <p:attrNameLst>
                                          <p:attrName>style.visibility</p:attrName>
                                        </p:attrNameLst>
                                      </p:cBhvr>
                                      <p:to>
                                        <p:strVal val="visible"/>
                                      </p:to>
                                    </p:set>
                                    <p:animEffect transition="in" filter="fade">
                                      <p:cBhvr>
                                        <p:cTn id="39" dur="1000"/>
                                        <p:tgtEl>
                                          <p:spTgt spid="8">
                                            <p:bg/>
                                          </p:spTgt>
                                        </p:tgtEl>
                                      </p:cBhvr>
                                    </p:animEffect>
                                    <p:anim calcmode="lin" valueType="num">
                                      <p:cBhvr>
                                        <p:cTn id="40" dur="1000" fill="hold"/>
                                        <p:tgtEl>
                                          <p:spTgt spid="8">
                                            <p:bg/>
                                          </p:spTgt>
                                        </p:tgtEl>
                                        <p:attrNameLst>
                                          <p:attrName>ppt_x</p:attrName>
                                        </p:attrNameLst>
                                      </p:cBhvr>
                                      <p:tavLst>
                                        <p:tav tm="0">
                                          <p:val>
                                            <p:strVal val="#ppt_x"/>
                                          </p:val>
                                        </p:tav>
                                        <p:tav tm="100000">
                                          <p:val>
                                            <p:strVal val="#ppt_x"/>
                                          </p:val>
                                        </p:tav>
                                      </p:tavLst>
                                    </p:anim>
                                    <p:anim calcmode="lin" valueType="num">
                                      <p:cBhvr>
                                        <p:cTn id="41" dur="1000" fill="hold"/>
                                        <p:tgtEl>
                                          <p:spTgt spid="8">
                                            <p:bg/>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8">
                                            <p:txEl>
                                              <p:pRg st="0" end="0"/>
                                            </p:txEl>
                                          </p:spTgt>
                                        </p:tgtEl>
                                        <p:attrNameLst>
                                          <p:attrName>style.visibility</p:attrName>
                                        </p:attrNameLst>
                                      </p:cBhvr>
                                      <p:to>
                                        <p:strVal val="visible"/>
                                      </p:to>
                                    </p:set>
                                    <p:animEffect transition="in" filter="fade">
                                      <p:cBhvr>
                                        <p:cTn id="44" dur="1000"/>
                                        <p:tgtEl>
                                          <p:spTgt spid="8">
                                            <p:txEl>
                                              <p:pRg st="0" end="0"/>
                                            </p:txEl>
                                          </p:spTgt>
                                        </p:tgtEl>
                                      </p:cBhvr>
                                    </p:animEffect>
                                    <p:anim calcmode="lin" valueType="num">
                                      <p:cBhvr>
                                        <p:cTn id="4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6" presetClass="entr" presetSubtype="0" fill="hold" grpId="0" nodeType="clickEffect">
                                  <p:stCondLst>
                                    <p:cond delay="0"/>
                                  </p:stCondLst>
                                  <p:iterate type="lt">
                                    <p:tmPct val="10000"/>
                                  </p:iterate>
                                  <p:childTnLst>
                                    <p:set>
                                      <p:cBhvr>
                                        <p:cTn id="50" dur="1" fill="hold">
                                          <p:stCondLst>
                                            <p:cond delay="0"/>
                                          </p:stCondLst>
                                        </p:cTn>
                                        <p:tgtEl>
                                          <p:spTgt spid="13"/>
                                        </p:tgtEl>
                                        <p:attrNameLst>
                                          <p:attrName>style.visibility</p:attrName>
                                        </p:attrNameLst>
                                      </p:cBhvr>
                                      <p:to>
                                        <p:strVal val="visible"/>
                                      </p:to>
                                    </p:set>
                                    <p:anim by="(-#ppt_w*2)" calcmode="lin" valueType="num">
                                      <p:cBhvr rctx="PPT">
                                        <p:cTn id="51" dur="500" autoRev="1" fill="hold">
                                          <p:stCondLst>
                                            <p:cond delay="0"/>
                                          </p:stCondLst>
                                        </p:cTn>
                                        <p:tgtEl>
                                          <p:spTgt spid="13"/>
                                        </p:tgtEl>
                                        <p:attrNameLst>
                                          <p:attrName>ppt_w</p:attrName>
                                        </p:attrNameLst>
                                      </p:cBhvr>
                                    </p:anim>
                                    <p:anim by="(#ppt_w*0.50)" calcmode="lin" valueType="num">
                                      <p:cBhvr>
                                        <p:cTn id="52" dur="500" decel="50000" autoRev="1" fill="hold">
                                          <p:stCondLst>
                                            <p:cond delay="0"/>
                                          </p:stCondLst>
                                        </p:cTn>
                                        <p:tgtEl>
                                          <p:spTgt spid="13"/>
                                        </p:tgtEl>
                                        <p:attrNameLst>
                                          <p:attrName>ppt_x</p:attrName>
                                        </p:attrNameLst>
                                      </p:cBhvr>
                                    </p:anim>
                                    <p:anim from="(-#ppt_h/2)" to="(#ppt_y)" calcmode="lin" valueType="num">
                                      <p:cBhvr>
                                        <p:cTn id="53" dur="1000" fill="hold">
                                          <p:stCondLst>
                                            <p:cond delay="0"/>
                                          </p:stCondLst>
                                        </p:cTn>
                                        <p:tgtEl>
                                          <p:spTgt spid="13"/>
                                        </p:tgtEl>
                                        <p:attrNameLst>
                                          <p:attrName>ppt_y</p:attrName>
                                        </p:attrNameLst>
                                      </p:cBhvr>
                                    </p:anim>
                                    <p:animRot by="21600000">
                                      <p:cBhvr>
                                        <p:cTn id="54" dur="1000" fill="hold">
                                          <p:stCondLst>
                                            <p:cond delay="0"/>
                                          </p:stCondLst>
                                        </p:cTn>
                                        <p:tgtEl>
                                          <p:spTgt spid="13"/>
                                        </p:tgtEl>
                                        <p:attrNameLst>
                                          <p:attrName>r</p:attrName>
                                        </p:attrNameLst>
                                      </p:cBhvr>
                                    </p:animRot>
                                  </p:childTnLst>
                                </p:cTn>
                              </p:par>
                            </p:childTnLst>
                          </p:cTn>
                        </p:par>
                      </p:childTnLst>
                    </p:cTn>
                  </p:par>
                  <p:par>
                    <p:cTn id="55" fill="hold">
                      <p:stCondLst>
                        <p:cond delay="indefinite"/>
                      </p:stCondLst>
                      <p:childTnLst>
                        <p:par>
                          <p:cTn id="56" fill="hold">
                            <p:stCondLst>
                              <p:cond delay="0"/>
                            </p:stCondLst>
                            <p:childTnLst>
                              <p:par>
                                <p:cTn id="57" presetID="15" presetClass="entr" presetSubtype="0" fill="hold" grpId="1" nodeType="clickEffect">
                                  <p:stCondLst>
                                    <p:cond delay="0"/>
                                  </p:stCondLst>
                                  <p:iterate type="lt">
                                    <p:tmPct val="0"/>
                                  </p:iterate>
                                  <p:childTnLst>
                                    <p:set>
                                      <p:cBhvr>
                                        <p:cTn id="58" dur="1" fill="hold">
                                          <p:stCondLst>
                                            <p:cond delay="0"/>
                                          </p:stCondLst>
                                        </p:cTn>
                                        <p:tgtEl>
                                          <p:spTgt spid="13"/>
                                        </p:tgtEl>
                                        <p:attrNameLst>
                                          <p:attrName>style.visibility</p:attrName>
                                        </p:attrNameLst>
                                      </p:cBhvr>
                                      <p:to>
                                        <p:strVal val="visible"/>
                                      </p:to>
                                    </p:set>
                                    <p:anim calcmode="lin" valueType="num">
                                      <p:cBhvr>
                                        <p:cTn id="59" dur="1000" fill="hold"/>
                                        <p:tgtEl>
                                          <p:spTgt spid="13"/>
                                        </p:tgtEl>
                                        <p:attrNameLst>
                                          <p:attrName>ppt_w</p:attrName>
                                        </p:attrNameLst>
                                      </p:cBhvr>
                                      <p:tavLst>
                                        <p:tav tm="0">
                                          <p:val>
                                            <p:fltVal val="0"/>
                                          </p:val>
                                        </p:tav>
                                        <p:tav tm="100000">
                                          <p:val>
                                            <p:strVal val="#ppt_w"/>
                                          </p:val>
                                        </p:tav>
                                      </p:tavLst>
                                    </p:anim>
                                    <p:anim calcmode="lin" valueType="num">
                                      <p:cBhvr>
                                        <p:cTn id="60" dur="1000" fill="hold"/>
                                        <p:tgtEl>
                                          <p:spTgt spid="13"/>
                                        </p:tgtEl>
                                        <p:attrNameLst>
                                          <p:attrName>ppt_h</p:attrName>
                                        </p:attrNameLst>
                                      </p:cBhvr>
                                      <p:tavLst>
                                        <p:tav tm="0">
                                          <p:val>
                                            <p:fltVal val="0"/>
                                          </p:val>
                                        </p:tav>
                                        <p:tav tm="100000">
                                          <p:val>
                                            <p:strVal val="#ppt_h"/>
                                          </p:val>
                                        </p:tav>
                                      </p:tavLst>
                                    </p:anim>
                                    <p:anim calcmode="lin" valueType="num">
                                      <p:cBhvr>
                                        <p:cTn id="61"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62" dur="1000" fill="hold"/>
                                        <p:tgtEl>
                                          <p:spTgt spid="1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allAtOnce" animBg="1"/>
      <p:bldP spid="7" grpId="0" build="allAtOnce" animBg="1"/>
      <p:bldP spid="8" grpId="0" build="allAtOnce" animBg="1"/>
      <p:bldP spid="13" grpId="0"/>
      <p:bldP spid="13"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pPr>
            <a:endParaRPr lang="fr-FR" sz="1800" kern="0">
              <a:solidFill>
                <a:sysClr val="windowText" lastClr="000000"/>
              </a:solidFill>
            </a:endParaRPr>
          </a:p>
        </p:txBody>
      </p:sp>
      <p:sp>
        <p:nvSpPr>
          <p:cNvPr id="17" name="ZoneTexte 16"/>
          <p:cNvSpPr txBox="1"/>
          <p:nvPr/>
        </p:nvSpPr>
        <p:spPr>
          <a:xfrm>
            <a:off x="0" y="771550"/>
            <a:ext cx="7380312" cy="5201424"/>
          </a:xfrm>
          <a:prstGeom prst="rect">
            <a:avLst/>
          </a:prstGeom>
          <a:noFill/>
        </p:spPr>
        <p:txBody>
          <a:bodyPr wrap="square" rtlCol="0">
            <a:spAutoFit/>
          </a:bodyPr>
          <a:lstStyle/>
          <a:p>
            <a:pPr algn="r" rtl="1"/>
            <a:endParaRPr lang="ar-DZ" b="1" dirty="0" smtClean="0"/>
          </a:p>
          <a:p>
            <a:pPr algn="r" rtl="1"/>
            <a:r>
              <a:rPr lang="ar-DZ" sz="2000" dirty="0" smtClean="0">
                <a:latin typeface="Simplified Arabic" pitchFamily="18" charset="-78"/>
                <a:cs typeface="Simplified Arabic" pitchFamily="18" charset="-78"/>
              </a:rPr>
              <a:t>نظریة النظم لم تولد من فراغ ولم توجد هكذا فجأة دون إشارات و ارهاصات تهیئ لها</a:t>
            </a:r>
          </a:p>
          <a:p>
            <a:pPr algn="r" rtl="1"/>
            <a:r>
              <a:rPr lang="ar-DZ" sz="2000" dirty="0" smtClean="0">
                <a:latin typeface="Simplified Arabic" pitchFamily="18" charset="-78"/>
                <a:cs typeface="Simplified Arabic" pitchFamily="18" charset="-78"/>
              </a:rPr>
              <a:t>ففكرة النظم لم تغادر فكرة الناقد العربي منذ أن عرف نظم الكلام نثره وشعره فلا یعقل أن</a:t>
            </a:r>
          </a:p>
          <a:p>
            <a:pPr algn="r" rtl="1"/>
            <a:r>
              <a:rPr lang="ar-DZ" sz="2000" dirty="0" smtClean="0">
                <a:latin typeface="Simplified Arabic" pitchFamily="18" charset="-78"/>
                <a:cs typeface="Simplified Arabic" pitchFamily="18" charset="-78"/>
              </a:rPr>
              <a:t>یصل الأمر لهذه النظریة إلى مثل هذا النضوج وهذا التكامل والوضوح بین عشیة </a:t>
            </a:r>
            <a:r>
              <a:rPr lang="ar-DZ" sz="2000" dirty="0" err="1" smtClean="0">
                <a:latin typeface="Simplified Arabic" pitchFamily="18" charset="-78"/>
                <a:cs typeface="Simplified Arabic" pitchFamily="18" charset="-78"/>
              </a:rPr>
              <a:t>وضحاها .</a:t>
            </a:r>
            <a:endParaRPr lang="ar-DZ" sz="2000" dirty="0" smtClean="0">
              <a:latin typeface="Simplified Arabic" pitchFamily="18" charset="-78"/>
              <a:cs typeface="Simplified Arabic" pitchFamily="18" charset="-78"/>
            </a:endParaRPr>
          </a:p>
          <a:p>
            <a:pPr algn="r" rtl="1"/>
            <a:r>
              <a:rPr lang="ar-DZ" sz="2000" dirty="0" smtClean="0">
                <a:latin typeface="Simplified Arabic" pitchFamily="18" charset="-78"/>
                <a:cs typeface="Simplified Arabic" pitchFamily="18" charset="-78"/>
              </a:rPr>
              <a:t>ففي سابقه لفكرة الإعجاز على عموم، فالنظم لا یخص القرآن وحده بل یخص فنون القول عامة فهي نتائج تراكم معرفي كبیر وتواصل علمي طویل، هذه الحقیقة قررها وتبناها جل من تناول نظریة النظم بالدارسة والتحلیل.</a:t>
            </a:r>
          </a:p>
          <a:p>
            <a:pPr algn="r" rtl="1"/>
            <a:r>
              <a:rPr lang="ar-DZ" sz="2000" dirty="0" smtClean="0">
                <a:latin typeface="Simplified Arabic" pitchFamily="18" charset="-78"/>
                <a:cs typeface="Simplified Arabic" pitchFamily="18" charset="-78"/>
              </a:rPr>
              <a:t>وفیما وصل إلینا یرى الباحثون أن أول من أشار إلى النظم </a:t>
            </a:r>
            <a:r>
              <a:rPr lang="ar-DZ" sz="2000" dirty="0" err="1" smtClean="0">
                <a:latin typeface="Simplified Arabic" pitchFamily="18" charset="-78"/>
                <a:cs typeface="Simplified Arabic" pitchFamily="18" charset="-78"/>
              </a:rPr>
              <a:t>هو </a:t>
            </a:r>
            <a:r>
              <a:rPr lang="ar-DZ" sz="2000" dirty="0" smtClean="0">
                <a:latin typeface="Simplified Arabic" pitchFamily="18" charset="-78"/>
                <a:cs typeface="Simplified Arabic" pitchFamily="18" charset="-78"/>
              </a:rPr>
              <a:t>"ابن المقفع" في عبارته التي أشار فیها إلى صیاغة الكلام في </a:t>
            </a:r>
            <a:r>
              <a:rPr lang="ar-DZ" sz="2000" dirty="0" err="1" smtClean="0">
                <a:latin typeface="Simplified Arabic" pitchFamily="18" charset="-78"/>
                <a:cs typeface="Simplified Arabic" pitchFamily="18" charset="-78"/>
              </a:rPr>
              <a:t>كتابه </a:t>
            </a:r>
            <a:r>
              <a:rPr lang="ar-DZ" sz="2000" dirty="0" smtClean="0">
                <a:latin typeface="Simplified Arabic" pitchFamily="18" charset="-78"/>
                <a:cs typeface="Simplified Arabic" pitchFamily="18" charset="-78"/>
              </a:rPr>
              <a:t>"الأدب الصغیر" </a:t>
            </a:r>
            <a:r>
              <a:rPr lang="ar-DZ" sz="2000" dirty="0" err="1" smtClean="0">
                <a:latin typeface="Simplified Arabic" pitchFamily="18" charset="-78"/>
                <a:cs typeface="Simplified Arabic" pitchFamily="18" charset="-78"/>
              </a:rPr>
              <a:t>فقال: </a:t>
            </a:r>
            <a:r>
              <a:rPr lang="ar-DZ" sz="2000" dirty="0" smtClean="0">
                <a:latin typeface="Simplified Arabic" pitchFamily="18" charset="-78"/>
                <a:cs typeface="Simplified Arabic" pitchFamily="18" charset="-78"/>
              </a:rPr>
              <a:t>"فإن مزج الناس من أن یكون لهم عمل أصیل وأن یقولوا قولا بدیعا، فلیعلم الواصفون المخبرون أن </a:t>
            </a:r>
            <a:r>
              <a:rPr lang="ar-DZ" sz="2000" dirty="0" err="1" smtClean="0">
                <a:latin typeface="Simplified Arabic" pitchFamily="18" charset="-78"/>
                <a:cs typeface="Simplified Arabic" pitchFamily="18" charset="-78"/>
              </a:rPr>
              <a:t>أحدهم </a:t>
            </a:r>
            <a:r>
              <a:rPr lang="ar-DZ" sz="2000" dirty="0" smtClean="0">
                <a:latin typeface="Simplified Arabic" pitchFamily="18" charset="-78"/>
                <a:cs typeface="Simplified Arabic" pitchFamily="18" charset="-78"/>
              </a:rPr>
              <a:t>–</a:t>
            </a:r>
            <a:r>
              <a:rPr lang="ar-DZ" sz="2000" dirty="0" err="1" smtClean="0">
                <a:latin typeface="Simplified Arabic" pitchFamily="18" charset="-78"/>
                <a:cs typeface="Simplified Arabic" pitchFamily="18" charset="-78"/>
              </a:rPr>
              <a:t>وا</a:t>
            </a:r>
            <a:r>
              <a:rPr lang="ar-DZ" sz="2000" dirty="0" smtClean="0">
                <a:latin typeface="Simplified Arabic" pitchFamily="18" charset="-78"/>
                <a:cs typeface="Simplified Arabic" pitchFamily="18" charset="-78"/>
              </a:rPr>
              <a:t>ٕن أحسن وأبلغ- لیس  </a:t>
            </a:r>
            <a:r>
              <a:rPr lang="ar-DZ" sz="2000" dirty="0" err="1" smtClean="0">
                <a:latin typeface="Simplified Arabic" pitchFamily="18" charset="-78"/>
                <a:cs typeface="Simplified Arabic" pitchFamily="18" charset="-78"/>
              </a:rPr>
              <a:t>زئدا</a:t>
            </a:r>
            <a:r>
              <a:rPr lang="ar-DZ" sz="2000" dirty="0" smtClean="0">
                <a:latin typeface="Simplified Arabic" pitchFamily="18" charset="-78"/>
                <a:cs typeface="Simplified Arabic" pitchFamily="18" charset="-78"/>
              </a:rPr>
              <a:t> على أن یكون كصاحب وأكالیل، وضع </a:t>
            </a:r>
            <a:r>
              <a:rPr lang="ar-DZ" sz="2000" dirty="0" err="1" smtClean="0">
                <a:latin typeface="Simplified Arabic" pitchFamily="18" charset="-78"/>
                <a:cs typeface="Simplified Arabic" pitchFamily="18" charset="-78"/>
              </a:rPr>
              <a:t>كل </a:t>
            </a:r>
            <a:r>
              <a:rPr lang="ar-DZ" sz="2000" dirty="0" smtClean="0">
                <a:latin typeface="Simplified Arabic" pitchFamily="18" charset="-78"/>
                <a:cs typeface="Simplified Arabic" pitchFamily="18" charset="-78"/>
              </a:rPr>
              <a:t>...موضعه، وجمع إلى كل لون شبهه وما یزیده بذلك حسنا، فسمي بذلك صائغا رقیقا كصناعة الذهب والفضة، ضعوا فیها ما یعجب الناس من الحلي </a:t>
            </a:r>
            <a:r>
              <a:rPr lang="ar-DZ" sz="2000" dirty="0" err="1" smtClean="0">
                <a:latin typeface="Simplified Arabic" pitchFamily="18" charset="-78"/>
                <a:cs typeface="Simplified Arabic" pitchFamily="18" charset="-78"/>
              </a:rPr>
              <a:t>والآنیة [...</a:t>
            </a:r>
            <a:r>
              <a:rPr lang="ar-DZ" sz="2000" dirty="0" smtClean="0">
                <a:latin typeface="Simplified Arabic" pitchFamily="18" charset="-78"/>
                <a:cs typeface="Simplified Arabic" pitchFamily="18" charset="-78"/>
              </a:rPr>
              <a:t>] فمن جرى على لسانه كلام یستحسنه أو  یستحسن </a:t>
            </a:r>
            <a:r>
              <a:rPr lang="ar-DZ" sz="2000" dirty="0" err="1" smtClean="0">
                <a:latin typeface="Simplified Arabic" pitchFamily="18" charset="-78"/>
                <a:cs typeface="Simplified Arabic" pitchFamily="18" charset="-78"/>
              </a:rPr>
              <a:t>منه.</a:t>
            </a:r>
            <a:r>
              <a:rPr lang="ar-DZ" sz="2000" dirty="0" smtClean="0">
                <a:latin typeface="Simplified Arabic" pitchFamily="18" charset="-78"/>
                <a:cs typeface="Simplified Arabic" pitchFamily="18" charset="-78"/>
              </a:rPr>
              <a:t> فلا یعجبن إعجاب المخترع المبدع، فإنه إنما اجتباه كما </a:t>
            </a:r>
            <a:r>
              <a:rPr lang="ar-DZ" sz="2000" dirty="0" err="1" smtClean="0">
                <a:latin typeface="Simplified Arabic" pitchFamily="18" charset="-78"/>
                <a:cs typeface="Simplified Arabic" pitchFamily="18" charset="-78"/>
              </a:rPr>
              <a:t>وصفناه .</a:t>
            </a:r>
            <a:endParaRPr lang="fr-FR" sz="2000" dirty="0" smtClean="0">
              <a:latin typeface="Simplified Arabic" pitchFamily="18" charset="-78"/>
              <a:cs typeface="Simplified Arabic" pitchFamily="18" charset="-78"/>
            </a:endParaRPr>
          </a:p>
          <a:p>
            <a:pPr algn="r" rtl="1"/>
            <a:endParaRPr lang="ar-DZ" dirty="0" smtClean="0"/>
          </a:p>
          <a:p>
            <a:pPr algn="r" rtl="1"/>
            <a:endParaRPr lang="ar-DZ" dirty="0" smtClean="0"/>
          </a:p>
          <a:p>
            <a:pPr algn="r" rtl="1"/>
            <a:endParaRPr lang="fr-FR" dirty="0"/>
          </a:p>
        </p:txBody>
      </p:sp>
      <p:sp>
        <p:nvSpPr>
          <p:cNvPr id="18" name="Rectangle 17"/>
          <p:cNvSpPr/>
          <p:nvPr/>
        </p:nvSpPr>
        <p:spPr>
          <a:xfrm>
            <a:off x="5076056" y="339502"/>
            <a:ext cx="2160096" cy="504056"/>
          </a:xfrm>
          <a:prstGeom prst="rect">
            <a:avLst/>
          </a:prstGeom>
          <a:solidFill>
            <a:sysClr val="window" lastClr="FFFFFF"/>
          </a:solidFill>
          <a:ln w="38100" cap="flat" cmpd="sng" algn="ctr">
            <a:solidFill>
              <a:schemeClr val="tx1">
                <a:lumMod val="75000"/>
                <a:lumOff val="25000"/>
              </a:scheme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نشأة نظریة </a:t>
            </a:r>
            <a:r>
              <a:rPr lang="ar-DZ" sz="2400" b="1" dirty="0" err="1" smtClean="0">
                <a:solidFill>
                  <a:srgbClr val="FF0000"/>
                </a:solidFill>
              </a:rPr>
              <a:t>النظم:</a:t>
            </a:r>
            <a:endParaRPr lang="ar-DZ" sz="2400" b="1" dirty="0" smtClean="0">
              <a:solidFill>
                <a:srgbClr val="FF0000"/>
              </a:solidFill>
            </a:endParaRPr>
          </a:p>
        </p:txBody>
      </p:sp>
      <p:sp>
        <p:nvSpPr>
          <p:cNvPr id="11" name="Rectangle 10"/>
          <p:cNvSpPr/>
          <p:nvPr/>
        </p:nvSpPr>
        <p:spPr>
          <a:xfrm>
            <a:off x="7452320" y="2067694"/>
            <a:ext cx="1691680" cy="792088"/>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نشأة نظریة </a:t>
            </a:r>
            <a:r>
              <a:rPr lang="ar-DZ" sz="2400" b="1" dirty="0" err="1" smtClean="0">
                <a:solidFill>
                  <a:srgbClr val="FF0000"/>
                </a:solidFill>
              </a:rPr>
              <a:t>النظم:</a:t>
            </a:r>
            <a:endParaRPr lang="ar-DZ" sz="2400" b="1" dirty="0" smtClean="0">
              <a:solidFill>
                <a:srgbClr val="FF0000"/>
              </a:solidFill>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par>
                                <p:cTn id="11" presetID="42" presetClass="entr" presetSubtype="0" fill="hold" grpId="0" nodeType="with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animEffect transition="in" filter="fade">
                                      <p:cBhvr>
                                        <p:cTn id="13" dur="1000"/>
                                        <p:tgtEl>
                                          <p:spTgt spid="18">
                                            <p:txEl>
                                              <p:pRg st="0" end="0"/>
                                            </p:txEl>
                                          </p:spTgt>
                                        </p:tgtEl>
                                      </p:cBhvr>
                                    </p:animEffect>
                                    <p:anim calcmode="lin" valueType="num">
                                      <p:cBhvr>
                                        <p:cTn id="14"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18">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18">
                                            <p:bg/>
                                          </p:spTgt>
                                        </p:tgtEl>
                                        <p:attrNameLst>
                                          <p:attrName>style.visibility</p:attrName>
                                        </p:attrNameLst>
                                      </p:cBhvr>
                                      <p:to>
                                        <p:strVal val="visible"/>
                                      </p:to>
                                    </p:set>
                                    <p:animEffect transition="in" filter="fade">
                                      <p:cBhvr>
                                        <p:cTn id="18" dur="1000"/>
                                        <p:tgtEl>
                                          <p:spTgt spid="18">
                                            <p:bg/>
                                          </p:spTgt>
                                        </p:tgtEl>
                                      </p:cBhvr>
                                    </p:animEffect>
                                    <p:anim calcmode="lin" valueType="num">
                                      <p:cBhvr>
                                        <p:cTn id="19" dur="1000" fill="hold"/>
                                        <p:tgtEl>
                                          <p:spTgt spid="18">
                                            <p:bg/>
                                          </p:spTgt>
                                        </p:tgtEl>
                                        <p:attrNameLst>
                                          <p:attrName>ppt_x</p:attrName>
                                        </p:attrNameLst>
                                      </p:cBhvr>
                                      <p:tavLst>
                                        <p:tav tm="0">
                                          <p:val>
                                            <p:strVal val="#ppt_x"/>
                                          </p:val>
                                        </p:tav>
                                        <p:tav tm="100000">
                                          <p:val>
                                            <p:strVal val="#ppt_x"/>
                                          </p:val>
                                        </p:tav>
                                      </p:tavLst>
                                    </p:anim>
                                    <p:anim calcmode="lin" valueType="num">
                                      <p:cBhvr>
                                        <p:cTn id="20" dur="1000" fill="hold"/>
                                        <p:tgtEl>
                                          <p:spTgt spid="18">
                                            <p:bg/>
                                          </p:spTgt>
                                        </p:tgtEl>
                                        <p:attrNameLst>
                                          <p:attrName>ppt_y</p:attrName>
                                        </p:attrNameLst>
                                      </p:cBhvr>
                                      <p:tavLst>
                                        <p:tav tm="0">
                                          <p:val>
                                            <p:strVal val="#ppt_y+.1"/>
                                          </p:val>
                                        </p:tav>
                                        <p:tav tm="100000">
                                          <p:val>
                                            <p:strVal val="#ppt_y"/>
                                          </p:val>
                                        </p:tav>
                                      </p:tavLst>
                                    </p:anim>
                                  </p:childTnLst>
                                </p:cTn>
                              </p:par>
                              <p:par>
                                <p:cTn id="21" presetID="22" presetClass="emph" presetSubtype="0" repeatCount="indefinite" fill="hold" nodeType="withEffect">
                                  <p:stCondLst>
                                    <p:cond delay="0"/>
                                  </p:stCondLst>
                                  <p:childTnLst>
                                    <p:animClr clrSpc="hsl" dir="cw">
                                      <p:cBhvr override="childStyle">
                                        <p:cTn id="22" dur="500" fill="hold"/>
                                        <p:tgtEl>
                                          <p:spTgt spid="18">
                                            <p:bg/>
                                          </p:spTgt>
                                        </p:tgtEl>
                                        <p:attrNameLst>
                                          <p:attrName>style.color</p:attrName>
                                        </p:attrNameLst>
                                      </p:cBhvr>
                                      <p:by>
                                        <p:hsl h="-7200000" s="0" l="0"/>
                                      </p:by>
                                    </p:animClr>
                                    <p:animClr clrSpc="hsl" dir="cw">
                                      <p:cBhvr>
                                        <p:cTn id="23" dur="500" fill="hold"/>
                                        <p:tgtEl>
                                          <p:spTgt spid="18">
                                            <p:bg/>
                                          </p:spTgt>
                                        </p:tgtEl>
                                        <p:attrNameLst>
                                          <p:attrName>fillcolor</p:attrName>
                                        </p:attrNameLst>
                                      </p:cBhvr>
                                      <p:by>
                                        <p:hsl h="-7200000" s="0" l="0"/>
                                      </p:by>
                                    </p:animClr>
                                    <p:animClr clrSpc="hsl" dir="cw">
                                      <p:cBhvr>
                                        <p:cTn id="24" dur="500" fill="hold"/>
                                        <p:tgtEl>
                                          <p:spTgt spid="18">
                                            <p:bg/>
                                          </p:spTgt>
                                        </p:tgtEl>
                                        <p:attrNameLst>
                                          <p:attrName>stroke.color</p:attrName>
                                        </p:attrNameLst>
                                      </p:cBhvr>
                                      <p:by>
                                        <p:hsl h="-7200000" s="0" l="0"/>
                                      </p:by>
                                    </p:animClr>
                                    <p:set>
                                      <p:cBhvr>
                                        <p:cTn id="25" dur="500" fill="hold"/>
                                        <p:tgtEl>
                                          <p:spTgt spid="18">
                                            <p:bg/>
                                          </p:spTgt>
                                        </p:tgtEl>
                                        <p:attrNameLst>
                                          <p:attrName>fill.type</p:attrName>
                                        </p:attrNameLst>
                                      </p:cBhvr>
                                      <p:to>
                                        <p:strVal val="solid"/>
                                      </p:to>
                                    </p:set>
                                  </p:childTnLst>
                                </p:cTn>
                              </p:par>
                              <p:par>
                                <p:cTn id="26" presetID="42" presetClass="entr" presetSubtype="0" fill="hold" grpId="0" nodeType="with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Effect transition="in" filter="fade">
                                      <p:cBhvr>
                                        <p:cTn id="28" dur="1000"/>
                                        <p:tgtEl>
                                          <p:spTgt spid="11">
                                            <p:txEl>
                                              <p:pRg st="0" end="0"/>
                                            </p:txEl>
                                          </p:spTgt>
                                        </p:tgtEl>
                                      </p:cBhvr>
                                    </p:animEffect>
                                    <p:anim calcmode="lin" valueType="num">
                                      <p:cBhvr>
                                        <p:cTn id="29"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11">
                                            <p:bg/>
                                          </p:spTgt>
                                        </p:tgtEl>
                                        <p:attrNameLst>
                                          <p:attrName>style.visibility</p:attrName>
                                        </p:attrNameLst>
                                      </p:cBhvr>
                                      <p:to>
                                        <p:strVal val="visible"/>
                                      </p:to>
                                    </p:set>
                                    <p:animEffect transition="in" filter="fade">
                                      <p:cBhvr>
                                        <p:cTn id="33" dur="1000"/>
                                        <p:tgtEl>
                                          <p:spTgt spid="11">
                                            <p:bg/>
                                          </p:spTgt>
                                        </p:tgtEl>
                                      </p:cBhvr>
                                    </p:animEffect>
                                    <p:anim calcmode="lin" valueType="num">
                                      <p:cBhvr>
                                        <p:cTn id="34" dur="1000" fill="hold"/>
                                        <p:tgtEl>
                                          <p:spTgt spid="11">
                                            <p:bg/>
                                          </p:spTgt>
                                        </p:tgtEl>
                                        <p:attrNameLst>
                                          <p:attrName>ppt_x</p:attrName>
                                        </p:attrNameLst>
                                      </p:cBhvr>
                                      <p:tavLst>
                                        <p:tav tm="0">
                                          <p:val>
                                            <p:strVal val="#ppt_x"/>
                                          </p:val>
                                        </p:tav>
                                        <p:tav tm="100000">
                                          <p:val>
                                            <p:strVal val="#ppt_x"/>
                                          </p:val>
                                        </p:tav>
                                      </p:tavLst>
                                    </p:anim>
                                    <p:anim calcmode="lin" valueType="num">
                                      <p:cBhvr>
                                        <p:cTn id="35" dur="1000" fill="hold"/>
                                        <p:tgtEl>
                                          <p:spTgt spid="11">
                                            <p:bg/>
                                          </p:spTgt>
                                        </p:tgtEl>
                                        <p:attrNameLst>
                                          <p:attrName>ppt_y</p:attrName>
                                        </p:attrNameLst>
                                      </p:cBhvr>
                                      <p:tavLst>
                                        <p:tav tm="0">
                                          <p:val>
                                            <p:strVal val="#ppt_y+.1"/>
                                          </p:val>
                                        </p:tav>
                                        <p:tav tm="100000">
                                          <p:val>
                                            <p:strVal val="#ppt_y"/>
                                          </p:val>
                                        </p:tav>
                                      </p:tavLst>
                                    </p:anim>
                                  </p:childTnLst>
                                </p:cTn>
                              </p:par>
                              <p:par>
                                <p:cTn id="36" presetID="22" presetClass="emph" presetSubtype="0" repeatCount="indefinite" fill="hold" nodeType="withEffect">
                                  <p:stCondLst>
                                    <p:cond delay="0"/>
                                  </p:stCondLst>
                                  <p:childTnLst>
                                    <p:animClr clrSpc="hsl" dir="cw">
                                      <p:cBhvr override="childStyle">
                                        <p:cTn id="37" dur="500" fill="hold"/>
                                        <p:tgtEl>
                                          <p:spTgt spid="11">
                                            <p:bg/>
                                          </p:spTgt>
                                        </p:tgtEl>
                                        <p:attrNameLst>
                                          <p:attrName>style.color</p:attrName>
                                        </p:attrNameLst>
                                      </p:cBhvr>
                                      <p:by>
                                        <p:hsl h="-7200000" s="0" l="0"/>
                                      </p:by>
                                    </p:animClr>
                                    <p:animClr clrSpc="hsl" dir="cw">
                                      <p:cBhvr>
                                        <p:cTn id="38" dur="500" fill="hold"/>
                                        <p:tgtEl>
                                          <p:spTgt spid="11">
                                            <p:bg/>
                                          </p:spTgt>
                                        </p:tgtEl>
                                        <p:attrNameLst>
                                          <p:attrName>fillcolor</p:attrName>
                                        </p:attrNameLst>
                                      </p:cBhvr>
                                      <p:by>
                                        <p:hsl h="-7200000" s="0" l="0"/>
                                      </p:by>
                                    </p:animClr>
                                    <p:animClr clrSpc="hsl" dir="cw">
                                      <p:cBhvr>
                                        <p:cTn id="39" dur="500" fill="hold"/>
                                        <p:tgtEl>
                                          <p:spTgt spid="11">
                                            <p:bg/>
                                          </p:spTgt>
                                        </p:tgtEl>
                                        <p:attrNameLst>
                                          <p:attrName>stroke.color</p:attrName>
                                        </p:attrNameLst>
                                      </p:cBhvr>
                                      <p:by>
                                        <p:hsl h="-7200000" s="0" l="0"/>
                                      </p:by>
                                    </p:animClr>
                                    <p:set>
                                      <p:cBhvr>
                                        <p:cTn id="40" dur="500" fill="hold"/>
                                        <p:tgtEl>
                                          <p:spTgt spid="11">
                                            <p:bg/>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4" presetClass="exit" presetSubtype="16" fill="hold" grpId="1" nodeType="clickEffect">
                                  <p:stCondLst>
                                    <p:cond delay="0"/>
                                  </p:stCondLst>
                                  <p:childTnLst>
                                    <p:animEffect transition="out" filter="box(in)">
                                      <p:cBhvr>
                                        <p:cTn id="44" dur="500"/>
                                        <p:tgtEl>
                                          <p:spTgt spid="18">
                                            <p:txEl>
                                              <p:pRg st="0" end="0"/>
                                            </p:txEl>
                                          </p:spTgt>
                                        </p:tgtEl>
                                      </p:cBhvr>
                                    </p:animEffect>
                                    <p:set>
                                      <p:cBhvr>
                                        <p:cTn id="45" dur="1" fill="hold">
                                          <p:stCondLst>
                                            <p:cond delay="499"/>
                                          </p:stCondLst>
                                        </p:cTn>
                                        <p:tgtEl>
                                          <p:spTgt spid="18">
                                            <p:txEl>
                                              <p:pRg st="0" end="0"/>
                                            </p:txEl>
                                          </p:spTgt>
                                        </p:tgtEl>
                                        <p:attrNameLst>
                                          <p:attrName>style.visibility</p:attrName>
                                        </p:attrNameLst>
                                      </p:cBhvr>
                                      <p:to>
                                        <p:strVal val="hidden"/>
                                      </p:to>
                                    </p:set>
                                  </p:childTnLst>
                                </p:cTn>
                              </p:par>
                              <p:par>
                                <p:cTn id="46" presetID="4" presetClass="exit" presetSubtype="16" fill="hold" grpId="1" nodeType="withEffect">
                                  <p:stCondLst>
                                    <p:cond delay="0"/>
                                  </p:stCondLst>
                                  <p:childTnLst>
                                    <p:animEffect transition="out" filter="box(in)">
                                      <p:cBhvr>
                                        <p:cTn id="47" dur="500"/>
                                        <p:tgtEl>
                                          <p:spTgt spid="18">
                                            <p:bg/>
                                          </p:spTgt>
                                        </p:tgtEl>
                                      </p:cBhvr>
                                    </p:animEffect>
                                    <p:set>
                                      <p:cBhvr>
                                        <p:cTn id="48" dur="1" fill="hold">
                                          <p:stCondLst>
                                            <p:cond delay="499"/>
                                          </p:stCondLst>
                                        </p:cTn>
                                        <p:tgtEl>
                                          <p:spTgt spid="18">
                                            <p:bg/>
                                          </p:spTgt>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3" presetClass="exit" presetSubtype="10" fill="hold" grpId="2" nodeType="clickEffect">
                                  <p:stCondLst>
                                    <p:cond delay="0"/>
                                  </p:stCondLst>
                                  <p:childTnLst>
                                    <p:animEffect transition="out" filter="blinds(horizontal)">
                                      <p:cBhvr>
                                        <p:cTn id="52" dur="500"/>
                                        <p:tgtEl>
                                          <p:spTgt spid="18">
                                            <p:txEl>
                                              <p:pRg st="0" end="0"/>
                                            </p:txEl>
                                          </p:spTgt>
                                        </p:tgtEl>
                                      </p:cBhvr>
                                    </p:animEffect>
                                    <p:set>
                                      <p:cBhvr>
                                        <p:cTn id="53" dur="1" fill="hold">
                                          <p:stCondLst>
                                            <p:cond delay="499"/>
                                          </p:stCondLst>
                                        </p:cTn>
                                        <p:tgtEl>
                                          <p:spTgt spid="18">
                                            <p:txEl>
                                              <p:pRg st="0" end="0"/>
                                            </p:txEl>
                                          </p:spTgt>
                                        </p:tgtEl>
                                        <p:attrNameLst>
                                          <p:attrName>style.visibility</p:attrName>
                                        </p:attrNameLst>
                                      </p:cBhvr>
                                      <p:to>
                                        <p:strVal val="hidden"/>
                                      </p:to>
                                    </p:set>
                                  </p:childTnLst>
                                </p:cTn>
                              </p:par>
                              <p:par>
                                <p:cTn id="54" presetID="3" presetClass="exit" presetSubtype="10" fill="hold" grpId="2" nodeType="withEffect">
                                  <p:stCondLst>
                                    <p:cond delay="0"/>
                                  </p:stCondLst>
                                  <p:childTnLst>
                                    <p:animEffect transition="out" filter="blinds(horizontal)">
                                      <p:cBhvr>
                                        <p:cTn id="55" dur="500"/>
                                        <p:tgtEl>
                                          <p:spTgt spid="18">
                                            <p:bg/>
                                          </p:spTgt>
                                        </p:tgtEl>
                                      </p:cBhvr>
                                    </p:animEffect>
                                    <p:set>
                                      <p:cBhvr>
                                        <p:cTn id="56" dur="1" fill="hold">
                                          <p:stCondLst>
                                            <p:cond delay="499"/>
                                          </p:stCondLst>
                                        </p:cTn>
                                        <p:tgtEl>
                                          <p:spTgt spid="18">
                                            <p:bg/>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5"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p:cTn id="61" dur="1000" fill="hold"/>
                                        <p:tgtEl>
                                          <p:spTgt spid="17"/>
                                        </p:tgtEl>
                                        <p:attrNameLst>
                                          <p:attrName>ppt_w</p:attrName>
                                        </p:attrNameLst>
                                      </p:cBhvr>
                                      <p:tavLst>
                                        <p:tav tm="0">
                                          <p:val>
                                            <p:fltVal val="0"/>
                                          </p:val>
                                        </p:tav>
                                        <p:tav tm="100000">
                                          <p:val>
                                            <p:strVal val="#ppt_w"/>
                                          </p:val>
                                        </p:tav>
                                      </p:tavLst>
                                    </p:anim>
                                    <p:anim calcmode="lin" valueType="num">
                                      <p:cBhvr>
                                        <p:cTn id="62" dur="1000" fill="hold"/>
                                        <p:tgtEl>
                                          <p:spTgt spid="17"/>
                                        </p:tgtEl>
                                        <p:attrNameLst>
                                          <p:attrName>ppt_h</p:attrName>
                                        </p:attrNameLst>
                                      </p:cBhvr>
                                      <p:tavLst>
                                        <p:tav tm="0">
                                          <p:val>
                                            <p:fltVal val="0"/>
                                          </p:val>
                                        </p:tav>
                                        <p:tav tm="100000">
                                          <p:val>
                                            <p:strVal val="#ppt_h"/>
                                          </p:val>
                                        </p:tav>
                                      </p:tavLst>
                                    </p:anim>
                                    <p:anim calcmode="lin" valueType="num">
                                      <p:cBhvr>
                                        <p:cTn id="63" dur="1000" fill="hold"/>
                                        <p:tgtEl>
                                          <p:spTgt spid="17"/>
                                        </p:tgtEl>
                                        <p:attrNameLst>
                                          <p:attrName>ppt_x</p:attrName>
                                        </p:attrNameLst>
                                      </p:cBhvr>
                                      <p:tavLst>
                                        <p:tav tm="0" fmla="#ppt_x+(cos(-2*pi*(1-$))*-#ppt_x-sin(-2*pi*(1-$))*(1-#ppt_y))*(1-$)">
                                          <p:val>
                                            <p:fltVal val="0"/>
                                          </p:val>
                                        </p:tav>
                                        <p:tav tm="100000">
                                          <p:val>
                                            <p:fltVal val="1"/>
                                          </p:val>
                                        </p:tav>
                                      </p:tavLst>
                                    </p:anim>
                                    <p:anim calcmode="lin" valueType="num">
                                      <p:cBhvr>
                                        <p:cTn id="64" dur="1000" fill="hold"/>
                                        <p:tgtEl>
                                          <p:spTgt spid="1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5" fill="hold">
                      <p:stCondLst>
                        <p:cond delay="indefinite"/>
                      </p:stCondLst>
                      <p:childTnLst>
                        <p:par>
                          <p:cTn id="66" fill="hold">
                            <p:stCondLst>
                              <p:cond delay="0"/>
                            </p:stCondLst>
                            <p:childTnLst>
                              <p:par>
                                <p:cTn id="67" presetID="15" presetClass="entr" presetSubtype="0" fill="hold" grpId="1"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p:cTn id="69" dur="1000" fill="hold"/>
                                        <p:tgtEl>
                                          <p:spTgt spid="17"/>
                                        </p:tgtEl>
                                        <p:attrNameLst>
                                          <p:attrName>ppt_w</p:attrName>
                                        </p:attrNameLst>
                                      </p:cBhvr>
                                      <p:tavLst>
                                        <p:tav tm="0">
                                          <p:val>
                                            <p:fltVal val="0"/>
                                          </p:val>
                                        </p:tav>
                                        <p:tav tm="100000">
                                          <p:val>
                                            <p:strVal val="#ppt_w"/>
                                          </p:val>
                                        </p:tav>
                                      </p:tavLst>
                                    </p:anim>
                                    <p:anim calcmode="lin" valueType="num">
                                      <p:cBhvr>
                                        <p:cTn id="70" dur="1000" fill="hold"/>
                                        <p:tgtEl>
                                          <p:spTgt spid="17"/>
                                        </p:tgtEl>
                                        <p:attrNameLst>
                                          <p:attrName>ppt_h</p:attrName>
                                        </p:attrNameLst>
                                      </p:cBhvr>
                                      <p:tavLst>
                                        <p:tav tm="0">
                                          <p:val>
                                            <p:fltVal val="0"/>
                                          </p:val>
                                        </p:tav>
                                        <p:tav tm="100000">
                                          <p:val>
                                            <p:strVal val="#ppt_h"/>
                                          </p:val>
                                        </p:tav>
                                      </p:tavLst>
                                    </p:anim>
                                    <p:anim calcmode="lin" valueType="num">
                                      <p:cBhvr>
                                        <p:cTn id="71" dur="1000" fill="hold"/>
                                        <p:tgtEl>
                                          <p:spTgt spid="17"/>
                                        </p:tgtEl>
                                        <p:attrNameLst>
                                          <p:attrName>ppt_x</p:attrName>
                                        </p:attrNameLst>
                                      </p:cBhvr>
                                      <p:tavLst>
                                        <p:tav tm="0" fmla="#ppt_x+(cos(-2*pi*(1-$))*-#ppt_x-sin(-2*pi*(1-$))*(1-#ppt_y))*(1-$)">
                                          <p:val>
                                            <p:fltVal val="0"/>
                                          </p:val>
                                        </p:tav>
                                        <p:tav tm="100000">
                                          <p:val>
                                            <p:fltVal val="1"/>
                                          </p:val>
                                        </p:tav>
                                      </p:tavLst>
                                    </p:anim>
                                    <p:anim calcmode="lin" valueType="num">
                                      <p:cBhvr>
                                        <p:cTn id="72" dur="1000" fill="hold"/>
                                        <p:tgtEl>
                                          <p:spTgt spid="1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7" grpId="0"/>
      <p:bldP spid="17" grpId="1"/>
      <p:bldP spid="18" grpId="0" uiExpand="1" build="allAtOnce" animBg="1"/>
      <p:bldP spid="18" grpId="1" build="allAtOnce" animBg="1"/>
      <p:bldP spid="18" grpId="2" build="allAtOnce" animBg="1"/>
      <p:bldP spid="11"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491880" y="555526"/>
            <a:ext cx="432048" cy="369332"/>
          </a:xfrm>
          <a:prstGeom prst="rect">
            <a:avLst/>
          </a:prstGeom>
          <a:noFill/>
        </p:spPr>
        <p:txBody>
          <a:bodyPr wrap="square" rtlCol="0">
            <a:spAutoFit/>
          </a:bodyPr>
          <a:lstStyle/>
          <a:p>
            <a:endParaRPr lang="fr-FR" dirty="0"/>
          </a:p>
        </p:txBody>
      </p:sp>
      <p:sp>
        <p:nvSpPr>
          <p:cNvPr id="8" name="ZoneTexte 7"/>
          <p:cNvSpPr txBox="1"/>
          <p:nvPr/>
        </p:nvSpPr>
        <p:spPr>
          <a:xfrm>
            <a:off x="0" y="0"/>
            <a:ext cx="7380312" cy="4370427"/>
          </a:xfrm>
          <a:prstGeom prst="rect">
            <a:avLst/>
          </a:prstGeom>
          <a:noFill/>
        </p:spPr>
        <p:txBody>
          <a:bodyPr wrap="square" rtlCol="0">
            <a:spAutoFit/>
          </a:bodyPr>
          <a:lstStyle/>
          <a:p>
            <a:pPr algn="r" rtl="1"/>
            <a:r>
              <a:rPr lang="ar-DZ" sz="2000" dirty="0" smtClean="0">
                <a:latin typeface="Simplified Arabic" pitchFamily="18" charset="-78"/>
                <a:cs typeface="Simplified Arabic" pitchFamily="18" charset="-78"/>
              </a:rPr>
              <a:t>وأخذ البلاغیون هذا الكلام وأداروه في كتاباتهم من غیر أن </a:t>
            </a:r>
            <a:r>
              <a:rPr lang="ar-DZ" sz="2000" dirty="0" err="1" smtClean="0">
                <a:latin typeface="Simplified Arabic" pitchFamily="18" charset="-78"/>
                <a:cs typeface="Simplified Arabic" pitchFamily="18" charset="-78"/>
              </a:rPr>
              <a:t>یتسیروا</a:t>
            </a:r>
            <a:r>
              <a:rPr lang="ar-DZ" sz="2000" dirty="0" smtClean="0">
                <a:latin typeface="Simplified Arabic" pitchFamily="18" charset="-78"/>
                <a:cs typeface="Simplified Arabic" pitchFamily="18" charset="-78"/>
              </a:rPr>
              <a:t> إلى ابن المقفع،قال الجاحظ: فإنما الشعر صناعة وضرب من النسج وحبس من </a:t>
            </a:r>
            <a:r>
              <a:rPr lang="ar-DZ" sz="2000" dirty="0" err="1" smtClean="0">
                <a:latin typeface="Simplified Arabic" pitchFamily="18" charset="-78"/>
                <a:cs typeface="Simplified Arabic" pitchFamily="18" charset="-78"/>
              </a:rPr>
              <a:t>التصویر </a:t>
            </a:r>
            <a:r>
              <a:rPr lang="ar-DZ" sz="2000" dirty="0" smtClean="0">
                <a:latin typeface="Simplified Arabic" pitchFamily="18" charset="-78"/>
                <a:cs typeface="Simplified Arabic" pitchFamily="18" charset="-78"/>
              </a:rPr>
              <a:t>، وكان أول من ذكر أن القرآن معجز بنظمه وألف في ذلك كتاب سماه نظم القرآن غیر أنه ضاع من ید الزمن.</a:t>
            </a:r>
          </a:p>
          <a:p>
            <a:pPr algn="r" rtl="1"/>
            <a:r>
              <a:rPr lang="ar-DZ" sz="2000" dirty="0" smtClean="0">
                <a:latin typeface="Simplified Arabic" pitchFamily="18" charset="-78"/>
                <a:cs typeface="Simplified Arabic" pitchFamily="18" charset="-78"/>
              </a:rPr>
              <a:t>یعد الجاحظ دارس فكرة النظم في تألیف ومصنفات </a:t>
            </a:r>
            <a:r>
              <a:rPr lang="ar-DZ" sz="2000" dirty="0" err="1" smtClean="0">
                <a:latin typeface="Simplified Arabic" pitchFamily="18" charset="-78"/>
                <a:cs typeface="Simplified Arabic" pitchFamily="18" charset="-78"/>
              </a:rPr>
              <a:t>عدة.</a:t>
            </a:r>
            <a:r>
              <a:rPr lang="ar-DZ" sz="2000" dirty="0" smtClean="0">
                <a:latin typeface="Simplified Arabic" pitchFamily="18" charset="-78"/>
                <a:cs typeface="Simplified Arabic" pitchFamily="18" charset="-78"/>
              </a:rPr>
              <a:t> منه كتاب الصناعتین للعسكري الذي یرى أن حسن التألیف یزید المعنى وضوحا </a:t>
            </a:r>
            <a:r>
              <a:rPr lang="ar-DZ" sz="2000" dirty="0" err="1" smtClean="0">
                <a:latin typeface="Simplified Arabic" pitchFamily="18" charset="-78"/>
                <a:cs typeface="Simplified Arabic" pitchFamily="18" charset="-78"/>
              </a:rPr>
              <a:t>وشرحا.</a:t>
            </a:r>
            <a:r>
              <a:rPr lang="ar-DZ" sz="2000" dirty="0" smtClean="0">
                <a:latin typeface="Simplified Arabic" pitchFamily="18" charset="-78"/>
                <a:cs typeface="Simplified Arabic" pitchFamily="18" charset="-78"/>
              </a:rPr>
              <a:t> أما سوء التألیف ورداءة الوصف والتركیب فهو نوع التعمیة، فإذا كان المعنى سیئا ووصف الكلام ردیا، لم یوجد له قبول ولم یظهر علیه </a:t>
            </a:r>
            <a:r>
              <a:rPr lang="ar-DZ" sz="2000" dirty="0" err="1" smtClean="0">
                <a:latin typeface="Simplified Arabic" pitchFamily="18" charset="-78"/>
                <a:cs typeface="Simplified Arabic" pitchFamily="18" charset="-78"/>
              </a:rPr>
              <a:t>طلاوة [...] </a:t>
            </a:r>
            <a:r>
              <a:rPr lang="ar-DZ" sz="2000" dirty="0" smtClean="0">
                <a:latin typeface="Simplified Arabic" pitchFamily="18" charset="-78"/>
                <a:cs typeface="Simplified Arabic" pitchFamily="18" charset="-78"/>
              </a:rPr>
              <a:t>، لذا یرى أبو هلال العسكري أن حسن الوصف توضع الألفاظ في موضعها، وتكمن في أماكنها، ولا یستعمل فیها التقییم والتأخیر والحذف والزیادة، إلا حذفا لا یصغه الكلام، ولا المعنى وتضم كل لفظة إلى شكلها وتضاف إلى </a:t>
            </a:r>
            <a:r>
              <a:rPr lang="ar-DZ" sz="2000" dirty="0" err="1" smtClean="0">
                <a:latin typeface="Simplified Arabic" pitchFamily="18" charset="-78"/>
                <a:cs typeface="Simplified Arabic" pitchFamily="18" charset="-78"/>
              </a:rPr>
              <a:t>نفقها .</a:t>
            </a:r>
            <a:endParaRPr lang="ar-DZ" sz="2000" dirty="0" smtClean="0">
              <a:latin typeface="Simplified Arabic" pitchFamily="18" charset="-78"/>
              <a:cs typeface="Simplified Arabic" pitchFamily="18" charset="-78"/>
            </a:endParaRPr>
          </a:p>
          <a:p>
            <a:pPr algn="r" rtl="1"/>
            <a:r>
              <a:rPr lang="ar-DZ" sz="2000" dirty="0" smtClean="0">
                <a:latin typeface="Simplified Arabic" pitchFamily="18" charset="-78"/>
                <a:cs typeface="Simplified Arabic" pitchFamily="18" charset="-78"/>
              </a:rPr>
              <a:t>ویرى أن سوء الرصف تقییم ما ینبغي تأخیره منها: وصرفوا عن وجودها وتغییر شكلها وتضاف إلى نفقها.</a:t>
            </a:r>
          </a:p>
          <a:p>
            <a:pPr algn="r" rtl="1"/>
            <a:r>
              <a:rPr lang="ar-DZ" sz="2000" dirty="0" smtClean="0">
                <a:latin typeface="Simplified Arabic" pitchFamily="18" charset="-78"/>
                <a:cs typeface="Simplified Arabic" pitchFamily="18" charset="-78"/>
              </a:rPr>
              <a:t>ویرى أن سوء الرصف تقییم ما ینبغي تأخیره منها، وصرفوا عن وجودها وتغییر صیغتها ومخالفة الاستعمال في </a:t>
            </a:r>
            <a:r>
              <a:rPr lang="ar-DZ" sz="2000" dirty="0" err="1" smtClean="0">
                <a:latin typeface="Simplified Arabic" pitchFamily="18" charset="-78"/>
                <a:cs typeface="Simplified Arabic" pitchFamily="18" charset="-78"/>
              </a:rPr>
              <a:t>نظمها.</a:t>
            </a:r>
            <a:r>
              <a:rPr lang="ar-DZ" sz="2000" dirty="0" smtClean="0">
                <a:latin typeface="Simplified Arabic" pitchFamily="18" charset="-78"/>
                <a:cs typeface="Simplified Arabic" pitchFamily="18" charset="-78"/>
              </a:rPr>
              <a:t>  </a:t>
            </a:r>
          </a:p>
          <a:p>
            <a:pPr algn="r" rtl="1"/>
            <a:r>
              <a:rPr lang="ar-DZ" dirty="0" smtClean="0"/>
              <a:t> </a:t>
            </a:r>
            <a:endParaRPr lang="fr-FR" dirty="0"/>
          </a:p>
        </p:txBody>
      </p:sp>
      <p:sp>
        <p:nvSpPr>
          <p:cNvPr id="9" name="Rectangle 12"/>
          <p:cNvSpPr>
            <a:spLocks noChangeArrowheads="1"/>
          </p:cNvSpPr>
          <p:nvPr/>
        </p:nvSpPr>
        <p:spPr bwMode="auto">
          <a:xfrm>
            <a:off x="7416800" y="0"/>
            <a:ext cx="1727200" cy="5143500"/>
          </a:xfrm>
          <a:prstGeom prst="rect">
            <a:avLst/>
          </a:prstGeom>
          <a:ln/>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dk1"/>
          </a:fillRef>
          <a:effectRef idx="1">
            <a:schemeClr val="dk1"/>
          </a:effectRef>
          <a:fontRef idx="minor">
            <a:schemeClr val="lt1"/>
          </a:fontRef>
        </p:style>
        <p:txBody>
          <a:bodyPr wrap="none" anchor="ctr"/>
          <a:lstStyle/>
          <a:p>
            <a:pPr fontAlgn="auto">
              <a:spcBef>
                <a:spcPts val="0"/>
              </a:spcBef>
              <a:spcAft>
                <a:spcPts val="0"/>
              </a:spcAft>
              <a:defRPr/>
            </a:pPr>
            <a:endParaRPr lang="fr-FR" kern="0">
              <a:solidFill>
                <a:sysClr val="windowText" lastClr="000000"/>
              </a:solidFill>
            </a:endParaRPr>
          </a:p>
        </p:txBody>
      </p:sp>
      <p:sp>
        <p:nvSpPr>
          <p:cNvPr id="5" name="Rectangle 4"/>
          <p:cNvSpPr/>
          <p:nvPr/>
        </p:nvSpPr>
        <p:spPr>
          <a:xfrm>
            <a:off x="7452320" y="2067694"/>
            <a:ext cx="1691680" cy="792088"/>
          </a:xfrm>
          <a:prstGeom prst="rect">
            <a:avLst/>
          </a:prstGeom>
          <a:solidFill>
            <a:sysClr val="window" lastClr="FFFFFF"/>
          </a:solidFill>
          <a:ln w="38100" cap="flat" cmpd="sng" algn="ctr">
            <a:solidFill>
              <a:srgbClr val="D34817">
                <a:shade val="95000"/>
                <a:satMod val="105000"/>
              </a:srgbClr>
            </a:solidFill>
            <a:prstDash val="solid"/>
          </a:ln>
          <a:effectLst>
            <a:glow rad="228600">
              <a:schemeClr val="accent2">
                <a:satMod val="175000"/>
                <a:alpha val="40000"/>
              </a:schemeClr>
            </a:glow>
            <a:outerShdw blurRad="40000" dist="23000" dir="5400000" rotWithShape="0">
              <a:srgbClr val="000000">
                <a:alpha val="35000"/>
              </a:srgbClr>
            </a:outerShdw>
          </a:effectLst>
        </p:spPr>
        <p:txBody>
          <a:bodyPr rtlCol="0" anchor="ctr"/>
          <a:lstStyle/>
          <a:p>
            <a:pPr algn="r" rtl="1"/>
            <a:r>
              <a:rPr lang="ar-DZ" sz="2400" b="1" dirty="0" smtClean="0">
                <a:solidFill>
                  <a:srgbClr val="FF0000"/>
                </a:solidFill>
              </a:rPr>
              <a:t>نشأة نظریة </a:t>
            </a:r>
            <a:r>
              <a:rPr lang="ar-DZ" sz="2400" b="1" dirty="0" err="1" smtClean="0">
                <a:solidFill>
                  <a:srgbClr val="FF0000"/>
                </a:solidFill>
              </a:rPr>
              <a:t>النظم:</a:t>
            </a:r>
            <a:endParaRPr lang="ar-DZ" sz="2400" b="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anim calcmode="lin" valueType="num">
                                      <p:cBhvr>
                                        <p:cTn id="8" dur="500" fill="hold"/>
                                        <p:tgtEl>
                                          <p:spTgt spid="9"/>
                                        </p:tgtEl>
                                        <p:attrNameLst>
                                          <p:attrName>ppt_x</p:attrName>
                                        </p:attrNameLst>
                                      </p:cBhvr>
                                      <p:tavLst>
                                        <p:tav tm="0">
                                          <p:val>
                                            <p:strVal val="#ppt_x"/>
                                          </p:val>
                                        </p:tav>
                                        <p:tav tm="100000">
                                          <p:val>
                                            <p:strVal val="#ppt_x"/>
                                          </p:val>
                                        </p:tav>
                                      </p:tavLst>
                                    </p:anim>
                                    <p:anim calcmode="lin" valueType="num">
                                      <p:cBhvr>
                                        <p:cTn id="9" dur="450" decel="100000" fill="hold"/>
                                        <p:tgtEl>
                                          <p:spTgt spid="9"/>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9"/>
                                        </p:tgtEl>
                                        <p:attrNameLst>
                                          <p:attrName>ppt_y</p:attrName>
                                        </p:attrNameLst>
                                      </p:cBhvr>
                                      <p:tavLst>
                                        <p:tav tm="0">
                                          <p:val>
                                            <p:strVal val="#ppt_y-.03"/>
                                          </p:val>
                                        </p:tav>
                                        <p:tav tm="100000">
                                          <p:val>
                                            <p:strVal val="#ppt_y"/>
                                          </p:val>
                                        </p:tav>
                                      </p:tavLst>
                                    </p:anim>
                                  </p:childTnLst>
                                </p:cTn>
                              </p:par>
                              <p:par>
                                <p:cTn id="11" presetID="42" presetClass="entr" presetSubtype="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1000"/>
                                        <p:tgtEl>
                                          <p:spTgt spid="5">
                                            <p:txEl>
                                              <p:pRg st="0" end="0"/>
                                            </p:txEl>
                                          </p:spTgt>
                                        </p:tgtEl>
                                      </p:cBhvr>
                                    </p:animEffect>
                                    <p:anim calcmode="lin" valueType="num">
                                      <p:cBhvr>
                                        <p:cTn id="1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5">
                                            <p:bg/>
                                          </p:spTgt>
                                        </p:tgtEl>
                                        <p:attrNameLst>
                                          <p:attrName>style.visibility</p:attrName>
                                        </p:attrNameLst>
                                      </p:cBhvr>
                                      <p:to>
                                        <p:strVal val="visible"/>
                                      </p:to>
                                    </p:set>
                                    <p:animEffect transition="in" filter="fade">
                                      <p:cBhvr>
                                        <p:cTn id="18" dur="1000"/>
                                        <p:tgtEl>
                                          <p:spTgt spid="5">
                                            <p:bg/>
                                          </p:spTgt>
                                        </p:tgtEl>
                                      </p:cBhvr>
                                    </p:animEffect>
                                    <p:anim calcmode="lin" valueType="num">
                                      <p:cBhvr>
                                        <p:cTn id="19" dur="1000" fill="hold"/>
                                        <p:tgtEl>
                                          <p:spTgt spid="5">
                                            <p:bg/>
                                          </p:spTgt>
                                        </p:tgtEl>
                                        <p:attrNameLst>
                                          <p:attrName>ppt_x</p:attrName>
                                        </p:attrNameLst>
                                      </p:cBhvr>
                                      <p:tavLst>
                                        <p:tav tm="0">
                                          <p:val>
                                            <p:strVal val="#ppt_x"/>
                                          </p:val>
                                        </p:tav>
                                        <p:tav tm="100000">
                                          <p:val>
                                            <p:strVal val="#ppt_x"/>
                                          </p:val>
                                        </p:tav>
                                      </p:tavLst>
                                    </p:anim>
                                    <p:anim calcmode="lin" valueType="num">
                                      <p:cBhvr>
                                        <p:cTn id="20" dur="1000" fill="hold"/>
                                        <p:tgtEl>
                                          <p:spTgt spid="5">
                                            <p:bg/>
                                          </p:spTgt>
                                        </p:tgtEl>
                                        <p:attrNameLst>
                                          <p:attrName>ppt_y</p:attrName>
                                        </p:attrNameLst>
                                      </p:cBhvr>
                                      <p:tavLst>
                                        <p:tav tm="0">
                                          <p:val>
                                            <p:strVal val="#ppt_y+.1"/>
                                          </p:val>
                                        </p:tav>
                                        <p:tav tm="100000">
                                          <p:val>
                                            <p:strVal val="#ppt_y"/>
                                          </p:val>
                                        </p:tav>
                                      </p:tavLst>
                                    </p:anim>
                                  </p:childTnLst>
                                </p:cTn>
                              </p:par>
                              <p:par>
                                <p:cTn id="21" presetID="22" presetClass="emph" presetSubtype="0" repeatCount="indefinite" fill="hold" nodeType="withEffect">
                                  <p:stCondLst>
                                    <p:cond delay="0"/>
                                  </p:stCondLst>
                                  <p:childTnLst>
                                    <p:animClr clrSpc="hsl" dir="cw">
                                      <p:cBhvr override="childStyle">
                                        <p:cTn id="22" dur="500" fill="hold"/>
                                        <p:tgtEl>
                                          <p:spTgt spid="5">
                                            <p:bg/>
                                          </p:spTgt>
                                        </p:tgtEl>
                                        <p:attrNameLst>
                                          <p:attrName>style.color</p:attrName>
                                        </p:attrNameLst>
                                      </p:cBhvr>
                                      <p:by>
                                        <p:hsl h="-7200000" s="0" l="0"/>
                                      </p:by>
                                    </p:animClr>
                                    <p:animClr clrSpc="hsl" dir="cw">
                                      <p:cBhvr>
                                        <p:cTn id="23" dur="500" fill="hold"/>
                                        <p:tgtEl>
                                          <p:spTgt spid="5">
                                            <p:bg/>
                                          </p:spTgt>
                                        </p:tgtEl>
                                        <p:attrNameLst>
                                          <p:attrName>fillcolor</p:attrName>
                                        </p:attrNameLst>
                                      </p:cBhvr>
                                      <p:by>
                                        <p:hsl h="-7200000" s="0" l="0"/>
                                      </p:by>
                                    </p:animClr>
                                    <p:animClr clrSpc="hsl" dir="cw">
                                      <p:cBhvr>
                                        <p:cTn id="24" dur="500" fill="hold"/>
                                        <p:tgtEl>
                                          <p:spTgt spid="5">
                                            <p:bg/>
                                          </p:spTgt>
                                        </p:tgtEl>
                                        <p:attrNameLst>
                                          <p:attrName>stroke.color</p:attrName>
                                        </p:attrNameLst>
                                      </p:cBhvr>
                                      <p:by>
                                        <p:hsl h="-7200000" s="0" l="0"/>
                                      </p:by>
                                    </p:animClr>
                                    <p:set>
                                      <p:cBhvr>
                                        <p:cTn id="25" dur="500" fill="hold"/>
                                        <p:tgtEl>
                                          <p:spTgt spid="5">
                                            <p:bg/>
                                          </p:spTgt>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15"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1000" fill="hold"/>
                                        <p:tgtEl>
                                          <p:spTgt spid="8"/>
                                        </p:tgtEl>
                                        <p:attrNameLst>
                                          <p:attrName>ppt_w</p:attrName>
                                        </p:attrNameLst>
                                      </p:cBhvr>
                                      <p:tavLst>
                                        <p:tav tm="0">
                                          <p:val>
                                            <p:fltVal val="0"/>
                                          </p:val>
                                        </p:tav>
                                        <p:tav tm="100000">
                                          <p:val>
                                            <p:strVal val="#ppt_w"/>
                                          </p:val>
                                        </p:tav>
                                      </p:tavLst>
                                    </p:anim>
                                    <p:anim calcmode="lin" valueType="num">
                                      <p:cBhvr>
                                        <p:cTn id="31" dur="1000" fill="hold"/>
                                        <p:tgtEl>
                                          <p:spTgt spid="8"/>
                                        </p:tgtEl>
                                        <p:attrNameLst>
                                          <p:attrName>ppt_h</p:attrName>
                                        </p:attrNameLst>
                                      </p:cBhvr>
                                      <p:tavLst>
                                        <p:tav tm="0">
                                          <p:val>
                                            <p:fltVal val="0"/>
                                          </p:val>
                                        </p:tav>
                                        <p:tav tm="100000">
                                          <p:val>
                                            <p:strVal val="#ppt_h"/>
                                          </p:val>
                                        </p:tav>
                                      </p:tavLst>
                                    </p:anim>
                                    <p:anim calcmode="lin" valueType="num">
                                      <p:cBhvr>
                                        <p:cTn id="32"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33"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4" fill="hold">
                      <p:stCondLst>
                        <p:cond delay="indefinite"/>
                      </p:stCondLst>
                      <p:childTnLst>
                        <p:par>
                          <p:cTn id="35" fill="hold">
                            <p:stCondLst>
                              <p:cond delay="0"/>
                            </p:stCondLst>
                            <p:childTnLst>
                              <p:par>
                                <p:cTn id="36" presetID="15" presetClass="entr" presetSubtype="0" fill="hold" grpId="1"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p:cTn id="38" dur="1000" fill="hold"/>
                                        <p:tgtEl>
                                          <p:spTgt spid="8"/>
                                        </p:tgtEl>
                                        <p:attrNameLst>
                                          <p:attrName>ppt_w</p:attrName>
                                        </p:attrNameLst>
                                      </p:cBhvr>
                                      <p:tavLst>
                                        <p:tav tm="0">
                                          <p:val>
                                            <p:fltVal val="0"/>
                                          </p:val>
                                        </p:tav>
                                        <p:tav tm="100000">
                                          <p:val>
                                            <p:strVal val="#ppt_w"/>
                                          </p:val>
                                        </p:tav>
                                      </p:tavLst>
                                    </p:anim>
                                    <p:anim calcmode="lin" valueType="num">
                                      <p:cBhvr>
                                        <p:cTn id="39" dur="1000" fill="hold"/>
                                        <p:tgtEl>
                                          <p:spTgt spid="8"/>
                                        </p:tgtEl>
                                        <p:attrNameLst>
                                          <p:attrName>ppt_h</p:attrName>
                                        </p:attrNameLst>
                                      </p:cBhvr>
                                      <p:tavLst>
                                        <p:tav tm="0">
                                          <p:val>
                                            <p:fltVal val="0"/>
                                          </p:val>
                                        </p:tav>
                                        <p:tav tm="100000">
                                          <p:val>
                                            <p:strVal val="#ppt_h"/>
                                          </p:val>
                                        </p:tav>
                                      </p:tavLst>
                                    </p:anim>
                                    <p:anim calcmode="lin" valueType="num">
                                      <p:cBhvr>
                                        <p:cTn id="40"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41"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5" grpId="0" build="allAtOnce"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1126</TotalTime>
  <Words>2095</Words>
  <Application>Microsoft Office PowerPoint</Application>
  <PresentationFormat>Affichage à l'écran (16:9)</PresentationFormat>
  <Paragraphs>115</Paragraphs>
  <Slides>16</Slides>
  <Notes>1</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16</vt:i4>
      </vt:variant>
    </vt:vector>
  </HeadingPairs>
  <TitlesOfParts>
    <vt:vector size="28" baseType="lpstr">
      <vt:lpstr>맑은 고딕</vt:lpstr>
      <vt:lpstr>Akhbar MT</vt:lpstr>
      <vt:lpstr>Andalus</vt:lpstr>
      <vt:lpstr>Arial</vt:lpstr>
      <vt:lpstr>Calibri</vt:lpstr>
      <vt:lpstr>Comic Sans MS</vt:lpstr>
      <vt:lpstr>Simplified Arabic</vt:lpstr>
      <vt:lpstr>Symbol</vt:lpstr>
      <vt:lpstr>Times New Roman</vt:lpstr>
      <vt:lpstr>Traditional Arabic</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Album photo</dc:title>
  <dc:creator>MICRO TOP</dc:creator>
  <cp:lastModifiedBy>sana sena</cp:lastModifiedBy>
  <cp:revision>119</cp:revision>
  <dcterms:created xsi:type="dcterms:W3CDTF">2016-05-26T20:02:47Z</dcterms:created>
  <dcterms:modified xsi:type="dcterms:W3CDTF">2023-11-14T14:38:30Z</dcterms:modified>
</cp:coreProperties>
</file>