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4"/>
  </p:notesMasterIdLst>
  <p:sldIdLst>
    <p:sldId id="324" r:id="rId2"/>
    <p:sldId id="325" r:id="rId3"/>
    <p:sldId id="334" r:id="rId4"/>
    <p:sldId id="333" r:id="rId5"/>
    <p:sldId id="326" r:id="rId6"/>
    <p:sldId id="327" r:id="rId7"/>
    <p:sldId id="328" r:id="rId8"/>
    <p:sldId id="335" r:id="rId9"/>
    <p:sldId id="329" r:id="rId10"/>
    <p:sldId id="332" r:id="rId11"/>
    <p:sldId id="330" r:id="rId12"/>
    <p:sldId id="331" r:id="rId1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8BCBC"/>
    <a:srgbClr val="CCECFF"/>
    <a:srgbClr val="00AAD2"/>
    <a:srgbClr val="00A2C8"/>
    <a:srgbClr val="00CCFF"/>
    <a:srgbClr val="3399FF"/>
    <a:srgbClr val="66CCFF"/>
    <a:srgbClr val="99CC00"/>
    <a:srgbClr val="269AD4"/>
    <a:srgbClr val="66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1129" autoAdjust="0"/>
    <p:restoredTop sz="96327" autoAdjust="0"/>
  </p:normalViewPr>
  <p:slideViewPr>
    <p:cSldViewPr snapToGrid="0">
      <p:cViewPr varScale="1">
        <p:scale>
          <a:sx n="73" d="100"/>
          <a:sy n="73" d="100"/>
        </p:scale>
        <p:origin x="-768" y="-10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0"/>
            <a:ext cx="2945659" cy="498056"/>
          </a:xfrm>
          <a:prstGeom prst="rect">
            <a:avLst/>
          </a:prstGeom>
        </p:spPr>
        <p:txBody>
          <a:bodyPr vert="horz" lIns="91717" tIns="45858" rIns="91717" bIns="45858" rtlCol="0"/>
          <a:lstStyle>
            <a:lvl1pPr algn="l">
              <a:defRPr sz="1200"/>
            </a:lvl1pPr>
          </a:lstStyle>
          <a:p>
            <a:endParaRPr lang="fr-FR"/>
          </a:p>
        </p:txBody>
      </p:sp>
      <p:sp>
        <p:nvSpPr>
          <p:cNvPr id="3" name="Espace réservé de la date 2"/>
          <p:cNvSpPr>
            <a:spLocks noGrp="1"/>
          </p:cNvSpPr>
          <p:nvPr>
            <p:ph type="dt" idx="1"/>
          </p:nvPr>
        </p:nvSpPr>
        <p:spPr>
          <a:xfrm>
            <a:off x="3850444" y="0"/>
            <a:ext cx="2945659" cy="498056"/>
          </a:xfrm>
          <a:prstGeom prst="rect">
            <a:avLst/>
          </a:prstGeom>
        </p:spPr>
        <p:txBody>
          <a:bodyPr vert="horz" lIns="91717" tIns="45858" rIns="91717" bIns="45858" rtlCol="0"/>
          <a:lstStyle>
            <a:lvl1pPr algn="r">
              <a:defRPr sz="1200"/>
            </a:lvl1pPr>
          </a:lstStyle>
          <a:p>
            <a:fld id="{3B01238C-EADF-4678-A88B-B1C2D946B700}" type="datetimeFigureOut">
              <a:rPr lang="fr-FR" smtClean="0"/>
              <a:pPr/>
              <a:t>08/05/2024</a:t>
            </a:fld>
            <a:endParaRPr lang="fr-FR"/>
          </a:p>
        </p:txBody>
      </p:sp>
      <p:sp>
        <p:nvSpPr>
          <p:cNvPr id="4" name="Espace réservé de l'image des diapositives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717" tIns="45858" rIns="91717" bIns="45858" rtlCol="0" anchor="ctr"/>
          <a:lstStyle/>
          <a:p>
            <a:endParaRPr lang="fr-FR"/>
          </a:p>
        </p:txBody>
      </p:sp>
      <p:sp>
        <p:nvSpPr>
          <p:cNvPr id="5" name="Espace réservé des notes 4"/>
          <p:cNvSpPr>
            <a:spLocks noGrp="1"/>
          </p:cNvSpPr>
          <p:nvPr>
            <p:ph type="body" sz="quarter" idx="3"/>
          </p:nvPr>
        </p:nvSpPr>
        <p:spPr>
          <a:xfrm>
            <a:off x="679768" y="4777196"/>
            <a:ext cx="5438140" cy="3908614"/>
          </a:xfrm>
          <a:prstGeom prst="rect">
            <a:avLst/>
          </a:prstGeom>
        </p:spPr>
        <p:txBody>
          <a:bodyPr vert="horz" lIns="91717" tIns="45858" rIns="91717" bIns="45858"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2" y="9428586"/>
            <a:ext cx="2945659" cy="498055"/>
          </a:xfrm>
          <a:prstGeom prst="rect">
            <a:avLst/>
          </a:prstGeom>
        </p:spPr>
        <p:txBody>
          <a:bodyPr vert="horz" lIns="91717" tIns="45858" rIns="91717" bIns="45858"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4" y="9428586"/>
            <a:ext cx="2945659" cy="498055"/>
          </a:xfrm>
          <a:prstGeom prst="rect">
            <a:avLst/>
          </a:prstGeom>
        </p:spPr>
        <p:txBody>
          <a:bodyPr vert="horz" lIns="91717" tIns="45858" rIns="91717" bIns="45858" rtlCol="0" anchor="b"/>
          <a:lstStyle>
            <a:lvl1pPr algn="r">
              <a:defRPr sz="1200"/>
            </a:lvl1pPr>
          </a:lstStyle>
          <a:p>
            <a:fld id="{EBD15F36-92E8-4565-B707-E65440C563CC}" type="slidenum">
              <a:rPr lang="fr-FR" smtClean="0"/>
              <a:pPr/>
              <a:t>‹N°›</a:t>
            </a:fld>
            <a:endParaRPr lang="fr-FR"/>
          </a:p>
        </p:txBody>
      </p:sp>
    </p:spTree>
    <p:extLst>
      <p:ext uri="{BB962C8B-B14F-4D97-AF65-F5344CB8AC3E}">
        <p14:creationId xmlns:p14="http://schemas.microsoft.com/office/powerpoint/2010/main" xmlns="" val="88960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1</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10</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11</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12</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2</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3</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4</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5</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6</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7</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8</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9375" y="739775"/>
            <a:ext cx="6584950" cy="3703638"/>
          </a:xfrm>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206DCF1-A48E-4ABC-A34E-0A80EEAFA401}" type="slidenum">
              <a:rPr lang="fr-FR" smtClean="0"/>
              <a:pPr/>
              <a:t>9</a:t>
            </a:fld>
            <a:endParaRPr lang="fr-FR" dirty="0"/>
          </a:p>
        </p:txBody>
      </p:sp>
    </p:spTree>
    <p:extLst>
      <p:ext uri="{BB962C8B-B14F-4D97-AF65-F5344CB8AC3E}">
        <p14:creationId xmlns:p14="http://schemas.microsoft.com/office/powerpoint/2010/main" xmlns="" val="2434519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ight Triangle 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1089484" y="1730403"/>
            <a:ext cx="7531497" cy="1204306"/>
          </a:xfrm>
        </p:spPr>
        <p:txBody>
          <a:bodyPr bIns="9144" anchor="b"/>
          <a:lstStyle>
            <a:lvl1pPr>
              <a:defRPr sz="3200"/>
            </a:lvl1pPr>
          </a:lstStyle>
          <a:p>
            <a:r>
              <a:rPr lang="fr-FR" smtClean="0"/>
              <a:t>Modifiez le style du titre</a:t>
            </a:r>
            <a:endParaRPr lang="en-US" dirty="0"/>
          </a:p>
        </p:txBody>
      </p:sp>
      <p:sp>
        <p:nvSpPr>
          <p:cNvPr id="3" name="Subtitle 2"/>
          <p:cNvSpPr>
            <a:spLocks noGrp="1"/>
          </p:cNvSpPr>
          <p:nvPr>
            <p:ph type="subTitle" idx="1"/>
          </p:nvPr>
        </p:nvSpPr>
        <p:spPr>
          <a:xfrm rot="19140000">
            <a:off x="1616370" y="2470926"/>
            <a:ext cx="8681508"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pPr>
              <a:defRPr/>
            </a:pPr>
            <a:fld id="{873EF20F-BC8A-4D90-850F-86CEBDF4523D}" type="datetime1">
              <a:rPr lang="fr-FR" smtClean="0"/>
              <a:pPr>
                <a:defRPr/>
              </a:pPr>
              <a:t>08/05/2024</a:t>
            </a:fld>
            <a:endParaRPr lang="fr-FR" dirty="0"/>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782AAC91-1BB4-4DE0-B89F-F9DD6916A1EB}"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pPr>
              <a:defRPr/>
            </a:pPr>
            <a:fld id="{DCAB9907-83C6-4697-8C7F-4B285A12F6F5}" type="datetime1">
              <a:rPr lang="fr-FR" smtClean="0"/>
              <a:pPr>
                <a:defRPr/>
              </a:pPr>
              <a:t>08/05/2024</a:t>
            </a:fld>
            <a:endParaRPr lang="fr-FR" dirty="0"/>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4E8C5BC7-ABF0-4847-9262-43B0573B52BB}"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46783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09600" y="274639"/>
            <a:ext cx="8026400" cy="46783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pPr>
              <a:defRPr/>
            </a:pPr>
            <a:fld id="{F445EB74-76F6-4821-B547-944F2C124B7E}" type="datetime1">
              <a:rPr lang="fr-FR" smtClean="0"/>
              <a:pPr>
                <a:defRPr/>
              </a:pPr>
              <a:t>08/05/2024</a:t>
            </a:fld>
            <a:endParaRPr lang="fr-FR" dirty="0"/>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6CB7BF1F-2276-4B04-8AF7-EF35E971247F}"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7" name="Espace réservé de la date 6"/>
          <p:cNvSpPr>
            <a:spLocks noGrp="1"/>
          </p:cNvSpPr>
          <p:nvPr>
            <p:ph type="dt" sz="half" idx="10"/>
          </p:nvPr>
        </p:nvSpPr>
        <p:spPr/>
        <p:txBody>
          <a:bodyPr/>
          <a:lstStyle/>
          <a:p>
            <a:fld id="{DE0152A3-C7B7-40A2-AD2A-905A13997BF9}" type="datetime1">
              <a:rPr lang="fr-FR" smtClean="0"/>
              <a:pPr/>
              <a:t>08/05/2024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a:xfrm>
            <a:off x="11582401" y="6525351"/>
            <a:ext cx="622763" cy="365125"/>
          </a:xfrm>
        </p:spPr>
        <p:txBody>
          <a:bodyPr/>
          <a:lstStyle>
            <a:lvl1pPr>
              <a:defRPr/>
            </a:lvl1pPr>
          </a:lstStyle>
          <a:p>
            <a:fld id="{9379D8CE-1FED-4C5C-99BD-CBBEAB553AA5}" type="slidenum">
              <a:rPr lang="fr-FR" smtClean="0"/>
              <a:pPr/>
              <a:t>‹N°›</a:t>
            </a:fld>
            <a:endParaRPr lang="fr-FR" dirty="0"/>
          </a:p>
        </p:txBody>
      </p:sp>
    </p:spTree>
    <p:extLst>
      <p:ext uri="{BB962C8B-B14F-4D97-AF65-F5344CB8AC3E}">
        <p14:creationId xmlns:p14="http://schemas.microsoft.com/office/powerpoint/2010/main" xmlns="" val="1894953834"/>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pPr>
              <a:defRPr/>
            </a:pPr>
            <a:fld id="{FDE4EFC3-88DC-4586-B439-2D1F1E86F418}" type="datetime1">
              <a:rPr lang="fr-FR" smtClean="0"/>
              <a:pPr>
                <a:defRPr/>
              </a:pPr>
              <a:t>08/05/2024</a:t>
            </a:fld>
            <a:endParaRPr lang="fr-FR" dirty="0"/>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CC588B9-2373-4CB7-9AA7-21FF0C732842}"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8" name="Freeform 7"/>
          <p:cNvSpPr/>
          <p:nvPr/>
        </p:nvSpPr>
        <p:spPr>
          <a:xfrm>
            <a:off x="-3173" y="-925"/>
            <a:ext cx="12195173"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 y="2647950"/>
            <a:ext cx="4762500"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1092532" y="1726738"/>
            <a:ext cx="7534656"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Text Placeholder 2"/>
          <p:cNvSpPr>
            <a:spLocks noGrp="1"/>
          </p:cNvSpPr>
          <p:nvPr>
            <p:ph type="body" idx="1"/>
          </p:nvPr>
        </p:nvSpPr>
        <p:spPr>
          <a:xfrm rot="19140000">
            <a:off x="1621536" y="2468304"/>
            <a:ext cx="8680704"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fr-FR" smtClean="0"/>
              <a:t>Modifiez les styles du texte du masque</a:t>
            </a:r>
          </a:p>
        </p:txBody>
      </p:sp>
      <p:sp>
        <p:nvSpPr>
          <p:cNvPr id="4" name="Date Placeholder 3"/>
          <p:cNvSpPr>
            <a:spLocks noGrp="1"/>
          </p:cNvSpPr>
          <p:nvPr>
            <p:ph type="dt" sz="half" idx="10"/>
          </p:nvPr>
        </p:nvSpPr>
        <p:spPr/>
        <p:txBody>
          <a:bodyPr/>
          <a:lstStyle/>
          <a:p>
            <a:pPr>
              <a:defRPr/>
            </a:pPr>
            <a:fld id="{C652EF8F-1F53-4DFE-8A15-E2509DB59EFD}" type="datetime1">
              <a:rPr lang="fr-FR" smtClean="0"/>
              <a:pPr>
                <a:defRPr/>
              </a:pPr>
              <a:t>08/05/2024</a:t>
            </a:fld>
            <a:endParaRPr lang="fr-FR" dirty="0"/>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03ECD224-9966-414E-83BC-32A5950687E1}"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97280"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66688" y="1097280"/>
            <a:ext cx="42672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pPr>
              <a:defRPr/>
            </a:pPr>
            <a:fld id="{051BE8F0-4A27-46CF-B618-52500D774617}" type="datetime1">
              <a:rPr lang="fr-FR" smtClean="0"/>
              <a:pPr>
                <a:defRPr/>
              </a:pPr>
              <a:t>08/05/2024</a:t>
            </a:fld>
            <a:endParaRPr lang="fr-FR" dirty="0"/>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22198153-CF20-4AB3-8BF9-F63941EE966D}" type="slidenum">
              <a:rPr lang="fr-FR" smtClean="0"/>
              <a:pPr>
                <a:defRPr/>
              </a:pPr>
              <a:t>‹N°›</a:t>
            </a:fld>
            <a:endParaRPr lang="fr-FR" dirty="0"/>
          </a:p>
        </p:txBody>
      </p:sp>
      <p:sp>
        <p:nvSpPr>
          <p:cNvPr id="8" name="Title 7"/>
          <p:cNvSpPr>
            <a:spLocks noGrp="1"/>
          </p:cNvSpPr>
          <p:nvPr>
            <p:ph type="title"/>
          </p:nvPr>
        </p:nvSpPr>
        <p:spPr/>
        <p:txBody>
          <a:bodyPr/>
          <a:lstStyle/>
          <a:p>
            <a:r>
              <a:rPr lang="fr-FR" smtClean="0"/>
              <a:t>Modifiez le style du titre</a:t>
            </a:r>
            <a:endParaRPr lang="en-US"/>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097280"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4" name="Content Placeholder 3"/>
          <p:cNvSpPr>
            <a:spLocks noGrp="1"/>
          </p:cNvSpPr>
          <p:nvPr>
            <p:ph sz="half" idx="2"/>
          </p:nvPr>
        </p:nvSpPr>
        <p:spPr>
          <a:xfrm>
            <a:off x="1092200"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66688" y="1097280"/>
            <a:ext cx="42672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fr-FR" smtClean="0"/>
              <a:t>Modifiez les styles du texte du masque</a:t>
            </a:r>
          </a:p>
        </p:txBody>
      </p:sp>
      <p:sp>
        <p:nvSpPr>
          <p:cNvPr id="6" name="Content Placeholder 5"/>
          <p:cNvSpPr>
            <a:spLocks noGrp="1"/>
          </p:cNvSpPr>
          <p:nvPr>
            <p:ph sz="quarter" idx="4"/>
          </p:nvPr>
        </p:nvSpPr>
        <p:spPr>
          <a:xfrm>
            <a:off x="6266688" y="1701848"/>
            <a:ext cx="42672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pPr>
              <a:defRPr/>
            </a:pPr>
            <a:fld id="{26F987E4-C14D-4FB9-AD59-C58683949418}" type="datetime1">
              <a:rPr lang="fr-FR" smtClean="0"/>
              <a:pPr>
                <a:defRPr/>
              </a:pPr>
              <a:t>08/05/2024</a:t>
            </a:fld>
            <a:endParaRPr lang="fr-FR" dirty="0"/>
          </a:p>
        </p:txBody>
      </p:sp>
      <p:sp>
        <p:nvSpPr>
          <p:cNvPr id="8" name="Footer Placeholder 7"/>
          <p:cNvSpPr>
            <a:spLocks noGrp="1"/>
          </p:cNvSpPr>
          <p:nvPr>
            <p:ph type="ftr" sz="quarter" idx="11"/>
          </p:nvPr>
        </p:nvSpPr>
        <p:spPr/>
        <p:txBody>
          <a:bodyPr/>
          <a:lstStyle/>
          <a:p>
            <a:pPr>
              <a:defRPr/>
            </a:pPr>
            <a:endParaRPr lang="fr-FR"/>
          </a:p>
        </p:txBody>
      </p:sp>
      <p:sp>
        <p:nvSpPr>
          <p:cNvPr id="9" name="Slide Number Placeholder 8"/>
          <p:cNvSpPr>
            <a:spLocks noGrp="1"/>
          </p:cNvSpPr>
          <p:nvPr>
            <p:ph type="sldNum" sz="quarter" idx="12"/>
          </p:nvPr>
        </p:nvSpPr>
        <p:spPr/>
        <p:txBody>
          <a:bodyPr/>
          <a:lstStyle/>
          <a:p>
            <a:pPr>
              <a:defRPr/>
            </a:pPr>
            <a:fld id="{F9796B93-B238-42FF-B796-46735F5AA376}"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pPr>
              <a:defRPr/>
            </a:pPr>
            <a:fld id="{B7D60FC1-CC7C-455D-B789-4A18ADE579FB}" type="datetime1">
              <a:rPr lang="fr-FR" smtClean="0"/>
              <a:pPr>
                <a:defRPr/>
              </a:pPr>
              <a:t>08/05/2024</a:t>
            </a:fld>
            <a:endParaRPr lang="fr-FR" dirty="0"/>
          </a:p>
        </p:txBody>
      </p:sp>
      <p:sp>
        <p:nvSpPr>
          <p:cNvPr id="4" name="Footer Placeholder 3"/>
          <p:cNvSpPr>
            <a:spLocks noGrp="1"/>
          </p:cNvSpPr>
          <p:nvPr>
            <p:ph type="ftr" sz="quarter" idx="11"/>
          </p:nvPr>
        </p:nvSpPr>
        <p:spPr/>
        <p:txBody>
          <a:bodyPr/>
          <a:lstStyle/>
          <a:p>
            <a:pPr>
              <a:defRPr/>
            </a:pPr>
            <a:endParaRPr lang="fr-FR"/>
          </a:p>
        </p:txBody>
      </p:sp>
      <p:sp>
        <p:nvSpPr>
          <p:cNvPr id="5" name="Slide Number Placeholder 4"/>
          <p:cNvSpPr>
            <a:spLocks noGrp="1"/>
          </p:cNvSpPr>
          <p:nvPr>
            <p:ph type="sldNum" sz="quarter" idx="12"/>
          </p:nvPr>
        </p:nvSpPr>
        <p:spPr/>
        <p:txBody>
          <a:bodyPr/>
          <a:lstStyle/>
          <a:p>
            <a:pPr>
              <a:defRPr/>
            </a:pPr>
            <a:fld id="{C533A297-1645-466E-970A-4A0B23A041C3}"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DF28672-418E-4A92-8C37-66871807CF41}" type="datetime1">
              <a:rPr lang="fr-FR" smtClean="0"/>
              <a:pPr>
                <a:defRPr/>
              </a:pPr>
              <a:t>08/05/2024</a:t>
            </a:fld>
            <a:endParaRPr lang="fr-FR" dirty="0"/>
          </a:p>
        </p:txBody>
      </p:sp>
      <p:sp>
        <p:nvSpPr>
          <p:cNvPr id="3" name="Footer Placeholder 2"/>
          <p:cNvSpPr>
            <a:spLocks noGrp="1"/>
          </p:cNvSpPr>
          <p:nvPr>
            <p:ph type="ftr" sz="quarter" idx="11"/>
          </p:nvPr>
        </p:nvSpPr>
        <p:spPr/>
        <p:txBody>
          <a:bodyPr/>
          <a:lstStyle/>
          <a:p>
            <a:pPr>
              <a:defRPr/>
            </a:pPr>
            <a:endParaRPr lang="fr-FR"/>
          </a:p>
        </p:txBody>
      </p:sp>
      <p:sp>
        <p:nvSpPr>
          <p:cNvPr id="4" name="Slide Number Placeholder 3"/>
          <p:cNvSpPr>
            <a:spLocks noGrp="1"/>
          </p:cNvSpPr>
          <p:nvPr>
            <p:ph type="sldNum" sz="quarter" idx="12"/>
          </p:nvPr>
        </p:nvSpPr>
        <p:spPr/>
        <p:txBody>
          <a:bodyPr/>
          <a:lstStyle/>
          <a:p>
            <a:pPr>
              <a:defRPr/>
            </a:pPr>
            <a:fld id="{95F5BE46-8C4F-461F-A81B-72F92FC43856}"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Right Triangle 16"/>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1720852" y="-1720850"/>
            <a:ext cx="6858000" cy="10299704"/>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1046573" y="1576104"/>
            <a:ext cx="694944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Modifiez le style du titre</a:t>
            </a:r>
            <a:endParaRPr lang="en-US" dirty="0"/>
          </a:p>
        </p:txBody>
      </p:sp>
      <p:sp>
        <p:nvSpPr>
          <p:cNvPr id="3" name="Content Placeholder 2"/>
          <p:cNvSpPr>
            <a:spLocks noGrp="1"/>
          </p:cNvSpPr>
          <p:nvPr>
            <p:ph idx="1"/>
          </p:nvPr>
        </p:nvSpPr>
        <p:spPr>
          <a:xfrm>
            <a:off x="6332737" y="2618913"/>
            <a:ext cx="507703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rot="19140000">
            <a:off x="1730605" y="2253385"/>
            <a:ext cx="7726347"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fr-FR" smtClean="0"/>
              <a:t>Modifiez les styles du texte du masque</a:t>
            </a:r>
          </a:p>
        </p:txBody>
      </p:sp>
      <p:sp>
        <p:nvSpPr>
          <p:cNvPr id="5" name="Date Placeholder 4"/>
          <p:cNvSpPr>
            <a:spLocks noGrp="1"/>
          </p:cNvSpPr>
          <p:nvPr>
            <p:ph type="dt" sz="half" idx="10"/>
          </p:nvPr>
        </p:nvSpPr>
        <p:spPr/>
        <p:txBody>
          <a:bodyPr/>
          <a:lstStyle/>
          <a:p>
            <a:pPr>
              <a:defRPr/>
            </a:pPr>
            <a:fld id="{0F72DB1C-5993-47AB-B579-6A7F154A6490}" type="datetime1">
              <a:rPr lang="fr-FR" smtClean="0"/>
              <a:pPr>
                <a:defRPr/>
              </a:pPr>
              <a:t>08/05/2024</a:t>
            </a:fld>
            <a:endParaRPr lang="fr-FR" dirty="0"/>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fr-F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pPr>
              <a:defRPr/>
            </a:pPr>
            <a:fld id="{6C460388-18A8-44FF-AA1B-58B72CA35364}"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705101" y="0"/>
            <a:ext cx="9486900"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fr-FR" smtClean="0"/>
              <a:t>Cliquez sur l'icône pour ajouter une image</a:t>
            </a:r>
            <a:endParaRPr lang="en-US" dirty="0"/>
          </a:p>
        </p:txBody>
      </p:sp>
      <p:sp>
        <p:nvSpPr>
          <p:cNvPr id="9" name="Right Triangle 8"/>
          <p:cNvSpPr/>
          <p:nvPr/>
        </p:nvSpPr>
        <p:spPr>
          <a:xfrm>
            <a:off x="1" y="2647950"/>
            <a:ext cx="4762500"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 y="5048250"/>
            <a:ext cx="4762500"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94929" y="1717501"/>
            <a:ext cx="7315200" cy="867444"/>
          </a:xfrm>
        </p:spPr>
        <p:txBody>
          <a:bodyPr anchor="b"/>
          <a:lstStyle>
            <a:lvl1pPr algn="l">
              <a:defRPr sz="2800" b="0">
                <a:latin typeface="+mj-lt"/>
              </a:defRPr>
            </a:lvl1pPr>
          </a:lstStyle>
          <a:p>
            <a:r>
              <a:rPr lang="fr-FR" smtClean="0"/>
              <a:t>Modifiez le style du titre</a:t>
            </a:r>
            <a:endParaRPr lang="en-US" dirty="0"/>
          </a:p>
        </p:txBody>
      </p:sp>
      <p:sp>
        <p:nvSpPr>
          <p:cNvPr id="4" name="Text Placeholder 3"/>
          <p:cNvSpPr>
            <a:spLocks noGrp="1"/>
          </p:cNvSpPr>
          <p:nvPr>
            <p:ph type="body" sz="half" idx="2"/>
          </p:nvPr>
        </p:nvSpPr>
        <p:spPr>
          <a:xfrm rot="19140000">
            <a:off x="1524639" y="2180529"/>
            <a:ext cx="8128727"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pPr>
              <a:defRPr/>
            </a:pPr>
            <a:fld id="{5B6C258C-EC40-48B5-B3B4-9B349E49D545}" type="datetime1">
              <a:rPr lang="fr-FR" smtClean="0"/>
              <a:pPr>
                <a:defRPr/>
              </a:pPr>
              <a:t>08/05/2024</a:t>
            </a:fld>
            <a:endParaRPr lang="fr-FR" dirty="0"/>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8B94DF9D-1108-4AB2-BCB5-CA9C6918AA4F}" type="slidenum">
              <a:rPr lang="fr-FR" smtClean="0"/>
              <a:pPr>
                <a:defRPr/>
              </a:pPr>
              <a:t>‹N°›</a:t>
            </a:fld>
            <a:endParaRPr lang="fr-FR" dirty="0"/>
          </a:p>
        </p:txBody>
      </p:sp>
    </p:spTree>
  </p:cSld>
  <p:clrMapOvr>
    <a:masterClrMapping/>
  </p:clrMapOvr>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0633"/>
            <a:ext cx="4765676"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3173" y="5051293"/>
            <a:ext cx="12195173"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97280" y="365760"/>
            <a:ext cx="10027920" cy="548640"/>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097280" y="1100629"/>
            <a:ext cx="10027920" cy="3579849"/>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9140000">
            <a:off x="268224" y="5870448"/>
            <a:ext cx="2901696" cy="201168"/>
          </a:xfrm>
          <a:prstGeom prst="rect">
            <a:avLst/>
          </a:prstGeom>
        </p:spPr>
        <p:txBody>
          <a:bodyPr vert="horz" lIns="91440" tIns="45720" rIns="91440" bIns="45720" rtlCol="0" anchor="ctr"/>
          <a:lstStyle>
            <a:lvl1pPr algn="l">
              <a:defRPr sz="1200">
                <a:solidFill>
                  <a:srgbClr val="FFFFFF"/>
                </a:solidFill>
              </a:defRPr>
            </a:lvl1pPr>
          </a:lstStyle>
          <a:p>
            <a:pPr>
              <a:defRPr/>
            </a:pPr>
            <a:fld id="{B8A8D32B-FDC0-43EC-89C9-05A1BC5486D8}" type="datetime1">
              <a:rPr lang="fr-FR" smtClean="0"/>
              <a:pPr>
                <a:defRPr/>
              </a:pPr>
              <a:t>08/05/2024</a:t>
            </a:fld>
            <a:endParaRPr lang="fr-FR" dirty="0"/>
          </a:p>
        </p:txBody>
      </p:sp>
      <p:sp>
        <p:nvSpPr>
          <p:cNvPr id="5" name="Footer Placeholder 4"/>
          <p:cNvSpPr>
            <a:spLocks noGrp="1"/>
          </p:cNvSpPr>
          <p:nvPr>
            <p:ph type="ftr" sz="quarter" idx="3"/>
          </p:nvPr>
        </p:nvSpPr>
        <p:spPr>
          <a:xfrm>
            <a:off x="4690019" y="6285122"/>
            <a:ext cx="62992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fr-FR"/>
          </a:p>
        </p:txBody>
      </p:sp>
      <p:sp>
        <p:nvSpPr>
          <p:cNvPr id="6" name="Slide Number Placeholder 5"/>
          <p:cNvSpPr>
            <a:spLocks noGrp="1"/>
          </p:cNvSpPr>
          <p:nvPr>
            <p:ph type="sldNum" sz="quarter" idx="4"/>
          </p:nvPr>
        </p:nvSpPr>
        <p:spPr>
          <a:xfrm>
            <a:off x="11201384" y="6170822"/>
            <a:ext cx="67056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pPr>
              <a:defRPr/>
            </a:pPr>
            <a:fld id="{A8710B62-119B-4196-8084-5FB2F04CDE14}" type="slidenum">
              <a:rPr lang="fr-FR" smtClean="0"/>
              <a:pPr>
                <a:defRPr/>
              </a:pPr>
              <a:t>‹N°›</a:t>
            </a:fld>
            <a:endParaRPr lang="fr-FR" dirty="0"/>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Lst>
  <mc:AlternateContent xmlns:mc="http://schemas.openxmlformats.org/markup-compatibility/2006">
    <mc:Choice xmlns:p14="http://schemas.microsoft.com/office/powerpoint/2010/main" xmlns="" Requires="p14">
      <p:transition spd="slow" p14:dur="1500">
        <p:push dir="u"/>
      </p:transition>
    </mc:Choice>
    <mc:Fallback>
      <p:transition spd="slow" advClick="0" advTm="5000">
        <p:push dir="u"/>
      </p:transition>
    </mc:Fallback>
  </mc:AlternateContent>
  <p:timing>
    <p:tnLst>
      <p:par>
        <p:cTn id="1" dur="indefinite" restart="never" nodeType="tmRoot"/>
      </p:par>
    </p:tnLst>
  </p:timing>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4604"/>
            <a:ext cx="12192000" cy="6160169"/>
          </a:xfrm>
          <a:prstGeom prst="rect">
            <a:avLst/>
          </a:prstGeom>
          <a:gradFill flip="none" rotWithShape="1">
            <a:gsLst>
              <a:gs pos="0">
                <a:srgbClr val="00B0F0">
                  <a:tint val="66000"/>
                  <a:satMod val="160000"/>
                </a:srgbClr>
              </a:gs>
              <a:gs pos="50000">
                <a:srgbClr val="00B0F0">
                  <a:tint val="44500"/>
                  <a:satMod val="160000"/>
                </a:srgbClr>
              </a:gs>
              <a:gs pos="100000">
                <a:srgbClr val="00B0F0">
                  <a:tint val="23500"/>
                  <a:satMod val="160000"/>
                </a:srgbClr>
              </a:gs>
            </a:gsLst>
            <a:path path="circle">
              <a:fillToRect l="50000" t="50000" r="50000" b="50000"/>
            </a:path>
            <a:tileRect/>
          </a:gra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ctr" defTabSz="973290">
              <a:defRPr/>
            </a:pPr>
            <a:endParaRPr lang="fr-FR" dirty="0"/>
          </a:p>
        </p:txBody>
      </p:sp>
      <p:sp>
        <p:nvSpPr>
          <p:cNvPr id="9" name="Rectangle 8"/>
          <p:cNvSpPr/>
          <p:nvPr/>
        </p:nvSpPr>
        <p:spPr>
          <a:xfrm>
            <a:off x="2917165" y="2629895"/>
            <a:ext cx="6357669" cy="3144503"/>
          </a:xfrm>
          <a:prstGeom prst="rect">
            <a:avLst/>
          </a:prstGeom>
          <a:solidFill>
            <a:srgbClr val="CCECFF"/>
          </a:solidFill>
          <a:ln/>
          <a:scene3d>
            <a:camera prst="orthographicFront"/>
            <a:lightRig rig="threePt" dir="t"/>
          </a:scene3d>
          <a:sp3d>
            <a:bevelT/>
          </a:sp3d>
        </p:spPr>
        <p:style>
          <a:lnRef idx="2">
            <a:schemeClr val="accent5"/>
          </a:lnRef>
          <a:fillRef idx="1">
            <a:schemeClr val="lt1"/>
          </a:fillRef>
          <a:effectRef idx="0">
            <a:schemeClr val="accent5"/>
          </a:effectRef>
          <a:fontRef idx="minor">
            <a:schemeClr val="dk1"/>
          </a:fontRef>
        </p:style>
        <p:txBody>
          <a:bodyPr wrap="square" lIns="218493" tIns="109246" rIns="218493" bIns="109246">
            <a:spAutoFit/>
          </a:bodyPr>
          <a:lstStyle/>
          <a:p>
            <a:pPr algn="ctr"/>
            <a:endParaRPr lang="fr-FR" sz="2400" b="1" dirty="0">
              <a:latin typeface="Arial" pitchFamily="34" charset="0"/>
            </a:endParaRPr>
          </a:p>
          <a:p>
            <a:pPr algn="ctr"/>
            <a:r>
              <a:rPr lang="ar-DZ" sz="3600" b="1" dirty="0" smtClean="0">
                <a:solidFill>
                  <a:schemeClr val="tx1"/>
                </a:solidFill>
                <a:latin typeface="Arial" pitchFamily="34" charset="0"/>
              </a:rPr>
              <a:t>ملتقــى حــول: </a:t>
            </a:r>
          </a:p>
          <a:p>
            <a:pPr algn="ctr"/>
            <a:r>
              <a:rPr lang="ar-DZ" sz="5300" i="1" dirty="0" smtClean="0">
                <a:solidFill>
                  <a:srgbClr val="00B050"/>
                </a:solidFill>
                <a:latin typeface="Arial" pitchFamily="34" charset="0"/>
                <a:cs typeface="SKR HEAD2" pitchFamily="2" charset="-78"/>
              </a:rPr>
              <a:t>الإعــلام البيئـــي </a:t>
            </a:r>
          </a:p>
          <a:p>
            <a:pPr algn="ctr"/>
            <a:r>
              <a:rPr lang="ar-DZ" sz="5300" i="1" dirty="0" smtClean="0">
                <a:solidFill>
                  <a:srgbClr val="00B050"/>
                </a:solidFill>
                <a:latin typeface="Arial" pitchFamily="34" charset="0"/>
                <a:cs typeface="SKR HEAD2" pitchFamily="2" charset="-78"/>
              </a:rPr>
              <a:t>و تحديــات  التغيرات المناخية</a:t>
            </a:r>
          </a:p>
          <a:p>
            <a:pPr algn="ctr"/>
            <a:endParaRPr lang="fr-FR" sz="2400" b="1" dirty="0">
              <a:latin typeface="Arial" pitchFamily="34" charset="0"/>
            </a:endParaRPr>
          </a:p>
        </p:txBody>
      </p:sp>
      <p:sp>
        <p:nvSpPr>
          <p:cNvPr id="10" name="Rectangle 9"/>
          <p:cNvSpPr/>
          <p:nvPr/>
        </p:nvSpPr>
        <p:spPr>
          <a:xfrm>
            <a:off x="543232" y="177564"/>
            <a:ext cx="11105536" cy="1979040"/>
          </a:xfrm>
          <a:prstGeom prst="rect">
            <a:avLst/>
          </a:prstGeom>
          <a:solidFill>
            <a:srgbClr val="00B0F0"/>
          </a:solidFill>
          <a:ln>
            <a:noFill/>
          </a:ln>
          <a:effectLst>
            <a:outerShdw blurRad="152400" dist="317500" dir="5400000" sx="90000" sy="-19000" rotWithShape="0">
              <a:prstClr val="black">
                <a:alpha val="15000"/>
              </a:prstClr>
            </a:outerShdw>
          </a:effectLst>
          <a:scene3d>
            <a:camera prst="orthographicFront">
              <a:rot lat="0" lon="0" rev="0"/>
            </a:camera>
            <a:lightRig rig="glow" dir="t">
              <a:rot lat="0" lon="0" rev="4800000"/>
            </a:lightRig>
          </a:scene3d>
          <a:sp3d prstMaterial="matte">
            <a:bevelT w="127000" h="63500"/>
          </a:sp3d>
        </p:spPr>
        <p:txBody>
          <a:bodyPr wrap="square" lIns="131101" tIns="65550" rIns="131101" bIns="65550">
            <a:spAutoFit/>
          </a:bodyPr>
          <a:lstStyle/>
          <a:p>
            <a:pPr algn="ctr" defTabSz="971873" rtl="1">
              <a:defRPr/>
            </a:pPr>
            <a:r>
              <a:rPr lang="ar-DZ" sz="2400" b="1" dirty="0" smtClean="0">
                <a:solidFill>
                  <a:schemeClr val="bg1">
                    <a:lumMod val="95000"/>
                  </a:schemeClr>
                </a:solidFill>
                <a:latin typeface="Arial" pitchFamily="34" charset="0"/>
              </a:rPr>
              <a:t>جامعــة محمـــد خيضــر بسكــــرة</a:t>
            </a:r>
            <a:endParaRPr lang="fr-FR" sz="2400" b="1" dirty="0">
              <a:solidFill>
                <a:schemeClr val="bg1">
                  <a:lumMod val="95000"/>
                </a:schemeClr>
              </a:solidFill>
              <a:latin typeface="Arial" pitchFamily="34" charset="0"/>
            </a:endParaRPr>
          </a:p>
          <a:p>
            <a:pPr algn="ctr" defTabSz="971873" rtl="1">
              <a:defRPr/>
            </a:pPr>
            <a:r>
              <a:rPr lang="ar-DZ" sz="2400" b="1" dirty="0" smtClean="0">
                <a:solidFill>
                  <a:schemeClr val="bg1">
                    <a:lumMod val="95000"/>
                  </a:schemeClr>
                </a:solidFill>
                <a:latin typeface="Arial" pitchFamily="34" charset="0"/>
              </a:rPr>
              <a:t>كلية العلوم الانسانية والاجتماعية</a:t>
            </a:r>
            <a:endParaRPr lang="fr-FR" sz="2400" b="1" dirty="0">
              <a:solidFill>
                <a:schemeClr val="bg1">
                  <a:lumMod val="95000"/>
                </a:schemeClr>
              </a:solidFill>
              <a:latin typeface="Arial" pitchFamily="34" charset="0"/>
            </a:endParaRPr>
          </a:p>
          <a:p>
            <a:pPr algn="ctr" defTabSz="971873" rtl="1">
              <a:defRPr/>
            </a:pPr>
            <a:r>
              <a:rPr lang="ar-DZ" sz="2400" b="1" dirty="0" smtClean="0">
                <a:solidFill>
                  <a:schemeClr val="bg1">
                    <a:lumMod val="95000"/>
                  </a:schemeClr>
                </a:solidFill>
                <a:latin typeface="Arial" pitchFamily="34" charset="0"/>
              </a:rPr>
              <a:t>قسم العلوم الانسانية </a:t>
            </a:r>
            <a:endParaRPr lang="fr-FR" sz="2400" b="1" dirty="0">
              <a:solidFill>
                <a:schemeClr val="bg1">
                  <a:lumMod val="95000"/>
                </a:schemeClr>
              </a:solidFill>
              <a:latin typeface="Arial" pitchFamily="34" charset="0"/>
            </a:endParaRPr>
          </a:p>
          <a:p>
            <a:pPr algn="ctr" defTabSz="971873" rtl="1">
              <a:defRPr/>
            </a:pPr>
            <a:r>
              <a:rPr lang="ar-DZ" sz="2400" b="1" dirty="0" smtClean="0">
                <a:solidFill>
                  <a:schemeClr val="bg1">
                    <a:lumMod val="95000"/>
                  </a:schemeClr>
                </a:solidFill>
                <a:latin typeface="Arial" pitchFamily="34" charset="0"/>
              </a:rPr>
              <a:t>شعبة علوم الاعلام والاتصال</a:t>
            </a:r>
          </a:p>
          <a:p>
            <a:pPr algn="ctr" defTabSz="971873" rtl="1">
              <a:defRPr/>
            </a:pPr>
            <a:r>
              <a:rPr lang="ar-DZ" sz="2400" b="1" dirty="0" smtClean="0">
                <a:solidFill>
                  <a:schemeClr val="bg1">
                    <a:lumMod val="95000"/>
                  </a:schemeClr>
                </a:solidFill>
                <a:latin typeface="Arial" pitchFamily="34" charset="0"/>
              </a:rPr>
              <a:t>ماستر 2 سمعي بصري</a:t>
            </a:r>
            <a:endParaRPr lang="fr-FR" sz="2400" b="1" dirty="0">
              <a:solidFill>
                <a:schemeClr val="bg1">
                  <a:lumMod val="95000"/>
                </a:schemeClr>
              </a:solidFill>
              <a:latin typeface="Arial" pitchFamily="34" charset="0"/>
            </a:endParaRPr>
          </a:p>
        </p:txBody>
      </p:sp>
      <p:sp>
        <p:nvSpPr>
          <p:cNvPr id="8" name="Rectangle 7"/>
          <p:cNvSpPr/>
          <p:nvPr/>
        </p:nvSpPr>
        <p:spPr>
          <a:xfrm>
            <a:off x="9378176" y="2338644"/>
            <a:ext cx="2590799" cy="3729279"/>
          </a:xfrm>
          <a:prstGeom prst="rect">
            <a:avLst/>
          </a:prstGeom>
          <a:solidFill>
            <a:srgbClr val="CCECFF"/>
          </a:solidFill>
          <a:ln/>
          <a:scene3d>
            <a:camera prst="orthographicFront"/>
            <a:lightRig rig="threePt" dir="t"/>
          </a:scene3d>
          <a:sp3d>
            <a:bevelT/>
          </a:sp3d>
        </p:spPr>
        <p:style>
          <a:lnRef idx="2">
            <a:schemeClr val="accent5"/>
          </a:lnRef>
          <a:fillRef idx="1">
            <a:schemeClr val="lt1"/>
          </a:fillRef>
          <a:effectRef idx="0">
            <a:schemeClr val="accent5"/>
          </a:effectRef>
          <a:fontRef idx="minor">
            <a:schemeClr val="dk1"/>
          </a:fontRef>
        </p:style>
        <p:txBody>
          <a:bodyPr wrap="square" lIns="218493" tIns="109246" rIns="218493" bIns="109246">
            <a:spAutoFit/>
          </a:bodyPr>
          <a:lstStyle/>
          <a:p>
            <a:pPr algn="ctr"/>
            <a:endParaRPr lang="fr-FR" sz="2400" b="1" dirty="0">
              <a:latin typeface="Arial" pitchFamily="34" charset="0"/>
            </a:endParaRPr>
          </a:p>
          <a:p>
            <a:pPr algn="ctr"/>
            <a:r>
              <a:rPr lang="ar-DZ" sz="3200" dirty="0" smtClean="0">
                <a:solidFill>
                  <a:schemeClr val="tx1"/>
                </a:solidFill>
                <a:latin typeface="Arial" pitchFamily="34" charset="0"/>
              </a:rPr>
              <a:t>إعداد الطلبة:</a:t>
            </a:r>
          </a:p>
          <a:p>
            <a:pPr marL="342900" indent="-342900" algn="r" rtl="1">
              <a:buFont typeface="Wingdings" panose="05000000000000000000" pitchFamily="2" charset="2"/>
              <a:buChar char="§"/>
            </a:pPr>
            <a:r>
              <a:rPr lang="ar-DZ" sz="2400" dirty="0" err="1" smtClean="0">
                <a:solidFill>
                  <a:schemeClr val="tx1"/>
                </a:solidFill>
                <a:latin typeface="Arial" pitchFamily="34" charset="0"/>
              </a:rPr>
              <a:t>تتيات</a:t>
            </a:r>
            <a:r>
              <a:rPr lang="ar-DZ" sz="2400" dirty="0" smtClean="0">
                <a:solidFill>
                  <a:schemeClr val="tx1"/>
                </a:solidFill>
                <a:latin typeface="Arial" pitchFamily="34" charset="0"/>
              </a:rPr>
              <a:t> عبد الباسط</a:t>
            </a:r>
          </a:p>
          <a:p>
            <a:pPr marL="342900" indent="-342900" algn="r" rtl="1">
              <a:buFont typeface="Wingdings" panose="05000000000000000000" pitchFamily="2" charset="2"/>
              <a:buChar char="§"/>
            </a:pPr>
            <a:r>
              <a:rPr lang="ar-DZ" sz="2400" dirty="0" err="1" smtClean="0">
                <a:solidFill>
                  <a:schemeClr val="tx1"/>
                </a:solidFill>
                <a:latin typeface="Arial" pitchFamily="34" charset="0"/>
              </a:rPr>
              <a:t>زكار</a:t>
            </a:r>
            <a:r>
              <a:rPr lang="ar-DZ" sz="2400" dirty="0" smtClean="0">
                <a:solidFill>
                  <a:schemeClr val="tx1"/>
                </a:solidFill>
                <a:latin typeface="Arial" pitchFamily="34" charset="0"/>
              </a:rPr>
              <a:t> محمد رضا</a:t>
            </a:r>
          </a:p>
          <a:p>
            <a:pPr marL="342900" indent="-342900" algn="r" rtl="1">
              <a:buFont typeface="Wingdings" panose="05000000000000000000" pitchFamily="2" charset="2"/>
              <a:buChar char="§"/>
            </a:pPr>
            <a:r>
              <a:rPr lang="ar-DZ" sz="2400" dirty="0" err="1" smtClean="0">
                <a:solidFill>
                  <a:schemeClr val="tx1"/>
                </a:solidFill>
                <a:latin typeface="Arial" pitchFamily="34" charset="0"/>
              </a:rPr>
              <a:t>لقريد</a:t>
            </a:r>
            <a:r>
              <a:rPr lang="ar-DZ" sz="2400" dirty="0" smtClean="0">
                <a:solidFill>
                  <a:schemeClr val="tx1"/>
                </a:solidFill>
                <a:latin typeface="Arial" pitchFamily="34" charset="0"/>
              </a:rPr>
              <a:t> عمار</a:t>
            </a:r>
          </a:p>
          <a:p>
            <a:pPr marL="342900" indent="-342900" algn="r" rtl="1">
              <a:buFont typeface="Wingdings" panose="05000000000000000000" pitchFamily="2" charset="2"/>
              <a:buChar char="§"/>
            </a:pPr>
            <a:r>
              <a:rPr lang="ar-DZ" sz="2400" dirty="0" err="1" smtClean="0">
                <a:solidFill>
                  <a:schemeClr val="tx1"/>
                </a:solidFill>
                <a:latin typeface="Arial" pitchFamily="34" charset="0"/>
              </a:rPr>
              <a:t>عرعار</a:t>
            </a:r>
            <a:r>
              <a:rPr lang="ar-DZ" sz="2400" dirty="0" smtClean="0">
                <a:solidFill>
                  <a:schemeClr val="tx1"/>
                </a:solidFill>
                <a:latin typeface="Arial" pitchFamily="34" charset="0"/>
              </a:rPr>
              <a:t> </a:t>
            </a:r>
            <a:r>
              <a:rPr lang="ar-DZ" sz="2400" dirty="0" err="1" smtClean="0">
                <a:solidFill>
                  <a:schemeClr val="tx1"/>
                </a:solidFill>
                <a:latin typeface="Arial" pitchFamily="34" charset="0"/>
              </a:rPr>
              <a:t>صبرينة</a:t>
            </a:r>
            <a:endParaRPr lang="ar-DZ" sz="2400" dirty="0" smtClean="0">
              <a:solidFill>
                <a:schemeClr val="tx1"/>
              </a:solidFill>
              <a:latin typeface="Arial" pitchFamily="34" charset="0"/>
            </a:endParaRPr>
          </a:p>
          <a:p>
            <a:pPr marL="342900" indent="-342900" algn="r" rtl="1">
              <a:buFont typeface="Wingdings" panose="05000000000000000000" pitchFamily="2" charset="2"/>
              <a:buChar char="§"/>
            </a:pPr>
            <a:r>
              <a:rPr lang="ar-DZ" sz="2400" dirty="0" smtClean="0">
                <a:solidFill>
                  <a:schemeClr val="tx1"/>
                </a:solidFill>
                <a:latin typeface="Arial" pitchFamily="34" charset="0"/>
              </a:rPr>
              <a:t>لريدي نجاة</a:t>
            </a:r>
          </a:p>
          <a:p>
            <a:pPr marL="342900" indent="-342900" algn="r" rtl="1">
              <a:buFont typeface="Wingdings" panose="05000000000000000000" pitchFamily="2" charset="2"/>
              <a:buChar char="§"/>
            </a:pPr>
            <a:r>
              <a:rPr lang="ar-DZ" sz="2400" dirty="0" smtClean="0">
                <a:solidFill>
                  <a:schemeClr val="tx1"/>
                </a:solidFill>
                <a:latin typeface="Arial" pitchFamily="34" charset="0"/>
              </a:rPr>
              <a:t>رافعي حسناء</a:t>
            </a:r>
            <a:endParaRPr lang="fr-FR" sz="2400" dirty="0">
              <a:solidFill>
                <a:schemeClr val="tx1"/>
              </a:solidFill>
              <a:latin typeface="Arial" pitchFamily="34" charset="0"/>
            </a:endParaRPr>
          </a:p>
          <a:p>
            <a:pPr algn="ctr"/>
            <a:endParaRPr lang="fr-FR" sz="2400" b="1" dirty="0">
              <a:latin typeface="Arial" pitchFamily="34" charset="0"/>
            </a:endParaRPr>
          </a:p>
        </p:txBody>
      </p:sp>
      <p:sp>
        <p:nvSpPr>
          <p:cNvPr id="12" name="Rectangle 11"/>
          <p:cNvSpPr/>
          <p:nvPr/>
        </p:nvSpPr>
        <p:spPr>
          <a:xfrm>
            <a:off x="208202" y="3219572"/>
            <a:ext cx="2590799" cy="1944174"/>
          </a:xfrm>
          <a:prstGeom prst="rect">
            <a:avLst/>
          </a:prstGeom>
          <a:solidFill>
            <a:srgbClr val="CCECFF"/>
          </a:solidFill>
          <a:ln/>
          <a:scene3d>
            <a:camera prst="orthographicFront"/>
            <a:lightRig rig="threePt" dir="t"/>
          </a:scene3d>
          <a:sp3d>
            <a:bevelT/>
          </a:sp3d>
        </p:spPr>
        <p:style>
          <a:lnRef idx="2">
            <a:schemeClr val="accent5"/>
          </a:lnRef>
          <a:fillRef idx="1">
            <a:schemeClr val="lt1"/>
          </a:fillRef>
          <a:effectRef idx="0">
            <a:schemeClr val="accent5"/>
          </a:effectRef>
          <a:fontRef idx="minor">
            <a:schemeClr val="dk1"/>
          </a:fontRef>
        </p:style>
        <p:txBody>
          <a:bodyPr wrap="square" lIns="218493" tIns="109246" rIns="218493" bIns="109246">
            <a:spAutoFit/>
          </a:bodyPr>
          <a:lstStyle/>
          <a:p>
            <a:pPr algn="ctr"/>
            <a:endParaRPr lang="fr-FR" sz="2400" b="1" dirty="0">
              <a:latin typeface="Arial" pitchFamily="34" charset="0"/>
            </a:endParaRPr>
          </a:p>
          <a:p>
            <a:pPr algn="ctr"/>
            <a:r>
              <a:rPr lang="ar-DZ" sz="3200" u="sng" dirty="0" smtClean="0">
                <a:solidFill>
                  <a:schemeClr val="tx1"/>
                </a:solidFill>
                <a:latin typeface="Arial" pitchFamily="34" charset="0"/>
              </a:rPr>
              <a:t>إشراف الأستاذة:</a:t>
            </a:r>
          </a:p>
          <a:p>
            <a:pPr algn="ctr"/>
            <a:endParaRPr lang="ar-DZ" sz="2800" u="sng" dirty="0" smtClean="0">
              <a:solidFill>
                <a:schemeClr val="tx1"/>
              </a:solidFill>
              <a:latin typeface="Arial" pitchFamily="34" charset="0"/>
            </a:endParaRPr>
          </a:p>
          <a:p>
            <a:pPr marL="342900" indent="-342900" algn="r" rtl="1">
              <a:buFont typeface="Wingdings" panose="05000000000000000000" pitchFamily="2" charset="2"/>
              <a:buChar char="§"/>
            </a:pPr>
            <a:r>
              <a:rPr lang="ar-DZ" sz="2400" b="1" i="1" dirty="0" smtClean="0">
                <a:solidFill>
                  <a:schemeClr val="tx1"/>
                </a:solidFill>
                <a:latin typeface="Arial" pitchFamily="34" charset="0"/>
              </a:rPr>
              <a:t>د/ </a:t>
            </a:r>
            <a:r>
              <a:rPr lang="ar-DZ" sz="2400" b="1" i="1" dirty="0" err="1" smtClean="0">
                <a:solidFill>
                  <a:schemeClr val="tx1"/>
                </a:solidFill>
                <a:latin typeface="Arial" pitchFamily="34" charset="0"/>
              </a:rPr>
              <a:t>قوراري</a:t>
            </a:r>
            <a:r>
              <a:rPr lang="ar-DZ" sz="2400" b="1" i="1" dirty="0" smtClean="0">
                <a:solidFill>
                  <a:schemeClr val="tx1"/>
                </a:solidFill>
                <a:latin typeface="Arial" pitchFamily="34" charset="0"/>
              </a:rPr>
              <a:t> صونيا</a:t>
            </a:r>
            <a:endParaRPr lang="fr-FR" sz="2400" b="1" i="1" dirty="0">
              <a:latin typeface="Arial" pitchFamily="34" charset="0"/>
            </a:endParaRPr>
          </a:p>
        </p:txBody>
      </p:sp>
    </p:spTree>
    <p:extLst>
      <p:ext uri="{BB962C8B-B14F-4D97-AF65-F5344CB8AC3E}">
        <p14:creationId xmlns:p14="http://schemas.microsoft.com/office/powerpoint/2010/main" xmlns="" val="2090808258"/>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500"/>
                                  </p:stCondLst>
                                  <p:childTnLst>
                                    <p:set>
                                      <p:cBhvr>
                                        <p:cTn id="6" dur="1" fill="hold">
                                          <p:stCondLst>
                                            <p:cond delay="0"/>
                                          </p:stCondLst>
                                        </p:cTn>
                                        <p:tgtEl>
                                          <p:spTgt spid="9"/>
                                        </p:tgtEl>
                                        <p:attrNameLst>
                                          <p:attrName>style.visibility</p:attrName>
                                        </p:attrNameLst>
                                      </p:cBhvr>
                                      <p:to>
                                        <p:strVal val="visible"/>
                                      </p:to>
                                    </p:set>
                                    <p:anim calcmode="lin" valueType="num">
                                      <p:cBhvr>
                                        <p:cTn id="7" dur="1500" fill="hold"/>
                                        <p:tgtEl>
                                          <p:spTgt spid="9"/>
                                        </p:tgtEl>
                                        <p:attrNameLst>
                                          <p:attrName>ppt_w</p:attrName>
                                        </p:attrNameLst>
                                      </p:cBhvr>
                                      <p:tavLst>
                                        <p:tav tm="0">
                                          <p:val>
                                            <p:fltVal val="0"/>
                                          </p:val>
                                        </p:tav>
                                        <p:tav tm="100000">
                                          <p:val>
                                            <p:strVal val="#ppt_w"/>
                                          </p:val>
                                        </p:tav>
                                      </p:tavLst>
                                    </p:anim>
                                    <p:anim calcmode="lin" valueType="num">
                                      <p:cBhvr>
                                        <p:cTn id="8" dur="1500" fill="hold"/>
                                        <p:tgtEl>
                                          <p:spTgt spid="9"/>
                                        </p:tgtEl>
                                        <p:attrNameLst>
                                          <p:attrName>ppt_h</p:attrName>
                                        </p:attrNameLst>
                                      </p:cBhvr>
                                      <p:tavLst>
                                        <p:tav tm="0">
                                          <p:val>
                                            <p:fltVal val="0"/>
                                          </p:val>
                                        </p:tav>
                                        <p:tav tm="100000">
                                          <p:val>
                                            <p:strVal val="#ppt_h"/>
                                          </p:val>
                                        </p:tav>
                                      </p:tavLst>
                                    </p:anim>
                                    <p:anim calcmode="lin" valueType="num">
                                      <p:cBhvr>
                                        <p:cTn id="9" dur="1500" fill="hold"/>
                                        <p:tgtEl>
                                          <p:spTgt spid="9"/>
                                        </p:tgtEl>
                                        <p:attrNameLst>
                                          <p:attrName>style.rotation</p:attrName>
                                        </p:attrNameLst>
                                      </p:cBhvr>
                                      <p:tavLst>
                                        <p:tav tm="0">
                                          <p:val>
                                            <p:fltVal val="90"/>
                                          </p:val>
                                        </p:tav>
                                        <p:tav tm="100000">
                                          <p:val>
                                            <p:fltVal val="0"/>
                                          </p:val>
                                        </p:tav>
                                      </p:tavLst>
                                    </p:anim>
                                    <p:animEffect transition="in" filter="fade">
                                      <p:cBhvr>
                                        <p:cTn id="10" dur="1500"/>
                                        <p:tgtEl>
                                          <p:spTgt spid="9"/>
                                        </p:tgtEl>
                                      </p:cBhvr>
                                    </p:animEffect>
                                  </p:childTnLst>
                                </p:cTn>
                              </p:par>
                            </p:childTnLst>
                          </p:cTn>
                        </p:par>
                        <p:par>
                          <p:cTn id="11" fill="hold">
                            <p:stCondLst>
                              <p:cond delay="2000"/>
                            </p:stCondLst>
                            <p:childTnLst>
                              <p:par>
                                <p:cTn id="12" presetID="14" presetClass="entr" presetSubtype="10" fill="hold" grpId="0" nodeType="afterEffect">
                                  <p:stCondLst>
                                    <p:cond delay="1000"/>
                                  </p:stCondLst>
                                  <p:childTnLst>
                                    <p:set>
                                      <p:cBhvr>
                                        <p:cTn id="13" dur="1" fill="hold">
                                          <p:stCondLst>
                                            <p:cond delay="0"/>
                                          </p:stCondLst>
                                        </p:cTn>
                                        <p:tgtEl>
                                          <p:spTgt spid="8"/>
                                        </p:tgtEl>
                                        <p:attrNameLst>
                                          <p:attrName>style.visibility</p:attrName>
                                        </p:attrNameLst>
                                      </p:cBhvr>
                                      <p:to>
                                        <p:strVal val="visible"/>
                                      </p:to>
                                    </p:set>
                                    <p:animEffect transition="in" filter="randombar(horizontal)">
                                      <p:cBhvr>
                                        <p:cTn id="14" dur="1500"/>
                                        <p:tgtEl>
                                          <p:spTgt spid="8"/>
                                        </p:tgtEl>
                                      </p:cBhvr>
                                    </p:animEffect>
                                  </p:childTnLst>
                                </p:cTn>
                              </p:par>
                            </p:childTnLst>
                          </p:cTn>
                        </p:par>
                        <p:par>
                          <p:cTn id="15" fill="hold">
                            <p:stCondLst>
                              <p:cond delay="4500"/>
                            </p:stCondLst>
                            <p:childTnLst>
                              <p:par>
                                <p:cTn id="16" presetID="14" presetClass="entr" presetSubtype="10" fill="hold" grpId="0" nodeType="afterEffect">
                                  <p:stCondLst>
                                    <p:cond delay="1000"/>
                                  </p:stCondLst>
                                  <p:childTnLst>
                                    <p:set>
                                      <p:cBhvr>
                                        <p:cTn id="17" dur="1" fill="hold">
                                          <p:stCondLst>
                                            <p:cond delay="0"/>
                                          </p:stCondLst>
                                        </p:cTn>
                                        <p:tgtEl>
                                          <p:spTgt spid="12"/>
                                        </p:tgtEl>
                                        <p:attrNameLst>
                                          <p:attrName>style.visibility</p:attrName>
                                        </p:attrNameLst>
                                      </p:cBhvr>
                                      <p:to>
                                        <p:strVal val="visible"/>
                                      </p:to>
                                    </p:set>
                                    <p:animEffect transition="in" filter="randombar(horizontal)">
                                      <p:cBhvr>
                                        <p:cTn id="18" dur="1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1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423102"/>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931650" algn="l"/>
              </a:tabLst>
            </a:pPr>
            <a:endParaRPr lang="ar-DZ" sz="2400" dirty="0" smtClean="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ctr"/>
            <a:r>
              <a:rPr lang="ar-DZ" sz="2800" b="1" i="1" dirty="0" smtClean="0">
                <a:solidFill>
                  <a:schemeClr val="tx1"/>
                </a:solidFill>
              </a:rPr>
              <a:t>خصائص الإعلام البيئي</a:t>
            </a:r>
          </a:p>
          <a:p>
            <a:pPr algn="r" rtl="1"/>
            <a:r>
              <a:rPr lang="ar-DZ" sz="2400" dirty="0" smtClean="0">
                <a:solidFill>
                  <a:schemeClr val="tx1"/>
                </a:solidFill>
              </a:rPr>
              <a:t>   </a:t>
            </a:r>
            <a:r>
              <a:rPr lang="ar-DZ" dirty="0" smtClean="0">
                <a:solidFill>
                  <a:schemeClr val="tx1"/>
                </a:solidFill>
              </a:rPr>
              <a:t>  </a:t>
            </a:r>
            <a:r>
              <a:rPr lang="ar-SA" dirty="0">
                <a:solidFill>
                  <a:schemeClr val="tx1"/>
                </a:solidFill>
              </a:rPr>
              <a:t>الإعلام البيئي يتميز بعدة خصائص تميزه عن أشكال الإعلام الأخرى، وهذه الخصائص تساهم في تحقيق أهدافه الرئيسية في نقل المعرفة وتوعية الجمهور بقضايا البيئة. إليك بعض الخصائص الرئيسية للإعلام البيئي:</a:t>
            </a:r>
            <a:endParaRPr lang="fr-FR" dirty="0">
              <a:solidFill>
                <a:schemeClr val="tx1"/>
              </a:solidFill>
            </a:endParaRPr>
          </a:p>
          <a:p>
            <a:pPr algn="r" rtl="1"/>
            <a:r>
              <a:rPr lang="ar-SA" b="1" dirty="0" smtClean="0">
                <a:solidFill>
                  <a:schemeClr val="tx1"/>
                </a:solidFill>
              </a:rPr>
              <a:t>1/التركيز </a:t>
            </a:r>
            <a:r>
              <a:rPr lang="ar-SA" b="1" dirty="0">
                <a:solidFill>
                  <a:schemeClr val="tx1"/>
                </a:solidFill>
              </a:rPr>
              <a:t>على القضايا البيئية</a:t>
            </a:r>
            <a:endParaRPr lang="fr-FR" dirty="0">
              <a:solidFill>
                <a:schemeClr val="tx1"/>
              </a:solidFill>
            </a:endParaRPr>
          </a:p>
          <a:p>
            <a:pPr algn="r" rtl="1"/>
            <a:r>
              <a:rPr lang="ar-SA" dirty="0">
                <a:solidFill>
                  <a:schemeClr val="tx1"/>
                </a:solidFill>
              </a:rPr>
              <a:t> يتميز الإعلام البيئي بتركيزه الشديد على القضايا البيئية المختلفة مثل التلوث، وتغير المناخ، وفقدان التنوع البيولوجي، وغيرها من التحديات البيئية.</a:t>
            </a:r>
            <a:endParaRPr lang="fr-FR" dirty="0">
              <a:solidFill>
                <a:schemeClr val="tx1"/>
              </a:solidFill>
            </a:endParaRPr>
          </a:p>
          <a:p>
            <a:pPr algn="r" rtl="1"/>
            <a:r>
              <a:rPr lang="ar-SA" b="1" dirty="0" smtClean="0">
                <a:solidFill>
                  <a:schemeClr val="tx1"/>
                </a:solidFill>
              </a:rPr>
              <a:t>2/الهدف </a:t>
            </a:r>
            <a:r>
              <a:rPr lang="ar-SA" b="1" dirty="0">
                <a:solidFill>
                  <a:schemeClr val="tx1"/>
                </a:solidFill>
              </a:rPr>
              <a:t>من الوعي والتغيير السلوكي</a:t>
            </a:r>
            <a:endParaRPr lang="fr-FR" dirty="0">
              <a:solidFill>
                <a:schemeClr val="tx1"/>
              </a:solidFill>
            </a:endParaRPr>
          </a:p>
          <a:p>
            <a:pPr algn="r" rtl="1"/>
            <a:r>
              <a:rPr lang="ar-SA" dirty="0">
                <a:solidFill>
                  <a:schemeClr val="tx1"/>
                </a:solidFill>
              </a:rPr>
              <a:t>يسعى الإعلام البيئي إلى تحقيق الوعي وتغيير السلوكيات نحو البيئة بتوجيه الانتباه إلى المشكلات البيئية وأثرها المحتمل على الإنسان والبيئة.</a:t>
            </a:r>
            <a:endParaRPr lang="fr-FR" dirty="0">
              <a:solidFill>
                <a:schemeClr val="tx1"/>
              </a:solidFill>
            </a:endParaRPr>
          </a:p>
          <a:p>
            <a:pPr algn="r" rtl="1"/>
            <a:r>
              <a:rPr lang="ar-SA" dirty="0">
                <a:solidFill>
                  <a:schemeClr val="tx1"/>
                </a:solidFill>
              </a:rPr>
              <a:t> </a:t>
            </a:r>
            <a:r>
              <a:rPr lang="ar-SA" b="1" dirty="0" smtClean="0">
                <a:solidFill>
                  <a:schemeClr val="tx1"/>
                </a:solidFill>
              </a:rPr>
              <a:t>3/التواصل </a:t>
            </a:r>
            <a:r>
              <a:rPr lang="ar-SA" b="1" dirty="0">
                <a:solidFill>
                  <a:schemeClr val="tx1"/>
                </a:solidFill>
              </a:rPr>
              <a:t>العلمي والتثقيف البيئي</a:t>
            </a:r>
            <a:endParaRPr lang="fr-FR" dirty="0">
              <a:solidFill>
                <a:schemeClr val="tx1"/>
              </a:solidFill>
            </a:endParaRPr>
          </a:p>
          <a:p>
            <a:pPr algn="r" rtl="1"/>
            <a:r>
              <a:rPr lang="ar-SA" dirty="0">
                <a:solidFill>
                  <a:schemeClr val="tx1"/>
                </a:solidFill>
              </a:rPr>
              <a:t>يعتمد الإعلام البيئي على تواصل علمي دقيق ومعرفة متخصصة لنقل المعلومات البيئية بشكل صحيح ومفهوم للجمهور.</a:t>
            </a:r>
            <a:endParaRPr lang="fr-FR" dirty="0">
              <a:solidFill>
                <a:schemeClr val="tx1"/>
              </a:solidFill>
            </a:endParaRPr>
          </a:p>
          <a:p>
            <a:pPr algn="r" rtl="1"/>
            <a:r>
              <a:rPr lang="ar-SA" b="1" dirty="0" smtClean="0">
                <a:solidFill>
                  <a:schemeClr val="tx1"/>
                </a:solidFill>
              </a:rPr>
              <a:t>4/التنوع </a:t>
            </a:r>
            <a:r>
              <a:rPr lang="ar-SA" b="1" dirty="0">
                <a:solidFill>
                  <a:schemeClr val="tx1"/>
                </a:solidFill>
              </a:rPr>
              <a:t>في وسائل الإعلام</a:t>
            </a:r>
            <a:endParaRPr lang="fr-FR" dirty="0">
              <a:solidFill>
                <a:schemeClr val="tx1"/>
              </a:solidFill>
            </a:endParaRPr>
          </a:p>
          <a:p>
            <a:pPr algn="r" rtl="1"/>
            <a:r>
              <a:rPr lang="ar-SA" dirty="0">
                <a:solidFill>
                  <a:schemeClr val="tx1"/>
                </a:solidFill>
              </a:rPr>
              <a:t>يتميز الإعلام البيئي بتواجده في مختلف وسائل الإعلام مثل التلفزيون، والإذاعة، والصحف، والمجلات، ووسائل التواصل الاجتماعي، والمواقع الإلكترونية، مما يساعد في توسيع نطاق تأثيره والوصول إلى جمهور متنوع.</a:t>
            </a:r>
            <a:endParaRPr lang="fr-FR" dirty="0">
              <a:solidFill>
                <a:schemeClr val="tx1"/>
              </a:solidFill>
            </a:endParaRPr>
          </a:p>
          <a:p>
            <a:pPr algn="r" rtl="1"/>
            <a:r>
              <a:rPr lang="ar-SA" b="1" dirty="0" smtClean="0">
                <a:solidFill>
                  <a:schemeClr val="tx1"/>
                </a:solidFill>
              </a:rPr>
              <a:t>5/التحليل </a:t>
            </a:r>
            <a:r>
              <a:rPr lang="ar-SA" b="1" dirty="0">
                <a:solidFill>
                  <a:schemeClr val="tx1"/>
                </a:solidFill>
              </a:rPr>
              <a:t>والتقديم الموضوعي</a:t>
            </a:r>
            <a:endParaRPr lang="fr-FR" dirty="0">
              <a:solidFill>
                <a:schemeClr val="tx1"/>
              </a:solidFill>
            </a:endParaRPr>
          </a:p>
          <a:p>
            <a:pPr algn="r" rtl="1"/>
            <a:r>
              <a:rPr lang="ar-SA" dirty="0">
                <a:solidFill>
                  <a:schemeClr val="tx1"/>
                </a:solidFill>
              </a:rPr>
              <a:t>يسعى الإعلام البيئي إلى تقديم محتوى موضوعي ومتوازن يعتمد على التحليل العلمي والبيانات الصحيحة لتقديم صورة شاملة للمشكلات البيئية.</a:t>
            </a:r>
            <a:endParaRPr lang="fr-FR" dirty="0">
              <a:solidFill>
                <a:schemeClr val="tx1"/>
              </a:solidFill>
            </a:endParaRPr>
          </a:p>
          <a:p>
            <a:pPr algn="r" rtl="1"/>
            <a:r>
              <a:rPr lang="ar-SA" b="1" dirty="0" smtClean="0">
                <a:solidFill>
                  <a:schemeClr val="tx1"/>
                </a:solidFill>
              </a:rPr>
              <a:t>6/التشجيع </a:t>
            </a:r>
            <a:r>
              <a:rPr lang="ar-SA" b="1" dirty="0">
                <a:solidFill>
                  <a:schemeClr val="tx1"/>
                </a:solidFill>
              </a:rPr>
              <a:t>على العمل التطوعي والمشاركة المجتمعية</a:t>
            </a:r>
            <a:endParaRPr lang="fr-FR" dirty="0">
              <a:solidFill>
                <a:schemeClr val="tx1"/>
              </a:solidFill>
            </a:endParaRPr>
          </a:p>
          <a:p>
            <a:pPr algn="r" rtl="1"/>
            <a:r>
              <a:rPr lang="ar-SA" dirty="0">
                <a:solidFill>
                  <a:schemeClr val="tx1"/>
                </a:solidFill>
              </a:rPr>
              <a:t>يعمل الإعلام البيئي على تشجيع الجمهور على المشاركة في الأنشطة البيئية والعمل التطوعي لحماية البيئة والمساهمة في حل المشكلات البيئية.</a:t>
            </a:r>
            <a:endParaRPr lang="fr-FR" dirty="0">
              <a:solidFill>
                <a:schemeClr val="tx1"/>
              </a:solidFill>
            </a:endParaRPr>
          </a:p>
          <a:p>
            <a:pPr algn="r" rtl="1"/>
            <a:r>
              <a:rPr lang="ar-SA" b="1" dirty="0" smtClean="0">
                <a:solidFill>
                  <a:schemeClr val="tx1"/>
                </a:solidFill>
              </a:rPr>
              <a:t>7/التوجيه </a:t>
            </a:r>
            <a:r>
              <a:rPr lang="ar-SA" b="1" dirty="0">
                <a:solidFill>
                  <a:schemeClr val="tx1"/>
                </a:solidFill>
              </a:rPr>
              <a:t>نحو الحلول والابتكار</a:t>
            </a:r>
            <a:endParaRPr lang="fr-FR" dirty="0">
              <a:solidFill>
                <a:schemeClr val="tx1"/>
              </a:solidFill>
            </a:endParaRPr>
          </a:p>
          <a:p>
            <a:pPr algn="r" rtl="1"/>
            <a:r>
              <a:rPr lang="ar-SA" dirty="0">
                <a:solidFill>
                  <a:schemeClr val="tx1"/>
                </a:solidFill>
              </a:rPr>
              <a:t>يسعى الإعلام البيئي إلى تقديم الحلول المبتكرة والمستدامة للمشكلات البيئية، وتشجيع الابتكار والتطوير في مجال حماية البيئة.</a:t>
            </a:r>
            <a:endParaRPr lang="fr-FR" dirty="0">
              <a:solidFill>
                <a:schemeClr val="tx1"/>
              </a:solidFill>
            </a:endParaRPr>
          </a:p>
          <a:p>
            <a:pPr algn="r" rtl="1"/>
            <a:r>
              <a:rPr lang="ar-SA" b="1" dirty="0" smtClean="0">
                <a:solidFill>
                  <a:schemeClr val="tx1"/>
                </a:solidFill>
              </a:rPr>
              <a:t>8/الرصد </a:t>
            </a:r>
            <a:r>
              <a:rPr lang="ar-SA" b="1" dirty="0">
                <a:solidFill>
                  <a:schemeClr val="tx1"/>
                </a:solidFill>
              </a:rPr>
              <a:t>والتقييم المستمر</a:t>
            </a:r>
            <a:endParaRPr lang="fr-FR" dirty="0">
              <a:solidFill>
                <a:schemeClr val="tx1"/>
              </a:solidFill>
            </a:endParaRPr>
          </a:p>
          <a:p>
            <a:pPr algn="r" rtl="1"/>
            <a:r>
              <a:rPr lang="ar-SA" dirty="0">
                <a:solidFill>
                  <a:schemeClr val="tx1"/>
                </a:solidFill>
              </a:rPr>
              <a:t>يقوم الإعلام البيئي بمتابعة الأحداث والتطورات البيئية على مدار الساعة وتقديم تقييم مستمر للتغيرات والتطورات في البيئة</a:t>
            </a:r>
            <a:r>
              <a:rPr lang="ar-SA" dirty="0" smtClean="0">
                <a:solidFill>
                  <a:schemeClr val="tx1"/>
                </a:solidFill>
              </a:rPr>
              <a:t>.</a:t>
            </a:r>
            <a:endParaRPr lang="ar-DZ" dirty="0" smtClean="0">
              <a:solidFill>
                <a:schemeClr val="tx1"/>
              </a:solidFill>
            </a:endParaRPr>
          </a:p>
          <a:p>
            <a:pPr algn="r" rtl="1"/>
            <a:r>
              <a:rPr lang="ar-SA" b="1" baseline="30000" dirty="0" smtClean="0">
                <a:solidFill>
                  <a:schemeClr val="tx1"/>
                </a:solidFill>
              </a:rPr>
              <a:t> </a:t>
            </a:r>
            <a:r>
              <a:rPr lang="ar-SA" dirty="0" smtClean="0">
                <a:solidFill>
                  <a:schemeClr val="tx1"/>
                </a:solidFill>
              </a:rPr>
              <a:t>إن </a:t>
            </a:r>
            <a:r>
              <a:rPr lang="ar-SA" dirty="0">
                <a:solidFill>
                  <a:schemeClr val="tx1"/>
                </a:solidFill>
              </a:rPr>
              <a:t>كل هذه الخصائص تجعل الإعلام البيئي أداة فعالة في نقل المعرفة وتحفيز التحرك نحو حماية البيئة وتحقيق الاستدامة</a:t>
            </a:r>
            <a:r>
              <a:rPr lang="ar-SA" sz="2400" dirty="0"/>
              <a:t>.</a:t>
            </a:r>
            <a:endParaRPr lang="fr-FR" sz="2400" dirty="0"/>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r>
              <a:rPr lang="ar-SA" sz="2400" dirty="0">
                <a:solidFill>
                  <a:schemeClr val="tx1"/>
                </a:solidFill>
              </a:rPr>
              <a:t/>
            </a:r>
            <a:br>
              <a:rPr lang="ar-SA" sz="2400" dirty="0">
                <a:solidFill>
                  <a:schemeClr val="tx1"/>
                </a:solidFill>
              </a:rPr>
            </a:br>
            <a:r>
              <a:rPr lang="ar-SA" sz="2400" dirty="0" smtClean="0">
                <a:solidFill>
                  <a:schemeClr val="tx1"/>
                </a:solidFill>
              </a:rPr>
              <a:t> </a:t>
            </a:r>
            <a:endParaRPr lang="fr-FR" sz="2400" dirty="0">
              <a:solidFill>
                <a:schemeClr val="tx1"/>
              </a:solidFill>
            </a:endParaRPr>
          </a:p>
        </p:txBody>
      </p:sp>
    </p:spTree>
    <p:extLst>
      <p:ext uri="{BB962C8B-B14F-4D97-AF65-F5344CB8AC3E}">
        <p14:creationId xmlns:p14="http://schemas.microsoft.com/office/powerpoint/2010/main" xmlns="" val="1712833525"/>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7">
                                            <p:txEl>
                                              <p:pRg st="11" end="11"/>
                                            </p:txEl>
                                          </p:spTgt>
                                        </p:tgtEl>
                                        <p:attrNameLst>
                                          <p:attrName>style.visibility</p:attrName>
                                        </p:attrNameLst>
                                      </p:cBhvr>
                                      <p:to>
                                        <p:strVal val="visible"/>
                                      </p:to>
                                    </p:set>
                                    <p:animEffect transition="in" filter="wheel(1)">
                                      <p:cBhvr>
                                        <p:cTn id="7" dur="2000"/>
                                        <p:tgtEl>
                                          <p:spTgt spid="7">
                                            <p:txEl>
                                              <p:pRg st="11" end="11"/>
                                            </p:txEl>
                                          </p:spTgt>
                                        </p:tgtEl>
                                      </p:cBhvr>
                                    </p:animEffect>
                                  </p:childTnLst>
                                </p:cTn>
                              </p:par>
                            </p:childTnLst>
                          </p:cTn>
                        </p:par>
                        <p:par>
                          <p:cTn id="8" fill="hold">
                            <p:stCondLst>
                              <p:cond delay="2000"/>
                            </p:stCondLst>
                            <p:childTnLst>
                              <p:par>
                                <p:cTn id="9" presetID="21" presetClass="entr" presetSubtype="1" fill="hold" nodeType="afterEffect">
                                  <p:stCondLst>
                                    <p:cond delay="500"/>
                                  </p:stCondLst>
                                  <p:childTnLst>
                                    <p:set>
                                      <p:cBhvr>
                                        <p:cTn id="10" dur="1" fill="hold">
                                          <p:stCondLst>
                                            <p:cond delay="0"/>
                                          </p:stCondLst>
                                        </p:cTn>
                                        <p:tgtEl>
                                          <p:spTgt spid="7">
                                            <p:txEl>
                                              <p:pRg st="12" end="12"/>
                                            </p:txEl>
                                          </p:spTgt>
                                        </p:tgtEl>
                                        <p:attrNameLst>
                                          <p:attrName>style.visibility</p:attrName>
                                        </p:attrNameLst>
                                      </p:cBhvr>
                                      <p:to>
                                        <p:strVal val="visible"/>
                                      </p:to>
                                    </p:set>
                                    <p:animEffect transition="in" filter="wheel(1)">
                                      <p:cBhvr>
                                        <p:cTn id="11" dur="1500"/>
                                        <p:tgtEl>
                                          <p:spTgt spid="7">
                                            <p:txEl>
                                              <p:pRg st="12" end="12"/>
                                            </p:txEl>
                                          </p:spTgt>
                                        </p:tgtEl>
                                      </p:cBhvr>
                                    </p:animEffect>
                                  </p:childTnLst>
                                </p:cTn>
                              </p:par>
                            </p:childTnLst>
                          </p:cTn>
                        </p:par>
                        <p:par>
                          <p:cTn id="12" fill="hold">
                            <p:stCondLst>
                              <p:cond delay="4000"/>
                            </p:stCondLst>
                            <p:childTnLst>
                              <p:par>
                                <p:cTn id="13" presetID="21" presetClass="entr" presetSubtype="1" fill="hold" nodeType="afterEffect">
                                  <p:stCondLst>
                                    <p:cond delay="500"/>
                                  </p:stCondLst>
                                  <p:childTnLst>
                                    <p:set>
                                      <p:cBhvr>
                                        <p:cTn id="14" dur="1" fill="hold">
                                          <p:stCondLst>
                                            <p:cond delay="0"/>
                                          </p:stCondLst>
                                        </p:cTn>
                                        <p:tgtEl>
                                          <p:spTgt spid="7">
                                            <p:txEl>
                                              <p:pRg st="13" end="13"/>
                                            </p:txEl>
                                          </p:spTgt>
                                        </p:tgtEl>
                                        <p:attrNameLst>
                                          <p:attrName>style.visibility</p:attrName>
                                        </p:attrNameLst>
                                      </p:cBhvr>
                                      <p:to>
                                        <p:strVal val="visible"/>
                                      </p:to>
                                    </p:set>
                                    <p:animEffect transition="in" filter="wheel(1)">
                                      <p:cBhvr>
                                        <p:cTn id="15" dur="1500"/>
                                        <p:tgtEl>
                                          <p:spTgt spid="7">
                                            <p:txEl>
                                              <p:pRg st="13" end="13"/>
                                            </p:txEl>
                                          </p:spTgt>
                                        </p:tgtEl>
                                      </p:cBhvr>
                                    </p:animEffect>
                                  </p:childTnLst>
                                </p:cTn>
                              </p:par>
                            </p:childTnLst>
                          </p:cTn>
                        </p:par>
                        <p:par>
                          <p:cTn id="16" fill="hold">
                            <p:stCondLst>
                              <p:cond delay="6000"/>
                            </p:stCondLst>
                            <p:childTnLst>
                              <p:par>
                                <p:cTn id="17" presetID="21" presetClass="entr" presetSubtype="1" fill="hold" nodeType="afterEffect">
                                  <p:stCondLst>
                                    <p:cond delay="500"/>
                                  </p:stCondLst>
                                  <p:childTnLst>
                                    <p:set>
                                      <p:cBhvr>
                                        <p:cTn id="18" dur="1" fill="hold">
                                          <p:stCondLst>
                                            <p:cond delay="0"/>
                                          </p:stCondLst>
                                        </p:cTn>
                                        <p:tgtEl>
                                          <p:spTgt spid="7">
                                            <p:txEl>
                                              <p:pRg st="14" end="14"/>
                                            </p:txEl>
                                          </p:spTgt>
                                        </p:tgtEl>
                                        <p:attrNameLst>
                                          <p:attrName>style.visibility</p:attrName>
                                        </p:attrNameLst>
                                      </p:cBhvr>
                                      <p:to>
                                        <p:strVal val="visible"/>
                                      </p:to>
                                    </p:set>
                                    <p:animEffect transition="in" filter="wheel(1)">
                                      <p:cBhvr>
                                        <p:cTn id="19" dur="1500"/>
                                        <p:tgtEl>
                                          <p:spTgt spid="7">
                                            <p:txEl>
                                              <p:pRg st="14" end="14"/>
                                            </p:txEl>
                                          </p:spTgt>
                                        </p:tgtEl>
                                      </p:cBhvr>
                                    </p:animEffect>
                                  </p:childTnLst>
                                </p:cTn>
                              </p:par>
                            </p:childTnLst>
                          </p:cTn>
                        </p:par>
                        <p:par>
                          <p:cTn id="20" fill="hold">
                            <p:stCondLst>
                              <p:cond delay="8000"/>
                            </p:stCondLst>
                            <p:childTnLst>
                              <p:par>
                                <p:cTn id="21" presetID="21" presetClass="entr" presetSubtype="1" fill="hold" nodeType="afterEffect">
                                  <p:stCondLst>
                                    <p:cond delay="500"/>
                                  </p:stCondLst>
                                  <p:childTnLst>
                                    <p:set>
                                      <p:cBhvr>
                                        <p:cTn id="22" dur="1" fill="hold">
                                          <p:stCondLst>
                                            <p:cond delay="0"/>
                                          </p:stCondLst>
                                        </p:cTn>
                                        <p:tgtEl>
                                          <p:spTgt spid="7">
                                            <p:txEl>
                                              <p:pRg st="15" end="15"/>
                                            </p:txEl>
                                          </p:spTgt>
                                        </p:tgtEl>
                                        <p:attrNameLst>
                                          <p:attrName>style.visibility</p:attrName>
                                        </p:attrNameLst>
                                      </p:cBhvr>
                                      <p:to>
                                        <p:strVal val="visible"/>
                                      </p:to>
                                    </p:set>
                                    <p:animEffect transition="in" filter="wheel(1)">
                                      <p:cBhvr>
                                        <p:cTn id="23" dur="1500"/>
                                        <p:tgtEl>
                                          <p:spTgt spid="7">
                                            <p:txEl>
                                              <p:pRg st="15" end="15"/>
                                            </p:txEl>
                                          </p:spTgt>
                                        </p:tgtEl>
                                      </p:cBhvr>
                                    </p:animEffect>
                                  </p:childTnLst>
                                </p:cTn>
                              </p:par>
                            </p:childTnLst>
                          </p:cTn>
                        </p:par>
                        <p:par>
                          <p:cTn id="24" fill="hold">
                            <p:stCondLst>
                              <p:cond delay="10000"/>
                            </p:stCondLst>
                            <p:childTnLst>
                              <p:par>
                                <p:cTn id="25" presetID="21" presetClass="entr" presetSubtype="1" fill="hold" nodeType="afterEffect">
                                  <p:stCondLst>
                                    <p:cond delay="500"/>
                                  </p:stCondLst>
                                  <p:childTnLst>
                                    <p:set>
                                      <p:cBhvr>
                                        <p:cTn id="26" dur="1" fill="hold">
                                          <p:stCondLst>
                                            <p:cond delay="0"/>
                                          </p:stCondLst>
                                        </p:cTn>
                                        <p:tgtEl>
                                          <p:spTgt spid="7">
                                            <p:txEl>
                                              <p:pRg st="16" end="16"/>
                                            </p:txEl>
                                          </p:spTgt>
                                        </p:tgtEl>
                                        <p:attrNameLst>
                                          <p:attrName>style.visibility</p:attrName>
                                        </p:attrNameLst>
                                      </p:cBhvr>
                                      <p:to>
                                        <p:strVal val="visible"/>
                                      </p:to>
                                    </p:set>
                                    <p:animEffect transition="in" filter="wheel(1)">
                                      <p:cBhvr>
                                        <p:cTn id="27" dur="1500"/>
                                        <p:tgtEl>
                                          <p:spTgt spid="7">
                                            <p:txEl>
                                              <p:pRg st="16" end="16"/>
                                            </p:txEl>
                                          </p:spTgt>
                                        </p:tgtEl>
                                      </p:cBhvr>
                                    </p:animEffect>
                                  </p:childTnLst>
                                </p:cTn>
                              </p:par>
                            </p:childTnLst>
                          </p:cTn>
                        </p:par>
                        <p:par>
                          <p:cTn id="28" fill="hold">
                            <p:stCondLst>
                              <p:cond delay="12000"/>
                            </p:stCondLst>
                            <p:childTnLst>
                              <p:par>
                                <p:cTn id="29" presetID="21" presetClass="entr" presetSubtype="1" fill="hold" nodeType="afterEffect">
                                  <p:stCondLst>
                                    <p:cond delay="500"/>
                                  </p:stCondLst>
                                  <p:childTnLst>
                                    <p:set>
                                      <p:cBhvr>
                                        <p:cTn id="30" dur="1" fill="hold">
                                          <p:stCondLst>
                                            <p:cond delay="0"/>
                                          </p:stCondLst>
                                        </p:cTn>
                                        <p:tgtEl>
                                          <p:spTgt spid="7">
                                            <p:txEl>
                                              <p:pRg st="17" end="17"/>
                                            </p:txEl>
                                          </p:spTgt>
                                        </p:tgtEl>
                                        <p:attrNameLst>
                                          <p:attrName>style.visibility</p:attrName>
                                        </p:attrNameLst>
                                      </p:cBhvr>
                                      <p:to>
                                        <p:strVal val="visible"/>
                                      </p:to>
                                    </p:set>
                                    <p:animEffect transition="in" filter="wheel(1)">
                                      <p:cBhvr>
                                        <p:cTn id="31" dur="1500"/>
                                        <p:tgtEl>
                                          <p:spTgt spid="7">
                                            <p:txEl>
                                              <p:pRg st="17" end="17"/>
                                            </p:txEl>
                                          </p:spTgt>
                                        </p:tgtEl>
                                      </p:cBhvr>
                                    </p:animEffect>
                                  </p:childTnLst>
                                </p:cTn>
                              </p:par>
                            </p:childTnLst>
                          </p:cTn>
                        </p:par>
                        <p:par>
                          <p:cTn id="32" fill="hold">
                            <p:stCondLst>
                              <p:cond delay="14000"/>
                            </p:stCondLst>
                            <p:childTnLst>
                              <p:par>
                                <p:cTn id="33" presetID="21" presetClass="entr" presetSubtype="1" fill="hold" nodeType="afterEffect">
                                  <p:stCondLst>
                                    <p:cond delay="500"/>
                                  </p:stCondLst>
                                  <p:childTnLst>
                                    <p:set>
                                      <p:cBhvr>
                                        <p:cTn id="34" dur="1" fill="hold">
                                          <p:stCondLst>
                                            <p:cond delay="0"/>
                                          </p:stCondLst>
                                        </p:cTn>
                                        <p:tgtEl>
                                          <p:spTgt spid="7">
                                            <p:txEl>
                                              <p:pRg st="18" end="18"/>
                                            </p:txEl>
                                          </p:spTgt>
                                        </p:tgtEl>
                                        <p:attrNameLst>
                                          <p:attrName>style.visibility</p:attrName>
                                        </p:attrNameLst>
                                      </p:cBhvr>
                                      <p:to>
                                        <p:strVal val="visible"/>
                                      </p:to>
                                    </p:set>
                                    <p:animEffect transition="in" filter="wheel(1)">
                                      <p:cBhvr>
                                        <p:cTn id="35" dur="1500"/>
                                        <p:tgtEl>
                                          <p:spTgt spid="7">
                                            <p:txEl>
                                              <p:pRg st="18" end="18"/>
                                            </p:txEl>
                                          </p:spTgt>
                                        </p:tgtEl>
                                      </p:cBhvr>
                                    </p:animEffect>
                                  </p:childTnLst>
                                </p:cTn>
                              </p:par>
                            </p:childTnLst>
                          </p:cTn>
                        </p:par>
                        <p:par>
                          <p:cTn id="36" fill="hold">
                            <p:stCondLst>
                              <p:cond delay="16000"/>
                            </p:stCondLst>
                            <p:childTnLst>
                              <p:par>
                                <p:cTn id="37" presetID="21" presetClass="entr" presetSubtype="1" fill="hold" nodeType="afterEffect">
                                  <p:stCondLst>
                                    <p:cond delay="500"/>
                                  </p:stCondLst>
                                  <p:childTnLst>
                                    <p:set>
                                      <p:cBhvr>
                                        <p:cTn id="38" dur="1" fill="hold">
                                          <p:stCondLst>
                                            <p:cond delay="0"/>
                                          </p:stCondLst>
                                        </p:cTn>
                                        <p:tgtEl>
                                          <p:spTgt spid="7">
                                            <p:txEl>
                                              <p:pRg st="19" end="19"/>
                                            </p:txEl>
                                          </p:spTgt>
                                        </p:tgtEl>
                                        <p:attrNameLst>
                                          <p:attrName>style.visibility</p:attrName>
                                        </p:attrNameLst>
                                      </p:cBhvr>
                                      <p:to>
                                        <p:strVal val="visible"/>
                                      </p:to>
                                    </p:set>
                                    <p:animEffect transition="in" filter="wheel(1)">
                                      <p:cBhvr>
                                        <p:cTn id="39" dur="1500"/>
                                        <p:tgtEl>
                                          <p:spTgt spid="7">
                                            <p:txEl>
                                              <p:pRg st="19" end="19"/>
                                            </p:txEl>
                                          </p:spTgt>
                                        </p:tgtEl>
                                      </p:cBhvr>
                                    </p:animEffect>
                                  </p:childTnLst>
                                </p:cTn>
                              </p:par>
                            </p:childTnLst>
                          </p:cTn>
                        </p:par>
                        <p:par>
                          <p:cTn id="40" fill="hold">
                            <p:stCondLst>
                              <p:cond delay="18000"/>
                            </p:stCondLst>
                            <p:childTnLst>
                              <p:par>
                                <p:cTn id="41" presetID="21" presetClass="entr" presetSubtype="1" fill="hold" nodeType="afterEffect">
                                  <p:stCondLst>
                                    <p:cond delay="500"/>
                                  </p:stCondLst>
                                  <p:childTnLst>
                                    <p:set>
                                      <p:cBhvr>
                                        <p:cTn id="42" dur="1" fill="hold">
                                          <p:stCondLst>
                                            <p:cond delay="0"/>
                                          </p:stCondLst>
                                        </p:cTn>
                                        <p:tgtEl>
                                          <p:spTgt spid="7">
                                            <p:txEl>
                                              <p:pRg st="20" end="20"/>
                                            </p:txEl>
                                          </p:spTgt>
                                        </p:tgtEl>
                                        <p:attrNameLst>
                                          <p:attrName>style.visibility</p:attrName>
                                        </p:attrNameLst>
                                      </p:cBhvr>
                                      <p:to>
                                        <p:strVal val="visible"/>
                                      </p:to>
                                    </p:set>
                                    <p:animEffect transition="in" filter="wheel(1)">
                                      <p:cBhvr>
                                        <p:cTn id="43" dur="1500"/>
                                        <p:tgtEl>
                                          <p:spTgt spid="7">
                                            <p:txEl>
                                              <p:pRg st="20" end="20"/>
                                            </p:txEl>
                                          </p:spTgt>
                                        </p:tgtEl>
                                      </p:cBhvr>
                                    </p:animEffect>
                                  </p:childTnLst>
                                </p:cTn>
                              </p:par>
                            </p:childTnLst>
                          </p:cTn>
                        </p:par>
                        <p:par>
                          <p:cTn id="44" fill="hold">
                            <p:stCondLst>
                              <p:cond delay="20000"/>
                            </p:stCondLst>
                            <p:childTnLst>
                              <p:par>
                                <p:cTn id="45" presetID="21" presetClass="entr" presetSubtype="1" fill="hold" nodeType="afterEffect">
                                  <p:stCondLst>
                                    <p:cond delay="500"/>
                                  </p:stCondLst>
                                  <p:childTnLst>
                                    <p:set>
                                      <p:cBhvr>
                                        <p:cTn id="46" dur="1" fill="hold">
                                          <p:stCondLst>
                                            <p:cond delay="0"/>
                                          </p:stCondLst>
                                        </p:cTn>
                                        <p:tgtEl>
                                          <p:spTgt spid="7">
                                            <p:txEl>
                                              <p:pRg st="21" end="21"/>
                                            </p:txEl>
                                          </p:spTgt>
                                        </p:tgtEl>
                                        <p:attrNameLst>
                                          <p:attrName>style.visibility</p:attrName>
                                        </p:attrNameLst>
                                      </p:cBhvr>
                                      <p:to>
                                        <p:strVal val="visible"/>
                                      </p:to>
                                    </p:set>
                                    <p:animEffect transition="in" filter="wheel(1)">
                                      <p:cBhvr>
                                        <p:cTn id="47" dur="1500"/>
                                        <p:tgtEl>
                                          <p:spTgt spid="7">
                                            <p:txEl>
                                              <p:pRg st="21" end="21"/>
                                            </p:txEl>
                                          </p:spTgt>
                                        </p:tgtEl>
                                      </p:cBhvr>
                                    </p:animEffect>
                                  </p:childTnLst>
                                </p:cTn>
                              </p:par>
                            </p:childTnLst>
                          </p:cTn>
                        </p:par>
                        <p:par>
                          <p:cTn id="48" fill="hold">
                            <p:stCondLst>
                              <p:cond delay="22000"/>
                            </p:stCondLst>
                            <p:childTnLst>
                              <p:par>
                                <p:cTn id="49" presetID="21" presetClass="entr" presetSubtype="1" fill="hold" nodeType="afterEffect">
                                  <p:stCondLst>
                                    <p:cond delay="500"/>
                                  </p:stCondLst>
                                  <p:childTnLst>
                                    <p:set>
                                      <p:cBhvr>
                                        <p:cTn id="50" dur="1" fill="hold">
                                          <p:stCondLst>
                                            <p:cond delay="0"/>
                                          </p:stCondLst>
                                        </p:cTn>
                                        <p:tgtEl>
                                          <p:spTgt spid="7">
                                            <p:txEl>
                                              <p:pRg st="22" end="22"/>
                                            </p:txEl>
                                          </p:spTgt>
                                        </p:tgtEl>
                                        <p:attrNameLst>
                                          <p:attrName>style.visibility</p:attrName>
                                        </p:attrNameLst>
                                      </p:cBhvr>
                                      <p:to>
                                        <p:strVal val="visible"/>
                                      </p:to>
                                    </p:set>
                                    <p:animEffect transition="in" filter="wheel(1)">
                                      <p:cBhvr>
                                        <p:cTn id="51" dur="1500"/>
                                        <p:tgtEl>
                                          <p:spTgt spid="7">
                                            <p:txEl>
                                              <p:pRg st="22" end="22"/>
                                            </p:txEl>
                                          </p:spTgt>
                                        </p:tgtEl>
                                      </p:cBhvr>
                                    </p:animEffect>
                                  </p:childTnLst>
                                </p:cTn>
                              </p:par>
                            </p:childTnLst>
                          </p:cTn>
                        </p:par>
                        <p:par>
                          <p:cTn id="52" fill="hold">
                            <p:stCondLst>
                              <p:cond delay="24000"/>
                            </p:stCondLst>
                            <p:childTnLst>
                              <p:par>
                                <p:cTn id="53" presetID="21" presetClass="entr" presetSubtype="1" fill="hold" nodeType="afterEffect">
                                  <p:stCondLst>
                                    <p:cond delay="500"/>
                                  </p:stCondLst>
                                  <p:childTnLst>
                                    <p:set>
                                      <p:cBhvr>
                                        <p:cTn id="54" dur="1" fill="hold">
                                          <p:stCondLst>
                                            <p:cond delay="0"/>
                                          </p:stCondLst>
                                        </p:cTn>
                                        <p:tgtEl>
                                          <p:spTgt spid="7">
                                            <p:txEl>
                                              <p:pRg st="23" end="23"/>
                                            </p:txEl>
                                          </p:spTgt>
                                        </p:tgtEl>
                                        <p:attrNameLst>
                                          <p:attrName>style.visibility</p:attrName>
                                        </p:attrNameLst>
                                      </p:cBhvr>
                                      <p:to>
                                        <p:strVal val="visible"/>
                                      </p:to>
                                    </p:set>
                                    <p:animEffect transition="in" filter="wheel(1)">
                                      <p:cBhvr>
                                        <p:cTn id="55" dur="1500"/>
                                        <p:tgtEl>
                                          <p:spTgt spid="7">
                                            <p:txEl>
                                              <p:pRg st="23" end="23"/>
                                            </p:txEl>
                                          </p:spTgt>
                                        </p:tgtEl>
                                      </p:cBhvr>
                                    </p:animEffect>
                                  </p:childTnLst>
                                </p:cTn>
                              </p:par>
                            </p:childTnLst>
                          </p:cTn>
                        </p:par>
                        <p:par>
                          <p:cTn id="56" fill="hold">
                            <p:stCondLst>
                              <p:cond delay="26000"/>
                            </p:stCondLst>
                            <p:childTnLst>
                              <p:par>
                                <p:cTn id="57" presetID="21" presetClass="entr" presetSubtype="1" fill="hold" nodeType="afterEffect">
                                  <p:stCondLst>
                                    <p:cond delay="500"/>
                                  </p:stCondLst>
                                  <p:childTnLst>
                                    <p:set>
                                      <p:cBhvr>
                                        <p:cTn id="58" dur="1" fill="hold">
                                          <p:stCondLst>
                                            <p:cond delay="0"/>
                                          </p:stCondLst>
                                        </p:cTn>
                                        <p:tgtEl>
                                          <p:spTgt spid="7">
                                            <p:txEl>
                                              <p:pRg st="24" end="24"/>
                                            </p:txEl>
                                          </p:spTgt>
                                        </p:tgtEl>
                                        <p:attrNameLst>
                                          <p:attrName>style.visibility</p:attrName>
                                        </p:attrNameLst>
                                      </p:cBhvr>
                                      <p:to>
                                        <p:strVal val="visible"/>
                                      </p:to>
                                    </p:set>
                                    <p:animEffect transition="in" filter="wheel(1)">
                                      <p:cBhvr>
                                        <p:cTn id="59" dur="1500"/>
                                        <p:tgtEl>
                                          <p:spTgt spid="7">
                                            <p:txEl>
                                              <p:pRg st="24" end="24"/>
                                            </p:txEl>
                                          </p:spTgt>
                                        </p:tgtEl>
                                      </p:cBhvr>
                                    </p:animEffect>
                                  </p:childTnLst>
                                </p:cTn>
                              </p:par>
                            </p:childTnLst>
                          </p:cTn>
                        </p:par>
                        <p:par>
                          <p:cTn id="60" fill="hold">
                            <p:stCondLst>
                              <p:cond delay="28000"/>
                            </p:stCondLst>
                            <p:childTnLst>
                              <p:par>
                                <p:cTn id="61" presetID="21" presetClass="entr" presetSubtype="1" fill="hold" nodeType="afterEffect">
                                  <p:stCondLst>
                                    <p:cond delay="500"/>
                                  </p:stCondLst>
                                  <p:childTnLst>
                                    <p:set>
                                      <p:cBhvr>
                                        <p:cTn id="62" dur="1" fill="hold">
                                          <p:stCondLst>
                                            <p:cond delay="0"/>
                                          </p:stCondLst>
                                        </p:cTn>
                                        <p:tgtEl>
                                          <p:spTgt spid="7">
                                            <p:txEl>
                                              <p:pRg st="25" end="25"/>
                                            </p:txEl>
                                          </p:spTgt>
                                        </p:tgtEl>
                                        <p:attrNameLst>
                                          <p:attrName>style.visibility</p:attrName>
                                        </p:attrNameLst>
                                      </p:cBhvr>
                                      <p:to>
                                        <p:strVal val="visible"/>
                                      </p:to>
                                    </p:set>
                                    <p:animEffect transition="in" filter="wheel(1)">
                                      <p:cBhvr>
                                        <p:cTn id="63" dur="1500"/>
                                        <p:tgtEl>
                                          <p:spTgt spid="7">
                                            <p:txEl>
                                              <p:pRg st="25" end="25"/>
                                            </p:txEl>
                                          </p:spTgt>
                                        </p:tgtEl>
                                      </p:cBhvr>
                                    </p:animEffect>
                                  </p:childTnLst>
                                </p:cTn>
                              </p:par>
                            </p:childTnLst>
                          </p:cTn>
                        </p:par>
                        <p:par>
                          <p:cTn id="64" fill="hold">
                            <p:stCondLst>
                              <p:cond delay="30000"/>
                            </p:stCondLst>
                            <p:childTnLst>
                              <p:par>
                                <p:cTn id="65" presetID="21" presetClass="entr" presetSubtype="1" fill="hold" nodeType="afterEffect">
                                  <p:stCondLst>
                                    <p:cond delay="500"/>
                                  </p:stCondLst>
                                  <p:childTnLst>
                                    <p:set>
                                      <p:cBhvr>
                                        <p:cTn id="66" dur="1" fill="hold">
                                          <p:stCondLst>
                                            <p:cond delay="0"/>
                                          </p:stCondLst>
                                        </p:cTn>
                                        <p:tgtEl>
                                          <p:spTgt spid="7">
                                            <p:txEl>
                                              <p:pRg st="26" end="26"/>
                                            </p:txEl>
                                          </p:spTgt>
                                        </p:tgtEl>
                                        <p:attrNameLst>
                                          <p:attrName>style.visibility</p:attrName>
                                        </p:attrNameLst>
                                      </p:cBhvr>
                                      <p:to>
                                        <p:strVal val="visible"/>
                                      </p:to>
                                    </p:set>
                                    <p:animEffect transition="in" filter="wheel(1)">
                                      <p:cBhvr>
                                        <p:cTn id="67" dur="1500"/>
                                        <p:tgtEl>
                                          <p:spTgt spid="7">
                                            <p:txEl>
                                              <p:pRg st="26" end="26"/>
                                            </p:txEl>
                                          </p:spTgt>
                                        </p:tgtEl>
                                      </p:cBhvr>
                                    </p:animEffect>
                                  </p:childTnLst>
                                </p:cTn>
                              </p:par>
                            </p:childTnLst>
                          </p:cTn>
                        </p:par>
                        <p:par>
                          <p:cTn id="68" fill="hold">
                            <p:stCondLst>
                              <p:cond delay="32000"/>
                            </p:stCondLst>
                            <p:childTnLst>
                              <p:par>
                                <p:cTn id="69" presetID="21" presetClass="entr" presetSubtype="1" fill="hold" nodeType="afterEffect">
                                  <p:stCondLst>
                                    <p:cond delay="500"/>
                                  </p:stCondLst>
                                  <p:childTnLst>
                                    <p:set>
                                      <p:cBhvr>
                                        <p:cTn id="70" dur="1" fill="hold">
                                          <p:stCondLst>
                                            <p:cond delay="0"/>
                                          </p:stCondLst>
                                        </p:cTn>
                                        <p:tgtEl>
                                          <p:spTgt spid="7">
                                            <p:txEl>
                                              <p:pRg st="27" end="27"/>
                                            </p:txEl>
                                          </p:spTgt>
                                        </p:tgtEl>
                                        <p:attrNameLst>
                                          <p:attrName>style.visibility</p:attrName>
                                        </p:attrNameLst>
                                      </p:cBhvr>
                                      <p:to>
                                        <p:strVal val="visible"/>
                                      </p:to>
                                    </p:set>
                                    <p:animEffect transition="in" filter="wheel(1)">
                                      <p:cBhvr>
                                        <p:cTn id="71" dur="1500"/>
                                        <p:tgtEl>
                                          <p:spTgt spid="7">
                                            <p:txEl>
                                              <p:pRg st="27" end="27"/>
                                            </p:txEl>
                                          </p:spTgt>
                                        </p:tgtEl>
                                      </p:cBhvr>
                                    </p:animEffect>
                                  </p:childTnLst>
                                </p:cTn>
                              </p:par>
                            </p:childTnLst>
                          </p:cTn>
                        </p:par>
                        <p:par>
                          <p:cTn id="72" fill="hold">
                            <p:stCondLst>
                              <p:cond delay="34000"/>
                            </p:stCondLst>
                            <p:childTnLst>
                              <p:par>
                                <p:cTn id="73" presetID="21" presetClass="entr" presetSubtype="1" fill="hold" nodeType="afterEffect">
                                  <p:stCondLst>
                                    <p:cond delay="500"/>
                                  </p:stCondLst>
                                  <p:childTnLst>
                                    <p:set>
                                      <p:cBhvr>
                                        <p:cTn id="74" dur="1" fill="hold">
                                          <p:stCondLst>
                                            <p:cond delay="0"/>
                                          </p:stCondLst>
                                        </p:cTn>
                                        <p:tgtEl>
                                          <p:spTgt spid="7">
                                            <p:txEl>
                                              <p:pRg st="28" end="28"/>
                                            </p:txEl>
                                          </p:spTgt>
                                        </p:tgtEl>
                                        <p:attrNameLst>
                                          <p:attrName>style.visibility</p:attrName>
                                        </p:attrNameLst>
                                      </p:cBhvr>
                                      <p:to>
                                        <p:strVal val="visible"/>
                                      </p:to>
                                    </p:set>
                                    <p:animEffect transition="in" filter="wheel(1)">
                                      <p:cBhvr>
                                        <p:cTn id="75" dur="1500"/>
                                        <p:tgtEl>
                                          <p:spTgt spid="7">
                                            <p:txEl>
                                              <p:pRg st="28" end="28"/>
                                            </p:txEl>
                                          </p:spTgt>
                                        </p:tgtEl>
                                      </p:cBhvr>
                                    </p:animEffect>
                                  </p:childTnLst>
                                </p:cTn>
                              </p:par>
                            </p:childTnLst>
                          </p:cTn>
                        </p:par>
                        <p:par>
                          <p:cTn id="76" fill="hold">
                            <p:stCondLst>
                              <p:cond delay="36000"/>
                            </p:stCondLst>
                            <p:childTnLst>
                              <p:par>
                                <p:cTn id="77" presetID="21" presetClass="entr" presetSubtype="1" fill="hold" nodeType="afterEffect">
                                  <p:stCondLst>
                                    <p:cond delay="500"/>
                                  </p:stCondLst>
                                  <p:childTnLst>
                                    <p:set>
                                      <p:cBhvr>
                                        <p:cTn id="78" dur="1" fill="hold">
                                          <p:stCondLst>
                                            <p:cond delay="0"/>
                                          </p:stCondLst>
                                        </p:cTn>
                                        <p:tgtEl>
                                          <p:spTgt spid="7">
                                            <p:txEl>
                                              <p:pRg st="29" end="29"/>
                                            </p:txEl>
                                          </p:spTgt>
                                        </p:tgtEl>
                                        <p:attrNameLst>
                                          <p:attrName>style.visibility</p:attrName>
                                        </p:attrNameLst>
                                      </p:cBhvr>
                                      <p:to>
                                        <p:strVal val="visible"/>
                                      </p:to>
                                    </p:set>
                                    <p:animEffect transition="in" filter="wheel(1)">
                                      <p:cBhvr>
                                        <p:cTn id="79" dur="1500"/>
                                        <p:tgtEl>
                                          <p:spTgt spid="7">
                                            <p:txEl>
                                              <p:pRg st="29" end="2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931650" algn="l"/>
              </a:tabLst>
            </a:pPr>
            <a:endParaRPr lang="ar-DZ" sz="1600" dirty="0" smtClean="0">
              <a:solidFill>
                <a:schemeClr val="tx1"/>
              </a:solidFill>
            </a:endParaRPr>
          </a:p>
          <a:p>
            <a:pPr algn="r" rtl="1"/>
            <a:endParaRPr lang="ar-DZ" sz="1600" b="1" dirty="0" smtClean="0">
              <a:solidFill>
                <a:schemeClr val="tx1"/>
              </a:solidFill>
            </a:endParaRPr>
          </a:p>
          <a:p>
            <a:pPr algn="r" rtl="1"/>
            <a:endParaRPr lang="ar-DZ" sz="1600" b="1" dirty="0">
              <a:solidFill>
                <a:schemeClr val="tx1"/>
              </a:solidFill>
            </a:endParaRPr>
          </a:p>
          <a:p>
            <a:pPr algn="r" rtl="1"/>
            <a:endParaRPr lang="ar-DZ" sz="1600" b="1" dirty="0" smtClean="0">
              <a:solidFill>
                <a:schemeClr val="tx1"/>
              </a:solidFill>
            </a:endParaRPr>
          </a:p>
          <a:p>
            <a:pPr algn="r" rtl="1"/>
            <a:endParaRPr lang="ar-DZ" sz="1600" b="1" dirty="0">
              <a:solidFill>
                <a:schemeClr val="tx1"/>
              </a:solidFill>
            </a:endParaRPr>
          </a:p>
          <a:p>
            <a:pPr algn="r" rtl="1"/>
            <a:endParaRPr lang="ar-DZ" sz="1600" b="1" dirty="0" smtClean="0">
              <a:solidFill>
                <a:schemeClr val="tx1"/>
              </a:solidFill>
            </a:endParaRPr>
          </a:p>
          <a:p>
            <a:pPr algn="r" rtl="1"/>
            <a:endParaRPr lang="ar-DZ" sz="1600" b="1" dirty="0">
              <a:solidFill>
                <a:schemeClr val="tx1"/>
              </a:solidFill>
            </a:endParaRPr>
          </a:p>
          <a:p>
            <a:pPr algn="r" rtl="1"/>
            <a:endParaRPr lang="ar-DZ" sz="1600" b="1" dirty="0" smtClean="0">
              <a:solidFill>
                <a:schemeClr val="tx1"/>
              </a:solidFill>
            </a:endParaRPr>
          </a:p>
          <a:p>
            <a:pPr algn="r" rtl="1"/>
            <a:endParaRPr lang="ar-DZ" sz="1600" b="1" dirty="0">
              <a:solidFill>
                <a:schemeClr val="tx1"/>
              </a:solidFill>
            </a:endParaRPr>
          </a:p>
          <a:p>
            <a:pPr algn="r" rtl="1"/>
            <a:endParaRPr lang="ar-DZ" sz="1600" b="1" dirty="0" smtClean="0">
              <a:solidFill>
                <a:schemeClr val="tx1"/>
              </a:solidFill>
            </a:endParaRPr>
          </a:p>
          <a:p>
            <a:pPr algn="r" rtl="1"/>
            <a:endParaRPr lang="ar-DZ" sz="1600" b="1" dirty="0">
              <a:solidFill>
                <a:schemeClr val="tx1"/>
              </a:solidFill>
            </a:endParaRPr>
          </a:p>
          <a:p>
            <a:pPr algn="r" rtl="1"/>
            <a:endParaRPr lang="ar-DZ" sz="1600" b="1" dirty="0" smtClean="0">
              <a:solidFill>
                <a:schemeClr val="tx1"/>
              </a:solidFill>
            </a:endParaRPr>
          </a:p>
          <a:p>
            <a:pPr algn="ctr"/>
            <a:r>
              <a:rPr lang="ar-DZ" sz="2800" b="1" i="1" dirty="0" smtClean="0">
                <a:solidFill>
                  <a:schemeClr val="tx1"/>
                </a:solidFill>
              </a:rPr>
              <a:t>العقبات </a:t>
            </a:r>
            <a:r>
              <a:rPr lang="ar-DZ" sz="2800" b="1" i="1" dirty="0">
                <a:solidFill>
                  <a:schemeClr val="tx1"/>
                </a:solidFill>
              </a:rPr>
              <a:t>التي تواجه الإعلام </a:t>
            </a:r>
            <a:r>
              <a:rPr lang="ar-DZ" sz="2800" b="1" i="1" dirty="0" smtClean="0">
                <a:solidFill>
                  <a:schemeClr val="tx1"/>
                </a:solidFill>
              </a:rPr>
              <a:t>البيئي</a:t>
            </a:r>
            <a:endParaRPr lang="ar-DZ" sz="2800" b="1" i="1" dirty="0">
              <a:solidFill>
                <a:schemeClr val="tx1"/>
              </a:solidFill>
            </a:endParaRPr>
          </a:p>
          <a:p>
            <a:pPr algn="r"/>
            <a:r>
              <a:rPr lang="ar-DZ" sz="2400" dirty="0" smtClean="0">
                <a:solidFill>
                  <a:schemeClr val="tx1"/>
                </a:solidFill>
              </a:rPr>
              <a:t>    عدم </a:t>
            </a:r>
            <a:r>
              <a:rPr lang="ar-DZ" sz="2400" dirty="0">
                <a:solidFill>
                  <a:schemeClr val="tx1"/>
                </a:solidFill>
              </a:rPr>
              <a:t>توفير الدورات التدريبية المتطورة والتي </a:t>
            </a:r>
            <a:r>
              <a:rPr lang="ar-DZ" sz="2400" dirty="0" smtClean="0">
                <a:solidFill>
                  <a:schemeClr val="tx1"/>
                </a:solidFill>
              </a:rPr>
              <a:t>تتعلق بالمجال البيئي، </a:t>
            </a:r>
            <a:r>
              <a:rPr lang="ar-DZ" sz="2400" dirty="0">
                <a:solidFill>
                  <a:schemeClr val="tx1"/>
                </a:solidFill>
              </a:rPr>
              <a:t>بالإضافة إلى عدم قدرة الإعلاميين بالالتحاق بها.</a:t>
            </a:r>
            <a:br>
              <a:rPr lang="ar-DZ" sz="2400" dirty="0">
                <a:solidFill>
                  <a:schemeClr val="tx1"/>
                </a:solidFill>
              </a:rPr>
            </a:br>
            <a:r>
              <a:rPr lang="ar-DZ" sz="2400" dirty="0" smtClean="0">
                <a:solidFill>
                  <a:schemeClr val="tx1"/>
                </a:solidFill>
              </a:rPr>
              <a:t>ضعف الدور </a:t>
            </a:r>
            <a:r>
              <a:rPr lang="ar-DZ" sz="2400" dirty="0">
                <a:solidFill>
                  <a:schemeClr val="tx1"/>
                </a:solidFill>
              </a:rPr>
              <a:t>التي تقوم بها المؤسسات المتخصصة بالقطاع البيئي.</a:t>
            </a:r>
            <a:br>
              <a:rPr lang="ar-DZ" sz="2400" dirty="0">
                <a:solidFill>
                  <a:schemeClr val="tx1"/>
                </a:solidFill>
              </a:rPr>
            </a:br>
            <a:r>
              <a:rPr lang="ar-DZ" sz="2400" dirty="0" smtClean="0">
                <a:solidFill>
                  <a:schemeClr val="tx1"/>
                </a:solidFill>
              </a:rPr>
              <a:t>غياب </a:t>
            </a:r>
            <a:r>
              <a:rPr lang="ar-DZ" sz="2400" dirty="0">
                <a:solidFill>
                  <a:schemeClr val="tx1"/>
                </a:solidFill>
              </a:rPr>
              <a:t>التبادل المعرفي الذي يحدث ما بين المشرفين على الصفحات البيئية في الجريدة.</a:t>
            </a:r>
            <a:br>
              <a:rPr lang="ar-DZ" sz="2400" dirty="0">
                <a:solidFill>
                  <a:schemeClr val="tx1"/>
                </a:solidFill>
              </a:rPr>
            </a:br>
            <a:r>
              <a:rPr lang="ar-DZ" sz="2400" dirty="0" smtClean="0">
                <a:solidFill>
                  <a:schemeClr val="tx1"/>
                </a:solidFill>
              </a:rPr>
              <a:t>ضعف </a:t>
            </a:r>
            <a:r>
              <a:rPr lang="ar-DZ" sz="2400" dirty="0">
                <a:solidFill>
                  <a:schemeClr val="tx1"/>
                </a:solidFill>
              </a:rPr>
              <a:t>توافر الحوافز المادية المختصة بالإعلاميين البيئيين.</a:t>
            </a:r>
            <a:br>
              <a:rPr lang="ar-DZ" sz="2400" dirty="0">
                <a:solidFill>
                  <a:schemeClr val="tx1"/>
                </a:solidFill>
              </a:rPr>
            </a:br>
            <a:r>
              <a:rPr lang="ar-DZ" sz="2400" dirty="0" smtClean="0">
                <a:solidFill>
                  <a:schemeClr val="tx1"/>
                </a:solidFill>
              </a:rPr>
              <a:t>غياب </a:t>
            </a:r>
            <a:r>
              <a:rPr lang="ar-DZ" sz="2400" dirty="0">
                <a:solidFill>
                  <a:schemeClr val="tx1"/>
                </a:solidFill>
              </a:rPr>
              <a:t>الاستطلاعات المعنية بتحديد وقياس مستويات الوعي البيئي، والتي لا بُدّ من إجرائها على شرائح من </a:t>
            </a:r>
            <a:r>
              <a:rPr lang="ar-DZ" sz="2400" dirty="0" smtClean="0">
                <a:solidFill>
                  <a:schemeClr val="tx1"/>
                </a:solidFill>
              </a:rPr>
              <a:t>الجمهور المستهدف، </a:t>
            </a:r>
            <a:r>
              <a:rPr lang="ar-DZ" sz="2400" dirty="0">
                <a:solidFill>
                  <a:schemeClr val="tx1"/>
                </a:solidFill>
              </a:rPr>
              <a:t>فهي تساهم في رسم السياسة الإعلامية المعنية بالبيئة.</a:t>
            </a:r>
            <a:br>
              <a:rPr lang="ar-DZ" sz="2400" dirty="0">
                <a:solidFill>
                  <a:schemeClr val="tx1"/>
                </a:solidFill>
              </a:rPr>
            </a:br>
            <a:r>
              <a:rPr lang="ar-DZ" sz="2400" dirty="0" smtClean="0">
                <a:solidFill>
                  <a:schemeClr val="tx1"/>
                </a:solidFill>
              </a:rPr>
              <a:t>ارتفاع </a:t>
            </a:r>
            <a:r>
              <a:rPr lang="ar-DZ" sz="2400" dirty="0">
                <a:solidFill>
                  <a:schemeClr val="tx1"/>
                </a:solidFill>
              </a:rPr>
              <a:t>التكاليف الباهظة في إعداد البرامج البيئية والتي تلعب دور في التأثير على الجمهور المستهدف.</a:t>
            </a:r>
            <a:br>
              <a:rPr lang="ar-DZ" sz="2400" dirty="0">
                <a:solidFill>
                  <a:schemeClr val="tx1"/>
                </a:solidFill>
              </a:rPr>
            </a:br>
            <a:r>
              <a:rPr lang="ar-DZ" sz="2400" dirty="0" smtClean="0">
                <a:solidFill>
                  <a:schemeClr val="tx1"/>
                </a:solidFill>
              </a:rPr>
              <a:t>عدم توافر</a:t>
            </a:r>
            <a:r>
              <a:rPr lang="ar-DZ" sz="2400" dirty="0">
                <a:solidFill>
                  <a:schemeClr val="tx1"/>
                </a:solidFill>
              </a:rPr>
              <a:t> </a:t>
            </a:r>
            <a:r>
              <a:rPr lang="ar-DZ" sz="2400" dirty="0" smtClean="0">
                <a:solidFill>
                  <a:schemeClr val="tx1"/>
                </a:solidFill>
              </a:rPr>
              <a:t>المواد الاعلامية</a:t>
            </a:r>
            <a:r>
              <a:rPr lang="ar-DZ" sz="2400" dirty="0">
                <a:solidFill>
                  <a:schemeClr val="tx1"/>
                </a:solidFill>
              </a:rPr>
              <a:t> البيئية الكافية والتي تكون ضرورية في إنتاج البرامج المتعددة.</a:t>
            </a:r>
            <a:br>
              <a:rPr lang="ar-DZ" sz="2400" dirty="0">
                <a:solidFill>
                  <a:schemeClr val="tx1"/>
                </a:solidFill>
              </a:rPr>
            </a:br>
            <a:r>
              <a:rPr lang="ar-DZ" sz="2400" dirty="0" smtClean="0">
                <a:solidFill>
                  <a:schemeClr val="tx1"/>
                </a:solidFill>
              </a:rPr>
              <a:t>عدم </a:t>
            </a:r>
            <a:r>
              <a:rPr lang="ar-DZ" sz="2400" dirty="0">
                <a:solidFill>
                  <a:schemeClr val="tx1"/>
                </a:solidFill>
              </a:rPr>
              <a:t>الكشف عن كافة السلبيات التي تواجه القطاع البيئي، كما أنَّ الوسائل الإعلامية تكتفي فقط في ذكر الجهود الإيجابية والتي تتعلق بحماية البيئة.</a:t>
            </a:r>
            <a:br>
              <a:rPr lang="ar-DZ" sz="2400" dirty="0">
                <a:solidFill>
                  <a:schemeClr val="tx1"/>
                </a:solidFill>
              </a:rPr>
            </a:br>
            <a:r>
              <a:rPr lang="ar-DZ" sz="2400" dirty="0" smtClean="0">
                <a:solidFill>
                  <a:schemeClr val="tx1"/>
                </a:solidFill>
              </a:rPr>
              <a:t>عزوف </a:t>
            </a:r>
            <a:r>
              <a:rPr lang="ar-DZ" sz="2400" dirty="0">
                <a:solidFill>
                  <a:schemeClr val="tx1"/>
                </a:solidFill>
              </a:rPr>
              <a:t>الإعلاميين عن التخصص في مجال الإعلام البيئي؛ وذلك بسبب عدم توافر الكوادر الإعلامية التي تكون ذات تأهيل وخبرة في تناول القضايا البيئية، بالإضافة إلى مشكلاتها.</a:t>
            </a:r>
            <a:br>
              <a:rPr lang="ar-DZ" sz="2400" dirty="0">
                <a:solidFill>
                  <a:schemeClr val="tx1"/>
                </a:solidFill>
              </a:rPr>
            </a:br>
            <a:r>
              <a:rPr lang="ar-DZ" sz="2400" dirty="0" smtClean="0">
                <a:solidFill>
                  <a:schemeClr val="tx1"/>
                </a:solidFill>
              </a:rPr>
              <a:t>عدم </a:t>
            </a:r>
            <a:r>
              <a:rPr lang="ar-DZ" sz="2400" dirty="0">
                <a:solidFill>
                  <a:schemeClr val="tx1"/>
                </a:solidFill>
              </a:rPr>
              <a:t>توافر البرامج التوعوية التي تساهم في دعم وتشجيع الجمهور والمجتمعات في كيفية حماية البيئة من أية عوائق.</a:t>
            </a:r>
            <a:br>
              <a:rPr lang="ar-DZ" sz="2400" dirty="0">
                <a:solidFill>
                  <a:schemeClr val="tx1"/>
                </a:solidFill>
              </a:rPr>
            </a:br>
            <a:r>
              <a:rPr lang="ar-DZ" sz="2400" dirty="0" smtClean="0">
                <a:solidFill>
                  <a:schemeClr val="tx1"/>
                </a:solidFill>
              </a:rPr>
              <a:t>قلة </a:t>
            </a:r>
            <a:r>
              <a:rPr lang="ar-DZ" sz="2400" dirty="0">
                <a:solidFill>
                  <a:schemeClr val="tx1"/>
                </a:solidFill>
              </a:rPr>
              <a:t>الاهتمام الرسمي في تطوير الإعلام بالإضافة إلى تنميته وخاصة </a:t>
            </a:r>
            <a:r>
              <a:rPr lang="ar-DZ" sz="2400" dirty="0" smtClean="0">
                <a:solidFill>
                  <a:schemeClr val="tx1"/>
                </a:solidFill>
              </a:rPr>
              <a:t>في الدول النامية.</a:t>
            </a:r>
            <a:endParaRPr lang="ar-DZ" sz="2400" dirty="0">
              <a:solidFill>
                <a:schemeClr val="tx1"/>
              </a:solidFill>
            </a:endParaRPr>
          </a:p>
          <a:p>
            <a:pPr algn="r"/>
            <a:endParaRPr lang="ar-DZ" sz="2400" dirty="0">
              <a:solidFill>
                <a:schemeClr val="tx1"/>
              </a:solidFill>
            </a:endParaRPr>
          </a:p>
          <a:p>
            <a:pPr algn="r" rtl="1" hangingPunct="0">
              <a:tabLst>
                <a:tab pos="11931650" algn="l"/>
              </a:tabLst>
            </a:pPr>
            <a:endParaRPr lang="ar-DZ" sz="1600" dirty="0" smtClean="0">
              <a:solidFill>
                <a:schemeClr val="tx1"/>
              </a:solidFill>
            </a:endParaRPr>
          </a:p>
          <a:p>
            <a:pPr algn="r" rtl="1" hangingPunct="0">
              <a:tabLst>
                <a:tab pos="11931650" algn="l"/>
              </a:tabLst>
            </a:pPr>
            <a:endParaRPr lang="ar-DZ" sz="1600" dirty="0">
              <a:solidFill>
                <a:schemeClr val="tx1"/>
              </a:solidFill>
            </a:endParaRPr>
          </a:p>
          <a:p>
            <a:pPr algn="r" rtl="1" hangingPunct="0">
              <a:tabLst>
                <a:tab pos="11931650" algn="l"/>
              </a:tabLst>
            </a:pPr>
            <a:endParaRPr lang="ar-DZ" sz="1600" dirty="0" smtClean="0">
              <a:solidFill>
                <a:schemeClr val="tx1"/>
              </a:solidFill>
            </a:endParaRPr>
          </a:p>
          <a:p>
            <a:pPr algn="r" rtl="1" hangingPunct="0">
              <a:tabLst>
                <a:tab pos="11931650" algn="l"/>
              </a:tabLst>
            </a:pPr>
            <a:endParaRPr lang="ar-DZ" sz="1600" dirty="0">
              <a:solidFill>
                <a:schemeClr val="tx1"/>
              </a:solidFill>
            </a:endParaRPr>
          </a:p>
          <a:p>
            <a:pPr algn="r" rtl="1" hangingPunct="0">
              <a:tabLst>
                <a:tab pos="11931650" algn="l"/>
              </a:tabLst>
            </a:pPr>
            <a:endParaRPr lang="ar-DZ" sz="1600" dirty="0" smtClean="0">
              <a:solidFill>
                <a:schemeClr val="tx1"/>
              </a:solidFill>
            </a:endParaRPr>
          </a:p>
          <a:p>
            <a:pPr algn="r" rtl="1" hangingPunct="0">
              <a:tabLst>
                <a:tab pos="11931650" algn="l"/>
              </a:tabLst>
            </a:pPr>
            <a:endParaRPr lang="ar-DZ" sz="1600" dirty="0">
              <a:solidFill>
                <a:schemeClr val="tx1"/>
              </a:solidFill>
            </a:endParaRPr>
          </a:p>
          <a:p>
            <a:pPr algn="r" rtl="1" hangingPunct="0">
              <a:tabLst>
                <a:tab pos="11931650" algn="l"/>
              </a:tabLst>
            </a:pPr>
            <a:endParaRPr lang="ar-DZ" sz="1600" dirty="0" smtClean="0">
              <a:solidFill>
                <a:schemeClr val="tx1"/>
              </a:solidFill>
            </a:endParaRPr>
          </a:p>
          <a:p>
            <a:pPr algn="r" rtl="1" hangingPunct="0">
              <a:tabLst>
                <a:tab pos="11931650" algn="l"/>
              </a:tabLst>
            </a:pPr>
            <a:endParaRPr lang="ar-DZ" sz="1600" dirty="0">
              <a:solidFill>
                <a:schemeClr val="tx1"/>
              </a:solidFill>
            </a:endParaRPr>
          </a:p>
          <a:p>
            <a:pPr algn="r" rtl="1" hangingPunct="0">
              <a:tabLst>
                <a:tab pos="11931650" algn="l"/>
              </a:tabLst>
            </a:pPr>
            <a:r>
              <a:rPr lang="ar-SA" sz="1600" dirty="0">
                <a:solidFill>
                  <a:schemeClr val="tx1"/>
                </a:solidFill>
              </a:rPr>
              <a:t/>
            </a:r>
            <a:br>
              <a:rPr lang="ar-SA" sz="1600" dirty="0">
                <a:solidFill>
                  <a:schemeClr val="tx1"/>
                </a:solidFill>
              </a:rPr>
            </a:br>
            <a:r>
              <a:rPr lang="ar-SA" sz="1600" dirty="0" smtClean="0">
                <a:solidFill>
                  <a:schemeClr val="tx1"/>
                </a:solidFill>
              </a:rPr>
              <a:t> </a:t>
            </a:r>
            <a:endParaRPr lang="fr-FR" sz="1600" dirty="0">
              <a:solidFill>
                <a:schemeClr val="tx1"/>
              </a:solidFill>
            </a:endParaRPr>
          </a:p>
        </p:txBody>
      </p:sp>
    </p:spTree>
    <p:extLst>
      <p:ext uri="{BB962C8B-B14F-4D97-AF65-F5344CB8AC3E}">
        <p14:creationId xmlns:p14="http://schemas.microsoft.com/office/powerpoint/2010/main" xmlns="" val="4110397831"/>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500"/>
                                  </p:stCondLst>
                                  <p:childTnLst>
                                    <p:set>
                                      <p:cBhvr>
                                        <p:cTn id="6" dur="1" fill="hold">
                                          <p:stCondLst>
                                            <p:cond delay="0"/>
                                          </p:stCondLst>
                                        </p:cTn>
                                        <p:tgtEl>
                                          <p:spTgt spid="7">
                                            <p:txEl>
                                              <p:pRg st="12" end="12"/>
                                            </p:txEl>
                                          </p:spTgt>
                                        </p:tgtEl>
                                        <p:attrNameLst>
                                          <p:attrName>style.visibility</p:attrName>
                                        </p:attrNameLst>
                                      </p:cBhvr>
                                      <p:to>
                                        <p:strVal val="visible"/>
                                      </p:to>
                                    </p:set>
                                    <p:anim calcmode="lin" valueType="num">
                                      <p:cBhvr>
                                        <p:cTn id="7" dur="1500" fill="hold"/>
                                        <p:tgtEl>
                                          <p:spTgt spid="7">
                                            <p:txEl>
                                              <p:pRg st="12" end="12"/>
                                            </p:txEl>
                                          </p:spTgt>
                                        </p:tgtEl>
                                        <p:attrNameLst>
                                          <p:attrName>ppt_w</p:attrName>
                                        </p:attrNameLst>
                                      </p:cBhvr>
                                      <p:tavLst>
                                        <p:tav tm="0">
                                          <p:val>
                                            <p:fltVal val="0"/>
                                          </p:val>
                                        </p:tav>
                                        <p:tav tm="100000">
                                          <p:val>
                                            <p:strVal val="#ppt_w"/>
                                          </p:val>
                                        </p:tav>
                                      </p:tavLst>
                                    </p:anim>
                                    <p:anim calcmode="lin" valueType="num">
                                      <p:cBhvr>
                                        <p:cTn id="8" dur="1500" fill="hold"/>
                                        <p:tgtEl>
                                          <p:spTgt spid="7">
                                            <p:txEl>
                                              <p:pRg st="12" end="12"/>
                                            </p:txEl>
                                          </p:spTgt>
                                        </p:tgtEl>
                                        <p:attrNameLst>
                                          <p:attrName>ppt_h</p:attrName>
                                        </p:attrNameLst>
                                      </p:cBhvr>
                                      <p:tavLst>
                                        <p:tav tm="0">
                                          <p:val>
                                            <p:fltVal val="0"/>
                                          </p:val>
                                        </p:tav>
                                        <p:tav tm="100000">
                                          <p:val>
                                            <p:strVal val="#ppt_h"/>
                                          </p:val>
                                        </p:tav>
                                      </p:tavLst>
                                    </p:anim>
                                    <p:anim calcmode="lin" valueType="num">
                                      <p:cBhvr>
                                        <p:cTn id="9" dur="1500" fill="hold"/>
                                        <p:tgtEl>
                                          <p:spTgt spid="7">
                                            <p:txEl>
                                              <p:pRg st="12" end="12"/>
                                            </p:txEl>
                                          </p:spTgt>
                                        </p:tgtEl>
                                        <p:attrNameLst>
                                          <p:attrName>style.rotation</p:attrName>
                                        </p:attrNameLst>
                                      </p:cBhvr>
                                      <p:tavLst>
                                        <p:tav tm="0">
                                          <p:val>
                                            <p:fltVal val="90"/>
                                          </p:val>
                                        </p:tav>
                                        <p:tav tm="100000">
                                          <p:val>
                                            <p:fltVal val="0"/>
                                          </p:val>
                                        </p:tav>
                                      </p:tavLst>
                                    </p:anim>
                                    <p:animEffect transition="in" filter="fade">
                                      <p:cBhvr>
                                        <p:cTn id="10" dur="1500"/>
                                        <p:tgtEl>
                                          <p:spTgt spid="7">
                                            <p:txEl>
                                              <p:pRg st="12" end="12"/>
                                            </p:txEl>
                                          </p:spTgt>
                                        </p:tgtEl>
                                      </p:cBhvr>
                                    </p:animEffect>
                                  </p:childTnLst>
                                </p:cTn>
                              </p:par>
                            </p:childTnLst>
                          </p:cTn>
                        </p:par>
                        <p:par>
                          <p:cTn id="11" fill="hold">
                            <p:stCondLst>
                              <p:cond delay="2000"/>
                            </p:stCondLst>
                            <p:childTnLst>
                              <p:par>
                                <p:cTn id="12" presetID="31" presetClass="entr" presetSubtype="0" fill="hold" nodeType="afterEffect">
                                  <p:stCondLst>
                                    <p:cond delay="500"/>
                                  </p:stCondLst>
                                  <p:childTnLst>
                                    <p:set>
                                      <p:cBhvr>
                                        <p:cTn id="13" dur="1" fill="hold">
                                          <p:stCondLst>
                                            <p:cond delay="0"/>
                                          </p:stCondLst>
                                        </p:cTn>
                                        <p:tgtEl>
                                          <p:spTgt spid="7">
                                            <p:txEl>
                                              <p:pRg st="13" end="13"/>
                                            </p:txEl>
                                          </p:spTgt>
                                        </p:tgtEl>
                                        <p:attrNameLst>
                                          <p:attrName>style.visibility</p:attrName>
                                        </p:attrNameLst>
                                      </p:cBhvr>
                                      <p:to>
                                        <p:strVal val="visible"/>
                                      </p:to>
                                    </p:set>
                                    <p:anim calcmode="lin" valueType="num">
                                      <p:cBhvr>
                                        <p:cTn id="14" dur="1500" fill="hold"/>
                                        <p:tgtEl>
                                          <p:spTgt spid="7">
                                            <p:txEl>
                                              <p:pRg st="13" end="13"/>
                                            </p:txEl>
                                          </p:spTgt>
                                        </p:tgtEl>
                                        <p:attrNameLst>
                                          <p:attrName>ppt_w</p:attrName>
                                        </p:attrNameLst>
                                      </p:cBhvr>
                                      <p:tavLst>
                                        <p:tav tm="0">
                                          <p:val>
                                            <p:fltVal val="0"/>
                                          </p:val>
                                        </p:tav>
                                        <p:tav tm="100000">
                                          <p:val>
                                            <p:strVal val="#ppt_w"/>
                                          </p:val>
                                        </p:tav>
                                      </p:tavLst>
                                    </p:anim>
                                    <p:anim calcmode="lin" valueType="num">
                                      <p:cBhvr>
                                        <p:cTn id="15" dur="1500" fill="hold"/>
                                        <p:tgtEl>
                                          <p:spTgt spid="7">
                                            <p:txEl>
                                              <p:pRg st="13" end="13"/>
                                            </p:txEl>
                                          </p:spTgt>
                                        </p:tgtEl>
                                        <p:attrNameLst>
                                          <p:attrName>ppt_h</p:attrName>
                                        </p:attrNameLst>
                                      </p:cBhvr>
                                      <p:tavLst>
                                        <p:tav tm="0">
                                          <p:val>
                                            <p:fltVal val="0"/>
                                          </p:val>
                                        </p:tav>
                                        <p:tav tm="100000">
                                          <p:val>
                                            <p:strVal val="#ppt_h"/>
                                          </p:val>
                                        </p:tav>
                                      </p:tavLst>
                                    </p:anim>
                                    <p:anim calcmode="lin" valueType="num">
                                      <p:cBhvr>
                                        <p:cTn id="16" dur="1500" fill="hold"/>
                                        <p:tgtEl>
                                          <p:spTgt spid="7">
                                            <p:txEl>
                                              <p:pRg st="13" end="13"/>
                                            </p:txEl>
                                          </p:spTgt>
                                        </p:tgtEl>
                                        <p:attrNameLst>
                                          <p:attrName>style.rotation</p:attrName>
                                        </p:attrNameLst>
                                      </p:cBhvr>
                                      <p:tavLst>
                                        <p:tav tm="0">
                                          <p:val>
                                            <p:fltVal val="90"/>
                                          </p:val>
                                        </p:tav>
                                        <p:tav tm="100000">
                                          <p:val>
                                            <p:fltVal val="0"/>
                                          </p:val>
                                        </p:tav>
                                      </p:tavLst>
                                    </p:anim>
                                    <p:animEffect transition="in" filter="fade">
                                      <p:cBhvr>
                                        <p:cTn id="17" dur="1500"/>
                                        <p:tgtEl>
                                          <p:spTgt spid="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931650" algn="l"/>
              </a:tabLst>
            </a:pPr>
            <a:endParaRPr lang="ar-DZ" sz="1200" dirty="0" smtClean="0">
              <a:solidFill>
                <a:schemeClr val="tx1"/>
              </a:solidFill>
            </a:endParaRPr>
          </a:p>
          <a:p>
            <a:pPr algn="r" rtl="1"/>
            <a:endParaRPr lang="ar-DZ" sz="1200" b="1" dirty="0" smtClean="0">
              <a:solidFill>
                <a:schemeClr val="tx1"/>
              </a:solidFill>
            </a:endParaRPr>
          </a:p>
          <a:p>
            <a:pPr algn="r" rtl="1"/>
            <a:endParaRPr lang="ar-DZ" sz="1200" b="1" dirty="0">
              <a:solidFill>
                <a:schemeClr val="tx1"/>
              </a:solidFill>
            </a:endParaRPr>
          </a:p>
          <a:p>
            <a:pPr algn="r" rtl="1"/>
            <a:endParaRPr lang="ar-DZ" sz="1200" b="1" dirty="0" smtClean="0">
              <a:solidFill>
                <a:schemeClr val="tx1"/>
              </a:solidFill>
            </a:endParaRPr>
          </a:p>
          <a:p>
            <a:pPr algn="r" rtl="1"/>
            <a:endParaRPr lang="ar-DZ" sz="1200" b="1" dirty="0">
              <a:solidFill>
                <a:schemeClr val="tx1"/>
              </a:solidFill>
            </a:endParaRPr>
          </a:p>
          <a:p>
            <a:pPr algn="r" rtl="1"/>
            <a:endParaRPr lang="ar-DZ" sz="1200" b="1" dirty="0" smtClean="0">
              <a:solidFill>
                <a:schemeClr val="tx1"/>
              </a:solidFill>
            </a:endParaRPr>
          </a:p>
          <a:p>
            <a:pPr algn="r" rtl="1"/>
            <a:endParaRPr lang="ar-DZ" sz="1200" b="1" dirty="0">
              <a:solidFill>
                <a:schemeClr val="tx1"/>
              </a:solidFill>
            </a:endParaRPr>
          </a:p>
          <a:p>
            <a:pPr algn="r" rtl="1"/>
            <a:endParaRPr lang="ar-DZ" sz="1200" b="1" dirty="0" smtClean="0">
              <a:solidFill>
                <a:schemeClr val="tx1"/>
              </a:solidFill>
            </a:endParaRPr>
          </a:p>
          <a:p>
            <a:pPr algn="r" rtl="1"/>
            <a:endParaRPr lang="ar-DZ" sz="1200" b="1" dirty="0">
              <a:solidFill>
                <a:schemeClr val="tx1"/>
              </a:solidFill>
            </a:endParaRPr>
          </a:p>
          <a:p>
            <a:pPr algn="r" rtl="1"/>
            <a:endParaRPr lang="ar-DZ" sz="1200" b="1" dirty="0" smtClean="0">
              <a:solidFill>
                <a:schemeClr val="tx1"/>
              </a:solidFill>
            </a:endParaRPr>
          </a:p>
          <a:p>
            <a:pPr algn="r" rtl="1"/>
            <a:endParaRPr lang="ar-DZ" sz="1200" b="1" dirty="0">
              <a:solidFill>
                <a:schemeClr val="tx1"/>
              </a:solidFill>
            </a:endParaRPr>
          </a:p>
          <a:p>
            <a:pPr algn="r" rtl="1"/>
            <a:endParaRPr lang="ar-DZ" sz="1200" b="1" dirty="0" smtClean="0">
              <a:solidFill>
                <a:schemeClr val="tx1"/>
              </a:solidFill>
            </a:endParaRPr>
          </a:p>
          <a:p>
            <a:pPr algn="ctr"/>
            <a:r>
              <a:rPr lang="ar-DZ" sz="2400" b="1" i="1" dirty="0" smtClean="0">
                <a:solidFill>
                  <a:schemeClr val="tx1"/>
                </a:solidFill>
              </a:rPr>
              <a:t>المعالجة الاعلامية لقضايا البيئة</a:t>
            </a:r>
            <a:endParaRPr lang="ar-DZ" sz="2400" b="1" i="1" dirty="0">
              <a:solidFill>
                <a:schemeClr val="tx1"/>
              </a:solidFill>
            </a:endParaRPr>
          </a:p>
          <a:p>
            <a:pPr algn="r" rtl="1" hangingPunct="0"/>
            <a:r>
              <a:rPr lang="ar-SA" dirty="0" smtClean="0">
                <a:solidFill>
                  <a:schemeClr val="tx1"/>
                </a:solidFill>
              </a:rPr>
              <a:t>تلعب </a:t>
            </a:r>
            <a:r>
              <a:rPr lang="ar-SA" dirty="0">
                <a:solidFill>
                  <a:schemeClr val="tx1"/>
                </a:solidFill>
              </a:rPr>
              <a:t>وسائل الإعلام دورًا محوريًا في تشكيل الرأي العام والتأثير على السلوكيات، بما في ذلك تلك المتعلقة بالقضايا البيئية</a:t>
            </a:r>
            <a:r>
              <a:rPr lang="fr-FR" dirty="0">
                <a:solidFill>
                  <a:schemeClr val="tx1"/>
                </a:solidFill>
              </a:rPr>
              <a:t>. </a:t>
            </a:r>
            <a:r>
              <a:rPr lang="ar-SA" dirty="0">
                <a:solidFill>
                  <a:schemeClr val="tx1"/>
                </a:solidFill>
              </a:rPr>
              <a:t>كيف تعالج وسائل الإعلام القضايا البيئية؟ تقديم التغطية الإخبارية: تُعنى وسائل الإعلام بنقل الأخبار المتعلقة بالبيئة، مثل تغير المناخ والتلوث وفقدان التنوع البيولوجي</a:t>
            </a:r>
            <a:r>
              <a:rPr lang="fr-FR" dirty="0">
                <a:solidFill>
                  <a:schemeClr val="tx1"/>
                </a:solidFill>
              </a:rPr>
              <a:t>. </a:t>
            </a:r>
            <a:r>
              <a:rPr lang="ar-SA" dirty="0">
                <a:solidFill>
                  <a:schemeClr val="tx1"/>
                </a:solidFill>
              </a:rPr>
              <a:t>إجراء التحقيقات: تُسلط التحقيقات الصحفية الضوء على القضايا البيئية المعقدة، وتكشف عن الحقائق وتُثير النقاش</a:t>
            </a:r>
            <a:r>
              <a:rPr lang="fr-FR" dirty="0">
                <a:solidFill>
                  <a:schemeClr val="tx1"/>
                </a:solidFill>
              </a:rPr>
              <a:t>. </a:t>
            </a:r>
            <a:r>
              <a:rPr lang="ar-SA" dirty="0">
                <a:solidFill>
                  <a:schemeClr val="tx1"/>
                </a:solidFill>
              </a:rPr>
              <a:t>بثّ البرامج التوعوية: تُنتج البرامج التلفزيونية والإذاعية والمواد المطبوعة محتوى توعويًا لزيادة الوعي بالقضايا البيئية وتعزيز السلوكيات المستدامة</a:t>
            </a:r>
            <a:r>
              <a:rPr lang="fr-FR" dirty="0">
                <a:solidFill>
                  <a:schemeClr val="tx1"/>
                </a:solidFill>
              </a:rPr>
              <a:t>. </a:t>
            </a:r>
            <a:r>
              <a:rPr lang="ar-SA" dirty="0">
                <a:solidFill>
                  <a:schemeClr val="tx1"/>
                </a:solidFill>
              </a:rPr>
              <a:t>المشاركة في المناقشات العامة: تُشارك وسائل الإعلام في الحوارات العامة حول القضايا البيئية، وتُتيح الفرصة للجمهور للتعبير عن آرائه ومشاركة أفكاره</a:t>
            </a:r>
            <a:r>
              <a:rPr lang="fr-FR" dirty="0">
                <a:solidFill>
                  <a:schemeClr val="tx1"/>
                </a:solidFill>
              </a:rPr>
              <a:t>. </a:t>
            </a:r>
            <a:r>
              <a:rPr lang="ar-SA" dirty="0">
                <a:solidFill>
                  <a:schemeClr val="tx1"/>
                </a:solidFill>
              </a:rPr>
              <a:t>ما هي التأثيرات</a:t>
            </a:r>
            <a:r>
              <a:rPr lang="fr-FR" dirty="0">
                <a:solidFill>
                  <a:schemeClr val="tx1"/>
                </a:solidFill>
              </a:rPr>
              <a:t> positive</a:t>
            </a:r>
            <a:r>
              <a:rPr lang="ar-SA" dirty="0">
                <a:solidFill>
                  <a:schemeClr val="tx1"/>
                </a:solidFill>
              </a:rPr>
              <a:t>ة للمعالجة الإعلامية للقضايا البيئية؟ رفع مستوى الوعي: تُساهم وسائل الإعلام في زيادة وعي الجمهور بالقضايا البيئية، مما يُحفزّ على اتخاذ إجراءات لحماية البيئة</a:t>
            </a:r>
            <a:r>
              <a:rPr lang="fr-FR" dirty="0">
                <a:solidFill>
                  <a:schemeClr val="tx1"/>
                </a:solidFill>
              </a:rPr>
              <a:t>. </a:t>
            </a:r>
            <a:r>
              <a:rPr lang="ar-SA" dirty="0">
                <a:solidFill>
                  <a:schemeClr val="tx1"/>
                </a:solidFill>
              </a:rPr>
              <a:t>تشجيع التغيير السلوكي: تُشجع التغطية الإعلامية الإيجابية على تبني سلوكيات صديقة للبيئة، مثل تقليل استهلاك الطاقة والمياه وإعادة التدوير</a:t>
            </a:r>
            <a:r>
              <a:rPr lang="fr-FR" dirty="0">
                <a:solidFill>
                  <a:schemeClr val="tx1"/>
                </a:solidFill>
              </a:rPr>
              <a:t>. </a:t>
            </a:r>
            <a:r>
              <a:rPr lang="ar-SA" dirty="0">
                <a:solidFill>
                  <a:schemeClr val="tx1"/>
                </a:solidFill>
              </a:rPr>
              <a:t>دعم المساءلة: </a:t>
            </a:r>
            <a:r>
              <a:rPr lang="ar-SA" dirty="0" err="1">
                <a:solidFill>
                  <a:schemeClr val="tx1"/>
                </a:solidFill>
              </a:rPr>
              <a:t>تُسائل</a:t>
            </a:r>
            <a:r>
              <a:rPr lang="ar-SA" dirty="0">
                <a:solidFill>
                  <a:schemeClr val="tx1"/>
                </a:solidFill>
              </a:rPr>
              <a:t> وسائل الإعلام الحكومات والشركات عن ممارساتها البيئية، وتُطالب بمساءلتها عن التزاماتها البيئية</a:t>
            </a:r>
            <a:r>
              <a:rPr lang="fr-FR" dirty="0">
                <a:solidFill>
                  <a:schemeClr val="tx1"/>
                </a:solidFill>
              </a:rPr>
              <a:t>. </a:t>
            </a:r>
            <a:r>
              <a:rPr lang="ar-SA" dirty="0">
                <a:solidFill>
                  <a:schemeClr val="tx1"/>
                </a:solidFill>
              </a:rPr>
              <a:t>حشدّ الدعم للقضايا البيئية: تُساعد وسائل الإعلام في حشدّ الدعم للقضايا البيئية، وتُشجع على اتخاذ إجراءات جماعية لحماية البيئة</a:t>
            </a:r>
            <a:r>
              <a:rPr lang="fr-FR" dirty="0">
                <a:solidFill>
                  <a:schemeClr val="tx1"/>
                </a:solidFill>
              </a:rPr>
              <a:t>. </a:t>
            </a:r>
            <a:r>
              <a:rPr lang="ar-SA" dirty="0">
                <a:solidFill>
                  <a:schemeClr val="tx1"/>
                </a:solidFill>
              </a:rPr>
              <a:t>ما هي التحديات التي تواجه المعالجة الإعلامية للقضايا البيئية؟ نقص التمويل: قد تُواجه بعض وسائل الإعلام صعوبة في تخصيص الموارد الكافية لتغطية القضايا البيئية بشكل شامل وعميق</a:t>
            </a:r>
            <a:r>
              <a:rPr lang="fr-FR" dirty="0">
                <a:solidFill>
                  <a:schemeClr val="tx1"/>
                </a:solidFill>
              </a:rPr>
              <a:t>. </a:t>
            </a:r>
            <a:r>
              <a:rPr lang="ar-SA" dirty="0">
                <a:solidFill>
                  <a:schemeClr val="tx1"/>
                </a:solidFill>
              </a:rPr>
              <a:t>التأثيرات السياسية والاقتصادية: قد تُؤثر المصالح السياسية والاقتصادية على طريقة معالجة وسائل الإعلام للقضايا البيئية</a:t>
            </a:r>
            <a:r>
              <a:rPr lang="fr-FR" dirty="0">
                <a:solidFill>
                  <a:schemeClr val="tx1"/>
                </a:solidFill>
              </a:rPr>
              <a:t>. </a:t>
            </a:r>
            <a:r>
              <a:rPr lang="ar-SA" dirty="0">
                <a:solidFill>
                  <a:schemeClr val="tx1"/>
                </a:solidFill>
              </a:rPr>
              <a:t>الصعوبة في الوصول إلى المعلومات: قد يصعب على الصحفيين الوصول إلى المعلومات الموثوقة حول القضايا البيئية، خاصة تلك المتعلقة بالشركات أو الحكومات</a:t>
            </a:r>
            <a:r>
              <a:rPr lang="fr-FR" dirty="0">
                <a:solidFill>
                  <a:schemeClr val="tx1"/>
                </a:solidFill>
              </a:rPr>
              <a:t>. </a:t>
            </a:r>
            <a:r>
              <a:rPr lang="ar-SA" dirty="0">
                <a:solidFill>
                  <a:schemeClr val="tx1"/>
                </a:solidFill>
              </a:rPr>
              <a:t>قلة الاهتمام من الجمهور: قد لا يحظى بعض الجمهور باهتمام كبير بالقضايا البيئية، مما قد يُقلّل من تأثير التغطية الإعلامية</a:t>
            </a:r>
            <a:r>
              <a:rPr lang="fr-FR" dirty="0">
                <a:solidFill>
                  <a:schemeClr val="tx1"/>
                </a:solidFill>
              </a:rPr>
              <a:t>. </a:t>
            </a:r>
            <a:r>
              <a:rPr lang="ar-SA" dirty="0">
                <a:solidFill>
                  <a:schemeClr val="tx1"/>
                </a:solidFill>
              </a:rPr>
              <a:t>كيف يمكن تحسين المعالجة الإعلامية للقضايا البيئية؟ زيادة الاستثمار في الصحافة البيئية: يُمكن دعم الصحفيين المتخصصين في تغطية القضايا البيئية، وتوفير المزيد من الموارد لإنتاج محتوى إعلامي شامل وذو جودة عالية</a:t>
            </a:r>
            <a:r>
              <a:rPr lang="fr-FR" dirty="0">
                <a:solidFill>
                  <a:schemeClr val="tx1"/>
                </a:solidFill>
              </a:rPr>
              <a:t>. </a:t>
            </a:r>
            <a:r>
              <a:rPr lang="ar-SA" dirty="0">
                <a:solidFill>
                  <a:schemeClr val="tx1"/>
                </a:solidFill>
              </a:rPr>
              <a:t>تعزيز الاستقلالية الإعلامية: يُمكن حماية وسائل الإعلام من التأثيرات السياسية والاقتصادية، وضمان حرية التعبير عن الرأي ومناقشة القضايا البيئية بشكل موضوعي</a:t>
            </a:r>
            <a:r>
              <a:rPr lang="fr-FR" dirty="0">
                <a:solidFill>
                  <a:schemeClr val="tx1"/>
                </a:solidFill>
              </a:rPr>
              <a:t>. </a:t>
            </a:r>
            <a:r>
              <a:rPr lang="ar-SA" dirty="0">
                <a:solidFill>
                  <a:schemeClr val="tx1"/>
                </a:solidFill>
              </a:rPr>
              <a:t>تحسين الوصول إلى المعلومات: يُمكن تسهيل حصول الصحفيين على المعلومات البيئية الموثوقة، خاصة تلك المتعلقة بالشركات والحكومات</a:t>
            </a:r>
            <a:r>
              <a:rPr lang="fr-FR" dirty="0">
                <a:solidFill>
                  <a:schemeClr val="tx1"/>
                </a:solidFill>
              </a:rPr>
              <a:t>. </a:t>
            </a:r>
            <a:r>
              <a:rPr lang="ar-SA" dirty="0">
                <a:solidFill>
                  <a:schemeClr val="tx1"/>
                </a:solidFill>
              </a:rPr>
              <a:t>زيادة الوعي بالقضايا البيئية: يُمكن نشر الوعي بأهمية القضايا البيئية لدى الجمهور، وتشجيعهم على متابعة التغطية الإعلامية المتعلقة بها</a:t>
            </a:r>
            <a:r>
              <a:rPr lang="fr-FR" dirty="0">
                <a:solidFill>
                  <a:schemeClr val="tx1"/>
                </a:solidFill>
              </a:rPr>
              <a:t>. </a:t>
            </a:r>
            <a:r>
              <a:rPr lang="ar-SA" dirty="0">
                <a:solidFill>
                  <a:schemeClr val="tx1"/>
                </a:solidFill>
              </a:rPr>
              <a:t>ختامًا، تلعب وسائل الإعلام دورًا هامًا في حماية كوكبنا من خلال معالجتها للقضايا البيئية</a:t>
            </a:r>
            <a:r>
              <a:rPr lang="fr-FR" dirty="0">
                <a:solidFill>
                  <a:schemeClr val="tx1"/>
                </a:solidFill>
              </a:rPr>
              <a:t>. </a:t>
            </a:r>
            <a:r>
              <a:rPr lang="ar-SA" dirty="0">
                <a:solidFill>
                  <a:schemeClr val="tx1"/>
                </a:solidFill>
              </a:rPr>
              <a:t>بِتعزيز الاستقلالية الإعلامية، وتحسين الوصول إلى المعلومات، وزيادة الوعي بالقضايا البيئية، يُمكننا ضمان تقديم وسائل الإعلام لتغطية إعلامية شاملة وذات جودة عالية للقضايا البيئية، مما يُساهم في تشجيع التغيير السلوكي ودعم الجهود الرامية لحماية البيئة</a:t>
            </a:r>
            <a:r>
              <a:rPr lang="fr-FR" dirty="0" smtClean="0">
                <a:solidFill>
                  <a:schemeClr val="tx1"/>
                </a:solidFill>
              </a:rPr>
              <a:t>.</a:t>
            </a:r>
            <a:endParaRPr lang="ar-DZ" dirty="0">
              <a:solidFill>
                <a:schemeClr val="tx1"/>
              </a:solidFill>
            </a:endParaRPr>
          </a:p>
          <a:p>
            <a:pPr algn="r"/>
            <a:endParaRPr lang="ar-DZ" dirty="0">
              <a:solidFill>
                <a:schemeClr val="tx1"/>
              </a:solidFill>
            </a:endParaRPr>
          </a:p>
          <a:p>
            <a:pPr algn="r" rtl="1" hangingPunct="0">
              <a:tabLst>
                <a:tab pos="11931650" algn="l"/>
              </a:tabLst>
            </a:pPr>
            <a:endParaRPr lang="ar-DZ" sz="1200" dirty="0" smtClean="0">
              <a:solidFill>
                <a:schemeClr val="tx1"/>
              </a:solidFill>
            </a:endParaRPr>
          </a:p>
          <a:p>
            <a:pPr algn="r" rtl="1" hangingPunct="0">
              <a:tabLst>
                <a:tab pos="11931650" algn="l"/>
              </a:tabLst>
            </a:pPr>
            <a:endParaRPr lang="ar-DZ" sz="1200" dirty="0">
              <a:solidFill>
                <a:schemeClr val="tx1"/>
              </a:solidFill>
            </a:endParaRPr>
          </a:p>
          <a:p>
            <a:pPr algn="r" rtl="1" hangingPunct="0">
              <a:tabLst>
                <a:tab pos="11931650" algn="l"/>
              </a:tabLst>
            </a:pPr>
            <a:endParaRPr lang="ar-DZ" sz="1200" dirty="0" smtClean="0">
              <a:solidFill>
                <a:schemeClr val="tx1"/>
              </a:solidFill>
            </a:endParaRPr>
          </a:p>
          <a:p>
            <a:pPr algn="r" rtl="1" hangingPunct="0">
              <a:tabLst>
                <a:tab pos="11931650" algn="l"/>
              </a:tabLst>
            </a:pPr>
            <a:endParaRPr lang="ar-DZ" sz="1200" dirty="0">
              <a:solidFill>
                <a:schemeClr val="tx1"/>
              </a:solidFill>
            </a:endParaRPr>
          </a:p>
          <a:p>
            <a:pPr algn="r" rtl="1" hangingPunct="0">
              <a:tabLst>
                <a:tab pos="11931650" algn="l"/>
              </a:tabLst>
            </a:pPr>
            <a:endParaRPr lang="ar-DZ" sz="1200" dirty="0" smtClean="0">
              <a:solidFill>
                <a:schemeClr val="tx1"/>
              </a:solidFill>
            </a:endParaRPr>
          </a:p>
          <a:p>
            <a:pPr algn="r" rtl="1" hangingPunct="0">
              <a:tabLst>
                <a:tab pos="11931650" algn="l"/>
              </a:tabLst>
            </a:pPr>
            <a:endParaRPr lang="ar-DZ" sz="1200" dirty="0">
              <a:solidFill>
                <a:schemeClr val="tx1"/>
              </a:solidFill>
            </a:endParaRPr>
          </a:p>
          <a:p>
            <a:pPr algn="r" rtl="1" hangingPunct="0">
              <a:tabLst>
                <a:tab pos="11931650" algn="l"/>
              </a:tabLst>
            </a:pPr>
            <a:endParaRPr lang="ar-DZ" sz="1200" dirty="0" smtClean="0">
              <a:solidFill>
                <a:schemeClr val="tx1"/>
              </a:solidFill>
            </a:endParaRPr>
          </a:p>
          <a:p>
            <a:pPr algn="r" rtl="1" hangingPunct="0">
              <a:tabLst>
                <a:tab pos="11931650" algn="l"/>
              </a:tabLst>
            </a:pPr>
            <a:endParaRPr lang="ar-DZ" sz="1200" dirty="0">
              <a:solidFill>
                <a:schemeClr val="tx1"/>
              </a:solidFill>
            </a:endParaRPr>
          </a:p>
          <a:p>
            <a:pPr algn="r" rtl="1" hangingPunct="0">
              <a:tabLst>
                <a:tab pos="11931650" algn="l"/>
              </a:tabLst>
            </a:pPr>
            <a:r>
              <a:rPr lang="ar-SA" sz="1200" dirty="0">
                <a:solidFill>
                  <a:schemeClr val="tx1"/>
                </a:solidFill>
              </a:rPr>
              <a:t/>
            </a:r>
            <a:br>
              <a:rPr lang="ar-SA" sz="1200" dirty="0">
                <a:solidFill>
                  <a:schemeClr val="tx1"/>
                </a:solidFill>
              </a:rPr>
            </a:br>
            <a:r>
              <a:rPr lang="ar-SA" sz="1200" dirty="0" smtClean="0">
                <a:solidFill>
                  <a:schemeClr val="tx1"/>
                </a:solidFill>
              </a:rPr>
              <a:t> </a:t>
            </a:r>
            <a:endParaRPr lang="fr-FR" sz="1200" dirty="0">
              <a:solidFill>
                <a:schemeClr val="tx1"/>
              </a:solidFill>
            </a:endParaRPr>
          </a:p>
        </p:txBody>
      </p:sp>
    </p:spTree>
    <p:extLst>
      <p:ext uri="{BB962C8B-B14F-4D97-AF65-F5344CB8AC3E}">
        <p14:creationId xmlns:p14="http://schemas.microsoft.com/office/powerpoint/2010/main" xmlns="" val="3058431327"/>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500"/>
                                  </p:stCondLst>
                                  <p:childTnLst>
                                    <p:set>
                                      <p:cBhvr>
                                        <p:cTn id="6" dur="1" fill="hold">
                                          <p:stCondLst>
                                            <p:cond delay="0"/>
                                          </p:stCondLst>
                                        </p:cTn>
                                        <p:tgtEl>
                                          <p:spTgt spid="7">
                                            <p:txEl>
                                              <p:pRg st="12" end="12"/>
                                            </p:txEl>
                                          </p:spTgt>
                                        </p:tgtEl>
                                        <p:attrNameLst>
                                          <p:attrName>style.visibility</p:attrName>
                                        </p:attrNameLst>
                                      </p:cBhvr>
                                      <p:to>
                                        <p:strVal val="visible"/>
                                      </p:to>
                                    </p:set>
                                    <p:animEffect transition="in" filter="randombar(horizontal)">
                                      <p:cBhvr>
                                        <p:cTn id="7" dur="1000"/>
                                        <p:tgtEl>
                                          <p:spTgt spid="7">
                                            <p:txEl>
                                              <p:pRg st="12" end="12"/>
                                            </p:txEl>
                                          </p:spTgt>
                                        </p:tgtEl>
                                      </p:cBhvr>
                                    </p:animEffect>
                                  </p:childTnLst>
                                </p:cTn>
                              </p:par>
                            </p:childTnLst>
                          </p:cTn>
                        </p:par>
                        <p:par>
                          <p:cTn id="8" fill="hold">
                            <p:stCondLst>
                              <p:cond delay="1500"/>
                            </p:stCondLst>
                            <p:childTnLst>
                              <p:par>
                                <p:cTn id="9" presetID="42" presetClass="entr" presetSubtype="0" fill="hold" nodeType="afterEffect">
                                  <p:stCondLst>
                                    <p:cond delay="500"/>
                                  </p:stCondLst>
                                  <p:childTnLst>
                                    <p:set>
                                      <p:cBhvr>
                                        <p:cTn id="10" dur="1" fill="hold">
                                          <p:stCondLst>
                                            <p:cond delay="0"/>
                                          </p:stCondLst>
                                        </p:cTn>
                                        <p:tgtEl>
                                          <p:spTgt spid="7">
                                            <p:txEl>
                                              <p:pRg st="13" end="13"/>
                                            </p:txEl>
                                          </p:spTgt>
                                        </p:tgtEl>
                                        <p:attrNameLst>
                                          <p:attrName>style.visibility</p:attrName>
                                        </p:attrNameLst>
                                      </p:cBhvr>
                                      <p:to>
                                        <p:strVal val="visible"/>
                                      </p:to>
                                    </p:set>
                                    <p:animEffect transition="in" filter="fade">
                                      <p:cBhvr>
                                        <p:cTn id="11" dur="1500"/>
                                        <p:tgtEl>
                                          <p:spTgt spid="7">
                                            <p:txEl>
                                              <p:pRg st="13" end="13"/>
                                            </p:txEl>
                                          </p:spTgt>
                                        </p:tgtEl>
                                      </p:cBhvr>
                                    </p:animEffect>
                                    <p:anim calcmode="lin" valueType="num">
                                      <p:cBhvr>
                                        <p:cTn id="12" dur="1500" fill="hold"/>
                                        <p:tgtEl>
                                          <p:spTgt spid="7">
                                            <p:txEl>
                                              <p:pRg st="13" end="13"/>
                                            </p:txEl>
                                          </p:spTgt>
                                        </p:tgtEl>
                                        <p:attrNameLst>
                                          <p:attrName>ppt_x</p:attrName>
                                        </p:attrNameLst>
                                      </p:cBhvr>
                                      <p:tavLst>
                                        <p:tav tm="0">
                                          <p:val>
                                            <p:strVal val="#ppt_x"/>
                                          </p:val>
                                        </p:tav>
                                        <p:tav tm="100000">
                                          <p:val>
                                            <p:strVal val="#ppt_x"/>
                                          </p:val>
                                        </p:tav>
                                      </p:tavLst>
                                    </p:anim>
                                    <p:anim calcmode="lin" valueType="num">
                                      <p:cBhvr>
                                        <p:cTn id="13" dur="1500" fill="hold"/>
                                        <p:tgtEl>
                                          <p:spTgt spid="7">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ctr" rtl="1" hangingPunct="0">
              <a:tabLst>
                <a:tab pos="11574463" algn="l"/>
              </a:tabLst>
            </a:pPr>
            <a:r>
              <a:rPr lang="ar-SA" sz="1400" dirty="0"/>
              <a:t>أصبحت مسألة حماية البيئة من أهم القضايا التي تشغل اهتمام المجتمعات الانسانية في </a:t>
            </a:r>
            <a:r>
              <a:rPr lang="ar-SA" sz="1400" dirty="0" smtClean="0"/>
              <a:t>عصرنا </a:t>
            </a:r>
            <a:r>
              <a:rPr lang="ar-SA" sz="1400" dirty="0"/>
              <a:t>الحالي، نظرا لما </a:t>
            </a:r>
            <a:r>
              <a:rPr lang="ar-SA" sz="1400" dirty="0" err="1" smtClean="0"/>
              <a:t>شهدهأصبحتسألة</a:t>
            </a:r>
            <a:r>
              <a:rPr lang="ar-SA" sz="1400" dirty="0" smtClean="0"/>
              <a:t> </a:t>
            </a:r>
            <a:r>
              <a:rPr lang="ar-SA" sz="1400" dirty="0"/>
              <a:t>حماية البيئة من أهم القضايا التي تشغل اهتمام المجتمعات الانسانية في عصرنا الحالي، نظرا لما شهده العالم من اختلال في توازنه البيئي الطبيعي، وظهور الكوارث الطبيعية التي باءت </a:t>
            </a:r>
            <a:r>
              <a:rPr lang="ar-SA" sz="1400" dirty="0" smtClean="0"/>
              <a:t>المبذولة </a:t>
            </a:r>
            <a:r>
              <a:rPr lang="ar-SA" sz="1400" dirty="0"/>
              <a:t>لحماية البيئة والمحافظة عليها، من خلال مختلف </a:t>
            </a:r>
            <a:r>
              <a:rPr lang="ar-SA" sz="1400" dirty="0" err="1" smtClean="0"/>
              <a:t>وسائلظيف</a:t>
            </a:r>
            <a:r>
              <a:rPr lang="ar-SA" sz="1400" dirty="0" smtClean="0"/>
              <a:t> </a:t>
            </a:r>
            <a:r>
              <a:rPr lang="ar-SA" sz="1400" dirty="0"/>
              <a:t>المعلومات والأخبار ذات الشأن البيئي </a:t>
            </a:r>
            <a:r>
              <a:rPr lang="ar-SA" sz="1400" dirty="0" err="1"/>
              <a:t>بناءا</a:t>
            </a:r>
            <a:r>
              <a:rPr lang="ar-SA" sz="1400" dirty="0"/>
              <a:t> على </a:t>
            </a:r>
            <a:r>
              <a:rPr lang="ar-SA" sz="1400" dirty="0" smtClean="0"/>
              <a:t>أساليب</a:t>
            </a:r>
            <a:endParaRPr lang="ar-DZ" sz="3600" b="1" i="1" dirty="0" smtClean="0">
              <a:solidFill>
                <a:schemeClr val="tx1"/>
              </a:solidFill>
            </a:endParaRPr>
          </a:p>
          <a:p>
            <a:pPr marL="1252538" indent="541338" algn="r" rtl="1" hangingPunct="0">
              <a:tabLst>
                <a:tab pos="11574463" algn="l"/>
              </a:tabLst>
            </a:pPr>
            <a:endParaRPr lang="ar-DZ" sz="3600" b="1" i="1" dirty="0">
              <a:solidFill>
                <a:schemeClr val="tx1"/>
              </a:solidFill>
            </a:endParaRPr>
          </a:p>
          <a:p>
            <a:pPr marL="1252538" indent="541338" algn="r" rtl="1" hangingPunct="0">
              <a:tabLst>
                <a:tab pos="11574463" algn="l"/>
              </a:tabLst>
            </a:pPr>
            <a:r>
              <a:rPr lang="ar-DZ" sz="3600" b="1" i="1" dirty="0" smtClean="0">
                <a:solidFill>
                  <a:schemeClr val="tx1"/>
                </a:solidFill>
              </a:rPr>
              <a:t> </a:t>
            </a:r>
            <a:r>
              <a:rPr lang="ar-DZ" sz="2800" b="1" i="1" dirty="0" smtClean="0">
                <a:solidFill>
                  <a:schemeClr val="tx1"/>
                </a:solidFill>
              </a:rPr>
              <a:t>مقدمـــة</a:t>
            </a:r>
          </a:p>
          <a:p>
            <a:pPr marL="1709738" indent="-457200" algn="r" rtl="1" hangingPunct="0">
              <a:buFont typeface="Wingdings" panose="05000000000000000000" pitchFamily="2" charset="2"/>
              <a:buChar char="q"/>
              <a:tabLst>
                <a:tab pos="11574463" algn="l"/>
              </a:tabLst>
            </a:pPr>
            <a:r>
              <a:rPr lang="ar-DZ" sz="2800" dirty="0" smtClean="0">
                <a:solidFill>
                  <a:schemeClr val="tx1"/>
                </a:solidFill>
              </a:rPr>
              <a:t> مفهوم </a:t>
            </a:r>
            <a:r>
              <a:rPr lang="ar-DZ" sz="2800" dirty="0">
                <a:solidFill>
                  <a:schemeClr val="tx1"/>
                </a:solidFill>
              </a:rPr>
              <a:t>الإعلام </a:t>
            </a:r>
            <a:r>
              <a:rPr lang="ar-DZ" sz="2800" dirty="0" smtClean="0">
                <a:solidFill>
                  <a:schemeClr val="tx1"/>
                </a:solidFill>
              </a:rPr>
              <a:t>البيئي</a:t>
            </a:r>
          </a:p>
          <a:p>
            <a:pPr marL="1709738" indent="-457200" algn="r" rtl="1" hangingPunct="0">
              <a:buFont typeface="Wingdings" panose="05000000000000000000" pitchFamily="2" charset="2"/>
              <a:buChar char="q"/>
              <a:tabLst>
                <a:tab pos="11574463" algn="l"/>
              </a:tabLst>
            </a:pPr>
            <a:r>
              <a:rPr lang="ar-DZ" sz="2800" dirty="0" smtClean="0">
                <a:solidFill>
                  <a:schemeClr val="tx1"/>
                </a:solidFill>
              </a:rPr>
              <a:t> نشأة </a:t>
            </a:r>
            <a:r>
              <a:rPr lang="ar-DZ" sz="2800" dirty="0">
                <a:solidFill>
                  <a:schemeClr val="tx1"/>
                </a:solidFill>
              </a:rPr>
              <a:t>ومراحل تطور الإعلام البيئي</a:t>
            </a:r>
          </a:p>
          <a:p>
            <a:pPr marL="1252538" indent="541338" algn="r" defTabSz="323850" rtl="1">
              <a:buFont typeface="Wingdings" panose="05000000000000000000" pitchFamily="2" charset="2"/>
              <a:buChar char="q"/>
            </a:pPr>
            <a:r>
              <a:rPr lang="ar-DZ" sz="2800" dirty="0" smtClean="0">
                <a:solidFill>
                  <a:schemeClr val="tx1"/>
                </a:solidFill>
              </a:rPr>
              <a:t>أهمية ووظائف </a:t>
            </a:r>
            <a:r>
              <a:rPr lang="ar-DZ" sz="2800" dirty="0">
                <a:solidFill>
                  <a:schemeClr val="tx1"/>
                </a:solidFill>
              </a:rPr>
              <a:t>الإعلام البيئي</a:t>
            </a:r>
          </a:p>
          <a:p>
            <a:pPr marL="1252538" indent="541338" algn="r" defTabSz="323850" rtl="1">
              <a:buFont typeface="Wingdings" panose="05000000000000000000" pitchFamily="2" charset="2"/>
              <a:buChar char="q"/>
            </a:pPr>
            <a:r>
              <a:rPr lang="ar-DZ" sz="2800" dirty="0" smtClean="0">
                <a:solidFill>
                  <a:schemeClr val="tx1"/>
                </a:solidFill>
              </a:rPr>
              <a:t>أهداف وخصائص الإعلام البيئي</a:t>
            </a:r>
          </a:p>
          <a:p>
            <a:pPr marL="1252538" indent="541338" algn="r" defTabSz="323850" rtl="1">
              <a:buFont typeface="Wingdings" panose="05000000000000000000" pitchFamily="2" charset="2"/>
              <a:buChar char="q"/>
            </a:pPr>
            <a:r>
              <a:rPr lang="ar-DZ" sz="2800" dirty="0" smtClean="0">
                <a:solidFill>
                  <a:schemeClr val="tx1"/>
                </a:solidFill>
              </a:rPr>
              <a:t>العقبات التي تواجه الإعلام البيئي</a:t>
            </a:r>
          </a:p>
          <a:p>
            <a:pPr marL="1252538" indent="541338" algn="r" defTabSz="323850" rtl="1">
              <a:buFont typeface="Wingdings" panose="05000000000000000000" pitchFamily="2" charset="2"/>
              <a:buChar char="q"/>
            </a:pPr>
            <a:r>
              <a:rPr lang="ar-DZ" sz="2800" dirty="0" smtClean="0">
                <a:solidFill>
                  <a:schemeClr val="tx1"/>
                </a:solidFill>
              </a:rPr>
              <a:t>المعالجة الإعلامية لقضايا البيئة</a:t>
            </a:r>
          </a:p>
        </p:txBody>
      </p:sp>
      <p:sp>
        <p:nvSpPr>
          <p:cNvPr id="2" name="Explosion 2 1"/>
          <p:cNvSpPr/>
          <p:nvPr/>
        </p:nvSpPr>
        <p:spPr>
          <a:xfrm>
            <a:off x="2352912" y="267635"/>
            <a:ext cx="6913756" cy="2286000"/>
          </a:xfrm>
          <a:prstGeom prst="irregularSeal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DZ" sz="4000" b="1" i="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محــاور </a:t>
            </a:r>
            <a:r>
              <a:rPr lang="ar-DZ" sz="40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الملتقــى </a:t>
            </a:r>
            <a:endParaRPr lang="fr-FR"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extLst>
      <p:ext uri="{BB962C8B-B14F-4D97-AF65-F5344CB8AC3E}">
        <p14:creationId xmlns:p14="http://schemas.microsoft.com/office/powerpoint/2010/main" xmlns="" val="3416331715"/>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49" presetClass="entr" presetSubtype="0" decel="100000" fill="hold" nodeType="after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 calcmode="lin" valueType="num">
                                      <p:cBhvr>
                                        <p:cTn id="14"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7">
                                            <p:txEl>
                                              <p:pRg st="0" end="0"/>
                                            </p:txEl>
                                          </p:spTgt>
                                        </p:tgtEl>
                                        <p:attrNameLst>
                                          <p:attrName>style.rotation</p:attrName>
                                        </p:attrNameLst>
                                      </p:cBhvr>
                                      <p:tavLst>
                                        <p:tav tm="0">
                                          <p:val>
                                            <p:fltVal val="360"/>
                                          </p:val>
                                        </p:tav>
                                        <p:tav tm="100000">
                                          <p:val>
                                            <p:fltVal val="0"/>
                                          </p:val>
                                        </p:tav>
                                      </p:tavLst>
                                    </p:anim>
                                    <p:animEffect transition="in" filter="fade">
                                      <p:cBhvr>
                                        <p:cTn id="17" dur="500"/>
                                        <p:tgtEl>
                                          <p:spTgt spid="7">
                                            <p:txEl>
                                              <p:pRg st="0" end="0"/>
                                            </p:txEl>
                                          </p:spTgt>
                                        </p:tgtEl>
                                      </p:cBhvr>
                                    </p:animEffect>
                                  </p:childTnLst>
                                </p:cTn>
                              </p:par>
                            </p:childTnLst>
                          </p:cTn>
                        </p:par>
                        <p:par>
                          <p:cTn id="18" fill="hold">
                            <p:stCondLst>
                              <p:cond delay="1500"/>
                            </p:stCondLst>
                            <p:childTnLst>
                              <p:par>
                                <p:cTn id="19" presetID="49" presetClass="entr" presetSubtype="0" decel="100000" fill="hold" nodeType="after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7">
                                            <p:txEl>
                                              <p:pRg st="2" end="2"/>
                                            </p:txEl>
                                          </p:spTgt>
                                        </p:tgtEl>
                                        <p:attrNameLst>
                                          <p:attrName>style.rotation</p:attrName>
                                        </p:attrNameLst>
                                      </p:cBhvr>
                                      <p:tavLst>
                                        <p:tav tm="0">
                                          <p:val>
                                            <p:fltVal val="360"/>
                                          </p:val>
                                        </p:tav>
                                        <p:tav tm="100000">
                                          <p:val>
                                            <p:fltVal val="0"/>
                                          </p:val>
                                        </p:tav>
                                      </p:tavLst>
                                    </p:anim>
                                    <p:animEffect transition="in" filter="fade">
                                      <p:cBhvr>
                                        <p:cTn id="24" dur="500"/>
                                        <p:tgtEl>
                                          <p:spTgt spid="7">
                                            <p:txEl>
                                              <p:pRg st="2" end="2"/>
                                            </p:txEl>
                                          </p:spTgt>
                                        </p:tgtEl>
                                      </p:cBhvr>
                                    </p:animEffect>
                                  </p:childTnLst>
                                </p:cTn>
                              </p:par>
                            </p:childTnLst>
                          </p:cTn>
                        </p:par>
                        <p:par>
                          <p:cTn id="25" fill="hold">
                            <p:stCondLst>
                              <p:cond delay="2000"/>
                            </p:stCondLst>
                            <p:childTnLst>
                              <p:par>
                                <p:cTn id="26" presetID="49" presetClass="entr" presetSubtype="0" decel="100000" fill="hold" nodeType="after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3" end="3"/>
                                            </p:txEl>
                                          </p:spTgt>
                                        </p:tgtEl>
                                        <p:attrNameLst>
                                          <p:attrName>ppt_h</p:attrName>
                                        </p:attrNameLst>
                                      </p:cBhvr>
                                      <p:tavLst>
                                        <p:tav tm="0">
                                          <p:val>
                                            <p:fltVal val="0"/>
                                          </p:val>
                                        </p:tav>
                                        <p:tav tm="100000">
                                          <p:val>
                                            <p:strVal val="#ppt_h"/>
                                          </p:val>
                                        </p:tav>
                                      </p:tavLst>
                                    </p:anim>
                                    <p:anim calcmode="lin" valueType="num">
                                      <p:cBhvr>
                                        <p:cTn id="30" dur="500" fill="hold"/>
                                        <p:tgtEl>
                                          <p:spTgt spid="7">
                                            <p:txEl>
                                              <p:pRg st="3" end="3"/>
                                            </p:txEl>
                                          </p:spTgt>
                                        </p:tgtEl>
                                        <p:attrNameLst>
                                          <p:attrName>style.rotation</p:attrName>
                                        </p:attrNameLst>
                                      </p:cBhvr>
                                      <p:tavLst>
                                        <p:tav tm="0">
                                          <p:val>
                                            <p:fltVal val="360"/>
                                          </p:val>
                                        </p:tav>
                                        <p:tav tm="100000">
                                          <p:val>
                                            <p:fltVal val="0"/>
                                          </p:val>
                                        </p:tav>
                                      </p:tavLst>
                                    </p:anim>
                                    <p:animEffect transition="in" filter="fade">
                                      <p:cBhvr>
                                        <p:cTn id="31" dur="500"/>
                                        <p:tgtEl>
                                          <p:spTgt spid="7">
                                            <p:txEl>
                                              <p:pRg st="3" end="3"/>
                                            </p:txEl>
                                          </p:spTgt>
                                        </p:tgtEl>
                                      </p:cBhvr>
                                    </p:animEffect>
                                  </p:childTnLst>
                                </p:cTn>
                              </p:par>
                            </p:childTnLst>
                          </p:cTn>
                        </p:par>
                        <p:par>
                          <p:cTn id="32" fill="hold">
                            <p:stCondLst>
                              <p:cond delay="2500"/>
                            </p:stCondLst>
                            <p:childTnLst>
                              <p:par>
                                <p:cTn id="33" presetID="49" presetClass="entr" presetSubtype="0" decel="100000" fill="hold" nodeType="after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500" fill="hold"/>
                                        <p:tgtEl>
                                          <p:spTgt spid="7">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7">
                                            <p:txEl>
                                              <p:pRg st="4" end="4"/>
                                            </p:txEl>
                                          </p:spTgt>
                                        </p:tgtEl>
                                        <p:attrNameLst>
                                          <p:attrName>ppt_h</p:attrName>
                                        </p:attrNameLst>
                                      </p:cBhvr>
                                      <p:tavLst>
                                        <p:tav tm="0">
                                          <p:val>
                                            <p:fltVal val="0"/>
                                          </p:val>
                                        </p:tav>
                                        <p:tav tm="100000">
                                          <p:val>
                                            <p:strVal val="#ppt_h"/>
                                          </p:val>
                                        </p:tav>
                                      </p:tavLst>
                                    </p:anim>
                                    <p:anim calcmode="lin" valueType="num">
                                      <p:cBhvr>
                                        <p:cTn id="37" dur="500" fill="hold"/>
                                        <p:tgtEl>
                                          <p:spTgt spid="7">
                                            <p:txEl>
                                              <p:pRg st="4" end="4"/>
                                            </p:txEl>
                                          </p:spTgt>
                                        </p:tgtEl>
                                        <p:attrNameLst>
                                          <p:attrName>style.rotation</p:attrName>
                                        </p:attrNameLst>
                                      </p:cBhvr>
                                      <p:tavLst>
                                        <p:tav tm="0">
                                          <p:val>
                                            <p:fltVal val="360"/>
                                          </p:val>
                                        </p:tav>
                                        <p:tav tm="100000">
                                          <p:val>
                                            <p:fltVal val="0"/>
                                          </p:val>
                                        </p:tav>
                                      </p:tavLst>
                                    </p:anim>
                                    <p:animEffect transition="in" filter="fade">
                                      <p:cBhvr>
                                        <p:cTn id="38" dur="500"/>
                                        <p:tgtEl>
                                          <p:spTgt spid="7">
                                            <p:txEl>
                                              <p:pRg st="4" end="4"/>
                                            </p:txEl>
                                          </p:spTgt>
                                        </p:tgtEl>
                                      </p:cBhvr>
                                    </p:animEffect>
                                  </p:childTnLst>
                                </p:cTn>
                              </p:par>
                            </p:childTnLst>
                          </p:cTn>
                        </p:par>
                        <p:par>
                          <p:cTn id="39" fill="hold">
                            <p:stCondLst>
                              <p:cond delay="3000"/>
                            </p:stCondLst>
                            <p:childTnLst>
                              <p:par>
                                <p:cTn id="40" presetID="9" presetClass="entr" presetSubtype="0" fill="hold" nodeType="afterEffect">
                                  <p:stCondLst>
                                    <p:cond delay="500"/>
                                  </p:stCondLst>
                                  <p:childTnLst>
                                    <p:set>
                                      <p:cBhvr>
                                        <p:cTn id="41" dur="1" fill="hold">
                                          <p:stCondLst>
                                            <p:cond delay="0"/>
                                          </p:stCondLst>
                                        </p:cTn>
                                        <p:tgtEl>
                                          <p:spTgt spid="7">
                                            <p:txEl>
                                              <p:pRg st="5" end="5"/>
                                            </p:txEl>
                                          </p:spTgt>
                                        </p:tgtEl>
                                        <p:attrNameLst>
                                          <p:attrName>style.visibility</p:attrName>
                                        </p:attrNameLst>
                                      </p:cBhvr>
                                      <p:to>
                                        <p:strVal val="visible"/>
                                      </p:to>
                                    </p:set>
                                    <p:animEffect transition="in" filter="dissolve">
                                      <p:cBhvr>
                                        <p:cTn id="42" dur="1000"/>
                                        <p:tgtEl>
                                          <p:spTgt spid="7">
                                            <p:txEl>
                                              <p:pRg st="5" end="5"/>
                                            </p:txEl>
                                          </p:spTgt>
                                        </p:tgtEl>
                                      </p:cBhvr>
                                    </p:animEffect>
                                  </p:childTnLst>
                                </p:cTn>
                              </p:par>
                            </p:childTnLst>
                          </p:cTn>
                        </p:par>
                        <p:par>
                          <p:cTn id="43" fill="hold">
                            <p:stCondLst>
                              <p:cond delay="4500"/>
                            </p:stCondLst>
                            <p:childTnLst>
                              <p:par>
                                <p:cTn id="44" presetID="9" presetClass="entr" presetSubtype="0" fill="hold" nodeType="afterEffect">
                                  <p:stCondLst>
                                    <p:cond delay="500"/>
                                  </p:stCondLst>
                                  <p:childTnLst>
                                    <p:set>
                                      <p:cBhvr>
                                        <p:cTn id="45" dur="1" fill="hold">
                                          <p:stCondLst>
                                            <p:cond delay="0"/>
                                          </p:stCondLst>
                                        </p:cTn>
                                        <p:tgtEl>
                                          <p:spTgt spid="7">
                                            <p:txEl>
                                              <p:pRg st="6" end="6"/>
                                            </p:txEl>
                                          </p:spTgt>
                                        </p:tgtEl>
                                        <p:attrNameLst>
                                          <p:attrName>style.visibility</p:attrName>
                                        </p:attrNameLst>
                                      </p:cBhvr>
                                      <p:to>
                                        <p:strVal val="visible"/>
                                      </p:to>
                                    </p:set>
                                    <p:animEffect transition="in" filter="dissolve">
                                      <p:cBhvr>
                                        <p:cTn id="46" dur="1000"/>
                                        <p:tgtEl>
                                          <p:spTgt spid="7">
                                            <p:txEl>
                                              <p:pRg st="6" end="6"/>
                                            </p:txEl>
                                          </p:spTgt>
                                        </p:tgtEl>
                                      </p:cBhvr>
                                    </p:animEffect>
                                  </p:childTnLst>
                                </p:cTn>
                              </p:par>
                            </p:childTnLst>
                          </p:cTn>
                        </p:par>
                        <p:par>
                          <p:cTn id="47" fill="hold">
                            <p:stCondLst>
                              <p:cond delay="6000"/>
                            </p:stCondLst>
                            <p:childTnLst>
                              <p:par>
                                <p:cTn id="48" presetID="9" presetClass="entr" presetSubtype="0" fill="hold" nodeType="afterEffect">
                                  <p:stCondLst>
                                    <p:cond delay="500"/>
                                  </p:stCondLst>
                                  <p:childTnLst>
                                    <p:set>
                                      <p:cBhvr>
                                        <p:cTn id="49" dur="1" fill="hold">
                                          <p:stCondLst>
                                            <p:cond delay="0"/>
                                          </p:stCondLst>
                                        </p:cTn>
                                        <p:tgtEl>
                                          <p:spTgt spid="7">
                                            <p:txEl>
                                              <p:pRg st="7" end="7"/>
                                            </p:txEl>
                                          </p:spTgt>
                                        </p:tgtEl>
                                        <p:attrNameLst>
                                          <p:attrName>style.visibility</p:attrName>
                                        </p:attrNameLst>
                                      </p:cBhvr>
                                      <p:to>
                                        <p:strVal val="visible"/>
                                      </p:to>
                                    </p:set>
                                    <p:animEffect transition="in" filter="dissolve">
                                      <p:cBhvr>
                                        <p:cTn id="50" dur="1000"/>
                                        <p:tgtEl>
                                          <p:spTgt spid="7">
                                            <p:txEl>
                                              <p:pRg st="7" end="7"/>
                                            </p:txEl>
                                          </p:spTgt>
                                        </p:tgtEl>
                                      </p:cBhvr>
                                    </p:animEffect>
                                  </p:childTnLst>
                                </p:cTn>
                              </p:par>
                            </p:childTnLst>
                          </p:cTn>
                        </p:par>
                        <p:par>
                          <p:cTn id="51" fill="hold">
                            <p:stCondLst>
                              <p:cond delay="7500"/>
                            </p:stCondLst>
                            <p:childTnLst>
                              <p:par>
                                <p:cTn id="52" presetID="9" presetClass="entr" presetSubtype="0" fill="hold" nodeType="afterEffect">
                                  <p:stCondLst>
                                    <p:cond delay="500"/>
                                  </p:stCondLst>
                                  <p:childTnLst>
                                    <p:set>
                                      <p:cBhvr>
                                        <p:cTn id="53" dur="1" fill="hold">
                                          <p:stCondLst>
                                            <p:cond delay="0"/>
                                          </p:stCondLst>
                                        </p:cTn>
                                        <p:tgtEl>
                                          <p:spTgt spid="7">
                                            <p:txEl>
                                              <p:pRg st="8" end="8"/>
                                            </p:txEl>
                                          </p:spTgt>
                                        </p:tgtEl>
                                        <p:attrNameLst>
                                          <p:attrName>style.visibility</p:attrName>
                                        </p:attrNameLst>
                                      </p:cBhvr>
                                      <p:to>
                                        <p:strVal val="visible"/>
                                      </p:to>
                                    </p:set>
                                    <p:animEffect transition="in" filter="dissolve">
                                      <p:cBhvr>
                                        <p:cTn id="54" dur="10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574463" algn="l"/>
              </a:tabLst>
            </a:pPr>
            <a:r>
              <a:rPr lang="ar-SA" sz="1400" dirty="0"/>
              <a:t>أصبحت مسألة حماية البيئة من أهم القضايا التي تشغل اهتمام المجتمعات الانسانية في عصرنا الحالي، نظرا لما </a:t>
            </a:r>
            <a:r>
              <a:rPr lang="ar-SA" sz="1400" dirty="0" err="1" smtClean="0"/>
              <a:t>شهدهأصبحتسألة</a:t>
            </a:r>
            <a:r>
              <a:rPr lang="ar-SA" sz="1400" dirty="0" smtClean="0"/>
              <a:t> </a:t>
            </a:r>
            <a:r>
              <a:rPr lang="ar-SA" sz="1400" dirty="0"/>
              <a:t>حماية البيئة من أهم القضايا التي تشغل اهتمام المجتمعات الانسانية في عصرنا الحالي، نظرا لما شهده العالم من اختلال في توازنه البيئي الطبيعي، وظهور الكوارث الطبيعية التي باءت تهدد </a:t>
            </a:r>
            <a:r>
              <a:rPr lang="ar-SA" sz="1400" dirty="0" smtClean="0"/>
              <a:t>استمراره، ويلعب </a:t>
            </a:r>
            <a:r>
              <a:rPr lang="ar-SA" sz="1400" dirty="0"/>
              <a:t>الإعلام البيئي دورا محوريا هاما في دعم الجهود المبذولة لحماية البيئة والمحافظة عليها، من خلال مختلف وسائل الإعلام، منها المقروءة والمرئية والمسموعة وحتى الالكترونية التي تعمل </a:t>
            </a:r>
            <a:r>
              <a:rPr lang="ar-SA" sz="1400" dirty="0" smtClean="0"/>
              <a:t>على توظيف </a:t>
            </a:r>
            <a:r>
              <a:rPr lang="ar-SA" sz="1400" dirty="0"/>
              <a:t>المعلومات والأخبار ذات الشأن البيئي </a:t>
            </a:r>
            <a:r>
              <a:rPr lang="ar-SA" sz="1400" dirty="0" err="1"/>
              <a:t>بناءا</a:t>
            </a:r>
            <a:r>
              <a:rPr lang="ar-SA" sz="1400" dirty="0"/>
              <a:t> على أساليب محددة، في شكل قالب إعلامي بيئي، </a:t>
            </a:r>
            <a:r>
              <a:rPr lang="ar-DZ" sz="3200" dirty="0" smtClean="0"/>
              <a:t>مق                                       </a:t>
            </a:r>
            <a:r>
              <a:rPr lang="ar-DZ" sz="3600" b="1" i="1" dirty="0" err="1" smtClean="0"/>
              <a:t>دمة</a:t>
            </a:r>
            <a:r>
              <a:rPr lang="ar-DZ" sz="3600" b="1" i="1" dirty="0" err="1" smtClean="0">
                <a:solidFill>
                  <a:schemeClr val="tx1"/>
                </a:solidFill>
              </a:rPr>
              <a:t>مـقـــدمــة</a:t>
            </a:r>
            <a:r>
              <a:rPr lang="ar-SA" sz="1400" dirty="0" smtClean="0"/>
              <a:t>أسا</a:t>
            </a:r>
            <a:endParaRPr lang="ar-DZ" sz="1400" dirty="0" smtClean="0"/>
          </a:p>
          <a:p>
            <a:pPr algn="ctr" rtl="1" hangingPunct="0"/>
            <a:r>
              <a:rPr lang="ar-SA" sz="1400" dirty="0" err="1" smtClean="0"/>
              <a:t>سا</a:t>
            </a:r>
            <a:r>
              <a:rPr lang="ar-SA" sz="1400" dirty="0" smtClean="0"/>
              <a:t> </a:t>
            </a:r>
            <a:r>
              <a:rPr lang="ar-SA" sz="1400" dirty="0"/>
              <a:t>إلى التوعية والتحسيس بخطورة المشكلات البيئية وضرورة حماية البيئة. </a:t>
            </a:r>
            <a:endParaRPr lang="fr-FR" sz="1400" dirty="0"/>
          </a:p>
          <a:p>
            <a:pPr marL="88900" indent="88900" algn="r" defTabSz="323850" rtl="1"/>
            <a:r>
              <a:rPr lang="ar-DZ" sz="2400" dirty="0" smtClean="0">
                <a:solidFill>
                  <a:schemeClr val="tx1"/>
                </a:solidFill>
              </a:rPr>
              <a:t>     </a:t>
            </a:r>
            <a:r>
              <a:rPr lang="ar-SA" sz="2400" dirty="0" smtClean="0">
                <a:solidFill>
                  <a:schemeClr val="tx1"/>
                </a:solidFill>
              </a:rPr>
              <a:t>يُعدّ </a:t>
            </a:r>
            <a:r>
              <a:rPr lang="ar-SA" sz="2400" dirty="0">
                <a:solidFill>
                  <a:schemeClr val="tx1"/>
                </a:solidFill>
              </a:rPr>
              <a:t>الإعلام البيئي بوسائله المختلفة فرعاً من فروع الإعلام، ومن أهمِّ الوسائل التي تلعب دوراً هامَّاً في تنمية الوعي بقضايا البيئة ومشكلاتها، وتعميق شعور المواطن بواجباته ومسؤولياته تجاه البيئة، ونشر مفاهيم التنمية المستدامة، وبشكلٍ خاصٍّ بعد زيادة الضغوط الاجتماعيَّة والاقتصاديَّة والسياسيَّة على البيئة ومكوِّناتها </a:t>
            </a:r>
            <a:r>
              <a:rPr lang="ar-SA" sz="2400" dirty="0" smtClean="0">
                <a:solidFill>
                  <a:schemeClr val="tx1"/>
                </a:solidFill>
              </a:rPr>
              <a:t>العالم </a:t>
            </a:r>
            <a:r>
              <a:rPr lang="ar-SA" sz="2400" dirty="0">
                <a:solidFill>
                  <a:schemeClr val="tx1"/>
                </a:solidFill>
              </a:rPr>
              <a:t>من اختلال في توازنه البيئي الطبيعي، وظهور الكوارث الطبيعية التي باءت تهدد </a:t>
            </a:r>
            <a:r>
              <a:rPr lang="ar-SA" sz="2400" dirty="0" smtClean="0">
                <a:solidFill>
                  <a:schemeClr val="tx1"/>
                </a:solidFill>
              </a:rPr>
              <a:t>استمراريته</a:t>
            </a:r>
            <a:r>
              <a:rPr lang="ar-DZ" sz="2400" dirty="0" smtClean="0">
                <a:solidFill>
                  <a:schemeClr val="tx1"/>
                </a:solidFill>
              </a:rPr>
              <a:t>.</a:t>
            </a:r>
          </a:p>
          <a:p>
            <a:pPr marL="88900" indent="88900" algn="r" defTabSz="323850" rtl="1"/>
            <a:r>
              <a:rPr lang="ar-DZ" sz="2400" dirty="0">
                <a:solidFill>
                  <a:schemeClr val="tx1"/>
                </a:solidFill>
              </a:rPr>
              <a:t> </a:t>
            </a:r>
            <a:r>
              <a:rPr lang="ar-DZ" sz="2400" dirty="0" smtClean="0">
                <a:solidFill>
                  <a:schemeClr val="tx1"/>
                </a:solidFill>
              </a:rPr>
              <a:t>  </a:t>
            </a:r>
            <a:r>
              <a:rPr lang="ar-SA" sz="2400" dirty="0" smtClean="0">
                <a:solidFill>
                  <a:schemeClr val="tx1"/>
                </a:solidFill>
              </a:rPr>
              <a:t> </a:t>
            </a:r>
            <a:r>
              <a:rPr lang="ar-SA" sz="2400" dirty="0">
                <a:solidFill>
                  <a:schemeClr val="tx1"/>
                </a:solidFill>
              </a:rPr>
              <a:t>ويلعب الإعلام البيئي دورا محوريا هاما في دعم الجهود المبذولة لحماية البيئة والمحافظة عليها، من خلال مختلف وسائل الإعلام، منها المقروءة والمرئية والمسموعة وحتى الالكترونية التي تعمل على توظيف المعلومات والأخبار ذات الشأن البيئي </a:t>
            </a:r>
            <a:r>
              <a:rPr lang="ar-SA" sz="2400" dirty="0" smtClean="0">
                <a:solidFill>
                  <a:schemeClr val="tx1"/>
                </a:solidFill>
              </a:rPr>
              <a:t>بناء</a:t>
            </a:r>
            <a:r>
              <a:rPr lang="ar-DZ" sz="2400" dirty="0" smtClean="0">
                <a:solidFill>
                  <a:schemeClr val="tx1"/>
                </a:solidFill>
              </a:rPr>
              <a:t> </a:t>
            </a:r>
            <a:r>
              <a:rPr lang="ar-SA" sz="2400" dirty="0" smtClean="0">
                <a:solidFill>
                  <a:schemeClr val="tx1"/>
                </a:solidFill>
              </a:rPr>
              <a:t>على </a:t>
            </a:r>
            <a:r>
              <a:rPr lang="ar-SA" sz="2400" dirty="0">
                <a:solidFill>
                  <a:schemeClr val="tx1"/>
                </a:solidFill>
              </a:rPr>
              <a:t>أساليب محددة، في شكل قالب إعلامي بيئي، يهدف أساسا إلى التوعية والتحسيس بخطورة المشكلات البيئية وضرورة حماية البيئة. </a:t>
            </a:r>
            <a:endParaRPr lang="fr-FR" sz="2400" dirty="0">
              <a:solidFill>
                <a:schemeClr val="tx1"/>
              </a:solidFill>
            </a:endParaRPr>
          </a:p>
          <a:p>
            <a:pPr marL="446088" algn="just"/>
            <a:r>
              <a:rPr lang="ar-SA" sz="1400" dirty="0"/>
              <a:t>يُعدّ الإعلام البيئي بوسائله المختلفة فرعاً من فروع الإعلام، ومن أهمِّ الوسائل التي تلعب دوراً هامَّاً في تنمية الوعي بقضايا البيئة ومشكلاتها، وتعميق شعور المواطن بواجباته ومسؤولياته تجاه البيئة، ونشر مفاهيم التنمية المستدامة، وبشكلٍ خاصٍّ بعد زيادة الضغوط الاجتماعيَّة والاقتصاديَّة والسياسيَّة على البيئة ومكوِّناتها </a:t>
            </a:r>
            <a:endParaRPr lang="fr-FR" sz="1400" dirty="0"/>
          </a:p>
        </p:txBody>
      </p:sp>
    </p:spTree>
    <p:extLst>
      <p:ext uri="{BB962C8B-B14F-4D97-AF65-F5344CB8AC3E}">
        <p14:creationId xmlns:p14="http://schemas.microsoft.com/office/powerpoint/2010/main" xmlns="" val="3272508794"/>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7">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7">
                                            <p:txEl>
                                              <p:pRg st="0" end="0"/>
                                            </p:txEl>
                                          </p:spTgt>
                                        </p:tgtEl>
                                      </p:cBhvr>
                                    </p:animEffect>
                                  </p:childTnLst>
                                </p:cTn>
                              </p:par>
                            </p:childTnLst>
                          </p:cTn>
                        </p:par>
                        <p:par>
                          <p:cTn id="11" fill="hold">
                            <p:stCondLst>
                              <p:cond delay="500"/>
                            </p:stCondLst>
                            <p:childTnLst>
                              <p:par>
                                <p:cTn id="12" presetID="9" presetClass="entr" presetSubtype="0" fill="hold" nodeType="afterEffect">
                                  <p:stCondLst>
                                    <p:cond delay="500"/>
                                  </p:stCondLst>
                                  <p:childTnLst>
                                    <p:set>
                                      <p:cBhvr>
                                        <p:cTn id="13" dur="1" fill="hold">
                                          <p:stCondLst>
                                            <p:cond delay="0"/>
                                          </p:stCondLst>
                                        </p:cTn>
                                        <p:tgtEl>
                                          <p:spTgt spid="7">
                                            <p:txEl>
                                              <p:pRg st="2" end="2"/>
                                            </p:txEl>
                                          </p:spTgt>
                                        </p:tgtEl>
                                        <p:attrNameLst>
                                          <p:attrName>style.visibility</p:attrName>
                                        </p:attrNameLst>
                                      </p:cBhvr>
                                      <p:to>
                                        <p:strVal val="visible"/>
                                      </p:to>
                                    </p:set>
                                    <p:animEffect transition="in" filter="dissolve">
                                      <p:cBhvr>
                                        <p:cTn id="14" dur="1000"/>
                                        <p:tgtEl>
                                          <p:spTgt spid="7">
                                            <p:txEl>
                                              <p:pRg st="2" end="2"/>
                                            </p:txEl>
                                          </p:spTgt>
                                        </p:tgtEl>
                                      </p:cBhvr>
                                    </p:animEffect>
                                  </p:childTnLst>
                                </p:cTn>
                              </p:par>
                            </p:childTnLst>
                          </p:cTn>
                        </p:par>
                        <p:par>
                          <p:cTn id="15" fill="hold">
                            <p:stCondLst>
                              <p:cond delay="2000"/>
                            </p:stCondLst>
                            <p:childTnLst>
                              <p:par>
                                <p:cTn id="16" presetID="9" presetClass="entr" presetSubtype="0" fill="hold" nodeType="afterEffect">
                                  <p:stCondLst>
                                    <p:cond delay="100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dissolve">
                                      <p:cBhvr>
                                        <p:cTn id="18" dur="1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ctr" rtl="1"/>
            <a:endParaRPr lang="ar-DZ" sz="3600" b="1" i="1" dirty="0" smtClean="0">
              <a:solidFill>
                <a:schemeClr val="tx1"/>
              </a:solidFill>
            </a:endParaRPr>
          </a:p>
          <a:p>
            <a:pPr algn="ctr" rtl="1"/>
            <a:r>
              <a:rPr lang="ar-SA" sz="3600" b="1" i="1" dirty="0" smtClean="0">
                <a:solidFill>
                  <a:schemeClr val="tx1"/>
                </a:solidFill>
              </a:rPr>
              <a:t>مفهوم </a:t>
            </a:r>
            <a:r>
              <a:rPr lang="ar-SA" sz="3600" b="1" i="1" dirty="0">
                <a:solidFill>
                  <a:schemeClr val="tx1"/>
                </a:solidFill>
              </a:rPr>
              <a:t>الإعلام البيئي</a:t>
            </a:r>
            <a:endParaRPr lang="fr-FR" sz="3600" b="1" i="1" dirty="0">
              <a:solidFill>
                <a:schemeClr val="tx1"/>
              </a:solidFill>
            </a:endParaRPr>
          </a:p>
          <a:p>
            <a:pPr marL="266700" indent="-173038" algn="r" rtl="1">
              <a:lnSpc>
                <a:spcPts val="2600"/>
              </a:lnSpc>
            </a:pPr>
            <a:r>
              <a:rPr lang="ar-SA" sz="2000" dirty="0">
                <a:solidFill>
                  <a:schemeClr val="tx1"/>
                </a:solidFill>
              </a:rPr>
              <a:t>	</a:t>
            </a:r>
            <a:r>
              <a:rPr lang="ar-DZ" sz="2000" dirty="0" smtClean="0">
                <a:solidFill>
                  <a:schemeClr val="tx1"/>
                </a:solidFill>
              </a:rPr>
              <a:t>       </a:t>
            </a:r>
            <a:r>
              <a:rPr lang="ar-SA" sz="2400" dirty="0" smtClean="0">
                <a:solidFill>
                  <a:schemeClr val="tx1"/>
                </a:solidFill>
              </a:rPr>
              <a:t>يعرف </a:t>
            </a:r>
            <a:r>
              <a:rPr lang="ar-SA" sz="2400" dirty="0">
                <a:solidFill>
                  <a:schemeClr val="tx1"/>
                </a:solidFill>
              </a:rPr>
              <a:t>الاعلام البيئي على أنه نوع من الاعلام المتخصص يرمي إلى نشر المعلومات والبيانات الصحيحة من البيئة والآراء والاتجاهات المتصلة بها، بهدف تبصير الجمهور بكل ما يرتبط بالبيئة المحيطة بهم و إحداث وعي مناسب حيالها</a:t>
            </a:r>
            <a:r>
              <a:rPr lang="fr-FR" sz="2400" dirty="0">
                <a:solidFill>
                  <a:schemeClr val="tx1"/>
                </a:solidFill>
              </a:rPr>
              <a:t> .</a:t>
            </a:r>
          </a:p>
          <a:p>
            <a:pPr marL="266700" indent="-173038" algn="r" rtl="1">
              <a:lnSpc>
                <a:spcPts val="2600"/>
              </a:lnSpc>
            </a:pPr>
            <a:r>
              <a:rPr lang="ar-SA" sz="2400" dirty="0">
                <a:solidFill>
                  <a:schemeClr val="tx1"/>
                </a:solidFill>
              </a:rPr>
              <a:t>	</a:t>
            </a:r>
            <a:r>
              <a:rPr lang="ar-SA" sz="2400" dirty="0" smtClean="0">
                <a:solidFill>
                  <a:schemeClr val="tx1"/>
                </a:solidFill>
              </a:rPr>
              <a:t>ويقصد </a:t>
            </a:r>
            <a:r>
              <a:rPr lang="ar-SA" sz="2400" dirty="0">
                <a:solidFill>
                  <a:schemeClr val="tx1"/>
                </a:solidFill>
              </a:rPr>
              <a:t>بالإعلام البيئي استخدام كافة وسائل الاعلام المكتوبة، </a:t>
            </a:r>
            <a:r>
              <a:rPr lang="ar-SA" sz="2400" dirty="0" smtClean="0">
                <a:solidFill>
                  <a:schemeClr val="tx1"/>
                </a:solidFill>
              </a:rPr>
              <a:t>والمسموعة </a:t>
            </a:r>
            <a:r>
              <a:rPr lang="ar-SA" sz="2400" dirty="0">
                <a:solidFill>
                  <a:schemeClr val="tx1"/>
                </a:solidFill>
              </a:rPr>
              <a:t>و المرئية في توعية المواطنين، و مدهم بكافة المعلومات و الحقائق و الآراء عن القضايا البيئية و أسبابها و أبعادها والحلول المقترحة لمعالجتها</a:t>
            </a:r>
            <a:r>
              <a:rPr lang="fr-FR" sz="2400" dirty="0">
                <a:solidFill>
                  <a:schemeClr val="tx1"/>
                </a:solidFill>
              </a:rPr>
              <a:t>.</a:t>
            </a:r>
          </a:p>
          <a:p>
            <a:pPr marL="266700" indent="-173038" algn="r" rtl="1">
              <a:lnSpc>
                <a:spcPts val="2600"/>
              </a:lnSpc>
            </a:pPr>
            <a:r>
              <a:rPr lang="ar-SA" sz="2400" dirty="0">
                <a:solidFill>
                  <a:schemeClr val="tx1"/>
                </a:solidFill>
              </a:rPr>
              <a:t>	يعتبر الاعلام البيئي من أهم أدوات التربية والتوعية التي تتوجه بمضامينها الإعلامية البيئية لأفراد المجتمع بمختلف فئاتهم العمرية ومستوياتهم الاجتماعية والثقافية، بهدف تكوين رأي عام واعي بقضايا البيئة، </a:t>
            </a:r>
            <a:r>
              <a:rPr lang="ar-SA" sz="2400" dirty="0" smtClean="0">
                <a:solidFill>
                  <a:schemeClr val="tx1"/>
                </a:solidFill>
              </a:rPr>
              <a:t>ومتحفز </a:t>
            </a:r>
            <a:r>
              <a:rPr lang="ar-SA" sz="2400" dirty="0">
                <a:solidFill>
                  <a:schemeClr val="tx1"/>
                </a:solidFill>
              </a:rPr>
              <a:t>للمشاركة بإيجابية </a:t>
            </a:r>
            <a:r>
              <a:rPr lang="ar-DZ" sz="2400" dirty="0" smtClean="0">
                <a:solidFill>
                  <a:schemeClr val="tx1"/>
                </a:solidFill>
              </a:rPr>
              <a:t>        </a:t>
            </a:r>
            <a:r>
              <a:rPr lang="ar-SA" sz="2400" dirty="0" smtClean="0">
                <a:solidFill>
                  <a:schemeClr val="tx1"/>
                </a:solidFill>
              </a:rPr>
              <a:t>وفعالية </a:t>
            </a:r>
            <a:r>
              <a:rPr lang="ar-SA" sz="2400" dirty="0">
                <a:solidFill>
                  <a:schemeClr val="tx1"/>
                </a:solidFill>
              </a:rPr>
              <a:t>في أنشطة حماية البيئة</a:t>
            </a:r>
            <a:r>
              <a:rPr lang="fr-FR" sz="2400" dirty="0">
                <a:solidFill>
                  <a:schemeClr val="tx1"/>
                </a:solidFill>
              </a:rPr>
              <a:t>.</a:t>
            </a:r>
          </a:p>
          <a:p>
            <a:pPr marL="266700" indent="-173038" algn="r" rtl="1">
              <a:lnSpc>
                <a:spcPts val="2600"/>
              </a:lnSpc>
            </a:pPr>
            <a:r>
              <a:rPr lang="ar-SA" sz="2400" dirty="0">
                <a:solidFill>
                  <a:schemeClr val="tx1"/>
                </a:solidFill>
              </a:rPr>
              <a:t>	 </a:t>
            </a:r>
            <a:r>
              <a:rPr lang="ar-SA" sz="2400" dirty="0" smtClean="0">
                <a:solidFill>
                  <a:schemeClr val="tx1"/>
                </a:solidFill>
              </a:rPr>
              <a:t>وفي </a:t>
            </a:r>
            <a:r>
              <a:rPr lang="ar-SA" sz="2400" dirty="0">
                <a:solidFill>
                  <a:schemeClr val="tx1"/>
                </a:solidFill>
              </a:rPr>
              <a:t>ذات السياق يعتبر الاعلام البيئي تخصصا جديدا في مجال </a:t>
            </a:r>
            <a:r>
              <a:rPr lang="ar-SA" sz="2400" dirty="0" smtClean="0">
                <a:solidFill>
                  <a:schemeClr val="tx1"/>
                </a:solidFill>
              </a:rPr>
              <a:t>الإعلام،</a:t>
            </a:r>
            <a:r>
              <a:rPr lang="ar-DZ" sz="2400" dirty="0" smtClean="0">
                <a:solidFill>
                  <a:schemeClr val="tx1"/>
                </a:solidFill>
              </a:rPr>
              <a:t> </a:t>
            </a:r>
            <a:r>
              <a:rPr lang="ar-SA" sz="2400" dirty="0" smtClean="0">
                <a:solidFill>
                  <a:schemeClr val="tx1"/>
                </a:solidFill>
              </a:rPr>
              <a:t>بدأ </a:t>
            </a:r>
            <a:r>
              <a:rPr lang="ar-SA" sz="2400" dirty="0">
                <a:solidFill>
                  <a:schemeClr val="tx1"/>
                </a:solidFill>
              </a:rPr>
              <a:t>ينمو في مطلع السبعينات</a:t>
            </a:r>
            <a:r>
              <a:rPr lang="fr-FR" sz="2400" dirty="0">
                <a:solidFill>
                  <a:schemeClr val="tx1"/>
                </a:solidFill>
              </a:rPr>
              <a:t>.</a:t>
            </a:r>
          </a:p>
          <a:p>
            <a:pPr marL="266700" indent="-173038" algn="r" rtl="1">
              <a:lnSpc>
                <a:spcPts val="2600"/>
              </a:lnSpc>
            </a:pPr>
            <a:r>
              <a:rPr lang="ar-SA" sz="2400" dirty="0" smtClean="0">
                <a:solidFill>
                  <a:schemeClr val="tx1"/>
                </a:solidFill>
              </a:rPr>
              <a:t>المصطلح </a:t>
            </a:r>
            <a:r>
              <a:rPr lang="ar-SA" sz="2400" dirty="0">
                <a:solidFill>
                  <a:schemeClr val="tx1"/>
                </a:solidFill>
              </a:rPr>
              <a:t>مركب من مفهومين هما: الاعلام </a:t>
            </a:r>
            <a:r>
              <a:rPr lang="ar-SA" sz="2400" dirty="0" smtClean="0">
                <a:solidFill>
                  <a:schemeClr val="tx1"/>
                </a:solidFill>
              </a:rPr>
              <a:t>والبيئة</a:t>
            </a:r>
            <a:r>
              <a:rPr lang="fr-FR" sz="2400" dirty="0">
                <a:solidFill>
                  <a:schemeClr val="tx1"/>
                </a:solidFill>
              </a:rPr>
              <a:t>.</a:t>
            </a:r>
          </a:p>
          <a:p>
            <a:pPr marL="266700" indent="-173038" algn="r" rtl="1">
              <a:lnSpc>
                <a:spcPts val="2600"/>
              </a:lnSpc>
            </a:pPr>
            <a:r>
              <a:rPr lang="ar-SA" sz="2400" dirty="0">
                <a:solidFill>
                  <a:schemeClr val="tx1"/>
                </a:solidFill>
              </a:rPr>
              <a:t>	فالإعلام هو الترجمة الموضوعية و الصادقة للأخبار </a:t>
            </a:r>
            <a:r>
              <a:rPr lang="ar-SA" sz="2400" dirty="0" smtClean="0">
                <a:solidFill>
                  <a:schemeClr val="tx1"/>
                </a:solidFill>
              </a:rPr>
              <a:t>والحقائق وتزويد </a:t>
            </a:r>
            <a:r>
              <a:rPr lang="ar-SA" sz="2400" dirty="0">
                <a:solidFill>
                  <a:schemeClr val="tx1"/>
                </a:solidFill>
              </a:rPr>
              <a:t>الناس بها بشكل يساعدهم على تكوين رأي صائب في مضمون الوقائع</a:t>
            </a:r>
            <a:r>
              <a:rPr lang="fr-FR" sz="2400" dirty="0">
                <a:solidFill>
                  <a:schemeClr val="tx1"/>
                </a:solidFill>
              </a:rPr>
              <a:t>.</a:t>
            </a:r>
          </a:p>
          <a:p>
            <a:pPr marL="266700" indent="-173038" algn="r" rtl="1">
              <a:lnSpc>
                <a:spcPts val="2600"/>
              </a:lnSpc>
            </a:pPr>
            <a:r>
              <a:rPr lang="ar-SA" sz="2400" dirty="0">
                <a:solidFill>
                  <a:schemeClr val="tx1"/>
                </a:solidFill>
              </a:rPr>
              <a:t>	</a:t>
            </a:r>
            <a:r>
              <a:rPr lang="ar-SA" sz="2400" dirty="0" smtClean="0">
                <a:solidFill>
                  <a:schemeClr val="tx1"/>
                </a:solidFill>
              </a:rPr>
              <a:t>وأما البيئة: </a:t>
            </a:r>
            <a:r>
              <a:rPr lang="ar-SA" sz="2400" dirty="0">
                <a:solidFill>
                  <a:schemeClr val="tx1"/>
                </a:solidFill>
              </a:rPr>
              <a:t>فهي المحيط الذي يعيش فيه الانسان أرضًا </a:t>
            </a:r>
            <a:r>
              <a:rPr lang="ar-SA" sz="2400" dirty="0" smtClean="0">
                <a:solidFill>
                  <a:schemeClr val="tx1"/>
                </a:solidFill>
              </a:rPr>
              <a:t>وماءً وهواءً </a:t>
            </a:r>
            <a:r>
              <a:rPr lang="ar-SA" sz="2400" dirty="0">
                <a:solidFill>
                  <a:schemeClr val="tx1"/>
                </a:solidFill>
              </a:rPr>
              <a:t>و تأثير الموجودات التي تؤثر على </a:t>
            </a:r>
            <a:r>
              <a:rPr lang="ar-SA" sz="2400" dirty="0" smtClean="0">
                <a:solidFill>
                  <a:schemeClr val="tx1"/>
                </a:solidFill>
              </a:rPr>
              <a:t>حياته، ويعتبر </a:t>
            </a:r>
            <a:r>
              <a:rPr lang="ar-SA" sz="2400" dirty="0">
                <a:solidFill>
                  <a:schemeClr val="tx1"/>
                </a:solidFill>
              </a:rPr>
              <a:t>الإعلام أحد مقوماته الأساسية في الحفاظ على البيئة</a:t>
            </a:r>
            <a:r>
              <a:rPr lang="fr-FR" sz="2400" dirty="0">
                <a:solidFill>
                  <a:schemeClr val="tx1"/>
                </a:solidFill>
              </a:rPr>
              <a:t> .</a:t>
            </a:r>
          </a:p>
          <a:p>
            <a:pPr marL="266700" indent="-173038" algn="r" rtl="1">
              <a:lnSpc>
                <a:spcPts val="2600"/>
              </a:lnSpc>
            </a:pPr>
            <a:r>
              <a:rPr lang="ar-SA" sz="2400" dirty="0">
                <a:solidFill>
                  <a:schemeClr val="tx1"/>
                </a:solidFill>
              </a:rPr>
              <a:t>حيث يتوقف إيجاد الوعي البيئي </a:t>
            </a:r>
            <a:r>
              <a:rPr lang="ar-SA" sz="2400" dirty="0" smtClean="0">
                <a:solidFill>
                  <a:schemeClr val="tx1"/>
                </a:solidFill>
              </a:rPr>
              <a:t>واكتساب </a:t>
            </a:r>
            <a:r>
              <a:rPr lang="ar-SA" sz="2400" dirty="0">
                <a:solidFill>
                  <a:schemeClr val="tx1"/>
                </a:solidFill>
              </a:rPr>
              <a:t>المعرفة و نقلها وعلى استعداد الجمهور نفسه للتفاعل معها في التوعية لنشر القيم الجديدة الخاصة بحماية البيئة أو الدعوة للتخلي عن سلوكيات ضارة بها</a:t>
            </a:r>
            <a:r>
              <a:rPr lang="fr-FR" sz="2400" dirty="0">
                <a:solidFill>
                  <a:schemeClr val="tx1"/>
                </a:solidFill>
              </a:rPr>
              <a:t>.</a:t>
            </a:r>
          </a:p>
          <a:p>
            <a:pPr algn="r" rtl="1">
              <a:lnSpc>
                <a:spcPts val="2600"/>
              </a:lnSpc>
            </a:pPr>
            <a:r>
              <a:rPr lang="ar-SA" sz="1400" dirty="0" smtClean="0"/>
              <a:t> </a:t>
            </a:r>
            <a:endParaRPr lang="fr-FR" sz="1400" dirty="0"/>
          </a:p>
        </p:txBody>
      </p:sp>
    </p:spTree>
    <p:extLst>
      <p:ext uri="{BB962C8B-B14F-4D97-AF65-F5344CB8AC3E}">
        <p14:creationId xmlns:p14="http://schemas.microsoft.com/office/powerpoint/2010/main" xmlns="" val="840088859"/>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7">
                                            <p:txEl>
                                              <p:pRg st="1" end="1"/>
                                            </p:txEl>
                                          </p:spTgt>
                                        </p:tgtEl>
                                        <p:attrNameLst>
                                          <p:attrName>style.rotation</p:attrName>
                                        </p:attrNameLst>
                                      </p:cBhvr>
                                      <p:tavLst>
                                        <p:tav tm="0">
                                          <p:val>
                                            <p:fltVal val="360"/>
                                          </p:val>
                                        </p:tav>
                                        <p:tav tm="100000">
                                          <p:val>
                                            <p:fltVal val="0"/>
                                          </p:val>
                                        </p:tav>
                                      </p:tavLst>
                                    </p:anim>
                                    <p:animEffect transition="in" filter="fade">
                                      <p:cBhvr>
                                        <p:cTn id="10" dur="500"/>
                                        <p:tgtEl>
                                          <p:spTgt spid="7">
                                            <p:txEl>
                                              <p:pRg st="1" end="1"/>
                                            </p:txEl>
                                          </p:spTgt>
                                        </p:tgtEl>
                                      </p:cBhvr>
                                    </p:animEffect>
                                  </p:childTnLst>
                                </p:cTn>
                              </p:par>
                            </p:childTnLst>
                          </p:cTn>
                        </p:par>
                        <p:par>
                          <p:cTn id="11" fill="hold">
                            <p:stCondLst>
                              <p:cond delay="500"/>
                            </p:stCondLst>
                            <p:childTnLst>
                              <p:par>
                                <p:cTn id="12" presetID="49" presetClass="entr" presetSubtype="0" decel="100000" fill="hold" nodeType="afterEffect">
                                  <p:stCondLst>
                                    <p:cond delay="0"/>
                                  </p:stCondLst>
                                  <p:childTnLst>
                                    <p:set>
                                      <p:cBhvr>
                                        <p:cTn id="13" dur="1" fill="hold">
                                          <p:stCondLst>
                                            <p:cond delay="0"/>
                                          </p:stCondLst>
                                        </p:cTn>
                                        <p:tgtEl>
                                          <p:spTgt spid="7">
                                            <p:txEl>
                                              <p:pRg st="2" end="2"/>
                                            </p:txEl>
                                          </p:spTgt>
                                        </p:tgtEl>
                                        <p:attrNameLst>
                                          <p:attrName>style.visibility</p:attrName>
                                        </p:attrNameLst>
                                      </p:cBhvr>
                                      <p:to>
                                        <p:strVal val="visible"/>
                                      </p:to>
                                    </p:set>
                                    <p:anim calcmode="lin" valueType="num">
                                      <p:cBhvr>
                                        <p:cTn id="14"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2" end="2"/>
                                            </p:txEl>
                                          </p:spTgt>
                                        </p:tgtEl>
                                        <p:attrNameLst>
                                          <p:attrName>ppt_h</p:attrName>
                                        </p:attrNameLst>
                                      </p:cBhvr>
                                      <p:tavLst>
                                        <p:tav tm="0">
                                          <p:val>
                                            <p:fltVal val="0"/>
                                          </p:val>
                                        </p:tav>
                                        <p:tav tm="100000">
                                          <p:val>
                                            <p:strVal val="#ppt_h"/>
                                          </p:val>
                                        </p:tav>
                                      </p:tavLst>
                                    </p:anim>
                                    <p:anim calcmode="lin" valueType="num">
                                      <p:cBhvr>
                                        <p:cTn id="16" dur="500" fill="hold"/>
                                        <p:tgtEl>
                                          <p:spTgt spid="7">
                                            <p:txEl>
                                              <p:pRg st="2" end="2"/>
                                            </p:txEl>
                                          </p:spTgt>
                                        </p:tgtEl>
                                        <p:attrNameLst>
                                          <p:attrName>style.rotation</p:attrName>
                                        </p:attrNameLst>
                                      </p:cBhvr>
                                      <p:tavLst>
                                        <p:tav tm="0">
                                          <p:val>
                                            <p:fltVal val="360"/>
                                          </p:val>
                                        </p:tav>
                                        <p:tav tm="100000">
                                          <p:val>
                                            <p:fltVal val="0"/>
                                          </p:val>
                                        </p:tav>
                                      </p:tavLst>
                                    </p:anim>
                                    <p:animEffect transition="in" filter="fade">
                                      <p:cBhvr>
                                        <p:cTn id="17" dur="500"/>
                                        <p:tgtEl>
                                          <p:spTgt spid="7">
                                            <p:txEl>
                                              <p:pRg st="2" end="2"/>
                                            </p:txEl>
                                          </p:spTgt>
                                        </p:tgtEl>
                                      </p:cBhvr>
                                    </p:animEffect>
                                  </p:childTnLst>
                                </p:cTn>
                              </p:par>
                            </p:childTnLst>
                          </p:cTn>
                        </p:par>
                        <p:par>
                          <p:cTn id="18" fill="hold">
                            <p:stCondLst>
                              <p:cond delay="1000"/>
                            </p:stCondLst>
                            <p:childTnLst>
                              <p:par>
                                <p:cTn id="19" presetID="49" presetClass="entr" presetSubtype="0" decel="100000" fill="hold" nodeType="after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p:cTn id="21"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3" end="3"/>
                                            </p:txEl>
                                          </p:spTgt>
                                        </p:tgtEl>
                                        <p:attrNameLst>
                                          <p:attrName>ppt_h</p:attrName>
                                        </p:attrNameLst>
                                      </p:cBhvr>
                                      <p:tavLst>
                                        <p:tav tm="0">
                                          <p:val>
                                            <p:fltVal val="0"/>
                                          </p:val>
                                        </p:tav>
                                        <p:tav tm="100000">
                                          <p:val>
                                            <p:strVal val="#ppt_h"/>
                                          </p:val>
                                        </p:tav>
                                      </p:tavLst>
                                    </p:anim>
                                    <p:anim calcmode="lin" valueType="num">
                                      <p:cBhvr>
                                        <p:cTn id="23" dur="500" fill="hold"/>
                                        <p:tgtEl>
                                          <p:spTgt spid="7">
                                            <p:txEl>
                                              <p:pRg st="3" end="3"/>
                                            </p:txEl>
                                          </p:spTgt>
                                        </p:tgtEl>
                                        <p:attrNameLst>
                                          <p:attrName>style.rotation</p:attrName>
                                        </p:attrNameLst>
                                      </p:cBhvr>
                                      <p:tavLst>
                                        <p:tav tm="0">
                                          <p:val>
                                            <p:fltVal val="360"/>
                                          </p:val>
                                        </p:tav>
                                        <p:tav tm="100000">
                                          <p:val>
                                            <p:fltVal val="0"/>
                                          </p:val>
                                        </p:tav>
                                      </p:tavLst>
                                    </p:anim>
                                    <p:animEffect transition="in" filter="fade">
                                      <p:cBhvr>
                                        <p:cTn id="24" dur="500"/>
                                        <p:tgtEl>
                                          <p:spTgt spid="7">
                                            <p:txEl>
                                              <p:pRg st="3" end="3"/>
                                            </p:txEl>
                                          </p:spTgt>
                                        </p:tgtEl>
                                      </p:cBhvr>
                                    </p:animEffect>
                                  </p:childTnLst>
                                </p:cTn>
                              </p:par>
                            </p:childTnLst>
                          </p:cTn>
                        </p:par>
                        <p:par>
                          <p:cTn id="25" fill="hold">
                            <p:stCondLst>
                              <p:cond delay="1500"/>
                            </p:stCondLst>
                            <p:childTnLst>
                              <p:par>
                                <p:cTn id="26" presetID="49" presetClass="entr" presetSubtype="0" decel="100000" fill="hold" nodeType="afterEffect">
                                  <p:stCondLst>
                                    <p:cond delay="0"/>
                                  </p:stCondLst>
                                  <p:childTnLst>
                                    <p:set>
                                      <p:cBhvr>
                                        <p:cTn id="27" dur="1" fill="hold">
                                          <p:stCondLst>
                                            <p:cond delay="0"/>
                                          </p:stCondLst>
                                        </p:cTn>
                                        <p:tgtEl>
                                          <p:spTgt spid="7">
                                            <p:txEl>
                                              <p:pRg st="4" end="4"/>
                                            </p:txEl>
                                          </p:spTgt>
                                        </p:tgtEl>
                                        <p:attrNameLst>
                                          <p:attrName>style.visibility</p:attrName>
                                        </p:attrNameLst>
                                      </p:cBhvr>
                                      <p:to>
                                        <p:strVal val="visible"/>
                                      </p:to>
                                    </p:set>
                                    <p:anim calcmode="lin" valueType="num">
                                      <p:cBhvr>
                                        <p:cTn id="28" dur="500" fill="hold"/>
                                        <p:tgtEl>
                                          <p:spTgt spid="7">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4" end="4"/>
                                            </p:txEl>
                                          </p:spTgt>
                                        </p:tgtEl>
                                        <p:attrNameLst>
                                          <p:attrName>ppt_h</p:attrName>
                                        </p:attrNameLst>
                                      </p:cBhvr>
                                      <p:tavLst>
                                        <p:tav tm="0">
                                          <p:val>
                                            <p:fltVal val="0"/>
                                          </p:val>
                                        </p:tav>
                                        <p:tav tm="100000">
                                          <p:val>
                                            <p:strVal val="#ppt_h"/>
                                          </p:val>
                                        </p:tav>
                                      </p:tavLst>
                                    </p:anim>
                                    <p:anim calcmode="lin" valueType="num">
                                      <p:cBhvr>
                                        <p:cTn id="30" dur="500" fill="hold"/>
                                        <p:tgtEl>
                                          <p:spTgt spid="7">
                                            <p:txEl>
                                              <p:pRg st="4" end="4"/>
                                            </p:txEl>
                                          </p:spTgt>
                                        </p:tgtEl>
                                        <p:attrNameLst>
                                          <p:attrName>style.rotation</p:attrName>
                                        </p:attrNameLst>
                                      </p:cBhvr>
                                      <p:tavLst>
                                        <p:tav tm="0">
                                          <p:val>
                                            <p:fltVal val="360"/>
                                          </p:val>
                                        </p:tav>
                                        <p:tav tm="100000">
                                          <p:val>
                                            <p:fltVal val="0"/>
                                          </p:val>
                                        </p:tav>
                                      </p:tavLst>
                                    </p:anim>
                                    <p:animEffect transition="in" filter="fade">
                                      <p:cBhvr>
                                        <p:cTn id="31" dur="500"/>
                                        <p:tgtEl>
                                          <p:spTgt spid="7">
                                            <p:txEl>
                                              <p:pRg st="4" end="4"/>
                                            </p:txEl>
                                          </p:spTgt>
                                        </p:tgtEl>
                                      </p:cBhvr>
                                    </p:animEffect>
                                  </p:childTnLst>
                                </p:cTn>
                              </p:par>
                            </p:childTnLst>
                          </p:cTn>
                        </p:par>
                        <p:par>
                          <p:cTn id="32" fill="hold">
                            <p:stCondLst>
                              <p:cond delay="2000"/>
                            </p:stCondLst>
                            <p:childTnLst>
                              <p:par>
                                <p:cTn id="33" presetID="49" presetClass="entr" presetSubtype="0" decel="100000" fill="hold" nodeType="afterEffect">
                                  <p:stCondLst>
                                    <p:cond delay="0"/>
                                  </p:stCondLst>
                                  <p:childTnLst>
                                    <p:set>
                                      <p:cBhvr>
                                        <p:cTn id="34" dur="1" fill="hold">
                                          <p:stCondLst>
                                            <p:cond delay="0"/>
                                          </p:stCondLst>
                                        </p:cTn>
                                        <p:tgtEl>
                                          <p:spTgt spid="7">
                                            <p:txEl>
                                              <p:pRg st="5" end="5"/>
                                            </p:txEl>
                                          </p:spTgt>
                                        </p:tgtEl>
                                        <p:attrNameLst>
                                          <p:attrName>style.visibility</p:attrName>
                                        </p:attrNameLst>
                                      </p:cBhvr>
                                      <p:to>
                                        <p:strVal val="visible"/>
                                      </p:to>
                                    </p:set>
                                    <p:anim calcmode="lin" valueType="num">
                                      <p:cBhvr>
                                        <p:cTn id="35" dur="500" fill="hold"/>
                                        <p:tgtEl>
                                          <p:spTgt spid="7">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7">
                                            <p:txEl>
                                              <p:pRg st="5" end="5"/>
                                            </p:txEl>
                                          </p:spTgt>
                                        </p:tgtEl>
                                        <p:attrNameLst>
                                          <p:attrName>ppt_h</p:attrName>
                                        </p:attrNameLst>
                                      </p:cBhvr>
                                      <p:tavLst>
                                        <p:tav tm="0">
                                          <p:val>
                                            <p:fltVal val="0"/>
                                          </p:val>
                                        </p:tav>
                                        <p:tav tm="100000">
                                          <p:val>
                                            <p:strVal val="#ppt_h"/>
                                          </p:val>
                                        </p:tav>
                                      </p:tavLst>
                                    </p:anim>
                                    <p:anim calcmode="lin" valueType="num">
                                      <p:cBhvr>
                                        <p:cTn id="37" dur="500" fill="hold"/>
                                        <p:tgtEl>
                                          <p:spTgt spid="7">
                                            <p:txEl>
                                              <p:pRg st="5" end="5"/>
                                            </p:txEl>
                                          </p:spTgt>
                                        </p:tgtEl>
                                        <p:attrNameLst>
                                          <p:attrName>style.rotation</p:attrName>
                                        </p:attrNameLst>
                                      </p:cBhvr>
                                      <p:tavLst>
                                        <p:tav tm="0">
                                          <p:val>
                                            <p:fltVal val="360"/>
                                          </p:val>
                                        </p:tav>
                                        <p:tav tm="100000">
                                          <p:val>
                                            <p:fltVal val="0"/>
                                          </p:val>
                                        </p:tav>
                                      </p:tavLst>
                                    </p:anim>
                                    <p:animEffect transition="in" filter="fade">
                                      <p:cBhvr>
                                        <p:cTn id="38" dur="500"/>
                                        <p:tgtEl>
                                          <p:spTgt spid="7">
                                            <p:txEl>
                                              <p:pRg st="5" end="5"/>
                                            </p:txEl>
                                          </p:spTgt>
                                        </p:tgtEl>
                                      </p:cBhvr>
                                    </p:animEffect>
                                  </p:childTnLst>
                                </p:cTn>
                              </p:par>
                            </p:childTnLst>
                          </p:cTn>
                        </p:par>
                        <p:par>
                          <p:cTn id="39" fill="hold">
                            <p:stCondLst>
                              <p:cond delay="2500"/>
                            </p:stCondLst>
                            <p:childTnLst>
                              <p:par>
                                <p:cTn id="40" presetID="49" presetClass="entr" presetSubtype="0" decel="100000" fill="hold" nodeType="afterEffect">
                                  <p:stCondLst>
                                    <p:cond delay="0"/>
                                  </p:stCondLst>
                                  <p:childTnLst>
                                    <p:set>
                                      <p:cBhvr>
                                        <p:cTn id="41" dur="1" fill="hold">
                                          <p:stCondLst>
                                            <p:cond delay="0"/>
                                          </p:stCondLst>
                                        </p:cTn>
                                        <p:tgtEl>
                                          <p:spTgt spid="7">
                                            <p:txEl>
                                              <p:pRg st="6" end="6"/>
                                            </p:txEl>
                                          </p:spTgt>
                                        </p:tgtEl>
                                        <p:attrNameLst>
                                          <p:attrName>style.visibility</p:attrName>
                                        </p:attrNameLst>
                                      </p:cBhvr>
                                      <p:to>
                                        <p:strVal val="visible"/>
                                      </p:to>
                                    </p:set>
                                    <p:anim calcmode="lin" valueType="num">
                                      <p:cBhvr>
                                        <p:cTn id="42" dur="500" fill="hold"/>
                                        <p:tgtEl>
                                          <p:spTgt spid="7">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7">
                                            <p:txEl>
                                              <p:pRg st="6" end="6"/>
                                            </p:txEl>
                                          </p:spTgt>
                                        </p:tgtEl>
                                        <p:attrNameLst>
                                          <p:attrName>ppt_h</p:attrName>
                                        </p:attrNameLst>
                                      </p:cBhvr>
                                      <p:tavLst>
                                        <p:tav tm="0">
                                          <p:val>
                                            <p:fltVal val="0"/>
                                          </p:val>
                                        </p:tav>
                                        <p:tav tm="100000">
                                          <p:val>
                                            <p:strVal val="#ppt_h"/>
                                          </p:val>
                                        </p:tav>
                                      </p:tavLst>
                                    </p:anim>
                                    <p:anim calcmode="lin" valueType="num">
                                      <p:cBhvr>
                                        <p:cTn id="44" dur="500" fill="hold"/>
                                        <p:tgtEl>
                                          <p:spTgt spid="7">
                                            <p:txEl>
                                              <p:pRg st="6" end="6"/>
                                            </p:txEl>
                                          </p:spTgt>
                                        </p:tgtEl>
                                        <p:attrNameLst>
                                          <p:attrName>style.rotation</p:attrName>
                                        </p:attrNameLst>
                                      </p:cBhvr>
                                      <p:tavLst>
                                        <p:tav tm="0">
                                          <p:val>
                                            <p:fltVal val="360"/>
                                          </p:val>
                                        </p:tav>
                                        <p:tav tm="100000">
                                          <p:val>
                                            <p:fltVal val="0"/>
                                          </p:val>
                                        </p:tav>
                                      </p:tavLst>
                                    </p:anim>
                                    <p:animEffect transition="in" filter="fade">
                                      <p:cBhvr>
                                        <p:cTn id="45" dur="500"/>
                                        <p:tgtEl>
                                          <p:spTgt spid="7">
                                            <p:txEl>
                                              <p:pRg st="6" end="6"/>
                                            </p:txEl>
                                          </p:spTgt>
                                        </p:tgtEl>
                                      </p:cBhvr>
                                    </p:animEffect>
                                  </p:childTnLst>
                                </p:cTn>
                              </p:par>
                            </p:childTnLst>
                          </p:cTn>
                        </p:par>
                        <p:par>
                          <p:cTn id="46" fill="hold">
                            <p:stCondLst>
                              <p:cond delay="3000"/>
                            </p:stCondLst>
                            <p:childTnLst>
                              <p:par>
                                <p:cTn id="47" presetID="49" presetClass="entr" presetSubtype="0" decel="100000" fill="hold" nodeType="afterEffect">
                                  <p:stCondLst>
                                    <p:cond delay="0"/>
                                  </p:stCondLst>
                                  <p:childTnLst>
                                    <p:set>
                                      <p:cBhvr>
                                        <p:cTn id="48" dur="1" fill="hold">
                                          <p:stCondLst>
                                            <p:cond delay="0"/>
                                          </p:stCondLst>
                                        </p:cTn>
                                        <p:tgtEl>
                                          <p:spTgt spid="7">
                                            <p:txEl>
                                              <p:pRg st="7" end="7"/>
                                            </p:txEl>
                                          </p:spTgt>
                                        </p:tgtEl>
                                        <p:attrNameLst>
                                          <p:attrName>style.visibility</p:attrName>
                                        </p:attrNameLst>
                                      </p:cBhvr>
                                      <p:to>
                                        <p:strVal val="visible"/>
                                      </p:to>
                                    </p:set>
                                    <p:anim calcmode="lin" valueType="num">
                                      <p:cBhvr>
                                        <p:cTn id="49" dur="500" fill="hold"/>
                                        <p:tgtEl>
                                          <p:spTgt spid="7">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7">
                                            <p:txEl>
                                              <p:pRg st="7" end="7"/>
                                            </p:txEl>
                                          </p:spTgt>
                                        </p:tgtEl>
                                        <p:attrNameLst>
                                          <p:attrName>ppt_h</p:attrName>
                                        </p:attrNameLst>
                                      </p:cBhvr>
                                      <p:tavLst>
                                        <p:tav tm="0">
                                          <p:val>
                                            <p:fltVal val="0"/>
                                          </p:val>
                                        </p:tav>
                                        <p:tav tm="100000">
                                          <p:val>
                                            <p:strVal val="#ppt_h"/>
                                          </p:val>
                                        </p:tav>
                                      </p:tavLst>
                                    </p:anim>
                                    <p:anim calcmode="lin" valueType="num">
                                      <p:cBhvr>
                                        <p:cTn id="51" dur="500" fill="hold"/>
                                        <p:tgtEl>
                                          <p:spTgt spid="7">
                                            <p:txEl>
                                              <p:pRg st="7" end="7"/>
                                            </p:txEl>
                                          </p:spTgt>
                                        </p:tgtEl>
                                        <p:attrNameLst>
                                          <p:attrName>style.rotation</p:attrName>
                                        </p:attrNameLst>
                                      </p:cBhvr>
                                      <p:tavLst>
                                        <p:tav tm="0">
                                          <p:val>
                                            <p:fltVal val="360"/>
                                          </p:val>
                                        </p:tav>
                                        <p:tav tm="100000">
                                          <p:val>
                                            <p:fltVal val="0"/>
                                          </p:val>
                                        </p:tav>
                                      </p:tavLst>
                                    </p:anim>
                                    <p:animEffect transition="in" filter="fade">
                                      <p:cBhvr>
                                        <p:cTn id="52" dur="500"/>
                                        <p:tgtEl>
                                          <p:spTgt spid="7">
                                            <p:txEl>
                                              <p:pRg st="7" end="7"/>
                                            </p:txEl>
                                          </p:spTgt>
                                        </p:tgtEl>
                                      </p:cBhvr>
                                    </p:animEffect>
                                  </p:childTnLst>
                                </p:cTn>
                              </p:par>
                            </p:childTnLst>
                          </p:cTn>
                        </p:par>
                        <p:par>
                          <p:cTn id="53" fill="hold">
                            <p:stCondLst>
                              <p:cond delay="3500"/>
                            </p:stCondLst>
                            <p:childTnLst>
                              <p:par>
                                <p:cTn id="54" presetID="49" presetClass="entr" presetSubtype="0" decel="100000" fill="hold" nodeType="afterEffect">
                                  <p:stCondLst>
                                    <p:cond delay="0"/>
                                  </p:stCondLst>
                                  <p:childTnLst>
                                    <p:set>
                                      <p:cBhvr>
                                        <p:cTn id="55" dur="1" fill="hold">
                                          <p:stCondLst>
                                            <p:cond delay="0"/>
                                          </p:stCondLst>
                                        </p:cTn>
                                        <p:tgtEl>
                                          <p:spTgt spid="7">
                                            <p:txEl>
                                              <p:pRg st="8" end="8"/>
                                            </p:txEl>
                                          </p:spTgt>
                                        </p:tgtEl>
                                        <p:attrNameLst>
                                          <p:attrName>style.visibility</p:attrName>
                                        </p:attrNameLst>
                                      </p:cBhvr>
                                      <p:to>
                                        <p:strVal val="visible"/>
                                      </p:to>
                                    </p:set>
                                    <p:anim calcmode="lin" valueType="num">
                                      <p:cBhvr>
                                        <p:cTn id="56" dur="500" fill="hold"/>
                                        <p:tgtEl>
                                          <p:spTgt spid="7">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7">
                                            <p:txEl>
                                              <p:pRg st="8" end="8"/>
                                            </p:txEl>
                                          </p:spTgt>
                                        </p:tgtEl>
                                        <p:attrNameLst>
                                          <p:attrName>ppt_h</p:attrName>
                                        </p:attrNameLst>
                                      </p:cBhvr>
                                      <p:tavLst>
                                        <p:tav tm="0">
                                          <p:val>
                                            <p:fltVal val="0"/>
                                          </p:val>
                                        </p:tav>
                                        <p:tav tm="100000">
                                          <p:val>
                                            <p:strVal val="#ppt_h"/>
                                          </p:val>
                                        </p:tav>
                                      </p:tavLst>
                                    </p:anim>
                                    <p:anim calcmode="lin" valueType="num">
                                      <p:cBhvr>
                                        <p:cTn id="58" dur="500" fill="hold"/>
                                        <p:tgtEl>
                                          <p:spTgt spid="7">
                                            <p:txEl>
                                              <p:pRg st="8" end="8"/>
                                            </p:txEl>
                                          </p:spTgt>
                                        </p:tgtEl>
                                        <p:attrNameLst>
                                          <p:attrName>style.rotation</p:attrName>
                                        </p:attrNameLst>
                                      </p:cBhvr>
                                      <p:tavLst>
                                        <p:tav tm="0">
                                          <p:val>
                                            <p:fltVal val="360"/>
                                          </p:val>
                                        </p:tav>
                                        <p:tav tm="100000">
                                          <p:val>
                                            <p:fltVal val="0"/>
                                          </p:val>
                                        </p:tav>
                                      </p:tavLst>
                                    </p:anim>
                                    <p:animEffect transition="in" filter="fade">
                                      <p:cBhvr>
                                        <p:cTn id="59" dur="500"/>
                                        <p:tgtEl>
                                          <p:spTgt spid="7">
                                            <p:txEl>
                                              <p:pRg st="8" end="8"/>
                                            </p:txEl>
                                          </p:spTgt>
                                        </p:tgtEl>
                                      </p:cBhvr>
                                    </p:animEffect>
                                  </p:childTnLst>
                                </p:cTn>
                              </p:par>
                            </p:childTnLst>
                          </p:cTn>
                        </p:par>
                        <p:par>
                          <p:cTn id="60" fill="hold">
                            <p:stCondLst>
                              <p:cond delay="4000"/>
                            </p:stCondLst>
                            <p:childTnLst>
                              <p:par>
                                <p:cTn id="61" presetID="49" presetClass="entr" presetSubtype="0" decel="100000" fill="hold" nodeType="afterEffect">
                                  <p:stCondLst>
                                    <p:cond delay="0"/>
                                  </p:stCondLst>
                                  <p:childTnLst>
                                    <p:set>
                                      <p:cBhvr>
                                        <p:cTn id="62" dur="1" fill="hold">
                                          <p:stCondLst>
                                            <p:cond delay="0"/>
                                          </p:stCondLst>
                                        </p:cTn>
                                        <p:tgtEl>
                                          <p:spTgt spid="7">
                                            <p:txEl>
                                              <p:pRg st="9" end="9"/>
                                            </p:txEl>
                                          </p:spTgt>
                                        </p:tgtEl>
                                        <p:attrNameLst>
                                          <p:attrName>style.visibility</p:attrName>
                                        </p:attrNameLst>
                                      </p:cBhvr>
                                      <p:to>
                                        <p:strVal val="visible"/>
                                      </p:to>
                                    </p:set>
                                    <p:anim calcmode="lin" valueType="num">
                                      <p:cBhvr>
                                        <p:cTn id="63" dur="500" fill="hold"/>
                                        <p:tgtEl>
                                          <p:spTgt spid="7">
                                            <p:txEl>
                                              <p:pRg st="9" end="9"/>
                                            </p:txEl>
                                          </p:spTgt>
                                        </p:tgtEl>
                                        <p:attrNameLst>
                                          <p:attrName>ppt_w</p:attrName>
                                        </p:attrNameLst>
                                      </p:cBhvr>
                                      <p:tavLst>
                                        <p:tav tm="0">
                                          <p:val>
                                            <p:fltVal val="0"/>
                                          </p:val>
                                        </p:tav>
                                        <p:tav tm="100000">
                                          <p:val>
                                            <p:strVal val="#ppt_w"/>
                                          </p:val>
                                        </p:tav>
                                      </p:tavLst>
                                    </p:anim>
                                    <p:anim calcmode="lin" valueType="num">
                                      <p:cBhvr>
                                        <p:cTn id="64" dur="500" fill="hold"/>
                                        <p:tgtEl>
                                          <p:spTgt spid="7">
                                            <p:txEl>
                                              <p:pRg st="9" end="9"/>
                                            </p:txEl>
                                          </p:spTgt>
                                        </p:tgtEl>
                                        <p:attrNameLst>
                                          <p:attrName>ppt_h</p:attrName>
                                        </p:attrNameLst>
                                      </p:cBhvr>
                                      <p:tavLst>
                                        <p:tav tm="0">
                                          <p:val>
                                            <p:fltVal val="0"/>
                                          </p:val>
                                        </p:tav>
                                        <p:tav tm="100000">
                                          <p:val>
                                            <p:strVal val="#ppt_h"/>
                                          </p:val>
                                        </p:tav>
                                      </p:tavLst>
                                    </p:anim>
                                    <p:anim calcmode="lin" valueType="num">
                                      <p:cBhvr>
                                        <p:cTn id="65" dur="500" fill="hold"/>
                                        <p:tgtEl>
                                          <p:spTgt spid="7">
                                            <p:txEl>
                                              <p:pRg st="9" end="9"/>
                                            </p:txEl>
                                          </p:spTgt>
                                        </p:tgtEl>
                                        <p:attrNameLst>
                                          <p:attrName>style.rotation</p:attrName>
                                        </p:attrNameLst>
                                      </p:cBhvr>
                                      <p:tavLst>
                                        <p:tav tm="0">
                                          <p:val>
                                            <p:fltVal val="360"/>
                                          </p:val>
                                        </p:tav>
                                        <p:tav tm="100000">
                                          <p:val>
                                            <p:fltVal val="0"/>
                                          </p:val>
                                        </p:tav>
                                      </p:tavLst>
                                    </p:anim>
                                    <p:animEffect transition="in" filter="fade">
                                      <p:cBhvr>
                                        <p:cTn id="66" dur="500"/>
                                        <p:tgtEl>
                                          <p:spTgt spid="7">
                                            <p:txEl>
                                              <p:pRg st="9" end="9"/>
                                            </p:txEl>
                                          </p:spTgt>
                                        </p:tgtEl>
                                      </p:cBhvr>
                                    </p:animEffect>
                                  </p:childTnLst>
                                </p:cTn>
                              </p:par>
                            </p:childTnLst>
                          </p:cTn>
                        </p:par>
                        <p:par>
                          <p:cTn id="67" fill="hold">
                            <p:stCondLst>
                              <p:cond delay="4500"/>
                            </p:stCondLst>
                            <p:childTnLst>
                              <p:par>
                                <p:cTn id="68" presetID="49" presetClass="entr" presetSubtype="0" decel="100000" fill="hold" nodeType="afterEffect">
                                  <p:stCondLst>
                                    <p:cond delay="0"/>
                                  </p:stCondLst>
                                  <p:childTnLst>
                                    <p:set>
                                      <p:cBhvr>
                                        <p:cTn id="69" dur="1" fill="hold">
                                          <p:stCondLst>
                                            <p:cond delay="0"/>
                                          </p:stCondLst>
                                        </p:cTn>
                                        <p:tgtEl>
                                          <p:spTgt spid="7">
                                            <p:txEl>
                                              <p:pRg st="10" end="10"/>
                                            </p:txEl>
                                          </p:spTgt>
                                        </p:tgtEl>
                                        <p:attrNameLst>
                                          <p:attrName>style.visibility</p:attrName>
                                        </p:attrNameLst>
                                      </p:cBhvr>
                                      <p:to>
                                        <p:strVal val="visible"/>
                                      </p:to>
                                    </p:set>
                                    <p:anim calcmode="lin" valueType="num">
                                      <p:cBhvr>
                                        <p:cTn id="70" dur="500" fill="hold"/>
                                        <p:tgtEl>
                                          <p:spTgt spid="7">
                                            <p:txEl>
                                              <p:pRg st="10" end="10"/>
                                            </p:txEl>
                                          </p:spTgt>
                                        </p:tgtEl>
                                        <p:attrNameLst>
                                          <p:attrName>ppt_w</p:attrName>
                                        </p:attrNameLst>
                                      </p:cBhvr>
                                      <p:tavLst>
                                        <p:tav tm="0">
                                          <p:val>
                                            <p:fltVal val="0"/>
                                          </p:val>
                                        </p:tav>
                                        <p:tav tm="100000">
                                          <p:val>
                                            <p:strVal val="#ppt_w"/>
                                          </p:val>
                                        </p:tav>
                                      </p:tavLst>
                                    </p:anim>
                                    <p:anim calcmode="lin" valueType="num">
                                      <p:cBhvr>
                                        <p:cTn id="71" dur="500" fill="hold"/>
                                        <p:tgtEl>
                                          <p:spTgt spid="7">
                                            <p:txEl>
                                              <p:pRg st="10" end="10"/>
                                            </p:txEl>
                                          </p:spTgt>
                                        </p:tgtEl>
                                        <p:attrNameLst>
                                          <p:attrName>ppt_h</p:attrName>
                                        </p:attrNameLst>
                                      </p:cBhvr>
                                      <p:tavLst>
                                        <p:tav tm="0">
                                          <p:val>
                                            <p:fltVal val="0"/>
                                          </p:val>
                                        </p:tav>
                                        <p:tav tm="100000">
                                          <p:val>
                                            <p:strVal val="#ppt_h"/>
                                          </p:val>
                                        </p:tav>
                                      </p:tavLst>
                                    </p:anim>
                                    <p:anim calcmode="lin" valueType="num">
                                      <p:cBhvr>
                                        <p:cTn id="72" dur="500" fill="hold"/>
                                        <p:tgtEl>
                                          <p:spTgt spid="7">
                                            <p:txEl>
                                              <p:pRg st="10" end="10"/>
                                            </p:txEl>
                                          </p:spTgt>
                                        </p:tgtEl>
                                        <p:attrNameLst>
                                          <p:attrName>style.rotation</p:attrName>
                                        </p:attrNameLst>
                                      </p:cBhvr>
                                      <p:tavLst>
                                        <p:tav tm="0">
                                          <p:val>
                                            <p:fltVal val="360"/>
                                          </p:val>
                                        </p:tav>
                                        <p:tav tm="100000">
                                          <p:val>
                                            <p:fltVal val="0"/>
                                          </p:val>
                                        </p:tav>
                                      </p:tavLst>
                                    </p:anim>
                                    <p:animEffect transition="in" filter="fade">
                                      <p:cBhvr>
                                        <p:cTn id="73"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ctr" rtl="1" hangingPunct="0">
              <a:tabLst>
                <a:tab pos="11574463" algn="l"/>
              </a:tabLst>
            </a:pPr>
            <a:r>
              <a:rPr lang="ar-DZ" sz="2800" b="1" i="1" dirty="0" smtClean="0">
                <a:solidFill>
                  <a:schemeClr val="tx1"/>
                </a:solidFill>
              </a:rPr>
              <a:t>نشـــأة الإعــــلام البيئــي </a:t>
            </a:r>
          </a:p>
          <a:p>
            <a:pPr algn="r" rtl="1" hangingPunct="0">
              <a:tabLst>
                <a:tab pos="11574463" algn="l"/>
              </a:tabLst>
            </a:pPr>
            <a:r>
              <a:rPr lang="fr-FR" sz="2400" dirty="0">
                <a:solidFill>
                  <a:schemeClr val="tx1"/>
                </a:solidFill>
              </a:rPr>
              <a:t/>
            </a:r>
            <a:br>
              <a:rPr lang="fr-FR" sz="2400" dirty="0">
                <a:solidFill>
                  <a:schemeClr val="tx1"/>
                </a:solidFill>
              </a:rPr>
            </a:br>
            <a:r>
              <a:rPr lang="ar-SA" sz="2400" dirty="0">
                <a:solidFill>
                  <a:schemeClr val="tx1"/>
                </a:solidFill>
              </a:rPr>
              <a:t>ترجع الأصول </a:t>
            </a:r>
            <a:r>
              <a:rPr lang="ar-SA" sz="2400" dirty="0" smtClean="0">
                <a:solidFill>
                  <a:schemeClr val="tx1"/>
                </a:solidFill>
              </a:rPr>
              <a:t>الأول</a:t>
            </a:r>
            <a:r>
              <a:rPr lang="ar-DZ" sz="2400" dirty="0" smtClean="0">
                <a:solidFill>
                  <a:schemeClr val="tx1"/>
                </a:solidFill>
              </a:rPr>
              <a:t>ى</a:t>
            </a:r>
            <a:r>
              <a:rPr lang="ar-SA" sz="2400" dirty="0" smtClean="0">
                <a:solidFill>
                  <a:schemeClr val="tx1"/>
                </a:solidFill>
              </a:rPr>
              <a:t> </a:t>
            </a:r>
            <a:r>
              <a:rPr lang="ar-SA" sz="2400" dirty="0">
                <a:solidFill>
                  <a:schemeClr val="tx1"/>
                </a:solidFill>
              </a:rPr>
              <a:t>لاهتمام وسائل الاعلام بالبيئة </a:t>
            </a:r>
            <a:r>
              <a:rPr lang="ar-DZ" sz="2400" dirty="0" smtClean="0">
                <a:solidFill>
                  <a:schemeClr val="tx1"/>
                </a:solidFill>
              </a:rPr>
              <a:t>إ</a:t>
            </a:r>
            <a:r>
              <a:rPr lang="ar-SA" sz="2400" dirty="0" smtClean="0">
                <a:solidFill>
                  <a:schemeClr val="tx1"/>
                </a:solidFill>
              </a:rPr>
              <a:t>ل</a:t>
            </a:r>
            <a:r>
              <a:rPr lang="ar-DZ" sz="2400" dirty="0" smtClean="0">
                <a:solidFill>
                  <a:schemeClr val="tx1"/>
                </a:solidFill>
              </a:rPr>
              <a:t>ى</a:t>
            </a:r>
            <a:r>
              <a:rPr lang="ar-SA" sz="2400" dirty="0" smtClean="0">
                <a:solidFill>
                  <a:schemeClr val="tx1"/>
                </a:solidFill>
              </a:rPr>
              <a:t> </a:t>
            </a:r>
            <a:r>
              <a:rPr lang="ar-SA" sz="2400" dirty="0">
                <a:solidFill>
                  <a:schemeClr val="tx1"/>
                </a:solidFill>
              </a:rPr>
              <a:t>السبعينات </a:t>
            </a:r>
            <a:r>
              <a:rPr lang="ar-DZ" sz="2400" dirty="0" smtClean="0">
                <a:solidFill>
                  <a:schemeClr val="tx1"/>
                </a:solidFill>
              </a:rPr>
              <a:t>من </a:t>
            </a:r>
            <a:r>
              <a:rPr lang="ar-SA" sz="2400" dirty="0" smtClean="0">
                <a:solidFill>
                  <a:schemeClr val="tx1"/>
                </a:solidFill>
              </a:rPr>
              <a:t>القرن </a:t>
            </a:r>
            <a:r>
              <a:rPr lang="ar-DZ" sz="2400" dirty="0" smtClean="0">
                <a:solidFill>
                  <a:schemeClr val="tx1"/>
                </a:solidFill>
              </a:rPr>
              <a:t>التاسع عشر </a:t>
            </a:r>
            <a:r>
              <a:rPr lang="ar-SA" sz="2400" dirty="0" smtClean="0">
                <a:solidFill>
                  <a:schemeClr val="tx1"/>
                </a:solidFill>
              </a:rPr>
              <a:t>( </a:t>
            </a:r>
            <a:r>
              <a:rPr lang="ar-SA" sz="2400" dirty="0">
                <a:solidFill>
                  <a:schemeClr val="tx1"/>
                </a:solidFill>
              </a:rPr>
              <a:t>1870 ) وذلك في مدينة </a:t>
            </a:r>
            <a:r>
              <a:rPr lang="ar-SA" sz="2400" dirty="0" smtClean="0">
                <a:solidFill>
                  <a:schemeClr val="tx1"/>
                </a:solidFill>
              </a:rPr>
              <a:t>ميني</a:t>
            </a:r>
            <a:r>
              <a:rPr lang="ar-DZ" sz="2400" dirty="0" smtClean="0">
                <a:solidFill>
                  <a:schemeClr val="tx1"/>
                </a:solidFill>
              </a:rPr>
              <a:t>سوتا </a:t>
            </a:r>
            <a:r>
              <a:rPr lang="ar-SA" sz="2400" dirty="0" smtClean="0">
                <a:solidFill>
                  <a:schemeClr val="tx1"/>
                </a:solidFill>
              </a:rPr>
              <a:t>بالو </a:t>
            </a:r>
            <a:r>
              <a:rPr lang="ar-SA" sz="2400" dirty="0">
                <a:solidFill>
                  <a:schemeClr val="tx1"/>
                </a:solidFill>
              </a:rPr>
              <a:t>. م . أ ، فالمدينة أهميتها في تاريخ العلاقة بين وسائل الاعلام والصراع الدائم بشأن البيئة ، فقد أسس </a:t>
            </a:r>
            <a:r>
              <a:rPr lang="ar-SA" sz="2400" dirty="0" err="1">
                <a:solidFill>
                  <a:schemeClr val="tx1"/>
                </a:solidFill>
              </a:rPr>
              <a:t>Hallok</a:t>
            </a:r>
            <a:r>
              <a:rPr lang="ar-SA" sz="2400" dirty="0">
                <a:solidFill>
                  <a:schemeClr val="tx1"/>
                </a:solidFill>
              </a:rPr>
              <a:t> مجلة غيبت بقضايا البيئة </a:t>
            </a:r>
            <a:r>
              <a:rPr lang="ar-SA" sz="2400" dirty="0" smtClean="0">
                <a:solidFill>
                  <a:schemeClr val="tx1"/>
                </a:solidFill>
              </a:rPr>
              <a:t>وعل</a:t>
            </a:r>
            <a:r>
              <a:rPr lang="ar-DZ" sz="2400" dirty="0" smtClean="0">
                <a:solidFill>
                  <a:schemeClr val="tx1"/>
                </a:solidFill>
              </a:rPr>
              <a:t>ى</a:t>
            </a:r>
            <a:r>
              <a:rPr lang="ar-SA" sz="2400" dirty="0" smtClean="0">
                <a:solidFill>
                  <a:schemeClr val="tx1"/>
                </a:solidFill>
              </a:rPr>
              <a:t> </a:t>
            </a:r>
            <a:r>
              <a:rPr lang="ar-SA" sz="2400" dirty="0">
                <a:solidFill>
                  <a:schemeClr val="tx1"/>
                </a:solidFill>
              </a:rPr>
              <a:t>وجه التحديد الحياة البرية في المدينة والمجلة التي اختفت تماما من الوجود تركب أثرا كبيرا في تشكيل جماعات حماية البيئة لمدة طويلة بعد اختفاءها .</a:t>
            </a:r>
            <a:br>
              <a:rPr lang="ar-SA" sz="2400" dirty="0">
                <a:solidFill>
                  <a:schemeClr val="tx1"/>
                </a:solidFill>
              </a:rPr>
            </a:br>
            <a:r>
              <a:rPr lang="ar-SA" sz="2400" dirty="0">
                <a:solidFill>
                  <a:schemeClr val="tx1"/>
                </a:solidFill>
              </a:rPr>
              <a:t>وفي انجلترا أنشأ </a:t>
            </a:r>
            <a:r>
              <a:rPr lang="ar-DZ" sz="2400" dirty="0" smtClean="0">
                <a:solidFill>
                  <a:schemeClr val="tx1"/>
                </a:solidFill>
              </a:rPr>
              <a:t>«</a:t>
            </a:r>
            <a:r>
              <a:rPr lang="ar-SA" sz="2400" dirty="0" smtClean="0">
                <a:solidFill>
                  <a:schemeClr val="tx1"/>
                </a:solidFill>
              </a:rPr>
              <a:t>ادوارد هيث</a:t>
            </a:r>
            <a:r>
              <a:rPr lang="ar-DZ" sz="2400" dirty="0" smtClean="0">
                <a:solidFill>
                  <a:schemeClr val="tx1"/>
                </a:solidFill>
              </a:rPr>
              <a:t>»</a:t>
            </a:r>
            <a:r>
              <a:rPr lang="ar-SA" sz="2400" dirty="0" smtClean="0">
                <a:solidFill>
                  <a:schemeClr val="tx1"/>
                </a:solidFill>
              </a:rPr>
              <a:t> </a:t>
            </a:r>
            <a:r>
              <a:rPr lang="ar-SA" sz="2400" dirty="0">
                <a:solidFill>
                  <a:schemeClr val="tx1"/>
                </a:solidFill>
              </a:rPr>
              <a:t>رئيس وزراء بريطانيا وزارة البيئة في أوائل السبعينات من القرن الماضي وبدأ الصحفيون والاعلاميون يهتمون بمعالجة القضايا البيئية علي نحو مختلف عندما أولت ملكة انجلترا أو الأمير تشارلز شرعية القضايا البيئية التي تبنتها جماعات الضغط.</a:t>
            </a:r>
            <a:br>
              <a:rPr lang="ar-SA" sz="2400" dirty="0">
                <a:solidFill>
                  <a:schemeClr val="tx1"/>
                </a:solidFill>
              </a:rPr>
            </a:br>
            <a:r>
              <a:rPr lang="ar-SA" sz="2400" dirty="0">
                <a:solidFill>
                  <a:schemeClr val="tx1"/>
                </a:solidFill>
              </a:rPr>
              <a:t>ويؤكد الخبير البيئي الدكتور عصام الحناوي </a:t>
            </a:r>
            <a:r>
              <a:rPr lang="ar-DZ" sz="2400" dirty="0" smtClean="0">
                <a:solidFill>
                  <a:schemeClr val="tx1"/>
                </a:solidFill>
              </a:rPr>
              <a:t>أ</a:t>
            </a:r>
            <a:r>
              <a:rPr lang="ar-SA" sz="2400" dirty="0" smtClean="0">
                <a:solidFill>
                  <a:schemeClr val="tx1"/>
                </a:solidFill>
              </a:rPr>
              <a:t>ن </a:t>
            </a:r>
            <a:r>
              <a:rPr lang="ar-SA" sz="2400" dirty="0">
                <a:solidFill>
                  <a:schemeClr val="tx1"/>
                </a:solidFill>
              </a:rPr>
              <a:t>الاعلام عن قضايا البيئة ليس جديدا فمنذ أكثر من 100 عام أنشأت جمعيات أهلية للحفاظ علي البيئة البرية وكان من نشاطاتها </a:t>
            </a:r>
            <a:r>
              <a:rPr lang="ar-DZ" sz="2400" dirty="0" smtClean="0">
                <a:solidFill>
                  <a:schemeClr val="tx1"/>
                </a:solidFill>
              </a:rPr>
              <a:t>إ</a:t>
            </a:r>
            <a:r>
              <a:rPr lang="ar-SA" sz="2400" dirty="0" smtClean="0">
                <a:solidFill>
                  <a:schemeClr val="tx1"/>
                </a:solidFill>
              </a:rPr>
              <a:t>علام </a:t>
            </a:r>
            <a:r>
              <a:rPr lang="ar-SA" sz="2400" dirty="0">
                <a:solidFill>
                  <a:schemeClr val="tx1"/>
                </a:solidFill>
              </a:rPr>
              <a:t>الناس عن فوائد الحياة البرية واتخذت تلك الجمعيات من الصحافة والمجلات العامة وسائط لنشر رسالتها واصدر البعض منها المجلات العلمية العامة التي </a:t>
            </a:r>
            <a:r>
              <a:rPr lang="ar-DZ" sz="2400" dirty="0" smtClean="0">
                <a:solidFill>
                  <a:schemeClr val="tx1"/>
                </a:solidFill>
              </a:rPr>
              <a:t>أ</a:t>
            </a:r>
            <a:r>
              <a:rPr lang="ar-SA" sz="2400" dirty="0" smtClean="0">
                <a:solidFill>
                  <a:schemeClr val="tx1"/>
                </a:solidFill>
              </a:rPr>
              <a:t>ولت </a:t>
            </a:r>
            <a:r>
              <a:rPr lang="ar-SA" sz="2400" dirty="0">
                <a:solidFill>
                  <a:schemeClr val="tx1"/>
                </a:solidFill>
              </a:rPr>
              <a:t>للبيئة الطبيعية اهتماما خاصا مثل مجلة الجغرافيا الوطنية التي </a:t>
            </a:r>
            <a:r>
              <a:rPr lang="ar-DZ" sz="2400" dirty="0" smtClean="0">
                <a:solidFill>
                  <a:schemeClr val="tx1"/>
                </a:solidFill>
              </a:rPr>
              <a:t>أ</a:t>
            </a:r>
            <a:r>
              <a:rPr lang="ar-SA" sz="2400" dirty="0" smtClean="0">
                <a:solidFill>
                  <a:schemeClr val="tx1"/>
                </a:solidFill>
              </a:rPr>
              <a:t>صدرت </a:t>
            </a:r>
            <a:r>
              <a:rPr lang="ar-SA" sz="2400" dirty="0">
                <a:solidFill>
                  <a:schemeClr val="tx1"/>
                </a:solidFill>
              </a:rPr>
              <a:t>في امريكا .</a:t>
            </a:r>
            <a:br>
              <a:rPr lang="ar-SA" sz="2400" dirty="0">
                <a:solidFill>
                  <a:schemeClr val="tx1"/>
                </a:solidFill>
              </a:rPr>
            </a:br>
            <a:r>
              <a:rPr lang="ar-SA" sz="1400" dirty="0" smtClean="0"/>
              <a:t> </a:t>
            </a:r>
            <a:endParaRPr lang="fr-FR" sz="1400" dirty="0"/>
          </a:p>
        </p:txBody>
      </p:sp>
    </p:spTree>
    <p:extLst>
      <p:ext uri="{BB962C8B-B14F-4D97-AF65-F5344CB8AC3E}">
        <p14:creationId xmlns:p14="http://schemas.microsoft.com/office/powerpoint/2010/main" xmlns="" val="2763728011"/>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50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barn(inVertical)">
                                      <p:cBhvr>
                                        <p:cTn id="7" dur="1000"/>
                                        <p:tgtEl>
                                          <p:spTgt spid="7">
                                            <p:txEl>
                                              <p:pRg st="0" end="0"/>
                                            </p:txEl>
                                          </p:spTgt>
                                        </p:tgtEl>
                                      </p:cBhvr>
                                    </p:animEffect>
                                  </p:childTnLst>
                                </p:cTn>
                              </p:par>
                            </p:childTnLst>
                          </p:cTn>
                        </p:par>
                        <p:par>
                          <p:cTn id="8" fill="hold">
                            <p:stCondLst>
                              <p:cond delay="1500"/>
                            </p:stCondLst>
                            <p:childTnLst>
                              <p:par>
                                <p:cTn id="9" presetID="47" presetClass="entr" presetSubtype="0" fill="hold" nodeType="afterEffect">
                                  <p:stCondLst>
                                    <p:cond delay="500"/>
                                  </p:stCondLst>
                                  <p:childTnLst>
                                    <p:set>
                                      <p:cBhvr>
                                        <p:cTn id="10" dur="1" fill="hold">
                                          <p:stCondLst>
                                            <p:cond delay="0"/>
                                          </p:stCondLst>
                                        </p:cTn>
                                        <p:tgtEl>
                                          <p:spTgt spid="7">
                                            <p:txEl>
                                              <p:pRg st="1" end="1"/>
                                            </p:txEl>
                                          </p:spTgt>
                                        </p:tgtEl>
                                        <p:attrNameLst>
                                          <p:attrName>style.visibility</p:attrName>
                                        </p:attrNameLst>
                                      </p:cBhvr>
                                      <p:to>
                                        <p:strVal val="visible"/>
                                      </p:to>
                                    </p:set>
                                    <p:animEffect transition="in" filter="fade">
                                      <p:cBhvr>
                                        <p:cTn id="11" dur="1500"/>
                                        <p:tgtEl>
                                          <p:spTgt spid="7">
                                            <p:txEl>
                                              <p:pRg st="1" end="1"/>
                                            </p:txEl>
                                          </p:spTgt>
                                        </p:tgtEl>
                                      </p:cBhvr>
                                    </p:animEffect>
                                    <p:anim calcmode="lin" valueType="num">
                                      <p:cBhvr>
                                        <p:cTn id="12" dur="15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3" dur="15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ctr" rtl="1" hangingPunct="0">
              <a:tabLst>
                <a:tab pos="11574463" algn="l"/>
              </a:tabLst>
            </a:pPr>
            <a:r>
              <a:rPr lang="ar-DZ" sz="2800" b="1" i="1" dirty="0" smtClean="0">
                <a:solidFill>
                  <a:schemeClr val="tx1"/>
                </a:solidFill>
              </a:rPr>
              <a:t>مراحل تطور الاعلام البيئي </a:t>
            </a:r>
          </a:p>
          <a:p>
            <a:pPr algn="r" rtl="1" hangingPunct="0">
              <a:tabLst>
                <a:tab pos="11931650" algn="l"/>
              </a:tabLst>
            </a:pPr>
            <a:r>
              <a:rPr lang="ar-SA" sz="2400" dirty="0" smtClean="0">
                <a:solidFill>
                  <a:schemeClr val="tx1"/>
                </a:solidFill>
              </a:rPr>
              <a:t>يمكن </a:t>
            </a:r>
            <a:r>
              <a:rPr lang="ar-SA" sz="2400" dirty="0">
                <a:solidFill>
                  <a:schemeClr val="tx1"/>
                </a:solidFill>
              </a:rPr>
              <a:t>تقسيم مراحل تطور الاعلام البيئي </a:t>
            </a:r>
            <a:r>
              <a:rPr lang="ar-DZ" sz="2400" dirty="0" smtClean="0">
                <a:solidFill>
                  <a:schemeClr val="tx1"/>
                </a:solidFill>
              </a:rPr>
              <a:t>إ</a:t>
            </a:r>
            <a:r>
              <a:rPr lang="ar-SA" sz="2400" dirty="0" smtClean="0">
                <a:solidFill>
                  <a:schemeClr val="tx1"/>
                </a:solidFill>
              </a:rPr>
              <a:t>ل</a:t>
            </a:r>
            <a:r>
              <a:rPr lang="ar-DZ" sz="2400" dirty="0" smtClean="0">
                <a:solidFill>
                  <a:schemeClr val="tx1"/>
                </a:solidFill>
              </a:rPr>
              <a:t>ى</a:t>
            </a:r>
            <a:r>
              <a:rPr lang="ar-SA" sz="2400" dirty="0" smtClean="0">
                <a:solidFill>
                  <a:schemeClr val="tx1"/>
                </a:solidFill>
              </a:rPr>
              <a:t>:</a:t>
            </a:r>
            <a:r>
              <a:rPr lang="ar-SA" sz="2400" dirty="0">
                <a:solidFill>
                  <a:schemeClr val="tx1"/>
                </a:solidFill>
              </a:rPr>
              <a:t/>
            </a:r>
            <a:br>
              <a:rPr lang="ar-SA" sz="2400" dirty="0">
                <a:solidFill>
                  <a:schemeClr val="tx1"/>
                </a:solidFill>
              </a:rPr>
            </a:br>
            <a:r>
              <a:rPr lang="ar-SA" sz="2400" dirty="0" smtClean="0">
                <a:solidFill>
                  <a:schemeClr val="tx1"/>
                </a:solidFill>
              </a:rPr>
              <a:t>المرحلة ال</a:t>
            </a:r>
            <a:r>
              <a:rPr lang="ar-DZ" sz="2400" dirty="0" smtClean="0">
                <a:solidFill>
                  <a:schemeClr val="tx1"/>
                </a:solidFill>
              </a:rPr>
              <a:t>أ</a:t>
            </a:r>
            <a:r>
              <a:rPr lang="ar-SA" sz="2400" dirty="0" smtClean="0">
                <a:solidFill>
                  <a:schemeClr val="tx1"/>
                </a:solidFill>
              </a:rPr>
              <a:t>ول</a:t>
            </a:r>
            <a:r>
              <a:rPr lang="ar-DZ" sz="2400" dirty="0" smtClean="0">
                <a:solidFill>
                  <a:schemeClr val="tx1"/>
                </a:solidFill>
              </a:rPr>
              <a:t>ى</a:t>
            </a:r>
            <a:r>
              <a:rPr lang="ar-SA" sz="2400" dirty="0" smtClean="0">
                <a:solidFill>
                  <a:schemeClr val="tx1"/>
                </a:solidFill>
              </a:rPr>
              <a:t> </a:t>
            </a:r>
            <a:r>
              <a:rPr lang="ar-SA" sz="2400" dirty="0">
                <a:solidFill>
                  <a:schemeClr val="tx1"/>
                </a:solidFill>
              </a:rPr>
              <a:t>:</a:t>
            </a:r>
            <a:br>
              <a:rPr lang="ar-SA" sz="2400" dirty="0">
                <a:solidFill>
                  <a:schemeClr val="tx1"/>
                </a:solidFill>
              </a:rPr>
            </a:br>
            <a:r>
              <a:rPr lang="ar-SA" sz="2400" dirty="0">
                <a:solidFill>
                  <a:schemeClr val="tx1"/>
                </a:solidFill>
              </a:rPr>
              <a:t>وهي التي تناولت القضايا البيئية المنبهة والمثيرة فور حدوثها .</a:t>
            </a:r>
            <a:br>
              <a:rPr lang="ar-SA" sz="2400" dirty="0">
                <a:solidFill>
                  <a:schemeClr val="tx1"/>
                </a:solidFill>
              </a:rPr>
            </a:br>
            <a:r>
              <a:rPr lang="ar-SA" sz="2400" dirty="0" smtClean="0">
                <a:solidFill>
                  <a:schemeClr val="tx1"/>
                </a:solidFill>
              </a:rPr>
              <a:t>المرحلة </a:t>
            </a:r>
            <a:r>
              <a:rPr lang="ar-SA" sz="2400" dirty="0">
                <a:solidFill>
                  <a:schemeClr val="tx1"/>
                </a:solidFill>
              </a:rPr>
              <a:t>الثانية :</a:t>
            </a:r>
            <a:br>
              <a:rPr lang="ar-SA" sz="2400" dirty="0">
                <a:solidFill>
                  <a:schemeClr val="tx1"/>
                </a:solidFill>
              </a:rPr>
            </a:br>
            <a:r>
              <a:rPr lang="ar-SA" sz="2400" dirty="0">
                <a:solidFill>
                  <a:schemeClr val="tx1"/>
                </a:solidFill>
              </a:rPr>
              <a:t>وهي مرحلة الاعلام المتخصص والموجه </a:t>
            </a:r>
            <a:r>
              <a:rPr lang="ar-DZ" sz="2400" dirty="0" smtClean="0">
                <a:solidFill>
                  <a:schemeClr val="tx1"/>
                </a:solidFill>
              </a:rPr>
              <a:t>إ</a:t>
            </a:r>
            <a:r>
              <a:rPr lang="ar-SA" sz="2400" dirty="0" smtClean="0">
                <a:solidFill>
                  <a:schemeClr val="tx1"/>
                </a:solidFill>
              </a:rPr>
              <a:t>ل</a:t>
            </a:r>
            <a:r>
              <a:rPr lang="ar-DZ" sz="2400" dirty="0" smtClean="0">
                <a:solidFill>
                  <a:schemeClr val="tx1"/>
                </a:solidFill>
              </a:rPr>
              <a:t>ى</a:t>
            </a:r>
            <a:r>
              <a:rPr lang="ar-SA" sz="2400" dirty="0" smtClean="0">
                <a:solidFill>
                  <a:schemeClr val="tx1"/>
                </a:solidFill>
              </a:rPr>
              <a:t> </a:t>
            </a:r>
            <a:r>
              <a:rPr lang="ar-SA" sz="2400" dirty="0">
                <a:solidFill>
                  <a:schemeClr val="tx1"/>
                </a:solidFill>
              </a:rPr>
              <a:t>قطاع معين من المهتمين والمتخصصين وما صاحبه من اهتمام </a:t>
            </a:r>
            <a:r>
              <a:rPr lang="ar-DZ" sz="2400" dirty="0" smtClean="0">
                <a:solidFill>
                  <a:schemeClr val="tx1"/>
                </a:solidFill>
              </a:rPr>
              <a:t>إ</a:t>
            </a:r>
            <a:r>
              <a:rPr lang="ar-SA" sz="2400" dirty="0" smtClean="0">
                <a:solidFill>
                  <a:schemeClr val="tx1"/>
                </a:solidFill>
              </a:rPr>
              <a:t>خباري محدود</a:t>
            </a:r>
            <a:r>
              <a:rPr lang="ar-DZ" sz="2400" dirty="0" smtClean="0">
                <a:solidFill>
                  <a:schemeClr val="tx1"/>
                </a:solidFill>
              </a:rPr>
              <a:t>.</a:t>
            </a:r>
            <a:r>
              <a:rPr lang="ar-SA" sz="2400" dirty="0">
                <a:solidFill>
                  <a:schemeClr val="tx1"/>
                </a:solidFill>
              </a:rPr>
              <a:t/>
            </a:r>
            <a:br>
              <a:rPr lang="ar-SA" sz="2400" dirty="0">
                <a:solidFill>
                  <a:schemeClr val="tx1"/>
                </a:solidFill>
              </a:rPr>
            </a:br>
            <a:r>
              <a:rPr lang="ar-SA" sz="2400" dirty="0" smtClean="0">
                <a:solidFill>
                  <a:schemeClr val="tx1"/>
                </a:solidFill>
              </a:rPr>
              <a:t>المرحلة </a:t>
            </a:r>
            <a:r>
              <a:rPr lang="ar-SA" sz="2400" dirty="0">
                <a:solidFill>
                  <a:schemeClr val="tx1"/>
                </a:solidFill>
              </a:rPr>
              <a:t>الثالثة :</a:t>
            </a:r>
            <a:br>
              <a:rPr lang="ar-SA" sz="2400" dirty="0">
                <a:solidFill>
                  <a:schemeClr val="tx1"/>
                </a:solidFill>
              </a:rPr>
            </a:br>
            <a:r>
              <a:rPr lang="ar-SA" sz="2400" dirty="0">
                <a:solidFill>
                  <a:schemeClr val="tx1"/>
                </a:solidFill>
              </a:rPr>
              <a:t>هي مرحلة الاعلام الجماهيري </a:t>
            </a:r>
            <a:r>
              <a:rPr lang="ar-SA" sz="2400" dirty="0" smtClean="0">
                <a:solidFill>
                  <a:schemeClr val="tx1"/>
                </a:solidFill>
              </a:rPr>
              <a:t>واسع </a:t>
            </a:r>
            <a:r>
              <a:rPr lang="ar-SA" sz="2400" dirty="0">
                <a:solidFill>
                  <a:schemeClr val="tx1"/>
                </a:solidFill>
              </a:rPr>
              <a:t>الانتشار والذي يهدف </a:t>
            </a:r>
            <a:r>
              <a:rPr lang="ar-DZ" sz="2400" dirty="0" smtClean="0">
                <a:solidFill>
                  <a:schemeClr val="tx1"/>
                </a:solidFill>
              </a:rPr>
              <a:t>إ</a:t>
            </a:r>
            <a:r>
              <a:rPr lang="ar-SA" sz="2400" dirty="0" smtClean="0">
                <a:solidFill>
                  <a:schemeClr val="tx1"/>
                </a:solidFill>
              </a:rPr>
              <a:t>ل</a:t>
            </a:r>
            <a:r>
              <a:rPr lang="ar-DZ" sz="2400" dirty="0" smtClean="0">
                <a:solidFill>
                  <a:schemeClr val="tx1"/>
                </a:solidFill>
              </a:rPr>
              <a:t>ى</a:t>
            </a:r>
            <a:r>
              <a:rPr lang="ar-SA" sz="2400" dirty="0" smtClean="0">
                <a:solidFill>
                  <a:schemeClr val="tx1"/>
                </a:solidFill>
              </a:rPr>
              <a:t> </a:t>
            </a:r>
            <a:r>
              <a:rPr lang="ar-SA" sz="2400" dirty="0">
                <a:solidFill>
                  <a:schemeClr val="tx1"/>
                </a:solidFill>
              </a:rPr>
              <a:t>بلورة رؤية معينة </a:t>
            </a:r>
            <a:r>
              <a:rPr lang="ar-SA" sz="2400" dirty="0" smtClean="0">
                <a:solidFill>
                  <a:schemeClr val="tx1"/>
                </a:solidFill>
              </a:rPr>
              <a:t>لد</a:t>
            </a:r>
            <a:r>
              <a:rPr lang="ar-DZ" sz="2400" dirty="0" smtClean="0">
                <a:solidFill>
                  <a:schemeClr val="tx1"/>
                </a:solidFill>
              </a:rPr>
              <a:t>ى</a:t>
            </a:r>
            <a:r>
              <a:rPr lang="ar-SA" sz="2400" dirty="0" smtClean="0">
                <a:solidFill>
                  <a:schemeClr val="tx1"/>
                </a:solidFill>
              </a:rPr>
              <a:t> </a:t>
            </a:r>
            <a:r>
              <a:rPr lang="ar-SA" sz="2400" dirty="0">
                <a:solidFill>
                  <a:schemeClr val="tx1"/>
                </a:solidFill>
              </a:rPr>
              <a:t>جمهور المتلقين .</a:t>
            </a:r>
            <a:br>
              <a:rPr lang="ar-SA" sz="2400" dirty="0">
                <a:solidFill>
                  <a:schemeClr val="tx1"/>
                </a:solidFill>
              </a:rPr>
            </a:br>
            <a:r>
              <a:rPr lang="ar-SA" sz="2400" dirty="0">
                <a:solidFill>
                  <a:schemeClr val="tx1"/>
                </a:solidFill>
              </a:rPr>
              <a:t>وقد زاد اهتمام وسائل الاعلام بقضايا البيئة في منتصف القرن العشرين بعد </a:t>
            </a:r>
            <a:r>
              <a:rPr lang="ar-DZ" sz="2400" dirty="0" smtClean="0">
                <a:solidFill>
                  <a:schemeClr val="tx1"/>
                </a:solidFill>
              </a:rPr>
              <a:t>أ</a:t>
            </a:r>
            <a:r>
              <a:rPr lang="ar-SA" sz="2400" dirty="0" smtClean="0">
                <a:solidFill>
                  <a:schemeClr val="tx1"/>
                </a:solidFill>
              </a:rPr>
              <a:t>ن </a:t>
            </a:r>
            <a:r>
              <a:rPr lang="ar-DZ" sz="2400" dirty="0" smtClean="0">
                <a:solidFill>
                  <a:schemeClr val="tx1"/>
                </a:solidFill>
              </a:rPr>
              <a:t>أ</a:t>
            </a:r>
            <a:r>
              <a:rPr lang="ar-SA" sz="2400" dirty="0" smtClean="0">
                <a:solidFill>
                  <a:schemeClr val="tx1"/>
                </a:solidFill>
              </a:rPr>
              <a:t>خذت </a:t>
            </a:r>
            <a:r>
              <a:rPr lang="ar-SA" sz="2400" dirty="0">
                <a:solidFill>
                  <a:schemeClr val="tx1"/>
                </a:solidFill>
              </a:rPr>
              <a:t>القضايا البيئية الصبغة الدولية بعد سلسلة من الندوات والمؤتمرات التي تناولت وبحثت سبل الحفاظ </a:t>
            </a:r>
            <a:r>
              <a:rPr lang="ar-SA" sz="2400" dirty="0" smtClean="0">
                <a:solidFill>
                  <a:schemeClr val="tx1"/>
                </a:solidFill>
              </a:rPr>
              <a:t>عل</a:t>
            </a:r>
            <a:r>
              <a:rPr lang="ar-DZ" sz="2400" dirty="0" smtClean="0">
                <a:solidFill>
                  <a:schemeClr val="tx1"/>
                </a:solidFill>
              </a:rPr>
              <a:t>ى</a:t>
            </a:r>
            <a:r>
              <a:rPr lang="ar-SA" sz="2400" dirty="0" smtClean="0">
                <a:solidFill>
                  <a:schemeClr val="tx1"/>
                </a:solidFill>
              </a:rPr>
              <a:t> </a:t>
            </a:r>
            <a:r>
              <a:rPr lang="ar-SA" sz="2400" dirty="0">
                <a:solidFill>
                  <a:schemeClr val="tx1"/>
                </a:solidFill>
              </a:rPr>
              <a:t>البيئة .</a:t>
            </a:r>
            <a:endParaRPr lang="fr-FR" sz="2400" dirty="0">
              <a:solidFill>
                <a:schemeClr val="tx1"/>
              </a:solidFill>
            </a:endParaRPr>
          </a:p>
          <a:p>
            <a:pPr algn="r" rtl="1"/>
            <a:r>
              <a:rPr lang="ar-SA" sz="2400" dirty="0" smtClean="0">
                <a:solidFill>
                  <a:schemeClr val="tx1"/>
                </a:solidFill>
              </a:rPr>
              <a:t>يُعدّ </a:t>
            </a:r>
            <a:r>
              <a:rPr lang="ar-SA" sz="2400" dirty="0">
                <a:solidFill>
                  <a:schemeClr val="tx1"/>
                </a:solidFill>
              </a:rPr>
              <a:t>الإعلام البيئي بوسائله المختلفة فرعاً من فروع الإعلام، ومن أهمِّ الوسائل التي تلعب دوراً هامَّاً في تنمية الوعي بقضايا البيئة ومشكلاتها، وتعميق شعور المواطن بواجباته ومسؤولياته تجاه البيئة، ونشر مفاهيم التنمية المستدامة، </a:t>
            </a:r>
            <a:r>
              <a:rPr lang="ar-SA" sz="2400" dirty="0" smtClean="0">
                <a:solidFill>
                  <a:schemeClr val="tx1"/>
                </a:solidFill>
              </a:rPr>
              <a:t>وبشكلٍ </a:t>
            </a:r>
            <a:r>
              <a:rPr lang="ar-SA" sz="2400" dirty="0">
                <a:solidFill>
                  <a:schemeClr val="tx1"/>
                </a:solidFill>
              </a:rPr>
              <a:t>خاصٍّ بعد زيادة الضغوط الاجتماعيَّة والاقتصاديَّة والسياسيَّة على البيئة </a:t>
            </a:r>
            <a:r>
              <a:rPr lang="ar-SA" sz="2400" dirty="0" smtClean="0">
                <a:solidFill>
                  <a:schemeClr val="tx1"/>
                </a:solidFill>
              </a:rPr>
              <a:t>ومكوِّناتها</a:t>
            </a:r>
            <a:r>
              <a:rPr lang="ar-DZ" sz="2400" dirty="0" smtClean="0">
                <a:solidFill>
                  <a:schemeClr val="tx1"/>
                </a:solidFill>
              </a:rPr>
              <a:t>.</a:t>
            </a:r>
            <a:r>
              <a:rPr lang="ar-SA" sz="2400" dirty="0">
                <a:solidFill>
                  <a:schemeClr val="tx1"/>
                </a:solidFill>
              </a:rPr>
              <a:t/>
            </a:r>
            <a:br>
              <a:rPr lang="ar-SA" sz="2400" dirty="0">
                <a:solidFill>
                  <a:schemeClr val="tx1"/>
                </a:solidFill>
              </a:rPr>
            </a:br>
            <a:r>
              <a:rPr lang="ar-SA" sz="2400" dirty="0" smtClean="0">
                <a:solidFill>
                  <a:schemeClr val="tx1"/>
                </a:solidFill>
              </a:rPr>
              <a:t> </a:t>
            </a:r>
            <a:endParaRPr lang="fr-FR" sz="2400" dirty="0">
              <a:solidFill>
                <a:schemeClr val="tx1"/>
              </a:solidFill>
            </a:endParaRPr>
          </a:p>
        </p:txBody>
      </p:sp>
    </p:spTree>
    <p:extLst>
      <p:ext uri="{BB962C8B-B14F-4D97-AF65-F5344CB8AC3E}">
        <p14:creationId xmlns:p14="http://schemas.microsoft.com/office/powerpoint/2010/main" xmlns="" val="2335426659"/>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circle(in)">
                                      <p:cBhvr>
                                        <p:cTn id="7" dur="2000"/>
                                        <p:tgtEl>
                                          <p:spTgt spid="7">
                                            <p:txEl>
                                              <p:pRg st="0" end="0"/>
                                            </p:txEl>
                                          </p:spTgt>
                                        </p:tgtEl>
                                      </p:cBhvr>
                                    </p:animEffect>
                                  </p:childTnLst>
                                </p:cTn>
                              </p:par>
                            </p:childTnLst>
                          </p:cTn>
                        </p:par>
                        <p:par>
                          <p:cTn id="8" fill="hold">
                            <p:stCondLst>
                              <p:cond delay="2000"/>
                            </p:stCondLst>
                            <p:childTnLst>
                              <p:par>
                                <p:cTn id="9" presetID="31" presetClass="entr" presetSubtype="0" fill="hold" nodeType="afterEffect">
                                  <p:stCondLst>
                                    <p:cond delay="500"/>
                                  </p:stCondLst>
                                  <p:childTnLst>
                                    <p:set>
                                      <p:cBhvr>
                                        <p:cTn id="10" dur="1" fill="hold">
                                          <p:stCondLst>
                                            <p:cond delay="0"/>
                                          </p:stCondLst>
                                        </p:cTn>
                                        <p:tgtEl>
                                          <p:spTgt spid="7">
                                            <p:txEl>
                                              <p:pRg st="1" end="1"/>
                                            </p:txEl>
                                          </p:spTgt>
                                        </p:tgtEl>
                                        <p:attrNameLst>
                                          <p:attrName>style.visibility</p:attrName>
                                        </p:attrNameLst>
                                      </p:cBhvr>
                                      <p:to>
                                        <p:strVal val="visible"/>
                                      </p:to>
                                    </p:set>
                                    <p:anim calcmode="lin" valueType="num">
                                      <p:cBhvr>
                                        <p:cTn id="11" dur="1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2" dur="1500" fill="hold"/>
                                        <p:tgtEl>
                                          <p:spTgt spid="7">
                                            <p:txEl>
                                              <p:pRg st="1" end="1"/>
                                            </p:txEl>
                                          </p:spTgt>
                                        </p:tgtEl>
                                        <p:attrNameLst>
                                          <p:attrName>ppt_h</p:attrName>
                                        </p:attrNameLst>
                                      </p:cBhvr>
                                      <p:tavLst>
                                        <p:tav tm="0">
                                          <p:val>
                                            <p:fltVal val="0"/>
                                          </p:val>
                                        </p:tav>
                                        <p:tav tm="100000">
                                          <p:val>
                                            <p:strVal val="#ppt_h"/>
                                          </p:val>
                                        </p:tav>
                                      </p:tavLst>
                                    </p:anim>
                                    <p:anim calcmode="lin" valueType="num">
                                      <p:cBhvr>
                                        <p:cTn id="13" dur="1500" fill="hold"/>
                                        <p:tgtEl>
                                          <p:spTgt spid="7">
                                            <p:txEl>
                                              <p:pRg st="1" end="1"/>
                                            </p:txEl>
                                          </p:spTgt>
                                        </p:tgtEl>
                                        <p:attrNameLst>
                                          <p:attrName>style.rotation</p:attrName>
                                        </p:attrNameLst>
                                      </p:cBhvr>
                                      <p:tavLst>
                                        <p:tav tm="0">
                                          <p:val>
                                            <p:fltVal val="90"/>
                                          </p:val>
                                        </p:tav>
                                        <p:tav tm="100000">
                                          <p:val>
                                            <p:fltVal val="0"/>
                                          </p:val>
                                        </p:tav>
                                      </p:tavLst>
                                    </p:anim>
                                    <p:animEffect transition="in" filter="fade">
                                      <p:cBhvr>
                                        <p:cTn id="14" dur="1500"/>
                                        <p:tgtEl>
                                          <p:spTgt spid="7">
                                            <p:txEl>
                                              <p:pRg st="1" end="1"/>
                                            </p:txEl>
                                          </p:spTgt>
                                        </p:tgtEl>
                                      </p:cBhvr>
                                    </p:animEffect>
                                  </p:childTnLst>
                                </p:cTn>
                              </p:par>
                            </p:childTnLst>
                          </p:cTn>
                        </p:par>
                        <p:par>
                          <p:cTn id="15" fill="hold">
                            <p:stCondLst>
                              <p:cond delay="4000"/>
                            </p:stCondLst>
                            <p:childTnLst>
                              <p:par>
                                <p:cTn id="16" presetID="31" presetClass="entr" presetSubtype="0" fill="hold" nodeType="afterEffect">
                                  <p:stCondLst>
                                    <p:cond delay="500"/>
                                  </p:stCondLst>
                                  <p:childTnLst>
                                    <p:set>
                                      <p:cBhvr>
                                        <p:cTn id="17" dur="1" fill="hold">
                                          <p:stCondLst>
                                            <p:cond delay="0"/>
                                          </p:stCondLst>
                                        </p:cTn>
                                        <p:tgtEl>
                                          <p:spTgt spid="7">
                                            <p:txEl>
                                              <p:pRg st="2" end="2"/>
                                            </p:txEl>
                                          </p:spTgt>
                                        </p:tgtEl>
                                        <p:attrNameLst>
                                          <p:attrName>style.visibility</p:attrName>
                                        </p:attrNameLst>
                                      </p:cBhvr>
                                      <p:to>
                                        <p:strVal val="visible"/>
                                      </p:to>
                                    </p:set>
                                    <p:anim calcmode="lin" valueType="num">
                                      <p:cBhvr>
                                        <p:cTn id="18" dur="1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9" dur="1500" fill="hold"/>
                                        <p:tgtEl>
                                          <p:spTgt spid="7">
                                            <p:txEl>
                                              <p:pRg st="2" end="2"/>
                                            </p:txEl>
                                          </p:spTgt>
                                        </p:tgtEl>
                                        <p:attrNameLst>
                                          <p:attrName>ppt_h</p:attrName>
                                        </p:attrNameLst>
                                      </p:cBhvr>
                                      <p:tavLst>
                                        <p:tav tm="0">
                                          <p:val>
                                            <p:fltVal val="0"/>
                                          </p:val>
                                        </p:tav>
                                        <p:tav tm="100000">
                                          <p:val>
                                            <p:strVal val="#ppt_h"/>
                                          </p:val>
                                        </p:tav>
                                      </p:tavLst>
                                    </p:anim>
                                    <p:anim calcmode="lin" valueType="num">
                                      <p:cBhvr>
                                        <p:cTn id="20" dur="15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21" dur="1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931650" algn="l"/>
              </a:tabLst>
            </a:pPr>
            <a:endParaRPr lang="ar-DZ" sz="2400" dirty="0" smtClean="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ctr" rtl="1"/>
            <a:endParaRPr lang="ar-DZ" sz="2800" b="1" i="1" dirty="0" smtClean="0">
              <a:solidFill>
                <a:schemeClr val="tx1"/>
              </a:solidFill>
            </a:endParaRPr>
          </a:p>
          <a:p>
            <a:pPr algn="ctr" rtl="1"/>
            <a:endParaRPr lang="ar-DZ" sz="2800" b="1" i="1" dirty="0">
              <a:solidFill>
                <a:schemeClr val="tx1"/>
              </a:solidFill>
            </a:endParaRPr>
          </a:p>
          <a:p>
            <a:pPr algn="ctr" rtl="1"/>
            <a:r>
              <a:rPr lang="ar-SA" sz="2800" b="1" i="1" dirty="0" smtClean="0">
                <a:solidFill>
                  <a:schemeClr val="tx1"/>
                </a:solidFill>
              </a:rPr>
              <a:t>أهمية </a:t>
            </a:r>
            <a:r>
              <a:rPr lang="ar-SA" sz="2800" b="1" i="1" dirty="0">
                <a:solidFill>
                  <a:schemeClr val="tx1"/>
                </a:solidFill>
              </a:rPr>
              <a:t>الاعلام </a:t>
            </a:r>
            <a:r>
              <a:rPr lang="ar-SA" sz="2800" b="1" i="1" dirty="0" err="1" smtClean="0">
                <a:solidFill>
                  <a:schemeClr val="tx1"/>
                </a:solidFill>
              </a:rPr>
              <a:t>البيئ</a:t>
            </a:r>
            <a:r>
              <a:rPr lang="ar-DZ" sz="2800" b="1" i="1" dirty="0" smtClean="0">
                <a:solidFill>
                  <a:schemeClr val="tx1"/>
                </a:solidFill>
              </a:rPr>
              <a:t>ي</a:t>
            </a:r>
            <a:endParaRPr lang="fr-FR" sz="2800" i="1" dirty="0">
              <a:solidFill>
                <a:schemeClr val="tx1"/>
              </a:solidFill>
            </a:endParaRPr>
          </a:p>
          <a:p>
            <a:pPr algn="r" rtl="1"/>
            <a:r>
              <a:rPr lang="ar-SA" sz="2400" dirty="0">
                <a:solidFill>
                  <a:schemeClr val="tx1"/>
                </a:solidFill>
              </a:rPr>
              <a:t>	</a:t>
            </a:r>
            <a:r>
              <a:rPr lang="ar-SA" sz="2100" dirty="0" smtClean="0">
                <a:solidFill>
                  <a:schemeClr val="tx1"/>
                </a:solidFill>
              </a:rPr>
              <a:t>يكتس</a:t>
            </a:r>
            <a:r>
              <a:rPr lang="ar-DZ" sz="2100" dirty="0" smtClean="0">
                <a:solidFill>
                  <a:schemeClr val="tx1"/>
                </a:solidFill>
              </a:rPr>
              <a:t>ي</a:t>
            </a:r>
            <a:r>
              <a:rPr lang="ar-SA" sz="2100" dirty="0" smtClean="0">
                <a:solidFill>
                  <a:schemeClr val="tx1"/>
                </a:solidFill>
              </a:rPr>
              <a:t> </a:t>
            </a:r>
            <a:r>
              <a:rPr lang="ar-SA" sz="2100" dirty="0">
                <a:solidFill>
                  <a:schemeClr val="tx1"/>
                </a:solidFill>
              </a:rPr>
              <a:t>الاعلام البيئي كالإعلام </a:t>
            </a:r>
            <a:r>
              <a:rPr lang="ar-DZ" sz="2100" dirty="0" smtClean="0">
                <a:solidFill>
                  <a:schemeClr val="tx1"/>
                </a:solidFill>
              </a:rPr>
              <a:t>ال</a:t>
            </a:r>
            <a:r>
              <a:rPr lang="ar-SA" sz="2100" dirty="0" smtClean="0">
                <a:solidFill>
                  <a:schemeClr val="tx1"/>
                </a:solidFill>
              </a:rPr>
              <a:t>متخصص </a:t>
            </a:r>
            <a:r>
              <a:rPr lang="ar-SA" sz="2100" dirty="0">
                <a:solidFill>
                  <a:schemeClr val="tx1"/>
                </a:solidFill>
              </a:rPr>
              <a:t>في مجال البيئة أهمية من دوره المحوري الذي يلعبه في تزويد الأفراد بالمعارف العلمية الأساسية حول بيئتهم المحيطة و كذا يعمل على إكسابهم قيم جديدة تشكل لهم الدافع الذاتي نحو تبني اتجاهات و سلوكيات ايجابية اتجاه محيطهم بمختلف عناصره ومكوناته</a:t>
            </a:r>
            <a:r>
              <a:rPr lang="fr-FR" sz="2100" dirty="0">
                <a:solidFill>
                  <a:schemeClr val="tx1"/>
                </a:solidFill>
              </a:rPr>
              <a:t>.</a:t>
            </a:r>
          </a:p>
          <a:p>
            <a:pPr lvl="0" algn="r" rtl="1"/>
            <a:r>
              <a:rPr lang="ar-SA" sz="2100" dirty="0">
                <a:solidFill>
                  <a:schemeClr val="tx1"/>
                </a:solidFill>
              </a:rPr>
              <a:t>إن الدور المهم للإعلام البيئي في نشر الثقافة البيئية الموثوقة الى الجمهور، و أيضا كوسيلة ينقل من خلالها الجمهور آراءه الى المسؤولين و يتحاور </a:t>
            </a:r>
            <a:r>
              <a:rPr lang="ar-SA" sz="2100" dirty="0" smtClean="0">
                <a:solidFill>
                  <a:schemeClr val="tx1"/>
                </a:solidFill>
              </a:rPr>
              <a:t>معهم،</a:t>
            </a:r>
            <a:r>
              <a:rPr lang="ar-DZ" sz="2100" dirty="0" smtClean="0">
                <a:solidFill>
                  <a:schemeClr val="tx1"/>
                </a:solidFill>
              </a:rPr>
              <a:t> </a:t>
            </a:r>
            <a:r>
              <a:rPr lang="ar-SA" sz="2100" dirty="0" smtClean="0">
                <a:solidFill>
                  <a:schemeClr val="tx1"/>
                </a:solidFill>
              </a:rPr>
              <a:t>الاعلام </a:t>
            </a:r>
            <a:r>
              <a:rPr lang="ar-SA" sz="2100" dirty="0">
                <a:solidFill>
                  <a:schemeClr val="tx1"/>
                </a:solidFill>
              </a:rPr>
              <a:t>هنا أداة حوار مفتوحة و مشاركة في القرار</a:t>
            </a:r>
            <a:r>
              <a:rPr lang="fr-FR" sz="2100" dirty="0">
                <a:solidFill>
                  <a:schemeClr val="tx1"/>
                </a:solidFill>
              </a:rPr>
              <a:t>.</a:t>
            </a:r>
          </a:p>
          <a:p>
            <a:pPr lvl="0" algn="r" rtl="1"/>
            <a:r>
              <a:rPr lang="ar-SA" sz="2100" dirty="0">
                <a:solidFill>
                  <a:schemeClr val="tx1"/>
                </a:solidFill>
              </a:rPr>
              <a:t>وسيلة للإبلاغ الجمهور عن السياسات الحكومة وشرح المخططات والتدابير المتعلقة بالبيئة لإعطاء الناس حقهم الطبيعي في حرية الوصول الى المعلومة و تامين شفافية العمل الرسمي</a:t>
            </a:r>
            <a:r>
              <a:rPr lang="fr-FR" sz="2100" dirty="0">
                <a:solidFill>
                  <a:schemeClr val="tx1"/>
                </a:solidFill>
              </a:rPr>
              <a:t>.</a:t>
            </a:r>
          </a:p>
          <a:p>
            <a:pPr lvl="0" algn="r" rtl="1"/>
            <a:r>
              <a:rPr lang="ar-SA" sz="2100" dirty="0">
                <a:solidFill>
                  <a:schemeClr val="tx1"/>
                </a:solidFill>
              </a:rPr>
              <a:t>أداة لإحداث تغيير في سلوك الناس و تعاملهم مع البيئة</a:t>
            </a:r>
            <a:r>
              <a:rPr lang="fr-FR" sz="2100" dirty="0">
                <a:solidFill>
                  <a:schemeClr val="tx1"/>
                </a:solidFill>
              </a:rPr>
              <a:t>.</a:t>
            </a:r>
          </a:p>
          <a:p>
            <a:pPr lvl="0" algn="r" rtl="1"/>
            <a:r>
              <a:rPr lang="ar-SA" sz="2100" dirty="0">
                <a:solidFill>
                  <a:schemeClr val="tx1"/>
                </a:solidFill>
              </a:rPr>
              <a:t>من ادوات التغيير الواعي الموجه نحو خلق مجتمع متوازن قادر على التفاعل ايجابيا مع البيئة ،من خلال تنمية الشعور بالمسؤولية حيال البيئة</a:t>
            </a:r>
            <a:r>
              <a:rPr lang="fr-FR" sz="2100" dirty="0">
                <a:solidFill>
                  <a:schemeClr val="tx1"/>
                </a:solidFill>
              </a:rPr>
              <a:t> .</a:t>
            </a:r>
          </a:p>
          <a:p>
            <a:pPr lvl="0" algn="r" rtl="1"/>
            <a:r>
              <a:rPr lang="ar-SA" sz="2100" dirty="0">
                <a:solidFill>
                  <a:schemeClr val="tx1"/>
                </a:solidFill>
              </a:rPr>
              <a:t>كما ينبغي على الإعلام البيئي أيضا التوجه الى المسؤولين ومنفذي القرار لمدهم بالمعلومات و الآراء و التحليلات الدقيقة عن الاوضاع و الخيارات البيئية المتاحة ، وتوعية شاغلي المناسب العليا الاعلامية بالمئة الدور الذي يقومون به للحفاظ على البيئة ، والمساهمة في استمرارية التنمية المستدامة</a:t>
            </a:r>
            <a:r>
              <a:rPr lang="fr-FR" sz="2100" dirty="0">
                <a:solidFill>
                  <a:schemeClr val="tx1"/>
                </a:solidFill>
              </a:rPr>
              <a:t>.</a:t>
            </a:r>
          </a:p>
          <a:p>
            <a:pPr lvl="0" algn="r" rtl="1"/>
            <a:r>
              <a:rPr lang="ar-SA" sz="2100" dirty="0">
                <a:solidFill>
                  <a:schemeClr val="tx1"/>
                </a:solidFill>
              </a:rPr>
              <a:t>الاعلام البيئي أداة تعمل على توضيح المفاهيم البيئية من خلال إحاطة الجمهور المتلقي والمستهدف للرسالة و المادة الاعلامية البيئية بكافة الحقائق و المعلومات الموضوعية الصحيحة بما يسهم في تأصيل التنمية المستدامة و تنوير المستهدفين لتكوين رأي صائب في الموضوعات والمشكلات البيئية المثارة و المطروحة في حالة </a:t>
            </a:r>
            <a:r>
              <a:rPr lang="ar-SA" sz="2100" dirty="0" err="1">
                <a:solidFill>
                  <a:schemeClr val="tx1"/>
                </a:solidFill>
              </a:rPr>
              <a:t>تسييسها</a:t>
            </a:r>
            <a:r>
              <a:rPr lang="ar-SA" sz="2100" dirty="0">
                <a:solidFill>
                  <a:schemeClr val="tx1"/>
                </a:solidFill>
              </a:rPr>
              <a:t> و توجيهها لخدمة أغراض أخرى</a:t>
            </a:r>
            <a:r>
              <a:rPr lang="fr-FR" sz="2100" dirty="0">
                <a:solidFill>
                  <a:schemeClr val="tx1"/>
                </a:solidFill>
              </a:rPr>
              <a:t>.</a:t>
            </a:r>
          </a:p>
          <a:p>
            <a:pPr algn="r" rtl="1"/>
            <a:r>
              <a:rPr lang="ar-SA" sz="2000" dirty="0">
                <a:solidFill>
                  <a:schemeClr val="tx1"/>
                </a:solidFill>
              </a:rPr>
              <a:t> </a:t>
            </a:r>
            <a:endParaRPr lang="fr-FR"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r>
              <a:rPr lang="ar-SA" sz="2400" dirty="0">
                <a:solidFill>
                  <a:schemeClr val="tx1"/>
                </a:solidFill>
              </a:rPr>
              <a:t/>
            </a:r>
            <a:br>
              <a:rPr lang="ar-SA" sz="2400" dirty="0">
                <a:solidFill>
                  <a:schemeClr val="tx1"/>
                </a:solidFill>
              </a:rPr>
            </a:br>
            <a:r>
              <a:rPr lang="ar-SA" sz="2400" dirty="0" smtClean="0">
                <a:solidFill>
                  <a:schemeClr val="tx1"/>
                </a:solidFill>
              </a:rPr>
              <a:t> </a:t>
            </a:r>
            <a:endParaRPr lang="fr-FR" sz="2400" dirty="0">
              <a:solidFill>
                <a:schemeClr val="tx1"/>
              </a:solidFill>
            </a:endParaRPr>
          </a:p>
        </p:txBody>
      </p:sp>
    </p:spTree>
    <p:extLst>
      <p:ext uri="{BB962C8B-B14F-4D97-AF65-F5344CB8AC3E}">
        <p14:creationId xmlns:p14="http://schemas.microsoft.com/office/powerpoint/2010/main" xmlns="" val="2963115489"/>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7">
                                            <p:txEl>
                                              <p:pRg st="11" end="11"/>
                                            </p:txEl>
                                          </p:spTgt>
                                        </p:tgtEl>
                                        <p:attrNameLst>
                                          <p:attrName>style.visibility</p:attrName>
                                        </p:attrNameLst>
                                      </p:cBhvr>
                                      <p:to>
                                        <p:strVal val="visible"/>
                                      </p:to>
                                    </p:set>
                                    <p:animEffect transition="in" filter="fade">
                                      <p:cBhvr>
                                        <p:cTn id="7" dur="1000"/>
                                        <p:tgtEl>
                                          <p:spTgt spid="7">
                                            <p:txEl>
                                              <p:pRg st="11" end="11"/>
                                            </p:txEl>
                                          </p:spTgt>
                                        </p:tgtEl>
                                      </p:cBhvr>
                                    </p:animEffect>
                                    <p:anim calcmode="lin" valueType="num">
                                      <p:cBhvr>
                                        <p:cTn id="8" dur="1000" fill="hold"/>
                                        <p:tgtEl>
                                          <p:spTgt spid="7">
                                            <p:txEl>
                                              <p:pRg st="11" end="1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1" end="1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22" presetClass="entr" presetSubtype="4" fill="hold" nodeType="afterEffect">
                                  <p:stCondLst>
                                    <p:cond delay="0"/>
                                  </p:stCondLst>
                                  <p:childTnLst>
                                    <p:set>
                                      <p:cBhvr>
                                        <p:cTn id="12" dur="1" fill="hold">
                                          <p:stCondLst>
                                            <p:cond delay="0"/>
                                          </p:stCondLst>
                                        </p:cTn>
                                        <p:tgtEl>
                                          <p:spTgt spid="7">
                                            <p:txEl>
                                              <p:pRg st="12" end="12"/>
                                            </p:txEl>
                                          </p:spTgt>
                                        </p:tgtEl>
                                        <p:attrNameLst>
                                          <p:attrName>style.visibility</p:attrName>
                                        </p:attrNameLst>
                                      </p:cBhvr>
                                      <p:to>
                                        <p:strVal val="visible"/>
                                      </p:to>
                                    </p:set>
                                    <p:animEffect transition="in" filter="wipe(down)">
                                      <p:cBhvr>
                                        <p:cTn id="13" dur="1000"/>
                                        <p:tgtEl>
                                          <p:spTgt spid="7">
                                            <p:txEl>
                                              <p:pRg st="12" end="12"/>
                                            </p:txEl>
                                          </p:spTgt>
                                        </p:tgtEl>
                                      </p:cBhvr>
                                    </p:animEffect>
                                  </p:childTnLst>
                                </p:cTn>
                              </p:par>
                            </p:childTnLst>
                          </p:cTn>
                        </p:par>
                        <p:par>
                          <p:cTn id="14" fill="hold">
                            <p:stCondLst>
                              <p:cond delay="2500"/>
                            </p:stCondLst>
                            <p:childTnLst>
                              <p:par>
                                <p:cTn id="15" presetID="22" presetClass="entr" presetSubtype="4" fill="hold" nodeType="afterEffect">
                                  <p:stCondLst>
                                    <p:cond delay="0"/>
                                  </p:stCondLst>
                                  <p:childTnLst>
                                    <p:set>
                                      <p:cBhvr>
                                        <p:cTn id="16" dur="1" fill="hold">
                                          <p:stCondLst>
                                            <p:cond delay="0"/>
                                          </p:stCondLst>
                                        </p:cTn>
                                        <p:tgtEl>
                                          <p:spTgt spid="7">
                                            <p:txEl>
                                              <p:pRg st="13" end="13"/>
                                            </p:txEl>
                                          </p:spTgt>
                                        </p:tgtEl>
                                        <p:attrNameLst>
                                          <p:attrName>style.visibility</p:attrName>
                                        </p:attrNameLst>
                                      </p:cBhvr>
                                      <p:to>
                                        <p:strVal val="visible"/>
                                      </p:to>
                                    </p:set>
                                    <p:animEffect transition="in" filter="wipe(down)">
                                      <p:cBhvr>
                                        <p:cTn id="17" dur="1000"/>
                                        <p:tgtEl>
                                          <p:spTgt spid="7">
                                            <p:txEl>
                                              <p:pRg st="13" end="13"/>
                                            </p:txEl>
                                          </p:spTgt>
                                        </p:tgtEl>
                                      </p:cBhvr>
                                    </p:animEffect>
                                  </p:childTnLst>
                                </p:cTn>
                              </p:par>
                            </p:childTnLst>
                          </p:cTn>
                        </p:par>
                        <p:par>
                          <p:cTn id="18" fill="hold">
                            <p:stCondLst>
                              <p:cond delay="3500"/>
                            </p:stCondLst>
                            <p:childTnLst>
                              <p:par>
                                <p:cTn id="19" presetID="22" presetClass="entr" presetSubtype="4" fill="hold" nodeType="afterEffect">
                                  <p:stCondLst>
                                    <p:cond delay="0"/>
                                  </p:stCondLst>
                                  <p:childTnLst>
                                    <p:set>
                                      <p:cBhvr>
                                        <p:cTn id="20" dur="1" fill="hold">
                                          <p:stCondLst>
                                            <p:cond delay="0"/>
                                          </p:stCondLst>
                                        </p:cTn>
                                        <p:tgtEl>
                                          <p:spTgt spid="7">
                                            <p:txEl>
                                              <p:pRg st="14" end="14"/>
                                            </p:txEl>
                                          </p:spTgt>
                                        </p:tgtEl>
                                        <p:attrNameLst>
                                          <p:attrName>style.visibility</p:attrName>
                                        </p:attrNameLst>
                                      </p:cBhvr>
                                      <p:to>
                                        <p:strVal val="visible"/>
                                      </p:to>
                                    </p:set>
                                    <p:animEffect transition="in" filter="wipe(down)">
                                      <p:cBhvr>
                                        <p:cTn id="21" dur="1000"/>
                                        <p:tgtEl>
                                          <p:spTgt spid="7">
                                            <p:txEl>
                                              <p:pRg st="14" end="14"/>
                                            </p:txEl>
                                          </p:spTgt>
                                        </p:tgtEl>
                                      </p:cBhvr>
                                    </p:animEffect>
                                  </p:childTnLst>
                                </p:cTn>
                              </p:par>
                            </p:childTnLst>
                          </p:cTn>
                        </p:par>
                        <p:par>
                          <p:cTn id="22" fill="hold">
                            <p:stCondLst>
                              <p:cond delay="4500"/>
                            </p:stCondLst>
                            <p:childTnLst>
                              <p:par>
                                <p:cTn id="23" presetID="22" presetClass="entr" presetSubtype="4" fill="hold" nodeType="afterEffect">
                                  <p:stCondLst>
                                    <p:cond delay="0"/>
                                  </p:stCondLst>
                                  <p:childTnLst>
                                    <p:set>
                                      <p:cBhvr>
                                        <p:cTn id="24" dur="1" fill="hold">
                                          <p:stCondLst>
                                            <p:cond delay="0"/>
                                          </p:stCondLst>
                                        </p:cTn>
                                        <p:tgtEl>
                                          <p:spTgt spid="7">
                                            <p:txEl>
                                              <p:pRg st="15" end="15"/>
                                            </p:txEl>
                                          </p:spTgt>
                                        </p:tgtEl>
                                        <p:attrNameLst>
                                          <p:attrName>style.visibility</p:attrName>
                                        </p:attrNameLst>
                                      </p:cBhvr>
                                      <p:to>
                                        <p:strVal val="visible"/>
                                      </p:to>
                                    </p:set>
                                    <p:animEffect transition="in" filter="wipe(down)">
                                      <p:cBhvr>
                                        <p:cTn id="25" dur="1000"/>
                                        <p:tgtEl>
                                          <p:spTgt spid="7">
                                            <p:txEl>
                                              <p:pRg st="15" end="15"/>
                                            </p:txEl>
                                          </p:spTgt>
                                        </p:tgtEl>
                                      </p:cBhvr>
                                    </p:animEffect>
                                  </p:childTnLst>
                                </p:cTn>
                              </p:par>
                            </p:childTnLst>
                          </p:cTn>
                        </p:par>
                        <p:par>
                          <p:cTn id="26" fill="hold">
                            <p:stCondLst>
                              <p:cond delay="5500"/>
                            </p:stCondLst>
                            <p:childTnLst>
                              <p:par>
                                <p:cTn id="27" presetID="22" presetClass="entr" presetSubtype="4" fill="hold" nodeType="afterEffect">
                                  <p:stCondLst>
                                    <p:cond delay="0"/>
                                  </p:stCondLst>
                                  <p:childTnLst>
                                    <p:set>
                                      <p:cBhvr>
                                        <p:cTn id="28" dur="1" fill="hold">
                                          <p:stCondLst>
                                            <p:cond delay="0"/>
                                          </p:stCondLst>
                                        </p:cTn>
                                        <p:tgtEl>
                                          <p:spTgt spid="7">
                                            <p:txEl>
                                              <p:pRg st="16" end="16"/>
                                            </p:txEl>
                                          </p:spTgt>
                                        </p:tgtEl>
                                        <p:attrNameLst>
                                          <p:attrName>style.visibility</p:attrName>
                                        </p:attrNameLst>
                                      </p:cBhvr>
                                      <p:to>
                                        <p:strVal val="visible"/>
                                      </p:to>
                                    </p:set>
                                    <p:animEffect transition="in" filter="wipe(down)">
                                      <p:cBhvr>
                                        <p:cTn id="29" dur="1000"/>
                                        <p:tgtEl>
                                          <p:spTgt spid="7">
                                            <p:txEl>
                                              <p:pRg st="16" end="16"/>
                                            </p:txEl>
                                          </p:spTgt>
                                        </p:tgtEl>
                                      </p:cBhvr>
                                    </p:animEffect>
                                  </p:childTnLst>
                                </p:cTn>
                              </p:par>
                            </p:childTnLst>
                          </p:cTn>
                        </p:par>
                        <p:par>
                          <p:cTn id="30" fill="hold">
                            <p:stCondLst>
                              <p:cond delay="6500"/>
                            </p:stCondLst>
                            <p:childTnLst>
                              <p:par>
                                <p:cTn id="31" presetID="22" presetClass="entr" presetSubtype="4" fill="hold" nodeType="afterEffect">
                                  <p:stCondLst>
                                    <p:cond delay="0"/>
                                  </p:stCondLst>
                                  <p:childTnLst>
                                    <p:set>
                                      <p:cBhvr>
                                        <p:cTn id="32" dur="1" fill="hold">
                                          <p:stCondLst>
                                            <p:cond delay="0"/>
                                          </p:stCondLst>
                                        </p:cTn>
                                        <p:tgtEl>
                                          <p:spTgt spid="7">
                                            <p:txEl>
                                              <p:pRg st="17" end="17"/>
                                            </p:txEl>
                                          </p:spTgt>
                                        </p:tgtEl>
                                        <p:attrNameLst>
                                          <p:attrName>style.visibility</p:attrName>
                                        </p:attrNameLst>
                                      </p:cBhvr>
                                      <p:to>
                                        <p:strVal val="visible"/>
                                      </p:to>
                                    </p:set>
                                    <p:animEffect transition="in" filter="wipe(down)">
                                      <p:cBhvr>
                                        <p:cTn id="33" dur="1000"/>
                                        <p:tgtEl>
                                          <p:spTgt spid="7">
                                            <p:txEl>
                                              <p:pRg st="17" end="17"/>
                                            </p:txEl>
                                          </p:spTgt>
                                        </p:tgtEl>
                                      </p:cBhvr>
                                    </p:animEffect>
                                  </p:childTnLst>
                                </p:cTn>
                              </p:par>
                            </p:childTnLst>
                          </p:cTn>
                        </p:par>
                        <p:par>
                          <p:cTn id="34" fill="hold">
                            <p:stCondLst>
                              <p:cond delay="7500"/>
                            </p:stCondLst>
                            <p:childTnLst>
                              <p:par>
                                <p:cTn id="35" presetID="22" presetClass="entr" presetSubtype="4" fill="hold" nodeType="afterEffect">
                                  <p:stCondLst>
                                    <p:cond delay="0"/>
                                  </p:stCondLst>
                                  <p:childTnLst>
                                    <p:set>
                                      <p:cBhvr>
                                        <p:cTn id="36" dur="1" fill="hold">
                                          <p:stCondLst>
                                            <p:cond delay="0"/>
                                          </p:stCondLst>
                                        </p:cTn>
                                        <p:tgtEl>
                                          <p:spTgt spid="7">
                                            <p:txEl>
                                              <p:pRg st="18" end="18"/>
                                            </p:txEl>
                                          </p:spTgt>
                                        </p:tgtEl>
                                        <p:attrNameLst>
                                          <p:attrName>style.visibility</p:attrName>
                                        </p:attrNameLst>
                                      </p:cBhvr>
                                      <p:to>
                                        <p:strVal val="visible"/>
                                      </p:to>
                                    </p:set>
                                    <p:animEffect transition="in" filter="wipe(down)">
                                      <p:cBhvr>
                                        <p:cTn id="37" dur="1000"/>
                                        <p:tgtEl>
                                          <p:spTgt spid="7">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57200"/>
            <a:ext cx="12192000" cy="66173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931650" algn="l"/>
              </a:tabLst>
            </a:pPr>
            <a:endParaRPr lang="ar-DZ" sz="2400" dirty="0" smtClean="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ctr" rtl="1"/>
            <a:endParaRPr lang="ar-DZ" sz="2800" b="1" i="1" dirty="0" smtClean="0">
              <a:solidFill>
                <a:schemeClr val="tx1"/>
              </a:solidFill>
            </a:endParaRPr>
          </a:p>
          <a:p>
            <a:pPr algn="ctr" rtl="1"/>
            <a:endParaRPr lang="ar-DZ" sz="2800" b="1" i="1" dirty="0">
              <a:solidFill>
                <a:schemeClr val="tx1"/>
              </a:solidFill>
            </a:endParaRPr>
          </a:p>
          <a:p>
            <a:pPr algn="ctr" rtl="1"/>
            <a:r>
              <a:rPr lang="ar-DZ" sz="2800" b="1" i="1" dirty="0" smtClean="0">
                <a:solidFill>
                  <a:schemeClr val="tx1"/>
                </a:solidFill>
              </a:rPr>
              <a:t>وظائف</a:t>
            </a:r>
            <a:r>
              <a:rPr lang="ar-SA" sz="2800" b="1" i="1" dirty="0" smtClean="0">
                <a:solidFill>
                  <a:schemeClr val="tx1"/>
                </a:solidFill>
              </a:rPr>
              <a:t> ال</a:t>
            </a:r>
            <a:r>
              <a:rPr lang="ar-DZ" sz="2800" b="1" i="1" dirty="0" smtClean="0">
                <a:solidFill>
                  <a:schemeClr val="tx1"/>
                </a:solidFill>
              </a:rPr>
              <a:t>إ</a:t>
            </a:r>
            <a:r>
              <a:rPr lang="ar-SA" sz="2800" b="1" i="1" dirty="0" smtClean="0">
                <a:solidFill>
                  <a:schemeClr val="tx1"/>
                </a:solidFill>
              </a:rPr>
              <a:t>علام </a:t>
            </a:r>
            <a:r>
              <a:rPr lang="ar-SA" sz="2800" b="1" i="1" dirty="0" err="1" smtClean="0">
                <a:solidFill>
                  <a:schemeClr val="tx1"/>
                </a:solidFill>
              </a:rPr>
              <a:t>البيئ</a:t>
            </a:r>
            <a:r>
              <a:rPr lang="ar-DZ" sz="2800" b="1" i="1" dirty="0" smtClean="0">
                <a:solidFill>
                  <a:schemeClr val="tx1"/>
                </a:solidFill>
              </a:rPr>
              <a:t>ي</a:t>
            </a:r>
            <a:endParaRPr lang="fr-FR" sz="2800" i="1" dirty="0">
              <a:solidFill>
                <a:schemeClr val="tx1"/>
              </a:solidFill>
            </a:endParaRPr>
          </a:p>
          <a:p>
            <a:pPr algn="r" rtl="1" hangingPunct="0"/>
            <a:r>
              <a:rPr lang="ar-DZ" sz="2400" dirty="0">
                <a:solidFill>
                  <a:schemeClr val="tx1"/>
                </a:solidFill>
              </a:rPr>
              <a:t> </a:t>
            </a:r>
            <a:r>
              <a:rPr lang="ar-DZ" sz="2400" dirty="0" smtClean="0">
                <a:solidFill>
                  <a:schemeClr val="tx1"/>
                </a:solidFill>
              </a:rPr>
              <a:t>   </a:t>
            </a:r>
            <a:r>
              <a:rPr lang="ar-SA" sz="2000" dirty="0" smtClean="0">
                <a:solidFill>
                  <a:schemeClr val="tx1"/>
                </a:solidFill>
              </a:rPr>
              <a:t>من </a:t>
            </a:r>
            <a:r>
              <a:rPr lang="ar-DZ" sz="2000" dirty="0" smtClean="0">
                <a:solidFill>
                  <a:schemeClr val="tx1"/>
                </a:solidFill>
              </a:rPr>
              <a:t>أ</a:t>
            </a:r>
            <a:r>
              <a:rPr lang="ar-SA" sz="2000" dirty="0" smtClean="0">
                <a:solidFill>
                  <a:schemeClr val="tx1"/>
                </a:solidFill>
              </a:rPr>
              <a:t>هم </a:t>
            </a:r>
            <a:r>
              <a:rPr lang="ar-SA" sz="2000" dirty="0">
                <a:solidFill>
                  <a:schemeClr val="tx1"/>
                </a:solidFill>
              </a:rPr>
              <a:t>وظائف </a:t>
            </a:r>
            <a:r>
              <a:rPr lang="ar-SA" sz="2000" dirty="0" smtClean="0">
                <a:solidFill>
                  <a:schemeClr val="tx1"/>
                </a:solidFill>
              </a:rPr>
              <a:t>ال</a:t>
            </a:r>
            <a:r>
              <a:rPr lang="ar-DZ" sz="2000" dirty="0" smtClean="0">
                <a:solidFill>
                  <a:schemeClr val="tx1"/>
                </a:solidFill>
              </a:rPr>
              <a:t>إ</a:t>
            </a:r>
            <a:r>
              <a:rPr lang="ar-SA" sz="2000" dirty="0" smtClean="0">
                <a:solidFill>
                  <a:schemeClr val="tx1"/>
                </a:solidFill>
              </a:rPr>
              <a:t>علام </a:t>
            </a:r>
            <a:r>
              <a:rPr lang="ar-SA" sz="2000" dirty="0">
                <a:solidFill>
                  <a:schemeClr val="tx1"/>
                </a:solidFill>
              </a:rPr>
              <a:t>البيئي ما يلي : </a:t>
            </a:r>
            <a:endParaRPr lang="ar-DZ" sz="2000" dirty="0" smtClean="0">
              <a:solidFill>
                <a:schemeClr val="tx1"/>
              </a:solidFill>
            </a:endParaRPr>
          </a:p>
          <a:p>
            <a:pPr algn="r" rtl="1" hangingPunct="0"/>
            <a:r>
              <a:rPr lang="ar-DZ" sz="2000" dirty="0" smtClean="0">
                <a:solidFill>
                  <a:schemeClr val="tx1"/>
                </a:solidFill>
              </a:rPr>
              <a:t>* </a:t>
            </a:r>
            <a:r>
              <a:rPr lang="ar-SA" sz="2000" b="1" dirty="0" smtClean="0">
                <a:solidFill>
                  <a:schemeClr val="tx1"/>
                </a:solidFill>
              </a:rPr>
              <a:t>الاعلام</a:t>
            </a:r>
            <a:r>
              <a:rPr lang="ar-SA" sz="2000" dirty="0" smtClean="0">
                <a:solidFill>
                  <a:schemeClr val="tx1"/>
                </a:solidFill>
              </a:rPr>
              <a:t>: </a:t>
            </a:r>
            <a:r>
              <a:rPr lang="ar-SA" sz="2000" dirty="0">
                <a:solidFill>
                  <a:schemeClr val="tx1"/>
                </a:solidFill>
              </a:rPr>
              <a:t>تعتبر من </a:t>
            </a:r>
            <a:r>
              <a:rPr lang="ar-DZ" sz="2000" dirty="0" smtClean="0">
                <a:solidFill>
                  <a:schemeClr val="tx1"/>
                </a:solidFill>
              </a:rPr>
              <a:t>أ</a:t>
            </a:r>
            <a:r>
              <a:rPr lang="ar-SA" sz="2000" dirty="0" smtClean="0">
                <a:solidFill>
                  <a:schemeClr val="tx1"/>
                </a:solidFill>
              </a:rPr>
              <a:t>هم </a:t>
            </a:r>
            <a:r>
              <a:rPr lang="ar-SA" sz="2000" dirty="0">
                <a:solidFill>
                  <a:schemeClr val="tx1"/>
                </a:solidFill>
              </a:rPr>
              <a:t>وظائفه </a:t>
            </a:r>
            <a:r>
              <a:rPr lang="ar-DZ" sz="2000" dirty="0" smtClean="0">
                <a:solidFill>
                  <a:schemeClr val="tx1"/>
                </a:solidFill>
              </a:rPr>
              <a:t>إ</a:t>
            </a:r>
            <a:r>
              <a:rPr lang="ar-SA" sz="2000" dirty="0" smtClean="0">
                <a:solidFill>
                  <a:schemeClr val="tx1"/>
                </a:solidFill>
              </a:rPr>
              <a:t>ذا </a:t>
            </a:r>
            <a:r>
              <a:rPr lang="ar-SA" sz="2000" dirty="0">
                <a:solidFill>
                  <a:schemeClr val="tx1"/>
                </a:solidFill>
              </a:rPr>
              <a:t>لم يكن هو الوظيفة </a:t>
            </a:r>
            <a:r>
              <a:rPr lang="ar-SA" sz="2000" dirty="0" smtClean="0">
                <a:solidFill>
                  <a:schemeClr val="tx1"/>
                </a:solidFill>
              </a:rPr>
              <a:t>ال</a:t>
            </a:r>
            <a:r>
              <a:rPr lang="ar-DZ" sz="2000" dirty="0" smtClean="0">
                <a:solidFill>
                  <a:schemeClr val="tx1"/>
                </a:solidFill>
              </a:rPr>
              <a:t>أ</a:t>
            </a:r>
            <a:r>
              <a:rPr lang="ar-SA" sz="2000" dirty="0" err="1" smtClean="0">
                <a:solidFill>
                  <a:schemeClr val="tx1"/>
                </a:solidFill>
              </a:rPr>
              <a:t>ساسية</a:t>
            </a:r>
            <a:r>
              <a:rPr lang="ar-SA" sz="2000" dirty="0" smtClean="0">
                <a:solidFill>
                  <a:schemeClr val="tx1"/>
                </a:solidFill>
              </a:rPr>
              <a:t> </a:t>
            </a:r>
            <a:r>
              <a:rPr lang="ar-SA" sz="2000" dirty="0">
                <a:solidFill>
                  <a:schemeClr val="tx1"/>
                </a:solidFill>
              </a:rPr>
              <a:t>له </a:t>
            </a:r>
            <a:r>
              <a:rPr lang="ar-DZ" sz="2000" dirty="0" smtClean="0">
                <a:solidFill>
                  <a:schemeClr val="tx1"/>
                </a:solidFill>
              </a:rPr>
              <a:t>و</a:t>
            </a:r>
            <a:r>
              <a:rPr lang="ar-SA" sz="2000" dirty="0" smtClean="0">
                <a:solidFill>
                  <a:schemeClr val="tx1"/>
                </a:solidFill>
              </a:rPr>
              <a:t>يعني </a:t>
            </a:r>
            <a:r>
              <a:rPr lang="ar-SA" sz="2000" dirty="0">
                <a:solidFill>
                  <a:schemeClr val="tx1"/>
                </a:solidFill>
              </a:rPr>
              <a:t>تزويد الجمهور </a:t>
            </a:r>
            <a:r>
              <a:rPr lang="ar-SA" sz="2000" dirty="0" smtClean="0">
                <a:solidFill>
                  <a:schemeClr val="tx1"/>
                </a:solidFill>
              </a:rPr>
              <a:t>بال</a:t>
            </a:r>
            <a:r>
              <a:rPr lang="ar-DZ" sz="2000" dirty="0" smtClean="0">
                <a:solidFill>
                  <a:schemeClr val="tx1"/>
                </a:solidFill>
              </a:rPr>
              <a:t>أ</a:t>
            </a:r>
            <a:r>
              <a:rPr lang="ar-SA" sz="2000" dirty="0" smtClean="0">
                <a:solidFill>
                  <a:schemeClr val="tx1"/>
                </a:solidFill>
              </a:rPr>
              <a:t>خبار </a:t>
            </a:r>
            <a:r>
              <a:rPr lang="ar-SA" sz="2000" dirty="0">
                <a:solidFill>
                  <a:schemeClr val="tx1"/>
                </a:solidFill>
              </a:rPr>
              <a:t>والمعلومات البيئية .</a:t>
            </a:r>
            <a:endParaRPr lang="fr-FR" sz="2000" dirty="0">
              <a:solidFill>
                <a:schemeClr val="tx1"/>
              </a:solidFill>
            </a:endParaRPr>
          </a:p>
          <a:p>
            <a:pPr algn="r" rtl="1" hangingPunct="0"/>
            <a:r>
              <a:rPr lang="ar-SA" sz="2000" dirty="0" smtClean="0">
                <a:solidFill>
                  <a:schemeClr val="tx1"/>
                </a:solidFill>
              </a:rPr>
              <a:t>يقــوم</a:t>
            </a:r>
            <a:r>
              <a:rPr lang="ar-DZ" sz="2000" dirty="0" smtClean="0">
                <a:solidFill>
                  <a:schemeClr val="tx1"/>
                </a:solidFill>
              </a:rPr>
              <a:t> بـ</a:t>
            </a:r>
            <a:r>
              <a:rPr lang="ar-SA" sz="2000" dirty="0" smtClean="0">
                <a:solidFill>
                  <a:schemeClr val="tx1"/>
                </a:solidFill>
              </a:rPr>
              <a:t>:</a:t>
            </a:r>
            <a:endParaRPr lang="fr-FR" sz="2000" dirty="0">
              <a:solidFill>
                <a:schemeClr val="tx1"/>
              </a:solidFill>
            </a:endParaRPr>
          </a:p>
          <a:p>
            <a:pPr algn="r" rtl="1" hangingPunct="0"/>
            <a:r>
              <a:rPr lang="ar-SA" sz="2000" b="1" dirty="0">
                <a:solidFill>
                  <a:schemeClr val="tx1"/>
                </a:solidFill>
              </a:rPr>
              <a:t>*نقل المعلومات: </a:t>
            </a:r>
            <a:r>
              <a:rPr lang="ar-SA" sz="2000" dirty="0">
                <a:solidFill>
                  <a:schemeClr val="tx1"/>
                </a:solidFill>
              </a:rPr>
              <a:t>يقوم </a:t>
            </a:r>
            <a:r>
              <a:rPr lang="ar-SA" sz="2000" dirty="0" smtClean="0">
                <a:solidFill>
                  <a:schemeClr val="tx1"/>
                </a:solidFill>
              </a:rPr>
              <a:t>ال</a:t>
            </a:r>
            <a:r>
              <a:rPr lang="ar-DZ" sz="2000" dirty="0" smtClean="0">
                <a:solidFill>
                  <a:schemeClr val="tx1"/>
                </a:solidFill>
              </a:rPr>
              <a:t>إ</a:t>
            </a:r>
            <a:r>
              <a:rPr lang="ar-SA" sz="2000" dirty="0" smtClean="0">
                <a:solidFill>
                  <a:schemeClr val="tx1"/>
                </a:solidFill>
              </a:rPr>
              <a:t>علام </a:t>
            </a:r>
            <a:r>
              <a:rPr lang="ar-SA" sz="2000" dirty="0">
                <a:solidFill>
                  <a:schemeClr val="tx1"/>
                </a:solidFill>
              </a:rPr>
              <a:t>البيئي بنقل </a:t>
            </a:r>
            <a:r>
              <a:rPr lang="ar-SA" sz="2000" dirty="0" smtClean="0">
                <a:solidFill>
                  <a:schemeClr val="tx1"/>
                </a:solidFill>
              </a:rPr>
              <a:t>ال</a:t>
            </a:r>
            <a:r>
              <a:rPr lang="ar-DZ" sz="2000" dirty="0" smtClean="0">
                <a:solidFill>
                  <a:schemeClr val="tx1"/>
                </a:solidFill>
              </a:rPr>
              <a:t>أ</a:t>
            </a:r>
            <a:r>
              <a:rPr lang="ar-SA" sz="2000" dirty="0" smtClean="0">
                <a:solidFill>
                  <a:schemeClr val="tx1"/>
                </a:solidFill>
              </a:rPr>
              <a:t>خبار</a:t>
            </a:r>
            <a:r>
              <a:rPr lang="ar-DZ" sz="2000" dirty="0" smtClean="0">
                <a:solidFill>
                  <a:schemeClr val="tx1"/>
                </a:solidFill>
              </a:rPr>
              <a:t> </a:t>
            </a:r>
            <a:r>
              <a:rPr lang="ar-SA" sz="2000" dirty="0" smtClean="0">
                <a:solidFill>
                  <a:schemeClr val="tx1"/>
                </a:solidFill>
              </a:rPr>
              <a:t>والمعلومات </a:t>
            </a:r>
            <a:r>
              <a:rPr lang="ar-SA" sz="2000" dirty="0">
                <a:solidFill>
                  <a:schemeClr val="tx1"/>
                </a:solidFill>
              </a:rPr>
              <a:t>المتعلقة بالقضايا البيئية والتحديات التي تواجه البيئة.</a:t>
            </a:r>
            <a:endParaRPr lang="fr-FR" sz="2000" dirty="0">
              <a:solidFill>
                <a:schemeClr val="tx1"/>
              </a:solidFill>
            </a:endParaRPr>
          </a:p>
          <a:p>
            <a:pPr algn="r" rtl="1" hangingPunct="0"/>
            <a:r>
              <a:rPr lang="ar-SA" sz="2000" b="1" dirty="0">
                <a:solidFill>
                  <a:schemeClr val="tx1"/>
                </a:solidFill>
              </a:rPr>
              <a:t>*زيادة الوعي والتثقيف: </a:t>
            </a:r>
            <a:r>
              <a:rPr lang="ar-SA" sz="2000" dirty="0">
                <a:solidFill>
                  <a:schemeClr val="tx1"/>
                </a:solidFill>
              </a:rPr>
              <a:t>يساهم </a:t>
            </a:r>
            <a:r>
              <a:rPr lang="ar-SA" sz="2000" dirty="0" smtClean="0">
                <a:solidFill>
                  <a:schemeClr val="tx1"/>
                </a:solidFill>
              </a:rPr>
              <a:t>ال</a:t>
            </a:r>
            <a:r>
              <a:rPr lang="ar-DZ" sz="2000" dirty="0" smtClean="0">
                <a:solidFill>
                  <a:schemeClr val="tx1"/>
                </a:solidFill>
              </a:rPr>
              <a:t>إ</a:t>
            </a:r>
            <a:r>
              <a:rPr lang="ar-SA" sz="2000" dirty="0" smtClean="0">
                <a:solidFill>
                  <a:schemeClr val="tx1"/>
                </a:solidFill>
              </a:rPr>
              <a:t>علام </a:t>
            </a:r>
            <a:r>
              <a:rPr lang="ar-SA" sz="2000" dirty="0">
                <a:solidFill>
                  <a:schemeClr val="tx1"/>
                </a:solidFill>
              </a:rPr>
              <a:t>البيئي في زيادة الوعي بأهمية الحفاظ على البيئة </a:t>
            </a:r>
            <a:r>
              <a:rPr lang="ar-DZ" sz="2000" dirty="0" smtClean="0">
                <a:solidFill>
                  <a:schemeClr val="tx1"/>
                </a:solidFill>
              </a:rPr>
              <a:t> </a:t>
            </a:r>
            <a:r>
              <a:rPr lang="ar-SA" sz="2000" dirty="0" err="1" smtClean="0">
                <a:solidFill>
                  <a:schemeClr val="tx1"/>
                </a:solidFill>
              </a:rPr>
              <a:t>وت</a:t>
            </a:r>
            <a:r>
              <a:rPr lang="ar-DZ" sz="2000" dirty="0" smtClean="0">
                <a:solidFill>
                  <a:schemeClr val="tx1"/>
                </a:solidFill>
              </a:rPr>
              <a:t>أ</a:t>
            </a:r>
            <a:r>
              <a:rPr lang="ar-SA" sz="2000" dirty="0" smtClean="0">
                <a:solidFill>
                  <a:schemeClr val="tx1"/>
                </a:solidFill>
              </a:rPr>
              <a:t>ثير ال</a:t>
            </a:r>
            <a:r>
              <a:rPr lang="ar-DZ" sz="2000" dirty="0" smtClean="0">
                <a:solidFill>
                  <a:schemeClr val="tx1"/>
                </a:solidFill>
              </a:rPr>
              <a:t>أ</a:t>
            </a:r>
            <a:r>
              <a:rPr lang="ar-SA" sz="2000" dirty="0" smtClean="0">
                <a:solidFill>
                  <a:schemeClr val="tx1"/>
                </a:solidFill>
              </a:rPr>
              <a:t>نشطة </a:t>
            </a:r>
            <a:r>
              <a:rPr lang="ar-SA" sz="2000" dirty="0">
                <a:solidFill>
                  <a:schemeClr val="tx1"/>
                </a:solidFill>
              </a:rPr>
              <a:t>البشرية </a:t>
            </a:r>
            <a:r>
              <a:rPr lang="ar-SA" sz="2000" dirty="0" smtClean="0">
                <a:solidFill>
                  <a:schemeClr val="tx1"/>
                </a:solidFill>
              </a:rPr>
              <a:t>عليها</a:t>
            </a:r>
            <a:r>
              <a:rPr lang="ar-DZ" sz="2000" dirty="0" smtClean="0">
                <a:solidFill>
                  <a:schemeClr val="tx1"/>
                </a:solidFill>
              </a:rPr>
              <a:t>،</a:t>
            </a:r>
            <a:r>
              <a:rPr lang="ar-SA" sz="2000" dirty="0" smtClean="0">
                <a:solidFill>
                  <a:schemeClr val="tx1"/>
                </a:solidFill>
              </a:rPr>
              <a:t> </a:t>
            </a:r>
            <a:r>
              <a:rPr lang="ar-SA" sz="2000" dirty="0">
                <a:solidFill>
                  <a:schemeClr val="tx1"/>
                </a:solidFill>
              </a:rPr>
              <a:t>حيث يقوم بتوعية الجمهور بشأن القضايا والمشاكل البيئية المختلفة مثل تلوث الهواء والمسطحات المائية، تغير المناخ واضطرابه ، فقدان التنوع البيولوجي، </a:t>
            </a:r>
            <a:r>
              <a:rPr lang="ar-SA" sz="2000" dirty="0" smtClean="0">
                <a:solidFill>
                  <a:schemeClr val="tx1"/>
                </a:solidFill>
              </a:rPr>
              <a:t>وغيرها</a:t>
            </a:r>
            <a:r>
              <a:rPr lang="ar-DZ" sz="2000" dirty="0" smtClean="0">
                <a:solidFill>
                  <a:schemeClr val="tx1"/>
                </a:solidFill>
              </a:rPr>
              <a:t>، إ</a:t>
            </a:r>
            <a:r>
              <a:rPr lang="ar-SA" sz="2000" dirty="0" smtClean="0">
                <a:solidFill>
                  <a:schemeClr val="tx1"/>
                </a:solidFill>
              </a:rPr>
              <a:t>ذ </a:t>
            </a:r>
            <a:r>
              <a:rPr lang="ar-SA" sz="2000" dirty="0">
                <a:solidFill>
                  <a:schemeClr val="tx1"/>
                </a:solidFill>
              </a:rPr>
              <a:t>يهدف ذلك </a:t>
            </a:r>
            <a:r>
              <a:rPr lang="ar-DZ" sz="2000" dirty="0" smtClean="0">
                <a:solidFill>
                  <a:schemeClr val="tx1"/>
                </a:solidFill>
              </a:rPr>
              <a:t>إ</a:t>
            </a:r>
            <a:r>
              <a:rPr lang="ar-SA" sz="2000" dirty="0" err="1" smtClean="0">
                <a:solidFill>
                  <a:schemeClr val="tx1"/>
                </a:solidFill>
              </a:rPr>
              <a:t>لى</a:t>
            </a:r>
            <a:r>
              <a:rPr lang="ar-SA" sz="2000" dirty="0" smtClean="0">
                <a:solidFill>
                  <a:schemeClr val="tx1"/>
                </a:solidFill>
              </a:rPr>
              <a:t> </a:t>
            </a:r>
            <a:r>
              <a:rPr lang="ar-SA" sz="2000" dirty="0">
                <a:solidFill>
                  <a:schemeClr val="tx1"/>
                </a:solidFill>
              </a:rPr>
              <a:t>زيادة الوعي والمعرفة لتثقيف </a:t>
            </a:r>
            <a:r>
              <a:rPr lang="ar-SA" sz="2000" dirty="0" smtClean="0">
                <a:solidFill>
                  <a:schemeClr val="tx1"/>
                </a:solidFill>
              </a:rPr>
              <a:t>ال</a:t>
            </a:r>
            <a:r>
              <a:rPr lang="ar-DZ" sz="2000" dirty="0" smtClean="0">
                <a:solidFill>
                  <a:schemeClr val="tx1"/>
                </a:solidFill>
              </a:rPr>
              <a:t>أ</a:t>
            </a:r>
            <a:r>
              <a:rPr lang="ar-SA" sz="2000" dirty="0" smtClean="0">
                <a:solidFill>
                  <a:schemeClr val="tx1"/>
                </a:solidFill>
              </a:rPr>
              <a:t>فراد </a:t>
            </a:r>
            <a:r>
              <a:rPr lang="ar-SA" sz="2000" dirty="0">
                <a:solidFill>
                  <a:schemeClr val="tx1"/>
                </a:solidFill>
              </a:rPr>
              <a:t>وكذا </a:t>
            </a:r>
            <a:r>
              <a:rPr lang="ar-DZ" sz="2000" dirty="0" smtClean="0">
                <a:solidFill>
                  <a:schemeClr val="tx1"/>
                </a:solidFill>
              </a:rPr>
              <a:t>ت</a:t>
            </a:r>
            <a:r>
              <a:rPr lang="ar-SA" sz="2000" dirty="0" smtClean="0">
                <a:solidFill>
                  <a:schemeClr val="tx1"/>
                </a:solidFill>
              </a:rPr>
              <a:t>حسيسهم </a:t>
            </a:r>
            <a:r>
              <a:rPr lang="ar-SA" sz="2000" dirty="0">
                <a:solidFill>
                  <a:schemeClr val="tx1"/>
                </a:solidFill>
              </a:rPr>
              <a:t>حول </a:t>
            </a:r>
            <a:r>
              <a:rPr lang="ar-SA" sz="2000" dirty="0" smtClean="0">
                <a:solidFill>
                  <a:schemeClr val="tx1"/>
                </a:solidFill>
              </a:rPr>
              <a:t>ت</a:t>
            </a:r>
            <a:r>
              <a:rPr lang="ar-DZ" sz="2000" dirty="0" smtClean="0">
                <a:solidFill>
                  <a:schemeClr val="tx1"/>
                </a:solidFill>
              </a:rPr>
              <a:t>أ</a:t>
            </a:r>
            <a:r>
              <a:rPr lang="ar-SA" sz="2000" dirty="0" smtClean="0">
                <a:solidFill>
                  <a:schemeClr val="tx1"/>
                </a:solidFill>
              </a:rPr>
              <a:t>ثير </a:t>
            </a:r>
            <a:r>
              <a:rPr lang="ar-SA" sz="2000" dirty="0">
                <a:solidFill>
                  <a:schemeClr val="tx1"/>
                </a:solidFill>
              </a:rPr>
              <a:t>أنشطتهم على البيئة وكيفية العيش بشكل أكثر </a:t>
            </a:r>
            <a:r>
              <a:rPr lang="ar-SA" sz="2000" dirty="0" smtClean="0">
                <a:solidFill>
                  <a:schemeClr val="tx1"/>
                </a:solidFill>
              </a:rPr>
              <a:t>استدامة.</a:t>
            </a:r>
            <a:endParaRPr lang="fr-FR" sz="2000" dirty="0">
              <a:solidFill>
                <a:schemeClr val="tx1"/>
              </a:solidFill>
            </a:endParaRPr>
          </a:p>
          <a:p>
            <a:pPr algn="r" rtl="1" hangingPunct="0"/>
            <a:r>
              <a:rPr lang="ar-SA" sz="2000" b="1" dirty="0">
                <a:solidFill>
                  <a:schemeClr val="tx1"/>
                </a:solidFill>
              </a:rPr>
              <a:t>*تحفيز التغيير الاجتماعي: </a:t>
            </a:r>
            <a:r>
              <a:rPr lang="ar-SA" sz="2000" dirty="0">
                <a:solidFill>
                  <a:schemeClr val="tx1"/>
                </a:solidFill>
              </a:rPr>
              <a:t>حيث يحفز التغييرات في السلوكيات والممارسات الفردية والجماعية، ويمكنه تحفيز الناس لتبني أساليب حياة أكثر استدامة مثل التوجه نحو استخدام الطاقات المتجددة أو الحد من التخلص من النفايات بطريقة عشوائية.</a:t>
            </a:r>
            <a:endParaRPr lang="fr-FR" sz="2000" dirty="0">
              <a:solidFill>
                <a:schemeClr val="tx1"/>
              </a:solidFill>
            </a:endParaRPr>
          </a:p>
          <a:p>
            <a:pPr algn="r" rtl="1" hangingPunct="0"/>
            <a:r>
              <a:rPr lang="ar-SA" sz="2000" b="1" dirty="0">
                <a:solidFill>
                  <a:schemeClr val="tx1"/>
                </a:solidFill>
              </a:rPr>
              <a:t>*تشجيع الحركات البيئية وتعبئة الضغط العام: </a:t>
            </a:r>
            <a:r>
              <a:rPr lang="ar-SA" sz="2000" dirty="0">
                <a:solidFill>
                  <a:schemeClr val="tx1"/>
                </a:solidFill>
              </a:rPr>
              <a:t>يلعب الاعلام البيئي دورا هاما في تشجيع المجتمعات على اتخاذ اجراءات وسلوكيات تدعم الحفاظ على </a:t>
            </a:r>
            <a:r>
              <a:rPr lang="ar-SA" sz="2000" dirty="0" err="1" smtClean="0">
                <a:solidFill>
                  <a:schemeClr val="tx1"/>
                </a:solidFill>
              </a:rPr>
              <a:t>الطبيع</a:t>
            </a:r>
            <a:r>
              <a:rPr lang="ar-DZ" sz="2000" dirty="0" smtClean="0">
                <a:solidFill>
                  <a:schemeClr val="tx1"/>
                </a:solidFill>
              </a:rPr>
              <a:t>ة</a:t>
            </a:r>
            <a:r>
              <a:rPr lang="ar-SA" sz="2000" dirty="0" smtClean="0">
                <a:solidFill>
                  <a:schemeClr val="tx1"/>
                </a:solidFill>
              </a:rPr>
              <a:t> والبيئة</a:t>
            </a:r>
            <a:r>
              <a:rPr lang="ar-DZ" sz="2000" dirty="0" smtClean="0">
                <a:solidFill>
                  <a:schemeClr val="tx1"/>
                </a:solidFill>
              </a:rPr>
              <a:t>، </a:t>
            </a:r>
            <a:r>
              <a:rPr lang="ar-SA" sz="2000" dirty="0" smtClean="0">
                <a:solidFill>
                  <a:schemeClr val="tx1"/>
                </a:solidFill>
              </a:rPr>
              <a:t>كما </a:t>
            </a:r>
            <a:r>
              <a:rPr lang="ar-SA" sz="2000" dirty="0">
                <a:solidFill>
                  <a:schemeClr val="tx1"/>
                </a:solidFill>
              </a:rPr>
              <a:t>يستخدم أحيانا كوسيلة لممارسة الضغط العام على الحكومات والشركات لاتخاذ اجراءات بيئية </a:t>
            </a:r>
            <a:r>
              <a:rPr lang="ar-DZ" sz="2000" dirty="0" smtClean="0">
                <a:solidFill>
                  <a:schemeClr val="tx1"/>
                </a:solidFill>
              </a:rPr>
              <a:t>أ</a:t>
            </a:r>
            <a:r>
              <a:rPr lang="ar-SA" sz="2000" dirty="0" smtClean="0">
                <a:solidFill>
                  <a:schemeClr val="tx1"/>
                </a:solidFill>
              </a:rPr>
              <a:t>كثر فعالية</a:t>
            </a:r>
            <a:r>
              <a:rPr lang="ar-DZ" sz="2000" dirty="0" smtClean="0">
                <a:solidFill>
                  <a:schemeClr val="tx1"/>
                </a:solidFill>
              </a:rPr>
              <a:t>، </a:t>
            </a:r>
            <a:r>
              <a:rPr lang="ar-SA" sz="2000" dirty="0" smtClean="0">
                <a:solidFill>
                  <a:schemeClr val="tx1"/>
                </a:solidFill>
              </a:rPr>
              <a:t>ويمكنه الت</a:t>
            </a:r>
            <a:r>
              <a:rPr lang="ar-DZ" sz="2000" dirty="0" smtClean="0">
                <a:solidFill>
                  <a:schemeClr val="tx1"/>
                </a:solidFill>
              </a:rPr>
              <a:t>أ</a:t>
            </a:r>
            <a:r>
              <a:rPr lang="ar-SA" sz="2000" dirty="0" smtClean="0">
                <a:solidFill>
                  <a:schemeClr val="tx1"/>
                </a:solidFill>
              </a:rPr>
              <a:t>ثير </a:t>
            </a:r>
            <a:r>
              <a:rPr lang="ar-SA" sz="2000" dirty="0">
                <a:solidFill>
                  <a:schemeClr val="tx1"/>
                </a:solidFill>
              </a:rPr>
              <a:t>في السياسات الحكومية وتوجيه الاهتمام العام نحو القضايا البيئية الهامة. </a:t>
            </a:r>
            <a:endParaRPr lang="fr-FR" sz="2000" dirty="0">
              <a:solidFill>
                <a:schemeClr val="tx1"/>
              </a:solidFill>
            </a:endParaRPr>
          </a:p>
          <a:p>
            <a:pPr algn="r" rtl="1" hangingPunct="0"/>
            <a:r>
              <a:rPr lang="ar-SA" sz="2000" b="1" dirty="0">
                <a:solidFill>
                  <a:schemeClr val="tx1"/>
                </a:solidFill>
              </a:rPr>
              <a:t>*تحليل السياسات: </a:t>
            </a:r>
            <a:r>
              <a:rPr lang="ar-SA" sz="2000" dirty="0">
                <a:solidFill>
                  <a:schemeClr val="tx1"/>
                </a:solidFill>
              </a:rPr>
              <a:t>يقوم </a:t>
            </a:r>
            <a:r>
              <a:rPr lang="ar-SA" sz="2000" dirty="0" smtClean="0">
                <a:solidFill>
                  <a:schemeClr val="tx1"/>
                </a:solidFill>
              </a:rPr>
              <a:t>ال</a:t>
            </a:r>
            <a:r>
              <a:rPr lang="ar-DZ" sz="2000" dirty="0" smtClean="0">
                <a:solidFill>
                  <a:schemeClr val="tx1"/>
                </a:solidFill>
              </a:rPr>
              <a:t>إ</a:t>
            </a:r>
            <a:r>
              <a:rPr lang="ar-SA" sz="2000" dirty="0" smtClean="0">
                <a:solidFill>
                  <a:schemeClr val="tx1"/>
                </a:solidFill>
              </a:rPr>
              <a:t>علام </a:t>
            </a:r>
            <a:r>
              <a:rPr lang="ar-SA" sz="2000" dirty="0">
                <a:solidFill>
                  <a:schemeClr val="tx1"/>
                </a:solidFill>
              </a:rPr>
              <a:t>البيئي بتحليل السياسات البيئية المعمول بها وتقديم تقييم لها، مما يساعد على فهم السياق القانوني والسياسي المحيط بالقضايا البيئية.</a:t>
            </a:r>
            <a:endParaRPr lang="fr-FR" sz="2000" dirty="0">
              <a:solidFill>
                <a:schemeClr val="tx1"/>
              </a:solidFill>
            </a:endParaRPr>
          </a:p>
          <a:p>
            <a:pPr algn="r" rtl="1" hangingPunct="0"/>
            <a:r>
              <a:rPr lang="ar-SA" sz="2000" b="1" dirty="0">
                <a:solidFill>
                  <a:schemeClr val="tx1"/>
                </a:solidFill>
              </a:rPr>
              <a:t>*تقديم </a:t>
            </a:r>
            <a:r>
              <a:rPr lang="ar-SA" sz="2000" b="1" dirty="0" smtClean="0">
                <a:solidFill>
                  <a:schemeClr val="tx1"/>
                </a:solidFill>
              </a:rPr>
              <a:t>الحلول: </a:t>
            </a:r>
            <a:r>
              <a:rPr lang="ar-SA" sz="2000" dirty="0">
                <a:solidFill>
                  <a:schemeClr val="tx1"/>
                </a:solidFill>
              </a:rPr>
              <a:t>يساعد </a:t>
            </a:r>
            <a:r>
              <a:rPr lang="ar-SA" sz="2000" dirty="0" smtClean="0">
                <a:solidFill>
                  <a:schemeClr val="tx1"/>
                </a:solidFill>
              </a:rPr>
              <a:t>على </a:t>
            </a:r>
            <a:r>
              <a:rPr lang="ar-SA" sz="2000" dirty="0">
                <a:solidFill>
                  <a:schemeClr val="tx1"/>
                </a:solidFill>
              </a:rPr>
              <a:t>تقديم الحلول والمبادرات المبتكرة لمواجهة التحديات البيئية سواء في مجال الطاقة </a:t>
            </a:r>
            <a:r>
              <a:rPr lang="ar-SA" sz="2000" dirty="0" smtClean="0">
                <a:solidFill>
                  <a:schemeClr val="tx1"/>
                </a:solidFill>
              </a:rPr>
              <a:t>المتجددة، </a:t>
            </a:r>
            <a:r>
              <a:rPr lang="ar-SA" sz="2000" dirty="0">
                <a:solidFill>
                  <a:schemeClr val="tx1"/>
                </a:solidFill>
              </a:rPr>
              <a:t>كيفية </a:t>
            </a:r>
            <a:r>
              <a:rPr lang="ar-DZ" sz="2000" dirty="0" smtClean="0">
                <a:solidFill>
                  <a:schemeClr val="tx1"/>
                </a:solidFill>
              </a:rPr>
              <a:t>إ</a:t>
            </a:r>
            <a:r>
              <a:rPr lang="ar-SA" sz="2000" dirty="0" smtClean="0">
                <a:solidFill>
                  <a:schemeClr val="tx1"/>
                </a:solidFill>
              </a:rPr>
              <a:t>دارة النفايات،</a:t>
            </a:r>
            <a:r>
              <a:rPr lang="ar-DZ" sz="2000" dirty="0" smtClean="0">
                <a:solidFill>
                  <a:schemeClr val="tx1"/>
                </a:solidFill>
              </a:rPr>
              <a:t> </a:t>
            </a:r>
            <a:r>
              <a:rPr lang="ar-SA" sz="2000" dirty="0" smtClean="0">
                <a:solidFill>
                  <a:schemeClr val="tx1"/>
                </a:solidFill>
              </a:rPr>
              <a:t>ح</a:t>
            </a:r>
            <a:r>
              <a:rPr lang="ar-DZ" sz="2000" dirty="0" smtClean="0">
                <a:solidFill>
                  <a:schemeClr val="tx1"/>
                </a:solidFill>
              </a:rPr>
              <a:t>ف</a:t>
            </a:r>
            <a:r>
              <a:rPr lang="ar-SA" sz="2000" dirty="0" smtClean="0">
                <a:solidFill>
                  <a:schemeClr val="tx1"/>
                </a:solidFill>
              </a:rPr>
              <a:t>ظ </a:t>
            </a:r>
            <a:r>
              <a:rPr lang="ar-SA" sz="2000" dirty="0">
                <a:solidFill>
                  <a:schemeClr val="tx1"/>
                </a:solidFill>
              </a:rPr>
              <a:t>التنوع البيولوجي </a:t>
            </a:r>
            <a:r>
              <a:rPr lang="ar-SA" sz="2000" dirty="0" smtClean="0">
                <a:solidFill>
                  <a:schemeClr val="tx1"/>
                </a:solidFill>
              </a:rPr>
              <a:t>.</a:t>
            </a:r>
            <a:endParaRPr lang="fr-FR" sz="2000" dirty="0">
              <a:solidFill>
                <a:schemeClr val="tx1"/>
              </a:solidFill>
            </a:endParaRPr>
          </a:p>
          <a:p>
            <a:pPr algn="r" rtl="1"/>
            <a:r>
              <a:rPr lang="ar-SA" sz="2000" dirty="0">
                <a:solidFill>
                  <a:schemeClr val="tx1"/>
                </a:solidFill>
              </a:rPr>
              <a:t>نستخلص من خلال ما سبق أن الإعلام البيئي يقوم بعدة وظائف يهدف من خلالها لنشر الثقافة البيئية وترسيخها كسلوك عند الفرد لتطبيقه في المجتمع والحفاظ علي البيئة من جهة والحث علي العمل والاعتماد علي هذه الثقافة البيئية في حياته اليومية من جهة أخرى </a:t>
            </a:r>
            <a:r>
              <a:rPr lang="ar-SA" sz="2000" dirty="0" smtClean="0">
                <a:solidFill>
                  <a:schemeClr val="tx1"/>
                </a:solidFill>
              </a:rPr>
              <a:t>ل</a:t>
            </a:r>
            <a:r>
              <a:rPr lang="ar-DZ" sz="2000" dirty="0" smtClean="0">
                <a:solidFill>
                  <a:schemeClr val="tx1"/>
                </a:solidFill>
              </a:rPr>
              <a:t>أ</a:t>
            </a:r>
            <a:r>
              <a:rPr lang="ar-SA" sz="2000" dirty="0" smtClean="0">
                <a:solidFill>
                  <a:schemeClr val="tx1"/>
                </a:solidFill>
              </a:rPr>
              <a:t>نه </a:t>
            </a:r>
            <a:r>
              <a:rPr lang="ar-SA" sz="2000" dirty="0">
                <a:solidFill>
                  <a:schemeClr val="tx1"/>
                </a:solidFill>
              </a:rPr>
              <a:t>يعتبر شريكا حيويا في تعزيز الوعي لدى المجتمعات والتغيير نحو مستقبل اكثر استدامة بيئيا </a:t>
            </a:r>
            <a:endParaRPr lang="fr-FR"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r>
              <a:rPr lang="ar-SA" sz="2400" dirty="0">
                <a:solidFill>
                  <a:schemeClr val="tx1"/>
                </a:solidFill>
              </a:rPr>
              <a:t/>
            </a:r>
            <a:br>
              <a:rPr lang="ar-SA" sz="2400" dirty="0">
                <a:solidFill>
                  <a:schemeClr val="tx1"/>
                </a:solidFill>
              </a:rPr>
            </a:br>
            <a:r>
              <a:rPr lang="ar-SA" sz="2400" dirty="0" smtClean="0">
                <a:solidFill>
                  <a:schemeClr val="tx1"/>
                </a:solidFill>
              </a:rPr>
              <a:t> </a:t>
            </a:r>
            <a:endParaRPr lang="fr-FR" sz="2400" dirty="0">
              <a:solidFill>
                <a:schemeClr val="tx1"/>
              </a:solidFill>
            </a:endParaRPr>
          </a:p>
        </p:txBody>
      </p:sp>
    </p:spTree>
    <p:extLst>
      <p:ext uri="{BB962C8B-B14F-4D97-AF65-F5344CB8AC3E}">
        <p14:creationId xmlns:p14="http://schemas.microsoft.com/office/powerpoint/2010/main" xmlns="" val="4156111502"/>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7">
                                            <p:txEl>
                                              <p:pRg st="11" end="11"/>
                                            </p:txEl>
                                          </p:spTgt>
                                        </p:tgtEl>
                                        <p:attrNameLst>
                                          <p:attrName>style.visibility</p:attrName>
                                        </p:attrNameLst>
                                      </p:cBhvr>
                                      <p:to>
                                        <p:strVal val="visible"/>
                                      </p:to>
                                    </p:set>
                                    <p:animEffect transition="in" filter="fade">
                                      <p:cBhvr>
                                        <p:cTn id="7" dur="1000"/>
                                        <p:tgtEl>
                                          <p:spTgt spid="7">
                                            <p:txEl>
                                              <p:pRg st="11" end="11"/>
                                            </p:txEl>
                                          </p:spTgt>
                                        </p:tgtEl>
                                      </p:cBhvr>
                                    </p:animEffect>
                                    <p:anim calcmode="lin" valueType="num">
                                      <p:cBhvr>
                                        <p:cTn id="8" dur="1000" fill="hold"/>
                                        <p:tgtEl>
                                          <p:spTgt spid="7">
                                            <p:txEl>
                                              <p:pRg st="11" end="1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1" end="1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22" presetClass="entr" presetSubtype="4" fill="hold" nodeType="afterEffect">
                                  <p:stCondLst>
                                    <p:cond delay="0"/>
                                  </p:stCondLst>
                                  <p:childTnLst>
                                    <p:set>
                                      <p:cBhvr>
                                        <p:cTn id="12" dur="1" fill="hold">
                                          <p:stCondLst>
                                            <p:cond delay="0"/>
                                          </p:stCondLst>
                                        </p:cTn>
                                        <p:tgtEl>
                                          <p:spTgt spid="7">
                                            <p:txEl>
                                              <p:pRg st="12" end="12"/>
                                            </p:txEl>
                                          </p:spTgt>
                                        </p:tgtEl>
                                        <p:attrNameLst>
                                          <p:attrName>style.visibility</p:attrName>
                                        </p:attrNameLst>
                                      </p:cBhvr>
                                      <p:to>
                                        <p:strVal val="visible"/>
                                      </p:to>
                                    </p:set>
                                    <p:animEffect transition="in" filter="wipe(down)">
                                      <p:cBhvr>
                                        <p:cTn id="13" dur="1000"/>
                                        <p:tgtEl>
                                          <p:spTgt spid="7">
                                            <p:txEl>
                                              <p:pRg st="12" end="12"/>
                                            </p:txEl>
                                          </p:spTgt>
                                        </p:tgtEl>
                                      </p:cBhvr>
                                    </p:animEffect>
                                  </p:childTnLst>
                                </p:cTn>
                              </p:par>
                            </p:childTnLst>
                          </p:cTn>
                        </p:par>
                        <p:par>
                          <p:cTn id="14" fill="hold">
                            <p:stCondLst>
                              <p:cond delay="2500"/>
                            </p:stCondLst>
                            <p:childTnLst>
                              <p:par>
                                <p:cTn id="15" presetID="22" presetClass="entr" presetSubtype="4" fill="hold" nodeType="afterEffect">
                                  <p:stCondLst>
                                    <p:cond delay="0"/>
                                  </p:stCondLst>
                                  <p:childTnLst>
                                    <p:set>
                                      <p:cBhvr>
                                        <p:cTn id="16" dur="1" fill="hold">
                                          <p:stCondLst>
                                            <p:cond delay="0"/>
                                          </p:stCondLst>
                                        </p:cTn>
                                        <p:tgtEl>
                                          <p:spTgt spid="7">
                                            <p:txEl>
                                              <p:pRg st="13" end="13"/>
                                            </p:txEl>
                                          </p:spTgt>
                                        </p:tgtEl>
                                        <p:attrNameLst>
                                          <p:attrName>style.visibility</p:attrName>
                                        </p:attrNameLst>
                                      </p:cBhvr>
                                      <p:to>
                                        <p:strVal val="visible"/>
                                      </p:to>
                                    </p:set>
                                    <p:animEffect transition="in" filter="wipe(down)">
                                      <p:cBhvr>
                                        <p:cTn id="17" dur="1000"/>
                                        <p:tgtEl>
                                          <p:spTgt spid="7">
                                            <p:txEl>
                                              <p:pRg st="13" end="13"/>
                                            </p:txEl>
                                          </p:spTgt>
                                        </p:tgtEl>
                                      </p:cBhvr>
                                    </p:animEffect>
                                  </p:childTnLst>
                                </p:cTn>
                              </p:par>
                            </p:childTnLst>
                          </p:cTn>
                        </p:par>
                        <p:par>
                          <p:cTn id="18" fill="hold">
                            <p:stCondLst>
                              <p:cond delay="3500"/>
                            </p:stCondLst>
                            <p:childTnLst>
                              <p:par>
                                <p:cTn id="19" presetID="22" presetClass="entr" presetSubtype="4" fill="hold" nodeType="afterEffect">
                                  <p:stCondLst>
                                    <p:cond delay="0"/>
                                  </p:stCondLst>
                                  <p:childTnLst>
                                    <p:set>
                                      <p:cBhvr>
                                        <p:cTn id="20" dur="1" fill="hold">
                                          <p:stCondLst>
                                            <p:cond delay="0"/>
                                          </p:stCondLst>
                                        </p:cTn>
                                        <p:tgtEl>
                                          <p:spTgt spid="7">
                                            <p:txEl>
                                              <p:pRg st="14" end="14"/>
                                            </p:txEl>
                                          </p:spTgt>
                                        </p:tgtEl>
                                        <p:attrNameLst>
                                          <p:attrName>style.visibility</p:attrName>
                                        </p:attrNameLst>
                                      </p:cBhvr>
                                      <p:to>
                                        <p:strVal val="visible"/>
                                      </p:to>
                                    </p:set>
                                    <p:animEffect transition="in" filter="wipe(down)">
                                      <p:cBhvr>
                                        <p:cTn id="21" dur="1000"/>
                                        <p:tgtEl>
                                          <p:spTgt spid="7">
                                            <p:txEl>
                                              <p:pRg st="14" end="14"/>
                                            </p:txEl>
                                          </p:spTgt>
                                        </p:tgtEl>
                                      </p:cBhvr>
                                    </p:animEffect>
                                  </p:childTnLst>
                                </p:cTn>
                              </p:par>
                            </p:childTnLst>
                          </p:cTn>
                        </p:par>
                        <p:par>
                          <p:cTn id="22" fill="hold">
                            <p:stCondLst>
                              <p:cond delay="4500"/>
                            </p:stCondLst>
                            <p:childTnLst>
                              <p:par>
                                <p:cTn id="23" presetID="22" presetClass="entr" presetSubtype="4" fill="hold" nodeType="afterEffect">
                                  <p:stCondLst>
                                    <p:cond delay="0"/>
                                  </p:stCondLst>
                                  <p:childTnLst>
                                    <p:set>
                                      <p:cBhvr>
                                        <p:cTn id="24" dur="1" fill="hold">
                                          <p:stCondLst>
                                            <p:cond delay="0"/>
                                          </p:stCondLst>
                                        </p:cTn>
                                        <p:tgtEl>
                                          <p:spTgt spid="7">
                                            <p:txEl>
                                              <p:pRg st="15" end="15"/>
                                            </p:txEl>
                                          </p:spTgt>
                                        </p:tgtEl>
                                        <p:attrNameLst>
                                          <p:attrName>style.visibility</p:attrName>
                                        </p:attrNameLst>
                                      </p:cBhvr>
                                      <p:to>
                                        <p:strVal val="visible"/>
                                      </p:to>
                                    </p:set>
                                    <p:animEffect transition="in" filter="wipe(down)">
                                      <p:cBhvr>
                                        <p:cTn id="25" dur="1000"/>
                                        <p:tgtEl>
                                          <p:spTgt spid="7">
                                            <p:txEl>
                                              <p:pRg st="15" end="15"/>
                                            </p:txEl>
                                          </p:spTgt>
                                        </p:tgtEl>
                                      </p:cBhvr>
                                    </p:animEffect>
                                  </p:childTnLst>
                                </p:cTn>
                              </p:par>
                            </p:childTnLst>
                          </p:cTn>
                        </p:par>
                        <p:par>
                          <p:cTn id="26" fill="hold">
                            <p:stCondLst>
                              <p:cond delay="5500"/>
                            </p:stCondLst>
                            <p:childTnLst>
                              <p:par>
                                <p:cTn id="27" presetID="22" presetClass="entr" presetSubtype="4" fill="hold" nodeType="afterEffect">
                                  <p:stCondLst>
                                    <p:cond delay="0"/>
                                  </p:stCondLst>
                                  <p:childTnLst>
                                    <p:set>
                                      <p:cBhvr>
                                        <p:cTn id="28" dur="1" fill="hold">
                                          <p:stCondLst>
                                            <p:cond delay="0"/>
                                          </p:stCondLst>
                                        </p:cTn>
                                        <p:tgtEl>
                                          <p:spTgt spid="7">
                                            <p:txEl>
                                              <p:pRg st="16" end="16"/>
                                            </p:txEl>
                                          </p:spTgt>
                                        </p:tgtEl>
                                        <p:attrNameLst>
                                          <p:attrName>style.visibility</p:attrName>
                                        </p:attrNameLst>
                                      </p:cBhvr>
                                      <p:to>
                                        <p:strVal val="visible"/>
                                      </p:to>
                                    </p:set>
                                    <p:animEffect transition="in" filter="wipe(down)">
                                      <p:cBhvr>
                                        <p:cTn id="29" dur="1000"/>
                                        <p:tgtEl>
                                          <p:spTgt spid="7">
                                            <p:txEl>
                                              <p:pRg st="16" end="16"/>
                                            </p:txEl>
                                          </p:spTgt>
                                        </p:tgtEl>
                                      </p:cBhvr>
                                    </p:animEffect>
                                  </p:childTnLst>
                                </p:cTn>
                              </p:par>
                            </p:childTnLst>
                          </p:cTn>
                        </p:par>
                        <p:par>
                          <p:cTn id="30" fill="hold">
                            <p:stCondLst>
                              <p:cond delay="6500"/>
                            </p:stCondLst>
                            <p:childTnLst>
                              <p:par>
                                <p:cTn id="31" presetID="22" presetClass="entr" presetSubtype="4" fill="hold" nodeType="afterEffect">
                                  <p:stCondLst>
                                    <p:cond delay="0"/>
                                  </p:stCondLst>
                                  <p:childTnLst>
                                    <p:set>
                                      <p:cBhvr>
                                        <p:cTn id="32" dur="1" fill="hold">
                                          <p:stCondLst>
                                            <p:cond delay="0"/>
                                          </p:stCondLst>
                                        </p:cTn>
                                        <p:tgtEl>
                                          <p:spTgt spid="7">
                                            <p:txEl>
                                              <p:pRg st="17" end="17"/>
                                            </p:txEl>
                                          </p:spTgt>
                                        </p:tgtEl>
                                        <p:attrNameLst>
                                          <p:attrName>style.visibility</p:attrName>
                                        </p:attrNameLst>
                                      </p:cBhvr>
                                      <p:to>
                                        <p:strVal val="visible"/>
                                      </p:to>
                                    </p:set>
                                    <p:animEffect transition="in" filter="wipe(down)">
                                      <p:cBhvr>
                                        <p:cTn id="33" dur="1000"/>
                                        <p:tgtEl>
                                          <p:spTgt spid="7">
                                            <p:txEl>
                                              <p:pRg st="17" end="17"/>
                                            </p:txEl>
                                          </p:spTgt>
                                        </p:tgtEl>
                                      </p:cBhvr>
                                    </p:animEffect>
                                  </p:childTnLst>
                                </p:cTn>
                              </p:par>
                            </p:childTnLst>
                          </p:cTn>
                        </p:par>
                        <p:par>
                          <p:cTn id="34" fill="hold">
                            <p:stCondLst>
                              <p:cond delay="7500"/>
                            </p:stCondLst>
                            <p:childTnLst>
                              <p:par>
                                <p:cTn id="35" presetID="22" presetClass="entr" presetSubtype="4" fill="hold" nodeType="afterEffect">
                                  <p:stCondLst>
                                    <p:cond delay="0"/>
                                  </p:stCondLst>
                                  <p:childTnLst>
                                    <p:set>
                                      <p:cBhvr>
                                        <p:cTn id="36" dur="1" fill="hold">
                                          <p:stCondLst>
                                            <p:cond delay="0"/>
                                          </p:stCondLst>
                                        </p:cTn>
                                        <p:tgtEl>
                                          <p:spTgt spid="7">
                                            <p:txEl>
                                              <p:pRg st="18" end="18"/>
                                            </p:txEl>
                                          </p:spTgt>
                                        </p:tgtEl>
                                        <p:attrNameLst>
                                          <p:attrName>style.visibility</p:attrName>
                                        </p:attrNameLst>
                                      </p:cBhvr>
                                      <p:to>
                                        <p:strVal val="visible"/>
                                      </p:to>
                                    </p:set>
                                    <p:animEffect transition="in" filter="wipe(down)">
                                      <p:cBhvr>
                                        <p:cTn id="37" dur="1000"/>
                                        <p:tgtEl>
                                          <p:spTgt spid="7">
                                            <p:txEl>
                                              <p:pRg st="18" end="18"/>
                                            </p:txEl>
                                          </p:spTgt>
                                        </p:tgtEl>
                                      </p:cBhvr>
                                    </p:animEffect>
                                  </p:childTnLst>
                                </p:cTn>
                              </p:par>
                            </p:childTnLst>
                          </p:cTn>
                        </p:par>
                        <p:par>
                          <p:cTn id="38" fill="hold">
                            <p:stCondLst>
                              <p:cond delay="8500"/>
                            </p:stCondLst>
                            <p:childTnLst>
                              <p:par>
                                <p:cTn id="39" presetID="22" presetClass="entr" presetSubtype="4" fill="hold" nodeType="afterEffect">
                                  <p:stCondLst>
                                    <p:cond delay="0"/>
                                  </p:stCondLst>
                                  <p:childTnLst>
                                    <p:set>
                                      <p:cBhvr>
                                        <p:cTn id="40" dur="1" fill="hold">
                                          <p:stCondLst>
                                            <p:cond delay="0"/>
                                          </p:stCondLst>
                                        </p:cTn>
                                        <p:tgtEl>
                                          <p:spTgt spid="7">
                                            <p:txEl>
                                              <p:pRg st="19" end="19"/>
                                            </p:txEl>
                                          </p:spTgt>
                                        </p:tgtEl>
                                        <p:attrNameLst>
                                          <p:attrName>style.visibility</p:attrName>
                                        </p:attrNameLst>
                                      </p:cBhvr>
                                      <p:to>
                                        <p:strVal val="visible"/>
                                      </p:to>
                                    </p:set>
                                    <p:animEffect transition="in" filter="wipe(down)">
                                      <p:cBhvr>
                                        <p:cTn id="41" dur="1000"/>
                                        <p:tgtEl>
                                          <p:spTgt spid="7">
                                            <p:txEl>
                                              <p:pRg st="19" end="19"/>
                                            </p:txEl>
                                          </p:spTgt>
                                        </p:tgtEl>
                                      </p:cBhvr>
                                    </p:animEffect>
                                  </p:childTnLst>
                                </p:cTn>
                              </p:par>
                            </p:childTnLst>
                          </p:cTn>
                        </p:par>
                        <p:par>
                          <p:cTn id="42" fill="hold">
                            <p:stCondLst>
                              <p:cond delay="9500"/>
                            </p:stCondLst>
                            <p:childTnLst>
                              <p:par>
                                <p:cTn id="43" presetID="22" presetClass="entr" presetSubtype="4" fill="hold" nodeType="afterEffect">
                                  <p:stCondLst>
                                    <p:cond delay="0"/>
                                  </p:stCondLst>
                                  <p:childTnLst>
                                    <p:set>
                                      <p:cBhvr>
                                        <p:cTn id="44" dur="1" fill="hold">
                                          <p:stCondLst>
                                            <p:cond delay="0"/>
                                          </p:stCondLst>
                                        </p:cTn>
                                        <p:tgtEl>
                                          <p:spTgt spid="7">
                                            <p:txEl>
                                              <p:pRg st="20" end="20"/>
                                            </p:txEl>
                                          </p:spTgt>
                                        </p:tgtEl>
                                        <p:attrNameLst>
                                          <p:attrName>style.visibility</p:attrName>
                                        </p:attrNameLst>
                                      </p:cBhvr>
                                      <p:to>
                                        <p:strVal val="visible"/>
                                      </p:to>
                                    </p:set>
                                    <p:animEffect transition="in" filter="wipe(down)">
                                      <p:cBhvr>
                                        <p:cTn id="45" dur="1000"/>
                                        <p:tgtEl>
                                          <p:spTgt spid="7">
                                            <p:txEl>
                                              <p:pRg st="20" end="20"/>
                                            </p:txEl>
                                          </p:spTgt>
                                        </p:tgtEl>
                                      </p:cBhvr>
                                    </p:animEffect>
                                  </p:childTnLst>
                                </p:cTn>
                              </p:par>
                            </p:childTnLst>
                          </p:cTn>
                        </p:par>
                        <p:par>
                          <p:cTn id="46" fill="hold">
                            <p:stCondLst>
                              <p:cond delay="10500"/>
                            </p:stCondLst>
                            <p:childTnLst>
                              <p:par>
                                <p:cTn id="47" presetID="22" presetClass="entr" presetSubtype="4" fill="hold" nodeType="afterEffect">
                                  <p:stCondLst>
                                    <p:cond delay="0"/>
                                  </p:stCondLst>
                                  <p:childTnLst>
                                    <p:set>
                                      <p:cBhvr>
                                        <p:cTn id="48" dur="1" fill="hold">
                                          <p:stCondLst>
                                            <p:cond delay="0"/>
                                          </p:stCondLst>
                                        </p:cTn>
                                        <p:tgtEl>
                                          <p:spTgt spid="7">
                                            <p:txEl>
                                              <p:pRg st="21" end="21"/>
                                            </p:txEl>
                                          </p:spTgt>
                                        </p:tgtEl>
                                        <p:attrNameLst>
                                          <p:attrName>style.visibility</p:attrName>
                                        </p:attrNameLst>
                                      </p:cBhvr>
                                      <p:to>
                                        <p:strVal val="visible"/>
                                      </p:to>
                                    </p:set>
                                    <p:animEffect transition="in" filter="wipe(down)">
                                      <p:cBhvr>
                                        <p:cTn id="49" dur="1000"/>
                                        <p:tgtEl>
                                          <p:spTgt spid="7">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12192000" cy="6160169"/>
          </a:xfrm>
          <a:prstGeom prst="rect">
            <a:avLst/>
          </a:prstGeom>
          <a:solidFill>
            <a:schemeClr val="bg1"/>
          </a:solidFill>
          <a:ln w="38100">
            <a:solidFill>
              <a:schemeClr val="accent5"/>
            </a:solidFill>
          </a:ln>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lIns="131101" tIns="65550" rIns="131101" bIns="65550" anchor="ctr"/>
          <a:lstStyle/>
          <a:p>
            <a:pPr algn="r" rtl="1" hangingPunct="0">
              <a:tabLst>
                <a:tab pos="11931650" algn="l"/>
              </a:tabLst>
            </a:pPr>
            <a:endParaRPr lang="ar-DZ" sz="2400" dirty="0" smtClean="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r" rtl="1"/>
            <a:endParaRPr lang="ar-DZ" sz="2400" b="1" dirty="0" smtClean="0">
              <a:solidFill>
                <a:schemeClr val="tx1"/>
              </a:solidFill>
            </a:endParaRPr>
          </a:p>
          <a:p>
            <a:pPr algn="r" rtl="1"/>
            <a:endParaRPr lang="ar-DZ" sz="2400" b="1" dirty="0">
              <a:solidFill>
                <a:schemeClr val="tx1"/>
              </a:solidFill>
            </a:endParaRPr>
          </a:p>
          <a:p>
            <a:pPr algn="ctr"/>
            <a:r>
              <a:rPr lang="ar-SA" sz="2800" b="1" i="1" dirty="0" smtClean="0">
                <a:solidFill>
                  <a:schemeClr val="tx1"/>
                </a:solidFill>
              </a:rPr>
              <a:t> </a:t>
            </a:r>
            <a:r>
              <a:rPr lang="ar-DZ" sz="2800" b="1" i="1" dirty="0">
                <a:solidFill>
                  <a:schemeClr val="tx1"/>
                </a:solidFill>
              </a:rPr>
              <a:t>أهداف الإعلام </a:t>
            </a:r>
            <a:r>
              <a:rPr lang="ar-DZ" sz="2800" b="1" i="1" dirty="0" smtClean="0">
                <a:solidFill>
                  <a:schemeClr val="tx1"/>
                </a:solidFill>
              </a:rPr>
              <a:t>البيئي</a:t>
            </a:r>
          </a:p>
          <a:p>
            <a:pPr algn="ctr"/>
            <a:endParaRPr lang="ar-DZ" sz="2800" b="1" i="1" dirty="0" smtClean="0">
              <a:solidFill>
                <a:schemeClr val="tx1"/>
              </a:solidFill>
            </a:endParaRPr>
          </a:p>
          <a:p>
            <a:pPr algn="r"/>
            <a:r>
              <a:rPr lang="ar-DZ" sz="2400" dirty="0" smtClean="0">
                <a:solidFill>
                  <a:schemeClr val="tx1"/>
                </a:solidFill>
              </a:rPr>
              <a:t>     قامت </a:t>
            </a:r>
            <a:r>
              <a:rPr lang="ar-DZ" sz="2400" dirty="0">
                <a:solidFill>
                  <a:schemeClr val="tx1"/>
                </a:solidFill>
              </a:rPr>
              <a:t>المنظمة العربية المعنية بالتربية والثقافة والعلوم، بتحديد الهدف الرئيس الذي يسعى الإعلام بكافة أشكاله في تحقيقه في البيئة المحيطة بالأفراد، حيث يتجلى في القدرة على تنمية كافة المهارات والقدرات البيئية والعمل على حمايتها، بالإضافة إلى قدرتها على التكيف السليم، سواء كان اجتماعياً أو حيوياً على كافة المواطنين، كما يسعى أيضاً على تحقيق مجموعة من الأهداف منها:</a:t>
            </a:r>
            <a:br>
              <a:rPr lang="ar-DZ" sz="2400" dirty="0">
                <a:solidFill>
                  <a:schemeClr val="tx1"/>
                </a:solidFill>
              </a:rPr>
            </a:br>
            <a:r>
              <a:rPr lang="ar-DZ" sz="2400" dirty="0" smtClean="0">
                <a:solidFill>
                  <a:schemeClr val="tx1"/>
                </a:solidFill>
              </a:rPr>
              <a:t>  يسعى الإعلام إلى </a:t>
            </a:r>
            <a:r>
              <a:rPr lang="ar-DZ" sz="2400" dirty="0">
                <a:solidFill>
                  <a:schemeClr val="tx1"/>
                </a:solidFill>
              </a:rPr>
              <a:t>خلق الإدراك، مع أهمية التركيز على زيادة الوعي بكافة القضايا والمشكلات البيئية.</a:t>
            </a:r>
            <a:br>
              <a:rPr lang="ar-DZ" sz="2400" dirty="0">
                <a:solidFill>
                  <a:schemeClr val="tx1"/>
                </a:solidFill>
              </a:rPr>
            </a:br>
            <a:r>
              <a:rPr lang="ar-DZ" sz="2400" dirty="0" smtClean="0">
                <a:solidFill>
                  <a:schemeClr val="tx1"/>
                </a:solidFill>
              </a:rPr>
              <a:t>  يسعى </a:t>
            </a:r>
            <a:r>
              <a:rPr lang="ar-DZ" sz="2400" dirty="0">
                <a:solidFill>
                  <a:schemeClr val="tx1"/>
                </a:solidFill>
              </a:rPr>
              <a:t>الإعلام إلى تغيير </a:t>
            </a:r>
            <a:r>
              <a:rPr lang="ar-DZ" sz="2400" dirty="0" smtClean="0">
                <a:solidFill>
                  <a:schemeClr val="tx1"/>
                </a:solidFill>
              </a:rPr>
              <a:t>السلوك البيئي</a:t>
            </a:r>
            <a:r>
              <a:rPr lang="ar-DZ" sz="2400" dirty="0">
                <a:solidFill>
                  <a:schemeClr val="tx1"/>
                </a:solidFill>
              </a:rPr>
              <a:t> تجاه البيئة.</a:t>
            </a:r>
            <a:br>
              <a:rPr lang="ar-DZ" sz="2400" dirty="0">
                <a:solidFill>
                  <a:schemeClr val="tx1"/>
                </a:solidFill>
              </a:rPr>
            </a:br>
            <a:r>
              <a:rPr lang="ar-DZ" sz="2400" dirty="0" smtClean="0">
                <a:solidFill>
                  <a:schemeClr val="tx1"/>
                </a:solidFill>
              </a:rPr>
              <a:t>  يساهم </a:t>
            </a:r>
            <a:r>
              <a:rPr lang="ar-DZ" sz="2400" dirty="0">
                <a:solidFill>
                  <a:schemeClr val="tx1"/>
                </a:solidFill>
              </a:rPr>
              <a:t>في </a:t>
            </a:r>
            <a:r>
              <a:rPr lang="ar-DZ" sz="2400" dirty="0" smtClean="0">
                <a:solidFill>
                  <a:schemeClr val="tx1"/>
                </a:solidFill>
              </a:rPr>
              <a:t>إكساب </a:t>
            </a:r>
            <a:r>
              <a:rPr lang="ar-DZ" sz="2400" dirty="0">
                <a:solidFill>
                  <a:schemeClr val="tx1"/>
                </a:solidFill>
              </a:rPr>
              <a:t>الفرد كافة المهارات والقدرات التي تمكنه من مواجهة القضايا والمشكلات البيئية.</a:t>
            </a:r>
            <a:br>
              <a:rPr lang="ar-DZ" sz="2400" dirty="0">
                <a:solidFill>
                  <a:schemeClr val="tx1"/>
                </a:solidFill>
              </a:rPr>
            </a:br>
            <a:r>
              <a:rPr lang="ar-DZ" sz="2400" dirty="0" smtClean="0">
                <a:solidFill>
                  <a:schemeClr val="tx1"/>
                </a:solidFill>
              </a:rPr>
              <a:t>  يسعى </a:t>
            </a:r>
            <a:r>
              <a:rPr lang="ar-DZ" sz="2400" dirty="0">
                <a:solidFill>
                  <a:schemeClr val="tx1"/>
                </a:solidFill>
              </a:rPr>
              <a:t>الإعلام إلى خلق ما يسمى بالدافعية لدى الأفراد والمجتمعات، بالإضافة إلى حثهم على المشاركة في إيجاد حلول للمشكلات البيئية.</a:t>
            </a:r>
            <a:br>
              <a:rPr lang="ar-DZ" sz="2400" dirty="0">
                <a:solidFill>
                  <a:schemeClr val="tx1"/>
                </a:solidFill>
              </a:rPr>
            </a:br>
            <a:r>
              <a:rPr lang="ar-DZ" sz="2400" dirty="0" smtClean="0">
                <a:solidFill>
                  <a:schemeClr val="tx1"/>
                </a:solidFill>
              </a:rPr>
              <a:t>  يسعى </a:t>
            </a:r>
            <a:r>
              <a:rPr lang="ar-DZ" sz="2400" dirty="0">
                <a:solidFill>
                  <a:schemeClr val="tx1"/>
                </a:solidFill>
              </a:rPr>
              <a:t>الإعلام إلى تغيير كافة الاتجاهات السلبية للفرد والمجتمع تجاه البيئة.</a:t>
            </a:r>
            <a:br>
              <a:rPr lang="ar-DZ" sz="2400" dirty="0">
                <a:solidFill>
                  <a:schemeClr val="tx1"/>
                </a:solidFill>
              </a:rPr>
            </a:br>
            <a:r>
              <a:rPr lang="ar-DZ" sz="2400" dirty="0" smtClean="0">
                <a:solidFill>
                  <a:schemeClr val="tx1"/>
                </a:solidFill>
              </a:rPr>
              <a:t>  يساهم </a:t>
            </a:r>
            <a:r>
              <a:rPr lang="ar-DZ" sz="2400" dirty="0">
                <a:solidFill>
                  <a:schemeClr val="tx1"/>
                </a:solidFill>
              </a:rPr>
              <a:t>الإعلام في إمداد الأفراد والمجتمعات بالمعلومات التي تتعلق </a:t>
            </a:r>
            <a:r>
              <a:rPr lang="ar-DZ" sz="2400" dirty="0" smtClean="0">
                <a:solidFill>
                  <a:schemeClr val="tx1"/>
                </a:solidFill>
              </a:rPr>
              <a:t>ويختص بالقضايا البيئية.</a:t>
            </a:r>
            <a:endParaRPr lang="ar-DZ" sz="2400" dirty="0">
              <a:solidFill>
                <a:schemeClr val="tx1"/>
              </a:solidFill>
            </a:endParaRPr>
          </a:p>
          <a:p>
            <a:pPr algn="r" rtl="1"/>
            <a:r>
              <a:rPr lang="ar-SA" sz="2000" dirty="0">
                <a:solidFill>
                  <a:schemeClr val="tx1"/>
                </a:solidFill>
              </a:rPr>
              <a:t> </a:t>
            </a:r>
            <a:endParaRPr lang="fr-FR" sz="2400" dirty="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endParaRPr lang="ar-DZ" sz="2400" dirty="0" smtClean="0">
              <a:solidFill>
                <a:schemeClr val="tx1"/>
              </a:solidFill>
            </a:endParaRPr>
          </a:p>
          <a:p>
            <a:pPr algn="r" rtl="1" hangingPunct="0">
              <a:tabLst>
                <a:tab pos="11931650" algn="l"/>
              </a:tabLst>
            </a:pPr>
            <a:endParaRPr lang="ar-DZ" sz="2400" dirty="0">
              <a:solidFill>
                <a:schemeClr val="tx1"/>
              </a:solidFill>
            </a:endParaRPr>
          </a:p>
          <a:p>
            <a:pPr algn="r" rtl="1" hangingPunct="0">
              <a:tabLst>
                <a:tab pos="11931650" algn="l"/>
              </a:tabLst>
            </a:pPr>
            <a:r>
              <a:rPr lang="ar-SA" sz="2400" dirty="0">
                <a:solidFill>
                  <a:schemeClr val="tx1"/>
                </a:solidFill>
              </a:rPr>
              <a:t/>
            </a:r>
            <a:br>
              <a:rPr lang="ar-SA" sz="2400" dirty="0">
                <a:solidFill>
                  <a:schemeClr val="tx1"/>
                </a:solidFill>
              </a:rPr>
            </a:br>
            <a:r>
              <a:rPr lang="ar-SA" sz="2400" dirty="0" smtClean="0">
                <a:solidFill>
                  <a:schemeClr val="tx1"/>
                </a:solidFill>
              </a:rPr>
              <a:t> </a:t>
            </a:r>
            <a:endParaRPr lang="fr-FR" sz="2400" dirty="0">
              <a:solidFill>
                <a:schemeClr val="tx1"/>
              </a:solidFill>
            </a:endParaRPr>
          </a:p>
        </p:txBody>
      </p:sp>
    </p:spTree>
    <p:extLst>
      <p:ext uri="{BB962C8B-B14F-4D97-AF65-F5344CB8AC3E}">
        <p14:creationId xmlns:p14="http://schemas.microsoft.com/office/powerpoint/2010/main" xmlns="" val="2108023553"/>
      </p:ext>
    </p:extLst>
  </p:cSld>
  <p:clrMapOvr>
    <a:masterClrMapping/>
  </p:clrMapOvr>
  <mc:AlternateContent xmlns:mc="http://schemas.openxmlformats.org/markup-compatibility/2006">
    <mc:Choice xmlns:p14="http://schemas.microsoft.com/office/powerpoint/2010/main" xmlns="" Requires="p14">
      <p:transition spd="slow" p14:dur="1500" advClick="0" advTm="5000">
        <p:push dir="u"/>
      </p:transition>
    </mc:Choice>
    <mc:Fallback>
      <p:transition spd="slow" advClick="0" advTm="5000">
        <p:push dir="u"/>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500"/>
                                  </p:stCondLst>
                                  <p:childTnLst>
                                    <p:set>
                                      <p:cBhvr>
                                        <p:cTn id="6" dur="1" fill="hold">
                                          <p:stCondLst>
                                            <p:cond delay="0"/>
                                          </p:stCondLst>
                                        </p:cTn>
                                        <p:tgtEl>
                                          <p:spTgt spid="7">
                                            <p:txEl>
                                              <p:pRg st="11" end="11"/>
                                            </p:txEl>
                                          </p:spTgt>
                                        </p:tgtEl>
                                        <p:attrNameLst>
                                          <p:attrName>style.visibility</p:attrName>
                                        </p:attrNameLst>
                                      </p:cBhvr>
                                      <p:to>
                                        <p:strVal val="visible"/>
                                      </p:to>
                                    </p:set>
                                    <p:animEffect transition="in" filter="fade">
                                      <p:cBhvr>
                                        <p:cTn id="7" dur="1000"/>
                                        <p:tgtEl>
                                          <p:spTgt spid="7">
                                            <p:txEl>
                                              <p:pRg st="11" end="11"/>
                                            </p:txEl>
                                          </p:spTgt>
                                        </p:tgtEl>
                                      </p:cBhvr>
                                    </p:animEffect>
                                    <p:anim calcmode="lin" valueType="num">
                                      <p:cBhvr>
                                        <p:cTn id="8" dur="1000" fill="hold"/>
                                        <p:tgtEl>
                                          <p:spTgt spid="7">
                                            <p:txEl>
                                              <p:pRg st="11" end="11"/>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11" end="1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21" presetClass="entr" presetSubtype="1" fill="hold" nodeType="afterEffect">
                                  <p:stCondLst>
                                    <p:cond delay="500"/>
                                  </p:stCondLst>
                                  <p:childTnLst>
                                    <p:set>
                                      <p:cBhvr>
                                        <p:cTn id="12" dur="1" fill="hold">
                                          <p:stCondLst>
                                            <p:cond delay="0"/>
                                          </p:stCondLst>
                                        </p:cTn>
                                        <p:tgtEl>
                                          <p:spTgt spid="7">
                                            <p:txEl>
                                              <p:pRg st="13" end="13"/>
                                            </p:txEl>
                                          </p:spTgt>
                                        </p:tgtEl>
                                        <p:attrNameLst>
                                          <p:attrName>style.visibility</p:attrName>
                                        </p:attrNameLst>
                                      </p:cBhvr>
                                      <p:to>
                                        <p:strVal val="visible"/>
                                      </p:to>
                                    </p:set>
                                    <p:animEffect transition="in" filter="wheel(1)">
                                      <p:cBhvr>
                                        <p:cTn id="13" dur="1500"/>
                                        <p:tgtEl>
                                          <p:spTgt spid="7">
                                            <p:txEl>
                                              <p:pRg st="13" end="13"/>
                                            </p:txEl>
                                          </p:spTgt>
                                        </p:tgtEl>
                                      </p:cBhvr>
                                    </p:animEffect>
                                  </p:childTnLst>
                                </p:cTn>
                              </p:par>
                            </p:childTnLst>
                          </p:cTn>
                        </p:par>
                        <p:par>
                          <p:cTn id="14" fill="hold">
                            <p:stCondLst>
                              <p:cond delay="3500"/>
                            </p:stCondLst>
                            <p:childTnLst>
                              <p:par>
                                <p:cTn id="15" presetID="21" presetClass="entr" presetSubtype="1" fill="hold" nodeType="afterEffect">
                                  <p:stCondLst>
                                    <p:cond delay="500"/>
                                  </p:stCondLst>
                                  <p:childTnLst>
                                    <p:set>
                                      <p:cBhvr>
                                        <p:cTn id="16" dur="1" fill="hold">
                                          <p:stCondLst>
                                            <p:cond delay="0"/>
                                          </p:stCondLst>
                                        </p:cTn>
                                        <p:tgtEl>
                                          <p:spTgt spid="7">
                                            <p:txEl>
                                              <p:pRg st="14" end="14"/>
                                            </p:txEl>
                                          </p:spTgt>
                                        </p:tgtEl>
                                        <p:attrNameLst>
                                          <p:attrName>style.visibility</p:attrName>
                                        </p:attrNameLst>
                                      </p:cBhvr>
                                      <p:to>
                                        <p:strVal val="visible"/>
                                      </p:to>
                                    </p:set>
                                    <p:animEffect transition="in" filter="wheel(1)">
                                      <p:cBhvr>
                                        <p:cTn id="17" dur="1500"/>
                                        <p:tgtEl>
                                          <p:spTgt spid="7">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14066</TotalTime>
  <Words>1482</Words>
  <Application>Microsoft Office PowerPoint</Application>
  <PresentationFormat>Personnalisé</PresentationFormat>
  <Paragraphs>237</Paragraphs>
  <Slides>12</Slides>
  <Notes>12</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Angles</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OPGI SKIKDA</dc:creator>
  <cp:lastModifiedBy>client</cp:lastModifiedBy>
  <cp:revision>1546</cp:revision>
  <cp:lastPrinted>2024-03-05T17:07:10Z</cp:lastPrinted>
  <dcterms:created xsi:type="dcterms:W3CDTF">2022-01-09T09:27:53Z</dcterms:created>
  <dcterms:modified xsi:type="dcterms:W3CDTF">2024-05-07T23:44:16Z</dcterms:modified>
</cp:coreProperties>
</file>