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63" r:id="rId6"/>
    <p:sldId id="264" r:id="rId7"/>
    <p:sldId id="257" r:id="rId8"/>
    <p:sldId id="275" r:id="rId9"/>
    <p:sldId id="258" r:id="rId10"/>
    <p:sldId id="259" r:id="rId11"/>
    <p:sldId id="260" r:id="rId12"/>
    <p:sldId id="265" r:id="rId13"/>
    <p:sldId id="266" r:id="rId14"/>
    <p:sldId id="267" r:id="rId15"/>
    <p:sldId id="268" r:id="rId16"/>
    <p:sldId id="269" r:id="rId17"/>
    <p:sldId id="270" r:id="rId18"/>
    <p:sldId id="285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84D7-8FA0-4AAB-9605-259E2A97D44E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643B-743D-4EDF-8670-AA38C257FC4E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84D7-8FA0-4AAB-9605-259E2A97D44E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643B-743D-4EDF-8670-AA38C257FC4E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84D7-8FA0-4AAB-9605-259E2A97D44E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643B-743D-4EDF-8670-AA38C257FC4E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84D7-8FA0-4AAB-9605-259E2A97D44E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643B-743D-4EDF-8670-AA38C257FC4E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84D7-8FA0-4AAB-9605-259E2A97D44E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643B-743D-4EDF-8670-AA38C257FC4E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84D7-8FA0-4AAB-9605-259E2A97D44E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643B-743D-4EDF-8670-AA38C257FC4E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84D7-8FA0-4AAB-9605-259E2A97D44E}" type="datetimeFigureOut">
              <a:rPr lang="fr-FR" smtClean="0"/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643B-743D-4EDF-8670-AA38C257FC4E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84D7-8FA0-4AAB-9605-259E2A97D44E}" type="datetimeFigureOut">
              <a:rPr lang="fr-FR" smtClean="0"/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643B-743D-4EDF-8670-AA38C257FC4E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84D7-8FA0-4AAB-9605-259E2A97D44E}" type="datetimeFigureOut">
              <a:rPr lang="fr-FR" smtClean="0"/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643B-743D-4EDF-8670-AA38C257FC4E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84D7-8FA0-4AAB-9605-259E2A97D44E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643B-743D-4EDF-8670-AA38C257FC4E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84D7-8FA0-4AAB-9605-259E2A97D44E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643B-743D-4EDF-8670-AA38C257FC4E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484D7-8FA0-4AAB-9605-259E2A97D44E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E643B-743D-4EDF-8670-AA38C257FC4E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.png"/><Relationship Id="rId3" Type="http://schemas.openxmlformats.org/officeDocument/2006/relationships/hyperlink" Target="https://fr.wikipedia.org/wiki/Grec_ancien" TargetMode="External"/><Relationship Id="rId2" Type="http://schemas.openxmlformats.org/officeDocument/2006/relationships/hyperlink" Target="https://fr.wikipedia.org/wiki/1808_en_science" TargetMode="External"/><Relationship Id="rId1" Type="http://schemas.openxmlformats.org/officeDocument/2006/relationships/hyperlink" Target="https://fr.wikipedia.org/wiki/Karl_Asmund_Rudolph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Chapitre 02 : Les Nématodes 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6980" y="2047742"/>
            <a:ext cx="8899302" cy="2106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plupart des nématodes sont cosmopolites, mais certains exigeants des conditions climatiques pour se développer comme la température, et l’humidité (parasitose endémique).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 de texte 1"/>
          <p:cNvSpPr txBox="1"/>
          <p:nvPr/>
        </p:nvSpPr>
        <p:spPr>
          <a:xfrm>
            <a:off x="4442460" y="787400"/>
            <a:ext cx="3306445" cy="7988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lvl="1" algn="ctr">
              <a:lnSpc>
                <a:spcPct val="115000"/>
              </a:lnSpc>
            </a:pPr>
            <a:r>
              <a:rPr lang="fr-FR" sz="40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Géographie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 </a:t>
            </a:r>
            <a:endParaRPr lang="fr-FR" altLang="en-US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2745" y="4685506"/>
            <a:ext cx="949065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 </a:t>
            </a:r>
            <a:br>
              <a:rPr lang="fr-FR" dirty="0" smtClean="0"/>
            </a:br>
            <a:br>
              <a:rPr lang="fr-FR" dirty="0"/>
            </a:br>
            <a:r>
              <a:rPr lang="fr-FR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fr-F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Cycle de vie des nématodes </a:t>
            </a:r>
            <a:br>
              <a:rPr lang="fr-FR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 : Diversité et évolution animale, UCL) </a:t>
            </a:r>
            <a:br>
              <a:rPr lang="fr-F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/>
          <p:nvPr/>
        </p:nvPicPr>
        <p:blipFill rotWithShape="1">
          <a:blip r:embed="rId1"/>
          <a:srcRect b="7568"/>
          <a:stretch>
            <a:fillRect/>
          </a:stretch>
        </p:blipFill>
        <p:spPr bwMode="auto">
          <a:xfrm>
            <a:off x="1931832" y="430616"/>
            <a:ext cx="7907628" cy="42548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7743" y="661341"/>
            <a:ext cx="8421710" cy="97427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Certains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œufs de nématodes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humains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Solved: Nematode And Cestode Eggs Found In Stool Specimens... | Chegg.com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" t="12534" r="3743"/>
          <a:stretch>
            <a:fillRect/>
          </a:stretch>
        </p:blipFill>
        <p:spPr bwMode="auto">
          <a:xfrm>
            <a:off x="746760" y="1945005"/>
            <a:ext cx="10744835" cy="342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041588" y="2531056"/>
            <a:ext cx="7778839" cy="27515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7743" y="661341"/>
            <a:ext cx="8421710" cy="974278"/>
          </a:xfrm>
        </p:spPr>
        <p:txBody>
          <a:bodyPr>
            <a:normAutofit fontScale="90000"/>
          </a:bodyPr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Certains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œufs de nématodes animales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841786" y="370330"/>
            <a:ext cx="9350062" cy="611746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920" y="618490"/>
            <a:ext cx="2680970" cy="468122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Certains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œufs de nématodes animales (suite)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854557" y="837127"/>
            <a:ext cx="9672035" cy="5499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35810"/>
            <a:ext cx="2639060" cy="229044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Certains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œufs de nématodes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animales 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837127" y="296214"/>
            <a:ext cx="9105363" cy="55765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1910080" y="2738120"/>
            <a:ext cx="75253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/>
              <a:t>https://entnemdept.ufl.edu/nguyen/FLNEM/HISTORY/nem_history.htm</a:t>
            </a:r>
            <a:endParaRPr lang="fr-FR" altLang="en-US"/>
          </a:p>
        </p:txBody>
      </p:sp>
      <p:sp>
        <p:nvSpPr>
          <p:cNvPr id="5" name="Zone de texte 4"/>
          <p:cNvSpPr txBox="1"/>
          <p:nvPr/>
        </p:nvSpPr>
        <p:spPr>
          <a:xfrm>
            <a:off x="975995" y="62611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/>
              <a:t>line : les savants de Nématologie </a:t>
            </a:r>
            <a:endParaRPr lang="fr-F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b="1" dirty="0"/>
              <a:t>Nomenclature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7680" y="1446530"/>
            <a:ext cx="10689590" cy="4351655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fr-F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groupe des vers ronds a été défini par 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1" tooltip="Karl Asmund Rudolphi"/>
              </a:rPr>
              <a:t>K. </a:t>
            </a:r>
            <a:r>
              <a:rPr lang="fr-FR" sz="25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 tooltip="Karl Asmund Rudolphi"/>
              </a:rPr>
              <a:t>Rudolphi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en 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1808 en science"/>
              </a:rPr>
              <a:t>1808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sous le nom </a:t>
            </a:r>
            <a:r>
              <a:rPr lang="fr-FR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Nematoidea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 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Grec ancien"/>
              </a:rPr>
              <a:t>grec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νῆμ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(</a:t>
            </a:r>
            <a:r>
              <a:rPr lang="fr-F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nêma, nêmatos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'fil') et </a:t>
            </a:r>
            <a:r>
              <a:rPr lang="fr-F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-eidos</a:t>
            </a:r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aspect, apparence).</a:t>
            </a:r>
            <a:endParaRPr lang="fr-F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endParaRPr lang="fr-F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03750" y="4215130"/>
            <a:ext cx="6750050" cy="2037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b="1" dirty="0"/>
              <a:t>Définition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6420" y="1252855"/>
            <a:ext cx="8688705" cy="4351655"/>
          </a:xfrm>
        </p:spPr>
        <p:txBody>
          <a:bodyPr>
            <a:noAutofit/>
          </a:bodyPr>
          <a:lstStyle/>
          <a:p>
            <a:pPr algn="just"/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nématodes ou Les némathelminthes sont : </a:t>
            </a:r>
            <a:endParaRPr lang="fr-FR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20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 ronds, 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cylindrique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segmentés, 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 digestif complet, 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possèdent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cuticule (tégument dure).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charset="0"/>
              <a:buChar char="ü"/>
            </a:pP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sexe séparés (Taille mâle ˂ femelle).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3" name="Espace réservé du contenu 10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 rot="5400000">
            <a:off x="9131935" y="2235835"/>
            <a:ext cx="3270885" cy="21824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93180" cy="1325880"/>
          </a:xfrm>
        </p:spPr>
        <p:txBody>
          <a:bodyPr/>
          <a:lstStyle/>
          <a:p>
            <a:r>
              <a:rPr lang="fr-FR" b="1" dirty="0" smtClean="0"/>
              <a:t>La transmission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728075" cy="4351655"/>
          </a:xfrm>
        </p:spPr>
        <p:txBody>
          <a:bodyPr>
            <a:normAutofit fontScale="72500"/>
          </a:bodyPr>
          <a:lstStyle/>
          <a:p>
            <a:pPr marL="0" indent="0">
              <a:buNone/>
            </a:pPr>
            <a:endParaRPr lang="fr-FR" dirty="0"/>
          </a:p>
          <a:p>
            <a:pPr marL="0" lvl="0" indent="0">
              <a:buNone/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fr-FR" b="1" u="sng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fr-FR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Nématodes </a:t>
            </a:r>
            <a:r>
              <a:rPr lang="fr-FR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transmission per os </a:t>
            </a:r>
            <a:r>
              <a:rPr lang="fr-FR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b="1" u="sng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fr-FR" b="1" u="sng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Par ingestion des œufs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embryonnés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Ascaris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Enterobius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Trichuris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ingestion de larves contenues dans la viande d’un vertébré (</a:t>
            </a:r>
            <a:r>
              <a:rPr lang="fr-FR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Trichinella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ingestion d’un hôte intermédiaire contenant une larve (Filariose).   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fr-FR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Nématodes </a:t>
            </a:r>
            <a:r>
              <a:rPr lang="fr-FR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transmission transcutanée </a:t>
            </a:r>
            <a:r>
              <a:rPr lang="fr-FR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Par passage actif transcutanée de la larve (</a:t>
            </a:r>
            <a:r>
              <a:rPr lang="fr-FR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Ankylostomose</a:t>
            </a:r>
            <a:r>
              <a:rPr lang="fr-FR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Anguillulose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piqûre d’un insecte hématophage (filaires).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102" name="Espace réservé du contenu 10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566910" y="365125"/>
            <a:ext cx="2143125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Imag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0139045" y="3909695"/>
            <a:ext cx="1872615" cy="2403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210615" y="2266682"/>
          <a:ext cx="9530364" cy="3337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8666"/>
                <a:gridCol w="3361894"/>
                <a:gridCol w="2799804"/>
              </a:tblGrid>
              <a:tr h="2966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voie orale 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voie cutanée 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vecteur 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2147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>
                          <a:effectLst/>
                        </a:rPr>
                        <a:t>Ascaris </a:t>
                      </a:r>
                      <a:r>
                        <a:rPr lang="fr-FR" sz="1800" i="1" dirty="0" err="1">
                          <a:effectLst/>
                        </a:rPr>
                        <a:t>lumbricoides</a:t>
                      </a:r>
                      <a:endParaRPr lang="fr-FR" sz="1800" i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 err="1">
                          <a:effectLst/>
                        </a:rPr>
                        <a:t>Enterobius</a:t>
                      </a:r>
                      <a:r>
                        <a:rPr lang="fr-FR" sz="1800" i="1" dirty="0">
                          <a:effectLst/>
                        </a:rPr>
                        <a:t> </a:t>
                      </a:r>
                      <a:r>
                        <a:rPr lang="fr-FR" sz="1800" i="1" dirty="0" err="1">
                          <a:effectLst/>
                        </a:rPr>
                        <a:t>vermicularis</a:t>
                      </a:r>
                      <a:endParaRPr lang="fr-FR" sz="1800" i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 err="1">
                          <a:effectLst/>
                        </a:rPr>
                        <a:t>Trichuris</a:t>
                      </a:r>
                      <a:r>
                        <a:rPr lang="fr-FR" sz="1800" i="1" dirty="0">
                          <a:effectLst/>
                        </a:rPr>
                        <a:t> </a:t>
                      </a:r>
                      <a:r>
                        <a:rPr lang="fr-FR" sz="1800" i="1" dirty="0" err="1">
                          <a:effectLst/>
                        </a:rPr>
                        <a:t>trichiura</a:t>
                      </a:r>
                      <a:r>
                        <a:rPr lang="fr-FR" sz="1800" i="1" dirty="0">
                          <a:effectLst/>
                        </a:rPr>
                        <a:t> </a:t>
                      </a:r>
                      <a:endParaRPr lang="fr-FR" sz="1800" i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 err="1">
                          <a:effectLst/>
                        </a:rPr>
                        <a:t>Trichinella</a:t>
                      </a:r>
                      <a:r>
                        <a:rPr lang="fr-FR" sz="1800" i="1" dirty="0">
                          <a:effectLst/>
                        </a:rPr>
                        <a:t> </a:t>
                      </a:r>
                      <a:r>
                        <a:rPr lang="fr-FR" sz="1800" i="1" dirty="0" err="1">
                          <a:effectLst/>
                        </a:rPr>
                        <a:t>spiralis</a:t>
                      </a:r>
                      <a:endParaRPr lang="fr-FR" sz="1800" i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 err="1">
                          <a:effectLst/>
                        </a:rPr>
                        <a:t>Dracunculus</a:t>
                      </a:r>
                      <a:r>
                        <a:rPr lang="fr-FR" sz="1800" i="1" dirty="0">
                          <a:effectLst/>
                        </a:rPr>
                        <a:t> </a:t>
                      </a:r>
                      <a:r>
                        <a:rPr lang="fr-FR" sz="1800" i="1" dirty="0" err="1">
                          <a:effectLst/>
                        </a:rPr>
                        <a:t>medinensis</a:t>
                      </a:r>
                      <a:r>
                        <a:rPr lang="fr-FR" sz="1800" i="1" dirty="0">
                          <a:effectLst/>
                        </a:rPr>
                        <a:t> (Filaire de </a:t>
                      </a:r>
                      <a:r>
                        <a:rPr lang="fr-FR" sz="1800" i="1" dirty="0" err="1">
                          <a:effectLst/>
                        </a:rPr>
                        <a:t>Medine</a:t>
                      </a:r>
                      <a:r>
                        <a:rPr lang="fr-FR" sz="1800" i="1" dirty="0">
                          <a:effectLst/>
                        </a:rPr>
                        <a:t>)</a:t>
                      </a:r>
                      <a:endParaRPr lang="fr-FR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 err="1">
                          <a:effectLst/>
                        </a:rPr>
                        <a:t>Ankylostoma</a:t>
                      </a:r>
                      <a:r>
                        <a:rPr lang="fr-FR" sz="1800" i="1" dirty="0">
                          <a:effectLst/>
                        </a:rPr>
                        <a:t> </a:t>
                      </a:r>
                      <a:r>
                        <a:rPr lang="fr-FR" sz="1800" i="1" dirty="0" err="1">
                          <a:effectLst/>
                        </a:rPr>
                        <a:t>duodenale</a:t>
                      </a:r>
                      <a:endParaRPr lang="fr-FR" sz="1800" i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 err="1">
                          <a:effectLst/>
                        </a:rPr>
                        <a:t>Necator</a:t>
                      </a:r>
                      <a:r>
                        <a:rPr lang="fr-FR" sz="1800" i="1" dirty="0">
                          <a:effectLst/>
                        </a:rPr>
                        <a:t> </a:t>
                      </a:r>
                      <a:r>
                        <a:rPr lang="fr-FR" sz="1800" i="1" dirty="0" err="1" smtClean="0">
                          <a:effectLst/>
                        </a:rPr>
                        <a:t>americanus</a:t>
                      </a:r>
                      <a:endParaRPr lang="fr-FR" sz="1800" i="1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Strongyloides</a:t>
                      </a:r>
                      <a:r>
                        <a:rPr lang="fr-FR" sz="18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i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stercoralis</a:t>
                      </a:r>
                      <a:r>
                        <a:rPr lang="fr-FR" sz="18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1800" i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</a:rPr>
                        <a:t>wuchereria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bancrofti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endParaRPr lang="fr-FR" sz="1800" i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</a:rPr>
                        <a:t>Brujia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malayi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endParaRPr lang="fr-FR" sz="1800" i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Loa </a:t>
                      </a:r>
                      <a:r>
                        <a:rPr lang="en-US" sz="1800" i="1" dirty="0" err="1">
                          <a:effectLst/>
                        </a:rPr>
                        <a:t>loa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endParaRPr lang="fr-FR" sz="1800" i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</a:rPr>
                        <a:t>Onchocerca</a:t>
                      </a:r>
                      <a:r>
                        <a:rPr lang="en-US" sz="1800" i="1" dirty="0">
                          <a:effectLst/>
                        </a:rPr>
                        <a:t> volvulus </a:t>
                      </a:r>
                      <a:endParaRPr lang="fr-FR" sz="1800" i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</a:rPr>
                        <a:t>Dipetalonema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streptocerca</a:t>
                      </a:r>
                      <a:endParaRPr lang="fr-FR" sz="1800" i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</a:rPr>
                        <a:t>Dipetaloneam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perstans</a:t>
                      </a:r>
                      <a:endParaRPr lang="fr-FR" sz="1800" i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</a:rPr>
                        <a:t>Mansonella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ozzardi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endParaRPr lang="fr-FR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4248" y="987676"/>
            <a:ext cx="866748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principaux 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matodes de 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homme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voies 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infestation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025" y="127000"/>
            <a:ext cx="5325110" cy="66675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Morphologie 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Image 6" descr="Morphologie d'un Nématode mâle et femelle (Moravec, 1994). | Download  Scientific Diagram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81" y="793839"/>
            <a:ext cx="4535452" cy="53060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7025" y="793750"/>
            <a:ext cx="684657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Vermiformes 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sexes séparés </a:t>
            </a:r>
            <a:endParaRPr lang="fr-FR" sz="1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femelles plus 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grandes que les mâles, </a:t>
            </a:r>
            <a:endParaRPr lang="fr-FR" sz="1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Femelle extrémité 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postérieur est droite </a:t>
            </a:r>
            <a:endParaRPr lang="fr-FR" sz="1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Mâle , 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enroulée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 bourse 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caudale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munie 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spicules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copulateurs. </a:t>
            </a:r>
            <a:endParaRPr lang="fr-FR" sz="1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uticule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rigide 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résistante ce qui explique le phénomène de mues, </a:t>
            </a:r>
            <a:endParaRPr lang="fr-FR" sz="1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cavité viscérale ou pseudo-cœlome est remplie d’un liquide où flottent les appareils digestif et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génital.</a:t>
            </a:r>
            <a:endParaRPr lang="fr-FR" sz="1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ube 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digestif est complet </a:t>
            </a:r>
            <a:endParaRPr lang="fr-FR" sz="1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fr-FR" sz="16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1203325" y="1518920"/>
            <a:ext cx="9269095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Les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nématodes parasites se nourrissent soit de chyme (</a:t>
            </a:r>
            <a:r>
              <a:rPr lang="fr-FR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Ascaris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), de sang (</a:t>
            </a:r>
            <a:r>
              <a:rPr lang="fr-FR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Ankylostomes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) les tissus (</a:t>
            </a:r>
            <a:r>
              <a:rPr lang="fr-FR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Trichirus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) la lymphe (</a:t>
            </a:r>
            <a:r>
              <a:rPr lang="fr-FR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Wuechereria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) ou des liquides interstitiels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fr-FR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Chez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 femelle 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deux  ovaires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,oviductes , utérus , qui aboutissent à un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vagin,</a:t>
            </a:r>
            <a:endParaRPr lang="fr-FR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Chez le mâle :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testicule + vésicule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séminale et débouche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dans le cloaque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organe copulatoire sont  les spicules.</a:t>
            </a:r>
            <a:endParaRPr lang="fr-FR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Système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nerveux collier Œsophagien d’où partent des filets nerveux.</a:t>
            </a:r>
            <a:endParaRPr lang="fr-FR" dirty="0"/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fr-F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titled Document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31065"/>
            <a:ext cx="6812924" cy="50781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896325" y="5709182"/>
            <a:ext cx="5021567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 : Coupe transversale d’un nématode femelle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158" y="4793784"/>
            <a:ext cx="5038166" cy="1233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(a): système digestif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(b): appareil génitale (M.F).</a:t>
            </a:r>
            <a:endParaRPr lang="fr-FR" dirty="0"/>
          </a:p>
          <a:p>
            <a:endParaRPr lang="fr-FR" dirty="0"/>
          </a:p>
        </p:txBody>
      </p:sp>
      <p:pic>
        <p:nvPicPr>
          <p:cNvPr id="1028" name="Picture 4" descr="https://slideplayer.fr/slide/7313245/24/images/10/Fig2+p5+vet+parasitol+%2B+n%C3%A9matode+bourse+caudale+systeme+genital+femelle+%2B+n%C3%A9matode+structure+bourse+caudale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5" b="17308"/>
          <a:stretch>
            <a:fillRect/>
          </a:stretch>
        </p:blipFill>
        <p:spPr bwMode="auto">
          <a:xfrm>
            <a:off x="3281003" y="388303"/>
            <a:ext cx="6512181" cy="420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2685</Words>
  <Application>WPS Presentation</Application>
  <PresentationFormat>Grand écran</PresentationFormat>
  <Paragraphs>104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Wingdings</vt:lpstr>
      <vt:lpstr>Calibri</vt:lpstr>
      <vt:lpstr>Calibri Light</vt:lpstr>
      <vt:lpstr>Microsoft YaHei</vt:lpstr>
      <vt:lpstr>Arial Unicode MS</vt:lpstr>
      <vt:lpstr>Thème Office</vt:lpstr>
      <vt:lpstr>Chapitre 02 : Les Nématodes </vt:lpstr>
      <vt:lpstr>Nomenclature  </vt:lpstr>
      <vt:lpstr>Définition  </vt:lpstr>
      <vt:lpstr>La transmission </vt:lpstr>
      <vt:lpstr>PowerPoint 演示文稿</vt:lpstr>
      <vt:lpstr>Morphologie  </vt:lpstr>
      <vt:lpstr>PowerPoint 演示文稿</vt:lpstr>
      <vt:lpstr>PowerPoint 演示文稿</vt:lpstr>
      <vt:lpstr>PowerPoint 演示文稿</vt:lpstr>
      <vt:lpstr>PowerPoint 演示文稿</vt:lpstr>
      <vt:lpstr>   Figure : Cycle de vie des nématodes  (Source : Diversité et évolution animale, UCL)   </vt:lpstr>
      <vt:lpstr>Certains œufs de nématodes humains</vt:lpstr>
      <vt:lpstr>Certains œufs de nématodes animales</vt:lpstr>
      <vt:lpstr>Certains œufs de nématodes animales (suite)</vt:lpstr>
      <vt:lpstr>Certains œufs de nématodes animales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02 : Les Nématodes </dc:title>
  <dc:creator>Admin</dc:creator>
  <cp:lastModifiedBy>Admin</cp:lastModifiedBy>
  <cp:revision>27</cp:revision>
  <dcterms:created xsi:type="dcterms:W3CDTF">2020-03-30T15:07:00Z</dcterms:created>
  <dcterms:modified xsi:type="dcterms:W3CDTF">2024-03-02T10:54:53Z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3166F489A5C94FCD8C8EF563E6F506E4</vt:lpwstr>
  </property>
  <property fmtid="{D5CDD505-2E9C-101B-9397-08002B2CF9AE}" pid="3" name="KSOProductBuildVer">
    <vt:lpwstr>1036-12.2.0.13489</vt:lpwstr>
  </property>
</Properties>
</file>