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18"/>
  </p:notesMasterIdLst>
  <p:handoutMasterIdLst>
    <p:handoutMasterId r:id="rId19"/>
  </p:handoutMasterIdLst>
  <p:sldIdLst>
    <p:sldId id="1866" r:id="rId5"/>
    <p:sldId id="1867" r:id="rId6"/>
    <p:sldId id="1868" r:id="rId7"/>
    <p:sldId id="1888" r:id="rId8"/>
    <p:sldId id="1869" r:id="rId9"/>
    <p:sldId id="1870" r:id="rId10"/>
    <p:sldId id="1871" r:id="rId11"/>
    <p:sldId id="1872" r:id="rId12"/>
    <p:sldId id="1873" r:id="rId13"/>
    <p:sldId id="1874" r:id="rId14"/>
    <p:sldId id="1889" r:id="rId15"/>
    <p:sldId id="1875" r:id="rId16"/>
    <p:sldId id="187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88"/>
            <p14:sldId id="1869"/>
            <p14:sldId id="1870"/>
            <p14:sldId id="1871"/>
            <p14:sldId id="1872"/>
            <p14:sldId id="1873"/>
            <p14:sldId id="1874"/>
            <p14:sldId id="1875"/>
            <p14:sldId id="18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80"/>
    <a:srgbClr val="09CDE7"/>
    <a:srgbClr val="1108CE"/>
    <a:srgbClr val="35797B"/>
    <a:srgbClr val="E81CB3"/>
    <a:srgbClr val="D1CFFD"/>
    <a:srgbClr val="B4A442"/>
    <a:srgbClr val="F0E6DC"/>
    <a:srgbClr val="ECE0D4"/>
    <a:srgbClr val="D1B4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41" autoAdjust="0"/>
  </p:normalViewPr>
  <p:slideViewPr>
    <p:cSldViewPr snapToGrid="0">
      <p:cViewPr>
        <p:scale>
          <a:sx n="70" d="100"/>
          <a:sy n="70" d="100"/>
        </p:scale>
        <p:origin x="-726" y="-7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=""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=""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=""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=""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910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=""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=""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=""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=""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12/3/2023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1219200"/>
            <a:ext cx="7022592" cy="5195248"/>
          </a:xfrm>
        </p:spPr>
        <p:txBody>
          <a:bodyPr>
            <a:normAutofit/>
          </a:bodyPr>
          <a:lstStyle/>
          <a:p>
            <a:pPr rtl="1"/>
            <a:r>
              <a:rPr lang="ar-DZ" dirty="0" smtClean="0"/>
              <a:t>المحور الثاني 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>اساسيات الثقافة التنظيمية</a:t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sz="2400" dirty="0" smtClean="0"/>
              <a:t>موجهة الى </a:t>
            </a:r>
            <a:r>
              <a:rPr lang="ar-DZ" sz="2700" dirty="0" smtClean="0"/>
              <a:t>طلبة سنة ثانية </a:t>
            </a:r>
            <a:r>
              <a:rPr lang="ar-DZ" sz="2700" dirty="0" err="1" smtClean="0"/>
              <a:t>ماستر</a:t>
            </a:r>
            <a:r>
              <a:rPr lang="ar-DZ" sz="2700" dirty="0" smtClean="0"/>
              <a:t> ادارة الموارد </a:t>
            </a:r>
            <a:r>
              <a:rPr lang="ar-DZ" sz="2400" dirty="0" smtClean="0"/>
              <a:t>البشرية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sz="2000" dirty="0" smtClean="0">
                <a:solidFill>
                  <a:srgbClr val="FF0000"/>
                </a:solidFill>
              </a:rPr>
              <a:t>الاستاذة: داسي وهيبة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502" y="327547"/>
            <a:ext cx="11027392" cy="6086901"/>
          </a:xfrm>
        </p:spPr>
        <p:txBody>
          <a:bodyPr/>
          <a:lstStyle/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DZ" sz="40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ادارة البيئة: </a:t>
            </a:r>
            <a:r>
              <a:rPr lang="ar-DZ" sz="40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يجب على المنظمة ان تعرف بيئتها وكيفية التأثير </a:t>
            </a:r>
            <a:r>
              <a:rPr lang="ar-DZ" sz="4000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فيها.</a:t>
            </a:r>
            <a:r>
              <a:rPr lang="ar-DZ" sz="40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والقيم التي تتبعها في هذه الحالة:* الدفاع- التنافس- استغلال الفرص*</a:t>
            </a:r>
            <a:endParaRPr lang="fr-FR" sz="4000" dirty="0" smtClean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4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الدفاع: </a:t>
            </a:r>
            <a:r>
              <a:rPr lang="ar-DZ" sz="3200" b="1" dirty="0" smtClean="0">
                <a:solidFill>
                  <a:schemeClr val="accent5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هي استجابة أفراد المنظمة للتهديدات البيئية، قد تكون مخاطر أو تحديات.</a:t>
            </a:r>
          </a:p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التنافس: </a:t>
            </a:r>
            <a:r>
              <a:rPr lang="ar-DZ" sz="3200" b="1" dirty="0" smtClean="0">
                <a:solidFill>
                  <a:schemeClr val="accent5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يتم إدراكها من قبل الادارة العليا في المنظمة، من خلال تحديد القدرة التنافسية للمنظمة بهدف البقاء.</a:t>
            </a:r>
          </a:p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DZ" sz="32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استغلال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/ واستثمار الفرص</a:t>
            </a:r>
            <a:r>
              <a:rPr lang="ar-DZ" sz="3200" b="1" dirty="0" smtClean="0">
                <a:solidFill>
                  <a:schemeClr val="accent5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: هو تمكن المنظمة من الوصول الى فرص الخارجية قبل ان تصل اليها المنظمات المنافسة.</a:t>
            </a:r>
          </a:p>
          <a:p>
            <a:pPr lvl="0" algn="r" rtl="1">
              <a:buFont typeface="Arial" pitchFamily="34" charset="0"/>
              <a:buChar char="•"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2280" y="0"/>
            <a:ext cx="9141397" cy="959640"/>
          </a:xfrm>
        </p:spPr>
        <p:txBody>
          <a:bodyPr/>
          <a:lstStyle/>
          <a:p>
            <a:r>
              <a:rPr lang="fr-FR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09433" y="285493"/>
            <a:ext cx="11087515" cy="6265432"/>
          </a:xfrm>
          <a:noFill/>
        </p:spPr>
        <p:txBody>
          <a:bodyPr/>
          <a:lstStyle/>
          <a:p>
            <a:pPr algn="r" rtl="1"/>
            <a:r>
              <a:rPr lang="ar-DZ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ثانيا </a:t>
            </a:r>
            <a:r>
              <a:rPr lang="ar-D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: المعتقدات التنظيمية</a:t>
            </a:r>
          </a:p>
          <a:p>
            <a:pPr algn="r" rtl="1"/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تعرف بأنها أفكار مشتركة حول طبيعة العمل و الحياة الاجتماعية في بيئة العمل و كيفية انجاز المهام التنظيمية و تتسم بالرسوخ حول الاشخاص وما يستنتجه الافراد بيئة العمل مما يجعلها محددا لسلوكياتهم داخل المنظمة.</a:t>
            </a:r>
          </a:p>
          <a:p>
            <a:pPr algn="r" rtl="1"/>
            <a:r>
              <a:rPr lang="ar-D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ثالثا:التوقعات التنظيمية</a:t>
            </a:r>
          </a:p>
          <a:p>
            <a:pPr algn="r" rtl="1"/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تتمثل في التعاقد السيكولوجي غير المكتوب الذي يعني مجموعة من التوقعات يحددها او يتوقعها الفرد كل منهما من الآخر خلال فترة </a:t>
            </a:r>
            <a:r>
              <a:rPr lang="ar-DZ" sz="3600" b="1" dirty="0" err="1" smtClean="0">
                <a:latin typeface="Traditional Arabic" pitchFamily="18" charset="-78"/>
                <a:cs typeface="Traditional Arabic" pitchFamily="18" charset="-78"/>
              </a:rPr>
              <a:t>عمل.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 و التوقعات تمتد حتى بين زملاء العمل مثل: ما يتوقعه المرؤوسين من الرؤساء: التقدير، الاحترام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المتبادل، بتوفير بيئة تنظيمية و مناخ تنظيمي يساعد و يدعم احتياجات الفرد النفسية و الاجتماعية.</a:t>
            </a:r>
          </a:p>
          <a:p>
            <a:pPr algn="r" rtl="1"/>
            <a:r>
              <a:rPr lang="ar-D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رابعا:الاعراف التنظيمية: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هي قواعد غير مكتوبة وهي تمثل الاطار المرجعي للخبرة و الادراك الاجتماعي و السلوك المثالي الذي يكون مقبولا و لا يوجد عليه اي </a:t>
            </a:r>
            <a:r>
              <a:rPr lang="ar-DZ" sz="3600" b="1" dirty="0" err="1" smtClean="0">
                <a:latin typeface="Traditional Arabic" pitchFamily="18" charset="-78"/>
                <a:cs typeface="Traditional Arabic" pitchFamily="18" charset="-78"/>
              </a:rPr>
              <a:t>اعتراض.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 وهناك ارتباط وثيق بين الاعراف والقيم، لان الاول يرجع للتناسق مع قيم الفرد  </a:t>
            </a:r>
          </a:p>
          <a:p>
            <a:pPr algn="r" rtl="1"/>
            <a:endParaRPr lang="ar-DZ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r-FR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2137" y="1290850"/>
            <a:ext cx="11382233" cy="36905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rtl="1"/>
            <a:r>
              <a:rPr lang="ar-DZ" sz="3200" b="1" dirty="0" smtClean="0">
                <a:solidFill>
                  <a:srgbClr val="1108CE"/>
                </a:solidFill>
                <a:latin typeface="Traditional Arabic" pitchFamily="18" charset="-78"/>
                <a:cs typeface="Traditional Arabic" pitchFamily="18" charset="-78"/>
              </a:rPr>
              <a:t>خامسا: الاتجاهات التنظيمية</a:t>
            </a:r>
          </a:p>
          <a:p>
            <a:pPr algn="just" rtl="1"/>
            <a:r>
              <a:rPr lang="ar-DZ" sz="3200" b="1" dirty="0" smtClean="0">
                <a:solidFill>
                  <a:srgbClr val="008080"/>
                </a:solidFill>
                <a:latin typeface="Traditional Arabic" pitchFamily="18" charset="-78"/>
                <a:cs typeface="Traditional Arabic" pitchFamily="18" charset="-78"/>
              </a:rPr>
              <a:t>هي التقييمات التنظيمية و المشاعر العاطفية و </a:t>
            </a:r>
            <a:r>
              <a:rPr lang="ar-DZ" sz="3200" b="1" dirty="0" err="1" smtClean="0">
                <a:solidFill>
                  <a:srgbClr val="008080"/>
                </a:solidFill>
                <a:latin typeface="Traditional Arabic" pitchFamily="18" charset="-78"/>
                <a:cs typeface="Traditional Arabic" pitchFamily="18" charset="-78"/>
              </a:rPr>
              <a:t>الميولات</a:t>
            </a:r>
            <a:r>
              <a:rPr lang="ar-DZ" sz="3200" b="1" dirty="0" smtClean="0">
                <a:solidFill>
                  <a:srgbClr val="008080"/>
                </a:solidFill>
                <a:latin typeface="Traditional Arabic" pitchFamily="18" charset="-78"/>
                <a:cs typeface="Traditional Arabic" pitchFamily="18" charset="-78"/>
              </a:rPr>
              <a:t> والتصرفات التي يعتنقها الأفراد سواء كانت مرغوبة أو غير مرغوبة اتجاه شيء او موقف </a:t>
            </a:r>
            <a:r>
              <a:rPr lang="ar-DZ" sz="3200" b="1" dirty="0" err="1" smtClean="0">
                <a:solidFill>
                  <a:srgbClr val="008080"/>
                </a:solidFill>
                <a:latin typeface="Traditional Arabic" pitchFamily="18" charset="-78"/>
                <a:cs typeface="Traditional Arabic" pitchFamily="18" charset="-78"/>
              </a:rPr>
              <a:t>معين .</a:t>
            </a:r>
            <a:r>
              <a:rPr lang="ar-DZ" sz="3200" b="1" dirty="0" smtClean="0">
                <a:solidFill>
                  <a:srgbClr val="008080"/>
                </a:solidFill>
                <a:latin typeface="Traditional Arabic" pitchFamily="18" charset="-78"/>
                <a:cs typeface="Traditional Arabic" pitchFamily="18" charset="-78"/>
              </a:rPr>
              <a:t> وكلما ادركت المنظمة طبيعة و اتجاهات افرادها اصبح بالإمكان توجيه سلوكهم و تصرفاتهم نحو الاتجاه الذي يصب بمصلحتها.</a:t>
            </a:r>
            <a:endParaRPr lang="en-US" sz="3200" b="1" dirty="0">
              <a:solidFill>
                <a:srgbClr val="00808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224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167" y="296861"/>
            <a:ext cx="5695809" cy="560389"/>
          </a:xfrm>
        </p:spPr>
        <p:txBody>
          <a:bodyPr>
            <a:normAutofit fontScale="90000"/>
          </a:bodyPr>
          <a:lstStyle/>
          <a:p>
            <a:pPr algn="r"/>
            <a:r>
              <a:rPr lang="ar-DZ" dirty="0" smtClean="0"/>
              <a:t>تحديد الثقافة التنظيمية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15" y="1187355"/>
            <a:ext cx="11177516" cy="4831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للتعرف على مفاتيح الثقافة التنظيمية في أي مؤسسة يجب البحث </a:t>
            </a:r>
            <a:r>
              <a:rPr lang="ar-DZ" dirty="0" err="1" smtClean="0"/>
              <a:t>في :</a:t>
            </a:r>
            <a:endParaRPr lang="ar-DZ" dirty="0" smtClean="0"/>
          </a:p>
          <a:p>
            <a:pPr algn="r" rtl="1">
              <a:buFont typeface="Arial" pitchFamily="34" charset="0"/>
              <a:buChar char="•"/>
            </a:pPr>
            <a:r>
              <a:rPr lang="ar-DZ" dirty="0" smtClean="0">
                <a:solidFill>
                  <a:srgbClr val="FF0000"/>
                </a:solidFill>
              </a:rPr>
              <a:t>اولا: الجانب الظاهر المرئي للثقافة التنظيمية</a:t>
            </a:r>
            <a:r>
              <a:rPr lang="ar-DZ" dirty="0" smtClean="0"/>
              <a:t>: تتمثل </a:t>
            </a:r>
            <a:r>
              <a:rPr lang="ar-DZ" dirty="0" err="1" smtClean="0"/>
              <a:t>في :</a:t>
            </a:r>
            <a:endParaRPr lang="ar-DZ" dirty="0" smtClean="0"/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المعلومات المدونة على نشرات الجدران.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نوع الملصقات والصور الموجودة على الجدران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شكل الاثاث المكتبي في المؤسسة ونوعه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ترتيب المكاتب </a:t>
            </a:r>
          </a:p>
          <a:p>
            <a:pPr algn="r" rtl="1">
              <a:buFont typeface="Arial" pitchFamily="34" charset="0"/>
              <a:buChar char="•"/>
            </a:pPr>
            <a:r>
              <a:rPr lang="ar-DZ" dirty="0" smtClean="0"/>
              <a:t>شكل الملابس التي </a:t>
            </a:r>
            <a:r>
              <a:rPr lang="ar-SA" dirty="0" smtClean="0"/>
              <a:t> </a:t>
            </a:r>
            <a:r>
              <a:rPr lang="ar-DZ" dirty="0" err="1" smtClean="0"/>
              <a:t>يرتدوها</a:t>
            </a:r>
            <a:r>
              <a:rPr lang="ar-DZ" dirty="0" smtClean="0"/>
              <a:t> الموظفون.</a:t>
            </a:r>
          </a:p>
          <a:p>
            <a:pPr algn="r" rtl="1">
              <a:buFont typeface="Arial" pitchFamily="34" charset="0"/>
              <a:buChar char="•"/>
            </a:pPr>
            <a:r>
              <a:rPr lang="ar-DZ" altLang="en-US" dirty="0" smtClean="0"/>
              <a:t>الاهتمام الشخص </a:t>
            </a:r>
            <a:r>
              <a:rPr lang="ar-DZ" altLang="en-US" dirty="0" err="1" smtClean="0"/>
              <a:t>بلموظفين</a:t>
            </a:r>
            <a:r>
              <a:rPr lang="ar-DZ" altLang="en-US" dirty="0" smtClean="0"/>
              <a:t> وكيفية تعاملهم مع بعضهم البعض ومع الاخرين من </a:t>
            </a:r>
            <a:r>
              <a:rPr lang="ar-DZ" altLang="en-US" dirty="0" err="1" smtClean="0"/>
              <a:t>خلال </a:t>
            </a:r>
            <a:r>
              <a:rPr lang="ar-DZ" altLang="en-US" dirty="0" smtClean="0"/>
              <a:t>: التحية بين </a:t>
            </a:r>
            <a:r>
              <a:rPr lang="ar-DZ" altLang="en-US" dirty="0" err="1" smtClean="0"/>
              <a:t>العاملين </a:t>
            </a:r>
            <a:r>
              <a:rPr lang="ar-DZ" altLang="en-US" dirty="0" smtClean="0"/>
              <a:t>، كيفية ادارة الاجتماعات، مرونة التعامل اثناء </a:t>
            </a:r>
            <a:r>
              <a:rPr lang="ar-DZ" altLang="en-US" dirty="0" err="1" smtClean="0"/>
              <a:t>العمل .</a:t>
            </a:r>
            <a:endParaRPr lang="ar-DZ" altLang="en-US" dirty="0" smtClean="0"/>
          </a:p>
          <a:p>
            <a:pPr algn="r" rtl="1">
              <a:buFont typeface="Arial" pitchFamily="34" charset="0"/>
              <a:buChar char="•"/>
            </a:pPr>
            <a:r>
              <a:rPr lang="ar-DZ" altLang="en-US" dirty="0" smtClean="0">
                <a:solidFill>
                  <a:srgbClr val="FF0000"/>
                </a:solidFill>
              </a:rPr>
              <a:t>وثانيا:  تمثل القيم الظاهرة الجانب الثاني: </a:t>
            </a:r>
            <a:r>
              <a:rPr lang="ar-DZ" altLang="en-US" dirty="0" smtClean="0"/>
              <a:t>وهي ما يجب  تنفيذه اثناء العمل، و تتمثل </a:t>
            </a:r>
            <a:r>
              <a:rPr lang="ar-DZ" altLang="en-US" dirty="0" err="1" smtClean="0"/>
              <a:t>في :</a:t>
            </a:r>
            <a:r>
              <a:rPr lang="ar-DZ" altLang="en-US" dirty="0" smtClean="0"/>
              <a:t> </a:t>
            </a:r>
          </a:p>
          <a:p>
            <a:pPr algn="r" rtl="1">
              <a:buFont typeface="Arial" pitchFamily="34" charset="0"/>
              <a:buChar char="•"/>
            </a:pPr>
            <a:r>
              <a:rPr lang="ar-DZ" altLang="en-US" dirty="0" smtClean="0"/>
              <a:t>الرؤية الواضحة للمؤسسة، المهمة الرئيسية للمؤسسة، الهدف الرئيسي للمؤسسة، مبررات </a:t>
            </a:r>
            <a:r>
              <a:rPr lang="ar-DZ" altLang="en-US" dirty="0" err="1" smtClean="0"/>
              <a:t>اسخدام</a:t>
            </a:r>
            <a:r>
              <a:rPr lang="ar-DZ" altLang="en-US" dirty="0" smtClean="0"/>
              <a:t> تلك الاستراتيجية، الاطار الاخلاقي للمؤسسة، السياسات المكتوبة للمؤسسة.</a:t>
            </a:r>
          </a:p>
          <a:p>
            <a:pPr algn="r" rtl="1"/>
            <a:r>
              <a:rPr lang="ar-DZ" altLang="en-US" dirty="0" smtClean="0"/>
              <a:t>و </a:t>
            </a:r>
            <a:r>
              <a:rPr lang="ar-DZ" altLang="en-US" dirty="0" err="1" smtClean="0"/>
              <a:t>ثالثا:</a:t>
            </a:r>
            <a:r>
              <a:rPr lang="ar-DZ" altLang="en-US" dirty="0" smtClean="0"/>
              <a:t> </a:t>
            </a:r>
          </a:p>
          <a:p>
            <a:pPr algn="r" rtl="1">
              <a:buFont typeface="Arial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476" y="0"/>
            <a:ext cx="9141397" cy="615553"/>
          </a:xfrm>
        </p:spPr>
        <p:txBody>
          <a:bodyPr/>
          <a:lstStyle/>
          <a:p>
            <a:pPr algn="ctr"/>
            <a:r>
              <a:rPr lang="ar-DZ" sz="4000" b="1" dirty="0" smtClean="0">
                <a:solidFill>
                  <a:schemeClr val="tx1"/>
                </a:solidFill>
              </a:rPr>
              <a:t>اكتساب الثقافة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873" y="898505"/>
            <a:ext cx="11270918" cy="3632552"/>
          </a:xfrm>
        </p:spPr>
        <p:txBody>
          <a:bodyPr/>
          <a:lstStyle/>
          <a:p>
            <a:pPr rtl="1"/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الثقافة التنظيمية هي المعرفة غير الملموسة و هي الدافع غير المحدد وراء الافعال التي نقوم </a:t>
            </a:r>
            <a:r>
              <a:rPr lang="ar-DZ" sz="3200" b="1" dirty="0" err="1" smtClean="0"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وذلك </a:t>
            </a:r>
            <a:r>
              <a:rPr lang="ar-DZ" sz="3200" b="1" dirty="0" err="1" smtClean="0">
                <a:latin typeface="Traditional Arabic" pitchFamily="18" charset="-78"/>
                <a:cs typeface="Traditional Arabic" pitchFamily="18" charset="-78"/>
              </a:rPr>
              <a:t>لاننا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نحمل بداخلنا من الخبرات ما يدفعنا الى التصرف بطرق معينة دون ان نعرف الدافع الحقيق وراء تلك التصرفات و ردود الافعال مثال: عند بعض المؤسسات بعد الوقت  هو أهم عامل للنجاح والفشل و لذلك فإن أداء المهام طبقا للجداول الزمنية المحددة يعد اهم هدف للمؤسسة و بالتالي يعد الانضباط بالوقت من القيم المهمة المكونة للثقافة </a:t>
            </a:r>
            <a:r>
              <a:rPr lang="ar-DZ" sz="3200" b="1" dirty="0" err="1" smtClean="0">
                <a:latin typeface="Traditional Arabic" pitchFamily="18" charset="-78"/>
                <a:cs typeface="Traditional Arabic" pitchFamily="18" charset="-78"/>
              </a:rPr>
              <a:t>التظيمية.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ومن ثم فإن الثقافة الخاصة بالمؤسسة التي تعمل </a:t>
            </a:r>
            <a:r>
              <a:rPr lang="ar-DZ" sz="3200" b="1" dirty="0" err="1" smtClean="0"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يسهل عليك التعامل مع العاملين و اداء أعمالك في الوقت نفسه.</a:t>
            </a:r>
          </a:p>
          <a:p>
            <a:pPr rtl="1"/>
            <a:r>
              <a:rPr lang="ar-DZ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كما يساعد اكتساب الثقافة على استرجاع الافعال السابقة التي ساعدت على النجاح وعلى تجنب الأخطاء السابقة التي أدت الى الفشل.</a:t>
            </a:r>
            <a:endParaRPr lang="en-US" sz="32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734" y="483949"/>
            <a:ext cx="5334000" cy="1189037"/>
          </a:xfrm>
        </p:spPr>
        <p:txBody>
          <a:bodyPr/>
          <a:lstStyle/>
          <a:p>
            <a:pPr algn="r"/>
            <a:r>
              <a:rPr lang="ar-DZ" dirty="0" smtClean="0"/>
              <a:t>وظائف الثقافة التنظيمية: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F984E2-31A5-468B-BDD2-9BF3D346F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9282752" cy="4441209"/>
          </a:xfrm>
        </p:spPr>
        <p:txBody>
          <a:bodyPr>
            <a:norm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توفر احساسا بالهوية يولد التزاما تنظيميا الأمر الذي يعزز السلوك لدى الموظفين.</a:t>
            </a:r>
            <a:endParaRPr lang="fr-FR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تؤثر في رؤية المنظمة و رسالتها.</a:t>
            </a:r>
            <a:endParaRPr lang="fr-FR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افضل وسيلة للمنظمة لضمان التكيف مع البيئة الخارجية فقوة الثقافة التنظيمية تعد أداة معززة لاستجابة المنظمة لمتطلبات بيئتها الخارجية </a:t>
            </a:r>
            <a:endParaRPr lang="fr-FR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حل النزاعات من خلال التنسيق و السيطرة و البحث عن تحقيق ميزة تنافسية وبالتالي تميز المؤسسة عن باقي المؤسسات الاخرى من خلال تقديم الخدمة الافضل و الاداء المتفوق </a:t>
            </a:r>
            <a:r>
              <a:rPr lang="ar-SA" sz="3200" dirty="0" err="1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fr-FR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.اذا اهم وظيفة للثقافة التنظيمية هي خلق الانسجام و التوافق بين ثقافة المؤسسة والبيئة الخارجية المحيطة </a:t>
            </a:r>
            <a:r>
              <a:rPr lang="ar-DZ" sz="3200" dirty="0" err="1" smtClean="0">
                <a:latin typeface="Arabic Typesetting" pitchFamily="66" charset="-78"/>
                <a:cs typeface="Arabic Typesetting" pitchFamily="66" charset="-78"/>
              </a:rPr>
              <a:t>بها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أو الثقافة الت يحملها موظفيها من مجتمعهم الخارجي.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Espace réservé pour une image  4" descr="1صورة 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924" r="28924"/>
          <a:stretch>
            <a:fillRect/>
          </a:stretch>
        </p:blipFill>
        <p:spPr>
          <a:xfrm>
            <a:off x="9795668" y="715964"/>
            <a:ext cx="958767" cy="744346"/>
          </a:xfr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114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254" y="0"/>
            <a:ext cx="5909481" cy="615553"/>
          </a:xfrm>
        </p:spPr>
        <p:txBody>
          <a:bodyPr/>
          <a:lstStyle/>
          <a:p>
            <a:r>
              <a:rPr lang="ar-DZ" dirty="0" smtClean="0"/>
              <a:t>انواع الثقافة التنظيمية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434" y="663053"/>
            <a:ext cx="11559654" cy="701723"/>
          </a:xfrm>
        </p:spPr>
        <p:txBody>
          <a:bodyPr>
            <a:noAutofit/>
          </a:bodyPr>
          <a:lstStyle/>
          <a:p>
            <a:pPr algn="r" rtl="1"/>
            <a:r>
              <a:rPr lang="ar-DZ" altLang="en-US" sz="2800" b="0" dirty="0" smtClean="0">
                <a:latin typeface="Arabic Typesetting" pitchFamily="66" charset="-78"/>
                <a:cs typeface="Arabic Typesetting" pitchFamily="66" charset="-78"/>
              </a:rPr>
              <a:t>لقد تعددت و تباينت انواع الثقافة التنظيمية بتعدد و تباين وجهات نظر الباحثين الذين تناولوها او أثرها اداء الموظفين و اهم هذه الانواع </a:t>
            </a:r>
            <a:r>
              <a:rPr lang="ar-DZ" altLang="en-US" sz="2800" b="0" dirty="0" err="1" smtClean="0">
                <a:latin typeface="Arabic Typesetting" pitchFamily="66" charset="-78"/>
                <a:cs typeface="Arabic Typesetting" pitchFamily="66" charset="-78"/>
              </a:rPr>
              <a:t>نجد:</a:t>
            </a:r>
            <a:r>
              <a:rPr lang="ar-DZ" altLang="en-US" sz="2800" b="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altLang="en-US" sz="2800" b="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7" name="Group 85">
            <a:extLst>
              <a:ext uri="{FF2B5EF4-FFF2-40B4-BE49-F238E27FC236}">
                <a16:creationId xmlns="" xmlns:a16="http://schemas.microsoft.com/office/drawing/2014/main" id="{AD3D3348-39B0-440D-88BE-1A8FA9891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9725479"/>
              </p:ext>
            </p:extLst>
          </p:nvPr>
        </p:nvGraphicFramePr>
        <p:xfrm>
          <a:off x="0" y="1405719"/>
          <a:ext cx="11791664" cy="4759104"/>
        </p:xfrm>
        <a:graphic>
          <a:graphicData uri="http://schemas.openxmlformats.org/drawingml/2006/table">
            <a:tbl>
              <a:tblPr firstRow="1"/>
              <a:tblGrid>
                <a:gridCol w="2838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5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5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29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022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9752"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>
                          <a:solidFill>
                            <a:srgbClr val="C0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ثقافة المهمة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>
                          <a:solidFill>
                            <a:srgbClr val="C0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الثقافة</a:t>
                      </a:r>
                      <a:r>
                        <a:rPr lang="ar-DZ" sz="2400" b="1" baseline="0" dirty="0" smtClean="0">
                          <a:solidFill>
                            <a:srgbClr val="C0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الهرمية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>
                          <a:solidFill>
                            <a:srgbClr val="C0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الثقافة الابداعية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>
                          <a:solidFill>
                            <a:srgbClr val="C0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الثقافة الضعيفة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D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الثقافة القوية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3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D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تركز على تحقيق الاهداف و انجاز العمل وتهتم </a:t>
                      </a:r>
                      <a:r>
                        <a:rPr kumimoji="0" lang="ar-D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بالنتائج </a:t>
                      </a:r>
                      <a:r>
                        <a:rPr kumimoji="0" lang="ar-D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، بحيث يكون تحقيق اهداف المؤسسة على حساب الجوانب الانسانية و استخدام الموارد بطريقة مثالية لتحقيق افضل </a:t>
                      </a:r>
                      <a:r>
                        <a:rPr kumimoji="0" lang="ar-D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النتائج 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في مثل هذه الثقافة التنظيمية تتحدد المسؤوليات والسلطات فالعمل يكون منظما</a:t>
                      </a:r>
                      <a:r>
                        <a:rPr lang="ar-DZ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</a:t>
                      </a: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والوحدات يتم بينها تنسيق، و</a:t>
                      </a:r>
                      <a:r>
                        <a:rPr lang="ar-DZ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</a:t>
                      </a: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سلسل السلطة بشكل هرمي وتقوم على التحكم </a:t>
                      </a:r>
                      <a:r>
                        <a:rPr lang="ar-SA" sz="2400" b="1" kern="1200" dirty="0" err="1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والالتزا</a:t>
                      </a:r>
                      <a:r>
                        <a:rPr lang="ar-DZ" sz="2400" b="1" kern="1200" dirty="0" err="1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م.</a:t>
                      </a:r>
                      <a:r>
                        <a:rPr lang="ar-DZ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وتتسم بالرسمية و المركزية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وتتميز بتوفير بيئة للعمل تساعد على الإبداع ويتصف أفرادها بحب المخاطرة في اتخاذ القرارات ومواجهة التحديات.</a:t>
                      </a:r>
                      <a:endParaRPr lang="fr-FR" sz="2400" b="1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تنتج الثقافة الضعيفة سير الأفراد في طرق مبهمة غير واضحة المعالم ويتلقون تعليمات غير واضحة في كثير من الأحيان وبالتالي يفشلون في اتخاذ قرارات مناسبة وملائمة لقيم واتجاهات العاملين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1">
                        <a:buFont typeface="Arial" pitchFamily="34" charset="0"/>
                        <a:buChar char="•"/>
                      </a:pP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عنصر الشدة و يرمز هذا العنصر إلى قوة أو شدة تمسك أعضاء المنظمة بالقيم و المعتقدات.</a:t>
                      </a:r>
                      <a:endParaRPr lang="fr-FR" sz="2400" b="1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عنصر الإجماع و المشاركة لنفس القيم </a:t>
                      </a: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والمعتقدات </a:t>
                      </a:r>
                      <a:r>
                        <a:rPr lang="ar-SA" sz="2400" b="1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في المنظمة من قبل الأعضاء</a:t>
                      </a:r>
                      <a:endParaRPr lang="ar-DZ" sz="2400" b="1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761" y="251937"/>
            <a:ext cx="2751106" cy="553281"/>
          </a:xfrm>
        </p:spPr>
        <p:txBody>
          <a:bodyPr>
            <a:normAutofit/>
          </a:bodyPr>
          <a:lstStyle/>
          <a:p>
            <a:pPr algn="r" rtl="1"/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مكونات الثقافة </a:t>
            </a:r>
            <a:r>
              <a:rPr lang="ar-DZ" sz="3200" dirty="0" err="1" smtClean="0">
                <a:latin typeface="Arabic Typesetting" pitchFamily="66" charset="-78"/>
                <a:cs typeface="Arabic Typesetting" pitchFamily="66" charset="-78"/>
              </a:rPr>
              <a:t>التنظيمية: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8106" y="859809"/>
            <a:ext cx="9758149" cy="565017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ar-DZ" sz="3200" dirty="0" err="1" smtClean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DZ" sz="3200" dirty="0" err="1" smtClean="0">
                <a:latin typeface="Arabic Typesetting" pitchFamily="66" charset="-78"/>
                <a:cs typeface="Arabic Typesetting" pitchFamily="66" charset="-78"/>
              </a:rPr>
              <a:t>ولا </a:t>
            </a:r>
            <a:r>
              <a:rPr lang="ar-DZ" sz="3200" dirty="0" smtClean="0">
                <a:latin typeface="Arabic Typesetting" pitchFamily="66" charset="-78"/>
                <a:cs typeface="Arabic Typesetting" pitchFamily="66" charset="-78"/>
              </a:rPr>
              <a:t>: القيم التنظيمية</a:t>
            </a:r>
            <a:endParaRPr lang="ar-DZ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/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يقصد بالقيم لغويا القدر و تعني حرفيا التقييم أو التقدير و هو جعل الشيء ذو مقدار دون زيادة أو نقصان في الصفة التي تجعل الشيء مرغوب أو غير مرغوب فيه عند الفرد او </a:t>
            </a:r>
            <a:r>
              <a:rPr lang="ar-DZ" sz="2800" dirty="0" err="1" smtClean="0">
                <a:latin typeface="Arabic Typesetting" pitchFamily="66" charset="-78"/>
                <a:cs typeface="Arabic Typesetting" pitchFamily="66" charset="-78"/>
              </a:rPr>
              <a:t>مجموعة .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 ويطلق لفظ القيم في علم الاخلاق على الخير.</a:t>
            </a:r>
          </a:p>
          <a:p>
            <a:pPr lvl="0" algn="r" rtl="1"/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اما </a:t>
            </a:r>
            <a:r>
              <a:rPr lang="ar-DZ" sz="2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القيم التنظيمية 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هي اتفاقات  مشتركة بين أعضاء المنظمة حول ما هو مرغوب وغير مرغوب و ما هو ايجابي او سلبي داخل بيئة العمل بحيث تعمل على توجيه سلوك العاملين ضمن الظروف التنظيمية </a:t>
            </a:r>
            <a:r>
              <a:rPr lang="ar-DZ" sz="2800" dirty="0" err="1" smtClean="0">
                <a:latin typeface="Arabic Typesetting" pitchFamily="66" charset="-78"/>
                <a:cs typeface="Arabic Typesetting" pitchFamily="66" charset="-78"/>
              </a:rPr>
              <a:t>المختلفة.مثل 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: قيم المساواة بين العاملين، الاهتمام بالوقت، الاهتمام </a:t>
            </a:r>
            <a:r>
              <a:rPr lang="ar-DZ" sz="2800" dirty="0" err="1" smtClean="0">
                <a:latin typeface="Arabic Typesetting" pitchFamily="66" charset="-78"/>
                <a:cs typeface="Arabic Typesetting" pitchFamily="66" charset="-78"/>
              </a:rPr>
              <a:t>بالانتاجية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، تعزيز الثقة المتبادلة بين </a:t>
            </a:r>
            <a:r>
              <a:rPr lang="ar-DZ" sz="2800" dirty="0" err="1" smtClean="0">
                <a:latin typeface="Arabic Typesetting" pitchFamily="66" charset="-78"/>
                <a:cs typeface="Arabic Typesetting" pitchFamily="66" charset="-78"/>
              </a:rPr>
              <a:t>الموظفين .</a:t>
            </a:r>
            <a:endParaRPr lang="ar-DZ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dirty="0" smtClean="0">
                <a:solidFill>
                  <a:schemeClr val="accent3"/>
                </a:solidFill>
                <a:latin typeface="Arabic Typesetting" pitchFamily="66" charset="-78"/>
                <a:cs typeface="Arabic Typesetting" pitchFamily="66" charset="-78"/>
              </a:rPr>
              <a:t>القيم التنظيمية انعكاس لتوجهات الثقافة التنظيمية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lvl="0" algn="r" rtl="1">
              <a:buFont typeface="Arial" pitchFamily="34" charset="0"/>
              <a:buChar char="•"/>
            </a:pPr>
            <a:r>
              <a:rPr lang="ar-DZ" sz="2800" dirty="0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تركز مع </a:t>
            </a:r>
            <a:r>
              <a:rPr lang="ar-DZ" sz="2800" dirty="0" err="1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المباديء</a:t>
            </a:r>
            <a:r>
              <a:rPr lang="ar-DZ" sz="2800" dirty="0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 التي تحدد انماط الاجراءات اليومية، و الاهتمام بتقديم الخدمة </a:t>
            </a:r>
            <a:r>
              <a:rPr lang="ar-DZ" sz="2800" dirty="0" err="1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الجيدة </a:t>
            </a:r>
            <a:r>
              <a:rPr lang="ar-DZ" sz="2800" dirty="0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، والتوجه نحو الاهداف، </a:t>
            </a:r>
            <a:r>
              <a:rPr lang="ar-DZ" sz="2800" dirty="0" err="1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وازدهارالمنظمة</a:t>
            </a:r>
            <a:r>
              <a:rPr lang="ar-DZ" sz="2800" dirty="0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 مع المدى </a:t>
            </a:r>
            <a:r>
              <a:rPr lang="ar-DZ" sz="2800" dirty="0" err="1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الطويل.</a:t>
            </a:r>
            <a:r>
              <a:rPr lang="ar-DZ" sz="2800" dirty="0" smtClean="0">
                <a:solidFill>
                  <a:schemeClr val="accent2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</a:p>
          <a:p>
            <a:pPr lvl="0" algn="r" rtl="1">
              <a:buFont typeface="Arial" pitchFamily="34" charset="0"/>
              <a:buChar char="•"/>
            </a:pPr>
            <a:r>
              <a:rPr lang="ar-DZ" sz="2800" dirty="0" smtClean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نظرا للتباين الثقافي بين المؤسسات فهي مركز الثقافة التنظيمية انها تعد معيار لتوجيهه السلوك المرغوب وغير المرغوب.</a:t>
            </a:r>
          </a:p>
          <a:p>
            <a:pPr lvl="0" algn="r" rtl="1">
              <a:buFont typeface="Arial" pitchFamily="34" charset="0"/>
              <a:buChar char="•"/>
            </a:pPr>
            <a:r>
              <a:rPr lang="ar-DZ" sz="2800" dirty="0" smtClean="0">
                <a:solidFill>
                  <a:srgbClr val="B4A442"/>
                </a:solidFill>
                <a:latin typeface="Arabic Typesetting" pitchFamily="66" charset="-78"/>
                <a:cs typeface="Arabic Typesetting" pitchFamily="66" charset="-78"/>
              </a:rPr>
              <a:t>تعد القيم أولويات تحدد المسارات الملائمة للفعل و النتائج و تميل القيم الى التأثير في السلوك مثلا: اذا كانت لدى المؤسسة سياسة اكثر عدلا فإن السلوكيات الأفراد تكون أكثر ايجابية.</a:t>
            </a:r>
          </a:p>
          <a:p>
            <a:pPr lvl="0" algn="r" rtl="1">
              <a:buFont typeface="Arial" pitchFamily="34" charset="0"/>
              <a:buChar char="•"/>
            </a:pPr>
            <a:endParaRPr lang="ar-DZ" sz="2800" dirty="0" smtClean="0">
              <a:solidFill>
                <a:schemeClr val="accent5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buFont typeface="Arial" pitchFamily="34" charset="0"/>
              <a:buChar char="•"/>
            </a:pPr>
            <a:endParaRPr lang="fr-FR" sz="2800" dirty="0">
              <a:solidFill>
                <a:schemeClr val="accent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EA8A48-57B8-480B-912A-B017D739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788" y="61555"/>
            <a:ext cx="6023211" cy="553998"/>
          </a:xfrm>
        </p:spPr>
        <p:txBody>
          <a:bodyPr/>
          <a:lstStyle/>
          <a:p>
            <a:pPr algn="r"/>
            <a:r>
              <a:rPr lang="ar-DZ" sz="3600" dirty="0" smtClean="0">
                <a:solidFill>
                  <a:srgbClr val="FF0000"/>
                </a:solidFill>
              </a:rPr>
              <a:t>خصائص القيم التنظيمية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137" y="791569"/>
            <a:ext cx="11532359" cy="5090615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النسبية</a:t>
            </a: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مكتسبة</a:t>
            </a: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ليست هدف في حد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ذاتها</a:t>
            </a: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الاستقلالية و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الموضوعية</a:t>
            </a:r>
          </a:p>
          <a:p>
            <a:pPr algn="just" rtl="1">
              <a:buFont typeface="Wingdings" pitchFamily="2" charset="2"/>
              <a:buChar char="ü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معروفة ومرغوبة</a:t>
            </a: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endParaRPr lang="ar-DZ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Char char="ü"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364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7FFCC38-D58E-4E17-AA29-4F5F2A6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715961"/>
            <a:ext cx="5768454" cy="717054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Espace réservé pour une image  9" descr="صورة 3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917" r="3917"/>
          <a:stretch>
            <a:fillRect/>
          </a:stretch>
        </p:blipFill>
        <p:spPr>
          <a:xfrm>
            <a:off x="-1" y="0"/>
            <a:ext cx="3957851" cy="887104"/>
          </a:xfrm>
          <a:solidFill>
            <a:schemeClr val="accent1">
              <a:lumMod val="75000"/>
            </a:schemeClr>
          </a:solidFill>
        </p:spPr>
      </p:pic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507473" y="0"/>
            <a:ext cx="5468203" cy="914400"/>
          </a:xfrm>
        </p:spPr>
        <p:txBody>
          <a:bodyPr>
            <a:noAutofit/>
          </a:bodyPr>
          <a:lstStyle/>
          <a:p>
            <a:pPr algn="ctr"/>
            <a:r>
              <a:rPr lang="ar-DZ" sz="3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نماذج- انواع القيم التنظيمية</a:t>
            </a:r>
            <a:endParaRPr lang="fr-FR" sz="3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Espace réservé du texte 7"/>
          <p:cNvSpPr txBox="1">
            <a:spLocks/>
          </p:cNvSpPr>
          <p:nvPr/>
        </p:nvSpPr>
        <p:spPr>
          <a:xfrm>
            <a:off x="191069" y="964440"/>
            <a:ext cx="12000931" cy="5463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1- </a:t>
            </a:r>
            <a:r>
              <a:rPr lang="ar-DZ" sz="36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ادارة المنظمة: </a:t>
            </a:r>
            <a:r>
              <a:rPr lang="ar-DZ" sz="3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وهي القيم التي يجب على المنظمة تتعامل من خلال</a:t>
            </a:r>
            <a:r>
              <a:rPr lang="ar-DZ" sz="3600" b="1" dirty="0" smtClean="0">
                <a:solidFill>
                  <a:srgbClr val="D1CFFD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b="1" dirty="0" smtClean="0">
                <a:solidFill>
                  <a:srgbClr val="1108CE"/>
                </a:solidFill>
                <a:latin typeface="Arabic Typesetting" pitchFamily="66" charset="-78"/>
                <a:cs typeface="Arabic Typesetting" pitchFamily="66" charset="-78"/>
              </a:rPr>
              <a:t>النفوذ</a:t>
            </a:r>
            <a:r>
              <a:rPr lang="ar-DZ" sz="3600" b="1" dirty="0" smtClean="0">
                <a:solidFill>
                  <a:srgbClr val="D1CFFD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وعليه القيم التي تتبعها </a:t>
            </a:r>
            <a:r>
              <a:rPr lang="ar-DZ" sz="36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هي:</a:t>
            </a:r>
            <a:endParaRPr lang="ar-DZ" sz="36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DZ" sz="3600" b="1" dirty="0" smtClean="0">
                <a:solidFill>
                  <a:srgbClr val="1108CE"/>
                </a:solidFill>
                <a:latin typeface="Arabic Typesetting" pitchFamily="66" charset="-78"/>
                <a:cs typeface="Arabic Typesetting" pitchFamily="66" charset="-78"/>
              </a:rPr>
              <a:t>القوة: </a:t>
            </a:r>
            <a:r>
              <a:rPr lang="ar-DZ" sz="3600" b="1" dirty="0" smtClean="0">
                <a:solidFill>
                  <a:schemeClr val="tx2">
                    <a:lumMod val="9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 تعد الخطوة الاولى للإدارة في تحديد الأهداف للتأثير على العاملين في المنظمة.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DZ" sz="3600" b="1" dirty="0" smtClean="0">
                <a:solidFill>
                  <a:srgbClr val="1108CE"/>
                </a:solidFill>
                <a:latin typeface="Arabic Typesetting" pitchFamily="66" charset="-78"/>
                <a:cs typeface="Arabic Typesetting" pitchFamily="66" charset="-78"/>
              </a:rPr>
              <a:t>الصفوة</a:t>
            </a:r>
            <a:r>
              <a:rPr lang="ar-DZ" sz="3600" b="1" dirty="0" smtClean="0">
                <a:solidFill>
                  <a:schemeClr val="tx2">
                    <a:lumMod val="9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وهي النخبة التي ترتكز عليها المؤسسة لتحقيق النجاح.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DZ" sz="3600" b="1" dirty="0" smtClean="0">
                <a:solidFill>
                  <a:srgbClr val="1108CE"/>
                </a:solidFill>
                <a:latin typeface="Arabic Typesetting" pitchFamily="66" charset="-78"/>
                <a:cs typeface="Arabic Typesetting" pitchFamily="66" charset="-78"/>
              </a:rPr>
              <a:t>المكافأة: </a:t>
            </a:r>
            <a:r>
              <a:rPr lang="ar-DZ" sz="3600" b="1" dirty="0" smtClean="0">
                <a:solidFill>
                  <a:schemeClr val="tx2">
                    <a:lumMod val="9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وهي نظام للتحفيز فالمؤسسات الناجحة هي التي تحدد النجاح و </a:t>
            </a:r>
            <a:r>
              <a:rPr lang="ar-DZ" sz="3600" b="1" dirty="0" err="1" smtClean="0">
                <a:solidFill>
                  <a:schemeClr val="tx2">
                    <a:lumMod val="9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تكافيء.:</a:t>
            </a:r>
            <a:endParaRPr lang="ar-DZ" sz="3600" b="1" dirty="0" smtClean="0">
              <a:solidFill>
                <a:schemeClr val="tx2">
                  <a:lumMod val="9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2- ادارة المهمة:  </a:t>
            </a:r>
            <a:r>
              <a:rPr lang="ar-DZ" sz="3600" b="1" dirty="0" smtClean="0">
                <a:solidFill>
                  <a:schemeClr val="tx2">
                    <a:lumMod val="9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وهي اهتمام المنظمة بقضايا ذات الصلة </a:t>
            </a:r>
            <a:r>
              <a:rPr lang="ar-DZ" sz="3600" b="1" dirty="0" smtClean="0">
                <a:solidFill>
                  <a:srgbClr val="008080"/>
                </a:solidFill>
                <a:latin typeface="Arabic Typesetting" pitchFamily="66" charset="-78"/>
                <a:cs typeface="Arabic Typesetting" pitchFamily="66" charset="-78"/>
              </a:rPr>
              <a:t>بأداء العمل</a:t>
            </a:r>
            <a:r>
              <a:rPr lang="ar-DZ" sz="3600" b="1" dirty="0" smtClean="0">
                <a:solidFill>
                  <a:schemeClr val="tx2">
                    <a:lumMod val="9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، وتحقيق الاهداف والقيم التي تتبعها </a:t>
            </a:r>
            <a:r>
              <a:rPr lang="ar-DZ" sz="3600" b="1" dirty="0" err="1" smtClean="0">
                <a:solidFill>
                  <a:schemeClr val="tx2">
                    <a:lumMod val="9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هي :</a:t>
            </a:r>
            <a:endParaRPr lang="ar-DZ" sz="3600" b="1" dirty="0" smtClean="0">
              <a:solidFill>
                <a:schemeClr val="tx2">
                  <a:lumMod val="9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الفعالية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: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 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 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القدرة على تحقيق </a:t>
            </a:r>
            <a:r>
              <a:rPr kumimoji="0" lang="ar-DZ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الاهداف .</a:t>
            </a:r>
            <a:endParaRPr kumimoji="0" lang="ar-DZ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abic Typesetting" pitchFamily="66" charset="-78"/>
              <a:ea typeface="+mn-ea"/>
              <a:cs typeface="Arabic Typesetting" pitchFamily="66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DZ" sz="3600" b="1" dirty="0" smtClean="0">
                <a:solidFill>
                  <a:srgbClr val="008080"/>
                </a:solidFill>
                <a:latin typeface="Arabic Typesetting" pitchFamily="66" charset="-78"/>
                <a:cs typeface="Arabic Typesetting" pitchFamily="66" charset="-78"/>
              </a:rPr>
              <a:t>الكفاءة</a:t>
            </a:r>
            <a:r>
              <a:rPr lang="ar-DZ" sz="3600" b="1" dirty="0" smtClean="0">
                <a:solidFill>
                  <a:srgbClr val="008080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تشير الى اداء العمل </a:t>
            </a:r>
            <a:r>
              <a:rPr lang="ar-DZ" sz="3600" b="1" dirty="0" err="1" smtClean="0">
                <a:latin typeface="Arabic Typesetting" pitchFamily="66" charset="-78"/>
                <a:cs typeface="Arabic Typesetting" pitchFamily="66" charset="-78"/>
              </a:rPr>
              <a:t>بطيرقة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600" b="1" dirty="0" err="1" smtClean="0">
                <a:latin typeface="Arabic Typesetting" pitchFamily="66" charset="-78"/>
                <a:cs typeface="Arabic Typesetting" pitchFamily="66" charset="-78"/>
              </a:rPr>
              <a:t>متقنة 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* الكفاءة البشرية</a:t>
            </a:r>
            <a:endParaRPr lang="ar-DZ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D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الاقتصاد</a:t>
            </a:r>
            <a:r>
              <a:rPr kumimoji="0" lang="ar-D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: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 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تشير </a:t>
            </a:r>
            <a:r>
              <a:rPr lang="ar-DZ" sz="3600" b="1" dirty="0" err="1" smtClean="0">
                <a:latin typeface="Arabic Typesetting" pitchFamily="66" charset="-78"/>
                <a:cs typeface="Arabic Typesetting" pitchFamily="66" charset="-78"/>
              </a:rPr>
              <a:t>الىكمية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 الموارد المستخدمة في عملية الانتاج، وبين </a:t>
            </a:r>
            <a:r>
              <a:rPr lang="ar-DZ" sz="3600" b="1" dirty="0" err="1" smtClean="0">
                <a:latin typeface="Arabic Typesetting" pitchFamily="66" charset="-78"/>
                <a:cs typeface="Arabic Typesetting" pitchFamily="66" charset="-78"/>
              </a:rPr>
              <a:t>الناتج.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 اي 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تنفيذ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 النشاطات بتكلفة منخفضة.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048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546" y="212676"/>
            <a:ext cx="11382233" cy="6092590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</a:pPr>
            <a:r>
              <a:rPr lang="ar-DZ" sz="3200" dirty="0" smtClean="0">
                <a:latin typeface="Traditional Arabic" pitchFamily="18" charset="-78"/>
                <a:cs typeface="Traditional Arabic" pitchFamily="18" charset="-78"/>
              </a:rPr>
              <a:t>3- </a:t>
            </a:r>
            <a:r>
              <a:rPr lang="ar-DZ" sz="3200" dirty="0" smtClean="0">
                <a:solidFill>
                  <a:srgbClr val="1108CE"/>
                </a:solidFill>
                <a:latin typeface="Traditional Arabic" pitchFamily="18" charset="-78"/>
                <a:cs typeface="Traditional Arabic" pitchFamily="18" charset="-78"/>
              </a:rPr>
              <a:t>ادارة العلاقات</a:t>
            </a:r>
            <a:r>
              <a:rPr lang="ar-DZ" sz="3200" dirty="0" smtClean="0">
                <a:solidFill>
                  <a:srgbClr val="1108CE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DZ" sz="3200" dirty="0" smtClean="0">
                <a:latin typeface="Traditional Arabic" pitchFamily="18" charset="-78"/>
                <a:cs typeface="Traditional Arabic" pitchFamily="18" charset="-78"/>
              </a:rPr>
              <a:t>بموجبها تتعامل المنظمة مع قضايا تهتم بتحقق افضل اسهام من </a:t>
            </a:r>
            <a:r>
              <a:rPr lang="ar-DZ" sz="3200" dirty="0" err="1" smtClean="0">
                <a:latin typeface="Traditional Arabic" pitchFamily="18" charset="-78"/>
                <a:cs typeface="Traditional Arabic" pitchFamily="18" charset="-78"/>
              </a:rPr>
              <a:t>موظفيها.</a:t>
            </a:r>
            <a:r>
              <a:rPr lang="ar-DZ" sz="3200" dirty="0" smtClean="0">
                <a:latin typeface="Traditional Arabic" pitchFamily="18" charset="-78"/>
                <a:cs typeface="Traditional Arabic" pitchFamily="18" charset="-78"/>
              </a:rPr>
              <a:t> اذ أن العمل لا يمكن أن يؤدي دون التزام هؤلاء العاملين بهذه </a:t>
            </a:r>
            <a:r>
              <a:rPr lang="ar-DZ" sz="3200" dirty="0" err="1" smtClean="0">
                <a:latin typeface="Traditional Arabic" pitchFamily="18" charset="-78"/>
                <a:cs typeface="Traditional Arabic" pitchFamily="18" charset="-78"/>
              </a:rPr>
              <a:t>القيم.</a:t>
            </a:r>
            <a:r>
              <a:rPr lang="ar-DZ" sz="3200" dirty="0" smtClean="0">
                <a:latin typeface="Traditional Arabic" pitchFamily="18" charset="-78"/>
                <a:cs typeface="Traditional Arabic" pitchFamily="18" charset="-78"/>
              </a:rPr>
              <a:t> و القيم التي تتبع ادارة </a:t>
            </a:r>
            <a:r>
              <a:rPr lang="ar-DZ" sz="3200" dirty="0" err="1" smtClean="0">
                <a:latin typeface="Traditional Arabic" pitchFamily="18" charset="-78"/>
                <a:cs typeface="Traditional Arabic" pitchFamily="18" charset="-78"/>
              </a:rPr>
              <a:t>العلاقات </a:t>
            </a:r>
            <a:r>
              <a:rPr lang="ar-DZ" sz="3200" dirty="0" smtClean="0">
                <a:latin typeface="Traditional Arabic" pitchFamily="18" charset="-78"/>
                <a:cs typeface="Traditional Arabic" pitchFamily="18" charset="-78"/>
              </a:rPr>
              <a:t>* العدالة، العمل الجماعي، القانون</a:t>
            </a:r>
            <a:r>
              <a:rPr lang="ar-DZ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dirty="0" smtClean="0"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DZ" sz="3200" dirty="0" err="1" smtClean="0">
                <a:latin typeface="Traditional Arabic" pitchFamily="18" charset="-78"/>
                <a:cs typeface="Traditional Arabic" pitchFamily="18" charset="-78"/>
              </a:rPr>
              <a:t>النظام*:</a:t>
            </a:r>
            <a:endParaRPr lang="ar-DZ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DZ" sz="3200" dirty="0" smtClean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العدل و العدالة: </a:t>
            </a:r>
            <a:r>
              <a:rPr lang="ar-DZ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على أساس أن العاملون يقارنون جهودهم في العمل بما يحصون عليه فضلا عن مقارنة أنفسهم مع زملائهم من حيث الحوافز.حيث يندفع الموظف للعمل ضمن ادراكه لمفهوم العدالة،واهم ادوات العدالة المساواة و النزاهة</a:t>
            </a:r>
            <a:r>
              <a:rPr lang="ar-DZ" sz="3200" dirty="0" smtClean="0">
                <a:solidFill>
                  <a:schemeClr val="bg1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just" rtl="1"/>
            <a:r>
              <a:rPr lang="ar-DZ" sz="3200" dirty="0" smtClean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العمل الجماعي:</a:t>
            </a:r>
            <a:r>
              <a:rPr lang="ar-DZ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تنبثق من استمتاع الموظفين بالانضمام الى بعضهم في العمل، لان موهبة او كفاءة فرد ما تعوضها ضعف فرد آخر </a:t>
            </a:r>
            <a:endParaRPr lang="ar-DZ" sz="3200" dirty="0" smtClean="0">
              <a:solidFill>
                <a:schemeClr val="tx2">
                  <a:lumMod val="65000"/>
                  <a:lumOff val="3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DZ" sz="3200" dirty="0" smtClean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القانون والنظام:</a:t>
            </a:r>
            <a:r>
              <a:rPr lang="ar-DZ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تميل هذه القيمة الى القواعد التي يتم تحديدها في </a:t>
            </a:r>
            <a:r>
              <a:rPr lang="ar-DZ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المنظمة.</a:t>
            </a:r>
            <a:r>
              <a:rPr lang="ar-DZ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والتي تعمل على توجيه سلوك الافراد نحو تحقيق الأهداف.و ايضا تنظيم علاقة العاملين فيما بينهم مع الادارة و الجمهور </a:t>
            </a:r>
            <a:r>
              <a:rPr lang="ar-DZ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الخارجي.</a:t>
            </a:r>
            <a:r>
              <a:rPr lang="ar-DZ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200" dirty="0">
              <a:solidFill>
                <a:schemeClr val="tx2">
                  <a:lumMod val="65000"/>
                  <a:lumOff val="3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1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Properties xmlns="http://schemas.microsoft.com/sharepoint/v3" xsi:nil="true"/>
    <Status xmlns="71af3243-3dd4-4a8d-8c0d-dd76da1f02a5">Not started</Status>
    <TaxCatchAll xmlns="230e9df3-be65-4c73-a93b-d1236ebd677e"/>
    <lcf76f155ced4ddcb4097134ff3c332f xmlns="71af3243-3dd4-4a8d-8c0d-dd76da1f02a5">
      <Terms xmlns="http://schemas.microsoft.com/office/infopath/2007/PartnerControls"/>
    </lcf76f155ced4ddcb4097134ff3c332f>
    <Image xmlns="71af3243-3dd4-4a8d-8c0d-dd76da1f02a5">
      <Url xsi:nil="true"/>
      <Description xsi:nil="true"/>
    </Image>
    <_ip_UnifiedCompliancePolicyUIAc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D28AB-F595-4923-953A-AF3BB44010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58E9125-520C-4260-BF38-ECD33860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FD371B-A150-4B08-9180-DA30724E99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1254</Words>
  <Application>Microsoft Office PowerPoint</Application>
  <PresentationFormat>Personnalisé</PresentationFormat>
  <Paragraphs>79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1_Office Theme</vt:lpstr>
      <vt:lpstr>المحور الثاني  اساسيات الثقافة التنظيمية  موجهة الى طلبة سنة ثانية ماستر ادارة الموارد البشرية   الاستاذة: داسي وهيبة</vt:lpstr>
      <vt:lpstr>تحديد الثقافة التنظيمية</vt:lpstr>
      <vt:lpstr>اكتساب الثقافة </vt:lpstr>
      <vt:lpstr>وظائف الثقافة التنظيمية:</vt:lpstr>
      <vt:lpstr>انواع الثقافة التنظيمية</vt:lpstr>
      <vt:lpstr>مكونات الثقافة التنظيمية: </vt:lpstr>
      <vt:lpstr>خصائص القيم التنظيمية</vt:lpstr>
      <vt:lpstr> </vt:lpstr>
      <vt:lpstr>Diapositive 9</vt:lpstr>
      <vt:lpstr>Diapositive 10</vt:lpstr>
      <vt:lpstr> 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2021-01-14T05:45:19Z</dcterms:created>
  <dcterms:modified xsi:type="dcterms:W3CDTF">2023-12-03T09:00:16Z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AITags">
    <vt:lpwstr/>
  </property>
  <property fmtid="{D5CDD505-2E9C-101B-9397-08002B2CF9AE}" pid="3" name="ContentTypeId">
    <vt:lpwstr>0x01010079F111ED35F8CC479449609E8A0923A6</vt:lpwstr>
  </property>
</Properties>
</file>