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5/8/2024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5/8/2024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5/8/2024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5/8/2024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15128" y="1788453"/>
            <a:ext cx="8361229" cy="2531755"/>
          </a:xfrm>
        </p:spPr>
        <p:txBody>
          <a:bodyPr/>
          <a:lstStyle/>
          <a:p>
            <a:r>
              <a:rPr lang="ar-DZ" sz="9600" dirty="0" smtClean="0">
                <a:latin typeface="Aldhabi" panose="01000000000000000000" pitchFamily="2" charset="-78"/>
                <a:cs typeface="Aldhabi" panose="01000000000000000000" pitchFamily="2" charset="-78"/>
              </a:rPr>
              <a:t>رهانات السمعي البصري في الجزائري</a:t>
            </a:r>
            <a:endParaRPr lang="fr-FR" sz="9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xmlns="" val="89806656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15957"/>
            <a:ext cx="9601200" cy="1485900"/>
          </a:xfrm>
        </p:spPr>
        <p:txBody>
          <a:bodyPr>
            <a:normAutofit/>
          </a:bodyPr>
          <a:lstStyle/>
          <a:p>
            <a:pPr algn="ctr"/>
            <a:r>
              <a:rPr lang="ar-DZ" sz="7200" dirty="0">
                <a:solidFill>
                  <a:schemeClr val="accent2">
                    <a:lumMod val="50000"/>
                  </a:schemeClr>
                </a:solidFill>
                <a:latin typeface="Simplified Arabic" panose="02020603050405020304" pitchFamily="18" charset="-78"/>
                <a:cs typeface="Simplified Arabic" panose="02020603050405020304" pitchFamily="18" charset="-78"/>
              </a:rPr>
              <a:t>أ</a:t>
            </a:r>
            <a:r>
              <a:rPr lang="ar-DZ" sz="7200" dirty="0" smtClean="0">
                <a:solidFill>
                  <a:schemeClr val="accent2">
                    <a:lumMod val="50000"/>
                  </a:schemeClr>
                </a:solidFill>
                <a:latin typeface="Simplified Arabic" panose="02020603050405020304" pitchFamily="18" charset="-78"/>
                <a:cs typeface="Simplified Arabic" panose="02020603050405020304" pitchFamily="18" charset="-78"/>
              </a:rPr>
              <a:t>هداف الملتقى </a:t>
            </a:r>
            <a:endParaRPr lang="fr-FR" sz="4800"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09600" y="1099930"/>
            <a:ext cx="11582400" cy="5758070"/>
          </a:xfrm>
        </p:spPr>
        <p:txBody>
          <a:bodyPr>
            <a:normAutofit/>
          </a:bodyPr>
          <a:lstStyle/>
          <a:p>
            <a:pPr algn="r" rtl="1"/>
            <a:r>
              <a:rPr lang="ar-DZ" sz="2800" dirty="0" smtClean="0">
                <a:solidFill>
                  <a:schemeClr val="tx1"/>
                </a:solidFill>
                <a:latin typeface="Simplified Arabic" panose="02020603050405020304" pitchFamily="18" charset="-78"/>
                <a:cs typeface="Simplified Arabic" panose="02020603050405020304" pitchFamily="18" charset="-78"/>
              </a:rPr>
              <a:t>تسليط </a:t>
            </a:r>
            <a:r>
              <a:rPr lang="ar-DZ" sz="2800" dirty="0">
                <a:solidFill>
                  <a:schemeClr val="tx1"/>
                </a:solidFill>
                <a:latin typeface="Simplified Arabic" panose="02020603050405020304" pitchFamily="18" charset="-78"/>
                <a:cs typeface="Simplified Arabic" panose="02020603050405020304" pitchFamily="18" charset="-78"/>
              </a:rPr>
              <a:t>الضوء على واقع وتحديات الفضائيات الجزائرية الخاصة: تهدف الجلسات إلى فهم أعمق للمشكلات التي تواجه هذه القنوات وتحديد الفرص المتاحة لتطويرها. </a:t>
            </a:r>
            <a:endParaRPr lang="ar-DZ" sz="2800" dirty="0" smtClean="0">
              <a:solidFill>
                <a:schemeClr val="tx1"/>
              </a:solidFill>
              <a:latin typeface="Simplified Arabic" panose="02020603050405020304" pitchFamily="18" charset="-78"/>
              <a:cs typeface="Simplified Arabic" panose="02020603050405020304" pitchFamily="18" charset="-78"/>
            </a:endParaRPr>
          </a:p>
          <a:p>
            <a:pPr algn="r" rtl="1"/>
            <a:r>
              <a:rPr lang="ar-DZ" sz="2800" dirty="0" smtClean="0">
                <a:solidFill>
                  <a:schemeClr val="tx1"/>
                </a:solidFill>
                <a:latin typeface="Simplified Arabic" panose="02020603050405020304" pitchFamily="18" charset="-78"/>
                <a:cs typeface="Simplified Arabic" panose="02020603050405020304" pitchFamily="18" charset="-78"/>
              </a:rPr>
              <a:t>استعراض </a:t>
            </a:r>
            <a:r>
              <a:rPr lang="ar-DZ" sz="2800" dirty="0">
                <a:solidFill>
                  <a:schemeClr val="tx1"/>
                </a:solidFill>
                <a:latin typeface="Simplified Arabic" panose="02020603050405020304" pitchFamily="18" charset="-78"/>
                <a:cs typeface="Simplified Arabic" panose="02020603050405020304" pitchFamily="18" charset="-78"/>
              </a:rPr>
              <a:t>القوانين واللوائح التنظيمية: يهدف الملتقى إلى توضيح الإطار القانوني الذي يحكم قطاع السمعي البصري في الجزائر والتحديات التي قد تواجهها في التطبيق العملي. </a:t>
            </a:r>
            <a:endParaRPr lang="ar-DZ" sz="2800" dirty="0" smtClean="0">
              <a:solidFill>
                <a:schemeClr val="tx1"/>
              </a:solidFill>
              <a:latin typeface="Simplified Arabic" panose="02020603050405020304" pitchFamily="18" charset="-78"/>
              <a:cs typeface="Simplified Arabic" panose="02020603050405020304" pitchFamily="18" charset="-78"/>
            </a:endParaRPr>
          </a:p>
          <a:p>
            <a:pPr algn="r" rtl="1"/>
            <a:r>
              <a:rPr lang="ar-DZ" sz="2800" dirty="0" smtClean="0">
                <a:solidFill>
                  <a:schemeClr val="tx1"/>
                </a:solidFill>
                <a:latin typeface="Simplified Arabic" panose="02020603050405020304" pitchFamily="18" charset="-78"/>
                <a:cs typeface="Simplified Arabic" panose="02020603050405020304" pitchFamily="18" charset="-78"/>
              </a:rPr>
              <a:t>تحليل </a:t>
            </a:r>
            <a:r>
              <a:rPr lang="ar-DZ" sz="2800" dirty="0">
                <a:solidFill>
                  <a:schemeClr val="tx1"/>
                </a:solidFill>
                <a:latin typeface="Simplified Arabic" panose="02020603050405020304" pitchFamily="18" charset="-78"/>
                <a:cs typeface="Simplified Arabic" panose="02020603050405020304" pitchFamily="18" charset="-78"/>
              </a:rPr>
              <a:t>الفروق بين الإنتاج التلفزيوني المحلي والعالمي: يهدف الملتقى إلى فهم الاختلافات بين الإنتاج المحلي والعالمي والاستفادة من التجارب الدولية في تطوير صناعة الإعلام في البلاد. </a:t>
            </a:r>
            <a:endParaRPr lang="ar-DZ" sz="2800" dirty="0" smtClean="0">
              <a:solidFill>
                <a:schemeClr val="tx1"/>
              </a:solidFill>
              <a:latin typeface="Simplified Arabic" panose="02020603050405020304" pitchFamily="18" charset="-78"/>
              <a:cs typeface="Simplified Arabic" panose="02020603050405020304" pitchFamily="18" charset="-78"/>
            </a:endParaRPr>
          </a:p>
          <a:p>
            <a:pPr algn="r" rtl="1"/>
            <a:r>
              <a:rPr lang="ar-DZ" sz="2800" dirty="0" smtClean="0">
                <a:solidFill>
                  <a:schemeClr val="tx1"/>
                </a:solidFill>
                <a:latin typeface="Simplified Arabic" panose="02020603050405020304" pitchFamily="18" charset="-78"/>
                <a:cs typeface="Simplified Arabic" panose="02020603050405020304" pitchFamily="18" charset="-78"/>
              </a:rPr>
              <a:t>استكشاف </a:t>
            </a:r>
            <a:r>
              <a:rPr lang="ar-DZ" sz="2800" dirty="0">
                <a:solidFill>
                  <a:schemeClr val="tx1"/>
                </a:solidFill>
                <a:latin typeface="Simplified Arabic" panose="02020603050405020304" pitchFamily="18" charset="-78"/>
                <a:cs typeface="Simplified Arabic" panose="02020603050405020304" pitchFamily="18" charset="-78"/>
              </a:rPr>
              <a:t>واقع السينما في الجزائر وتحدياتها: يتيح الملتقى منصة للمناقشة حول الصعوبات التي تواجه صناعة السينما في الجزائر واقتراح الحلول المناسبة لتعزيزها</a:t>
            </a:r>
            <a:r>
              <a:rPr lang="ar-DZ" sz="2800" dirty="0" smtClean="0">
                <a:solidFill>
                  <a:schemeClr val="tx1"/>
                </a:solidFill>
                <a:latin typeface="Simplified Arabic" panose="02020603050405020304" pitchFamily="18" charset="-78"/>
                <a:cs typeface="Simplified Arabic" panose="02020603050405020304" pitchFamily="18" charset="-78"/>
              </a:rPr>
              <a:t>.</a:t>
            </a:r>
          </a:p>
          <a:p>
            <a:pPr algn="r" rtl="1"/>
            <a:r>
              <a:rPr lang="ar-DZ" sz="2800" dirty="0" smtClean="0">
                <a:solidFill>
                  <a:schemeClr val="tx1"/>
                </a:solidFill>
                <a:latin typeface="Simplified Arabic" panose="02020603050405020304" pitchFamily="18" charset="-78"/>
                <a:cs typeface="Simplified Arabic" panose="02020603050405020304" pitchFamily="18" charset="-78"/>
              </a:rPr>
              <a:t> </a:t>
            </a:r>
            <a:r>
              <a:rPr lang="ar-DZ" sz="2800" dirty="0">
                <a:solidFill>
                  <a:schemeClr val="tx1"/>
                </a:solidFill>
                <a:latin typeface="Simplified Arabic" panose="02020603050405020304" pitchFamily="18" charset="-78"/>
                <a:cs typeface="Simplified Arabic" panose="02020603050405020304" pitchFamily="18" charset="-78"/>
              </a:rPr>
              <a:t>تقديم اقتراحات وتوصيات للنهوض بالقطاع السمعي البصري: يعمل الملتقى على تطوير مجموعة من الاقتراحات والتوصيات العملية التي يمكن تنفيذها لتعزيز وتطوير قطاع الإعلام والترفيه في الجزائر.</a:t>
            </a:r>
            <a:endParaRPr lang="fr-FR" sz="28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713748382"/>
      </p:ext>
    </p:extLst>
  </p:cSld>
  <p:clrMapOvr>
    <a:masterClrMapping/>
  </p:clrMapOvr>
  <mc:AlternateContent xmlns:mc="http://schemas.openxmlformats.org/markup-compatibility/2006">
    <mc:Choice xmlns:p14="http://schemas.microsoft.com/office/powerpoint/2010/main" xmlns="" Requires="p14">
      <p:transition spd="slow" p14:dur="125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06557" y="0"/>
            <a:ext cx="9601200" cy="1485900"/>
          </a:xfrm>
        </p:spPr>
        <p:txBody>
          <a:bodyPr>
            <a:normAutofit/>
          </a:bodyPr>
          <a:lstStyle/>
          <a:p>
            <a:pPr algn="ctr"/>
            <a:r>
              <a:rPr lang="ar-DZ" sz="8000" dirty="0" smtClean="0">
                <a:solidFill>
                  <a:schemeClr val="accent2">
                    <a:lumMod val="50000"/>
                  </a:schemeClr>
                </a:solidFill>
                <a:latin typeface="Simplified Arabic" panose="02020603050405020304" pitchFamily="18" charset="-78"/>
                <a:cs typeface="Simplified Arabic" panose="02020603050405020304" pitchFamily="18" charset="-78"/>
              </a:rPr>
              <a:t>محاور الملتقى </a:t>
            </a:r>
            <a:endParaRPr lang="fr-FR" sz="8000" dirty="0">
              <a:solidFill>
                <a:schemeClr val="accent2">
                  <a:lumMod val="50000"/>
                </a:schemeClr>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702365" y="1325217"/>
            <a:ext cx="11396869" cy="5532783"/>
          </a:xfrm>
        </p:spPr>
        <p:txBody>
          <a:bodyPr/>
          <a:lstStyle/>
          <a:p>
            <a:pPr marL="0" indent="0" algn="r" rtl="1">
              <a:lnSpc>
                <a:spcPct val="150000"/>
              </a:lnSpc>
              <a:buNone/>
            </a:pPr>
            <a:r>
              <a:rPr lang="ar-DZ" sz="3200" b="1" dirty="0" smtClean="0">
                <a:solidFill>
                  <a:schemeClr val="tx1"/>
                </a:solidFill>
                <a:latin typeface="Simplified Arabic" panose="02020603050405020304" pitchFamily="18" charset="-78"/>
                <a:cs typeface="Simplified Arabic" panose="02020603050405020304" pitchFamily="18" charset="-78"/>
              </a:rPr>
              <a:t>1_الفضائيات </a:t>
            </a:r>
            <a:r>
              <a:rPr lang="ar-DZ" sz="3200" b="1" dirty="0">
                <a:solidFill>
                  <a:schemeClr val="tx1"/>
                </a:solidFill>
                <a:latin typeface="Simplified Arabic" panose="02020603050405020304" pitchFamily="18" charset="-78"/>
                <a:cs typeface="Simplified Arabic" panose="02020603050405020304" pitchFamily="18" charset="-78"/>
              </a:rPr>
              <a:t>الجزائرية الخاصة واقعها </a:t>
            </a:r>
            <a:r>
              <a:rPr lang="ar-DZ" sz="3200" b="1" dirty="0" smtClean="0">
                <a:solidFill>
                  <a:schemeClr val="tx1"/>
                </a:solidFill>
                <a:latin typeface="Simplified Arabic" panose="02020603050405020304" pitchFamily="18" charset="-78"/>
                <a:cs typeface="Simplified Arabic" panose="02020603050405020304" pitchFamily="18" charset="-78"/>
              </a:rPr>
              <a:t>وتحدياتها</a:t>
            </a:r>
          </a:p>
          <a:p>
            <a:pPr marL="0" indent="0" algn="r" rtl="1">
              <a:lnSpc>
                <a:spcPct val="150000"/>
              </a:lnSpc>
              <a:buNone/>
            </a:pPr>
            <a:r>
              <a:rPr lang="ar-DZ" sz="3200" b="1" dirty="0" smtClean="0">
                <a:solidFill>
                  <a:schemeClr val="tx1"/>
                </a:solidFill>
                <a:latin typeface="Simplified Arabic" panose="02020603050405020304" pitchFamily="18" charset="-78"/>
                <a:cs typeface="Simplified Arabic" panose="02020603050405020304" pitchFamily="18" charset="-78"/>
              </a:rPr>
              <a:t>2_واقع و تحديات السينما في الجزائر </a:t>
            </a:r>
          </a:p>
          <a:p>
            <a:pPr marL="0" indent="0" algn="r" rtl="1">
              <a:lnSpc>
                <a:spcPct val="150000"/>
              </a:lnSpc>
              <a:buNone/>
            </a:pPr>
            <a:r>
              <a:rPr lang="ar-DZ" sz="3200" b="1" dirty="0" smtClean="0">
                <a:solidFill>
                  <a:schemeClr val="tx1"/>
                </a:solidFill>
                <a:latin typeface="Simplified Arabic" panose="02020603050405020304" pitchFamily="18" charset="-78"/>
                <a:cs typeface="Simplified Arabic" panose="02020603050405020304" pitchFamily="18" charset="-78"/>
              </a:rPr>
              <a:t>3_الإنتاج السمعي البصري في الجزائر</a:t>
            </a:r>
          </a:p>
          <a:p>
            <a:pPr marL="0" indent="0" algn="r" rtl="1">
              <a:lnSpc>
                <a:spcPct val="150000"/>
              </a:lnSpc>
              <a:buNone/>
            </a:pPr>
            <a:r>
              <a:rPr lang="ar-DZ" sz="3200" b="1" dirty="0" smtClean="0">
                <a:solidFill>
                  <a:schemeClr val="tx1"/>
                </a:solidFill>
                <a:latin typeface="Simplified Arabic" panose="02020603050405020304" pitchFamily="18" charset="-78"/>
                <a:cs typeface="Simplified Arabic" panose="02020603050405020304" pitchFamily="18" charset="-78"/>
              </a:rPr>
              <a:t>4_-القوانين </a:t>
            </a:r>
            <a:r>
              <a:rPr lang="ar-DZ" sz="3200" b="1" dirty="0">
                <a:solidFill>
                  <a:schemeClr val="tx1"/>
                </a:solidFill>
                <a:latin typeface="Simplified Arabic" panose="02020603050405020304" pitchFamily="18" charset="-78"/>
                <a:cs typeface="Simplified Arabic" panose="02020603050405020304" pitchFamily="18" charset="-78"/>
              </a:rPr>
              <a:t>المنظمة للقطاع السمعي البصري في </a:t>
            </a:r>
            <a:r>
              <a:rPr lang="ar-DZ" sz="3200" b="1" dirty="0" smtClean="0">
                <a:solidFill>
                  <a:schemeClr val="tx1"/>
                </a:solidFill>
                <a:latin typeface="Simplified Arabic" panose="02020603050405020304" pitchFamily="18" charset="-78"/>
                <a:cs typeface="Simplified Arabic" panose="02020603050405020304" pitchFamily="18" charset="-78"/>
              </a:rPr>
              <a:t>الجزائر</a:t>
            </a:r>
          </a:p>
          <a:p>
            <a:pPr marL="0" indent="0" algn="r" rtl="1">
              <a:lnSpc>
                <a:spcPct val="150000"/>
              </a:lnSpc>
              <a:buNone/>
            </a:pPr>
            <a:r>
              <a:rPr lang="ar-DZ" sz="3200" b="1" dirty="0" smtClean="0">
                <a:solidFill>
                  <a:schemeClr val="tx1"/>
                </a:solidFill>
                <a:latin typeface="Simplified Arabic" panose="02020603050405020304" pitchFamily="18" charset="-78"/>
                <a:cs typeface="Simplified Arabic" panose="02020603050405020304" pitchFamily="18" charset="-78"/>
              </a:rPr>
              <a:t>5_اقتراحات </a:t>
            </a:r>
            <a:r>
              <a:rPr lang="ar-DZ" sz="3200" b="1" dirty="0">
                <a:solidFill>
                  <a:schemeClr val="tx1"/>
                </a:solidFill>
                <a:latin typeface="Simplified Arabic" panose="02020603050405020304" pitchFamily="18" charset="-78"/>
                <a:cs typeface="Simplified Arabic" panose="02020603050405020304" pitchFamily="18" charset="-78"/>
              </a:rPr>
              <a:t>للنهوض بالقطاع السمعي </a:t>
            </a:r>
            <a:r>
              <a:rPr lang="ar-DZ" sz="3200" b="1" dirty="0" smtClean="0">
                <a:solidFill>
                  <a:schemeClr val="tx1"/>
                </a:solidFill>
                <a:latin typeface="Simplified Arabic" panose="02020603050405020304" pitchFamily="18" charset="-78"/>
                <a:cs typeface="Simplified Arabic" panose="02020603050405020304" pitchFamily="18" charset="-78"/>
              </a:rPr>
              <a:t>البصري</a:t>
            </a:r>
          </a:p>
          <a:p>
            <a:pPr marL="0" indent="0">
              <a:buNone/>
            </a:pPr>
            <a:endParaRPr lang="fr-FR" dirty="0"/>
          </a:p>
        </p:txBody>
      </p:sp>
    </p:spTree>
    <p:extLst>
      <p:ext uri="{BB962C8B-B14F-4D97-AF65-F5344CB8AC3E}">
        <p14:creationId xmlns:p14="http://schemas.microsoft.com/office/powerpoint/2010/main" xmlns="" val="1242294867"/>
      </p:ext>
    </p:extLst>
  </p:cSld>
  <p:clrMapOvr>
    <a:masterClrMapping/>
  </p:clrMapOvr>
  <mc:AlternateContent xmlns:mc="http://schemas.openxmlformats.org/markup-compatibility/2006">
    <mc:Choice xmlns:p14="http://schemas.microsoft.com/office/powerpoint/2010/main" xmlns="" Requires="p14">
      <p:transition spd="slow" p14:dur="1250">
        <p:randomBar dir="vert"/>
      </p:transition>
    </mc:Choice>
    <mc:Fallback>
      <p:transition spd="slow">
        <p:randomBar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01687" y="0"/>
            <a:ext cx="9601200" cy="811696"/>
          </a:xfrm>
        </p:spPr>
        <p:txBody>
          <a:bodyPr>
            <a:noAutofit/>
          </a:bodyPr>
          <a:lstStyle/>
          <a:p>
            <a:r>
              <a:rPr lang="ar-DZ" sz="6000" dirty="0" smtClean="0">
                <a:solidFill>
                  <a:schemeClr val="accent2">
                    <a:lumMod val="50000"/>
                  </a:schemeClr>
                </a:solidFill>
                <a:latin typeface="Simplified Arabic" panose="02020603050405020304" pitchFamily="18" charset="-78"/>
                <a:cs typeface="Simplified Arabic" panose="02020603050405020304" pitchFamily="18" charset="-78"/>
              </a:rPr>
              <a:t>الفضائيات الجزائرية الخاصة    </a:t>
            </a:r>
            <a:endParaRPr lang="fr-FR" sz="6000" dirty="0">
              <a:solidFill>
                <a:schemeClr val="accent2">
                  <a:lumMod val="50000"/>
                </a:schemeClr>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702365" y="811696"/>
            <a:ext cx="11489635" cy="6046304"/>
          </a:xfrm>
        </p:spPr>
        <p:txBody>
          <a:bodyPr>
            <a:normAutofit/>
          </a:bodyPr>
          <a:lstStyle/>
          <a:p>
            <a:pPr algn="r" rtl="1">
              <a:buFont typeface="Wingdings" panose="05000000000000000000" pitchFamily="2" charset="2"/>
              <a:buChar char="v"/>
            </a:pPr>
            <a:r>
              <a:rPr lang="ar-DZ" sz="3200" b="1" u="sng" dirty="0" smtClean="0">
                <a:solidFill>
                  <a:schemeClr val="tx1"/>
                </a:solidFill>
                <a:latin typeface="Simplified Arabic" panose="02020603050405020304" pitchFamily="18" charset="-78"/>
                <a:cs typeface="Simplified Arabic" panose="02020603050405020304" pitchFamily="18" charset="-78"/>
              </a:rPr>
              <a:t>واقع الفضائيات الجزائرية الخاصة: </a:t>
            </a:r>
          </a:p>
          <a:p>
            <a:pPr algn="r" rtl="1">
              <a:buFont typeface="Arial" panose="020B0604020202020204" pitchFamily="34" charset="0"/>
              <a:buChar char="•"/>
            </a:pPr>
            <a:endParaRPr lang="ar-DZ" sz="2400" b="1" u="sng" dirty="0" smtClean="0">
              <a:solidFill>
                <a:schemeClr val="tx1"/>
              </a:solidFill>
              <a:latin typeface="Simplified Arabic" panose="02020603050405020304" pitchFamily="18" charset="-78"/>
              <a:cs typeface="Simplified Arabic" panose="02020603050405020304" pitchFamily="18" charset="-78"/>
            </a:endParaRPr>
          </a:p>
        </p:txBody>
      </p:sp>
      <p:sp>
        <p:nvSpPr>
          <p:cNvPr id="4" name="Rectangle 3"/>
          <p:cNvSpPr/>
          <p:nvPr/>
        </p:nvSpPr>
        <p:spPr>
          <a:xfrm>
            <a:off x="702365" y="1443841"/>
            <a:ext cx="11290851" cy="4401205"/>
          </a:xfrm>
          <a:prstGeom prst="rect">
            <a:avLst/>
          </a:prstGeom>
        </p:spPr>
        <p:txBody>
          <a:bodyPr wrap="square">
            <a:spAutoFit/>
          </a:bodyPr>
          <a:lstStyle/>
          <a:p>
            <a:pPr lvl="1" algn="r" rtl="1"/>
            <a:r>
              <a:rPr lang="ar-DZ" sz="2800" dirty="0" smtClean="0">
                <a:solidFill>
                  <a:srgbClr val="050505"/>
                </a:solidFill>
                <a:latin typeface="Simplified Arabic" panose="02020603050405020304" pitchFamily="18" charset="-78"/>
                <a:cs typeface="Simplified Arabic" panose="02020603050405020304" pitchFamily="18" charset="-78"/>
              </a:rPr>
              <a:t>يظهر </a:t>
            </a:r>
            <a:r>
              <a:rPr lang="ar-DZ" sz="2800" dirty="0">
                <a:solidFill>
                  <a:srgbClr val="050505"/>
                </a:solidFill>
                <a:latin typeface="Simplified Arabic" panose="02020603050405020304" pitchFamily="18" charset="-78"/>
                <a:cs typeface="Simplified Arabic" panose="02020603050405020304" pitchFamily="18" charset="-78"/>
              </a:rPr>
              <a:t>واقع الفضائيات الجزائرية الخاصة تنوعًا وتباينًا في العروض والمحتوى، حيث تختلف هذه القنوات في الأساليب والمضامين التي تقدمها للمشاهدين</a:t>
            </a:r>
            <a:r>
              <a:rPr lang="ar-DZ" sz="2800" dirty="0" smtClean="0">
                <a:solidFill>
                  <a:srgbClr val="050505"/>
                </a:solidFill>
                <a:latin typeface="Simplified Arabic" panose="02020603050405020304" pitchFamily="18" charset="-78"/>
                <a:cs typeface="Simplified Arabic" panose="02020603050405020304" pitchFamily="18" charset="-78"/>
              </a:rPr>
              <a:t>.</a:t>
            </a:r>
          </a:p>
          <a:p>
            <a:pPr marL="914400" lvl="1" indent="-457200" algn="r" rtl="1">
              <a:buFont typeface="Arial" panose="020B0604020202020204" pitchFamily="34" charset="0"/>
              <a:buChar char="•"/>
            </a:pPr>
            <a:r>
              <a:rPr lang="ar-DZ" sz="2800" dirty="0" smtClean="0">
                <a:solidFill>
                  <a:srgbClr val="050505"/>
                </a:solidFill>
                <a:latin typeface="Simplified Arabic" panose="02020603050405020304" pitchFamily="18" charset="-78"/>
                <a:cs typeface="Simplified Arabic" panose="02020603050405020304" pitchFamily="18" charset="-78"/>
              </a:rPr>
              <a:t> تواجه </a:t>
            </a:r>
            <a:r>
              <a:rPr lang="ar-DZ" sz="2800" dirty="0">
                <a:solidFill>
                  <a:srgbClr val="050505"/>
                </a:solidFill>
                <a:latin typeface="Simplified Arabic" panose="02020603050405020304" pitchFamily="18" charset="-78"/>
                <a:cs typeface="Simplified Arabic" panose="02020603050405020304" pitchFamily="18" charset="-78"/>
              </a:rPr>
              <a:t>الفضائيات الجزائرية الخاصة تحديات عدة، بما في ذلك نقص الموارد المالية والتقنية، وضعف المحتوى الذي يقدمه بعض القنوات، مما يستدعي ضرورة التطوير والتحسين المستمر لرفع مستوى الجودة والتنافسية</a:t>
            </a:r>
            <a:r>
              <a:rPr lang="ar-DZ" sz="2800" dirty="0" smtClean="0">
                <a:solidFill>
                  <a:srgbClr val="050505"/>
                </a:solidFill>
                <a:latin typeface="Simplified Arabic" panose="02020603050405020304" pitchFamily="18" charset="-78"/>
                <a:cs typeface="Simplified Arabic" panose="02020603050405020304" pitchFamily="18" charset="-78"/>
              </a:rPr>
              <a:t>.</a:t>
            </a:r>
          </a:p>
          <a:p>
            <a:pPr marL="914400" lvl="1" indent="-457200" algn="r" rtl="1">
              <a:buFont typeface="Arial" panose="020B0604020202020204" pitchFamily="34" charset="0"/>
              <a:buChar char="•"/>
            </a:pPr>
            <a:r>
              <a:rPr lang="ar-DZ" sz="2800" dirty="0" smtClean="0">
                <a:solidFill>
                  <a:srgbClr val="050505"/>
                </a:solidFill>
                <a:latin typeface="Simplified Arabic" panose="02020603050405020304" pitchFamily="18" charset="-78"/>
                <a:cs typeface="Simplified Arabic" panose="02020603050405020304" pitchFamily="18" charset="-78"/>
              </a:rPr>
              <a:t> على </a:t>
            </a:r>
            <a:r>
              <a:rPr lang="ar-DZ" sz="2800" dirty="0">
                <a:solidFill>
                  <a:srgbClr val="050505"/>
                </a:solidFill>
                <a:latin typeface="Simplified Arabic" panose="02020603050405020304" pitchFamily="18" charset="-78"/>
                <a:cs typeface="Simplified Arabic" panose="02020603050405020304" pitchFamily="18" charset="-78"/>
              </a:rPr>
              <a:t>الرغم من وجود بعض البرامج التي تحظى بشعبية واسعة وتجذب الجمهور، إلا أن هناك قنوات تعاني من ضعف في المحتوى وقلة التمويل، مما يؤثر على جودة البرامج وتنوعها ويعكس تحديات تواجه صناعة الإعلام في الجزائر. </a:t>
            </a:r>
            <a:endParaRPr lang="ar-DZ" sz="2800" dirty="0" smtClean="0">
              <a:solidFill>
                <a:srgbClr val="050505"/>
              </a:solidFill>
              <a:latin typeface="Simplified Arabic" panose="02020603050405020304" pitchFamily="18" charset="-78"/>
              <a:cs typeface="Simplified Arabic" panose="02020603050405020304" pitchFamily="18" charset="-78"/>
            </a:endParaRPr>
          </a:p>
          <a:p>
            <a:pPr marL="914400" lvl="1" indent="-457200" algn="r" rtl="1">
              <a:buFont typeface="Arial" panose="020B0604020202020204" pitchFamily="34" charset="0"/>
              <a:buChar char="•"/>
            </a:pPr>
            <a:r>
              <a:rPr lang="ar-DZ" sz="2800" dirty="0" smtClean="0">
                <a:solidFill>
                  <a:srgbClr val="050505"/>
                </a:solidFill>
                <a:latin typeface="Simplified Arabic" panose="02020603050405020304" pitchFamily="18" charset="-78"/>
                <a:cs typeface="Simplified Arabic" panose="02020603050405020304" pitchFamily="18" charset="-78"/>
              </a:rPr>
              <a:t>تعكس </a:t>
            </a:r>
            <a:r>
              <a:rPr lang="ar-DZ" sz="2800" dirty="0">
                <a:solidFill>
                  <a:srgbClr val="050505"/>
                </a:solidFill>
                <a:latin typeface="Simplified Arabic" panose="02020603050405020304" pitchFamily="18" charset="-78"/>
                <a:cs typeface="Simplified Arabic" panose="02020603050405020304" pitchFamily="18" charset="-78"/>
              </a:rPr>
              <a:t>برامج الحوار </a:t>
            </a:r>
            <a:r>
              <a:rPr lang="ar-DZ" sz="2800" dirty="0" smtClean="0">
                <a:solidFill>
                  <a:srgbClr val="050505"/>
                </a:solidFill>
                <a:latin typeface="Simplified Arabic" panose="02020603050405020304" pitchFamily="18" charset="-78"/>
                <a:cs typeface="Simplified Arabic" panose="02020603050405020304" pitchFamily="18" charset="-78"/>
              </a:rPr>
              <a:t>والمناظرات </a:t>
            </a:r>
            <a:r>
              <a:rPr lang="ar-DZ" sz="2800" dirty="0">
                <a:solidFill>
                  <a:srgbClr val="050505"/>
                </a:solidFill>
                <a:latin typeface="Simplified Arabic" panose="02020603050405020304" pitchFamily="18" charset="-78"/>
                <a:cs typeface="Simplified Arabic" panose="02020603050405020304" pitchFamily="18" charset="-78"/>
              </a:rPr>
              <a:t>نقطة قوة في الفضائيات الجزائرية الخاصة، حيث تسهم في توسيع هامش الحرية المعرفية وتشجيع المشاركة المجتمعية في مختلف القضايا والمواضيع.</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390237643"/>
      </p:ext>
    </p:extLst>
  </p:cSld>
  <p:clrMapOvr>
    <a:masterClrMapping/>
  </p:clrMapOvr>
  <mc:AlternateContent xmlns:mc="http://schemas.openxmlformats.org/markup-compatibility/2006">
    <mc:Choice xmlns:p14="http://schemas.microsoft.com/office/powerpoint/2010/main" xmlns="" Requires="p14">
      <p:transition spd="slow" p14:dur="1250">
        <p:push dir="u"/>
      </p:transition>
    </mc:Choice>
    <mc:Fallback>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5861" y="0"/>
            <a:ext cx="11516139" cy="6858000"/>
          </a:xfrm>
        </p:spPr>
        <p:txBody>
          <a:bodyPr>
            <a:normAutofit fontScale="92500" lnSpcReduction="10000"/>
          </a:bodyPr>
          <a:lstStyle/>
          <a:p>
            <a:pPr algn="r" rtl="1">
              <a:buFont typeface="Wingdings" panose="05000000000000000000" pitchFamily="2" charset="2"/>
              <a:buChar char="v"/>
            </a:pPr>
            <a:r>
              <a:rPr lang="ar-DZ" sz="4000" b="1" u="sng" dirty="0" smtClean="0">
                <a:solidFill>
                  <a:schemeClr val="tx1"/>
                </a:solidFill>
                <a:latin typeface="Simplified Arabic" panose="02020603050405020304" pitchFamily="18" charset="-78"/>
                <a:cs typeface="Simplified Arabic" panose="02020603050405020304" pitchFamily="18" charset="-78"/>
              </a:rPr>
              <a:t>التحديات </a:t>
            </a:r>
            <a:r>
              <a:rPr lang="ar-DZ" sz="4000" b="1" u="sng" dirty="0">
                <a:solidFill>
                  <a:schemeClr val="tx1"/>
                </a:solidFill>
                <a:latin typeface="Simplified Arabic" panose="02020603050405020304" pitchFamily="18" charset="-78"/>
                <a:cs typeface="Simplified Arabic" panose="02020603050405020304" pitchFamily="18" charset="-78"/>
              </a:rPr>
              <a:t>التي تواجه الفضائيات الجزائرية </a:t>
            </a:r>
            <a:r>
              <a:rPr lang="ar-DZ" sz="4000" b="1" u="sng" dirty="0" smtClean="0">
                <a:solidFill>
                  <a:schemeClr val="tx1"/>
                </a:solidFill>
                <a:latin typeface="Simplified Arabic" panose="02020603050405020304" pitchFamily="18" charset="-78"/>
                <a:cs typeface="Simplified Arabic" panose="02020603050405020304" pitchFamily="18" charset="-78"/>
              </a:rPr>
              <a:t>الخاصة:</a:t>
            </a:r>
          </a:p>
          <a:p>
            <a:pPr algn="r" rtl="1">
              <a:lnSpc>
                <a:spcPct val="150000"/>
              </a:lnSpc>
              <a:buFont typeface="Arial" panose="020B0604020202020204" pitchFamily="34" charset="0"/>
              <a:buChar char="•"/>
            </a:pPr>
            <a:r>
              <a:rPr lang="ar-DZ" sz="2800" b="1" u="sng" dirty="0" smtClean="0">
                <a:solidFill>
                  <a:schemeClr val="tx1"/>
                </a:solidFill>
                <a:latin typeface="Simplified Arabic" panose="02020603050405020304" pitchFamily="18" charset="-78"/>
                <a:cs typeface="Simplified Arabic" panose="02020603050405020304" pitchFamily="18" charset="-78"/>
              </a:rPr>
              <a:t> </a:t>
            </a:r>
            <a:r>
              <a:rPr lang="ar-DZ" sz="2800" b="1" u="sng" dirty="0">
                <a:solidFill>
                  <a:schemeClr val="tx1"/>
                </a:solidFill>
                <a:latin typeface="Simplified Arabic" panose="02020603050405020304" pitchFamily="18" charset="-78"/>
                <a:cs typeface="Simplified Arabic" panose="02020603050405020304" pitchFamily="18" charset="-78"/>
              </a:rPr>
              <a:t>تحديات مهنية: </a:t>
            </a:r>
            <a:r>
              <a:rPr lang="ar-DZ" sz="2800" dirty="0">
                <a:solidFill>
                  <a:schemeClr val="tx1"/>
                </a:solidFill>
                <a:latin typeface="Simplified Arabic" panose="02020603050405020304" pitchFamily="18" charset="-78"/>
                <a:cs typeface="Simplified Arabic" panose="02020603050405020304" pitchFamily="18" charset="-78"/>
              </a:rPr>
              <a:t>تدني الأداء المهني للإعلام أزمة الاعلاميين الذين يتعرضون لشتى أنواع الضغوط و  الرقابة أزمة المصداقية بسبب سيطرة الحكومة على الإعلام سيطرة قيم إعلامية لا تواكب معطيات  العصر سيطرة النظرة الرسمية على الإعلام نقص الكفاءات قد تواجه الشركات الفضائية تحديات في جذب والحفاظ على الكفاءات المهنية في مجالات مثل الهندسة الفضائية، وعلوم الكمبيوتر، والتسويق، نظراً لندرة الموارد </a:t>
            </a:r>
            <a:r>
              <a:rPr lang="ar-DZ" sz="2800" dirty="0" smtClean="0">
                <a:solidFill>
                  <a:schemeClr val="tx1"/>
                </a:solidFill>
                <a:latin typeface="Simplified Arabic" panose="02020603050405020304" pitchFamily="18" charset="-78"/>
                <a:cs typeface="Simplified Arabic" panose="02020603050405020304" pitchFamily="18" charset="-78"/>
              </a:rPr>
              <a:t>البشرية</a:t>
            </a:r>
          </a:p>
          <a:p>
            <a:pPr algn="r" rtl="1">
              <a:lnSpc>
                <a:spcPct val="150000"/>
              </a:lnSpc>
              <a:buFont typeface="Arial" panose="020B0604020202020204" pitchFamily="34" charset="0"/>
              <a:buChar char="•"/>
            </a:pPr>
            <a:r>
              <a:rPr lang="ar-DZ" sz="2800" b="1" u="sng" dirty="0" smtClean="0">
                <a:solidFill>
                  <a:schemeClr val="tx1"/>
                </a:solidFill>
                <a:latin typeface="Simplified Arabic" panose="02020603050405020304" pitchFamily="18" charset="-78"/>
                <a:cs typeface="Simplified Arabic" panose="02020603050405020304" pitchFamily="18" charset="-78"/>
              </a:rPr>
              <a:t>التحديات </a:t>
            </a:r>
            <a:r>
              <a:rPr lang="ar-DZ" sz="2800" b="1" u="sng" dirty="0">
                <a:solidFill>
                  <a:schemeClr val="tx1"/>
                </a:solidFill>
                <a:latin typeface="Simplified Arabic" panose="02020603050405020304" pitchFamily="18" charset="-78"/>
                <a:cs typeface="Simplified Arabic" panose="02020603050405020304" pitchFamily="18" charset="-78"/>
              </a:rPr>
              <a:t>التكنولوجيا : </a:t>
            </a:r>
            <a:r>
              <a:rPr lang="ar-DZ" sz="2800" dirty="0">
                <a:solidFill>
                  <a:schemeClr val="tx1"/>
                </a:solidFill>
                <a:latin typeface="Simplified Arabic" panose="02020603050405020304" pitchFamily="18" charset="-78"/>
                <a:cs typeface="Simplified Arabic" panose="02020603050405020304" pitchFamily="18" charset="-78"/>
              </a:rPr>
              <a:t>التغير التكنولوجي يجب على المحترفين في صناعة الفضاء أن يواكبوا التطورات التكنولوجية السريعة ويكتسبوا المهارات اللازمة للعمل مع التكنولوجيا الحديثة، وهو أمر يتطلب استثماراً كبيراً في التعليم والتدريب. منافسة البث عبر الإنترنت مع تزايد عدد خدمات البث عبر الإنترنت مثل </a:t>
            </a:r>
            <a:r>
              <a:rPr lang="ar-DZ" sz="2800" dirty="0" err="1">
                <a:solidFill>
                  <a:schemeClr val="tx1"/>
                </a:solidFill>
                <a:latin typeface="Simplified Arabic" panose="02020603050405020304" pitchFamily="18" charset="-78"/>
                <a:cs typeface="Simplified Arabic" panose="02020603050405020304" pitchFamily="18" charset="-78"/>
              </a:rPr>
              <a:t>نيتفليكس</a:t>
            </a:r>
            <a:r>
              <a:rPr lang="ar-DZ" sz="2800" dirty="0">
                <a:solidFill>
                  <a:schemeClr val="tx1"/>
                </a:solidFill>
                <a:latin typeface="Simplified Arabic" panose="02020603050405020304" pitchFamily="18" charset="-78"/>
                <a:cs typeface="Simplified Arabic" panose="02020603050405020304" pitchFamily="18" charset="-78"/>
              </a:rPr>
              <a:t> وأمازون برايم وغيرها، يمكن أن تواجه الفضائيات التقليدية تحدياً في جذب واحتفاظ المشاهدين، خاصةً مع ازدياد عدد الأشخاص الذين يتجهون نحو الاستهلاك الرقمي.</a:t>
            </a:r>
            <a:endParaRPr lang="fr-FR" sz="28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02131681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42122" y="0"/>
            <a:ext cx="11449878" cy="6858000"/>
          </a:xfrm>
        </p:spPr>
        <p:txBody>
          <a:bodyPr/>
          <a:lstStyle/>
          <a:p>
            <a:pPr marL="0" indent="0" algn="ctr" rtl="1">
              <a:buNone/>
            </a:pPr>
            <a:endParaRPr lang="ar-DZ" sz="3600" dirty="0" smtClean="0">
              <a:solidFill>
                <a:schemeClr val="accent2">
                  <a:lumMod val="50000"/>
                </a:schemeClr>
              </a:solidFill>
              <a:latin typeface="Segoe UI Historic" panose="020B0502040204020203" pitchFamily="34" charset="0"/>
            </a:endParaRPr>
          </a:p>
          <a:p>
            <a:pPr marL="0" indent="0" algn="ctr" rtl="1">
              <a:buNone/>
            </a:pPr>
            <a:r>
              <a:rPr lang="ar-DZ" sz="5400" b="1" u="sng" dirty="0" smtClean="0">
                <a:solidFill>
                  <a:schemeClr val="accent2">
                    <a:lumMod val="50000"/>
                  </a:schemeClr>
                </a:solidFill>
                <a:latin typeface="Simplified Arabic" panose="02020603050405020304" pitchFamily="18" charset="-78"/>
                <a:cs typeface="Simplified Arabic" panose="02020603050405020304" pitchFamily="18" charset="-78"/>
              </a:rPr>
              <a:t>واقع و تحديات السينما في الجزائر:</a:t>
            </a:r>
          </a:p>
          <a:p>
            <a:pPr marL="0" indent="0" algn="r" rtl="1">
              <a:buNone/>
            </a:pPr>
            <a:r>
              <a:rPr lang="ar-DZ" sz="2800" dirty="0" smtClean="0">
                <a:solidFill>
                  <a:schemeClr val="tx1"/>
                </a:solidFill>
                <a:latin typeface="Simplified Arabic" panose="02020603050405020304" pitchFamily="18" charset="-78"/>
                <a:cs typeface="Simplified Arabic" panose="02020603050405020304" pitchFamily="18" charset="-78"/>
              </a:rPr>
              <a:t> </a:t>
            </a:r>
            <a:r>
              <a:rPr lang="ar-DZ" sz="3200" dirty="0" smtClean="0">
                <a:solidFill>
                  <a:schemeClr val="tx1"/>
                </a:solidFill>
                <a:latin typeface="Simplified Arabic" panose="02020603050405020304" pitchFamily="18" charset="-78"/>
                <a:cs typeface="Simplified Arabic" panose="02020603050405020304" pitchFamily="18" charset="-78"/>
              </a:rPr>
              <a:t>اغلب </a:t>
            </a:r>
            <a:r>
              <a:rPr lang="ar-DZ" sz="3200" dirty="0">
                <a:solidFill>
                  <a:schemeClr val="tx1"/>
                </a:solidFill>
                <a:latin typeface="Simplified Arabic" panose="02020603050405020304" pitchFamily="18" charset="-78"/>
                <a:cs typeface="Simplified Arabic" panose="02020603050405020304" pitchFamily="18" charset="-78"/>
              </a:rPr>
              <a:t>الأفلام السينمائية في الجزائر غير معروفة على المستوى العالمي، حيث ظلت محصورة أكثر من 20 عامًا في إطار ضيق، بينما بَقيتْ الأفلام القديمة هي الرائدة في الساحة العربية والدولية، لاسيما الأفلام الثورية، نظرًا إلى قيمتها الاجتماعية والتاريخية؛ لأنها نقلت معاناة الشعب الجزائري إبان الاحتلال الفرنسي". أسباب تأخر الأفلام الجزائرية في بلوغ مرحلة العالمية، إلى "قلة الموارد المالية، لاسيما أن أغلب منتجي هذه الأفلام كانوا يعتمدون في وقت مضى على الدعم المادي، الذي تضخه وزارة الثقافة، والذي لم يعد اليوم موجودًا بعد توجيهه إلى نشاطات السينما الجزائرية تشكو أيضًا غياب المنتجين المحترفين والمختصين في وضع استراتيجية فعالة لبناء سينما هادفة</a:t>
            </a:r>
            <a:endParaRPr lang="fr-FR" sz="32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94835945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9113" y="-1"/>
            <a:ext cx="11502887" cy="7076661"/>
          </a:xfrm>
        </p:spPr>
        <p:txBody>
          <a:bodyPr>
            <a:normAutofit/>
          </a:bodyPr>
          <a:lstStyle/>
          <a:p>
            <a:pPr marL="530352" lvl="1" indent="0" algn="ctr">
              <a:buNone/>
            </a:pPr>
            <a:r>
              <a:rPr lang="ar-DZ" sz="4000" b="1" i="0" u="sng" dirty="0" smtClean="0">
                <a:solidFill>
                  <a:schemeClr val="accent2">
                    <a:lumMod val="50000"/>
                  </a:schemeClr>
                </a:solidFill>
                <a:latin typeface="Simplified Arabic" panose="02020603050405020304" pitchFamily="18" charset="-78"/>
                <a:cs typeface="Simplified Arabic" panose="02020603050405020304" pitchFamily="18" charset="-78"/>
              </a:rPr>
              <a:t>القوانين المنظمة للقطاع السمعي البصري :</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1982 : </a:t>
            </a:r>
            <a:r>
              <a:rPr lang="ar-DZ" sz="3200" i="0" dirty="0" smtClean="0">
                <a:solidFill>
                  <a:schemeClr val="tx1"/>
                </a:solidFill>
                <a:latin typeface="Simplified Arabic" panose="02020603050405020304" pitchFamily="18" charset="-78"/>
                <a:cs typeface="Simplified Arabic" panose="02020603050405020304" pitchFamily="18" charset="-78"/>
              </a:rPr>
              <a:t>اول مشروع للسياسة الإعلامية في الجزائر </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1990:ت</a:t>
            </a:r>
            <a:r>
              <a:rPr lang="ar-DZ" sz="3200" i="0" dirty="0" smtClean="0">
                <a:solidFill>
                  <a:schemeClr val="tx1"/>
                </a:solidFill>
                <a:latin typeface="Simplified Arabic" panose="02020603050405020304" pitchFamily="18" charset="-78"/>
                <a:cs typeface="Simplified Arabic" panose="02020603050405020304" pitchFamily="18" charset="-78"/>
              </a:rPr>
              <a:t>أكيد حرية انشاء الصحافة المكتوبة و بثاء القطاع السمعي البصري تابع للسلطة</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1998:</a:t>
            </a:r>
            <a:r>
              <a:rPr lang="ar-DZ" sz="3200" i="0" dirty="0" smtClean="0">
                <a:solidFill>
                  <a:schemeClr val="tx1"/>
                </a:solidFill>
                <a:latin typeface="Simplified Arabic" panose="02020603050405020304" pitchFamily="18" charset="-78"/>
                <a:cs typeface="Simplified Arabic" panose="02020603050405020304" pitchFamily="18" charset="-78"/>
              </a:rPr>
              <a:t>تكفل القانون بحرية الصحافة و الاتصال السمعي البصري </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مشروع 2002: </a:t>
            </a:r>
            <a:r>
              <a:rPr lang="ar-DZ" sz="3200" i="0" dirty="0" smtClean="0">
                <a:solidFill>
                  <a:schemeClr val="tx1"/>
                </a:solidFill>
                <a:latin typeface="Simplified Arabic" panose="02020603050405020304" pitchFamily="18" charset="-78"/>
                <a:cs typeface="Simplified Arabic" panose="02020603050405020304" pitchFamily="18" charset="-78"/>
              </a:rPr>
              <a:t>تنظيم مؤسساتي للحقل الإعلامي عبر اليات التخطيط </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2012 :</a:t>
            </a:r>
            <a:r>
              <a:rPr lang="ar-DZ" sz="3200" i="0" dirty="0" smtClean="0">
                <a:solidFill>
                  <a:schemeClr val="tx1"/>
                </a:solidFill>
                <a:latin typeface="Simplified Arabic" panose="02020603050405020304" pitchFamily="18" charset="-78"/>
                <a:cs typeface="Simplified Arabic" panose="02020603050405020304" pitchFamily="18" charset="-78"/>
              </a:rPr>
              <a:t>ممارسة النشاط السمعي البصري من قبل الهيئات و المؤسسات العمومية</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2014 :</a:t>
            </a:r>
            <a:r>
              <a:rPr lang="ar-DZ" sz="3200" i="0" dirty="0" smtClean="0">
                <a:solidFill>
                  <a:schemeClr val="tx1"/>
                </a:solidFill>
                <a:latin typeface="Simplified Arabic" panose="02020603050405020304" pitchFamily="18" charset="-78"/>
                <a:cs typeface="Simplified Arabic" panose="02020603050405020304" pitchFamily="18" charset="-78"/>
              </a:rPr>
              <a:t>انشاء سلطة الضبط السمعي البصري </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2020 :</a:t>
            </a:r>
            <a:r>
              <a:rPr lang="ar-DZ" sz="3200" i="0" dirty="0" smtClean="0">
                <a:solidFill>
                  <a:schemeClr val="tx1"/>
                </a:solidFill>
                <a:latin typeface="Simplified Arabic" panose="02020603050405020304" pitchFamily="18" charset="-78"/>
                <a:cs typeface="Simplified Arabic" panose="02020603050405020304" pitchFamily="18" charset="-78"/>
              </a:rPr>
              <a:t>يضم مواد عن كيفية ممارسة النشاط الإنساني عبر الانترنت</a:t>
            </a:r>
          </a:p>
          <a:p>
            <a:pPr lvl="1" algn="r" rtl="1">
              <a:lnSpc>
                <a:spcPct val="100000"/>
              </a:lnSpc>
              <a:buFont typeface="Arial" panose="020B0604020202020204" pitchFamily="34" charset="0"/>
              <a:buChar char="•"/>
            </a:pPr>
            <a:r>
              <a:rPr lang="ar-DZ" sz="3200" b="1" i="0" u="sng" dirty="0" smtClean="0">
                <a:solidFill>
                  <a:schemeClr val="tx1"/>
                </a:solidFill>
                <a:latin typeface="Simplified Arabic" panose="02020603050405020304" pitchFamily="18" charset="-78"/>
                <a:cs typeface="Simplified Arabic" panose="02020603050405020304" pitchFamily="18" charset="-78"/>
              </a:rPr>
              <a:t>قانون 2023 </a:t>
            </a:r>
            <a:r>
              <a:rPr lang="ar-DZ" sz="3200" i="0" dirty="0" smtClean="0">
                <a:solidFill>
                  <a:schemeClr val="tx1"/>
                </a:solidFill>
                <a:latin typeface="Simplified Arabic" panose="02020603050405020304" pitchFamily="18" charset="-78"/>
                <a:cs typeface="Simplified Arabic" panose="02020603050405020304" pitchFamily="18" charset="-78"/>
              </a:rPr>
              <a:t>: انشاء سلطة وطنية مستقلة لضبط المحتوى السمعي البصري </a:t>
            </a:r>
          </a:p>
          <a:p>
            <a:pPr lvl="1" algn="r"/>
            <a:endParaRPr lang="fr-FR" sz="2800" b="1" i="0" u="sng"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248289306"/>
      </p:ext>
    </p:extLst>
  </p:cSld>
  <p:clrMapOvr>
    <a:masterClrMapping/>
  </p:clrMapOvr>
  <mc:AlternateContent xmlns:mc="http://schemas.openxmlformats.org/markup-compatibility/2006">
    <mc:Choice xmlns:p14="http://schemas.microsoft.com/office/powerpoint/2010/main" xmlns="" Requires="p14">
      <p:transition spd="slow" p14:dur="1500">
        <p14:warp dir="in"/>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87218" y="142461"/>
            <a:ext cx="9601200" cy="1485900"/>
          </a:xfrm>
        </p:spPr>
        <p:txBody>
          <a:bodyPr>
            <a:normAutofit/>
          </a:bodyPr>
          <a:lstStyle/>
          <a:p>
            <a:r>
              <a:rPr lang="ar-DZ" sz="4800" b="1" dirty="0" smtClean="0">
                <a:solidFill>
                  <a:schemeClr val="accent2">
                    <a:lumMod val="50000"/>
                  </a:schemeClr>
                </a:solidFill>
                <a:latin typeface="Simplified Arabic" panose="02020603050405020304" pitchFamily="18" charset="-78"/>
                <a:cs typeface="Simplified Arabic" panose="02020603050405020304" pitchFamily="18" charset="-78"/>
              </a:rPr>
              <a:t>الإنتاج السمعي البصري في الجزائر</a:t>
            </a:r>
            <a:r>
              <a:rPr lang="ar-DZ" sz="4800" b="1" dirty="0" smtClean="0">
                <a:latin typeface="Simplified Arabic" panose="02020603050405020304" pitchFamily="18" charset="-78"/>
                <a:cs typeface="Simplified Arabic" panose="02020603050405020304" pitchFamily="18" charset="-78"/>
              </a:rPr>
              <a:t> </a:t>
            </a:r>
            <a:endParaRPr lang="fr-FR" sz="4800"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89113" y="1113183"/>
            <a:ext cx="11502887" cy="5857460"/>
          </a:xfrm>
        </p:spPr>
        <p:txBody>
          <a:bodyPr>
            <a:normAutofit/>
          </a:bodyPr>
          <a:lstStyle/>
          <a:p>
            <a:pPr marL="0" indent="0" algn="r" rtl="1">
              <a:buNone/>
            </a:pPr>
            <a:r>
              <a:rPr lang="ar-DZ" sz="3200" dirty="0">
                <a:solidFill>
                  <a:schemeClr val="tx1"/>
                </a:solidFill>
                <a:latin typeface="Simplified Arabic" panose="02020603050405020304" pitchFamily="18" charset="-78"/>
                <a:cs typeface="Simplified Arabic" panose="02020603050405020304" pitchFamily="18" charset="-78"/>
              </a:rPr>
              <a:t>تحفل وسائل الإعلام بأخبار تتحدث عن تألق جزائريين من مخرجين وممثلين وروائيين ونقاد عالميا، بينما يعاني الإنتاج الفني الداخلي من عدة أزمات، مما يعكس خللا واضحا في استغلال المواهب والطاقات الإبداعية لدى الفنانين الجزائريين، ولا سيما إذا ما أتيحت الفرصة أمامها لتفجير كل مواهبها</a:t>
            </a:r>
            <a:r>
              <a:rPr lang="ar-DZ" sz="3200" dirty="0" smtClean="0">
                <a:solidFill>
                  <a:schemeClr val="tx1"/>
                </a:solidFill>
                <a:latin typeface="Simplified Arabic" panose="02020603050405020304" pitchFamily="18" charset="-78"/>
                <a:cs typeface="Simplified Arabic" panose="02020603050405020304" pitchFamily="18" charset="-78"/>
              </a:rPr>
              <a:t>. و يعود ذلك الى :</a:t>
            </a:r>
          </a:p>
          <a:p>
            <a:pPr algn="r" rtl="1">
              <a:buFont typeface="Arial" panose="020B0604020202020204" pitchFamily="34" charset="0"/>
              <a:buChar char="•"/>
            </a:pPr>
            <a:r>
              <a:rPr lang="ar-DZ" sz="3200" dirty="0" smtClean="0">
                <a:solidFill>
                  <a:schemeClr val="tx1"/>
                </a:solidFill>
                <a:latin typeface="Simplified Arabic" panose="02020603050405020304" pitchFamily="18" charset="-78"/>
                <a:cs typeface="Simplified Arabic" panose="02020603050405020304" pitchFamily="18" charset="-78"/>
              </a:rPr>
              <a:t>تلفزيون </a:t>
            </a:r>
            <a:r>
              <a:rPr lang="ar-DZ" sz="3200" dirty="0">
                <a:solidFill>
                  <a:schemeClr val="tx1"/>
                </a:solidFill>
                <a:latin typeface="Simplified Arabic" panose="02020603050405020304" pitchFamily="18" charset="-78"/>
                <a:cs typeface="Simplified Arabic" panose="02020603050405020304" pitchFamily="18" charset="-78"/>
              </a:rPr>
              <a:t>"البديل</a:t>
            </a:r>
            <a:r>
              <a:rPr lang="ar-DZ" sz="3200" dirty="0" smtClean="0">
                <a:solidFill>
                  <a:schemeClr val="tx1"/>
                </a:solidFill>
                <a:latin typeface="Simplified Arabic" panose="02020603050405020304" pitchFamily="18" charset="-78"/>
                <a:cs typeface="Simplified Arabic" panose="02020603050405020304" pitchFamily="18" charset="-78"/>
              </a:rPr>
              <a:t>"</a:t>
            </a:r>
          </a:p>
          <a:p>
            <a:pPr algn="r" rtl="1">
              <a:buFont typeface="Arial" panose="020B0604020202020204" pitchFamily="34" charset="0"/>
              <a:buChar char="•"/>
            </a:pPr>
            <a:r>
              <a:rPr lang="ar-DZ" sz="3200" dirty="0">
                <a:solidFill>
                  <a:schemeClr val="tx1"/>
                </a:solidFill>
                <a:latin typeface="Simplified Arabic" panose="02020603050405020304" pitchFamily="18" charset="-78"/>
                <a:cs typeface="Simplified Arabic" panose="02020603050405020304" pitchFamily="18" charset="-78"/>
              </a:rPr>
              <a:t>الاحتكار وغياب </a:t>
            </a:r>
            <a:r>
              <a:rPr lang="ar-DZ" sz="3200" dirty="0" smtClean="0">
                <a:solidFill>
                  <a:schemeClr val="tx1"/>
                </a:solidFill>
                <a:latin typeface="Simplified Arabic" panose="02020603050405020304" pitchFamily="18" charset="-78"/>
                <a:cs typeface="Simplified Arabic" panose="02020603050405020304" pitchFamily="18" charset="-78"/>
              </a:rPr>
              <a:t>التخطيط</a:t>
            </a:r>
          </a:p>
          <a:p>
            <a:pPr algn="r" rtl="1">
              <a:buFont typeface="Arial" panose="020B0604020202020204" pitchFamily="34" charset="0"/>
              <a:buChar char="•"/>
            </a:pPr>
            <a:r>
              <a:rPr lang="ar-DZ" sz="3200" dirty="0">
                <a:solidFill>
                  <a:schemeClr val="tx1"/>
                </a:solidFill>
                <a:latin typeface="Simplified Arabic" panose="02020603050405020304" pitchFamily="18" charset="-78"/>
                <a:cs typeface="Simplified Arabic" panose="02020603050405020304" pitchFamily="18" charset="-78"/>
              </a:rPr>
              <a:t>فراغ </a:t>
            </a:r>
            <a:r>
              <a:rPr lang="ar-DZ" sz="3200" dirty="0" smtClean="0">
                <a:solidFill>
                  <a:schemeClr val="tx1"/>
                </a:solidFill>
                <a:latin typeface="Simplified Arabic" panose="02020603050405020304" pitchFamily="18" charset="-78"/>
                <a:cs typeface="Simplified Arabic" panose="02020603050405020304" pitchFamily="18" charset="-78"/>
              </a:rPr>
              <a:t>قانوني</a:t>
            </a:r>
          </a:p>
          <a:p>
            <a:pPr algn="r" rtl="1">
              <a:buFont typeface="Arial" panose="020B0604020202020204" pitchFamily="34" charset="0"/>
              <a:buChar char="•"/>
            </a:pPr>
            <a:r>
              <a:rPr lang="ar-DZ" sz="3200" dirty="0">
                <a:solidFill>
                  <a:schemeClr val="tx1"/>
                </a:solidFill>
                <a:latin typeface="Simplified Arabic" panose="02020603050405020304" pitchFamily="18" charset="-78"/>
                <a:cs typeface="Simplified Arabic" panose="02020603050405020304" pitchFamily="18" charset="-78"/>
              </a:rPr>
              <a:t>غياب الإبداع والمهارات</a:t>
            </a:r>
            <a:endParaRPr lang="fr-FR" sz="32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715443960"/>
      </p:ext>
    </p:extLst>
  </p:cSld>
  <p:clrMapOvr>
    <a:masterClrMapping/>
  </p:clrMapOvr>
  <mc:AlternateContent xmlns:mc="http://schemas.openxmlformats.org/markup-compatibility/2006">
    <mc:Choice xmlns:p14="http://schemas.microsoft.com/office/powerpoint/2010/main" xmlns="" Requires="p14">
      <p:transition spd="slow" p14:dur="1250">
        <p:pull/>
      </p:transition>
    </mc:Choice>
    <mc:Fallback>
      <p:transition spd="slow">
        <p:pull/>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142460"/>
            <a:ext cx="9601200" cy="1485900"/>
          </a:xfrm>
        </p:spPr>
        <p:txBody>
          <a:bodyPr>
            <a:normAutofit/>
          </a:bodyPr>
          <a:lstStyle/>
          <a:p>
            <a:pPr algn="r" rtl="1"/>
            <a:r>
              <a:rPr lang="ar-DZ" sz="5400" b="1" dirty="0" smtClean="0">
                <a:solidFill>
                  <a:schemeClr val="accent2">
                    <a:lumMod val="50000"/>
                  </a:schemeClr>
                </a:solidFill>
                <a:latin typeface="Simplified Arabic" panose="02020603050405020304" pitchFamily="18" charset="-78"/>
                <a:cs typeface="Simplified Arabic" panose="02020603050405020304" pitchFamily="18" charset="-78"/>
              </a:rPr>
              <a:t>اقتراحات لإصلاح قطاع السمعي البصري</a:t>
            </a:r>
            <a:r>
              <a:rPr lang="ar-DZ" sz="5400" b="1" dirty="0" smtClean="0">
                <a:latin typeface="Simplified Arabic" panose="02020603050405020304" pitchFamily="18" charset="-78"/>
                <a:cs typeface="Simplified Arabic" panose="02020603050405020304" pitchFamily="18" charset="-78"/>
              </a:rPr>
              <a:t> </a:t>
            </a:r>
            <a:endParaRPr lang="fr-FR" sz="5400"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62608" y="1186068"/>
            <a:ext cx="11529391" cy="5671931"/>
          </a:xfrm>
        </p:spPr>
        <p:txBody>
          <a:bodyPr>
            <a:normAutofit/>
          </a:bodyPr>
          <a:lstStyle/>
          <a:p>
            <a:pPr marL="0" indent="0" algn="r" rtl="1">
              <a:buNone/>
            </a:pPr>
            <a:r>
              <a:rPr lang="ar-DZ" dirty="0" smtClean="0">
                <a:solidFill>
                  <a:schemeClr val="tx1"/>
                </a:solidFill>
              </a:rPr>
              <a:t> </a:t>
            </a:r>
            <a:r>
              <a:rPr lang="ar-DZ" sz="2400" dirty="0">
                <a:solidFill>
                  <a:schemeClr val="tx1"/>
                </a:solidFill>
                <a:latin typeface="Simplified Arabic" panose="02020603050405020304" pitchFamily="18" charset="-78"/>
                <a:cs typeface="Simplified Arabic" panose="02020603050405020304" pitchFamily="18" charset="-78"/>
              </a:rPr>
              <a:t>1-إصلاحات شاملة في مجال النصوص القانونية المتعلقة بالنشاط السمعي البصري في الجزائري و بإشراك مختلف الأطراف الفاعلة في المجال السمعي البصري</a:t>
            </a:r>
            <a:r>
              <a:rPr lang="ar-DZ" sz="2400" dirty="0" smtClean="0">
                <a:solidFill>
                  <a:schemeClr val="tx1"/>
                </a:solidFill>
                <a:latin typeface="Simplified Arabic" panose="02020603050405020304" pitchFamily="18" charset="-78"/>
                <a:cs typeface="Simplified Arabic" panose="02020603050405020304" pitchFamily="18" charset="-78"/>
              </a:rPr>
              <a:t>.</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 </a:t>
            </a:r>
            <a:r>
              <a:rPr lang="ar-DZ" sz="2400" dirty="0">
                <a:solidFill>
                  <a:schemeClr val="tx1"/>
                </a:solidFill>
                <a:latin typeface="Simplified Arabic" panose="02020603050405020304" pitchFamily="18" charset="-78"/>
                <a:cs typeface="Simplified Arabic" panose="02020603050405020304" pitchFamily="18" charset="-78"/>
              </a:rPr>
              <a:t>2-الاهتمام بالكفاءات الإعلامية من ذوي الخبرة قصد الرفع من خدمات الاتصال السمعي </a:t>
            </a:r>
            <a:r>
              <a:rPr lang="ar-DZ" sz="2400" dirty="0" smtClean="0">
                <a:solidFill>
                  <a:schemeClr val="tx1"/>
                </a:solidFill>
                <a:latin typeface="Simplified Arabic" panose="02020603050405020304" pitchFamily="18" charset="-78"/>
                <a:cs typeface="Simplified Arabic" panose="02020603050405020304" pitchFamily="18" charset="-78"/>
              </a:rPr>
              <a:t>البصري</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 3-القيام </a:t>
            </a:r>
            <a:r>
              <a:rPr lang="ar-DZ" sz="2400" dirty="0">
                <a:solidFill>
                  <a:schemeClr val="tx1"/>
                </a:solidFill>
                <a:latin typeface="Simplified Arabic" panose="02020603050405020304" pitchFamily="18" charset="-78"/>
                <a:cs typeface="Simplified Arabic" panose="02020603050405020304" pitchFamily="18" charset="-78"/>
              </a:rPr>
              <a:t>بدراسات مقارنة في مجال التشريعات الإعلامية من خلال الاستفادة من التجارب العربية و الدولية الرائدة في مكال النشاط السمعي </a:t>
            </a:r>
            <a:r>
              <a:rPr lang="ar-DZ" sz="2400" dirty="0" smtClean="0">
                <a:solidFill>
                  <a:schemeClr val="tx1"/>
                </a:solidFill>
                <a:latin typeface="Simplified Arabic" panose="02020603050405020304" pitchFamily="18" charset="-78"/>
                <a:cs typeface="Simplified Arabic" panose="02020603050405020304" pitchFamily="18" charset="-78"/>
              </a:rPr>
              <a:t>البصري</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 </a:t>
            </a:r>
            <a:r>
              <a:rPr lang="ar-DZ" sz="2400" dirty="0">
                <a:solidFill>
                  <a:schemeClr val="tx1"/>
                </a:solidFill>
                <a:latin typeface="Simplified Arabic" panose="02020603050405020304" pitchFamily="18" charset="-78"/>
                <a:cs typeface="Simplified Arabic" panose="02020603050405020304" pitchFamily="18" charset="-78"/>
              </a:rPr>
              <a:t>4-اعتماد دراسات الجمهور لضمان أخذ أراء وتطلعات الجمهور المستمعين و المشاهدين بعين الاعتبار لان الهدف الأساسي هو خدمة الجمهور و عرض المحتوى الذي يناسب اهتماماته ورغباته </a:t>
            </a:r>
            <a:r>
              <a:rPr lang="ar-DZ" sz="2400" dirty="0" smtClean="0">
                <a:solidFill>
                  <a:schemeClr val="tx1"/>
                </a:solidFill>
                <a:latin typeface="Simplified Arabic" panose="02020603050405020304" pitchFamily="18" charset="-78"/>
                <a:cs typeface="Simplified Arabic" panose="02020603050405020304" pitchFamily="18" charset="-78"/>
              </a:rPr>
              <a:t>الإعلامية</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5-تكييف </a:t>
            </a:r>
            <a:r>
              <a:rPr lang="ar-DZ" sz="2400" dirty="0">
                <a:solidFill>
                  <a:schemeClr val="tx1"/>
                </a:solidFill>
                <a:latin typeface="Simplified Arabic" panose="02020603050405020304" pitchFamily="18" charset="-78"/>
                <a:cs typeface="Simplified Arabic" panose="02020603050405020304" pitchFamily="18" charset="-78"/>
              </a:rPr>
              <a:t>القطاع الإعلامي السمعي البصري مع ما يشهده العالم من تطورات في المجال التكنولوجي و الرقمي</a:t>
            </a:r>
            <a:r>
              <a:rPr lang="ar-DZ" sz="2400" dirty="0" smtClean="0">
                <a:solidFill>
                  <a:schemeClr val="tx1"/>
                </a:solidFill>
                <a:latin typeface="Simplified Arabic" panose="02020603050405020304" pitchFamily="18" charset="-78"/>
                <a:cs typeface="Simplified Arabic" panose="02020603050405020304" pitchFamily="18" charset="-78"/>
              </a:rPr>
              <a:t>.</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 </a:t>
            </a:r>
            <a:r>
              <a:rPr lang="ar-DZ" sz="2400" dirty="0">
                <a:solidFill>
                  <a:schemeClr val="tx1"/>
                </a:solidFill>
                <a:latin typeface="Simplified Arabic" panose="02020603050405020304" pitchFamily="18" charset="-78"/>
                <a:cs typeface="Simplified Arabic" panose="02020603050405020304" pitchFamily="18" charset="-78"/>
              </a:rPr>
              <a:t>6-التركيز على تقديم المضمون الهادف دون أي تقييد لنوعية البرامج التي يتسنّى بها سواء كانت اجتماعية أو اقتصادية أو سياسية وغيرها من المجالات </a:t>
            </a:r>
            <a:r>
              <a:rPr lang="ar-DZ" sz="2400" dirty="0" smtClean="0">
                <a:solidFill>
                  <a:schemeClr val="tx1"/>
                </a:solidFill>
                <a:latin typeface="Simplified Arabic" panose="02020603050405020304" pitchFamily="18" charset="-78"/>
                <a:cs typeface="Simplified Arabic" panose="02020603050405020304" pitchFamily="18" charset="-78"/>
              </a:rPr>
              <a:t>الأخرى</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7- إعطاء </a:t>
            </a:r>
            <a:r>
              <a:rPr lang="ar-DZ" sz="2400" dirty="0">
                <a:solidFill>
                  <a:schemeClr val="tx1"/>
                </a:solidFill>
                <a:latin typeface="Simplified Arabic" panose="02020603050405020304" pitchFamily="18" charset="-78"/>
                <a:cs typeface="Simplified Arabic" panose="02020603050405020304" pitchFamily="18" charset="-78"/>
              </a:rPr>
              <a:t>الفرص للشباب في عرض أعمالهم </a:t>
            </a:r>
            <a:r>
              <a:rPr lang="ar-DZ" sz="2400" dirty="0" smtClean="0">
                <a:solidFill>
                  <a:schemeClr val="tx1"/>
                </a:solidFill>
                <a:latin typeface="Simplified Arabic" panose="02020603050405020304" pitchFamily="18" charset="-78"/>
                <a:cs typeface="Simplified Arabic" panose="02020603050405020304" pitchFamily="18" charset="-78"/>
              </a:rPr>
              <a:t>السنيمائية </a:t>
            </a:r>
            <a:r>
              <a:rPr lang="ar-DZ" sz="2400" dirty="0">
                <a:solidFill>
                  <a:schemeClr val="tx1"/>
                </a:solidFill>
                <a:latin typeface="Simplified Arabic" panose="02020603050405020304" pitchFamily="18" charset="-78"/>
                <a:cs typeface="Simplified Arabic" panose="02020603050405020304" pitchFamily="18" charset="-78"/>
              </a:rPr>
              <a:t>من خلال الدعم المادي و المعنوي و إقامة مهرجانات خاصة </a:t>
            </a:r>
            <a:r>
              <a:rPr lang="ar-DZ" sz="2400" dirty="0" smtClean="0">
                <a:solidFill>
                  <a:schemeClr val="tx1"/>
                </a:solidFill>
                <a:latin typeface="Simplified Arabic" panose="02020603050405020304" pitchFamily="18" charset="-78"/>
                <a:cs typeface="Simplified Arabic" panose="02020603050405020304" pitchFamily="18" charset="-78"/>
              </a:rPr>
              <a:t>وعدم </a:t>
            </a:r>
            <a:r>
              <a:rPr lang="ar-DZ" sz="2400" dirty="0">
                <a:solidFill>
                  <a:schemeClr val="tx1"/>
                </a:solidFill>
                <a:latin typeface="Simplified Arabic" panose="02020603050405020304" pitchFamily="18" charset="-78"/>
                <a:cs typeface="Simplified Arabic" panose="02020603050405020304" pitchFamily="18" charset="-78"/>
              </a:rPr>
              <a:t>فرض الرقابة المفرطة</a:t>
            </a:r>
            <a:r>
              <a:rPr lang="ar-DZ" sz="2400" dirty="0" smtClean="0">
                <a:solidFill>
                  <a:schemeClr val="tx1"/>
                </a:solidFill>
                <a:latin typeface="Simplified Arabic" panose="02020603050405020304" pitchFamily="18" charset="-78"/>
                <a:cs typeface="Simplified Arabic" panose="02020603050405020304" pitchFamily="18" charset="-78"/>
              </a:rPr>
              <a:t>.</a:t>
            </a:r>
          </a:p>
          <a:p>
            <a:pPr marL="0" indent="0" algn="r" rtl="1">
              <a:buNone/>
            </a:pPr>
            <a:r>
              <a:rPr lang="ar-DZ" sz="2400" dirty="0" smtClean="0">
                <a:solidFill>
                  <a:schemeClr val="tx1"/>
                </a:solidFill>
                <a:latin typeface="Simplified Arabic" panose="02020603050405020304" pitchFamily="18" charset="-78"/>
                <a:cs typeface="Simplified Arabic" panose="02020603050405020304" pitchFamily="18" charset="-78"/>
              </a:rPr>
              <a:t> </a:t>
            </a:r>
            <a:r>
              <a:rPr lang="ar-DZ" sz="2400" dirty="0">
                <a:solidFill>
                  <a:schemeClr val="tx1"/>
                </a:solidFill>
                <a:latin typeface="Simplified Arabic" panose="02020603050405020304" pitchFamily="18" charset="-78"/>
                <a:cs typeface="Simplified Arabic" panose="02020603050405020304" pitchFamily="18" charset="-78"/>
              </a:rPr>
              <a:t>8- بث روح الثقافة السينمائية داخل المجتمع الجزائري من خلال عرض الأفلام المحلية الصنع في دور العرض</a:t>
            </a:r>
            <a:endParaRPr lang="fr-FR" sz="24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823663096"/>
      </p:ext>
    </p:extLst>
  </p:cSld>
  <p:clrMapOvr>
    <a:masterClrMapping/>
  </p:clrMapOvr>
  <mc:AlternateContent xmlns:mc="http://schemas.openxmlformats.org/markup-compatibility/2006">
    <mc:Choice xmlns:p14="http://schemas.microsoft.com/office/powerpoint/2010/main" xmlns="" Requires="p14">
      <p:transition spd="slow" p14:dur="1250">
        <p:push dir="u"/>
      </p:transition>
    </mc:Choice>
    <mc:Fallback>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Cadrage</Template>
  <TotalTime>335</TotalTime>
  <Words>778</Words>
  <Application>Microsoft Office PowerPoint</Application>
  <PresentationFormat>Personnalisé</PresentationFormat>
  <Paragraphs>49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Crop</vt:lpstr>
      <vt:lpstr>رهانات السمعي البصري في الجزائري</vt:lpstr>
      <vt:lpstr>أهداف الملتقى </vt:lpstr>
      <vt:lpstr>محاور الملتقى </vt:lpstr>
      <vt:lpstr>الفضائيات الجزائرية الخاصة    </vt:lpstr>
      <vt:lpstr>Diapositive 5</vt:lpstr>
      <vt:lpstr>Diapositive 6</vt:lpstr>
      <vt:lpstr>Diapositive 7</vt:lpstr>
      <vt:lpstr>الإنتاج السمعي البصري في الجزائر </vt:lpstr>
      <vt:lpstr>اقتراحات لإصلاح قطاع السمعي البصري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رهانات السمعي البصري في الجزائري</dc:title>
  <dc:creator>USER</dc:creator>
  <cp:lastModifiedBy>client</cp:lastModifiedBy>
  <cp:revision>31</cp:revision>
  <dcterms:created xsi:type="dcterms:W3CDTF">2024-02-19T12:29:08Z</dcterms:created>
  <dcterms:modified xsi:type="dcterms:W3CDTF">2024-05-07T23:41:44Z</dcterms:modified>
</cp:coreProperties>
</file>