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1"/>
  </p:notesMasterIdLst>
  <p:sldIdLst>
    <p:sldId id="292" r:id="rId4"/>
    <p:sldId id="363" r:id="rId5"/>
    <p:sldId id="347" r:id="rId6"/>
    <p:sldId id="358" r:id="rId7"/>
    <p:sldId id="354" r:id="rId8"/>
    <p:sldId id="376" r:id="rId9"/>
    <p:sldId id="359" r:id="rId10"/>
    <p:sldId id="364" r:id="rId11"/>
    <p:sldId id="377" r:id="rId12"/>
    <p:sldId id="378" r:id="rId13"/>
    <p:sldId id="348" r:id="rId14"/>
    <p:sldId id="329" r:id="rId15"/>
    <p:sldId id="365" r:id="rId16"/>
    <p:sldId id="366" r:id="rId17"/>
    <p:sldId id="367" r:id="rId18"/>
    <p:sldId id="361" r:id="rId19"/>
    <p:sldId id="310" r:id="rId20"/>
    <p:sldId id="368" r:id="rId21"/>
    <p:sldId id="369" r:id="rId22"/>
    <p:sldId id="370" r:id="rId23"/>
    <p:sldId id="371" r:id="rId24"/>
    <p:sldId id="373" r:id="rId25"/>
    <p:sldId id="374" r:id="rId26"/>
    <p:sldId id="375" r:id="rId27"/>
    <p:sldId id="350" r:id="rId28"/>
    <p:sldId id="362" r:id="rId29"/>
    <p:sldId id="301"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4EC3"/>
    <a:srgbClr val="B80825"/>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snapToGrid="0">
      <p:cViewPr>
        <p:scale>
          <a:sx n="81" d="100"/>
          <a:sy n="81" d="100"/>
        </p:scale>
        <p:origin x="-2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A977894F-CF81-5457-A635-F2B745CC38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Espace réservé de la date 2">
            <a:extLst>
              <a:ext uri="{FF2B5EF4-FFF2-40B4-BE49-F238E27FC236}">
                <a16:creationId xmlns="" xmlns:a16="http://schemas.microsoft.com/office/drawing/2014/main" id="{FD541EF0-FD43-C10F-1BFC-3221BAFAB09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5A2D88F-B606-4905-9009-56E44F4E7BD1}" type="datetimeFigureOut">
              <a:rPr lang="en-GB"/>
              <a:pPr>
                <a:defRPr/>
              </a:pPr>
              <a:t>28/04/2024</a:t>
            </a:fld>
            <a:endParaRPr lang="en-GB"/>
          </a:p>
        </p:txBody>
      </p:sp>
      <p:sp>
        <p:nvSpPr>
          <p:cNvPr id="4" name="Espace réservé de l'image des diapositives 3">
            <a:extLst>
              <a:ext uri="{FF2B5EF4-FFF2-40B4-BE49-F238E27FC236}">
                <a16:creationId xmlns="" xmlns:a16="http://schemas.microsoft.com/office/drawing/2014/main" id="{E06ED2D6-C481-BF15-CBFC-248F34DD517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Espace réservé des commentaires 4">
            <a:extLst>
              <a:ext uri="{FF2B5EF4-FFF2-40B4-BE49-F238E27FC236}">
                <a16:creationId xmlns="" xmlns:a16="http://schemas.microsoft.com/office/drawing/2014/main" id="{07326208-B362-56CF-AC89-CB36EDBB58E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6" name="Espace réservé du pied de page 5">
            <a:extLst>
              <a:ext uri="{FF2B5EF4-FFF2-40B4-BE49-F238E27FC236}">
                <a16:creationId xmlns="" xmlns:a16="http://schemas.microsoft.com/office/drawing/2014/main" id="{D40AA117-10F9-0E27-5B32-700F65E512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Espace réservé du numéro de diapositive 6">
            <a:extLst>
              <a:ext uri="{FF2B5EF4-FFF2-40B4-BE49-F238E27FC236}">
                <a16:creationId xmlns="" xmlns:a16="http://schemas.microsoft.com/office/drawing/2014/main" id="{02EC398B-1C60-B31C-DEB0-F5330478704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BD89912-6B51-4925-8949-437C058A7BB9}" type="slidenum">
              <a:rPr lang="en-GB" altLang="fr-FR"/>
              <a:pPr/>
              <a:t>‹N°›</a:t>
            </a:fld>
            <a:endParaRPr lang="en-GB" altLang="fr-FR"/>
          </a:p>
        </p:txBody>
      </p:sp>
    </p:spTree>
    <p:extLst>
      <p:ext uri="{BB962C8B-B14F-4D97-AF65-F5344CB8AC3E}">
        <p14:creationId xmlns:p14="http://schemas.microsoft.com/office/powerpoint/2010/main" val="16078221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fr-FR"/>
          </a:p>
        </p:txBody>
      </p:sp>
      <p:sp>
        <p:nvSpPr>
          <p:cNvPr id="4" name="عنصر نائب لرقم الشريحة 3"/>
          <p:cNvSpPr>
            <a:spLocks noGrp="1"/>
          </p:cNvSpPr>
          <p:nvPr>
            <p:ph type="sldNum" sz="quarter" idx="10"/>
          </p:nvPr>
        </p:nvSpPr>
        <p:spPr/>
        <p:txBody>
          <a:bodyPr/>
          <a:lstStyle/>
          <a:p>
            <a:fld id="{9F3E38FB-130E-4E5A-9604-7E66D14FE59B}" type="slidenum">
              <a:rPr lang="fr-FR" smtClean="0"/>
              <a:pPr/>
              <a:t>2</a:t>
            </a:fld>
            <a:endParaRPr lang="fr-FR"/>
          </a:p>
        </p:txBody>
      </p:sp>
    </p:spTree>
    <p:extLst>
      <p:ext uri="{BB962C8B-B14F-4D97-AF65-F5344CB8AC3E}">
        <p14:creationId xmlns:p14="http://schemas.microsoft.com/office/powerpoint/2010/main" val="316861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89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56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3_Images &amp; Contents Layout">
    <p:spTree>
      <p:nvGrpSpPr>
        <p:cNvPr id="1" name=""/>
        <p:cNvGrpSpPr/>
        <p:nvPr/>
      </p:nvGrpSpPr>
      <p:grpSpPr>
        <a:xfrm>
          <a:off x="0" y="0"/>
          <a:ext cx="0" cy="0"/>
          <a:chOff x="0" y="0"/>
          <a:chExt cx="0" cy="0"/>
        </a:xfrm>
      </p:grpSpPr>
      <p:sp>
        <p:nvSpPr>
          <p:cNvPr id="2" name="그림 개체 틀 8"/>
          <p:cNvSpPr>
            <a:spLocks noGrp="1"/>
          </p:cNvSpPr>
          <p:nvPr>
            <p:ph type="pic" sz="quarter" idx="10"/>
          </p:nvPr>
        </p:nvSpPr>
        <p:spPr>
          <a:xfrm>
            <a:off x="1" y="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fr-FR" altLang="ko-KR" noProof="0"/>
              <a:t>Cliquez sur l'icône pour ajouter une image</a:t>
            </a:r>
            <a:endParaRPr lang="ko-KR" altLang="en-US" noProof="0" dirty="0"/>
          </a:p>
        </p:txBody>
      </p:sp>
      <p:sp>
        <p:nvSpPr>
          <p:cNvPr id="3" name="그림 개체 틀 8"/>
          <p:cNvSpPr>
            <a:spLocks noGrp="1"/>
          </p:cNvSpPr>
          <p:nvPr>
            <p:ph type="pic" sz="quarter" idx="11"/>
          </p:nvPr>
        </p:nvSpPr>
        <p:spPr>
          <a:xfrm>
            <a:off x="4068001" y="342900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fr-FR" altLang="ko-KR" noProof="0"/>
              <a:t>Cliquez sur l'icône pour ajouter une image</a:t>
            </a:r>
            <a:endParaRPr lang="ko-KR" altLang="en-US" noProof="0" dirty="0"/>
          </a:p>
        </p:txBody>
      </p:sp>
    </p:spTree>
    <p:extLst>
      <p:ext uri="{BB962C8B-B14F-4D97-AF65-F5344CB8AC3E}">
        <p14:creationId xmlns:p14="http://schemas.microsoft.com/office/powerpoint/2010/main" val="105026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571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79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9">
            <a:extLst>
              <a:ext uri="{FF2B5EF4-FFF2-40B4-BE49-F238E27FC236}">
                <a16:creationId xmlns="" xmlns:a16="http://schemas.microsoft.com/office/drawing/2014/main" id="{33E6FB36-88F4-BB3E-96C8-7CEDC1B72089}"/>
              </a:ext>
            </a:extLst>
          </p:cNvPr>
          <p:cNvGrpSpPr>
            <a:grpSpLocks/>
          </p:cNvGrpSpPr>
          <p:nvPr userDrawn="1"/>
        </p:nvGrpSpPr>
        <p:grpSpPr bwMode="auto">
          <a:xfrm>
            <a:off x="530225" y="2433638"/>
            <a:ext cx="5373688" cy="2952750"/>
            <a:chOff x="-548507" y="477868"/>
            <a:chExt cx="11570449" cy="6357177"/>
          </a:xfrm>
        </p:grpSpPr>
        <p:sp>
          <p:nvSpPr>
            <p:cNvPr id="3" name="Freeform: Shape 10">
              <a:extLst>
                <a:ext uri="{FF2B5EF4-FFF2-40B4-BE49-F238E27FC236}">
                  <a16:creationId xmlns="" xmlns:a16="http://schemas.microsoft.com/office/drawing/2014/main" id="{548D78FD-76E4-2DC2-53FD-24553C169081}"/>
                </a:ext>
              </a:extLst>
            </p:cNvPr>
            <p:cNvSpPr>
              <a:spLocks/>
            </p:cNvSpPr>
            <p:nvPr/>
          </p:nvSpPr>
          <p:spPr bwMode="auto">
            <a:xfrm>
              <a:off x="-482765" y="6440599"/>
              <a:ext cx="11438966" cy="394446"/>
            </a:xfrm>
            <a:custGeom>
              <a:avLst/>
              <a:gdLst>
                <a:gd name="T0" fmla="*/ 11080678 w 1657350"/>
                <a:gd name="T1" fmla="*/ 378012 h 57150"/>
                <a:gd name="T2" fmla="*/ 11402807 w 1657350"/>
                <a:gd name="T3" fmla="*/ 154493 h 57150"/>
                <a:gd name="T4" fmla="*/ 11402807 w 1657350"/>
                <a:gd name="T5" fmla="*/ 154493 h 57150"/>
                <a:gd name="T6" fmla="*/ 11297621 w 1657350"/>
                <a:gd name="T7" fmla="*/ 49307 h 57150"/>
                <a:gd name="T8" fmla="*/ 305695 w 1657350"/>
                <a:gd name="T9" fmla="*/ 88752 h 57150"/>
                <a:gd name="T10" fmla="*/ 161064 w 1657350"/>
                <a:gd name="T11" fmla="*/ 88752 h 57150"/>
                <a:gd name="T12" fmla="*/ 49308 w 1657350"/>
                <a:gd name="T13" fmla="*/ 180789 h 57150"/>
                <a:gd name="T14" fmla="*/ 49308 w 1657350"/>
                <a:gd name="T15" fmla="*/ 180789 h 57150"/>
                <a:gd name="T16" fmla="*/ 351717 w 1657350"/>
                <a:gd name="T17" fmla="*/ 371435 h 57150"/>
                <a:gd name="T18" fmla="*/ 358288 w 1657350"/>
                <a:gd name="T19" fmla="*/ 378012 h 57150"/>
                <a:gd name="T20" fmla="*/ 358288 w 1657350"/>
                <a:gd name="T21" fmla="*/ 378012 h 57150"/>
                <a:gd name="T22" fmla="*/ 391162 w 1657350"/>
                <a:gd name="T23" fmla="*/ 378012 h 57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7350" h="57150">
                  <a:moveTo>
                    <a:pt x="1605439" y="54769"/>
                  </a:moveTo>
                  <a:cubicBezTo>
                    <a:pt x="1605439" y="54769"/>
                    <a:pt x="1638776" y="50959"/>
                    <a:pt x="1652111" y="22384"/>
                  </a:cubicBezTo>
                  <a:cubicBezTo>
                    <a:pt x="1652111" y="13811"/>
                    <a:pt x="1645444" y="7144"/>
                    <a:pt x="1636871" y="7144"/>
                  </a:cubicBezTo>
                  <a:lnTo>
                    <a:pt x="44291" y="12859"/>
                  </a:lnTo>
                  <a:lnTo>
                    <a:pt x="23336" y="12859"/>
                  </a:lnTo>
                  <a:cubicBezTo>
                    <a:pt x="14764" y="12859"/>
                    <a:pt x="7144" y="18574"/>
                    <a:pt x="7144" y="26194"/>
                  </a:cubicBez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fr-FR"/>
            </a:p>
          </p:txBody>
        </p:sp>
        <p:sp>
          <p:nvSpPr>
            <p:cNvPr id="4" name="Freeform: Shape 11">
              <a:extLst>
                <a:ext uri="{FF2B5EF4-FFF2-40B4-BE49-F238E27FC236}">
                  <a16:creationId xmlns="" xmlns:a16="http://schemas.microsoft.com/office/drawing/2014/main" id="{0A29C2BF-1B44-0A2C-C573-49BBB94285B9}"/>
                </a:ext>
              </a:extLst>
            </p:cNvPr>
            <p:cNvSpPr>
              <a:spLocks/>
            </p:cNvSpPr>
            <p:nvPr/>
          </p:nvSpPr>
          <p:spPr bwMode="auto">
            <a:xfrm>
              <a:off x="700575" y="477868"/>
              <a:ext cx="9072285" cy="5916709"/>
            </a:xfrm>
            <a:custGeom>
              <a:avLst/>
              <a:gdLst>
                <a:gd name="T0" fmla="*/ 9049274 w 1314450"/>
                <a:gd name="T1" fmla="*/ 5617585 h 857250"/>
                <a:gd name="T2" fmla="*/ 8845480 w 1314450"/>
                <a:gd name="T3" fmla="*/ 5887127 h 857250"/>
                <a:gd name="T4" fmla="*/ 253102 w 1314450"/>
                <a:gd name="T5" fmla="*/ 5887127 h 857250"/>
                <a:gd name="T6" fmla="*/ 49308 w 1314450"/>
                <a:gd name="T7" fmla="*/ 5617585 h 857250"/>
                <a:gd name="T8" fmla="*/ 49308 w 1314450"/>
                <a:gd name="T9" fmla="*/ 318843 h 857250"/>
                <a:gd name="T10" fmla="*/ 253102 w 1314450"/>
                <a:gd name="T11" fmla="*/ 49308 h 857250"/>
                <a:gd name="T12" fmla="*/ 8845480 w 1314450"/>
                <a:gd name="T13" fmla="*/ 49308 h 857250"/>
                <a:gd name="T14" fmla="*/ 9049274 w 1314450"/>
                <a:gd name="T15" fmla="*/ 318843 h 857250"/>
                <a:gd name="T16" fmla="*/ 9049274 w 1314450"/>
                <a:gd name="T17" fmla="*/ 5617585 h 857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fr-FR"/>
            </a:p>
          </p:txBody>
        </p:sp>
        <p:sp>
          <p:nvSpPr>
            <p:cNvPr id="5" name="Freeform: Shape 12">
              <a:extLst>
                <a:ext uri="{FF2B5EF4-FFF2-40B4-BE49-F238E27FC236}">
                  <a16:creationId xmlns="" xmlns:a16="http://schemas.microsoft.com/office/drawing/2014/main" id="{C3DFC94C-E909-7BE1-A8C4-A0414EC994D2}"/>
                </a:ext>
              </a:extLst>
            </p:cNvPr>
            <p:cNvSpPr>
              <a:spLocks/>
            </p:cNvSpPr>
            <p:nvPr/>
          </p:nvSpPr>
          <p:spPr bwMode="auto">
            <a:xfrm>
              <a:off x="1088451" y="839448"/>
              <a:ext cx="8283390" cy="5062073"/>
            </a:xfrm>
            <a:custGeom>
              <a:avLst/>
              <a:gdLst>
                <a:gd name="T0" fmla="*/ 49308 w 1200150"/>
                <a:gd name="T1" fmla="*/ 49308 h 733425"/>
                <a:gd name="T2" fmla="*/ 8260379 w 1200150"/>
                <a:gd name="T3" fmla="*/ 49308 h 733425"/>
                <a:gd name="T4" fmla="*/ 8260379 w 1200150"/>
                <a:gd name="T5" fmla="*/ 5039062 h 733425"/>
                <a:gd name="T6" fmla="*/ 49308 w 1200150"/>
                <a:gd name="T7" fmla="*/ 5039062 h 7334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150" h="733425">
                  <a:moveTo>
                    <a:pt x="7144" y="7144"/>
                  </a:moveTo>
                  <a:lnTo>
                    <a:pt x="1196816" y="7144"/>
                  </a:lnTo>
                  <a:lnTo>
                    <a:pt x="1196816" y="730091"/>
                  </a:lnTo>
                  <a:lnTo>
                    <a:pt x="7144" y="730091"/>
                  </a:lnTo>
                  <a:lnTo>
                    <a:pt x="7144" y="7144"/>
                  </a:lnTo>
                  <a:close/>
                </a:path>
              </a:pathLst>
            </a:custGeom>
            <a:solidFill>
              <a:srgbClr val="F2F2F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fr-FR"/>
            </a:p>
          </p:txBody>
        </p:sp>
        <p:sp>
          <p:nvSpPr>
            <p:cNvPr id="6" name="Freeform: Shape 13">
              <a:extLst>
                <a:ext uri="{FF2B5EF4-FFF2-40B4-BE49-F238E27FC236}">
                  <a16:creationId xmlns="" xmlns:a16="http://schemas.microsoft.com/office/drawing/2014/main" id="{68855716-7C20-279B-32C2-40932BACB3DC}"/>
                </a:ext>
              </a:extLst>
            </p:cNvPr>
            <p:cNvSpPr>
              <a:spLocks/>
            </p:cNvSpPr>
            <p:nvPr/>
          </p:nvSpPr>
          <p:spPr bwMode="auto">
            <a:xfrm>
              <a:off x="-548507" y="6164484"/>
              <a:ext cx="11570449" cy="460187"/>
            </a:xfrm>
            <a:custGeom>
              <a:avLst/>
              <a:gdLst>
                <a:gd name="T0" fmla="*/ 345140 w 1676400"/>
                <a:gd name="T1" fmla="*/ 49307 h 66675"/>
                <a:gd name="T2" fmla="*/ 11251606 w 1676400"/>
                <a:gd name="T3" fmla="*/ 49307 h 66675"/>
                <a:gd name="T4" fmla="*/ 11540867 w 1676400"/>
                <a:gd name="T5" fmla="*/ 338568 h 66675"/>
                <a:gd name="T6" fmla="*/ 11540867 w 1676400"/>
                <a:gd name="T7" fmla="*/ 397731 h 66675"/>
                <a:gd name="T8" fmla="*/ 11435681 w 1676400"/>
                <a:gd name="T9" fmla="*/ 430605 h 66675"/>
                <a:gd name="T10" fmla="*/ 11415955 w 1676400"/>
                <a:gd name="T11" fmla="*/ 430605 h 66675"/>
                <a:gd name="T12" fmla="*/ 200509 w 1676400"/>
                <a:gd name="T13" fmla="*/ 430605 h 66675"/>
                <a:gd name="T14" fmla="*/ 147916 w 1676400"/>
                <a:gd name="T15" fmla="*/ 437176 h 66675"/>
                <a:gd name="T16" fmla="*/ 49308 w 1676400"/>
                <a:gd name="T17" fmla="*/ 384583 h 66675"/>
                <a:gd name="T18" fmla="*/ 49308 w 1676400"/>
                <a:gd name="T19" fmla="*/ 331990 h 66675"/>
                <a:gd name="T20" fmla="*/ 345140 w 1676400"/>
                <a:gd name="T21" fmla="*/ 49307 h 66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fr-FR"/>
            </a:p>
          </p:txBody>
        </p:sp>
        <p:sp>
          <p:nvSpPr>
            <p:cNvPr id="7" name="Freeform: Shape 14">
              <a:extLst>
                <a:ext uri="{FF2B5EF4-FFF2-40B4-BE49-F238E27FC236}">
                  <a16:creationId xmlns="" xmlns:a16="http://schemas.microsoft.com/office/drawing/2014/main" id="{B27506E7-A477-F4A7-7FBF-FF8C08E13533}"/>
                </a:ext>
              </a:extLst>
            </p:cNvPr>
            <p:cNvSpPr>
              <a:spLocks/>
            </p:cNvSpPr>
            <p:nvPr/>
          </p:nvSpPr>
          <p:spPr bwMode="auto">
            <a:xfrm>
              <a:off x="4438629" y="6215033"/>
              <a:ext cx="1618413" cy="184076"/>
            </a:xfrm>
            <a:custGeom>
              <a:avLst/>
              <a:gdLst>
                <a:gd name="T0" fmla="*/ 1478513 w 1618413"/>
                <a:gd name="T1" fmla="*/ 177499 h 184076"/>
                <a:gd name="T2" fmla="*/ 1485084 w 1618413"/>
                <a:gd name="T3" fmla="*/ 177499 h 184076"/>
                <a:gd name="T4" fmla="*/ 1502686 w 1618413"/>
                <a:gd name="T5" fmla="*/ 178122 h 184076"/>
                <a:gd name="T6" fmla="*/ 1499879 w 1618413"/>
                <a:gd name="T7" fmla="*/ 178526 h 184076"/>
                <a:gd name="T8" fmla="*/ 1478513 w 1618413"/>
                <a:gd name="T9" fmla="*/ 177499 h 184076"/>
                <a:gd name="T10" fmla="*/ 84799 w 1618413"/>
                <a:gd name="T11" fmla="*/ 170928 h 184076"/>
                <a:gd name="T12" fmla="*/ 117666 w 1618413"/>
                <a:gd name="T13" fmla="*/ 177499 h 184076"/>
                <a:gd name="T14" fmla="*/ 104518 w 1618413"/>
                <a:gd name="T15" fmla="*/ 177499 h 184076"/>
                <a:gd name="T16" fmla="*/ 84799 w 1618413"/>
                <a:gd name="T17" fmla="*/ 170928 h 184076"/>
                <a:gd name="T18" fmla="*/ 1603418 w 1618413"/>
                <a:gd name="T19" fmla="*/ 0 h 184076"/>
                <a:gd name="T20" fmla="*/ 1616567 w 1618413"/>
                <a:gd name="T21" fmla="*/ 0 h 184076"/>
                <a:gd name="T22" fmla="*/ 1511177 w 1618413"/>
                <a:gd name="T23" fmla="*/ 178423 h 184076"/>
                <a:gd name="T24" fmla="*/ 1502686 w 1618413"/>
                <a:gd name="T25" fmla="*/ 178122 h 184076"/>
                <a:gd name="T26" fmla="*/ 1521501 w 1618413"/>
                <a:gd name="T27" fmla="*/ 175419 h 184076"/>
                <a:gd name="T28" fmla="*/ 1603418 w 1618413"/>
                <a:gd name="T29" fmla="*/ 6571 h 184076"/>
                <a:gd name="T30" fmla="*/ 5911 w 1618413"/>
                <a:gd name="T31" fmla="*/ 0 h 184076"/>
                <a:gd name="T32" fmla="*/ 19060 w 1618413"/>
                <a:gd name="T33" fmla="*/ 6571 h 184076"/>
                <a:gd name="T34" fmla="*/ 91379 w 1618413"/>
                <a:gd name="T35" fmla="*/ 184076 h 184076"/>
                <a:gd name="T36" fmla="*/ 5911 w 1618413"/>
                <a:gd name="T37" fmla="*/ 0 h 1840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lnTo>
                    <a:pt x="1603418" y="0"/>
                  </a:ln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fr-FR"/>
            </a:p>
          </p:txBody>
        </p:sp>
        <p:grpSp>
          <p:nvGrpSpPr>
            <p:cNvPr id="10" name="Group 15">
              <a:extLst>
                <a:ext uri="{FF2B5EF4-FFF2-40B4-BE49-F238E27FC236}">
                  <a16:creationId xmlns="" xmlns:a16="http://schemas.microsoft.com/office/drawing/2014/main" id="{E5ECB897-4E37-4C57-C144-1CA1B7EDB98A}"/>
                </a:ext>
              </a:extLst>
            </p:cNvPr>
            <p:cNvGrpSpPr>
              <a:grpSpLocks/>
            </p:cNvGrpSpPr>
            <p:nvPr/>
          </p:nvGrpSpPr>
          <p:grpSpPr bwMode="auto">
            <a:xfrm>
              <a:off x="1606" y="6382978"/>
              <a:ext cx="413937" cy="115242"/>
              <a:chOff x="5955" y="6353672"/>
              <a:chExt cx="413937" cy="115242"/>
            </a:xfrm>
          </p:grpSpPr>
          <p:sp>
            <p:nvSpPr>
              <p:cNvPr id="15" name="Rectangle: Rounded Corners 20">
                <a:extLst>
                  <a:ext uri="{FF2B5EF4-FFF2-40B4-BE49-F238E27FC236}">
                    <a16:creationId xmlns="" xmlns:a16="http://schemas.microsoft.com/office/drawing/2014/main" id="{0866A906-58E9-2B4D-0010-66847C35EC11}"/>
                  </a:ext>
                </a:extLst>
              </p:cNvPr>
              <p:cNvSpPr/>
              <p:nvPr/>
            </p:nvSpPr>
            <p:spPr>
              <a:xfrm>
                <a:off x="6166" y="6354585"/>
                <a:ext cx="413595" cy="112788"/>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Rounded Corners 21">
                <a:extLst>
                  <a:ext uri="{FF2B5EF4-FFF2-40B4-BE49-F238E27FC236}">
                    <a16:creationId xmlns="" xmlns:a16="http://schemas.microsoft.com/office/drawing/2014/main" id="{CD050C38-0C82-9672-38BE-2C9A12D3CBA9}"/>
                  </a:ext>
                </a:extLst>
              </p:cNvPr>
              <p:cNvSpPr/>
              <p:nvPr/>
            </p:nvSpPr>
            <p:spPr>
              <a:xfrm>
                <a:off x="98455" y="6381928"/>
                <a:ext cx="229017" cy="54685"/>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1" name="Group 16">
              <a:extLst>
                <a:ext uri="{FF2B5EF4-FFF2-40B4-BE49-F238E27FC236}">
                  <a16:creationId xmlns="" xmlns:a16="http://schemas.microsoft.com/office/drawing/2014/main" id="{1B7AA740-BA29-ACCE-48EE-891232468A2F}"/>
                </a:ext>
              </a:extLst>
            </p:cNvPr>
            <p:cNvGrpSpPr>
              <a:grpSpLocks/>
            </p:cNvGrpSpPr>
            <p:nvPr/>
          </p:nvGrpSpPr>
          <p:grpSpPr bwMode="auto">
            <a:xfrm>
              <a:off x="9855291" y="6381600"/>
              <a:ext cx="885989" cy="115242"/>
              <a:chOff x="5955" y="6353672"/>
              <a:chExt cx="413937" cy="115242"/>
            </a:xfrm>
          </p:grpSpPr>
          <p:sp>
            <p:nvSpPr>
              <p:cNvPr id="13" name="Rectangle: Rounded Corners 18">
                <a:extLst>
                  <a:ext uri="{FF2B5EF4-FFF2-40B4-BE49-F238E27FC236}">
                    <a16:creationId xmlns="" xmlns:a16="http://schemas.microsoft.com/office/drawing/2014/main" id="{3DDC6C8D-16C2-208F-AC1F-F05912ECFA20}"/>
                  </a:ext>
                </a:extLst>
              </p:cNvPr>
              <p:cNvSpPr/>
              <p:nvPr/>
            </p:nvSpPr>
            <p:spPr>
              <a:xfrm>
                <a:off x="6450" y="6352544"/>
                <a:ext cx="413616" cy="116207"/>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Rounded Corners 19">
                <a:extLst>
                  <a:ext uri="{FF2B5EF4-FFF2-40B4-BE49-F238E27FC236}">
                    <a16:creationId xmlns="" xmlns:a16="http://schemas.microsoft.com/office/drawing/2014/main" id="{106AD4DF-01CC-C1D6-1F77-CE9FBFF760E5}"/>
                  </a:ext>
                </a:extLst>
              </p:cNvPr>
              <p:cNvSpPr/>
              <p:nvPr/>
            </p:nvSpPr>
            <p:spPr>
              <a:xfrm>
                <a:off x="84702" y="6379887"/>
                <a:ext cx="257112" cy="58104"/>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2" name="Freeform: Shape 17">
              <a:extLst>
                <a:ext uri="{FF2B5EF4-FFF2-40B4-BE49-F238E27FC236}">
                  <a16:creationId xmlns="" xmlns:a16="http://schemas.microsoft.com/office/drawing/2014/main" id="{7167041C-1C65-D1E2-477B-BA7850CC6B25}"/>
                </a:ext>
              </a:extLst>
            </p:cNvPr>
            <p:cNvSpPr>
              <a:spLocks/>
            </p:cNvSpPr>
            <p:nvPr/>
          </p:nvSpPr>
          <p:spPr bwMode="auto">
            <a:xfrm>
              <a:off x="3892805" y="496953"/>
              <a:ext cx="5479036" cy="5431217"/>
            </a:xfrm>
            <a:custGeom>
              <a:avLst/>
              <a:gdLst>
                <a:gd name="T0" fmla="*/ 3407904 w 3976489"/>
                <a:gd name="T1" fmla="*/ 0 h 4035268"/>
                <a:gd name="T2" fmla="*/ 5479036 w 3976489"/>
                <a:gd name="T3" fmla="*/ 14314 h 4035268"/>
                <a:gd name="T4" fmla="*/ 5467762 w 3976489"/>
                <a:gd name="T5" fmla="*/ 5431217 h 4035268"/>
                <a:gd name="T6" fmla="*/ 0 w 3976489"/>
                <a:gd name="T7" fmla="*/ 5431217 h 40352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196"/>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fr-FR"/>
            </a:p>
          </p:txBody>
        </p:sp>
      </p:grpSp>
      <p:sp>
        <p:nvSpPr>
          <p:cNvPr id="8" name="그림 개체 틀 2"/>
          <p:cNvSpPr>
            <a:spLocks noGrp="1"/>
          </p:cNvSpPr>
          <p:nvPr>
            <p:ph type="pic" sz="quarter" idx="14"/>
          </p:nvPr>
        </p:nvSpPr>
        <p:spPr>
          <a:xfrm>
            <a:off x="1252438" y="2588876"/>
            <a:ext cx="3946579" cy="2384739"/>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fr-FR" altLang="ko-KR" noProof="0"/>
              <a:t>Cliquez sur l'icône pour ajouter une image</a:t>
            </a:r>
            <a:endParaRPr lang="ko-KR" altLang="en-US" noProof="0" dirty="0"/>
          </a:p>
        </p:txBody>
      </p:sp>
      <p:sp>
        <p:nvSpPr>
          <p:cNvPr id="9"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fr-FR" altLang="ko-KR"/>
              <a:t>Modifiez les styles du texte du masque</a:t>
            </a:r>
          </a:p>
        </p:txBody>
      </p:sp>
    </p:spTree>
    <p:extLst>
      <p:ext uri="{BB962C8B-B14F-4D97-AF65-F5344CB8AC3E}">
        <p14:creationId xmlns:p14="http://schemas.microsoft.com/office/powerpoint/2010/main" val="3195869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14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67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4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fr-FR" altLang="ko-KR"/>
              <a:t>Modifiez les styles du texte du masque</a:t>
            </a:r>
          </a:p>
        </p:txBody>
      </p:sp>
    </p:spTree>
    <p:extLst>
      <p:ext uri="{BB962C8B-B14F-4D97-AF65-F5344CB8AC3E}">
        <p14:creationId xmlns:p14="http://schemas.microsoft.com/office/powerpoint/2010/main" val="384606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3" name="Rounded Rectangle 2">
            <a:extLst>
              <a:ext uri="{FF2B5EF4-FFF2-40B4-BE49-F238E27FC236}">
                <a16:creationId xmlns="" xmlns:a16="http://schemas.microsoft.com/office/drawing/2014/main" id="{6EC3D2D3-F149-85E9-9AAF-10BD497628E1}"/>
              </a:ext>
            </a:extLst>
          </p:cNvPr>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p>
        </p:txBody>
      </p:sp>
      <p:sp>
        <p:nvSpPr>
          <p:cNvPr id="4" name="Rounded Rectangle 3">
            <a:extLst>
              <a:ext uri="{FF2B5EF4-FFF2-40B4-BE49-F238E27FC236}">
                <a16:creationId xmlns="" xmlns:a16="http://schemas.microsoft.com/office/drawing/2014/main" id="{CF32509B-C38D-526B-D963-5B66A58117EE}"/>
              </a:ext>
            </a:extLst>
          </p:cNvPr>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bg1"/>
              </a:solidFill>
            </a:endParaRPr>
          </a:p>
        </p:txBody>
      </p:sp>
      <p:sp>
        <p:nvSpPr>
          <p:cNvPr id="5" name="Half Frame 4">
            <a:extLst>
              <a:ext uri="{FF2B5EF4-FFF2-40B4-BE49-F238E27FC236}">
                <a16:creationId xmlns="" xmlns:a16="http://schemas.microsoft.com/office/drawing/2014/main" id="{C93D11D9-3C57-BD37-3F02-6D0DB6238ADB}"/>
              </a:ext>
            </a:extLst>
          </p:cNvPr>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a:extLst>
              <a:ext uri="{FF2B5EF4-FFF2-40B4-BE49-F238E27FC236}">
                <a16:creationId xmlns="" xmlns:a16="http://schemas.microsoft.com/office/drawing/2014/main" id="{88B19834-1944-B0EE-6FD4-2E8BE34B0C8E}"/>
              </a:ext>
            </a:extLst>
          </p:cNvPr>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ko-KR" sz="1400" b="1">
                <a:solidFill>
                  <a:schemeClr val="bg1"/>
                </a:solidFill>
                <a:latin typeface="Arial" panose="020B0604020202020204" pitchFamily="34" charset="0"/>
                <a:cs typeface="Arial" panose="020B0604020202020204" pitchFamily="34" charset="0"/>
              </a:rPr>
              <a:t>You can Resize without losing quality</a:t>
            </a:r>
            <a:endParaRPr lang="ko-KR" altLang="en-US" sz="1400" b="1">
              <a:solidFill>
                <a:schemeClr val="bg1"/>
              </a:solidFill>
              <a:latin typeface="Arial" panose="020B0604020202020204" pitchFamily="34" charset="0"/>
              <a:cs typeface="Arial" panose="020B0604020202020204" pitchFamily="34" charset="0"/>
            </a:endParaRPr>
          </a:p>
        </p:txBody>
      </p:sp>
      <p:sp>
        <p:nvSpPr>
          <p:cNvPr id="7" name="TextBox 58">
            <a:extLst>
              <a:ext uri="{FF2B5EF4-FFF2-40B4-BE49-F238E27FC236}">
                <a16:creationId xmlns="" xmlns:a16="http://schemas.microsoft.com/office/drawing/2014/main" id="{658E1F55-73E1-EAD2-2111-0F709088FCF0}"/>
              </a:ext>
            </a:extLst>
          </p:cNvPr>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ko-KR" sz="1400" b="1">
                <a:solidFill>
                  <a:schemeClr val="bg1"/>
                </a:solidFill>
                <a:latin typeface="Arial" panose="020B0604020202020204" pitchFamily="34" charset="0"/>
                <a:cs typeface="Arial" panose="020B0604020202020204" pitchFamily="34" charset="0"/>
              </a:rPr>
              <a:t>You can Change Fill Color &amp;</a:t>
            </a:r>
          </a:p>
          <a:p>
            <a:pPr eaLnBrk="1" hangingPunct="1"/>
            <a:r>
              <a:rPr lang="en-US" altLang="ko-KR" sz="1400" b="1">
                <a:solidFill>
                  <a:schemeClr val="bg1"/>
                </a:solidFill>
                <a:latin typeface="Arial" panose="020B0604020202020204" pitchFamily="34" charset="0"/>
                <a:cs typeface="Arial" panose="020B0604020202020204" pitchFamily="34" charset="0"/>
              </a:rPr>
              <a:t>Line Color</a:t>
            </a:r>
            <a:endParaRPr lang="ko-KR" altLang="en-US" sz="1400" b="1">
              <a:solidFill>
                <a:schemeClr val="bg1"/>
              </a:solidFill>
              <a:latin typeface="Arial" panose="020B0604020202020204" pitchFamily="34" charset="0"/>
              <a:cs typeface="Arial" panose="020B0604020202020204" pitchFamily="34" charset="0"/>
            </a:endParaRPr>
          </a:p>
        </p:txBody>
      </p:sp>
      <p:sp>
        <p:nvSpPr>
          <p:cNvPr id="8" name="TextBox 59">
            <a:extLst>
              <a:ext uri="{FF2B5EF4-FFF2-40B4-BE49-F238E27FC236}">
                <a16:creationId xmlns="" xmlns:a16="http://schemas.microsoft.com/office/drawing/2014/main" id="{D785424B-4516-96DE-0273-4564A7A58608}"/>
              </a:ext>
            </a:extLst>
          </p:cNvPr>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ko-KR" sz="1400">
                <a:solidFill>
                  <a:schemeClr val="bg1"/>
                </a:solidFill>
                <a:latin typeface="Arial" panose="020B0604020202020204" pitchFamily="34" charset="0"/>
                <a:cs typeface="Arial" panose="020B0604020202020204" pitchFamily="34" charset="0"/>
              </a:rPr>
              <a:t>www.allppt.com</a:t>
            </a:r>
            <a:endParaRPr lang="ko-KR" altLang="en-US" sz="1400">
              <a:solidFill>
                <a:schemeClr val="bg1"/>
              </a:solidFill>
              <a:latin typeface="Arial" panose="020B0604020202020204" pitchFamily="34" charset="0"/>
              <a:cs typeface="Arial" panose="020B0604020202020204" pitchFamily="34" charset="0"/>
            </a:endParaRPr>
          </a:p>
        </p:txBody>
      </p:sp>
      <p:sp>
        <p:nvSpPr>
          <p:cNvPr id="9" name="TextBox 60">
            <a:extLst>
              <a:ext uri="{FF2B5EF4-FFF2-40B4-BE49-F238E27FC236}">
                <a16:creationId xmlns="" xmlns:a16="http://schemas.microsoft.com/office/drawing/2014/main" id="{F0B54385-624C-664D-1B63-B60F270352FC}"/>
              </a:ext>
            </a:extLst>
          </p:cNvPr>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ko-KR" sz="2800" b="1">
                <a:solidFill>
                  <a:schemeClr val="bg1"/>
                </a:solidFill>
                <a:latin typeface="Arial" panose="020B0604020202020204" pitchFamily="34" charset="0"/>
                <a:cs typeface="Arial" panose="020B0604020202020204" pitchFamily="34" charset="0"/>
              </a:rPr>
              <a:t>FREE </a:t>
            </a:r>
          </a:p>
          <a:p>
            <a:pPr eaLnBrk="1" hangingPunct="1"/>
            <a:r>
              <a:rPr lang="en-US" altLang="ko-KR" sz="2800" b="1">
                <a:solidFill>
                  <a:schemeClr val="bg1"/>
                </a:solidFill>
                <a:latin typeface="Arial" panose="020B0604020202020204" pitchFamily="34" charset="0"/>
                <a:cs typeface="Arial" panose="020B0604020202020204" pitchFamily="34" charset="0"/>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fr-FR" altLang="ko-KR"/>
              <a:t>Modifiez les styles du texte du masque</a:t>
            </a:r>
          </a:p>
        </p:txBody>
      </p:sp>
    </p:spTree>
    <p:extLst>
      <p:ext uri="{BB962C8B-B14F-4D97-AF65-F5344CB8AC3E}">
        <p14:creationId xmlns:p14="http://schemas.microsoft.com/office/powerpoint/2010/main" val="134806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971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04800" y="152401"/>
            <a:ext cx="11480800" cy="671513"/>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304800" y="1143001"/>
            <a:ext cx="11480800" cy="52482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609600" y="6400801"/>
            <a:ext cx="2844800" cy="3206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400801"/>
            <a:ext cx="3860800" cy="32067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400801"/>
            <a:ext cx="2844800" cy="320675"/>
          </a:xfrm>
          <a:prstGeom prst="rect">
            <a:avLst/>
          </a:prstGeom>
          <a:ln/>
        </p:spPr>
        <p:txBody>
          <a:bodyPr/>
          <a:lstStyle>
            <a:lvl1pPr>
              <a:defRPr/>
            </a:lvl1pPr>
          </a:lstStyle>
          <a:p>
            <a:pPr>
              <a:defRPr/>
            </a:pPr>
            <a:fld id="{83BF175A-B57C-4B06-BF94-BB08F7029677}" type="slidenum">
              <a:rPr lang="en-US"/>
              <a:pPr>
                <a:defRPr/>
              </a:pPr>
              <a:t>‹N°›</a:t>
            </a:fld>
            <a:endParaRPr lang="en-US"/>
          </a:p>
        </p:txBody>
      </p:sp>
    </p:spTree>
    <p:extLst>
      <p:ext uri="{BB962C8B-B14F-4D97-AF65-F5344CB8AC3E}">
        <p14:creationId xmlns:p14="http://schemas.microsoft.com/office/powerpoint/2010/main" val="1920907761"/>
      </p:ext>
    </p:extLst>
  </p:cSld>
  <p:clrMapOvr>
    <a:masterClrMapping/>
  </p:clrMapOvr>
  <p:transition>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14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34481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fr-FR" altLang="ko-KR"/>
              <a:t>Modifiez les styles du texte du masque</a:t>
            </a:r>
          </a:p>
        </p:txBody>
      </p:sp>
    </p:spTree>
    <p:extLst>
      <p:ext uri="{BB962C8B-B14F-4D97-AF65-F5344CB8AC3E}">
        <p14:creationId xmlns:p14="http://schemas.microsoft.com/office/powerpoint/2010/main" val="259069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fr-FR" altLang="ko-KR"/>
              <a:t>Modifiez les styles du texte du masque</a:t>
            </a:r>
          </a:p>
        </p:txBody>
      </p:sp>
    </p:spTree>
    <p:extLst>
      <p:ext uri="{BB962C8B-B14F-4D97-AF65-F5344CB8AC3E}">
        <p14:creationId xmlns:p14="http://schemas.microsoft.com/office/powerpoint/2010/main" val="147840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0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25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Rounded Corners 5">
            <a:extLst>
              <a:ext uri="{FF2B5EF4-FFF2-40B4-BE49-F238E27FC236}">
                <a16:creationId xmlns="" xmlns:a16="http://schemas.microsoft.com/office/drawing/2014/main" id="{921A8F86-52B8-2B87-2E02-D0B3B598D332}"/>
              </a:ext>
            </a:extLst>
          </p:cNvPr>
          <p:cNvSpPr/>
          <p:nvPr userDrawn="1"/>
        </p:nvSpPr>
        <p:spPr>
          <a:xfrm>
            <a:off x="0" y="2047875"/>
            <a:ext cx="12192000" cy="4322763"/>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그림 개체 틀 2"/>
          <p:cNvSpPr>
            <a:spLocks noGrp="1"/>
          </p:cNvSpPr>
          <p:nvPr>
            <p:ph type="pic" sz="quarter" idx="14"/>
          </p:nvPr>
        </p:nvSpPr>
        <p:spPr>
          <a:xfrm>
            <a:off x="7677769" y="1424353"/>
            <a:ext cx="3919283" cy="516108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fr-FR" altLang="ko-KR" noProof="0"/>
              <a:t>Cliquez sur l'icône pour ajouter une image</a:t>
            </a:r>
            <a:endParaRPr lang="ko-KR" altLang="en-US" noProof="0" dirty="0"/>
          </a:p>
        </p:txBody>
      </p:sp>
      <p:sp>
        <p:nvSpPr>
          <p:cNvPr id="3"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fr-FR" altLang="ko-KR"/>
              <a:t>Modifiez les styles du texte du masque</a:t>
            </a:r>
          </a:p>
        </p:txBody>
      </p:sp>
    </p:spTree>
    <p:extLst>
      <p:ext uri="{BB962C8B-B14F-4D97-AF65-F5344CB8AC3E}">
        <p14:creationId xmlns:p14="http://schemas.microsoft.com/office/powerpoint/2010/main" val="1216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604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19"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4" r:id="rId5"/>
    <p:sldLayoutId id="2147483704" r:id="rId6"/>
    <p:sldLayoutId id="2147483705" r:id="rId7"/>
    <p:sldLayoutId id="2147483706" r:id="rId8"/>
    <p:sldLayoutId id="2147483707" r:id="rId9"/>
    <p:sldLayoutId id="2147483708" r:id="rId10"/>
    <p:sldLayoutId id="2147483717" r:id="rId11"/>
    <p:sldLayoutId id="2147483709" r:id="rId12"/>
    <p:sldLayoutId id="2147483710" r:id="rId13"/>
    <p:sldLayoutId id="2147483711" r:id="rId14"/>
    <p:sldLayoutId id="2147483712" r:id="rId15"/>
    <p:sldLayoutId id="2147483718" r:id="rId16"/>
    <p:sldLayoutId id="2147483720" r:id="rId17"/>
  </p:sldLayoutIdLst>
  <p:txStyles>
    <p:titleStyle>
      <a:lvl1pPr algn="l" rtl="0" fontAlgn="base">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1552BFC8-5E57-26F7-A4B1-18803A8CCD25}"/>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5948" y="152400"/>
            <a:ext cx="6524625" cy="6747029"/>
          </a:xfrm>
          <a:prstGeom prst="rect">
            <a:avLst/>
          </a:prstGeom>
          <a:solidFill>
            <a:srgbClr val="FFFFFF">
              <a:alpha val="0"/>
            </a:srgbClr>
          </a:solidFill>
          <a:ln w="9525">
            <a:noFill/>
            <a:miter lim="800000"/>
            <a:headEnd/>
            <a:tailEnd/>
          </a:ln>
        </p:spPr>
      </p:pic>
    </p:spTree>
    <p:extLst>
      <p:ext uri="{BB962C8B-B14F-4D97-AF65-F5344CB8AC3E}">
        <p14:creationId xmlns:p14="http://schemas.microsoft.com/office/powerpoint/2010/main" val="601951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96621E76-7F9E-A205-B2B8-B9542D4C92F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2000" contrast="2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1" name="TextBox 14">
            <a:extLst>
              <a:ext uri="{FF2B5EF4-FFF2-40B4-BE49-F238E27FC236}">
                <a16:creationId xmlns="" xmlns:a16="http://schemas.microsoft.com/office/drawing/2014/main" id="{7B4A1A91-F5EF-B5FA-EB62-03402ACCAE2C}"/>
              </a:ext>
            </a:extLst>
          </p:cNvPr>
          <p:cNvSpPr txBox="1">
            <a:spLocks noChangeArrowheads="1"/>
          </p:cNvSpPr>
          <p:nvPr/>
        </p:nvSpPr>
        <p:spPr bwMode="auto">
          <a:xfrm flipH="1">
            <a:off x="4414467" y="3979594"/>
            <a:ext cx="1160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ko-KR" sz="5400" b="1" dirty="0">
                <a:solidFill>
                  <a:schemeClr val="accent2"/>
                </a:solidFill>
                <a:effectLst>
                  <a:outerShdw blurRad="38100" dist="38100" dir="2700000" algn="tl">
                    <a:srgbClr val="000000">
                      <a:alpha val="43137"/>
                    </a:srgbClr>
                  </a:outerShdw>
                </a:effectLst>
                <a:latin typeface="Ara Aqeeq Bold" panose="00000500000000000000" pitchFamily="2" charset="0"/>
                <a:cs typeface="Ara Aqeeq Bold" panose="00000500000000000000" pitchFamily="2" charset="0"/>
              </a:rPr>
              <a:t>02</a:t>
            </a:r>
          </a:p>
        </p:txBody>
      </p:sp>
      <p:sp>
        <p:nvSpPr>
          <p:cNvPr id="9" name="Espace réservé du texte 8">
            <a:extLst>
              <a:ext uri="{FF2B5EF4-FFF2-40B4-BE49-F238E27FC236}">
                <a16:creationId xmlns="" xmlns:a16="http://schemas.microsoft.com/office/drawing/2014/main" id="{E4D157CC-ADB5-78C3-A28D-1BE51D2519C3}"/>
              </a:ext>
            </a:extLst>
          </p:cNvPr>
          <p:cNvSpPr>
            <a:spLocks noGrp="1"/>
          </p:cNvSpPr>
          <p:nvPr>
            <p:ph type="body" sz="quarter" idx="10"/>
          </p:nvPr>
        </p:nvSpPr>
        <p:spPr>
          <a:xfrm>
            <a:off x="-103994" y="280695"/>
            <a:ext cx="11573197" cy="724247"/>
          </a:xfrm>
        </p:spPr>
        <p:txBody>
          <a:bodyPr/>
          <a:lstStyle/>
          <a:p>
            <a:pPr rtl="1"/>
            <a:r>
              <a:rPr lang="ar-DZ" sz="7200" b="1" dirty="0" smtClean="0">
                <a:solidFill>
                  <a:srgbClr val="FFFF00"/>
                </a:solidFill>
              </a:rPr>
              <a:t>منتجات  </a:t>
            </a:r>
            <a:r>
              <a:rPr lang="fr-FR" sz="7200" b="1" dirty="0" smtClean="0">
                <a:solidFill>
                  <a:srgbClr val="FFFF00"/>
                </a:solidFill>
              </a:rPr>
              <a:t> Philips</a:t>
            </a:r>
            <a:r>
              <a:rPr lang="ar-DZ" sz="7200" b="1" dirty="0" smtClean="0">
                <a:solidFill>
                  <a:srgbClr val="FFFF00"/>
                </a:solidFill>
              </a:rPr>
              <a:t>الجديدة</a:t>
            </a:r>
            <a:r>
              <a:rPr lang="fr-FR" sz="7200" b="1" dirty="0" smtClean="0">
                <a:solidFill>
                  <a:srgbClr val="FFFF00"/>
                </a:solidFill>
              </a:rPr>
              <a:t> </a:t>
            </a:r>
            <a:endParaRPr lang="fr-FR" sz="7200" dirty="0">
              <a:solidFill>
                <a:srgbClr val="FFFF00"/>
              </a:solidFill>
            </a:endParaRPr>
          </a:p>
        </p:txBody>
      </p:sp>
      <p:sp>
        <p:nvSpPr>
          <p:cNvPr id="2" name="ZoneTexte 1"/>
          <p:cNvSpPr txBox="1"/>
          <p:nvPr/>
        </p:nvSpPr>
        <p:spPr>
          <a:xfrm>
            <a:off x="6248400" y="5186961"/>
            <a:ext cx="2286000" cy="1200329"/>
          </a:xfrm>
          <a:prstGeom prst="rect">
            <a:avLst/>
          </a:prstGeom>
          <a:noFill/>
        </p:spPr>
        <p:txBody>
          <a:bodyPr wrap="square" rtlCol="0" anchor="ctr">
            <a:spAutoFit/>
          </a:bodyPr>
          <a:lstStyle/>
          <a:p>
            <a:pPr algn="ctr"/>
            <a:r>
              <a:rPr lang="ar-DZ" sz="2400" b="1" dirty="0" smtClean="0">
                <a:solidFill>
                  <a:schemeClr val="bg1"/>
                </a:solidFill>
                <a:effectLst>
                  <a:outerShdw blurRad="38100" dist="38100" dir="2700000" algn="tl">
                    <a:srgbClr val="000000">
                      <a:alpha val="43137"/>
                    </a:srgbClr>
                  </a:outerShdw>
                </a:effectLst>
              </a:rPr>
              <a:t>مصباح كهرباِئي حديث</a:t>
            </a:r>
            <a:endParaRPr lang="fr-FR" sz="2400" b="1" dirty="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a:p>
            <a:pPr algn="ctr"/>
            <a:endParaRPr lang="fr-FR" sz="2400" b="1" dirty="0" smtClean="0">
              <a:solidFill>
                <a:schemeClr val="bg1"/>
              </a:solidFill>
              <a:effectLst>
                <a:outerShdw blurRad="38100" dist="38100" dir="2700000" algn="tl">
                  <a:srgbClr val="000000">
                    <a:alpha val="43137"/>
                  </a:srgbClr>
                </a:outerShdw>
              </a:effectLst>
              <a:latin typeface="+mn-lt"/>
              <a:cs typeface="Ara Aqeeq Bold" panose="00000500000000000000" pitchFamily="2" charset="-78"/>
            </a:endParaRPr>
          </a:p>
        </p:txBody>
      </p:sp>
      <p:sp>
        <p:nvSpPr>
          <p:cNvPr id="3" name="ZoneTexte 2"/>
          <p:cNvSpPr txBox="1"/>
          <p:nvPr/>
        </p:nvSpPr>
        <p:spPr>
          <a:xfrm>
            <a:off x="9401908" y="5357782"/>
            <a:ext cx="2250830" cy="830997"/>
          </a:xfrm>
          <a:prstGeom prst="rect">
            <a:avLst/>
          </a:prstGeom>
          <a:noFill/>
        </p:spPr>
        <p:txBody>
          <a:bodyPr wrap="square" rtlCol="0" anchor="ctr">
            <a:spAutoFit/>
          </a:bodyPr>
          <a:lstStyle/>
          <a:p>
            <a:pPr algn="ctr"/>
            <a:r>
              <a:rPr lang="ar-DZ" sz="2400" b="1" dirty="0" smtClean="0">
                <a:solidFill>
                  <a:schemeClr val="bg1"/>
                </a:solidFill>
                <a:effectLst>
                  <a:outerShdw blurRad="38100" dist="38100" dir="2700000" algn="tl">
                    <a:srgbClr val="000000">
                      <a:alpha val="43137"/>
                    </a:srgbClr>
                  </a:outerShdw>
                </a:effectLst>
              </a:rPr>
              <a:t>مكواة بخار</a:t>
            </a:r>
          </a:p>
          <a:p>
            <a:pPr algn="ctr"/>
            <a:endParaRPr lang="fr-FR" sz="2400" b="1" dirty="0" smtClean="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
        <p:nvSpPr>
          <p:cNvPr id="4" name="ZoneTexte 3"/>
          <p:cNvSpPr txBox="1"/>
          <p:nvPr/>
        </p:nvSpPr>
        <p:spPr>
          <a:xfrm>
            <a:off x="786113" y="4471046"/>
            <a:ext cx="4208585" cy="1200329"/>
          </a:xfrm>
          <a:prstGeom prst="rect">
            <a:avLst/>
          </a:prstGeom>
          <a:noFill/>
        </p:spPr>
        <p:txBody>
          <a:bodyPr wrap="square" rtlCol="0" anchor="ctr">
            <a:spAutoFit/>
          </a:bodyPr>
          <a:lstStyle/>
          <a:p>
            <a:pPr algn="ctr"/>
            <a:r>
              <a:rPr lang="ar-DZ" sz="2400" b="1" dirty="0" smtClean="0">
                <a:solidFill>
                  <a:schemeClr val="bg1"/>
                </a:solidFill>
                <a:effectLst>
                  <a:outerShdw blurRad="38100" dist="38100" dir="2700000" algn="tl">
                    <a:srgbClr val="000000">
                      <a:alpha val="43137"/>
                    </a:srgbClr>
                  </a:outerShdw>
                </a:effectLst>
              </a:rPr>
              <a:t>جهاز تنفس اصطناعي للمساعدة في جائحة كورونا </a:t>
            </a:r>
          </a:p>
          <a:p>
            <a:pPr algn="ctr"/>
            <a:endParaRPr lang="fr-FR" sz="2400" b="1" dirty="0" smtClean="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pic>
        <p:nvPicPr>
          <p:cNvPr id="2051" name="Picture 3" descr="C:\Users\win\Desktop\e-30-hero.downlo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774" y="1326415"/>
            <a:ext cx="5166637" cy="29062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2" name="Picture 4" descr="C:\Users\win\Desktop\51LqRF9GWnL._AC_UF1000,1000_QL8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4270" y="1241030"/>
            <a:ext cx="2114259" cy="3830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053" name="Picture 5" descr="C:\Users\win\Desktop\81NoQf3B9DS._AC_SL1500_-550x550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1771" y="1632791"/>
            <a:ext cx="3046655" cy="3046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54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499A056F-4559-9296-43BE-64E4D21349FA}"/>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5000" contrast="32000"/>
                    </a14:imgEffect>
                  </a14:imgLayer>
                </a14:imgProps>
              </a:ex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7" name="Rectangle 6">
            <a:extLst>
              <a:ext uri="{FF2B5EF4-FFF2-40B4-BE49-F238E27FC236}">
                <a16:creationId xmlns="" xmlns:a16="http://schemas.microsoft.com/office/drawing/2014/main" id="{CC00AE97-4BC6-5972-1210-18C3AEF26058}"/>
              </a:ext>
            </a:extLst>
          </p:cNvPr>
          <p:cNvSpPr/>
          <p:nvPr/>
        </p:nvSpPr>
        <p:spPr>
          <a:xfrm>
            <a:off x="-3" y="-41429"/>
            <a:ext cx="12192000" cy="689942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3" name="Espace réservé du texte 2">
            <a:extLst>
              <a:ext uri="{FF2B5EF4-FFF2-40B4-BE49-F238E27FC236}">
                <a16:creationId xmlns="" xmlns:a16="http://schemas.microsoft.com/office/drawing/2014/main" id="{4EC5E29F-625D-0490-A74F-551E773BC375}"/>
              </a:ext>
            </a:extLst>
          </p:cNvPr>
          <p:cNvSpPr txBox="1">
            <a:spLocks/>
          </p:cNvSpPr>
          <p:nvPr/>
        </p:nvSpPr>
        <p:spPr>
          <a:xfrm>
            <a:off x="3220565" y="378982"/>
            <a:ext cx="7455673" cy="903365"/>
          </a:xfrm>
          <a:prstGeom prst="rect">
            <a:avLst/>
          </a:prstGeom>
          <a:solidFill>
            <a:schemeClr val="accent4">
              <a:alpha val="50000"/>
            </a:schemeClr>
          </a:solidFill>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r" rtl="1"/>
            <a:r>
              <a:rPr lang="ar-DZ" sz="5400" b="1" dirty="0">
                <a:solidFill>
                  <a:srgbClr val="FF0000"/>
                </a:solidFill>
              </a:rPr>
              <a:t>عوامل نجاح الشركة:</a:t>
            </a:r>
            <a:endParaRPr lang="fr-FR" sz="5400" dirty="0">
              <a:solidFill>
                <a:srgbClr val="FF0000"/>
              </a:solidFill>
            </a:endParaRPr>
          </a:p>
        </p:txBody>
      </p:sp>
      <p:grpSp>
        <p:nvGrpSpPr>
          <p:cNvPr id="24" name="Group 12">
            <a:extLst>
              <a:ext uri="{FF2B5EF4-FFF2-40B4-BE49-F238E27FC236}">
                <a16:creationId xmlns="" xmlns:a16="http://schemas.microsoft.com/office/drawing/2014/main" id="{EB4C0519-5AB2-2238-80F9-3595C8A2D798}"/>
              </a:ext>
            </a:extLst>
          </p:cNvPr>
          <p:cNvGrpSpPr>
            <a:grpSpLocks/>
          </p:cNvGrpSpPr>
          <p:nvPr/>
        </p:nvGrpSpPr>
        <p:grpSpPr bwMode="auto">
          <a:xfrm>
            <a:off x="552980" y="1624735"/>
            <a:ext cx="2464273" cy="2117488"/>
            <a:chOff x="4140083" y="-227046"/>
            <a:chExt cx="3204689" cy="3105239"/>
          </a:xfrm>
        </p:grpSpPr>
        <p:sp>
          <p:nvSpPr>
            <p:cNvPr id="25" name="Freeform: Shape 13">
              <a:extLst>
                <a:ext uri="{FF2B5EF4-FFF2-40B4-BE49-F238E27FC236}">
                  <a16:creationId xmlns="" xmlns:a16="http://schemas.microsoft.com/office/drawing/2014/main" id="{9A80BEBA-BEF5-13C2-2CEB-2A5EB023D9A2}"/>
                </a:ext>
              </a:extLst>
            </p:cNvPr>
            <p:cNvSpPr>
              <a:spLocks/>
            </p:cNvSpPr>
            <p:nvPr/>
          </p:nvSpPr>
          <p:spPr bwMode="auto">
            <a:xfrm>
              <a:off x="4140083" y="-227046"/>
              <a:ext cx="2889473" cy="3105239"/>
            </a:xfrm>
            <a:custGeom>
              <a:avLst/>
              <a:gdLst/>
              <a:ahLst/>
              <a:cxnLst/>
              <a:rect l="0" t="0" r="r" b="b"/>
              <a:pathLst>
                <a:path w="2933700" h="3152775">
                  <a:moveTo>
                    <a:pt x="2916809" y="1216399"/>
                  </a:moveTo>
                  <a:cubicBezTo>
                    <a:pt x="2802509" y="1187824"/>
                    <a:pt x="2689161" y="1158296"/>
                    <a:pt x="2574861" y="1129721"/>
                  </a:cubicBezTo>
                  <a:cubicBezTo>
                    <a:pt x="2563431" y="1126864"/>
                    <a:pt x="2555811" y="1123054"/>
                    <a:pt x="2549144" y="1112576"/>
                  </a:cubicBezTo>
                  <a:cubicBezTo>
                    <a:pt x="2506281" y="1048759"/>
                    <a:pt x="2462467" y="985894"/>
                    <a:pt x="2419604" y="923029"/>
                  </a:cubicBezTo>
                  <a:cubicBezTo>
                    <a:pt x="2414842" y="916361"/>
                    <a:pt x="2411984" y="910646"/>
                    <a:pt x="2414842" y="901121"/>
                  </a:cubicBezTo>
                  <a:cubicBezTo>
                    <a:pt x="2437701" y="818254"/>
                    <a:pt x="2444369" y="732529"/>
                    <a:pt x="2442464" y="646804"/>
                  </a:cubicBezTo>
                  <a:cubicBezTo>
                    <a:pt x="2442464" y="629659"/>
                    <a:pt x="2440559" y="617276"/>
                    <a:pt x="2421509" y="613466"/>
                  </a:cubicBezTo>
                  <a:cubicBezTo>
                    <a:pt x="2421509" y="613466"/>
                    <a:pt x="2421509" y="613466"/>
                    <a:pt x="2421509" y="613466"/>
                  </a:cubicBezTo>
                  <a:cubicBezTo>
                    <a:pt x="2423414" y="611561"/>
                    <a:pt x="2424367" y="610609"/>
                    <a:pt x="2426271" y="608704"/>
                  </a:cubicBezTo>
                  <a:cubicBezTo>
                    <a:pt x="2448179" y="611561"/>
                    <a:pt x="2466276" y="599179"/>
                    <a:pt x="2485326" y="593464"/>
                  </a:cubicBezTo>
                  <a:cubicBezTo>
                    <a:pt x="2522474" y="582986"/>
                    <a:pt x="2557717" y="573461"/>
                    <a:pt x="2595817" y="596321"/>
                  </a:cubicBezTo>
                  <a:cubicBezTo>
                    <a:pt x="2626296" y="615371"/>
                    <a:pt x="2647251" y="600131"/>
                    <a:pt x="2649156" y="562984"/>
                  </a:cubicBezTo>
                  <a:cubicBezTo>
                    <a:pt x="2650109" y="549649"/>
                    <a:pt x="2655824" y="538219"/>
                    <a:pt x="2660586" y="525836"/>
                  </a:cubicBezTo>
                  <a:cubicBezTo>
                    <a:pt x="2670111" y="502976"/>
                    <a:pt x="2681542" y="483926"/>
                    <a:pt x="2697734" y="465829"/>
                  </a:cubicBezTo>
                  <a:cubicBezTo>
                    <a:pt x="2697734" y="464876"/>
                    <a:pt x="2698686" y="463924"/>
                    <a:pt x="2698686" y="463924"/>
                  </a:cubicBezTo>
                  <a:cubicBezTo>
                    <a:pt x="2697734" y="447731"/>
                    <a:pt x="2707259" y="443921"/>
                    <a:pt x="2720594" y="445826"/>
                  </a:cubicBezTo>
                  <a:cubicBezTo>
                    <a:pt x="2739644" y="447731"/>
                    <a:pt x="2741549" y="436301"/>
                    <a:pt x="2738692" y="422966"/>
                  </a:cubicBezTo>
                  <a:cubicBezTo>
                    <a:pt x="2734881" y="406774"/>
                    <a:pt x="2727261" y="392486"/>
                    <a:pt x="2721546" y="377246"/>
                  </a:cubicBezTo>
                  <a:cubicBezTo>
                    <a:pt x="2715831" y="362959"/>
                    <a:pt x="2708211" y="346766"/>
                    <a:pt x="2717736" y="332479"/>
                  </a:cubicBezTo>
                  <a:cubicBezTo>
                    <a:pt x="2731071" y="311524"/>
                    <a:pt x="2729167" y="288664"/>
                    <a:pt x="2729167" y="265804"/>
                  </a:cubicBezTo>
                  <a:cubicBezTo>
                    <a:pt x="2730119" y="248659"/>
                    <a:pt x="2725356" y="231514"/>
                    <a:pt x="2732976" y="214369"/>
                  </a:cubicBezTo>
                  <a:cubicBezTo>
                    <a:pt x="2732976" y="214369"/>
                    <a:pt x="2732976" y="214369"/>
                    <a:pt x="2732976" y="214369"/>
                  </a:cubicBezTo>
                  <a:cubicBezTo>
                    <a:pt x="2739644" y="209606"/>
                    <a:pt x="2746311" y="205796"/>
                    <a:pt x="2752979" y="200081"/>
                  </a:cubicBezTo>
                  <a:cubicBezTo>
                    <a:pt x="2762504" y="191509"/>
                    <a:pt x="2782506" y="199129"/>
                    <a:pt x="2782506" y="180079"/>
                  </a:cubicBezTo>
                  <a:cubicBezTo>
                    <a:pt x="2782506" y="166744"/>
                    <a:pt x="2777744" y="152456"/>
                    <a:pt x="2769171" y="141026"/>
                  </a:cubicBezTo>
                  <a:cubicBezTo>
                    <a:pt x="2762504" y="132454"/>
                    <a:pt x="2756789" y="123881"/>
                    <a:pt x="2749169" y="116261"/>
                  </a:cubicBezTo>
                  <a:cubicBezTo>
                    <a:pt x="2709164" y="75304"/>
                    <a:pt x="2662492" y="41966"/>
                    <a:pt x="2611056" y="17201"/>
                  </a:cubicBezTo>
                  <a:cubicBezTo>
                    <a:pt x="2571051" y="-2801"/>
                    <a:pt x="2529142" y="-6611"/>
                    <a:pt x="2487231" y="12439"/>
                  </a:cubicBezTo>
                  <a:cubicBezTo>
                    <a:pt x="2458656" y="24821"/>
                    <a:pt x="2429129" y="34346"/>
                    <a:pt x="2398649" y="41014"/>
                  </a:cubicBezTo>
                  <a:cubicBezTo>
                    <a:pt x="2357692" y="49586"/>
                    <a:pt x="2329117" y="72446"/>
                    <a:pt x="2311019" y="110546"/>
                  </a:cubicBezTo>
                  <a:cubicBezTo>
                    <a:pt x="2277681" y="179126"/>
                    <a:pt x="2264346" y="251516"/>
                    <a:pt x="2268156" y="326764"/>
                  </a:cubicBezTo>
                  <a:cubicBezTo>
                    <a:pt x="2270061" y="357244"/>
                    <a:pt x="2262442" y="373436"/>
                    <a:pt x="2232914" y="382009"/>
                  </a:cubicBezTo>
                  <a:cubicBezTo>
                    <a:pt x="2218626" y="385819"/>
                    <a:pt x="2211959" y="384866"/>
                    <a:pt x="2202434" y="373436"/>
                  </a:cubicBezTo>
                  <a:cubicBezTo>
                    <a:pt x="2177669" y="342956"/>
                    <a:pt x="2151951" y="314381"/>
                    <a:pt x="2121471" y="290569"/>
                  </a:cubicBezTo>
                  <a:cubicBezTo>
                    <a:pt x="2095754" y="270566"/>
                    <a:pt x="2067179" y="261994"/>
                    <a:pt x="2033841" y="268661"/>
                  </a:cubicBezTo>
                  <a:cubicBezTo>
                    <a:pt x="2002409" y="275329"/>
                    <a:pt x="1979549" y="295331"/>
                    <a:pt x="1955736" y="313429"/>
                  </a:cubicBezTo>
                  <a:cubicBezTo>
                    <a:pt x="1928114" y="334384"/>
                    <a:pt x="1897634" y="346766"/>
                    <a:pt x="1863344" y="352481"/>
                  </a:cubicBezTo>
                  <a:cubicBezTo>
                    <a:pt x="1770951" y="367721"/>
                    <a:pt x="1677606" y="382961"/>
                    <a:pt x="1585214" y="398201"/>
                  </a:cubicBezTo>
                  <a:cubicBezTo>
                    <a:pt x="1478534" y="416299"/>
                    <a:pt x="1396619" y="467734"/>
                    <a:pt x="1358519" y="575366"/>
                  </a:cubicBezTo>
                  <a:cubicBezTo>
                    <a:pt x="1310894" y="714431"/>
                    <a:pt x="1260411" y="852544"/>
                    <a:pt x="1212786" y="991609"/>
                  </a:cubicBezTo>
                  <a:cubicBezTo>
                    <a:pt x="1194689" y="1044949"/>
                    <a:pt x="1212786" y="1064951"/>
                    <a:pt x="1268031" y="1056379"/>
                  </a:cubicBezTo>
                  <a:cubicBezTo>
                    <a:pt x="1268984" y="1056379"/>
                    <a:pt x="1270889" y="1057331"/>
                    <a:pt x="1271841" y="1058284"/>
                  </a:cubicBezTo>
                  <a:cubicBezTo>
                    <a:pt x="1271841" y="1063999"/>
                    <a:pt x="1266126" y="1065904"/>
                    <a:pt x="1263269" y="1069714"/>
                  </a:cubicBezTo>
                  <a:cubicBezTo>
                    <a:pt x="1201356" y="1133531"/>
                    <a:pt x="1139444" y="1197349"/>
                    <a:pt x="1077531" y="1262119"/>
                  </a:cubicBezTo>
                  <a:cubicBezTo>
                    <a:pt x="1054671" y="1285931"/>
                    <a:pt x="1055624" y="1284979"/>
                    <a:pt x="1076579" y="1310696"/>
                  </a:cubicBezTo>
                  <a:cubicBezTo>
                    <a:pt x="1086104" y="1322126"/>
                    <a:pt x="1104201" y="1329746"/>
                    <a:pt x="1098486" y="1351654"/>
                  </a:cubicBezTo>
                  <a:cubicBezTo>
                    <a:pt x="1085151" y="1406899"/>
                    <a:pt x="1085151" y="1462144"/>
                    <a:pt x="1085151" y="1518341"/>
                  </a:cubicBezTo>
                  <a:cubicBezTo>
                    <a:pt x="1085151" y="1645976"/>
                    <a:pt x="1090866" y="1773611"/>
                    <a:pt x="1065149" y="1900294"/>
                  </a:cubicBezTo>
                  <a:cubicBezTo>
                    <a:pt x="1061339" y="1917439"/>
                    <a:pt x="1059434" y="1920296"/>
                    <a:pt x="1043241" y="1912676"/>
                  </a:cubicBezTo>
                  <a:cubicBezTo>
                    <a:pt x="944181" y="1867909"/>
                    <a:pt x="845121" y="1825046"/>
                    <a:pt x="746061" y="1781231"/>
                  </a:cubicBezTo>
                  <a:cubicBezTo>
                    <a:pt x="739394" y="1778374"/>
                    <a:pt x="732726" y="1776469"/>
                    <a:pt x="727964" y="1768849"/>
                  </a:cubicBezTo>
                  <a:cubicBezTo>
                    <a:pt x="700341" y="1727891"/>
                    <a:pt x="661289" y="1698364"/>
                    <a:pt x="621284" y="1670741"/>
                  </a:cubicBezTo>
                  <a:cubicBezTo>
                    <a:pt x="611759" y="1665026"/>
                    <a:pt x="605091" y="1657406"/>
                    <a:pt x="600329" y="1646929"/>
                  </a:cubicBezTo>
                  <a:cubicBezTo>
                    <a:pt x="584136" y="1614544"/>
                    <a:pt x="567944" y="1582159"/>
                    <a:pt x="545084" y="1553584"/>
                  </a:cubicBezTo>
                  <a:cubicBezTo>
                    <a:pt x="519366" y="1520246"/>
                    <a:pt x="497459" y="1515484"/>
                    <a:pt x="458406" y="1531676"/>
                  </a:cubicBezTo>
                  <a:cubicBezTo>
                    <a:pt x="428879" y="1545011"/>
                    <a:pt x="403161" y="1564061"/>
                    <a:pt x="375539" y="1581206"/>
                  </a:cubicBezTo>
                  <a:cubicBezTo>
                    <a:pt x="359346" y="1591684"/>
                    <a:pt x="346011" y="1600256"/>
                    <a:pt x="367919" y="1617401"/>
                  </a:cubicBezTo>
                  <a:cubicBezTo>
                    <a:pt x="365061" y="1619306"/>
                    <a:pt x="364109" y="1620259"/>
                    <a:pt x="362204" y="1621211"/>
                  </a:cubicBezTo>
                  <a:cubicBezTo>
                    <a:pt x="355536" y="1623116"/>
                    <a:pt x="347916" y="1625021"/>
                    <a:pt x="341249" y="1627879"/>
                  </a:cubicBezTo>
                  <a:cubicBezTo>
                    <a:pt x="251714" y="1655501"/>
                    <a:pt x="169799" y="1694554"/>
                    <a:pt x="105981" y="1765991"/>
                  </a:cubicBezTo>
                  <a:cubicBezTo>
                    <a:pt x="66929" y="1808854"/>
                    <a:pt x="30734" y="1853621"/>
                    <a:pt x="6921" y="1906961"/>
                  </a:cubicBezTo>
                  <a:cubicBezTo>
                    <a:pt x="-6414" y="1936489"/>
                    <a:pt x="-699" y="1946966"/>
                    <a:pt x="25971" y="1963159"/>
                  </a:cubicBezTo>
                  <a:cubicBezTo>
                    <a:pt x="53594" y="1980304"/>
                    <a:pt x="79311" y="1979351"/>
                    <a:pt x="105981" y="1961254"/>
                  </a:cubicBezTo>
                  <a:cubicBezTo>
                    <a:pt x="156464" y="1926964"/>
                    <a:pt x="210756" y="1899341"/>
                    <a:pt x="272669" y="1891721"/>
                  </a:cubicBezTo>
                  <a:cubicBezTo>
                    <a:pt x="305054" y="1887911"/>
                    <a:pt x="338391" y="1883149"/>
                    <a:pt x="370776" y="1880291"/>
                  </a:cubicBezTo>
                  <a:cubicBezTo>
                    <a:pt x="400304" y="1878386"/>
                    <a:pt x="429831" y="1868861"/>
                    <a:pt x="459359" y="1869814"/>
                  </a:cubicBezTo>
                  <a:cubicBezTo>
                    <a:pt x="447929" y="1928869"/>
                    <a:pt x="437451" y="1986971"/>
                    <a:pt x="424116" y="2043169"/>
                  </a:cubicBezTo>
                  <a:cubicBezTo>
                    <a:pt x="420306" y="2060314"/>
                    <a:pt x="424116" y="2066029"/>
                    <a:pt x="439356" y="2071744"/>
                  </a:cubicBezTo>
                  <a:cubicBezTo>
                    <a:pt x="633666" y="2143182"/>
                    <a:pt x="824166" y="2224144"/>
                    <a:pt x="1011809" y="2313679"/>
                  </a:cubicBezTo>
                  <a:cubicBezTo>
                    <a:pt x="1064196" y="2339396"/>
                    <a:pt x="1114679" y="2369876"/>
                    <a:pt x="1171829" y="2384164"/>
                  </a:cubicBezTo>
                  <a:cubicBezTo>
                    <a:pt x="1238504" y="2401309"/>
                    <a:pt x="1277556" y="2386069"/>
                    <a:pt x="1314704" y="2327966"/>
                  </a:cubicBezTo>
                  <a:cubicBezTo>
                    <a:pt x="1348994" y="2274626"/>
                    <a:pt x="1373759" y="2215571"/>
                    <a:pt x="1398524" y="2157469"/>
                  </a:cubicBezTo>
                  <a:cubicBezTo>
                    <a:pt x="1433766" y="2075554"/>
                    <a:pt x="1468056" y="1992686"/>
                    <a:pt x="1503299" y="1907914"/>
                  </a:cubicBezTo>
                  <a:cubicBezTo>
                    <a:pt x="1560449" y="1979351"/>
                    <a:pt x="1617599" y="2050789"/>
                    <a:pt x="1674749" y="2120321"/>
                  </a:cubicBezTo>
                  <a:cubicBezTo>
                    <a:pt x="1684274" y="2132704"/>
                    <a:pt x="1684274" y="2141276"/>
                    <a:pt x="1678559" y="2155564"/>
                  </a:cubicBezTo>
                  <a:cubicBezTo>
                    <a:pt x="1579499" y="2392736"/>
                    <a:pt x="1481391" y="2630861"/>
                    <a:pt x="1382331" y="2868034"/>
                  </a:cubicBezTo>
                  <a:cubicBezTo>
                    <a:pt x="1379474" y="2873749"/>
                    <a:pt x="1375664" y="2879464"/>
                    <a:pt x="1374711" y="2886132"/>
                  </a:cubicBezTo>
                  <a:cubicBezTo>
                    <a:pt x="1371854" y="2909944"/>
                    <a:pt x="1362329" y="2918516"/>
                    <a:pt x="1340421" y="2912801"/>
                  </a:cubicBezTo>
                  <a:cubicBezTo>
                    <a:pt x="1328039" y="2909944"/>
                    <a:pt x="1328039" y="2919469"/>
                    <a:pt x="1325181" y="2924232"/>
                  </a:cubicBezTo>
                  <a:cubicBezTo>
                    <a:pt x="1287081" y="2982334"/>
                    <a:pt x="1281366" y="3047104"/>
                    <a:pt x="1284224" y="3113779"/>
                  </a:cubicBezTo>
                  <a:cubicBezTo>
                    <a:pt x="1285176" y="3126162"/>
                    <a:pt x="1291844" y="3125209"/>
                    <a:pt x="1300416" y="3126162"/>
                  </a:cubicBezTo>
                  <a:cubicBezTo>
                    <a:pt x="1358519" y="3129019"/>
                    <a:pt x="1417574" y="3131876"/>
                    <a:pt x="1475676" y="3136639"/>
                  </a:cubicBezTo>
                  <a:cubicBezTo>
                    <a:pt x="1493774" y="3137591"/>
                    <a:pt x="1505204" y="3136639"/>
                    <a:pt x="1504251" y="3114732"/>
                  </a:cubicBezTo>
                  <a:cubicBezTo>
                    <a:pt x="1503299" y="3102349"/>
                    <a:pt x="1507109" y="3095682"/>
                    <a:pt x="1522349" y="3101396"/>
                  </a:cubicBezTo>
                  <a:cubicBezTo>
                    <a:pt x="1580451" y="3122351"/>
                    <a:pt x="1639506" y="3139496"/>
                    <a:pt x="1700466" y="3151879"/>
                  </a:cubicBezTo>
                  <a:cubicBezTo>
                    <a:pt x="1755711" y="3159499"/>
                    <a:pt x="1810004" y="3159499"/>
                    <a:pt x="1864296" y="3148069"/>
                  </a:cubicBezTo>
                  <a:cubicBezTo>
                    <a:pt x="1888109" y="3141401"/>
                    <a:pt x="1911921" y="3135687"/>
                    <a:pt x="1930971" y="3117589"/>
                  </a:cubicBezTo>
                  <a:cubicBezTo>
                    <a:pt x="1956689" y="3093776"/>
                    <a:pt x="1952879" y="3069964"/>
                    <a:pt x="1919541" y="3057582"/>
                  </a:cubicBezTo>
                  <a:cubicBezTo>
                    <a:pt x="1896681" y="3049009"/>
                    <a:pt x="1872869" y="3049009"/>
                    <a:pt x="1849056" y="3047104"/>
                  </a:cubicBezTo>
                  <a:cubicBezTo>
                    <a:pt x="1810004" y="3045199"/>
                    <a:pt x="1769999" y="3044246"/>
                    <a:pt x="1731899" y="3031864"/>
                  </a:cubicBezTo>
                  <a:cubicBezTo>
                    <a:pt x="1694751" y="3019482"/>
                    <a:pt x="1670939" y="2994716"/>
                    <a:pt x="1653794" y="2957569"/>
                  </a:cubicBezTo>
                  <a:cubicBezTo>
                    <a:pt x="1682369" y="2965189"/>
                    <a:pt x="1707134" y="2969951"/>
                    <a:pt x="1731899" y="2977571"/>
                  </a:cubicBezTo>
                  <a:cubicBezTo>
                    <a:pt x="1747139" y="2982334"/>
                    <a:pt x="1752854" y="2978524"/>
                    <a:pt x="1758569" y="2964236"/>
                  </a:cubicBezTo>
                  <a:cubicBezTo>
                    <a:pt x="1853819" y="2726111"/>
                    <a:pt x="1950021" y="2488939"/>
                    <a:pt x="2045271" y="2250814"/>
                  </a:cubicBezTo>
                  <a:cubicBezTo>
                    <a:pt x="2066226" y="2199379"/>
                    <a:pt x="2071941" y="2146039"/>
                    <a:pt x="2063369" y="2090794"/>
                  </a:cubicBezTo>
                  <a:cubicBezTo>
                    <a:pt x="2050986" y="2016499"/>
                    <a:pt x="2020506" y="1949824"/>
                    <a:pt x="1989074" y="1882196"/>
                  </a:cubicBezTo>
                  <a:cubicBezTo>
                    <a:pt x="1967166" y="1835524"/>
                    <a:pt x="1943354" y="1788851"/>
                    <a:pt x="1919541" y="1741226"/>
                  </a:cubicBezTo>
                  <a:cubicBezTo>
                    <a:pt x="1970976" y="1748846"/>
                    <a:pt x="1970976" y="1748846"/>
                    <a:pt x="1962404" y="1698364"/>
                  </a:cubicBezTo>
                  <a:cubicBezTo>
                    <a:pt x="1960499" y="1685981"/>
                    <a:pt x="1957641" y="1674551"/>
                    <a:pt x="1955736" y="1662169"/>
                  </a:cubicBezTo>
                  <a:cubicBezTo>
                    <a:pt x="1934781" y="1553584"/>
                    <a:pt x="1914779" y="1445951"/>
                    <a:pt x="1892871" y="1337366"/>
                  </a:cubicBezTo>
                  <a:cubicBezTo>
                    <a:pt x="1890014" y="1324031"/>
                    <a:pt x="1892871" y="1316411"/>
                    <a:pt x="1904301" y="1308791"/>
                  </a:cubicBezTo>
                  <a:cubicBezTo>
                    <a:pt x="1996694" y="1244021"/>
                    <a:pt x="2089086" y="1179251"/>
                    <a:pt x="2181479" y="1113529"/>
                  </a:cubicBezTo>
                  <a:cubicBezTo>
                    <a:pt x="2191956" y="1105909"/>
                    <a:pt x="2196719" y="1106861"/>
                    <a:pt x="2204339" y="1116386"/>
                  </a:cubicBezTo>
                  <a:cubicBezTo>
                    <a:pt x="2235771" y="1154486"/>
                    <a:pt x="2270061" y="1190681"/>
                    <a:pt x="2305304" y="1225924"/>
                  </a:cubicBezTo>
                  <a:cubicBezTo>
                    <a:pt x="2390076" y="1311649"/>
                    <a:pt x="2488184" y="1374514"/>
                    <a:pt x="2608199" y="1395469"/>
                  </a:cubicBezTo>
                  <a:cubicBezTo>
                    <a:pt x="2706306" y="1412614"/>
                    <a:pt x="2805367" y="1422139"/>
                    <a:pt x="2902521" y="1445951"/>
                  </a:cubicBezTo>
                  <a:cubicBezTo>
                    <a:pt x="2913951" y="1448809"/>
                    <a:pt x="2912999" y="1442141"/>
                    <a:pt x="2912999" y="1435474"/>
                  </a:cubicBezTo>
                  <a:cubicBezTo>
                    <a:pt x="2919667" y="1369751"/>
                    <a:pt x="2926334" y="1304029"/>
                    <a:pt x="2933954" y="1239259"/>
                  </a:cubicBezTo>
                  <a:cubicBezTo>
                    <a:pt x="2933954" y="1224019"/>
                    <a:pt x="2929192" y="1220209"/>
                    <a:pt x="2916809" y="1216399"/>
                  </a:cubicBezTo>
                  <a:close/>
                  <a:moveTo>
                    <a:pt x="1512824" y="846829"/>
                  </a:moveTo>
                  <a:cubicBezTo>
                    <a:pt x="1523301" y="812539"/>
                    <a:pt x="1546161" y="784916"/>
                    <a:pt x="1561401" y="754436"/>
                  </a:cubicBezTo>
                  <a:cubicBezTo>
                    <a:pt x="1581404" y="713479"/>
                    <a:pt x="1608074" y="690619"/>
                    <a:pt x="1658556" y="705859"/>
                  </a:cubicBezTo>
                  <a:cubicBezTo>
                    <a:pt x="1609979" y="754436"/>
                    <a:pt x="1568069" y="806824"/>
                    <a:pt x="1512824" y="846829"/>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fr-FR"/>
            </a:p>
          </p:txBody>
        </p:sp>
        <p:sp>
          <p:nvSpPr>
            <p:cNvPr id="26" name="Freeform: Shape 14">
              <a:extLst>
                <a:ext uri="{FF2B5EF4-FFF2-40B4-BE49-F238E27FC236}">
                  <a16:creationId xmlns="" xmlns:a16="http://schemas.microsoft.com/office/drawing/2014/main" id="{26F2B2B8-8847-D6B2-8575-5A914F5FC9BE}"/>
                </a:ext>
              </a:extLst>
            </p:cNvPr>
            <p:cNvSpPr>
              <a:spLocks/>
            </p:cNvSpPr>
            <p:nvPr/>
          </p:nvSpPr>
          <p:spPr bwMode="auto">
            <a:xfrm>
              <a:off x="7053949" y="956501"/>
              <a:ext cx="290823" cy="225153"/>
            </a:xfrm>
            <a:custGeom>
              <a:avLst/>
              <a:gdLst>
                <a:gd name="T0" fmla="*/ 261989 w 295275"/>
                <a:gd name="T1" fmla="*/ 65172 h 228600"/>
                <a:gd name="T2" fmla="*/ 281690 w 295275"/>
                <a:gd name="T3" fmla="*/ 143976 h 228600"/>
                <a:gd name="T4" fmla="*/ 197257 w 295275"/>
                <a:gd name="T5" fmla="*/ 222779 h 228600"/>
                <a:gd name="T6" fmla="*/ 133464 w 295275"/>
                <a:gd name="T7" fmla="*/ 216213 h 228600"/>
                <a:gd name="T8" fmla="*/ 99691 w 295275"/>
                <a:gd name="T9" fmla="*/ 208708 h 228600"/>
                <a:gd name="T10" fmla="*/ 4938 w 295275"/>
                <a:gd name="T11" fmla="*/ 189006 h 228600"/>
                <a:gd name="T12" fmla="*/ 248 w 295275"/>
                <a:gd name="T13" fmla="*/ 173059 h 228600"/>
                <a:gd name="T14" fmla="*/ 6816 w 295275"/>
                <a:gd name="T15" fmla="*/ 71740 h 228600"/>
                <a:gd name="T16" fmla="*/ 20887 w 295275"/>
                <a:gd name="T17" fmla="*/ 52977 h 228600"/>
                <a:gd name="T18" fmla="*/ 110949 w 295275"/>
                <a:gd name="T19" fmla="*/ 18265 h 228600"/>
                <a:gd name="T20" fmla="*/ 255422 w 295275"/>
                <a:gd name="T21" fmla="*/ 12637 h 228600"/>
                <a:gd name="T22" fmla="*/ 261989 w 295275"/>
                <a:gd name="T23" fmla="*/ 65172 h 228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275" h="228600">
                  <a:moveTo>
                    <a:pt x="266000" y="66170"/>
                  </a:moveTo>
                  <a:cubicBezTo>
                    <a:pt x="305052" y="85220"/>
                    <a:pt x="314577" y="102365"/>
                    <a:pt x="286002" y="146180"/>
                  </a:cubicBezTo>
                  <a:cubicBezTo>
                    <a:pt x="264095" y="180470"/>
                    <a:pt x="235520" y="208093"/>
                    <a:pt x="200277" y="226190"/>
                  </a:cubicBezTo>
                  <a:cubicBezTo>
                    <a:pt x="180275" y="236668"/>
                    <a:pt x="153604" y="239525"/>
                    <a:pt x="135507" y="219523"/>
                  </a:cubicBezTo>
                  <a:cubicBezTo>
                    <a:pt x="124077" y="207140"/>
                    <a:pt x="115504" y="205235"/>
                    <a:pt x="101217" y="211903"/>
                  </a:cubicBezTo>
                  <a:cubicBezTo>
                    <a:pt x="64070" y="230953"/>
                    <a:pt x="35495" y="205235"/>
                    <a:pt x="5014" y="191900"/>
                  </a:cubicBezTo>
                  <a:cubicBezTo>
                    <a:pt x="-1653" y="189043"/>
                    <a:pt x="252" y="182375"/>
                    <a:pt x="252" y="175708"/>
                  </a:cubicBezTo>
                  <a:cubicBezTo>
                    <a:pt x="3109" y="141418"/>
                    <a:pt x="5014" y="107128"/>
                    <a:pt x="6920" y="72838"/>
                  </a:cubicBezTo>
                  <a:cubicBezTo>
                    <a:pt x="7872" y="63313"/>
                    <a:pt x="8825" y="51883"/>
                    <a:pt x="21207" y="53788"/>
                  </a:cubicBezTo>
                  <a:cubicBezTo>
                    <a:pt x="58354" y="59503"/>
                    <a:pt x="85977" y="35690"/>
                    <a:pt x="112647" y="18545"/>
                  </a:cubicBezTo>
                  <a:cubicBezTo>
                    <a:pt x="162177" y="-13840"/>
                    <a:pt x="210754" y="4258"/>
                    <a:pt x="259332" y="12830"/>
                  </a:cubicBezTo>
                  <a:cubicBezTo>
                    <a:pt x="286002" y="17593"/>
                    <a:pt x="287907" y="43310"/>
                    <a:pt x="266000" y="66170"/>
                  </a:cubicBezTo>
                  <a:close/>
                </a:path>
              </a:pathLst>
            </a:custGeom>
            <a:solidFill>
              <a:srgbClr val="FDC68E"/>
            </a:solidFill>
            <a:ln>
              <a:noFill/>
            </a:ln>
            <a:extLst>
              <a:ext uri="{91240B29-F687-4F45-9708-019B960494DF}">
                <a14:hiddenLine xmlns:a14="http://schemas.microsoft.com/office/drawing/2010/main" w="7533" cap="flat">
                  <a:solidFill>
                    <a:srgbClr val="000000"/>
                  </a:solidFill>
                  <a:prstDash val="solid"/>
                  <a:miter lim="800000"/>
                  <a:headEnd/>
                  <a:tailEnd/>
                </a14:hiddenLine>
              </a:ext>
            </a:extLst>
          </p:spPr>
          <p:txBody>
            <a:bodyPr anchor="ctr"/>
            <a:lstStyle/>
            <a:p>
              <a:endParaRPr lang="fr-FR"/>
            </a:p>
          </p:txBody>
        </p:sp>
        <p:sp>
          <p:nvSpPr>
            <p:cNvPr id="27" name="Freeform: Shape 15">
              <a:extLst>
                <a:ext uri="{FF2B5EF4-FFF2-40B4-BE49-F238E27FC236}">
                  <a16:creationId xmlns="" xmlns:a16="http://schemas.microsoft.com/office/drawing/2014/main" id="{5374B71F-6F8F-C089-73B3-E5BD69E2E1AC}"/>
                </a:ext>
              </a:extLst>
            </p:cNvPr>
            <p:cNvSpPr>
              <a:spLocks/>
            </p:cNvSpPr>
            <p:nvPr/>
          </p:nvSpPr>
          <p:spPr bwMode="auto">
            <a:xfrm>
              <a:off x="7001683" y="984748"/>
              <a:ext cx="65670" cy="187630"/>
            </a:xfrm>
            <a:custGeom>
              <a:avLst/>
              <a:gdLst>
                <a:gd name="T0" fmla="*/ 28299 w 66675"/>
                <a:gd name="T1" fmla="*/ 0 h 190500"/>
                <a:gd name="T2" fmla="*/ 73721 w 66675"/>
                <a:gd name="T3" fmla="*/ 7075 h 190500"/>
                <a:gd name="T4" fmla="*/ 45423 w 66675"/>
                <a:gd name="T5" fmla="*/ 188764 h 190500"/>
                <a:gd name="T6" fmla="*/ 0 w 66675"/>
                <a:gd name="T7" fmla="*/ 181690 h 190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675" h="190500">
                  <a:moveTo>
                    <a:pt x="28732" y="0"/>
                  </a:moveTo>
                  <a:lnTo>
                    <a:pt x="74849" y="7183"/>
                  </a:lnTo>
                  <a:lnTo>
                    <a:pt x="46118" y="191651"/>
                  </a:lnTo>
                  <a:lnTo>
                    <a:pt x="0" y="184469"/>
                  </a:lnTo>
                  <a:lnTo>
                    <a:pt x="28732" y="0"/>
                  </a:lnTo>
                  <a:close/>
                </a:path>
              </a:pathLst>
            </a:custGeom>
            <a:solidFill>
              <a:srgbClr val="F2F2F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fr-FR"/>
            </a:p>
          </p:txBody>
        </p:sp>
        <p:sp>
          <p:nvSpPr>
            <p:cNvPr id="28" name="Freeform: Shape 16">
              <a:extLst>
                <a:ext uri="{FF2B5EF4-FFF2-40B4-BE49-F238E27FC236}">
                  <a16:creationId xmlns="" xmlns:a16="http://schemas.microsoft.com/office/drawing/2014/main" id="{EB965DA3-BA7E-5B07-4A84-F198E05B75D4}"/>
                </a:ext>
              </a:extLst>
            </p:cNvPr>
            <p:cNvSpPr>
              <a:spLocks/>
            </p:cNvSpPr>
            <p:nvPr/>
          </p:nvSpPr>
          <p:spPr bwMode="auto">
            <a:xfrm>
              <a:off x="6426741" y="-16067"/>
              <a:ext cx="422162" cy="394017"/>
            </a:xfrm>
            <a:custGeom>
              <a:avLst/>
              <a:gdLst>
                <a:gd name="T0" fmla="*/ 8985 w 428625"/>
                <a:gd name="T1" fmla="*/ 185683 h 400050"/>
                <a:gd name="T2" fmla="*/ 106552 w 428625"/>
                <a:gd name="T3" fmla="*/ 145343 h 400050"/>
                <a:gd name="T4" fmla="*/ 123438 w 428625"/>
                <a:gd name="T5" fmla="*/ 109693 h 400050"/>
                <a:gd name="T6" fmla="*/ 165654 w 428625"/>
                <a:gd name="T7" fmla="*/ 61849 h 400050"/>
                <a:gd name="T8" fmla="*/ 199427 w 428625"/>
                <a:gd name="T9" fmla="*/ 78735 h 400050"/>
                <a:gd name="T10" fmla="*/ 205994 w 428625"/>
                <a:gd name="T11" fmla="*/ 124704 h 400050"/>
                <a:gd name="T12" fmla="*/ 221005 w 428625"/>
                <a:gd name="T13" fmla="*/ 141590 h 400050"/>
                <a:gd name="T14" fmla="*/ 243520 w 428625"/>
                <a:gd name="T15" fmla="*/ 130332 h 400050"/>
                <a:gd name="T16" fmla="*/ 301684 w 428625"/>
                <a:gd name="T17" fmla="*/ 65602 h 400050"/>
                <a:gd name="T18" fmla="*/ 310128 w 428625"/>
                <a:gd name="T19" fmla="*/ 47776 h 400050"/>
                <a:gd name="T20" fmla="*/ 358910 w 428625"/>
                <a:gd name="T21" fmla="*/ 1808 h 400050"/>
                <a:gd name="T22" fmla="*/ 417075 w 428625"/>
                <a:gd name="T23" fmla="*/ 10251 h 400050"/>
                <a:gd name="T24" fmla="*/ 413323 w 428625"/>
                <a:gd name="T25" fmla="*/ 60910 h 400050"/>
                <a:gd name="T26" fmla="*/ 402066 w 428625"/>
                <a:gd name="T27" fmla="*/ 126580 h 400050"/>
                <a:gd name="T28" fmla="*/ 405817 w 428625"/>
                <a:gd name="T29" fmla="*/ 170673 h 400050"/>
                <a:gd name="T30" fmla="*/ 422705 w 428625"/>
                <a:gd name="T31" fmla="*/ 215703 h 400050"/>
                <a:gd name="T32" fmla="*/ 404880 w 428625"/>
                <a:gd name="T33" fmla="*/ 238219 h 400050"/>
                <a:gd name="T34" fmla="*/ 383303 w 428625"/>
                <a:gd name="T35" fmla="*/ 256043 h 400050"/>
                <a:gd name="T36" fmla="*/ 382364 w 428625"/>
                <a:gd name="T37" fmla="*/ 257919 h 400050"/>
                <a:gd name="T38" fmla="*/ 345777 w 428625"/>
                <a:gd name="T39" fmla="*/ 317022 h 400050"/>
                <a:gd name="T40" fmla="*/ 334519 w 428625"/>
                <a:gd name="T41" fmla="*/ 353609 h 400050"/>
                <a:gd name="T42" fmla="*/ 281984 w 428625"/>
                <a:gd name="T43" fmla="*/ 386444 h 400050"/>
                <a:gd name="T44" fmla="*/ 173159 w 428625"/>
                <a:gd name="T45" fmla="*/ 383629 h 400050"/>
                <a:gd name="T46" fmla="*/ 114995 w 428625"/>
                <a:gd name="T47" fmla="*/ 398639 h 400050"/>
                <a:gd name="T48" fmla="*/ 95294 w 428625"/>
                <a:gd name="T49" fmla="*/ 375186 h 400050"/>
                <a:gd name="T50" fmla="*/ 6171 w 428625"/>
                <a:gd name="T51" fmla="*/ 211951 h 400050"/>
                <a:gd name="T52" fmla="*/ 8985 w 428625"/>
                <a:gd name="T53" fmla="*/ 185683 h 4000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8625" h="400050">
                  <a:moveTo>
                    <a:pt x="9123" y="188526"/>
                  </a:moveTo>
                  <a:cubicBezTo>
                    <a:pt x="44365" y="179953"/>
                    <a:pt x="76751" y="163761"/>
                    <a:pt x="108183" y="147568"/>
                  </a:cubicBezTo>
                  <a:cubicBezTo>
                    <a:pt x="122471" y="139948"/>
                    <a:pt x="124376" y="125661"/>
                    <a:pt x="125328" y="111373"/>
                  </a:cubicBezTo>
                  <a:cubicBezTo>
                    <a:pt x="128185" y="85656"/>
                    <a:pt x="144378" y="71368"/>
                    <a:pt x="168190" y="62796"/>
                  </a:cubicBezTo>
                  <a:cubicBezTo>
                    <a:pt x="186288" y="57081"/>
                    <a:pt x="195813" y="62796"/>
                    <a:pt x="202480" y="79941"/>
                  </a:cubicBezTo>
                  <a:cubicBezTo>
                    <a:pt x="207243" y="95181"/>
                    <a:pt x="207243" y="110421"/>
                    <a:pt x="209148" y="126613"/>
                  </a:cubicBezTo>
                  <a:cubicBezTo>
                    <a:pt x="210101" y="136138"/>
                    <a:pt x="212005" y="143758"/>
                    <a:pt x="224388" y="143758"/>
                  </a:cubicBezTo>
                  <a:cubicBezTo>
                    <a:pt x="234865" y="143758"/>
                    <a:pt x="244390" y="145663"/>
                    <a:pt x="247248" y="132328"/>
                  </a:cubicBezTo>
                  <a:cubicBezTo>
                    <a:pt x="255821" y="99943"/>
                    <a:pt x="272965" y="76131"/>
                    <a:pt x="306303" y="66606"/>
                  </a:cubicBezTo>
                  <a:cubicBezTo>
                    <a:pt x="315828" y="63748"/>
                    <a:pt x="313923" y="55176"/>
                    <a:pt x="314876" y="48508"/>
                  </a:cubicBezTo>
                  <a:cubicBezTo>
                    <a:pt x="319638" y="15171"/>
                    <a:pt x="331068" y="2788"/>
                    <a:pt x="364405" y="1836"/>
                  </a:cubicBezTo>
                  <a:cubicBezTo>
                    <a:pt x="384408" y="883"/>
                    <a:pt x="405363" y="-4832"/>
                    <a:pt x="423460" y="10408"/>
                  </a:cubicBezTo>
                  <a:cubicBezTo>
                    <a:pt x="415840" y="26601"/>
                    <a:pt x="419651" y="44698"/>
                    <a:pt x="419651" y="61843"/>
                  </a:cubicBezTo>
                  <a:cubicBezTo>
                    <a:pt x="418698" y="84703"/>
                    <a:pt x="420603" y="107563"/>
                    <a:pt x="408221" y="128518"/>
                  </a:cubicBezTo>
                  <a:cubicBezTo>
                    <a:pt x="398696" y="143758"/>
                    <a:pt x="407268" y="158998"/>
                    <a:pt x="412030" y="173286"/>
                  </a:cubicBezTo>
                  <a:cubicBezTo>
                    <a:pt x="417746" y="188526"/>
                    <a:pt x="424413" y="203766"/>
                    <a:pt x="429176" y="219006"/>
                  </a:cubicBezTo>
                  <a:cubicBezTo>
                    <a:pt x="432985" y="232341"/>
                    <a:pt x="430128" y="244723"/>
                    <a:pt x="411078" y="241866"/>
                  </a:cubicBezTo>
                  <a:cubicBezTo>
                    <a:pt x="397743" y="239961"/>
                    <a:pt x="388218" y="243771"/>
                    <a:pt x="389171" y="259963"/>
                  </a:cubicBezTo>
                  <a:cubicBezTo>
                    <a:pt x="389171" y="260916"/>
                    <a:pt x="389171" y="261868"/>
                    <a:pt x="388218" y="261868"/>
                  </a:cubicBezTo>
                  <a:cubicBezTo>
                    <a:pt x="372978" y="279966"/>
                    <a:pt x="360596" y="299968"/>
                    <a:pt x="351071" y="321876"/>
                  </a:cubicBezTo>
                  <a:cubicBezTo>
                    <a:pt x="346308" y="334258"/>
                    <a:pt x="339640" y="345688"/>
                    <a:pt x="339640" y="359023"/>
                  </a:cubicBezTo>
                  <a:cubicBezTo>
                    <a:pt x="337735" y="396171"/>
                    <a:pt x="316780" y="411411"/>
                    <a:pt x="286301" y="392361"/>
                  </a:cubicBezTo>
                  <a:cubicBezTo>
                    <a:pt x="248201" y="369501"/>
                    <a:pt x="212958" y="379026"/>
                    <a:pt x="175810" y="389503"/>
                  </a:cubicBezTo>
                  <a:cubicBezTo>
                    <a:pt x="156760" y="395218"/>
                    <a:pt x="138663" y="406648"/>
                    <a:pt x="116755" y="404743"/>
                  </a:cubicBezTo>
                  <a:cubicBezTo>
                    <a:pt x="105326" y="400933"/>
                    <a:pt x="102468" y="389503"/>
                    <a:pt x="96753" y="380931"/>
                  </a:cubicBezTo>
                  <a:cubicBezTo>
                    <a:pt x="65321" y="325686"/>
                    <a:pt x="33888" y="271393"/>
                    <a:pt x="6265" y="215196"/>
                  </a:cubicBezTo>
                  <a:cubicBezTo>
                    <a:pt x="2455" y="207576"/>
                    <a:pt x="-7070" y="197098"/>
                    <a:pt x="9123" y="188526"/>
                  </a:cubicBezTo>
                  <a:close/>
                </a:path>
              </a:pathLst>
            </a:custGeom>
            <a:solidFill>
              <a:srgbClr val="FDC68E"/>
            </a:solidFill>
            <a:ln>
              <a:noFill/>
            </a:ln>
            <a:extLst>
              <a:ext uri="{91240B29-F687-4F45-9708-019B960494DF}">
                <a14:hiddenLine xmlns:a14="http://schemas.microsoft.com/office/drawing/2010/main" w="7533" cap="flat">
                  <a:solidFill>
                    <a:srgbClr val="000000"/>
                  </a:solidFill>
                  <a:prstDash val="solid"/>
                  <a:miter lim="800000"/>
                  <a:headEnd/>
                  <a:tailEnd/>
                </a14:hiddenLine>
              </a:ext>
            </a:extLst>
          </p:spPr>
          <p:txBody>
            <a:bodyPr anchor="ctr"/>
            <a:lstStyle/>
            <a:p>
              <a:endParaRPr lang="fr-FR"/>
            </a:p>
          </p:txBody>
        </p:sp>
        <p:sp>
          <p:nvSpPr>
            <p:cNvPr id="29" name="Freeform: Shape 17">
              <a:extLst>
                <a:ext uri="{FF2B5EF4-FFF2-40B4-BE49-F238E27FC236}">
                  <a16:creationId xmlns="" xmlns:a16="http://schemas.microsoft.com/office/drawing/2014/main" id="{E4F46860-96E9-3CF5-D721-4B9D9C73BD0D}"/>
                </a:ext>
              </a:extLst>
            </p:cNvPr>
            <p:cNvSpPr>
              <a:spLocks/>
            </p:cNvSpPr>
            <p:nvPr/>
          </p:nvSpPr>
          <p:spPr bwMode="auto">
            <a:xfrm>
              <a:off x="6374982" y="157532"/>
              <a:ext cx="150103" cy="497214"/>
            </a:xfrm>
            <a:custGeom>
              <a:avLst/>
              <a:gdLst>
                <a:gd name="T0" fmla="*/ 48783 w 152400"/>
                <a:gd name="T1" fmla="*/ 114 h 504825"/>
                <a:gd name="T2" fmla="*/ 56289 w 152400"/>
                <a:gd name="T3" fmla="*/ 34826 h 504825"/>
                <a:gd name="T4" fmla="*/ 155732 w 152400"/>
                <a:gd name="T5" fmla="*/ 214949 h 504825"/>
                <a:gd name="T6" fmla="*/ 151042 w 152400"/>
                <a:gd name="T7" fmla="*/ 219640 h 504825"/>
                <a:gd name="T8" fmla="*/ 134155 w 152400"/>
                <a:gd name="T9" fmla="*/ 236525 h 504825"/>
                <a:gd name="T10" fmla="*/ 102258 w 152400"/>
                <a:gd name="T11" fmla="*/ 269361 h 504825"/>
                <a:gd name="T12" fmla="*/ 121021 w 152400"/>
                <a:gd name="T13" fmla="*/ 307824 h 504825"/>
                <a:gd name="T14" fmla="*/ 106948 w 152400"/>
                <a:gd name="T15" fmla="*/ 391319 h 504825"/>
                <a:gd name="T16" fmla="*/ 0 w 152400"/>
                <a:gd name="T17" fmla="*/ 504833 h 504825"/>
                <a:gd name="T18" fmla="*/ 44093 w 152400"/>
                <a:gd name="T19" fmla="*/ 341598 h 504825"/>
                <a:gd name="T20" fmla="*/ 57227 w 152400"/>
                <a:gd name="T21" fmla="*/ 94867 h 504825"/>
                <a:gd name="T22" fmla="*/ 33773 w 152400"/>
                <a:gd name="T23" fmla="*/ 18877 h 504825"/>
                <a:gd name="T24" fmla="*/ 48783 w 152400"/>
                <a:gd name="T25" fmla="*/ 114 h 5048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400" h="504825">
                  <a:moveTo>
                    <a:pt x="49530" y="116"/>
                  </a:moveTo>
                  <a:cubicBezTo>
                    <a:pt x="39053" y="14404"/>
                    <a:pt x="51435" y="24881"/>
                    <a:pt x="57150" y="35359"/>
                  </a:cubicBezTo>
                  <a:cubicBezTo>
                    <a:pt x="90488" y="96319"/>
                    <a:pt x="123825" y="157279"/>
                    <a:pt x="158115" y="218239"/>
                  </a:cubicBezTo>
                  <a:cubicBezTo>
                    <a:pt x="156210" y="220144"/>
                    <a:pt x="155258" y="221096"/>
                    <a:pt x="153353" y="223002"/>
                  </a:cubicBezTo>
                  <a:cubicBezTo>
                    <a:pt x="147638" y="228717"/>
                    <a:pt x="141923" y="234431"/>
                    <a:pt x="136208" y="240146"/>
                  </a:cubicBezTo>
                  <a:cubicBezTo>
                    <a:pt x="124778" y="251577"/>
                    <a:pt x="109538" y="260149"/>
                    <a:pt x="103823" y="273484"/>
                  </a:cubicBezTo>
                  <a:cubicBezTo>
                    <a:pt x="98108" y="287771"/>
                    <a:pt x="119063" y="298249"/>
                    <a:pt x="122873" y="312536"/>
                  </a:cubicBezTo>
                  <a:cubicBezTo>
                    <a:pt x="130493" y="343017"/>
                    <a:pt x="122873" y="370639"/>
                    <a:pt x="108585" y="397309"/>
                  </a:cubicBezTo>
                  <a:cubicBezTo>
                    <a:pt x="83820" y="445886"/>
                    <a:pt x="40005" y="477319"/>
                    <a:pt x="0" y="512561"/>
                  </a:cubicBezTo>
                  <a:cubicBezTo>
                    <a:pt x="20003" y="458269"/>
                    <a:pt x="36195" y="403977"/>
                    <a:pt x="44768" y="346827"/>
                  </a:cubicBezTo>
                  <a:cubicBezTo>
                    <a:pt x="57150" y="263959"/>
                    <a:pt x="68580" y="181091"/>
                    <a:pt x="58103" y="96319"/>
                  </a:cubicBezTo>
                  <a:cubicBezTo>
                    <a:pt x="55245" y="68696"/>
                    <a:pt x="47625" y="42979"/>
                    <a:pt x="34290" y="19166"/>
                  </a:cubicBezTo>
                  <a:cubicBezTo>
                    <a:pt x="26670" y="3927"/>
                    <a:pt x="34290" y="-836"/>
                    <a:pt x="49530" y="116"/>
                  </a:cubicBezTo>
                  <a:close/>
                </a:path>
              </a:pathLst>
            </a:custGeom>
            <a:solidFill>
              <a:srgbClr val="FDFDFD"/>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fr-FR"/>
            </a:p>
          </p:txBody>
        </p:sp>
        <p:sp>
          <p:nvSpPr>
            <p:cNvPr id="30" name="Freeform: Shape 18">
              <a:extLst>
                <a:ext uri="{FF2B5EF4-FFF2-40B4-BE49-F238E27FC236}">
                  <a16:creationId xmlns="" xmlns:a16="http://schemas.microsoft.com/office/drawing/2014/main" id="{784BF8D6-96EA-5402-6162-87E7FC1B60B6}"/>
                </a:ext>
              </a:extLst>
            </p:cNvPr>
            <p:cNvSpPr>
              <a:spLocks/>
            </p:cNvSpPr>
            <p:nvPr/>
          </p:nvSpPr>
          <p:spPr bwMode="auto">
            <a:xfrm>
              <a:off x="5349699" y="779290"/>
              <a:ext cx="318967" cy="356494"/>
            </a:xfrm>
            <a:custGeom>
              <a:avLst/>
              <a:gdLst>
                <a:gd name="T0" fmla="*/ 226904 w 323850"/>
                <a:gd name="T1" fmla="*/ 177651 h 361950"/>
                <a:gd name="T2" fmla="*/ 209079 w 323850"/>
                <a:gd name="T3" fmla="*/ 276157 h 361950"/>
                <a:gd name="T4" fmla="*/ 172492 w 323850"/>
                <a:gd name="T5" fmla="*/ 332445 h 361950"/>
                <a:gd name="T6" fmla="*/ 149038 w 323850"/>
                <a:gd name="T7" fmla="*/ 343703 h 361950"/>
                <a:gd name="T8" fmla="*/ 100255 w 323850"/>
                <a:gd name="T9" fmla="*/ 354023 h 361950"/>
                <a:gd name="T10" fmla="*/ 73050 w 323850"/>
                <a:gd name="T11" fmla="*/ 352146 h 361950"/>
                <a:gd name="T12" fmla="*/ 72111 w 323850"/>
                <a:gd name="T13" fmla="*/ 316497 h 361950"/>
                <a:gd name="T14" fmla="*/ 43967 w 323850"/>
                <a:gd name="T15" fmla="*/ 266775 h 361950"/>
                <a:gd name="T16" fmla="*/ 62730 w 323850"/>
                <a:gd name="T17" fmla="*/ 181404 h 361950"/>
                <a:gd name="T18" fmla="*/ 46781 w 323850"/>
                <a:gd name="T19" fmla="*/ 217992 h 361950"/>
                <a:gd name="T20" fmla="*/ 14885 w 323850"/>
                <a:gd name="T21" fmla="*/ 233002 h 361950"/>
                <a:gd name="T22" fmla="*/ 2689 w 323850"/>
                <a:gd name="T23" fmla="*/ 200167 h 361950"/>
                <a:gd name="T24" fmla="*/ 77740 w 323850"/>
                <a:gd name="T25" fmla="*/ 12538 h 361950"/>
                <a:gd name="T26" fmla="*/ 99318 w 323850"/>
                <a:gd name="T27" fmla="*/ 2219 h 361950"/>
                <a:gd name="T28" fmla="*/ 230657 w 323850"/>
                <a:gd name="T29" fmla="*/ 59445 h 361950"/>
                <a:gd name="T30" fmla="*/ 265368 w 323850"/>
                <a:gd name="T31" fmla="*/ 112920 h 361950"/>
                <a:gd name="T32" fmla="*/ 308522 w 323850"/>
                <a:gd name="T33" fmla="*/ 215177 h 361950"/>
                <a:gd name="T34" fmla="*/ 317903 w 323850"/>
                <a:gd name="T35" fmla="*/ 245197 h 361950"/>
                <a:gd name="T36" fmla="*/ 280378 w 323850"/>
                <a:gd name="T37" fmla="*/ 242383 h 361950"/>
                <a:gd name="T38" fmla="*/ 250357 w 323850"/>
                <a:gd name="T39" fmla="*/ 207672 h 361950"/>
                <a:gd name="T40" fmla="*/ 226904 w 323850"/>
                <a:gd name="T41" fmla="*/ 177651 h 3619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3850" h="361950">
                  <a:moveTo>
                    <a:pt x="230378" y="180370"/>
                  </a:moveTo>
                  <a:cubicBezTo>
                    <a:pt x="223710" y="215613"/>
                    <a:pt x="223710" y="248950"/>
                    <a:pt x="212280" y="280383"/>
                  </a:cubicBezTo>
                  <a:cubicBezTo>
                    <a:pt x="204660" y="302291"/>
                    <a:pt x="193230" y="322293"/>
                    <a:pt x="175133" y="337533"/>
                  </a:cubicBezTo>
                  <a:cubicBezTo>
                    <a:pt x="168465" y="343248"/>
                    <a:pt x="157988" y="351820"/>
                    <a:pt x="151320" y="348963"/>
                  </a:cubicBezTo>
                  <a:cubicBezTo>
                    <a:pt x="131318" y="339438"/>
                    <a:pt x="117030" y="348010"/>
                    <a:pt x="101790" y="359441"/>
                  </a:cubicBezTo>
                  <a:cubicBezTo>
                    <a:pt x="94170" y="365155"/>
                    <a:pt x="82740" y="365155"/>
                    <a:pt x="74168" y="357535"/>
                  </a:cubicBezTo>
                  <a:cubicBezTo>
                    <a:pt x="61785" y="346105"/>
                    <a:pt x="70358" y="333723"/>
                    <a:pt x="73215" y="321341"/>
                  </a:cubicBezTo>
                  <a:cubicBezTo>
                    <a:pt x="39878" y="313720"/>
                    <a:pt x="33210" y="303243"/>
                    <a:pt x="44640" y="270858"/>
                  </a:cubicBezTo>
                  <a:cubicBezTo>
                    <a:pt x="54165" y="243235"/>
                    <a:pt x="67500" y="216566"/>
                    <a:pt x="63690" y="184180"/>
                  </a:cubicBezTo>
                  <a:cubicBezTo>
                    <a:pt x="52260" y="194658"/>
                    <a:pt x="54165" y="210850"/>
                    <a:pt x="47497" y="221328"/>
                  </a:cubicBezTo>
                  <a:cubicBezTo>
                    <a:pt x="39878" y="233710"/>
                    <a:pt x="31305" y="243235"/>
                    <a:pt x="15113" y="236568"/>
                  </a:cubicBezTo>
                  <a:cubicBezTo>
                    <a:pt x="-128" y="230853"/>
                    <a:pt x="-2985" y="217518"/>
                    <a:pt x="2730" y="203230"/>
                  </a:cubicBezTo>
                  <a:cubicBezTo>
                    <a:pt x="27495" y="139413"/>
                    <a:pt x="37972" y="69880"/>
                    <a:pt x="78930" y="12730"/>
                  </a:cubicBezTo>
                  <a:cubicBezTo>
                    <a:pt x="84645" y="5110"/>
                    <a:pt x="86550" y="-4415"/>
                    <a:pt x="100838" y="2253"/>
                  </a:cubicBezTo>
                  <a:cubicBezTo>
                    <a:pt x="145605" y="21303"/>
                    <a:pt x="191325" y="37495"/>
                    <a:pt x="234188" y="60355"/>
                  </a:cubicBezTo>
                  <a:cubicBezTo>
                    <a:pt x="256095" y="71785"/>
                    <a:pt x="269430" y="87025"/>
                    <a:pt x="269430" y="114648"/>
                  </a:cubicBezTo>
                  <a:cubicBezTo>
                    <a:pt x="268478" y="154653"/>
                    <a:pt x="284670" y="189895"/>
                    <a:pt x="313245" y="218470"/>
                  </a:cubicBezTo>
                  <a:cubicBezTo>
                    <a:pt x="320865" y="226091"/>
                    <a:pt x="336105" y="235616"/>
                    <a:pt x="322770" y="248950"/>
                  </a:cubicBezTo>
                  <a:cubicBezTo>
                    <a:pt x="311340" y="261333"/>
                    <a:pt x="297053" y="254666"/>
                    <a:pt x="284670" y="246093"/>
                  </a:cubicBezTo>
                  <a:cubicBezTo>
                    <a:pt x="271335" y="237520"/>
                    <a:pt x="262763" y="223233"/>
                    <a:pt x="254190" y="210850"/>
                  </a:cubicBezTo>
                  <a:cubicBezTo>
                    <a:pt x="247522" y="201325"/>
                    <a:pt x="243713" y="189895"/>
                    <a:pt x="230378" y="180370"/>
                  </a:cubicBezTo>
                  <a:close/>
                </a:path>
              </a:pathLst>
            </a:custGeom>
            <a:solidFill>
              <a:srgbClr val="FDC68E"/>
            </a:solidFill>
            <a:ln>
              <a:noFill/>
            </a:ln>
            <a:extLst>
              <a:ext uri="{91240B29-F687-4F45-9708-019B960494DF}">
                <a14:hiddenLine xmlns:a14="http://schemas.microsoft.com/office/drawing/2010/main" w="7533" cap="flat">
                  <a:solidFill>
                    <a:srgbClr val="000000"/>
                  </a:solidFill>
                  <a:prstDash val="solid"/>
                  <a:miter lim="800000"/>
                  <a:headEnd/>
                  <a:tailEnd/>
                </a14:hiddenLine>
              </a:ext>
            </a:extLst>
          </p:spPr>
          <p:txBody>
            <a:bodyPr anchor="ctr"/>
            <a:lstStyle/>
            <a:p>
              <a:endParaRPr lang="fr-FR"/>
            </a:p>
          </p:txBody>
        </p:sp>
      </p:grpSp>
      <p:sp>
        <p:nvSpPr>
          <p:cNvPr id="31" name="ZoneTexte 30"/>
          <p:cNvSpPr txBox="1"/>
          <p:nvPr/>
        </p:nvSpPr>
        <p:spPr>
          <a:xfrm>
            <a:off x="3220565" y="1361124"/>
            <a:ext cx="7858180" cy="8586966"/>
          </a:xfrm>
          <a:prstGeom prst="rect">
            <a:avLst/>
          </a:prstGeom>
          <a:noFill/>
        </p:spPr>
        <p:txBody>
          <a:bodyPr wrap="square" rtlCol="0">
            <a:spAutoFit/>
          </a:bodyPr>
          <a:lstStyle/>
          <a:p>
            <a:pPr algn="r" rtl="1"/>
            <a:r>
              <a:rPr lang="ar-DZ" sz="2000" b="1" dirty="0" smtClean="0">
                <a:solidFill>
                  <a:schemeClr val="bg1"/>
                </a:solidFill>
                <a:latin typeface="Verdana"/>
                <a:cs typeface="Tahoma" panose="020B0604030504040204" pitchFamily="34" charset="0"/>
              </a:rPr>
              <a:t>    </a:t>
            </a:r>
            <a:r>
              <a:rPr lang="ar-SA" sz="2400" b="1" dirty="0">
                <a:solidFill>
                  <a:schemeClr val="bg1"/>
                </a:solidFill>
              </a:rPr>
              <a:t>هناك عدة عوامل رئيسية ساهمت في نجاح شركة </a:t>
            </a:r>
            <a:r>
              <a:rPr lang="fr-FR" sz="2400" b="1" dirty="0">
                <a:solidFill>
                  <a:schemeClr val="bg1"/>
                </a:solidFill>
              </a:rPr>
              <a:t>Philips</a:t>
            </a:r>
            <a:r>
              <a:rPr lang="ar-SA" sz="2400" b="1" dirty="0">
                <a:solidFill>
                  <a:schemeClr val="bg1"/>
                </a:solidFill>
              </a:rPr>
              <a:t> عالميًا، وأبرزها:</a:t>
            </a:r>
            <a:endParaRPr lang="fr-FR" sz="2400" b="1" dirty="0">
              <a:solidFill>
                <a:schemeClr val="bg1"/>
              </a:solidFill>
            </a:endParaRPr>
          </a:p>
          <a:p>
            <a:pPr algn="r" rtl="1"/>
            <a:r>
              <a:rPr lang="ar-SA" sz="2400" b="1" dirty="0">
                <a:solidFill>
                  <a:srgbClr val="FFFF00"/>
                </a:solidFill>
              </a:rPr>
              <a:t>1. الابتكار والبحث والتطوير:</a:t>
            </a:r>
            <a:endParaRPr lang="fr-FR" sz="2400" b="1" dirty="0">
              <a:solidFill>
                <a:srgbClr val="FFFF00"/>
              </a:solidFill>
            </a:endParaRPr>
          </a:p>
          <a:p>
            <a:pPr algn="r" rtl="1"/>
            <a:r>
              <a:rPr lang="ar-SA" sz="2400" b="1" dirty="0"/>
              <a:t>- </a:t>
            </a:r>
            <a:r>
              <a:rPr lang="fr-FR" sz="2400" b="1" dirty="0">
                <a:solidFill>
                  <a:schemeClr val="bg1"/>
                </a:solidFill>
              </a:rPr>
              <a:t>Philips</a:t>
            </a:r>
            <a:r>
              <a:rPr lang="ar-SA" sz="2400" b="1" dirty="0">
                <a:solidFill>
                  <a:schemeClr val="bg1"/>
                </a:solidFill>
              </a:rPr>
              <a:t> تعتبر شركة رائدة في مجال البحث والتطوير التكنولوجي، حيث تستثمر ما يصل إلى 5% من إيراداتها في هذا المجال سنويًا.</a:t>
            </a:r>
            <a:endParaRPr lang="fr-FR" sz="2400" b="1" dirty="0">
              <a:solidFill>
                <a:schemeClr val="bg1"/>
              </a:solidFill>
            </a:endParaRPr>
          </a:p>
          <a:p>
            <a:pPr algn="r" rtl="1"/>
            <a:r>
              <a:rPr lang="ar-SA" sz="2400" b="1" dirty="0"/>
              <a:t>2. </a:t>
            </a:r>
            <a:r>
              <a:rPr lang="ar-SA" sz="2400" b="1" dirty="0">
                <a:solidFill>
                  <a:srgbClr val="FFFF00"/>
                </a:solidFill>
              </a:rPr>
              <a:t>التنوع والتكامل:</a:t>
            </a:r>
            <a:endParaRPr lang="fr-FR" sz="2400" b="1" dirty="0">
              <a:solidFill>
                <a:srgbClr val="FFFF00"/>
              </a:solidFill>
            </a:endParaRPr>
          </a:p>
          <a:p>
            <a:pPr algn="r" rtl="1"/>
            <a:r>
              <a:rPr lang="ar-SA" sz="2400" b="1" dirty="0"/>
              <a:t>- </a:t>
            </a:r>
            <a:r>
              <a:rPr lang="fr-FR" sz="2400" b="1" dirty="0">
                <a:solidFill>
                  <a:schemeClr val="bg1"/>
                </a:solidFill>
              </a:rPr>
              <a:t>Philips</a:t>
            </a:r>
            <a:r>
              <a:rPr lang="ar-SA" sz="2400" b="1" dirty="0">
                <a:solidFill>
                  <a:schemeClr val="bg1"/>
                </a:solidFill>
              </a:rPr>
              <a:t> لديها محفظة واسعة ومتنوعة من المنتجات والخدمات تغطي مجالات متعددة كالإضاءة والإلكترونيات والرعاية الصحية والعناية الشخصية</a:t>
            </a:r>
            <a:r>
              <a:rPr lang="ar-SA" sz="2400" b="1" dirty="0"/>
              <a:t>.</a:t>
            </a:r>
            <a:endParaRPr lang="fr-FR" sz="2400" b="1" dirty="0"/>
          </a:p>
          <a:p>
            <a:pPr algn="r" rtl="1"/>
            <a:r>
              <a:rPr lang="ar-SA" sz="2400" b="1" dirty="0"/>
              <a:t>. </a:t>
            </a:r>
            <a:r>
              <a:rPr lang="ar-SA" sz="2400" b="1" dirty="0">
                <a:solidFill>
                  <a:srgbClr val="FFFF00"/>
                </a:solidFill>
              </a:rPr>
              <a:t>الجودة والموثوقية:</a:t>
            </a:r>
            <a:endParaRPr lang="fr-FR" sz="2400" b="1" dirty="0">
              <a:solidFill>
                <a:srgbClr val="FFFF00"/>
              </a:solidFill>
            </a:endParaRPr>
          </a:p>
          <a:p>
            <a:pPr algn="r" rtl="1"/>
            <a:r>
              <a:rPr lang="ar-SA" sz="2400" b="1" dirty="0">
                <a:solidFill>
                  <a:schemeClr val="bg1"/>
                </a:solidFill>
              </a:rPr>
              <a:t>- </a:t>
            </a:r>
            <a:r>
              <a:rPr lang="fr-FR" sz="2400" b="1" dirty="0">
                <a:solidFill>
                  <a:schemeClr val="bg1"/>
                </a:solidFill>
              </a:rPr>
              <a:t>Philips</a:t>
            </a:r>
            <a:r>
              <a:rPr lang="ar-SA" sz="2400" b="1" dirty="0">
                <a:solidFill>
                  <a:schemeClr val="bg1"/>
                </a:solidFill>
              </a:rPr>
              <a:t> تُعرف بتقديم منتجات عالية الجودة وموثوقة، مما أكسبها سمعة جيدة لدى العملاء حول العالم.</a:t>
            </a:r>
            <a:endParaRPr lang="fr-FR" sz="2400" b="1" dirty="0">
              <a:solidFill>
                <a:schemeClr val="bg1"/>
              </a:solidFill>
            </a:endParaRPr>
          </a:p>
          <a:p>
            <a:pPr algn="r" rtl="1"/>
            <a:r>
              <a:rPr lang="ar-SA" sz="2400" b="1" dirty="0"/>
              <a:t>4. </a:t>
            </a:r>
            <a:r>
              <a:rPr lang="ar-SA" sz="2400" b="1" dirty="0">
                <a:solidFill>
                  <a:srgbClr val="FFFF00"/>
                </a:solidFill>
              </a:rPr>
              <a:t>التسويق والعلامة التجارية:</a:t>
            </a:r>
            <a:endParaRPr lang="fr-FR" sz="2400" b="1" dirty="0">
              <a:solidFill>
                <a:srgbClr val="FFFF00"/>
              </a:solidFill>
            </a:endParaRPr>
          </a:p>
          <a:p>
            <a:pPr algn="r" rtl="1"/>
            <a:r>
              <a:rPr lang="ar-SA" sz="2400" b="1" dirty="0"/>
              <a:t>-</a:t>
            </a:r>
            <a:r>
              <a:rPr lang="ar-SA" sz="2400" b="1" dirty="0">
                <a:solidFill>
                  <a:schemeClr val="bg1"/>
                </a:solidFill>
              </a:rPr>
              <a:t> </a:t>
            </a:r>
            <a:r>
              <a:rPr lang="fr-FR" sz="2400" b="1" dirty="0">
                <a:solidFill>
                  <a:schemeClr val="bg1"/>
                </a:solidFill>
              </a:rPr>
              <a:t>Philips</a:t>
            </a:r>
            <a:r>
              <a:rPr lang="ar-SA" sz="2400" b="1" dirty="0">
                <a:solidFill>
                  <a:schemeClr val="bg1"/>
                </a:solidFill>
              </a:rPr>
              <a:t> استثمرت بشكل كبير في إبراز علامتها التجارية عالميًا من خلال حملات تسويقية واسعة النطاق.</a:t>
            </a:r>
            <a:endParaRPr lang="fr-FR" sz="2400" b="1" dirty="0">
              <a:solidFill>
                <a:schemeClr val="bg1"/>
              </a:solidFill>
            </a:endParaRPr>
          </a:p>
          <a:p>
            <a:pPr algn="r" rtl="1" eaLnBrk="1" fontAlgn="auto" hangingPunct="1">
              <a:spcBef>
                <a:spcPts val="0"/>
              </a:spcBef>
              <a:spcAft>
                <a:spcPts val="0"/>
              </a:spcAft>
            </a:pPr>
            <a:endParaRPr lang="ar-DZ"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ar-DZ"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ar-DZ"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ar-DZ"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ar-DZ"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ar-DZ"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ar-DZ" b="1" i="1"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ar-DZ" b="1" i="1"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ar-DZ"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fr-FR" b="1" i="1" dirty="0" smtClean="0">
              <a:solidFill>
                <a:prstClr val="black"/>
              </a:solidFill>
              <a:latin typeface="Verdana"/>
            </a:endParaRPr>
          </a:p>
          <a:p>
            <a:pPr algn="r" rtl="1" eaLnBrk="1" fontAlgn="auto" hangingPunct="1">
              <a:spcBef>
                <a:spcPts val="0"/>
              </a:spcBef>
              <a:spcAft>
                <a:spcPts val="0"/>
              </a:spcAft>
            </a:pPr>
            <a:endParaRPr lang="ar-DZ" dirty="0" smtClean="0">
              <a:solidFill>
                <a:prstClr val="black"/>
              </a:solidFill>
              <a:latin typeface="Verdana"/>
              <a:cs typeface="Tahoma" panose="020B0604030504040204" pitchFamily="34" charset="0"/>
            </a:endParaRPr>
          </a:p>
          <a:p>
            <a:pPr algn="r" rtl="1" eaLnBrk="1" fontAlgn="auto" hangingPunct="1">
              <a:spcBef>
                <a:spcPts val="0"/>
              </a:spcBef>
              <a:spcAft>
                <a:spcPts val="0"/>
              </a:spcAft>
            </a:pPr>
            <a:endParaRPr lang="ar-DZ" b="1" dirty="0" smtClean="0">
              <a:solidFill>
                <a:prstClr val="black"/>
              </a:solidFill>
              <a:latin typeface="Verdana"/>
              <a:cs typeface="Tahoma" panose="020B0604030504040204" pitchFamily="34" charset="0"/>
            </a:endParaRPr>
          </a:p>
        </p:txBody>
      </p:sp>
    </p:spTree>
    <p:extLst>
      <p:ext uri="{BB962C8B-B14F-4D97-AF65-F5344CB8AC3E}">
        <p14:creationId xmlns:p14="http://schemas.microsoft.com/office/powerpoint/2010/main" val="3139439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05C78DCC-0DD6-1371-19E8-7B7F9806514D}"/>
              </a:ext>
            </a:extLst>
          </p:cNvPr>
          <p:cNvSpPr/>
          <p:nvPr/>
        </p:nvSpPr>
        <p:spPr>
          <a:xfrm>
            <a:off x="0" y="0"/>
            <a:ext cx="12192000" cy="689942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4" name="Oval Callout 10">
            <a:extLst>
              <a:ext uri="{FF2B5EF4-FFF2-40B4-BE49-F238E27FC236}">
                <a16:creationId xmlns="" xmlns:a16="http://schemas.microsoft.com/office/drawing/2014/main" id="{1BB6E3E4-EA21-3094-211A-BA5F174186DF}"/>
              </a:ext>
            </a:extLst>
          </p:cNvPr>
          <p:cNvSpPr/>
          <p:nvPr/>
        </p:nvSpPr>
        <p:spPr>
          <a:xfrm rot="2448331">
            <a:off x="6110950" y="1857862"/>
            <a:ext cx="1015441" cy="1043886"/>
          </a:xfrm>
          <a:prstGeom prst="wedgeEllipseCallout">
            <a:avLst>
              <a:gd name="adj1" fmla="val -37346"/>
              <a:gd name="adj2" fmla="val 1379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2700">
              <a:latin typeface="Ara Aqeeq Bold" panose="00000500000000000000" pitchFamily="2" charset="-78"/>
              <a:cs typeface="Ara Aqeeq Bold" panose="00000500000000000000" pitchFamily="2" charset="-78"/>
            </a:endParaRPr>
          </a:p>
        </p:txBody>
      </p:sp>
      <p:sp>
        <p:nvSpPr>
          <p:cNvPr id="6" name="Oval Callout 12">
            <a:extLst>
              <a:ext uri="{FF2B5EF4-FFF2-40B4-BE49-F238E27FC236}">
                <a16:creationId xmlns="" xmlns:a16="http://schemas.microsoft.com/office/drawing/2014/main" id="{54F191F6-59C5-8A69-F1C1-217CB1F1EA14}"/>
              </a:ext>
            </a:extLst>
          </p:cNvPr>
          <p:cNvSpPr/>
          <p:nvPr/>
        </p:nvSpPr>
        <p:spPr>
          <a:xfrm rot="405960">
            <a:off x="6092455" y="4498152"/>
            <a:ext cx="1068297" cy="1052650"/>
          </a:xfrm>
          <a:prstGeom prst="wedgeEllipseCallout">
            <a:avLst>
              <a:gd name="adj1" fmla="val -121824"/>
              <a:gd name="adj2" fmla="val -60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2700">
              <a:latin typeface="Ara Aqeeq Bold" panose="00000500000000000000" pitchFamily="2" charset="-78"/>
              <a:cs typeface="Ara Aqeeq Bold" panose="00000500000000000000" pitchFamily="2" charset="-78"/>
            </a:endParaRPr>
          </a:p>
        </p:txBody>
      </p:sp>
      <p:sp>
        <p:nvSpPr>
          <p:cNvPr id="11" name="Rectangle 18">
            <a:extLst>
              <a:ext uri="{FF2B5EF4-FFF2-40B4-BE49-F238E27FC236}">
                <a16:creationId xmlns="" xmlns:a16="http://schemas.microsoft.com/office/drawing/2014/main" id="{F26FC5BE-3473-26FA-4F91-D54319E9DDD6}"/>
              </a:ext>
            </a:extLst>
          </p:cNvPr>
          <p:cNvSpPr/>
          <p:nvPr/>
        </p:nvSpPr>
        <p:spPr bwMode="auto">
          <a:xfrm>
            <a:off x="7154987" y="420130"/>
            <a:ext cx="4847543" cy="5940088"/>
          </a:xfrm>
          <a:prstGeom prst="rect">
            <a:avLst/>
          </a:prstGeom>
        </p:spPr>
        <p:txBody>
          <a:bodyPr wrap="square">
            <a:spAutoFit/>
          </a:bodyPr>
          <a:lstStyle/>
          <a:p>
            <a:pPr algn="r" rtl="1"/>
            <a:r>
              <a:rPr lang="ar-SA" sz="2000" b="1" dirty="0">
                <a:solidFill>
                  <a:srgbClr val="FF0000"/>
                </a:solidFill>
              </a:rPr>
              <a:t>استراتيجية</a:t>
            </a:r>
            <a:r>
              <a:rPr lang="fr-FR" sz="2000" b="1" dirty="0">
                <a:solidFill>
                  <a:srgbClr val="FF0000"/>
                </a:solidFill>
              </a:rPr>
              <a:t> Philips Marketing Mix (4Ps)</a:t>
            </a:r>
            <a:endParaRPr lang="fr-FR" sz="2000" dirty="0">
              <a:solidFill>
                <a:srgbClr val="FF0000"/>
              </a:solidFill>
            </a:endParaRPr>
          </a:p>
          <a:p>
            <a:pPr algn="r" rtl="1"/>
            <a:r>
              <a:rPr lang="ar-SA" sz="2000" dirty="0"/>
              <a:t>استراتيجية التسويق المستخدمة من قبل</a:t>
            </a:r>
            <a:r>
              <a:rPr lang="fr-FR" sz="2000" dirty="0"/>
              <a:t> Philips </a:t>
            </a:r>
            <a:r>
              <a:rPr lang="ar-SA" sz="2000" dirty="0"/>
              <a:t>والمتمثلة في عناصر المزيج التسويقي الأربعة</a:t>
            </a:r>
            <a:r>
              <a:rPr lang="fr-FR" sz="2000" dirty="0"/>
              <a:t> (</a:t>
            </a:r>
            <a:r>
              <a:rPr lang="ar-SA" sz="2000" dirty="0"/>
              <a:t>4</a:t>
            </a:r>
            <a:r>
              <a:rPr lang="fr-FR" sz="2000" dirty="0"/>
              <a:t>Ps) </a:t>
            </a:r>
            <a:r>
              <a:rPr lang="ar-SA" sz="2000" dirty="0"/>
              <a:t>هي كالتالي</a:t>
            </a:r>
            <a:r>
              <a:rPr lang="fr-FR" sz="2000" dirty="0"/>
              <a:t>:</a:t>
            </a:r>
          </a:p>
          <a:p>
            <a:pPr algn="r" rtl="1"/>
            <a:r>
              <a:rPr lang="fr-FR" sz="2000" b="1" dirty="0">
                <a:solidFill>
                  <a:srgbClr val="C00000"/>
                </a:solidFill>
              </a:rPr>
              <a:t>1. </a:t>
            </a:r>
            <a:r>
              <a:rPr lang="ar-SA" sz="2000" b="1" dirty="0">
                <a:solidFill>
                  <a:srgbClr val="C00000"/>
                </a:solidFill>
              </a:rPr>
              <a:t>المنتج</a:t>
            </a:r>
            <a:r>
              <a:rPr lang="fr-FR" sz="2000" b="1" dirty="0">
                <a:solidFill>
                  <a:srgbClr val="C00000"/>
                </a:solidFill>
              </a:rPr>
              <a:t> (Product):</a:t>
            </a:r>
            <a:endParaRPr lang="fr-FR" sz="2000" dirty="0">
              <a:solidFill>
                <a:srgbClr val="C00000"/>
              </a:solidFill>
            </a:endParaRPr>
          </a:p>
          <a:p>
            <a:pPr algn="r" rtl="1"/>
            <a:r>
              <a:rPr lang="fr-FR" sz="2000" dirty="0"/>
              <a:t>- Philips </a:t>
            </a:r>
            <a:r>
              <a:rPr lang="ar-SA" sz="2000" dirty="0"/>
              <a:t>لديها محفظة واسعة ومتنوعة من المنتجات والخدمات في مجالات مختلفة كالإضاءة والإلكترونيات الاستهلاكية والرعاية الصحية والعناية الشخصية</a:t>
            </a:r>
            <a:r>
              <a:rPr lang="fr-FR" sz="2000" dirty="0"/>
              <a:t>.</a:t>
            </a:r>
          </a:p>
          <a:p>
            <a:pPr algn="r" rtl="1"/>
            <a:r>
              <a:rPr lang="fr-FR" sz="2000" dirty="0"/>
              <a:t>- </a:t>
            </a:r>
            <a:r>
              <a:rPr lang="ar-SA" sz="2000" dirty="0"/>
              <a:t>تركز الشركة على تقديم منتجات مبتكرة وذات جودة عالية، مستفيدة من استثماراتها الكبيرة في البحث والتطوير</a:t>
            </a:r>
            <a:r>
              <a:rPr lang="fr-FR" sz="2000" dirty="0"/>
              <a:t>.</a:t>
            </a:r>
          </a:p>
          <a:p>
            <a:pPr algn="r" rtl="1"/>
            <a:r>
              <a:rPr lang="fr-FR" sz="2000" dirty="0"/>
              <a:t>- </a:t>
            </a:r>
            <a:r>
              <a:rPr lang="ar-SA" sz="2000" dirty="0"/>
              <a:t>تتميز منتجات</a:t>
            </a:r>
            <a:r>
              <a:rPr lang="fr-FR" sz="2000" dirty="0"/>
              <a:t> Philips </a:t>
            </a:r>
            <a:r>
              <a:rPr lang="ar-SA" sz="2000" dirty="0"/>
              <a:t>بالموثوقية والأداء المتميز، مما أكسبها سمعة جيدة لدى العملاء</a:t>
            </a:r>
            <a:r>
              <a:rPr lang="fr-FR" sz="2000" dirty="0"/>
              <a:t>.</a:t>
            </a:r>
          </a:p>
          <a:p>
            <a:pPr algn="r" rtl="1"/>
            <a:r>
              <a:rPr lang="ar-SA" sz="2000" dirty="0"/>
              <a:t> </a:t>
            </a:r>
            <a:endParaRPr lang="fr-FR" sz="2000" dirty="0"/>
          </a:p>
          <a:p>
            <a:pPr algn="r" rtl="1"/>
            <a:r>
              <a:rPr lang="fr-FR" sz="2000" b="1" dirty="0">
                <a:solidFill>
                  <a:srgbClr val="C00000"/>
                </a:solidFill>
              </a:rPr>
              <a:t>2. </a:t>
            </a:r>
            <a:r>
              <a:rPr lang="ar-SA" sz="2000" b="1" dirty="0">
                <a:solidFill>
                  <a:srgbClr val="C00000"/>
                </a:solidFill>
              </a:rPr>
              <a:t>السعر</a:t>
            </a:r>
            <a:r>
              <a:rPr lang="fr-FR" sz="2000" b="1" dirty="0">
                <a:solidFill>
                  <a:srgbClr val="C00000"/>
                </a:solidFill>
              </a:rPr>
              <a:t> (Price):</a:t>
            </a:r>
            <a:endParaRPr lang="fr-FR" sz="2000" dirty="0">
              <a:solidFill>
                <a:srgbClr val="C00000"/>
              </a:solidFill>
            </a:endParaRPr>
          </a:p>
          <a:p>
            <a:pPr algn="r" rtl="1"/>
            <a:r>
              <a:rPr lang="fr-FR" sz="2000" dirty="0"/>
              <a:t>- Philips </a:t>
            </a:r>
            <a:r>
              <a:rPr lang="ar-SA" sz="2000" dirty="0"/>
              <a:t>تتبع استراتيجية التسعير المتوازنة بين الجودة والقيمة المقدمة</a:t>
            </a:r>
            <a:r>
              <a:rPr lang="fr-FR" sz="2000" dirty="0"/>
              <a:t>.</a:t>
            </a:r>
          </a:p>
          <a:p>
            <a:pPr algn="r" rtl="1"/>
            <a:r>
              <a:rPr lang="fr-FR" sz="2000" dirty="0"/>
              <a:t>- </a:t>
            </a:r>
            <a:r>
              <a:rPr lang="ar-SA" sz="2000" dirty="0"/>
              <a:t>تحدد الشركة أسعارها بما يتناسب مع المزايا التقنية والوظيفية التي تقدمها منتجاتها</a:t>
            </a:r>
            <a:r>
              <a:rPr lang="fr-FR" sz="2000" dirty="0"/>
              <a:t>.</a:t>
            </a:r>
          </a:p>
          <a:p>
            <a:pPr algn="r" rtl="1"/>
            <a:r>
              <a:rPr lang="fr-FR" sz="2000" dirty="0"/>
              <a:t>- </a:t>
            </a:r>
            <a:r>
              <a:rPr lang="ar-SA" sz="2000" dirty="0"/>
              <a:t>في بعض الأحيان، تستخدم</a:t>
            </a:r>
            <a:r>
              <a:rPr lang="fr-FR" sz="2000" dirty="0"/>
              <a:t> Philips </a:t>
            </a:r>
            <a:r>
              <a:rPr lang="ar-SA" sz="2000" dirty="0"/>
              <a:t>استراتيجية التسعير المرتفع لمنتجاتها المتطورة تكنولوجيًا والمبتكرة</a:t>
            </a:r>
            <a:r>
              <a:rPr lang="fr-FR" sz="2000" dirty="0"/>
              <a:t>.</a:t>
            </a:r>
          </a:p>
        </p:txBody>
      </p:sp>
      <p:sp>
        <p:nvSpPr>
          <p:cNvPr id="19" name="Oval Callout 11">
            <a:extLst>
              <a:ext uri="{FF2B5EF4-FFF2-40B4-BE49-F238E27FC236}">
                <a16:creationId xmlns="" xmlns:a16="http://schemas.microsoft.com/office/drawing/2014/main" id="{38DB40C3-72BB-E92E-31C2-0C63D7F04EAE}"/>
              </a:ext>
            </a:extLst>
          </p:cNvPr>
          <p:cNvSpPr/>
          <p:nvPr/>
        </p:nvSpPr>
        <p:spPr>
          <a:xfrm rot="302919">
            <a:off x="6115461" y="3330025"/>
            <a:ext cx="999171" cy="961151"/>
          </a:xfrm>
          <a:prstGeom prst="wedgeEllipseCallout">
            <a:avLst>
              <a:gd name="adj1" fmla="val -122623"/>
              <a:gd name="adj2" fmla="val 71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2700">
              <a:latin typeface="Ara Aqeeq Bold" panose="00000500000000000000" pitchFamily="2" charset="-78"/>
              <a:cs typeface="Ara Aqeeq Bold" panose="00000500000000000000" pitchFamily="2" charset="-78"/>
            </a:endParaRPr>
          </a:p>
        </p:txBody>
      </p:sp>
      <p:pic>
        <p:nvPicPr>
          <p:cNvPr id="33" name="Espace réservé pour une image  32">
            <a:extLst>
              <a:ext uri="{FF2B5EF4-FFF2-40B4-BE49-F238E27FC236}">
                <a16:creationId xmlns="" xmlns:a16="http://schemas.microsoft.com/office/drawing/2014/main" id="{5C0AD76B-B298-17C2-F4C3-A42698AB758E}"/>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1252538" y="2589213"/>
            <a:ext cx="3946525" cy="2384425"/>
          </a:xfrm>
        </p:spPr>
      </p:pic>
      <p:sp>
        <p:nvSpPr>
          <p:cNvPr id="35" name="Rectangle 7">
            <a:extLst>
              <a:ext uri="{FF2B5EF4-FFF2-40B4-BE49-F238E27FC236}">
                <a16:creationId xmlns="" xmlns:a16="http://schemas.microsoft.com/office/drawing/2014/main" id="{7BEFF03F-85FC-2B07-DDC5-2DB46C087F09}"/>
              </a:ext>
            </a:extLst>
          </p:cNvPr>
          <p:cNvSpPr/>
          <p:nvPr/>
        </p:nvSpPr>
        <p:spPr>
          <a:xfrm rot="18900000">
            <a:off x="6617403" y="2100723"/>
            <a:ext cx="225425" cy="503238"/>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36" name="Donut 24">
            <a:extLst>
              <a:ext uri="{FF2B5EF4-FFF2-40B4-BE49-F238E27FC236}">
                <a16:creationId xmlns="" xmlns:a16="http://schemas.microsoft.com/office/drawing/2014/main" id="{E58E1B87-44DD-A759-B2C1-EEB0614AEA56}"/>
              </a:ext>
            </a:extLst>
          </p:cNvPr>
          <p:cNvSpPr/>
          <p:nvPr/>
        </p:nvSpPr>
        <p:spPr>
          <a:xfrm>
            <a:off x="6355249" y="4713327"/>
            <a:ext cx="617537" cy="62230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
        <p:nvSpPr>
          <p:cNvPr id="37" name="Frame 17">
            <a:extLst>
              <a:ext uri="{FF2B5EF4-FFF2-40B4-BE49-F238E27FC236}">
                <a16:creationId xmlns="" xmlns:a16="http://schemas.microsoft.com/office/drawing/2014/main" id="{04D72585-34CF-2A29-70F3-9B6F66685DEE}"/>
              </a:ext>
            </a:extLst>
          </p:cNvPr>
          <p:cNvSpPr/>
          <p:nvPr/>
        </p:nvSpPr>
        <p:spPr>
          <a:xfrm>
            <a:off x="6410017" y="3539666"/>
            <a:ext cx="508000" cy="5080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p:bldP spid="19"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05C78DCC-0DD6-1371-19E8-7B7F9806514D}"/>
              </a:ext>
            </a:extLst>
          </p:cNvPr>
          <p:cNvSpPr/>
          <p:nvPr/>
        </p:nvSpPr>
        <p:spPr>
          <a:xfrm>
            <a:off x="0" y="0"/>
            <a:ext cx="12192000" cy="689942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4" name="Oval Callout 10">
            <a:extLst>
              <a:ext uri="{FF2B5EF4-FFF2-40B4-BE49-F238E27FC236}">
                <a16:creationId xmlns="" xmlns:a16="http://schemas.microsoft.com/office/drawing/2014/main" id="{1BB6E3E4-EA21-3094-211A-BA5F174186DF}"/>
              </a:ext>
            </a:extLst>
          </p:cNvPr>
          <p:cNvSpPr/>
          <p:nvPr/>
        </p:nvSpPr>
        <p:spPr>
          <a:xfrm rot="2448331">
            <a:off x="6110950" y="1857862"/>
            <a:ext cx="1015441" cy="1043886"/>
          </a:xfrm>
          <a:prstGeom prst="wedgeEllipseCallout">
            <a:avLst>
              <a:gd name="adj1" fmla="val -37346"/>
              <a:gd name="adj2" fmla="val 1379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2700">
              <a:latin typeface="Ara Aqeeq Bold" panose="00000500000000000000" pitchFamily="2" charset="-78"/>
              <a:cs typeface="Ara Aqeeq Bold" panose="00000500000000000000" pitchFamily="2" charset="-78"/>
            </a:endParaRPr>
          </a:p>
        </p:txBody>
      </p:sp>
      <p:sp>
        <p:nvSpPr>
          <p:cNvPr id="6" name="Oval Callout 12">
            <a:extLst>
              <a:ext uri="{FF2B5EF4-FFF2-40B4-BE49-F238E27FC236}">
                <a16:creationId xmlns="" xmlns:a16="http://schemas.microsoft.com/office/drawing/2014/main" id="{54F191F6-59C5-8A69-F1C1-217CB1F1EA14}"/>
              </a:ext>
            </a:extLst>
          </p:cNvPr>
          <p:cNvSpPr/>
          <p:nvPr/>
        </p:nvSpPr>
        <p:spPr>
          <a:xfrm rot="405960">
            <a:off x="6092455" y="4498152"/>
            <a:ext cx="1068297" cy="1052650"/>
          </a:xfrm>
          <a:prstGeom prst="wedgeEllipseCallout">
            <a:avLst>
              <a:gd name="adj1" fmla="val -121824"/>
              <a:gd name="adj2" fmla="val -60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2700">
              <a:latin typeface="Ara Aqeeq Bold" panose="00000500000000000000" pitchFamily="2" charset="-78"/>
              <a:cs typeface="Ara Aqeeq Bold" panose="00000500000000000000" pitchFamily="2" charset="-78"/>
            </a:endParaRPr>
          </a:p>
        </p:txBody>
      </p:sp>
      <p:sp>
        <p:nvSpPr>
          <p:cNvPr id="11" name="Rectangle 18">
            <a:extLst>
              <a:ext uri="{FF2B5EF4-FFF2-40B4-BE49-F238E27FC236}">
                <a16:creationId xmlns="" xmlns:a16="http://schemas.microsoft.com/office/drawing/2014/main" id="{F26FC5BE-3473-26FA-4F91-D54319E9DDD6}"/>
              </a:ext>
            </a:extLst>
          </p:cNvPr>
          <p:cNvSpPr/>
          <p:nvPr/>
        </p:nvSpPr>
        <p:spPr bwMode="auto">
          <a:xfrm>
            <a:off x="7219041" y="171893"/>
            <a:ext cx="4847543" cy="6555641"/>
          </a:xfrm>
          <a:prstGeom prst="rect">
            <a:avLst/>
          </a:prstGeom>
        </p:spPr>
        <p:txBody>
          <a:bodyPr wrap="square">
            <a:spAutoFit/>
          </a:bodyPr>
          <a:lstStyle/>
          <a:p>
            <a:pPr algn="r" rtl="1"/>
            <a:r>
              <a:rPr lang="fr-FR" sz="2000" b="1" dirty="0" smtClean="0">
                <a:solidFill>
                  <a:srgbClr val="C00000"/>
                </a:solidFill>
              </a:rPr>
              <a:t>3</a:t>
            </a:r>
            <a:r>
              <a:rPr lang="fr-FR" sz="2000" b="1" dirty="0">
                <a:solidFill>
                  <a:srgbClr val="C00000"/>
                </a:solidFill>
              </a:rPr>
              <a:t>. </a:t>
            </a:r>
            <a:r>
              <a:rPr lang="ar-SA" sz="2000" b="1" dirty="0">
                <a:solidFill>
                  <a:srgbClr val="C00000"/>
                </a:solidFill>
              </a:rPr>
              <a:t>المكان</a:t>
            </a:r>
            <a:r>
              <a:rPr lang="fr-FR" sz="2000" b="1" dirty="0">
                <a:solidFill>
                  <a:srgbClr val="C00000"/>
                </a:solidFill>
              </a:rPr>
              <a:t> (Place):</a:t>
            </a:r>
            <a:endParaRPr lang="fr-FR" sz="2000" dirty="0">
              <a:solidFill>
                <a:srgbClr val="C00000"/>
              </a:solidFill>
            </a:endParaRPr>
          </a:p>
          <a:p>
            <a:pPr algn="r" rtl="1"/>
            <a:r>
              <a:rPr lang="fr-FR" sz="2000" dirty="0"/>
              <a:t>- Philips </a:t>
            </a:r>
            <a:r>
              <a:rPr lang="ar-SA" sz="2000" dirty="0"/>
              <a:t>لديها شبكة توزيع عالمية واسعة تغطي العديد من الأسواق والقنوات التجارية المختلفة</a:t>
            </a:r>
            <a:r>
              <a:rPr lang="fr-FR" sz="2000" dirty="0"/>
              <a:t>.</a:t>
            </a:r>
          </a:p>
          <a:p>
            <a:pPr algn="r" rtl="1"/>
            <a:r>
              <a:rPr lang="fr-FR" sz="2000" dirty="0"/>
              <a:t>- </a:t>
            </a:r>
            <a:r>
              <a:rPr lang="ar-SA" sz="2000" dirty="0"/>
              <a:t>تتواجد منتجات</a:t>
            </a:r>
            <a:r>
              <a:rPr lang="fr-FR" sz="2000" dirty="0"/>
              <a:t> Philips </a:t>
            </a:r>
            <a:r>
              <a:rPr lang="ar-SA" sz="2000" dirty="0"/>
              <a:t>في مختلف قنوات البيع بالتجزئة والجملة، بما في ذلك المتاجر المتخصصة والمنافذ الإلكترونية</a:t>
            </a:r>
            <a:r>
              <a:rPr lang="fr-FR" sz="2000" dirty="0"/>
              <a:t>.</a:t>
            </a:r>
          </a:p>
          <a:p>
            <a:pPr algn="r" rtl="1"/>
            <a:r>
              <a:rPr lang="fr-FR" sz="2000" dirty="0"/>
              <a:t>- </a:t>
            </a:r>
            <a:r>
              <a:rPr lang="ar-SA" sz="2000" dirty="0"/>
              <a:t>تركز الشركة على ضمان توفر منتجاتها في المناطق الرئيسية والأسواق الحيوية حول العالم</a:t>
            </a:r>
            <a:r>
              <a:rPr lang="fr-FR" sz="2000" dirty="0"/>
              <a:t>.</a:t>
            </a:r>
          </a:p>
          <a:p>
            <a:pPr algn="r" rtl="1"/>
            <a:r>
              <a:rPr lang="fr-FR" sz="2000" b="1" dirty="0">
                <a:solidFill>
                  <a:srgbClr val="C00000"/>
                </a:solidFill>
              </a:rPr>
              <a:t>4. </a:t>
            </a:r>
            <a:r>
              <a:rPr lang="ar-SA" sz="2000" b="1" dirty="0">
                <a:solidFill>
                  <a:srgbClr val="C00000"/>
                </a:solidFill>
              </a:rPr>
              <a:t>الترويج</a:t>
            </a:r>
            <a:r>
              <a:rPr lang="fr-FR" sz="2000" b="1" dirty="0">
                <a:solidFill>
                  <a:srgbClr val="C00000"/>
                </a:solidFill>
              </a:rPr>
              <a:t> (Promotion):</a:t>
            </a:r>
          </a:p>
          <a:p>
            <a:pPr algn="r" rtl="1"/>
            <a:r>
              <a:rPr lang="fr-FR" sz="2000" dirty="0"/>
              <a:t>- Philips </a:t>
            </a:r>
            <a:r>
              <a:rPr lang="ar-SA" sz="2000" dirty="0"/>
              <a:t>تنفذ حملات تسويقية واسعة النطاق على المستوى العالمي لتعزيز علامتها التجارية</a:t>
            </a:r>
            <a:r>
              <a:rPr lang="fr-FR" sz="2000" dirty="0"/>
              <a:t>.</a:t>
            </a:r>
          </a:p>
          <a:p>
            <a:pPr algn="r" rtl="1"/>
            <a:r>
              <a:rPr lang="fr-FR" sz="2000" dirty="0"/>
              <a:t>- </a:t>
            </a:r>
            <a:r>
              <a:rPr lang="ar-SA" sz="2000" dirty="0"/>
              <a:t>تستخدم الشركة مزيجًا من وسائل الإعلان التلفزيوني والرقمي والطباعي لإبراز مزايا منتجاتها وقيمتها المضافة</a:t>
            </a:r>
            <a:r>
              <a:rPr lang="fr-FR" sz="2000" dirty="0"/>
              <a:t>.</a:t>
            </a:r>
          </a:p>
          <a:p>
            <a:pPr algn="r" rtl="1"/>
            <a:r>
              <a:rPr lang="fr-FR" sz="2000" dirty="0"/>
              <a:t>- </a:t>
            </a:r>
            <a:r>
              <a:rPr lang="ar-SA" sz="2000" dirty="0"/>
              <a:t>تشارك</a:t>
            </a:r>
            <a:r>
              <a:rPr lang="fr-FR" sz="2000" dirty="0"/>
              <a:t> Philips </a:t>
            </a:r>
            <a:r>
              <a:rPr lang="ar-SA" sz="2000" dirty="0"/>
              <a:t>بشكل فعال في المعارض والفعاليات الصناعية لتسليط الضوء على ابتكاراتها وتعزيز التواصل مع العملاء</a:t>
            </a:r>
            <a:r>
              <a:rPr lang="fr-FR" sz="2000" dirty="0"/>
              <a:t>.</a:t>
            </a:r>
          </a:p>
          <a:p>
            <a:pPr algn="r" rtl="1"/>
            <a:r>
              <a:rPr lang="fr-FR" sz="2000" dirty="0"/>
              <a:t>- </a:t>
            </a:r>
            <a:r>
              <a:rPr lang="ar-SA" sz="2000" dirty="0"/>
              <a:t>علاوة على ذلك، تستخدم الشركة برامج دعم المبيعات والعروض الترويجية لجذب المزيد من العملاء</a:t>
            </a:r>
            <a:r>
              <a:rPr lang="fr-FR" sz="2000" dirty="0"/>
              <a:t>.</a:t>
            </a:r>
          </a:p>
          <a:p>
            <a:pPr algn="r" rtl="1"/>
            <a:r>
              <a:rPr lang="ar-SA" sz="2000" dirty="0"/>
              <a:t>بتكامل هذه العناصر الأربعة للمزيج التسويقي (4</a:t>
            </a:r>
            <a:r>
              <a:rPr lang="fr-FR" sz="2000" dirty="0"/>
              <a:t>Ps</a:t>
            </a:r>
            <a:r>
              <a:rPr lang="ar-SA" sz="2000" dirty="0"/>
              <a:t>)، تمكنت </a:t>
            </a:r>
            <a:r>
              <a:rPr lang="fr-FR" sz="2000" dirty="0"/>
              <a:t>Philips</a:t>
            </a:r>
            <a:r>
              <a:rPr lang="ar-SA" sz="2000" dirty="0"/>
              <a:t> من بناء علامة تجارية قوية، وتحقيق انتشار واسع لمنتجاتها في الأسواق العالمية.</a:t>
            </a:r>
            <a:endParaRPr lang="fr-FR" sz="2000" dirty="0"/>
          </a:p>
        </p:txBody>
      </p:sp>
      <p:sp>
        <p:nvSpPr>
          <p:cNvPr id="19" name="Oval Callout 11">
            <a:extLst>
              <a:ext uri="{FF2B5EF4-FFF2-40B4-BE49-F238E27FC236}">
                <a16:creationId xmlns="" xmlns:a16="http://schemas.microsoft.com/office/drawing/2014/main" id="{38DB40C3-72BB-E92E-31C2-0C63D7F04EAE}"/>
              </a:ext>
            </a:extLst>
          </p:cNvPr>
          <p:cNvSpPr/>
          <p:nvPr/>
        </p:nvSpPr>
        <p:spPr>
          <a:xfrm rot="302919">
            <a:off x="6115461" y="3330025"/>
            <a:ext cx="999171" cy="961151"/>
          </a:xfrm>
          <a:prstGeom prst="wedgeEllipseCallout">
            <a:avLst>
              <a:gd name="adj1" fmla="val -122623"/>
              <a:gd name="adj2" fmla="val 71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sz="2700">
              <a:latin typeface="Ara Aqeeq Bold" panose="00000500000000000000" pitchFamily="2" charset="-78"/>
              <a:cs typeface="Ara Aqeeq Bold" panose="00000500000000000000" pitchFamily="2" charset="-78"/>
            </a:endParaRPr>
          </a:p>
        </p:txBody>
      </p:sp>
      <p:pic>
        <p:nvPicPr>
          <p:cNvPr id="33" name="Espace réservé pour une image  32">
            <a:extLst>
              <a:ext uri="{FF2B5EF4-FFF2-40B4-BE49-F238E27FC236}">
                <a16:creationId xmlns="" xmlns:a16="http://schemas.microsoft.com/office/drawing/2014/main" id="{5C0AD76B-B298-17C2-F4C3-A42698AB758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1252538" y="2672703"/>
            <a:ext cx="3946525" cy="2217445"/>
          </a:xfrm>
        </p:spPr>
      </p:pic>
      <p:sp>
        <p:nvSpPr>
          <p:cNvPr id="35" name="Rectangle 7">
            <a:extLst>
              <a:ext uri="{FF2B5EF4-FFF2-40B4-BE49-F238E27FC236}">
                <a16:creationId xmlns="" xmlns:a16="http://schemas.microsoft.com/office/drawing/2014/main" id="{7BEFF03F-85FC-2B07-DDC5-2DB46C087F09}"/>
              </a:ext>
            </a:extLst>
          </p:cNvPr>
          <p:cNvSpPr/>
          <p:nvPr/>
        </p:nvSpPr>
        <p:spPr>
          <a:xfrm rot="18900000">
            <a:off x="6617403" y="2100723"/>
            <a:ext cx="225425" cy="503238"/>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36" name="Donut 24">
            <a:extLst>
              <a:ext uri="{FF2B5EF4-FFF2-40B4-BE49-F238E27FC236}">
                <a16:creationId xmlns="" xmlns:a16="http://schemas.microsoft.com/office/drawing/2014/main" id="{E58E1B87-44DD-A759-B2C1-EEB0614AEA56}"/>
              </a:ext>
            </a:extLst>
          </p:cNvPr>
          <p:cNvSpPr/>
          <p:nvPr/>
        </p:nvSpPr>
        <p:spPr>
          <a:xfrm>
            <a:off x="6355249" y="4713327"/>
            <a:ext cx="617537" cy="62230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
        <p:nvSpPr>
          <p:cNvPr id="37" name="Frame 17">
            <a:extLst>
              <a:ext uri="{FF2B5EF4-FFF2-40B4-BE49-F238E27FC236}">
                <a16:creationId xmlns="" xmlns:a16="http://schemas.microsoft.com/office/drawing/2014/main" id="{04D72585-34CF-2A29-70F3-9B6F66685DEE}"/>
              </a:ext>
            </a:extLst>
          </p:cNvPr>
          <p:cNvSpPr/>
          <p:nvPr/>
        </p:nvSpPr>
        <p:spPr>
          <a:xfrm>
            <a:off x="6410017" y="3539666"/>
            <a:ext cx="508000" cy="5080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Tree>
    <p:extLst>
      <p:ext uri="{BB962C8B-B14F-4D97-AF65-F5344CB8AC3E}">
        <p14:creationId xmlns:p14="http://schemas.microsoft.com/office/powerpoint/2010/main" val="12539828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p:bldP spid="19" grpId="0" animBg="1"/>
      <p:bldP spid="35"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96621E76-7F9E-A205-B2B8-B9542D4C92F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2000" contrast="2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TextBox 8">
            <a:extLst>
              <a:ext uri="{FF2B5EF4-FFF2-40B4-BE49-F238E27FC236}">
                <a16:creationId xmlns="" xmlns:a16="http://schemas.microsoft.com/office/drawing/2014/main" id="{DD942543-24B1-7FCD-9883-AE045E9ED4B9}"/>
              </a:ext>
            </a:extLst>
          </p:cNvPr>
          <p:cNvSpPr txBox="1"/>
          <p:nvPr/>
        </p:nvSpPr>
        <p:spPr bwMode="auto">
          <a:xfrm flipH="1">
            <a:off x="255373" y="1071454"/>
            <a:ext cx="11681253" cy="594008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fr-FR" sz="2400" dirty="0" smtClean="0"/>
              <a:t>.</a:t>
            </a:r>
            <a:endParaRPr lang="fr-FR" sz="2400" dirty="0"/>
          </a:p>
          <a:p>
            <a:pPr algn="r" rtl="1"/>
            <a:r>
              <a:rPr lang="fr-FR" sz="2400" b="1" dirty="0"/>
              <a:t>4. </a:t>
            </a:r>
            <a:r>
              <a:rPr lang="ar-SA" sz="2400" dirty="0"/>
              <a:t>تُعتبر شركة </a:t>
            </a:r>
            <a:r>
              <a:rPr lang="fr-FR" sz="2400" dirty="0"/>
              <a:t>Philips </a:t>
            </a:r>
            <a:r>
              <a:rPr lang="ar-SA" sz="2400" dirty="0"/>
              <a:t>من الشركات العالمية الرائدة في مجال الإلكترونيات والرعاية الصحية، ولها تاريخ عريق وحضور قوي في السوق</a:t>
            </a:r>
            <a:r>
              <a:rPr lang="fr-FR" sz="2400" dirty="0"/>
              <a:t>. </a:t>
            </a:r>
            <a:r>
              <a:rPr lang="ar-SA" sz="2400" dirty="0"/>
              <a:t>لتحليل وضع الشركة الحالي والمستقبلي، يمكن استخدام تحليل </a:t>
            </a:r>
            <a:r>
              <a:rPr lang="fr-FR" sz="2400" dirty="0"/>
              <a:t>SWOT </a:t>
            </a:r>
            <a:r>
              <a:rPr lang="ar-SA" sz="2400" dirty="0"/>
              <a:t>الذي يدرس نقاط القوة والضعف والفرص والتهديدات</a:t>
            </a:r>
            <a:r>
              <a:rPr lang="fr-FR" sz="2400" dirty="0"/>
              <a:t>:</a:t>
            </a:r>
          </a:p>
          <a:p>
            <a:pPr algn="r" rtl="1"/>
            <a:r>
              <a:rPr lang="ar-SA" sz="2400" b="1" dirty="0">
                <a:solidFill>
                  <a:srgbClr val="FFFF00"/>
                </a:solidFill>
              </a:rPr>
              <a:t>نقاط القوة </a:t>
            </a:r>
            <a:r>
              <a:rPr lang="fr-FR" sz="2400" b="1" dirty="0">
                <a:solidFill>
                  <a:srgbClr val="FFFF00"/>
                </a:solidFill>
              </a:rPr>
              <a:t>(</a:t>
            </a:r>
            <a:r>
              <a:rPr lang="fr-FR" sz="2400" b="1" dirty="0" err="1">
                <a:solidFill>
                  <a:srgbClr val="FFFF00"/>
                </a:solidFill>
              </a:rPr>
              <a:t>Strengths</a:t>
            </a:r>
            <a:r>
              <a:rPr lang="fr-FR" sz="2400" b="1" dirty="0">
                <a:solidFill>
                  <a:srgbClr val="FFFF00"/>
                </a:solidFill>
              </a:rPr>
              <a:t>):</a:t>
            </a:r>
            <a:endParaRPr lang="fr-FR" sz="2400" dirty="0">
              <a:solidFill>
                <a:srgbClr val="FFFF00"/>
              </a:solidFill>
            </a:endParaRPr>
          </a:p>
          <a:p>
            <a:pPr lvl="0" algn="r" rtl="1"/>
            <a:r>
              <a:rPr lang="ar-SA" sz="2400" b="1" dirty="0"/>
              <a:t>علامة تجارية قوية وسمعة عالمية</a:t>
            </a:r>
            <a:r>
              <a:rPr lang="fr-FR" sz="2400" b="1" dirty="0"/>
              <a:t>:</a:t>
            </a:r>
            <a:r>
              <a:rPr lang="fr-FR" sz="2400" dirty="0"/>
              <a:t> </a:t>
            </a:r>
            <a:r>
              <a:rPr lang="ar-SA" sz="2400" dirty="0"/>
              <a:t>تتمتع </a:t>
            </a:r>
            <a:r>
              <a:rPr lang="fr-FR" sz="2400" dirty="0"/>
              <a:t>Philips </a:t>
            </a:r>
            <a:r>
              <a:rPr lang="ar-SA" sz="2400" dirty="0"/>
              <a:t>بسمعة ممتازة في الجودة والابتكار والاعتمادية، مما يعزز ثقة العملاء في منتجاتها</a:t>
            </a:r>
            <a:r>
              <a:rPr lang="fr-FR" sz="2400" dirty="0"/>
              <a:t>.</a:t>
            </a:r>
          </a:p>
          <a:p>
            <a:pPr lvl="0" algn="r" rtl="1"/>
            <a:r>
              <a:rPr lang="ar-SA" sz="2400" b="1" dirty="0">
                <a:solidFill>
                  <a:srgbClr val="FFFF00"/>
                </a:solidFill>
              </a:rPr>
              <a:t>تنوع المنتجات والخدمات</a:t>
            </a:r>
            <a:r>
              <a:rPr lang="fr-FR" sz="2400" b="1" dirty="0">
                <a:solidFill>
                  <a:srgbClr val="FFFF00"/>
                </a:solidFill>
              </a:rPr>
              <a:t>:</a:t>
            </a:r>
            <a:r>
              <a:rPr lang="fr-FR" sz="2400" dirty="0">
                <a:solidFill>
                  <a:srgbClr val="FFFF00"/>
                </a:solidFill>
              </a:rPr>
              <a:t> </a:t>
            </a:r>
            <a:r>
              <a:rPr lang="ar-SA" sz="2400" dirty="0"/>
              <a:t>تقدم </a:t>
            </a:r>
            <a:r>
              <a:rPr lang="fr-FR" sz="2400" dirty="0"/>
              <a:t>Philips </a:t>
            </a:r>
            <a:r>
              <a:rPr lang="ar-SA" sz="2400" dirty="0"/>
              <a:t>مجموعة واسعة من المنتجات في مجالات الإلكترونيات الاستهلاكية، والرعاية الصحية، والإضاءة، مما يقلل من اعتمادها على قطاع واحد</a:t>
            </a:r>
            <a:r>
              <a:rPr lang="fr-FR" sz="2400" dirty="0"/>
              <a:t>.</a:t>
            </a:r>
          </a:p>
          <a:p>
            <a:pPr lvl="0" algn="r" rtl="1"/>
            <a:r>
              <a:rPr lang="ar-SA" sz="2400" b="1" dirty="0"/>
              <a:t>التركيز على الابتكار والبحث والتطوير</a:t>
            </a:r>
            <a:r>
              <a:rPr lang="fr-FR" sz="2400" b="1" dirty="0"/>
              <a:t>:</a:t>
            </a:r>
            <a:r>
              <a:rPr lang="fr-FR" sz="2400" dirty="0"/>
              <a:t> </a:t>
            </a:r>
            <a:r>
              <a:rPr lang="ar-SA" sz="2400" dirty="0"/>
              <a:t>تستثمر </a:t>
            </a:r>
            <a:r>
              <a:rPr lang="fr-FR" sz="2400" dirty="0"/>
              <a:t>Philips </a:t>
            </a:r>
            <a:r>
              <a:rPr lang="ar-SA" sz="2400" dirty="0"/>
              <a:t>بشكل كبير في البحث والتطوير، مما يمكنها من تقديم منتجات وحلول مبتكرة تلبي احتياجات السوق المتغيرة</a:t>
            </a:r>
            <a:r>
              <a:rPr lang="fr-FR" sz="2400" dirty="0"/>
              <a:t>.</a:t>
            </a:r>
          </a:p>
          <a:p>
            <a:pPr lvl="0" algn="r" rtl="1"/>
            <a:r>
              <a:rPr lang="ar-SA" sz="2400" b="1" dirty="0"/>
              <a:t>شبكة توزيع عالمية</a:t>
            </a:r>
            <a:r>
              <a:rPr lang="fr-FR" sz="2400" b="1" dirty="0"/>
              <a:t>:</a:t>
            </a:r>
            <a:r>
              <a:rPr lang="fr-FR" sz="2400" dirty="0"/>
              <a:t> </a:t>
            </a:r>
            <a:r>
              <a:rPr lang="ar-SA" sz="2400" dirty="0"/>
              <a:t>تمتلك </a:t>
            </a:r>
            <a:r>
              <a:rPr lang="fr-FR" sz="2400" dirty="0"/>
              <a:t>Philips </a:t>
            </a:r>
            <a:r>
              <a:rPr lang="ar-SA" sz="2400" dirty="0"/>
              <a:t>شبكة توزيع واسعة تصل إلى معظم دول العالم، مما يسهل وصول منتجاتها إلى العملاء</a:t>
            </a:r>
            <a:r>
              <a:rPr lang="fr-FR" sz="2400" dirty="0"/>
              <a:t>.</a:t>
            </a:r>
          </a:p>
          <a:p>
            <a:pPr lvl="0" algn="r" rtl="1"/>
            <a:r>
              <a:rPr lang="ar-SA" sz="2400" b="1" dirty="0">
                <a:solidFill>
                  <a:srgbClr val="FFFF00"/>
                </a:solidFill>
              </a:rPr>
              <a:t>الاستدامة والمسؤولية الاجتماعية</a:t>
            </a:r>
            <a:r>
              <a:rPr lang="fr-FR" sz="2400" b="1" dirty="0">
                <a:solidFill>
                  <a:srgbClr val="FFFF00"/>
                </a:solidFill>
              </a:rPr>
              <a:t>:</a:t>
            </a:r>
            <a:r>
              <a:rPr lang="fr-FR" sz="2400" dirty="0">
                <a:solidFill>
                  <a:srgbClr val="FFFF00"/>
                </a:solidFill>
              </a:rPr>
              <a:t> </a:t>
            </a:r>
            <a:r>
              <a:rPr lang="ar-SA" sz="2400" dirty="0"/>
              <a:t>تلتزم </a:t>
            </a:r>
            <a:r>
              <a:rPr lang="fr-FR" sz="2400" dirty="0"/>
              <a:t>Philips </a:t>
            </a:r>
            <a:r>
              <a:rPr lang="ar-SA" sz="2400" dirty="0"/>
              <a:t>بمبادئ الاستدامة والمسؤولية الاجتماعية، مما يعزز صورتها الإيجابية لدى الجمهور</a:t>
            </a:r>
            <a:r>
              <a:rPr lang="fr-FR" sz="2400" dirty="0"/>
              <a:t>.</a:t>
            </a:r>
          </a:p>
          <a:p>
            <a:pPr algn="r" eaLnBrk="1" fontAlgn="auto" hangingPunct="1">
              <a:spcBef>
                <a:spcPts val="0"/>
              </a:spcBef>
              <a:spcAft>
                <a:spcPts val="0"/>
              </a:spcAft>
              <a:defRPr/>
            </a:pPr>
            <a:r>
              <a:rPr lang="ar-DZ" sz="2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ko-KR" altLang="en-US" sz="1400" b="1" dirty="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
        <p:nvSpPr>
          <p:cNvPr id="31" name="TextBox 14">
            <a:extLst>
              <a:ext uri="{FF2B5EF4-FFF2-40B4-BE49-F238E27FC236}">
                <a16:creationId xmlns="" xmlns:a16="http://schemas.microsoft.com/office/drawing/2014/main" id="{7B4A1A91-F5EF-B5FA-EB62-03402ACCAE2C}"/>
              </a:ext>
            </a:extLst>
          </p:cNvPr>
          <p:cNvSpPr txBox="1">
            <a:spLocks noChangeArrowheads="1"/>
          </p:cNvSpPr>
          <p:nvPr/>
        </p:nvSpPr>
        <p:spPr bwMode="auto">
          <a:xfrm flipH="1">
            <a:off x="4414467" y="3979594"/>
            <a:ext cx="1160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ko-KR" sz="5400" b="1" dirty="0">
                <a:solidFill>
                  <a:schemeClr val="accent2"/>
                </a:solidFill>
                <a:effectLst>
                  <a:outerShdw blurRad="38100" dist="38100" dir="2700000" algn="tl">
                    <a:srgbClr val="000000">
                      <a:alpha val="43137"/>
                    </a:srgbClr>
                  </a:outerShdw>
                </a:effectLst>
                <a:latin typeface="Ara Aqeeq Bold" panose="00000500000000000000" pitchFamily="2" charset="0"/>
                <a:cs typeface="Ara Aqeeq Bold" panose="00000500000000000000" pitchFamily="2" charset="0"/>
              </a:rPr>
              <a:t>02</a:t>
            </a:r>
          </a:p>
        </p:txBody>
      </p:sp>
      <p:sp>
        <p:nvSpPr>
          <p:cNvPr id="9" name="Espace réservé du texte 8">
            <a:extLst>
              <a:ext uri="{FF2B5EF4-FFF2-40B4-BE49-F238E27FC236}">
                <a16:creationId xmlns="" xmlns:a16="http://schemas.microsoft.com/office/drawing/2014/main" id="{E4D157CC-ADB5-78C3-A28D-1BE51D2519C3}"/>
              </a:ext>
            </a:extLst>
          </p:cNvPr>
          <p:cNvSpPr>
            <a:spLocks noGrp="1"/>
          </p:cNvSpPr>
          <p:nvPr>
            <p:ph type="body" sz="quarter" idx="10"/>
          </p:nvPr>
        </p:nvSpPr>
        <p:spPr>
          <a:xfrm>
            <a:off x="-103994" y="280695"/>
            <a:ext cx="11573197" cy="724247"/>
          </a:xfrm>
        </p:spPr>
        <p:txBody>
          <a:bodyPr/>
          <a:lstStyle/>
          <a:p>
            <a:pPr rtl="1"/>
            <a:r>
              <a:rPr lang="ar-SA" sz="7200" b="1" dirty="0">
                <a:solidFill>
                  <a:srgbClr val="FFC000"/>
                </a:solidFill>
              </a:rPr>
              <a:t>تحليل </a:t>
            </a:r>
            <a:r>
              <a:rPr lang="fr-FR" sz="7200" b="1" dirty="0">
                <a:solidFill>
                  <a:srgbClr val="FFC000"/>
                </a:solidFill>
              </a:rPr>
              <a:t>SWOT </a:t>
            </a:r>
            <a:r>
              <a:rPr lang="ar-SA" sz="7200" b="1" dirty="0">
                <a:solidFill>
                  <a:srgbClr val="FFC000"/>
                </a:solidFill>
              </a:rPr>
              <a:t>لشركة </a:t>
            </a:r>
            <a:r>
              <a:rPr lang="fr-FR" sz="7200" b="1" dirty="0">
                <a:solidFill>
                  <a:srgbClr val="FFC000"/>
                </a:solidFill>
              </a:rPr>
              <a:t>Philips:</a:t>
            </a:r>
            <a:endParaRPr lang="fr-FR" sz="7200" dirty="0">
              <a:solidFill>
                <a:srgbClr val="FFC000"/>
              </a:solidFill>
            </a:endParaRPr>
          </a:p>
        </p:txBody>
      </p:sp>
    </p:spTree>
    <p:extLst>
      <p:ext uri="{BB962C8B-B14F-4D97-AF65-F5344CB8AC3E}">
        <p14:creationId xmlns:p14="http://schemas.microsoft.com/office/powerpoint/2010/main" val="1682259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96621E76-7F9E-A205-B2B8-B9542D4C92F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2000" contrast="2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TextBox 8">
            <a:extLst>
              <a:ext uri="{FF2B5EF4-FFF2-40B4-BE49-F238E27FC236}">
                <a16:creationId xmlns="" xmlns:a16="http://schemas.microsoft.com/office/drawing/2014/main" id="{DD942543-24B1-7FCD-9883-AE045E9ED4B9}"/>
              </a:ext>
            </a:extLst>
          </p:cNvPr>
          <p:cNvSpPr txBox="1"/>
          <p:nvPr/>
        </p:nvSpPr>
        <p:spPr bwMode="auto">
          <a:xfrm flipH="1">
            <a:off x="255373" y="1071454"/>
            <a:ext cx="11681253" cy="33547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fr-FR" sz="2400" dirty="0" smtClean="0">
                <a:solidFill>
                  <a:srgbClr val="FFFF00"/>
                </a:solidFill>
              </a:rPr>
              <a:t>.</a:t>
            </a:r>
            <a:r>
              <a:rPr lang="ar-SA" sz="2400" b="1" dirty="0">
                <a:solidFill>
                  <a:srgbClr val="FFFF00"/>
                </a:solidFill>
              </a:rPr>
              <a:t> نقاط الضعف </a:t>
            </a:r>
            <a:r>
              <a:rPr lang="fr-FR" sz="2400" b="1" dirty="0">
                <a:solidFill>
                  <a:srgbClr val="FFFF00"/>
                </a:solidFill>
              </a:rPr>
              <a:t>(</a:t>
            </a:r>
            <a:r>
              <a:rPr lang="fr-FR" sz="2400" b="1" dirty="0" err="1">
                <a:solidFill>
                  <a:srgbClr val="FFFF00"/>
                </a:solidFill>
              </a:rPr>
              <a:t>Weaknesses</a:t>
            </a:r>
            <a:r>
              <a:rPr lang="fr-FR" sz="2400" b="1" dirty="0">
                <a:solidFill>
                  <a:srgbClr val="FFFF00"/>
                </a:solidFill>
              </a:rPr>
              <a:t>):</a:t>
            </a:r>
            <a:endParaRPr lang="fr-FR" sz="2400" dirty="0">
              <a:solidFill>
                <a:srgbClr val="FFFF00"/>
              </a:solidFill>
            </a:endParaRPr>
          </a:p>
          <a:p>
            <a:pPr lvl="0" algn="r" rtl="1"/>
            <a:r>
              <a:rPr lang="ar-SA" sz="2400" b="1" dirty="0"/>
              <a:t>التعقيد التنظيمي</a:t>
            </a:r>
            <a:r>
              <a:rPr lang="fr-FR" sz="2400" b="1" dirty="0"/>
              <a:t>:</a:t>
            </a:r>
            <a:r>
              <a:rPr lang="fr-FR" sz="2400" dirty="0"/>
              <a:t> </a:t>
            </a:r>
            <a:r>
              <a:rPr lang="ar-SA" sz="2400" dirty="0"/>
              <a:t>حجم الشركة وتنوع قطاعاتها قد يؤدي إلى تعقيدات تنظيمية وتحديات في التنسيق</a:t>
            </a:r>
            <a:r>
              <a:rPr lang="fr-FR" sz="2400" dirty="0"/>
              <a:t>.</a:t>
            </a:r>
          </a:p>
          <a:p>
            <a:pPr lvl="0" algn="r" rtl="1"/>
            <a:r>
              <a:rPr lang="ar-SA" sz="2400" b="1" dirty="0"/>
              <a:t>التكاليف التشغيلية المرتفعة</a:t>
            </a:r>
            <a:r>
              <a:rPr lang="fr-FR" sz="2400" b="1" dirty="0"/>
              <a:t>:</a:t>
            </a:r>
            <a:r>
              <a:rPr lang="fr-FR" sz="2400" dirty="0"/>
              <a:t> </a:t>
            </a:r>
            <a:r>
              <a:rPr lang="ar-SA" sz="2400" dirty="0"/>
              <a:t>تواجه </a:t>
            </a:r>
            <a:r>
              <a:rPr lang="fr-FR" sz="2400" dirty="0"/>
              <a:t>Philips </a:t>
            </a:r>
            <a:r>
              <a:rPr lang="ar-SA" sz="2400" dirty="0"/>
              <a:t>تكاليف تشغيلية عالية، خاصة في مجال البحث والتطوير والتصنيع، مما قد يؤثر على </a:t>
            </a:r>
            <a:r>
              <a:rPr lang="ar-SA" sz="2400" dirty="0" err="1"/>
              <a:t>ربحيتها</a:t>
            </a:r>
            <a:r>
              <a:rPr lang="fr-FR" sz="2400" dirty="0"/>
              <a:t>.</a:t>
            </a:r>
          </a:p>
          <a:p>
            <a:pPr lvl="0" algn="r" rtl="1"/>
            <a:r>
              <a:rPr lang="ar-SA" sz="2400" b="1" dirty="0"/>
              <a:t>المنافسة الشديدة</a:t>
            </a:r>
            <a:r>
              <a:rPr lang="fr-FR" sz="2400" b="1" dirty="0"/>
              <a:t>:</a:t>
            </a:r>
            <a:r>
              <a:rPr lang="fr-FR" sz="2400" dirty="0"/>
              <a:t> </a:t>
            </a:r>
            <a:r>
              <a:rPr lang="ar-SA" sz="2400" dirty="0"/>
              <a:t>تواجه </a:t>
            </a:r>
            <a:r>
              <a:rPr lang="fr-FR" sz="2400" dirty="0"/>
              <a:t>Philips </a:t>
            </a:r>
            <a:r>
              <a:rPr lang="ar-SA" sz="2400" dirty="0"/>
              <a:t>منافسة قوية من شركات عالمية أخرى في جميع قطاعاتها، مما يضغط على حصتها السوقية وأسعار منتجاتها</a:t>
            </a:r>
            <a:r>
              <a:rPr lang="fr-FR" sz="2400" dirty="0"/>
              <a:t>.</a:t>
            </a:r>
          </a:p>
          <a:p>
            <a:pPr algn="r"/>
            <a:r>
              <a:rPr lang="ar-SA" sz="2400" b="1" dirty="0"/>
              <a:t>الاعتماد على الأسواق الخارجية</a:t>
            </a:r>
            <a:r>
              <a:rPr lang="fr-FR" sz="2400" b="1" dirty="0"/>
              <a:t>:</a:t>
            </a:r>
            <a:r>
              <a:rPr lang="fr-FR" sz="2400" dirty="0"/>
              <a:t> </a:t>
            </a:r>
            <a:r>
              <a:rPr lang="ar-SA" sz="2400" dirty="0"/>
              <a:t>تعتمد </a:t>
            </a:r>
            <a:r>
              <a:rPr lang="fr-FR" sz="2400" dirty="0"/>
              <a:t>Philips </a:t>
            </a:r>
            <a:r>
              <a:rPr lang="ar-SA" sz="2400" dirty="0"/>
              <a:t>بشكل كبير على الأسواق الخارجية، مما يجعلها عرضة لتقلبات أسعار الصرف والأزمات الاقتصادية العالمية</a:t>
            </a:r>
            <a:r>
              <a:rPr lang="fr-FR" sz="2400" dirty="0" smtClean="0"/>
              <a:t>.</a:t>
            </a:r>
            <a:endParaRPr lang="fr-FR" sz="2400" dirty="0"/>
          </a:p>
          <a:p>
            <a:pPr algn="r" eaLnBrk="1" fontAlgn="auto" hangingPunct="1">
              <a:spcBef>
                <a:spcPts val="0"/>
              </a:spcBef>
              <a:spcAft>
                <a:spcPts val="0"/>
              </a:spcAft>
              <a:defRPr/>
            </a:pPr>
            <a:r>
              <a:rPr lang="ar-DZ" sz="2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ko-KR" altLang="en-US" sz="1400" b="1" dirty="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
        <p:nvSpPr>
          <p:cNvPr id="31" name="TextBox 14">
            <a:extLst>
              <a:ext uri="{FF2B5EF4-FFF2-40B4-BE49-F238E27FC236}">
                <a16:creationId xmlns="" xmlns:a16="http://schemas.microsoft.com/office/drawing/2014/main" id="{7B4A1A91-F5EF-B5FA-EB62-03402ACCAE2C}"/>
              </a:ext>
            </a:extLst>
          </p:cNvPr>
          <p:cNvSpPr txBox="1">
            <a:spLocks noChangeArrowheads="1"/>
          </p:cNvSpPr>
          <p:nvPr/>
        </p:nvSpPr>
        <p:spPr bwMode="auto">
          <a:xfrm flipH="1">
            <a:off x="4414467" y="3979594"/>
            <a:ext cx="1160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ko-KR" sz="5400" b="1" dirty="0">
                <a:solidFill>
                  <a:schemeClr val="accent2"/>
                </a:solidFill>
                <a:effectLst>
                  <a:outerShdw blurRad="38100" dist="38100" dir="2700000" algn="tl">
                    <a:srgbClr val="000000">
                      <a:alpha val="43137"/>
                    </a:srgbClr>
                  </a:outerShdw>
                </a:effectLst>
                <a:latin typeface="Ara Aqeeq Bold" panose="00000500000000000000" pitchFamily="2" charset="0"/>
                <a:cs typeface="Ara Aqeeq Bold" panose="00000500000000000000" pitchFamily="2" charset="0"/>
              </a:rPr>
              <a:t>02</a:t>
            </a:r>
          </a:p>
        </p:txBody>
      </p:sp>
      <p:sp>
        <p:nvSpPr>
          <p:cNvPr id="9" name="Espace réservé du texte 8">
            <a:extLst>
              <a:ext uri="{FF2B5EF4-FFF2-40B4-BE49-F238E27FC236}">
                <a16:creationId xmlns="" xmlns:a16="http://schemas.microsoft.com/office/drawing/2014/main" id="{E4D157CC-ADB5-78C3-A28D-1BE51D2519C3}"/>
              </a:ext>
            </a:extLst>
          </p:cNvPr>
          <p:cNvSpPr>
            <a:spLocks noGrp="1"/>
          </p:cNvSpPr>
          <p:nvPr>
            <p:ph type="body" sz="quarter" idx="10"/>
          </p:nvPr>
        </p:nvSpPr>
        <p:spPr>
          <a:xfrm>
            <a:off x="-103994" y="280695"/>
            <a:ext cx="11573197" cy="724247"/>
          </a:xfrm>
        </p:spPr>
        <p:txBody>
          <a:bodyPr/>
          <a:lstStyle/>
          <a:p>
            <a:pPr rtl="1"/>
            <a:r>
              <a:rPr lang="ar-SA" sz="7200" b="1" dirty="0">
                <a:solidFill>
                  <a:srgbClr val="FFC000"/>
                </a:solidFill>
              </a:rPr>
              <a:t>تحليل </a:t>
            </a:r>
            <a:r>
              <a:rPr lang="fr-FR" sz="7200" b="1" dirty="0">
                <a:solidFill>
                  <a:srgbClr val="FFC000"/>
                </a:solidFill>
              </a:rPr>
              <a:t>SWOT </a:t>
            </a:r>
            <a:r>
              <a:rPr lang="ar-SA" sz="7200" b="1" dirty="0">
                <a:solidFill>
                  <a:srgbClr val="FFC000"/>
                </a:solidFill>
              </a:rPr>
              <a:t>لشركة </a:t>
            </a:r>
            <a:r>
              <a:rPr lang="fr-FR" sz="7200" b="1" dirty="0">
                <a:solidFill>
                  <a:srgbClr val="FFC000"/>
                </a:solidFill>
              </a:rPr>
              <a:t>Philips:</a:t>
            </a:r>
            <a:endParaRPr lang="fr-FR" sz="7200" dirty="0">
              <a:solidFill>
                <a:srgbClr val="FFC000"/>
              </a:solidFill>
            </a:endParaRPr>
          </a:p>
        </p:txBody>
      </p:sp>
    </p:spTree>
    <p:extLst>
      <p:ext uri="{BB962C8B-B14F-4D97-AF65-F5344CB8AC3E}">
        <p14:creationId xmlns:p14="http://schemas.microsoft.com/office/powerpoint/2010/main" val="2448085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DCDCDDAF-9B8E-C43B-D334-4E1236F8A6F4}"/>
              </a:ext>
            </a:extLst>
          </p:cNvPr>
          <p:cNvSpPr/>
          <p:nvPr/>
        </p:nvSpPr>
        <p:spPr>
          <a:xfrm>
            <a:off x="98854" y="-510746"/>
            <a:ext cx="12192000" cy="689942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pic>
        <p:nvPicPr>
          <p:cNvPr id="11" name="Espace réservé pour une image  10">
            <a:extLst>
              <a:ext uri="{FF2B5EF4-FFF2-40B4-BE49-F238E27FC236}">
                <a16:creationId xmlns:a16="http://schemas.microsoft.com/office/drawing/2014/main" xmlns="" id="{F33B7342-7DCC-D2FC-C80D-B84EFA316B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58311" y="212122"/>
            <a:ext cx="4068763" cy="2997218"/>
          </a:xfrm>
        </p:spPr>
      </p:pic>
      <p:pic>
        <p:nvPicPr>
          <p:cNvPr id="13" name="Espace réservé pour une image  12">
            <a:extLst>
              <a:ext uri="{FF2B5EF4-FFF2-40B4-BE49-F238E27FC236}">
                <a16:creationId xmlns:a16="http://schemas.microsoft.com/office/drawing/2014/main" xmlns="" id="{6FE9F834-D049-7E11-D7C0-12B0799C554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89471" y="3508119"/>
            <a:ext cx="4011827" cy="2296331"/>
          </a:xfrm>
        </p:spPr>
      </p:pic>
      <p:sp>
        <p:nvSpPr>
          <p:cNvPr id="20" name="ZoneTexte 19">
            <a:extLst>
              <a:ext uri="{FF2B5EF4-FFF2-40B4-BE49-F238E27FC236}">
                <a16:creationId xmlns:a16="http://schemas.microsoft.com/office/drawing/2014/main" xmlns="" id="{3B9C0A42-3B7E-FE9B-4A0C-2B537894E96A}"/>
              </a:ext>
            </a:extLst>
          </p:cNvPr>
          <p:cNvSpPr txBox="1"/>
          <p:nvPr/>
        </p:nvSpPr>
        <p:spPr>
          <a:xfrm>
            <a:off x="4610906" y="848146"/>
            <a:ext cx="7091286" cy="5170646"/>
          </a:xfrm>
          <a:prstGeom prst="rect">
            <a:avLst/>
          </a:prstGeom>
          <a:noFill/>
        </p:spPr>
        <p:txBody>
          <a:bodyPr wrap="square">
            <a:spAutoFit/>
          </a:bodyPr>
          <a:lstStyle/>
          <a:p>
            <a:pPr algn="r" rtl="1"/>
            <a:r>
              <a:rPr lang="ar-SA" b="1" dirty="0">
                <a:solidFill>
                  <a:srgbClr val="FF0000"/>
                </a:solidFill>
              </a:rPr>
              <a:t>الفرص </a:t>
            </a:r>
            <a:r>
              <a:rPr lang="fr-FR" b="1" dirty="0">
                <a:solidFill>
                  <a:srgbClr val="FF0000"/>
                </a:solidFill>
              </a:rPr>
              <a:t>(</a:t>
            </a:r>
            <a:r>
              <a:rPr lang="fr-FR" b="1" dirty="0" err="1">
                <a:solidFill>
                  <a:srgbClr val="FF0000"/>
                </a:solidFill>
              </a:rPr>
              <a:t>Opportunities</a:t>
            </a:r>
            <a:r>
              <a:rPr lang="fr-FR" b="1" dirty="0">
                <a:solidFill>
                  <a:srgbClr val="FF0000"/>
                </a:solidFill>
              </a:rPr>
              <a:t>):</a:t>
            </a:r>
            <a:endParaRPr lang="fr-FR" dirty="0">
              <a:solidFill>
                <a:srgbClr val="FF0000"/>
              </a:solidFill>
            </a:endParaRPr>
          </a:p>
          <a:p>
            <a:pPr lvl="0" algn="r" rtl="1"/>
            <a:r>
              <a:rPr lang="ar-SA" b="1" dirty="0">
                <a:solidFill>
                  <a:srgbClr val="FF0000"/>
                </a:solidFill>
              </a:rPr>
              <a:t>النمو في قطاع الرعاية الصحية</a:t>
            </a:r>
            <a:r>
              <a:rPr lang="fr-FR" b="1" dirty="0"/>
              <a:t>:</a:t>
            </a:r>
            <a:r>
              <a:rPr lang="fr-FR" dirty="0"/>
              <a:t> </a:t>
            </a:r>
            <a:r>
              <a:rPr lang="ar-SA" dirty="0"/>
              <a:t>يعتبر قطاع الرعاية الصحية من القطاعات الواعدة، و</a:t>
            </a:r>
            <a:r>
              <a:rPr lang="fr-FR" dirty="0"/>
              <a:t>Philips </a:t>
            </a:r>
            <a:r>
              <a:rPr lang="ar-SA" dirty="0"/>
              <a:t>لديها فرصة كبيرة لزيادة حصتها السوقية في هذا القطاع من خلال تقديم حلول مبتكرة ومتميزة</a:t>
            </a:r>
            <a:r>
              <a:rPr lang="fr-FR" dirty="0"/>
              <a:t>.</a:t>
            </a:r>
          </a:p>
          <a:p>
            <a:pPr lvl="0" algn="r" rtl="1"/>
            <a:r>
              <a:rPr lang="ar-SA" b="1" dirty="0">
                <a:solidFill>
                  <a:srgbClr val="FF0000"/>
                </a:solidFill>
              </a:rPr>
              <a:t>تطوير منتجات ذكية ومتصلة</a:t>
            </a:r>
            <a:r>
              <a:rPr lang="fr-FR" b="1" dirty="0"/>
              <a:t>:</a:t>
            </a:r>
            <a:r>
              <a:rPr lang="fr-FR" dirty="0"/>
              <a:t> </a:t>
            </a:r>
            <a:r>
              <a:rPr lang="ar-SA" dirty="0"/>
              <a:t>يمكن لـ </a:t>
            </a:r>
            <a:r>
              <a:rPr lang="fr-FR" dirty="0"/>
              <a:t>Philips </a:t>
            </a:r>
            <a:r>
              <a:rPr lang="ar-SA" dirty="0"/>
              <a:t>الاستفادة من التطور التكنولوجي لتطوير منتجات ذكية ومتصلة بالإنترنت، مما يزيد من قيمتها ويسهل استخدامها</a:t>
            </a:r>
            <a:r>
              <a:rPr lang="fr-FR" dirty="0"/>
              <a:t>.</a:t>
            </a:r>
          </a:p>
          <a:p>
            <a:pPr lvl="0" algn="r" rtl="1"/>
            <a:r>
              <a:rPr lang="ar-SA" b="1" dirty="0">
                <a:solidFill>
                  <a:srgbClr val="FF0000"/>
                </a:solidFill>
              </a:rPr>
              <a:t>الأسواق الناشئة</a:t>
            </a:r>
            <a:r>
              <a:rPr lang="fr-FR" b="1" dirty="0">
                <a:solidFill>
                  <a:srgbClr val="FF0000"/>
                </a:solidFill>
              </a:rPr>
              <a:t>:</a:t>
            </a:r>
            <a:r>
              <a:rPr lang="fr-FR" dirty="0">
                <a:solidFill>
                  <a:srgbClr val="FF0000"/>
                </a:solidFill>
              </a:rPr>
              <a:t> </a:t>
            </a:r>
            <a:r>
              <a:rPr lang="ar-SA" dirty="0"/>
              <a:t>تتمتع </a:t>
            </a:r>
            <a:r>
              <a:rPr lang="fr-FR" dirty="0"/>
              <a:t>Philips </a:t>
            </a:r>
            <a:r>
              <a:rPr lang="ar-SA" dirty="0"/>
              <a:t>بفرصة كبيرة للتوسع في الأسواق الناشئة، حيث يتزايد الطلب على المنتجات الإلكترونية ومنتجات الرعاية الصحية</a:t>
            </a:r>
            <a:r>
              <a:rPr lang="fr-FR" dirty="0"/>
              <a:t>.</a:t>
            </a:r>
          </a:p>
          <a:p>
            <a:pPr lvl="0" algn="r" rtl="1"/>
            <a:r>
              <a:rPr lang="ar-SA" b="1" dirty="0">
                <a:solidFill>
                  <a:srgbClr val="FF0000"/>
                </a:solidFill>
              </a:rPr>
              <a:t>الشراكات والتحالفات</a:t>
            </a:r>
            <a:r>
              <a:rPr lang="fr-FR" b="1" dirty="0">
                <a:solidFill>
                  <a:srgbClr val="FF0000"/>
                </a:solidFill>
              </a:rPr>
              <a:t>:</a:t>
            </a:r>
            <a:r>
              <a:rPr lang="fr-FR" dirty="0">
                <a:solidFill>
                  <a:srgbClr val="FF0000"/>
                </a:solidFill>
              </a:rPr>
              <a:t> </a:t>
            </a:r>
            <a:r>
              <a:rPr lang="ar-SA" dirty="0"/>
              <a:t>يمكن لـ </a:t>
            </a:r>
            <a:r>
              <a:rPr lang="fr-FR" dirty="0"/>
              <a:t>Philips </a:t>
            </a:r>
            <a:r>
              <a:rPr lang="ar-SA" dirty="0"/>
              <a:t>الاستفادة من الشراكات والتحالفات مع شركات أخرى لتعزيز قدراتها التنافسية وتوسيع نطاق أعمالها</a:t>
            </a:r>
            <a:r>
              <a:rPr lang="fr-FR" dirty="0"/>
              <a:t>.</a:t>
            </a:r>
          </a:p>
          <a:p>
            <a:pPr algn="r" rtl="1"/>
            <a:r>
              <a:rPr lang="ar-SA" b="1" dirty="0"/>
              <a:t>التهديدات </a:t>
            </a:r>
            <a:r>
              <a:rPr lang="fr-FR" b="1" dirty="0"/>
              <a:t>(</a:t>
            </a:r>
            <a:r>
              <a:rPr lang="fr-FR" b="1" dirty="0" err="1"/>
              <a:t>Threats</a:t>
            </a:r>
            <a:r>
              <a:rPr lang="fr-FR" b="1" dirty="0"/>
              <a:t>):</a:t>
            </a:r>
            <a:endParaRPr lang="fr-FR" dirty="0"/>
          </a:p>
          <a:p>
            <a:pPr lvl="0" algn="r" rtl="1"/>
            <a:r>
              <a:rPr lang="ar-SA" b="1" dirty="0">
                <a:solidFill>
                  <a:srgbClr val="FF0000"/>
                </a:solidFill>
              </a:rPr>
              <a:t>تقلبات أسعار الصرف</a:t>
            </a:r>
            <a:r>
              <a:rPr lang="fr-FR" b="1" dirty="0">
                <a:solidFill>
                  <a:srgbClr val="FF0000"/>
                </a:solidFill>
              </a:rPr>
              <a:t>:</a:t>
            </a:r>
            <a:r>
              <a:rPr lang="fr-FR" dirty="0">
                <a:solidFill>
                  <a:srgbClr val="FF0000"/>
                </a:solidFill>
              </a:rPr>
              <a:t> </a:t>
            </a:r>
            <a:r>
              <a:rPr lang="ar-SA" dirty="0"/>
              <a:t>قد تؤثر تقلبات أسعار الصرف على ربحية </a:t>
            </a:r>
            <a:r>
              <a:rPr lang="fr-FR" dirty="0"/>
              <a:t>Philips</a:t>
            </a:r>
            <a:r>
              <a:rPr lang="ar-SA" dirty="0"/>
              <a:t>، خاصة وأنها تعتمد بشكل كبير على الأسواق الخارجية</a:t>
            </a:r>
            <a:r>
              <a:rPr lang="fr-FR" dirty="0"/>
              <a:t>.</a:t>
            </a:r>
          </a:p>
          <a:p>
            <a:pPr lvl="0" algn="r" rtl="1"/>
            <a:r>
              <a:rPr lang="ar-SA" b="1" dirty="0">
                <a:solidFill>
                  <a:srgbClr val="FF0000"/>
                </a:solidFill>
              </a:rPr>
              <a:t>الأزمات الاقتصادية العالمية</a:t>
            </a:r>
            <a:r>
              <a:rPr lang="fr-FR" b="1" dirty="0">
                <a:solidFill>
                  <a:srgbClr val="FF0000"/>
                </a:solidFill>
              </a:rPr>
              <a:t>:</a:t>
            </a:r>
            <a:r>
              <a:rPr lang="fr-FR" dirty="0">
                <a:solidFill>
                  <a:srgbClr val="FF0000"/>
                </a:solidFill>
              </a:rPr>
              <a:t> </a:t>
            </a:r>
            <a:r>
              <a:rPr lang="ar-SA" dirty="0"/>
              <a:t>قد تؤثر الأزمات الاقتصادية العالمية على الطلب على منتجات </a:t>
            </a:r>
            <a:r>
              <a:rPr lang="fr-FR" dirty="0"/>
              <a:t>Philips</a:t>
            </a:r>
            <a:r>
              <a:rPr lang="ar-SA" dirty="0"/>
              <a:t>، مما يؤدي إلى انخفاض المبيعات والأرباح</a:t>
            </a:r>
            <a:r>
              <a:rPr lang="fr-FR" dirty="0"/>
              <a:t>.</a:t>
            </a:r>
          </a:p>
          <a:p>
            <a:pPr lvl="0" algn="r" rtl="1"/>
            <a:r>
              <a:rPr lang="ar-SA" b="1" dirty="0">
                <a:solidFill>
                  <a:srgbClr val="FF0000"/>
                </a:solidFill>
              </a:rPr>
              <a:t>المنافسة من الشركات الصينية</a:t>
            </a:r>
            <a:r>
              <a:rPr lang="fr-FR" b="1" dirty="0"/>
              <a:t>:</a:t>
            </a:r>
            <a:r>
              <a:rPr lang="fr-FR" dirty="0"/>
              <a:t> </a:t>
            </a:r>
            <a:r>
              <a:rPr lang="ar-SA" dirty="0"/>
              <a:t>تواجه </a:t>
            </a:r>
            <a:r>
              <a:rPr lang="fr-FR" dirty="0"/>
              <a:t>Philips </a:t>
            </a:r>
            <a:r>
              <a:rPr lang="ar-SA" dirty="0"/>
              <a:t>منافسة قوية من الشركات الصينية التي تقدم منتجات بأسعار منخفضة، مما يضغط على هوامش الربح</a:t>
            </a:r>
            <a:r>
              <a:rPr lang="fr-FR" dirty="0"/>
              <a:t>.</a:t>
            </a:r>
          </a:p>
          <a:p>
            <a:pPr algn="r" rtl="1"/>
            <a:r>
              <a:rPr lang="ar-SA" b="1" dirty="0">
                <a:solidFill>
                  <a:srgbClr val="FF0000"/>
                </a:solidFill>
              </a:rPr>
              <a:t>التغيرات التكنولوجية السريعة</a:t>
            </a:r>
            <a:r>
              <a:rPr lang="fr-FR" b="1" dirty="0"/>
              <a:t>:</a:t>
            </a:r>
            <a:r>
              <a:rPr lang="fr-FR" dirty="0"/>
              <a:t> </a:t>
            </a:r>
            <a:r>
              <a:rPr lang="ar-SA" dirty="0"/>
              <a:t>تتطور التكنولوجيا بشكل سريع، مما يجعل من الصعب على </a:t>
            </a:r>
            <a:r>
              <a:rPr lang="fr-FR" dirty="0"/>
              <a:t>Philips </a:t>
            </a:r>
            <a:r>
              <a:rPr lang="ar-SA" dirty="0"/>
              <a:t>مواكبة التغيرات وتطوير منتجات جديدة بشكل </a:t>
            </a:r>
            <a:endParaRPr lang="ar-DZ" sz="2400" dirty="0"/>
          </a:p>
        </p:txBody>
      </p:sp>
      <p:sp>
        <p:nvSpPr>
          <p:cNvPr id="21" name="Espace réservé du texte 2">
            <a:extLst>
              <a:ext uri="{FF2B5EF4-FFF2-40B4-BE49-F238E27FC236}">
                <a16:creationId xmlns:a16="http://schemas.microsoft.com/office/drawing/2014/main" xmlns="" id="{833AE9AA-C052-C9BA-612C-C66356507093}"/>
              </a:ext>
            </a:extLst>
          </p:cNvPr>
          <p:cNvSpPr txBox="1">
            <a:spLocks/>
          </p:cNvSpPr>
          <p:nvPr/>
        </p:nvSpPr>
        <p:spPr>
          <a:xfrm>
            <a:off x="4335282" y="4469"/>
            <a:ext cx="7642534" cy="1116786"/>
          </a:xfrm>
          <a:prstGeom prst="rect">
            <a:avLst/>
          </a:prstGeom>
          <a:noFill/>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r" rtl="1"/>
            <a:r>
              <a:rPr lang="ar-SA" sz="4800" b="1" dirty="0">
                <a:solidFill>
                  <a:srgbClr val="FFC000"/>
                </a:solidFill>
              </a:rPr>
              <a:t>تحليل </a:t>
            </a:r>
            <a:r>
              <a:rPr lang="fr-FR" sz="4800" b="1" dirty="0">
                <a:solidFill>
                  <a:srgbClr val="FFC000"/>
                </a:solidFill>
              </a:rPr>
              <a:t>SWOT </a:t>
            </a:r>
            <a:r>
              <a:rPr lang="ar-SA" sz="4800" b="1" dirty="0">
                <a:solidFill>
                  <a:srgbClr val="FFC000"/>
                </a:solidFill>
              </a:rPr>
              <a:t>لشركة </a:t>
            </a:r>
            <a:r>
              <a:rPr lang="fr-FR" sz="4800" b="1" dirty="0">
                <a:solidFill>
                  <a:srgbClr val="FFC000"/>
                </a:solidFill>
              </a:rPr>
              <a:t>Philips:</a:t>
            </a:r>
            <a:endParaRPr lang="fr-FR" sz="4800" dirty="0">
              <a:solidFill>
                <a:srgbClr val="FFC000"/>
              </a:solidFill>
            </a:endParaRPr>
          </a:p>
        </p:txBody>
      </p:sp>
    </p:spTree>
    <p:extLst>
      <p:ext uri="{BB962C8B-B14F-4D97-AF65-F5344CB8AC3E}">
        <p14:creationId xmlns:p14="http://schemas.microsoft.com/office/powerpoint/2010/main" val="393590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 xmlns:a16="http://schemas.microsoft.com/office/drawing/2014/main" id="{35B38EFE-ADC6-986E-C92C-EBFD4C2C499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12000"/>
                    </a14:imgEffect>
                  </a14:imgLayer>
                </a14:imgProps>
              </a:ext>
              <a:ext uri="{28A0092B-C50C-407E-A947-70E740481C1C}">
                <a14:useLocalDpi xmlns:a14="http://schemas.microsoft.com/office/drawing/2010/main"/>
              </a:ext>
            </a:extLst>
          </a:blip>
          <a:stretch>
            <a:fillRect/>
          </a:stretch>
        </p:blipFill>
        <p:spPr>
          <a:xfrm>
            <a:off x="-2335548" y="-170466"/>
            <a:ext cx="14926836" cy="7100358"/>
          </a:xfrm>
          <a:prstGeom prst="rect">
            <a:avLst/>
          </a:prstGeom>
        </p:spPr>
      </p:pic>
      <p:cxnSp>
        <p:nvCxnSpPr>
          <p:cNvPr id="24" name="Elbow Connector 34">
            <a:extLst>
              <a:ext uri="{FF2B5EF4-FFF2-40B4-BE49-F238E27FC236}">
                <a16:creationId xmlns="" xmlns:a16="http://schemas.microsoft.com/office/drawing/2014/main" id="{AA5277FC-6C4F-E147-48DA-44A3DFF59275}"/>
              </a:ext>
            </a:extLst>
          </p:cNvPr>
          <p:cNvCxnSpPr/>
          <p:nvPr/>
        </p:nvCxnSpPr>
        <p:spPr>
          <a:xfrm rot="16200000" flipH="1">
            <a:off x="2164558" y="5155860"/>
            <a:ext cx="465138" cy="358775"/>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cxnSp>
        <p:nvCxnSpPr>
          <p:cNvPr id="25" name="Elbow Connector 44">
            <a:extLst>
              <a:ext uri="{FF2B5EF4-FFF2-40B4-BE49-F238E27FC236}">
                <a16:creationId xmlns="" xmlns:a16="http://schemas.microsoft.com/office/drawing/2014/main" id="{163FA369-F365-B5B0-2538-355E65A63802}"/>
              </a:ext>
            </a:extLst>
          </p:cNvPr>
          <p:cNvCxnSpPr/>
          <p:nvPr/>
        </p:nvCxnSpPr>
        <p:spPr>
          <a:xfrm rot="16200000" flipH="1">
            <a:off x="7340600" y="3805238"/>
            <a:ext cx="465138" cy="360362"/>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sp>
        <p:nvSpPr>
          <p:cNvPr id="33" name="Espace réservé du texte 2">
            <a:extLst>
              <a:ext uri="{FF2B5EF4-FFF2-40B4-BE49-F238E27FC236}">
                <a16:creationId xmlns="" xmlns:a16="http://schemas.microsoft.com/office/drawing/2014/main" id="{BD452BCF-DADC-93EB-F3CF-5AA7B90803E3}"/>
              </a:ext>
            </a:extLst>
          </p:cNvPr>
          <p:cNvSpPr txBox="1">
            <a:spLocks/>
          </p:cNvSpPr>
          <p:nvPr/>
        </p:nvSpPr>
        <p:spPr>
          <a:xfrm>
            <a:off x="2927665" y="76440"/>
            <a:ext cx="4708604" cy="7481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r" rtl="1"/>
            <a:r>
              <a:rPr lang="ar-SA" sz="5400" b="1" dirty="0"/>
              <a:t>استنتاج</a:t>
            </a:r>
            <a:r>
              <a:rPr lang="fr-FR" sz="5400" b="1" dirty="0"/>
              <a:t>:</a:t>
            </a:r>
            <a:endParaRPr lang="fr-FR" sz="5400" dirty="0"/>
          </a:p>
        </p:txBody>
      </p:sp>
      <p:sp>
        <p:nvSpPr>
          <p:cNvPr id="17" name="Rectangle 16">
            <a:extLst>
              <a:ext uri="{FF2B5EF4-FFF2-40B4-BE49-F238E27FC236}">
                <a16:creationId xmlns="" xmlns:a16="http://schemas.microsoft.com/office/drawing/2014/main" id="{6545F1D0-219D-65D5-69EF-0A35E81479E7}"/>
              </a:ext>
            </a:extLst>
          </p:cNvPr>
          <p:cNvSpPr/>
          <p:nvPr/>
        </p:nvSpPr>
        <p:spPr bwMode="auto">
          <a:xfrm>
            <a:off x="3254929" y="1071460"/>
            <a:ext cx="8758106" cy="4767277"/>
          </a:xfrm>
          <a:prstGeom prst="rect">
            <a:avLst/>
          </a:prstGeom>
          <a:solidFill>
            <a:schemeClr val="accent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SA" sz="2400" dirty="0" smtClean="0"/>
              <a:t>تتمتع </a:t>
            </a:r>
            <a:r>
              <a:rPr lang="fr-FR" sz="2400" dirty="0"/>
              <a:t>Philips </a:t>
            </a:r>
            <a:r>
              <a:rPr lang="ar-SA" sz="2400" dirty="0"/>
              <a:t>بمكانة قوية في السوق بفضل علامتها التجارية القوية وتركيزها على الابتكار، لكنها تواجه أيضًا تحديات من المنافسة الشديدة والتقلبات الاقتصادية</a:t>
            </a:r>
            <a:r>
              <a:rPr lang="fr-FR" sz="2400" dirty="0"/>
              <a:t>. </a:t>
            </a:r>
            <a:r>
              <a:rPr lang="ar-SA" sz="2400" dirty="0"/>
              <a:t>لتعزيز نجاحها في المستقبل، يجب على </a:t>
            </a:r>
            <a:r>
              <a:rPr lang="fr-FR" sz="2400" dirty="0"/>
              <a:t>Philips </a:t>
            </a:r>
            <a:r>
              <a:rPr lang="ar-SA" sz="2400" dirty="0"/>
              <a:t>التركيز على تطوير منتجات وحلول مبتكرة تلبي احتياجات السوق المتغيرة، والتوسع في الأسواق الناشئة، والاستفادة من الشراكات والتحالفات</a:t>
            </a:r>
            <a:r>
              <a:rPr lang="fr-FR" sz="2400" dirty="0"/>
              <a:t>.</a:t>
            </a:r>
          </a:p>
          <a:p>
            <a:pPr lvl="0" algn="r" rtl="1">
              <a:buFontTx/>
              <a:buChar char="•"/>
            </a:pPr>
            <a:endParaRPr lang="en-US" dirty="0">
              <a:latin typeface="Ara Aqeeq Bold" panose="00000500000000000000" pitchFamily="2" charset="-78"/>
              <a:cs typeface="Ara Aqeeq Bold" panose="00000500000000000000" pitchFamily="2" charset="-78"/>
            </a:endParaRPr>
          </a:p>
        </p:txBody>
      </p:sp>
      <p:pic>
        <p:nvPicPr>
          <p:cNvPr id="7" name="Espace réservé pour une image  12">
            <a:extLst>
              <a:ext uri="{FF2B5EF4-FFF2-40B4-BE49-F238E27FC236}">
                <a16:creationId xmlns:a16="http://schemas.microsoft.com/office/drawing/2014/main" xmlns="" id="{6FE9F834-D049-7E11-D7C0-12B0799C5540}"/>
              </a:ext>
            </a:extLst>
          </p:cNvPr>
          <p:cNvPicPr>
            <a:picLocks noChangeAspect="1"/>
          </p:cNvPicPr>
          <p:nvPr/>
        </p:nvPicPr>
        <p:blipFill>
          <a:blip r:embed="rId4" cstate="print">
            <a:extLst>
              <a:ext uri="{28A0092B-C50C-407E-A947-70E740481C1C}">
                <a14:useLocalDpi xmlns:a14="http://schemas.microsoft.com/office/drawing/2010/main" val="0"/>
              </a:ext>
            </a:extLst>
          </a:blip>
          <a:srcRect l="8069" r="8069"/>
          <a:stretch>
            <a:fillRect/>
          </a:stretch>
        </p:blipFill>
        <p:spPr>
          <a:xfrm>
            <a:off x="-381510" y="698847"/>
            <a:ext cx="3179805" cy="26808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6"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80">
                                          <p:stCondLst>
                                            <p:cond delay="0"/>
                                          </p:stCondLst>
                                        </p:cTn>
                                        <p:tgtEl>
                                          <p:spTgt spid="33"/>
                                        </p:tgtEl>
                                      </p:cBhvr>
                                    </p:animEffect>
                                    <p:anim calcmode="lin" valueType="num">
                                      <p:cBhvr>
                                        <p:cTn id="1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2" dur="26">
                                          <p:stCondLst>
                                            <p:cond delay="650"/>
                                          </p:stCondLst>
                                        </p:cTn>
                                        <p:tgtEl>
                                          <p:spTgt spid="33"/>
                                        </p:tgtEl>
                                      </p:cBhvr>
                                      <p:to x="100000" y="60000"/>
                                    </p:animScale>
                                    <p:animScale>
                                      <p:cBhvr>
                                        <p:cTn id="23" dur="166" decel="50000">
                                          <p:stCondLst>
                                            <p:cond delay="676"/>
                                          </p:stCondLst>
                                        </p:cTn>
                                        <p:tgtEl>
                                          <p:spTgt spid="33"/>
                                        </p:tgtEl>
                                      </p:cBhvr>
                                      <p:to x="100000" y="100000"/>
                                    </p:animScale>
                                    <p:animScale>
                                      <p:cBhvr>
                                        <p:cTn id="24" dur="26">
                                          <p:stCondLst>
                                            <p:cond delay="1312"/>
                                          </p:stCondLst>
                                        </p:cTn>
                                        <p:tgtEl>
                                          <p:spTgt spid="33"/>
                                        </p:tgtEl>
                                      </p:cBhvr>
                                      <p:to x="100000" y="80000"/>
                                    </p:animScale>
                                    <p:animScale>
                                      <p:cBhvr>
                                        <p:cTn id="25" dur="166" decel="50000">
                                          <p:stCondLst>
                                            <p:cond delay="1338"/>
                                          </p:stCondLst>
                                        </p:cTn>
                                        <p:tgtEl>
                                          <p:spTgt spid="33"/>
                                        </p:tgtEl>
                                      </p:cBhvr>
                                      <p:to x="100000" y="100000"/>
                                    </p:animScale>
                                    <p:animScale>
                                      <p:cBhvr>
                                        <p:cTn id="26" dur="26">
                                          <p:stCondLst>
                                            <p:cond delay="1642"/>
                                          </p:stCondLst>
                                        </p:cTn>
                                        <p:tgtEl>
                                          <p:spTgt spid="33"/>
                                        </p:tgtEl>
                                      </p:cBhvr>
                                      <p:to x="100000" y="90000"/>
                                    </p:animScale>
                                    <p:animScale>
                                      <p:cBhvr>
                                        <p:cTn id="27" dur="166" decel="50000">
                                          <p:stCondLst>
                                            <p:cond delay="1668"/>
                                          </p:stCondLst>
                                        </p:cTn>
                                        <p:tgtEl>
                                          <p:spTgt spid="33"/>
                                        </p:tgtEl>
                                      </p:cBhvr>
                                      <p:to x="100000" y="100000"/>
                                    </p:animScale>
                                    <p:animScale>
                                      <p:cBhvr>
                                        <p:cTn id="28" dur="26">
                                          <p:stCondLst>
                                            <p:cond delay="1808"/>
                                          </p:stCondLst>
                                        </p:cTn>
                                        <p:tgtEl>
                                          <p:spTgt spid="33"/>
                                        </p:tgtEl>
                                      </p:cBhvr>
                                      <p:to x="100000" y="95000"/>
                                    </p:animScale>
                                    <p:animScale>
                                      <p:cBhvr>
                                        <p:cTn id="29"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 xmlns:a16="http://schemas.microsoft.com/office/drawing/2014/main" id="{35B38EFE-ADC6-986E-C92C-EBFD4C2C499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12000"/>
                    </a14:imgEffect>
                  </a14:imgLayer>
                </a14:imgProps>
              </a:ext>
              <a:ext uri="{28A0092B-C50C-407E-A947-70E740481C1C}">
                <a14:useLocalDpi xmlns:a14="http://schemas.microsoft.com/office/drawing/2010/main"/>
              </a:ext>
            </a:extLst>
          </a:blip>
          <a:stretch>
            <a:fillRect/>
          </a:stretch>
        </p:blipFill>
        <p:spPr>
          <a:xfrm>
            <a:off x="-2335548" y="-170466"/>
            <a:ext cx="14926836" cy="7100358"/>
          </a:xfrm>
          <a:prstGeom prst="rect">
            <a:avLst/>
          </a:prstGeom>
        </p:spPr>
      </p:pic>
      <p:cxnSp>
        <p:nvCxnSpPr>
          <p:cNvPr id="24" name="Elbow Connector 34">
            <a:extLst>
              <a:ext uri="{FF2B5EF4-FFF2-40B4-BE49-F238E27FC236}">
                <a16:creationId xmlns="" xmlns:a16="http://schemas.microsoft.com/office/drawing/2014/main" id="{AA5277FC-6C4F-E147-48DA-44A3DFF59275}"/>
              </a:ext>
            </a:extLst>
          </p:cNvPr>
          <p:cNvCxnSpPr/>
          <p:nvPr/>
        </p:nvCxnSpPr>
        <p:spPr>
          <a:xfrm rot="16200000" flipH="1">
            <a:off x="2164558" y="5155860"/>
            <a:ext cx="465138" cy="358775"/>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cxnSp>
        <p:nvCxnSpPr>
          <p:cNvPr id="25" name="Elbow Connector 44">
            <a:extLst>
              <a:ext uri="{FF2B5EF4-FFF2-40B4-BE49-F238E27FC236}">
                <a16:creationId xmlns="" xmlns:a16="http://schemas.microsoft.com/office/drawing/2014/main" id="{163FA369-F365-B5B0-2538-355E65A63802}"/>
              </a:ext>
            </a:extLst>
          </p:cNvPr>
          <p:cNvCxnSpPr/>
          <p:nvPr/>
        </p:nvCxnSpPr>
        <p:spPr>
          <a:xfrm rot="16200000" flipH="1">
            <a:off x="7340600" y="3805238"/>
            <a:ext cx="465138" cy="360362"/>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sp>
        <p:nvSpPr>
          <p:cNvPr id="33" name="Espace réservé du texte 2">
            <a:extLst>
              <a:ext uri="{FF2B5EF4-FFF2-40B4-BE49-F238E27FC236}">
                <a16:creationId xmlns="" xmlns:a16="http://schemas.microsoft.com/office/drawing/2014/main" id="{BD452BCF-DADC-93EB-F3CF-5AA7B90803E3}"/>
              </a:ext>
            </a:extLst>
          </p:cNvPr>
          <p:cNvSpPr txBox="1">
            <a:spLocks/>
          </p:cNvSpPr>
          <p:nvPr/>
        </p:nvSpPr>
        <p:spPr>
          <a:xfrm>
            <a:off x="302004" y="76440"/>
            <a:ext cx="11803310" cy="7481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rtl="1"/>
            <a:r>
              <a:rPr lang="ar-SA" sz="5400" b="1" dirty="0">
                <a:solidFill>
                  <a:srgbClr val="FFFF00"/>
                </a:solidFill>
              </a:rPr>
              <a:t>سياسة الكشط </a:t>
            </a:r>
            <a:r>
              <a:rPr lang="fr-FR" sz="5400" b="1" dirty="0">
                <a:solidFill>
                  <a:srgbClr val="FFFF00"/>
                </a:solidFill>
              </a:rPr>
              <a:t>(Web </a:t>
            </a:r>
            <a:r>
              <a:rPr lang="fr-FR" sz="5400" b="1" dirty="0" err="1">
                <a:solidFill>
                  <a:srgbClr val="FFFF00"/>
                </a:solidFill>
              </a:rPr>
              <a:t>Scraping</a:t>
            </a:r>
            <a:r>
              <a:rPr lang="fr-FR" sz="5400" b="1" dirty="0">
                <a:solidFill>
                  <a:srgbClr val="FFFF00"/>
                </a:solidFill>
              </a:rPr>
              <a:t>) </a:t>
            </a:r>
            <a:r>
              <a:rPr lang="ar-SA" sz="5400" b="1" dirty="0">
                <a:solidFill>
                  <a:srgbClr val="FFFF00"/>
                </a:solidFill>
              </a:rPr>
              <a:t>وتطبيقها في </a:t>
            </a:r>
            <a:r>
              <a:rPr lang="fr-FR" sz="5400" b="1" dirty="0">
                <a:solidFill>
                  <a:srgbClr val="FFFF00"/>
                </a:solidFill>
              </a:rPr>
              <a:t>Philips:</a:t>
            </a:r>
            <a:endParaRPr lang="fr-FR" sz="5400" dirty="0">
              <a:solidFill>
                <a:srgbClr val="FFFF00"/>
              </a:solidFill>
            </a:endParaRPr>
          </a:p>
        </p:txBody>
      </p:sp>
      <p:sp>
        <p:nvSpPr>
          <p:cNvPr id="17" name="Rectangle 16">
            <a:extLst>
              <a:ext uri="{FF2B5EF4-FFF2-40B4-BE49-F238E27FC236}">
                <a16:creationId xmlns="" xmlns:a16="http://schemas.microsoft.com/office/drawing/2014/main" id="{6545F1D0-219D-65D5-69EF-0A35E81479E7}"/>
              </a:ext>
            </a:extLst>
          </p:cNvPr>
          <p:cNvSpPr/>
          <p:nvPr/>
        </p:nvSpPr>
        <p:spPr bwMode="auto">
          <a:xfrm>
            <a:off x="302004" y="1725801"/>
            <a:ext cx="8758106" cy="4767277"/>
          </a:xfrm>
          <a:prstGeom prst="rect">
            <a:avLst/>
          </a:prstGeom>
          <a:solidFill>
            <a:schemeClr val="accent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SA" sz="3200" b="1" dirty="0"/>
              <a:t>سياسة الكشط</a:t>
            </a:r>
            <a:r>
              <a:rPr lang="ar-SA" sz="3200" dirty="0"/>
              <a:t> هي عملية استخراج البيانات من مواقع الويب بطريقة آلية</a:t>
            </a:r>
            <a:r>
              <a:rPr lang="fr-FR" sz="3200" dirty="0"/>
              <a:t>. </a:t>
            </a:r>
            <a:r>
              <a:rPr lang="ar-SA" sz="3200" dirty="0"/>
              <a:t>وتستخدم هذه البيانات لأغراض مختلفة، مثل تحليل السوق، ومراقبة المنافسين، وتوليد العملاء المحتملين</a:t>
            </a:r>
            <a:r>
              <a:rPr lang="fr-FR" sz="3200" dirty="0"/>
              <a:t>.</a:t>
            </a:r>
          </a:p>
          <a:p>
            <a:pPr algn="r" rtl="1"/>
            <a:r>
              <a:rPr lang="fr-FR" sz="3200" b="1" dirty="0"/>
              <a:t>Philips</a:t>
            </a:r>
            <a:r>
              <a:rPr lang="ar-SA" sz="3200" dirty="0"/>
              <a:t>، كشركة عالمية رائدة في مجال الإلكترونيات والرعاية الصحية، يمكن أن تستفيد من سياسة الكشط في عدة مجالات لتحقيق أهدافها التجارية</a:t>
            </a:r>
            <a:r>
              <a:rPr lang="fr-FR" sz="3200" dirty="0"/>
              <a:t>:</a:t>
            </a:r>
          </a:p>
          <a:p>
            <a:pPr lvl="0" algn="r" rtl="1">
              <a:buFontTx/>
              <a:buChar char="•"/>
            </a:pPr>
            <a:endParaRPr lang="en-US" dirty="0">
              <a:latin typeface="Ara Aqeeq Bold" panose="00000500000000000000" pitchFamily="2" charset="-78"/>
              <a:cs typeface="Ara Aqeeq Bold" panose="00000500000000000000" pitchFamily="2" charset="-78"/>
            </a:endParaRPr>
          </a:p>
        </p:txBody>
      </p:sp>
      <p:pic>
        <p:nvPicPr>
          <p:cNvPr id="7" name="Espace réservé pour une image  10">
            <a:extLst>
              <a:ext uri="{FF2B5EF4-FFF2-40B4-BE49-F238E27FC236}">
                <a16:creationId xmlns:a16="http://schemas.microsoft.com/office/drawing/2014/main" xmlns="" id="{F33B7342-7DCC-D2FC-C80D-B84EFA316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6388" y="1858057"/>
            <a:ext cx="3098621" cy="2210604"/>
          </a:xfrm>
          <a:prstGeom prst="rect">
            <a:avLst/>
          </a:prstGeom>
        </p:spPr>
      </p:pic>
    </p:spTree>
    <p:extLst>
      <p:ext uri="{BB962C8B-B14F-4D97-AF65-F5344CB8AC3E}">
        <p14:creationId xmlns:p14="http://schemas.microsoft.com/office/powerpoint/2010/main" val="3579265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6"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80">
                                          <p:stCondLst>
                                            <p:cond delay="0"/>
                                          </p:stCondLst>
                                        </p:cTn>
                                        <p:tgtEl>
                                          <p:spTgt spid="33"/>
                                        </p:tgtEl>
                                      </p:cBhvr>
                                    </p:animEffect>
                                    <p:anim calcmode="lin" valueType="num">
                                      <p:cBhvr>
                                        <p:cTn id="1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2" dur="26">
                                          <p:stCondLst>
                                            <p:cond delay="650"/>
                                          </p:stCondLst>
                                        </p:cTn>
                                        <p:tgtEl>
                                          <p:spTgt spid="33"/>
                                        </p:tgtEl>
                                      </p:cBhvr>
                                      <p:to x="100000" y="60000"/>
                                    </p:animScale>
                                    <p:animScale>
                                      <p:cBhvr>
                                        <p:cTn id="23" dur="166" decel="50000">
                                          <p:stCondLst>
                                            <p:cond delay="676"/>
                                          </p:stCondLst>
                                        </p:cTn>
                                        <p:tgtEl>
                                          <p:spTgt spid="33"/>
                                        </p:tgtEl>
                                      </p:cBhvr>
                                      <p:to x="100000" y="100000"/>
                                    </p:animScale>
                                    <p:animScale>
                                      <p:cBhvr>
                                        <p:cTn id="24" dur="26">
                                          <p:stCondLst>
                                            <p:cond delay="1312"/>
                                          </p:stCondLst>
                                        </p:cTn>
                                        <p:tgtEl>
                                          <p:spTgt spid="33"/>
                                        </p:tgtEl>
                                      </p:cBhvr>
                                      <p:to x="100000" y="80000"/>
                                    </p:animScale>
                                    <p:animScale>
                                      <p:cBhvr>
                                        <p:cTn id="25" dur="166" decel="50000">
                                          <p:stCondLst>
                                            <p:cond delay="1338"/>
                                          </p:stCondLst>
                                        </p:cTn>
                                        <p:tgtEl>
                                          <p:spTgt spid="33"/>
                                        </p:tgtEl>
                                      </p:cBhvr>
                                      <p:to x="100000" y="100000"/>
                                    </p:animScale>
                                    <p:animScale>
                                      <p:cBhvr>
                                        <p:cTn id="26" dur="26">
                                          <p:stCondLst>
                                            <p:cond delay="1642"/>
                                          </p:stCondLst>
                                        </p:cTn>
                                        <p:tgtEl>
                                          <p:spTgt spid="33"/>
                                        </p:tgtEl>
                                      </p:cBhvr>
                                      <p:to x="100000" y="90000"/>
                                    </p:animScale>
                                    <p:animScale>
                                      <p:cBhvr>
                                        <p:cTn id="27" dur="166" decel="50000">
                                          <p:stCondLst>
                                            <p:cond delay="1668"/>
                                          </p:stCondLst>
                                        </p:cTn>
                                        <p:tgtEl>
                                          <p:spTgt spid="33"/>
                                        </p:tgtEl>
                                      </p:cBhvr>
                                      <p:to x="100000" y="100000"/>
                                    </p:animScale>
                                    <p:animScale>
                                      <p:cBhvr>
                                        <p:cTn id="28" dur="26">
                                          <p:stCondLst>
                                            <p:cond delay="1808"/>
                                          </p:stCondLst>
                                        </p:cTn>
                                        <p:tgtEl>
                                          <p:spTgt spid="33"/>
                                        </p:tgtEl>
                                      </p:cBhvr>
                                      <p:to x="100000" y="95000"/>
                                    </p:animScale>
                                    <p:animScale>
                                      <p:cBhvr>
                                        <p:cTn id="29"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 xmlns:a16="http://schemas.microsoft.com/office/drawing/2014/main" id="{35B38EFE-ADC6-986E-C92C-EBFD4C2C499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12000"/>
                    </a14:imgEffect>
                  </a14:imgLayer>
                </a14:imgProps>
              </a:ext>
              <a:ext uri="{28A0092B-C50C-407E-A947-70E740481C1C}">
                <a14:useLocalDpi xmlns:a14="http://schemas.microsoft.com/office/drawing/2010/main"/>
              </a:ext>
            </a:extLst>
          </a:blip>
          <a:stretch>
            <a:fillRect/>
          </a:stretch>
        </p:blipFill>
        <p:spPr>
          <a:xfrm>
            <a:off x="-2335548" y="-170466"/>
            <a:ext cx="14926836" cy="7100358"/>
          </a:xfrm>
          <a:prstGeom prst="rect">
            <a:avLst/>
          </a:prstGeom>
        </p:spPr>
      </p:pic>
      <p:cxnSp>
        <p:nvCxnSpPr>
          <p:cNvPr id="24" name="Elbow Connector 34">
            <a:extLst>
              <a:ext uri="{FF2B5EF4-FFF2-40B4-BE49-F238E27FC236}">
                <a16:creationId xmlns="" xmlns:a16="http://schemas.microsoft.com/office/drawing/2014/main" id="{AA5277FC-6C4F-E147-48DA-44A3DFF59275}"/>
              </a:ext>
            </a:extLst>
          </p:cNvPr>
          <p:cNvCxnSpPr/>
          <p:nvPr/>
        </p:nvCxnSpPr>
        <p:spPr>
          <a:xfrm rot="16200000" flipH="1">
            <a:off x="2164558" y="5155860"/>
            <a:ext cx="465138" cy="358775"/>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cxnSp>
        <p:nvCxnSpPr>
          <p:cNvPr id="25" name="Elbow Connector 44">
            <a:extLst>
              <a:ext uri="{FF2B5EF4-FFF2-40B4-BE49-F238E27FC236}">
                <a16:creationId xmlns="" xmlns:a16="http://schemas.microsoft.com/office/drawing/2014/main" id="{163FA369-F365-B5B0-2538-355E65A63802}"/>
              </a:ext>
            </a:extLst>
          </p:cNvPr>
          <p:cNvCxnSpPr/>
          <p:nvPr/>
        </p:nvCxnSpPr>
        <p:spPr>
          <a:xfrm rot="16200000" flipH="1">
            <a:off x="7340600" y="3805238"/>
            <a:ext cx="465138" cy="360362"/>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sp>
        <p:nvSpPr>
          <p:cNvPr id="33" name="Espace réservé du texte 2">
            <a:extLst>
              <a:ext uri="{FF2B5EF4-FFF2-40B4-BE49-F238E27FC236}">
                <a16:creationId xmlns="" xmlns:a16="http://schemas.microsoft.com/office/drawing/2014/main" id="{BD452BCF-DADC-93EB-F3CF-5AA7B90803E3}"/>
              </a:ext>
            </a:extLst>
          </p:cNvPr>
          <p:cNvSpPr txBox="1">
            <a:spLocks/>
          </p:cNvSpPr>
          <p:nvPr/>
        </p:nvSpPr>
        <p:spPr>
          <a:xfrm>
            <a:off x="302004" y="76440"/>
            <a:ext cx="11803310" cy="7481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rtl="1"/>
            <a:r>
              <a:rPr lang="ar-SA" sz="5400" b="1" dirty="0">
                <a:solidFill>
                  <a:srgbClr val="FFFF00"/>
                </a:solidFill>
              </a:rPr>
              <a:t>سياسة الكشط </a:t>
            </a:r>
            <a:r>
              <a:rPr lang="fr-FR" sz="5400" b="1" dirty="0">
                <a:solidFill>
                  <a:srgbClr val="FFFF00"/>
                </a:solidFill>
              </a:rPr>
              <a:t>(Web </a:t>
            </a:r>
            <a:r>
              <a:rPr lang="fr-FR" sz="5400" b="1" dirty="0" err="1">
                <a:solidFill>
                  <a:srgbClr val="FFFF00"/>
                </a:solidFill>
              </a:rPr>
              <a:t>Scraping</a:t>
            </a:r>
            <a:r>
              <a:rPr lang="fr-FR" sz="5400" b="1" dirty="0">
                <a:solidFill>
                  <a:srgbClr val="FFFF00"/>
                </a:solidFill>
              </a:rPr>
              <a:t>) </a:t>
            </a:r>
            <a:r>
              <a:rPr lang="ar-SA" sz="5400" b="1" dirty="0">
                <a:solidFill>
                  <a:srgbClr val="FFFF00"/>
                </a:solidFill>
              </a:rPr>
              <a:t>وتطبيقها في </a:t>
            </a:r>
            <a:r>
              <a:rPr lang="fr-FR" sz="5400" b="1" dirty="0">
                <a:solidFill>
                  <a:srgbClr val="FFFF00"/>
                </a:solidFill>
              </a:rPr>
              <a:t>Philips:</a:t>
            </a:r>
            <a:endParaRPr lang="fr-FR" sz="5400" dirty="0">
              <a:solidFill>
                <a:srgbClr val="FFFF00"/>
              </a:solidFill>
            </a:endParaRPr>
          </a:p>
        </p:txBody>
      </p:sp>
      <p:sp>
        <p:nvSpPr>
          <p:cNvPr id="17" name="Rectangle 16">
            <a:extLst>
              <a:ext uri="{FF2B5EF4-FFF2-40B4-BE49-F238E27FC236}">
                <a16:creationId xmlns="" xmlns:a16="http://schemas.microsoft.com/office/drawing/2014/main" id="{6545F1D0-219D-65D5-69EF-0A35E81479E7}"/>
              </a:ext>
            </a:extLst>
          </p:cNvPr>
          <p:cNvSpPr/>
          <p:nvPr/>
        </p:nvSpPr>
        <p:spPr bwMode="auto">
          <a:xfrm>
            <a:off x="109057" y="1422276"/>
            <a:ext cx="12189204" cy="5329340"/>
          </a:xfrm>
          <a:prstGeom prst="rect">
            <a:avLst/>
          </a:prstGeom>
          <a:solidFill>
            <a:schemeClr val="accent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SA" sz="3200" b="1" dirty="0">
                <a:solidFill>
                  <a:srgbClr val="FFFF00"/>
                </a:solidFill>
              </a:rPr>
              <a:t>تحليل السوق والمنافسين</a:t>
            </a:r>
            <a:r>
              <a:rPr lang="fr-FR" sz="3200" b="1" dirty="0">
                <a:solidFill>
                  <a:srgbClr val="FFFF00"/>
                </a:solidFill>
              </a:rPr>
              <a:t>:</a:t>
            </a:r>
            <a:endParaRPr lang="fr-FR" sz="3200" dirty="0">
              <a:solidFill>
                <a:srgbClr val="FFFF00"/>
              </a:solidFill>
            </a:endParaRPr>
          </a:p>
          <a:p>
            <a:pPr lvl="0" algn="r" rtl="1"/>
            <a:r>
              <a:rPr lang="ar-SA" sz="3200" b="1" dirty="0"/>
              <a:t>مراقبة أسعار المنتجات</a:t>
            </a:r>
            <a:r>
              <a:rPr lang="fr-FR" sz="3200" b="1" dirty="0"/>
              <a:t>:</a:t>
            </a:r>
            <a:r>
              <a:rPr lang="fr-FR" sz="3200" dirty="0"/>
              <a:t> </a:t>
            </a:r>
            <a:r>
              <a:rPr lang="ar-SA" sz="3200" dirty="0"/>
              <a:t>يمكن لـ </a:t>
            </a:r>
            <a:r>
              <a:rPr lang="fr-FR" sz="3200" dirty="0"/>
              <a:t>Philips </a:t>
            </a:r>
            <a:r>
              <a:rPr lang="ar-SA" sz="3200" dirty="0"/>
              <a:t>استخدام الكشط لمراقبة أسعار منتجاتها ومنتجات المنافسين في الوقت الفعلي، مما يساعدها على تحديد أسعار تنافسية وتعديل استراتيجيات التسعير</a:t>
            </a:r>
            <a:r>
              <a:rPr lang="fr-FR" sz="3200" dirty="0"/>
              <a:t>.</a:t>
            </a:r>
          </a:p>
          <a:p>
            <a:pPr lvl="0" algn="r" rtl="1"/>
            <a:r>
              <a:rPr lang="ar-SA" sz="3200" b="1" dirty="0"/>
              <a:t>تحليل اتجاهات السوق</a:t>
            </a:r>
            <a:r>
              <a:rPr lang="fr-FR" sz="3200" b="1" dirty="0"/>
              <a:t>:</a:t>
            </a:r>
            <a:r>
              <a:rPr lang="fr-FR" sz="3200" dirty="0"/>
              <a:t> </a:t>
            </a:r>
            <a:r>
              <a:rPr lang="ar-SA" sz="3200" dirty="0"/>
              <a:t>يمكن لـ </a:t>
            </a:r>
            <a:r>
              <a:rPr lang="fr-FR" sz="3200" dirty="0"/>
              <a:t>Philips </a:t>
            </a:r>
            <a:r>
              <a:rPr lang="ar-SA" sz="3200" dirty="0"/>
              <a:t>جمع البيانات حول اتجاهات السوق الجديدة، وتفضيلات العملاء، والمنتجات المطلوبة، مما يساعدها على تطوير منتجات وخدمات تلبي احتياجات السوق</a:t>
            </a:r>
            <a:r>
              <a:rPr lang="fr-FR" sz="3200" dirty="0"/>
              <a:t>.</a:t>
            </a:r>
          </a:p>
          <a:p>
            <a:pPr lvl="0" algn="r" rtl="1"/>
            <a:r>
              <a:rPr lang="ar-SA" sz="3200" b="1" dirty="0">
                <a:solidFill>
                  <a:srgbClr val="FFFF00"/>
                </a:solidFill>
              </a:rPr>
              <a:t>دراسة استراتيجيات التسويق</a:t>
            </a:r>
            <a:r>
              <a:rPr lang="fr-FR" sz="3200" b="1" dirty="0">
                <a:solidFill>
                  <a:srgbClr val="FFFF00"/>
                </a:solidFill>
              </a:rPr>
              <a:t>:</a:t>
            </a:r>
            <a:r>
              <a:rPr lang="fr-FR" sz="3200" dirty="0">
                <a:solidFill>
                  <a:srgbClr val="FFFF00"/>
                </a:solidFill>
              </a:rPr>
              <a:t> </a:t>
            </a:r>
            <a:r>
              <a:rPr lang="ar-SA" sz="3200" dirty="0"/>
              <a:t>يمكن لـ </a:t>
            </a:r>
            <a:r>
              <a:rPr lang="fr-FR" sz="3200" dirty="0"/>
              <a:t>Philips </a:t>
            </a:r>
            <a:r>
              <a:rPr lang="ar-SA" sz="3200" dirty="0"/>
              <a:t>تحليل استراتيجيات التسويق التي يستخدمها المنافسون، بما في ذلك الحملات الإعلانية والعروض الترويجية، مما يساعدها على تحسين استراتيجياتها التسويقية الخاصة</a:t>
            </a:r>
            <a:r>
              <a:rPr lang="fr-FR" sz="3200" dirty="0" smtClean="0"/>
              <a:t>.</a:t>
            </a:r>
            <a:endParaRPr lang="fr-FR" sz="3200" dirty="0"/>
          </a:p>
        </p:txBody>
      </p:sp>
    </p:spTree>
    <p:extLst>
      <p:ext uri="{BB962C8B-B14F-4D97-AF65-F5344CB8AC3E}">
        <p14:creationId xmlns:p14="http://schemas.microsoft.com/office/powerpoint/2010/main" val="916551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6"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80">
                                          <p:stCondLst>
                                            <p:cond delay="0"/>
                                          </p:stCondLst>
                                        </p:cTn>
                                        <p:tgtEl>
                                          <p:spTgt spid="33"/>
                                        </p:tgtEl>
                                      </p:cBhvr>
                                    </p:animEffect>
                                    <p:anim calcmode="lin" valueType="num">
                                      <p:cBhvr>
                                        <p:cTn id="1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2" dur="26">
                                          <p:stCondLst>
                                            <p:cond delay="650"/>
                                          </p:stCondLst>
                                        </p:cTn>
                                        <p:tgtEl>
                                          <p:spTgt spid="33"/>
                                        </p:tgtEl>
                                      </p:cBhvr>
                                      <p:to x="100000" y="60000"/>
                                    </p:animScale>
                                    <p:animScale>
                                      <p:cBhvr>
                                        <p:cTn id="23" dur="166" decel="50000">
                                          <p:stCondLst>
                                            <p:cond delay="676"/>
                                          </p:stCondLst>
                                        </p:cTn>
                                        <p:tgtEl>
                                          <p:spTgt spid="33"/>
                                        </p:tgtEl>
                                      </p:cBhvr>
                                      <p:to x="100000" y="100000"/>
                                    </p:animScale>
                                    <p:animScale>
                                      <p:cBhvr>
                                        <p:cTn id="24" dur="26">
                                          <p:stCondLst>
                                            <p:cond delay="1312"/>
                                          </p:stCondLst>
                                        </p:cTn>
                                        <p:tgtEl>
                                          <p:spTgt spid="33"/>
                                        </p:tgtEl>
                                      </p:cBhvr>
                                      <p:to x="100000" y="80000"/>
                                    </p:animScale>
                                    <p:animScale>
                                      <p:cBhvr>
                                        <p:cTn id="25" dur="166" decel="50000">
                                          <p:stCondLst>
                                            <p:cond delay="1338"/>
                                          </p:stCondLst>
                                        </p:cTn>
                                        <p:tgtEl>
                                          <p:spTgt spid="33"/>
                                        </p:tgtEl>
                                      </p:cBhvr>
                                      <p:to x="100000" y="100000"/>
                                    </p:animScale>
                                    <p:animScale>
                                      <p:cBhvr>
                                        <p:cTn id="26" dur="26">
                                          <p:stCondLst>
                                            <p:cond delay="1642"/>
                                          </p:stCondLst>
                                        </p:cTn>
                                        <p:tgtEl>
                                          <p:spTgt spid="33"/>
                                        </p:tgtEl>
                                      </p:cBhvr>
                                      <p:to x="100000" y="90000"/>
                                    </p:animScale>
                                    <p:animScale>
                                      <p:cBhvr>
                                        <p:cTn id="27" dur="166" decel="50000">
                                          <p:stCondLst>
                                            <p:cond delay="1668"/>
                                          </p:stCondLst>
                                        </p:cTn>
                                        <p:tgtEl>
                                          <p:spTgt spid="33"/>
                                        </p:tgtEl>
                                      </p:cBhvr>
                                      <p:to x="100000" y="100000"/>
                                    </p:animScale>
                                    <p:animScale>
                                      <p:cBhvr>
                                        <p:cTn id="28" dur="26">
                                          <p:stCondLst>
                                            <p:cond delay="1808"/>
                                          </p:stCondLst>
                                        </p:cTn>
                                        <p:tgtEl>
                                          <p:spTgt spid="33"/>
                                        </p:tgtEl>
                                      </p:cBhvr>
                                      <p:to x="100000" y="95000"/>
                                    </p:animScale>
                                    <p:animScale>
                                      <p:cBhvr>
                                        <p:cTn id="29"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s (39).jpg"/>
          <p:cNvPicPr>
            <a:picLocks noChangeAspect="1"/>
          </p:cNvPicPr>
          <p:nvPr/>
        </p:nvPicPr>
        <p:blipFill>
          <a:blip r:embed="rId3" cstate="print"/>
          <a:stretch>
            <a:fillRect/>
          </a:stretch>
        </p:blipFill>
        <p:spPr>
          <a:xfrm>
            <a:off x="1415481" y="1"/>
            <a:ext cx="9143999" cy="6857999"/>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3810000" y="285729"/>
            <a:ext cx="4572000" cy="1692771"/>
          </a:xfrm>
          <a:prstGeom prst="rect">
            <a:avLst/>
          </a:prstGeom>
        </p:spPr>
        <p:txBody>
          <a:bodyPr wrap="square">
            <a:spAutoFit/>
          </a:bodyPr>
          <a:lstStyle/>
          <a:p>
            <a:pPr algn="ctr" rtl="1"/>
            <a: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الجمهورية الجزائرية الديمقراطية الشعبية</a:t>
            </a:r>
            <a:b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br>
            <a: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وزارة التعليم العالي والبحث العلمي</a:t>
            </a:r>
            <a:b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br>
            <a: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جامعة محمد </a:t>
            </a:r>
            <a:r>
              <a:rPr lang="ar-DZ"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خيضر</a:t>
            </a:r>
            <a: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 بسكرة</a:t>
            </a: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
            </a:r>
            <a:b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br>
            <a:r>
              <a:rPr lang="ar-DZ"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 </a:t>
            </a:r>
            <a:r>
              <a:rPr lang="ar-DZ" sz="3200" u="sng"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rPr>
              <a:t>بحث حول</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cs"/>
            </a:endParaRPr>
          </a:p>
        </p:txBody>
      </p:sp>
      <p:pic>
        <p:nvPicPr>
          <p:cNvPr id="8" name="Picture 3" descr="C:\Users\pc\Pictures\Image3.png"/>
          <p:cNvPicPr>
            <a:picLocks noChangeAspect="1" noChangeArrowheads="1"/>
          </p:cNvPicPr>
          <p:nvPr/>
        </p:nvPicPr>
        <p:blipFill>
          <a:blip r:embed="rId4" cstate="print"/>
          <a:srcRect/>
          <a:stretch>
            <a:fillRect/>
          </a:stretch>
        </p:blipFill>
        <p:spPr bwMode="auto">
          <a:xfrm>
            <a:off x="1809721" y="214290"/>
            <a:ext cx="1457325" cy="1530350"/>
          </a:xfrm>
          <a:prstGeom prst="rect">
            <a:avLst/>
          </a:prstGeom>
          <a:noFill/>
        </p:spPr>
      </p:pic>
      <p:pic>
        <p:nvPicPr>
          <p:cNvPr id="9" name="Picture 3" descr="C:\Users\pc\Pictures\Image3.png"/>
          <p:cNvPicPr>
            <a:picLocks noChangeAspect="1" noChangeArrowheads="1"/>
          </p:cNvPicPr>
          <p:nvPr/>
        </p:nvPicPr>
        <p:blipFill>
          <a:blip r:embed="rId4" cstate="print"/>
          <a:srcRect/>
          <a:stretch>
            <a:fillRect/>
          </a:stretch>
        </p:blipFill>
        <p:spPr bwMode="auto">
          <a:xfrm>
            <a:off x="8810645" y="214290"/>
            <a:ext cx="1457325" cy="1530350"/>
          </a:xfrm>
          <a:prstGeom prst="rect">
            <a:avLst/>
          </a:prstGeom>
          <a:noFill/>
        </p:spPr>
      </p:pic>
      <p:sp>
        <p:nvSpPr>
          <p:cNvPr id="10" name="Rectangle à coins arrondis 9"/>
          <p:cNvSpPr/>
          <p:nvPr/>
        </p:nvSpPr>
        <p:spPr>
          <a:xfrm>
            <a:off x="2238348" y="2643182"/>
            <a:ext cx="7715304"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SA" sz="4000" b="1" dirty="0">
                <a:solidFill>
                  <a:srgbClr val="FF0000"/>
                </a:solidFill>
              </a:rPr>
              <a:t>شركة</a:t>
            </a:r>
            <a:r>
              <a:rPr lang="fr-FR" sz="4000" b="1" dirty="0">
                <a:solidFill>
                  <a:srgbClr val="FF0000"/>
                </a:solidFill>
              </a:rPr>
              <a:t> Philips</a:t>
            </a:r>
          </a:p>
        </p:txBody>
      </p:sp>
      <p:sp>
        <p:nvSpPr>
          <p:cNvPr id="13" name="ZoneTexte 12"/>
          <p:cNvSpPr txBox="1"/>
          <p:nvPr/>
        </p:nvSpPr>
        <p:spPr>
          <a:xfrm>
            <a:off x="1746423" y="4720107"/>
            <a:ext cx="8557546" cy="1569660"/>
          </a:xfrm>
          <a:prstGeom prst="rect">
            <a:avLst/>
          </a:prstGeom>
          <a:noFill/>
        </p:spPr>
        <p:txBody>
          <a:bodyPr wrap="square" rtlCol="0">
            <a:spAutoFit/>
          </a:bodyPr>
          <a:lstStyle/>
          <a:p>
            <a:pPr algn="r" rtl="1"/>
            <a:r>
              <a:rPr lang="ar-DZ" sz="2400" b="1" u="sng" dirty="0">
                <a:solidFill>
                  <a:schemeClr val="bg1"/>
                </a:solidFill>
                <a:latin typeface="Times New Roman" pitchFamily="18" charset="0"/>
                <a:cs typeface="Times New Roman" pitchFamily="18" charset="0"/>
              </a:rPr>
              <a:t>من إعداد الطلبة:</a:t>
            </a:r>
            <a:r>
              <a:rPr lang="fr-FR" sz="2400" b="1" u="sng" dirty="0">
                <a:solidFill>
                  <a:schemeClr val="bg1"/>
                </a:solidFill>
                <a:latin typeface="Times New Roman" pitchFamily="18" charset="0"/>
                <a:cs typeface="Times New Roman" pitchFamily="18" charset="0"/>
              </a:rPr>
              <a:t> </a:t>
            </a:r>
            <a:endParaRPr lang="ar-DZ" sz="2400" b="1" u="sng" dirty="0">
              <a:solidFill>
                <a:schemeClr val="bg1"/>
              </a:solidFill>
              <a:latin typeface="Times New Roman" pitchFamily="18" charset="0"/>
              <a:cs typeface="Times New Roman" pitchFamily="18" charset="0"/>
            </a:endParaRPr>
          </a:p>
          <a:p>
            <a:pPr algn="r" rtl="1"/>
            <a:r>
              <a:rPr lang="ar-DZ" sz="2400" b="1" dirty="0" smtClean="0">
                <a:solidFill>
                  <a:schemeClr val="bg1"/>
                </a:solidFill>
                <a:latin typeface="Times New Roman" pitchFamily="18" charset="0"/>
                <a:cs typeface="Times New Roman" pitchFamily="18" charset="0"/>
              </a:rPr>
              <a:t>عشور محمد مهدي                                                             </a:t>
            </a:r>
            <a:r>
              <a:rPr lang="ar-DZ" sz="2400" b="1" dirty="0" err="1" smtClean="0">
                <a:solidFill>
                  <a:schemeClr val="bg1"/>
                </a:solidFill>
                <a:latin typeface="Times New Roman" pitchFamily="18" charset="0"/>
                <a:cs typeface="Times New Roman" pitchFamily="18" charset="0"/>
              </a:rPr>
              <a:t>صبرينة</a:t>
            </a:r>
            <a:r>
              <a:rPr lang="ar-DZ" sz="2400" b="1" dirty="0" smtClean="0">
                <a:solidFill>
                  <a:schemeClr val="bg1"/>
                </a:solidFill>
                <a:latin typeface="Times New Roman" pitchFamily="18" charset="0"/>
                <a:cs typeface="Times New Roman" pitchFamily="18" charset="0"/>
              </a:rPr>
              <a:t> مناني</a:t>
            </a:r>
          </a:p>
          <a:p>
            <a:pPr algn="r" rtl="1"/>
            <a:r>
              <a:rPr lang="ar-DZ" sz="2400" b="1" dirty="0" smtClean="0">
                <a:solidFill>
                  <a:schemeClr val="bg1"/>
                </a:solidFill>
                <a:latin typeface="Times New Roman" pitchFamily="18" charset="0"/>
                <a:cs typeface="Times New Roman" pitchFamily="18" charset="0"/>
              </a:rPr>
              <a:t>عامر زياد</a:t>
            </a:r>
          </a:p>
          <a:p>
            <a:pPr algn="r" rtl="1"/>
            <a:r>
              <a:rPr lang="ar-DZ" sz="2400" b="1" dirty="0" smtClean="0">
                <a:solidFill>
                  <a:schemeClr val="bg1"/>
                </a:solidFill>
                <a:latin typeface="Times New Roman" pitchFamily="18" charset="0"/>
                <a:cs typeface="Times New Roman" pitchFamily="18" charset="0"/>
              </a:rPr>
              <a:t>معتز بالله عمارة</a:t>
            </a:r>
            <a:endParaRPr lang="ar-DZ" sz="2400" b="1" dirty="0">
              <a:solidFill>
                <a:schemeClr val="bg1"/>
              </a:solidFill>
              <a:latin typeface="Times New Roman" pitchFamily="18" charset="0"/>
              <a:cs typeface="Times New Roman" pitchFamily="18" charset="0"/>
            </a:endParaRPr>
          </a:p>
        </p:txBody>
      </p:sp>
      <p:sp>
        <p:nvSpPr>
          <p:cNvPr id="14" name="ZoneTexte 13"/>
          <p:cNvSpPr txBox="1"/>
          <p:nvPr/>
        </p:nvSpPr>
        <p:spPr>
          <a:xfrm>
            <a:off x="1524000" y="4500571"/>
            <a:ext cx="2928926" cy="461665"/>
          </a:xfrm>
          <a:prstGeom prst="rect">
            <a:avLst/>
          </a:prstGeom>
          <a:noFill/>
        </p:spPr>
        <p:txBody>
          <a:bodyPr wrap="square" rtlCol="0">
            <a:spAutoFit/>
          </a:bodyPr>
          <a:lstStyle/>
          <a:p>
            <a:pPr algn="r" rtl="1"/>
            <a:r>
              <a:rPr lang="ar-DZ" sz="2400" b="1" u="sng" dirty="0">
                <a:solidFill>
                  <a:schemeClr val="bg1"/>
                </a:solidFill>
                <a:latin typeface="Times New Roman" pitchFamily="18" charset="0"/>
                <a:cs typeface="Times New Roman" pitchFamily="18" charset="0"/>
              </a:rPr>
              <a:t>تحت إشراف </a:t>
            </a:r>
            <a:r>
              <a:rPr lang="ar-DZ" sz="2400" b="1" u="sng" dirty="0" smtClean="0">
                <a:solidFill>
                  <a:schemeClr val="bg1"/>
                </a:solidFill>
                <a:latin typeface="Times New Roman" pitchFamily="18" charset="0"/>
                <a:cs typeface="Times New Roman" pitchFamily="18" charset="0"/>
              </a:rPr>
              <a:t>الأستاذ:</a:t>
            </a:r>
            <a:endParaRPr lang="ar-DZ" sz="2400" b="1" u="sng" dirty="0">
              <a:solidFill>
                <a:schemeClr val="bg1"/>
              </a:solidFill>
              <a:latin typeface="Times New Roman" pitchFamily="18" charset="0"/>
              <a:cs typeface="Times New Roman" pitchFamily="18" charset="0"/>
            </a:endParaRPr>
          </a:p>
        </p:txBody>
      </p:sp>
      <p:sp>
        <p:nvSpPr>
          <p:cNvPr id="15" name="ZoneTexte 14"/>
          <p:cNvSpPr txBox="1"/>
          <p:nvPr/>
        </p:nvSpPr>
        <p:spPr>
          <a:xfrm>
            <a:off x="2809852" y="6072207"/>
            <a:ext cx="5072098" cy="461665"/>
          </a:xfrm>
          <a:prstGeom prst="rect">
            <a:avLst/>
          </a:prstGeom>
          <a:noFill/>
        </p:spPr>
        <p:txBody>
          <a:bodyPr wrap="square" rtlCol="0">
            <a:spAutoFit/>
          </a:bodyPr>
          <a:lstStyle/>
          <a:p>
            <a:pPr algn="ctr" rtl="1"/>
            <a:r>
              <a:rPr lang="ar-DZ"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السنة </a:t>
            </a:r>
            <a:r>
              <a:rPr lang="ar-DZ"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الجماعية:2023/ 2024</a:t>
            </a:r>
            <a:r>
              <a:rPr lang="ar-DZ" sz="2400" b="1" dirty="0" smtClean="0">
                <a:latin typeface="Times New Roman" pitchFamily="18" charset="0"/>
                <a:cs typeface="Times New Roman" pitchFamily="18" charset="0"/>
              </a:rPr>
              <a:t>.</a:t>
            </a:r>
            <a:endParaRPr lang="fr-F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91377933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 xmlns:a16="http://schemas.microsoft.com/office/drawing/2014/main" id="{35B38EFE-ADC6-986E-C92C-EBFD4C2C499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12000"/>
                    </a14:imgEffect>
                  </a14:imgLayer>
                </a14:imgProps>
              </a:ext>
              <a:ext uri="{28A0092B-C50C-407E-A947-70E740481C1C}">
                <a14:useLocalDpi xmlns:a14="http://schemas.microsoft.com/office/drawing/2010/main"/>
              </a:ext>
            </a:extLst>
          </a:blip>
          <a:stretch>
            <a:fillRect/>
          </a:stretch>
        </p:blipFill>
        <p:spPr>
          <a:xfrm>
            <a:off x="-2335548" y="-170466"/>
            <a:ext cx="14926836" cy="7100358"/>
          </a:xfrm>
          <a:prstGeom prst="rect">
            <a:avLst/>
          </a:prstGeom>
        </p:spPr>
      </p:pic>
      <p:cxnSp>
        <p:nvCxnSpPr>
          <p:cNvPr id="24" name="Elbow Connector 34">
            <a:extLst>
              <a:ext uri="{FF2B5EF4-FFF2-40B4-BE49-F238E27FC236}">
                <a16:creationId xmlns="" xmlns:a16="http://schemas.microsoft.com/office/drawing/2014/main" id="{AA5277FC-6C4F-E147-48DA-44A3DFF59275}"/>
              </a:ext>
            </a:extLst>
          </p:cNvPr>
          <p:cNvCxnSpPr/>
          <p:nvPr/>
        </p:nvCxnSpPr>
        <p:spPr>
          <a:xfrm rot="16200000" flipH="1">
            <a:off x="2164558" y="5155860"/>
            <a:ext cx="465138" cy="358775"/>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cxnSp>
        <p:nvCxnSpPr>
          <p:cNvPr id="25" name="Elbow Connector 44">
            <a:extLst>
              <a:ext uri="{FF2B5EF4-FFF2-40B4-BE49-F238E27FC236}">
                <a16:creationId xmlns="" xmlns:a16="http://schemas.microsoft.com/office/drawing/2014/main" id="{163FA369-F365-B5B0-2538-355E65A63802}"/>
              </a:ext>
            </a:extLst>
          </p:cNvPr>
          <p:cNvCxnSpPr/>
          <p:nvPr/>
        </p:nvCxnSpPr>
        <p:spPr>
          <a:xfrm rot="16200000" flipH="1">
            <a:off x="7340600" y="3805238"/>
            <a:ext cx="465138" cy="360362"/>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sp>
        <p:nvSpPr>
          <p:cNvPr id="33" name="Espace réservé du texte 2">
            <a:extLst>
              <a:ext uri="{FF2B5EF4-FFF2-40B4-BE49-F238E27FC236}">
                <a16:creationId xmlns="" xmlns:a16="http://schemas.microsoft.com/office/drawing/2014/main" id="{BD452BCF-DADC-93EB-F3CF-5AA7B90803E3}"/>
              </a:ext>
            </a:extLst>
          </p:cNvPr>
          <p:cNvSpPr txBox="1">
            <a:spLocks/>
          </p:cNvSpPr>
          <p:nvPr/>
        </p:nvSpPr>
        <p:spPr>
          <a:xfrm>
            <a:off x="134224" y="116648"/>
            <a:ext cx="11803310" cy="7481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rtl="1"/>
            <a:r>
              <a:rPr lang="ar-SA" sz="5400" b="1" dirty="0">
                <a:solidFill>
                  <a:srgbClr val="FFFF00"/>
                </a:solidFill>
              </a:rPr>
              <a:t>سياسة الكشط </a:t>
            </a:r>
            <a:r>
              <a:rPr lang="fr-FR" sz="5400" b="1" dirty="0">
                <a:solidFill>
                  <a:srgbClr val="FFFF00"/>
                </a:solidFill>
              </a:rPr>
              <a:t>(Web </a:t>
            </a:r>
            <a:r>
              <a:rPr lang="fr-FR" sz="5400" b="1" dirty="0" err="1">
                <a:solidFill>
                  <a:srgbClr val="FFFF00"/>
                </a:solidFill>
              </a:rPr>
              <a:t>Scraping</a:t>
            </a:r>
            <a:r>
              <a:rPr lang="fr-FR" sz="5400" b="1" dirty="0">
                <a:solidFill>
                  <a:srgbClr val="FFFF00"/>
                </a:solidFill>
              </a:rPr>
              <a:t>) </a:t>
            </a:r>
            <a:r>
              <a:rPr lang="ar-SA" sz="5400" b="1" dirty="0">
                <a:solidFill>
                  <a:srgbClr val="FFFF00"/>
                </a:solidFill>
              </a:rPr>
              <a:t>وتطبيقها في </a:t>
            </a:r>
            <a:r>
              <a:rPr lang="fr-FR" sz="5400" b="1" dirty="0">
                <a:solidFill>
                  <a:srgbClr val="FFFF00"/>
                </a:solidFill>
              </a:rPr>
              <a:t>Philips:</a:t>
            </a:r>
            <a:endParaRPr lang="fr-FR" sz="5400" dirty="0">
              <a:solidFill>
                <a:srgbClr val="FFFF00"/>
              </a:solidFill>
            </a:endParaRPr>
          </a:p>
        </p:txBody>
      </p:sp>
      <p:sp>
        <p:nvSpPr>
          <p:cNvPr id="17" name="Rectangle 16">
            <a:extLst>
              <a:ext uri="{FF2B5EF4-FFF2-40B4-BE49-F238E27FC236}">
                <a16:creationId xmlns="" xmlns:a16="http://schemas.microsoft.com/office/drawing/2014/main" id="{6545F1D0-219D-65D5-69EF-0A35E81479E7}"/>
              </a:ext>
            </a:extLst>
          </p:cNvPr>
          <p:cNvSpPr/>
          <p:nvPr/>
        </p:nvSpPr>
        <p:spPr bwMode="auto">
          <a:xfrm>
            <a:off x="-176168" y="1106777"/>
            <a:ext cx="12189204" cy="5329340"/>
          </a:xfrm>
          <a:prstGeom prst="rect">
            <a:avLst/>
          </a:prstGeom>
          <a:solidFill>
            <a:schemeClr val="accent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fr-FR" sz="3200" b="1" dirty="0">
                <a:solidFill>
                  <a:srgbClr val="FFFF00"/>
                </a:solidFill>
              </a:rPr>
              <a:t>2. </a:t>
            </a:r>
            <a:r>
              <a:rPr lang="ar-SA" sz="3200" b="1" dirty="0">
                <a:solidFill>
                  <a:srgbClr val="FFFF00"/>
                </a:solidFill>
              </a:rPr>
              <a:t>توليد العملاء المحتملين</a:t>
            </a:r>
            <a:r>
              <a:rPr lang="fr-FR" sz="3200" b="1" dirty="0">
                <a:solidFill>
                  <a:srgbClr val="FFFF00"/>
                </a:solidFill>
              </a:rPr>
              <a:t>:</a:t>
            </a:r>
            <a:endParaRPr lang="fr-FR" sz="3200" dirty="0">
              <a:solidFill>
                <a:srgbClr val="FFFF00"/>
              </a:solidFill>
            </a:endParaRPr>
          </a:p>
          <a:p>
            <a:pPr lvl="0" algn="r" rtl="1"/>
            <a:r>
              <a:rPr lang="ar-SA" sz="3200" b="1" dirty="0"/>
              <a:t>تحديد العملاء المحتملين</a:t>
            </a:r>
            <a:r>
              <a:rPr lang="fr-FR" sz="3200" b="1" dirty="0"/>
              <a:t>:</a:t>
            </a:r>
            <a:r>
              <a:rPr lang="fr-FR" sz="3200" dirty="0"/>
              <a:t> </a:t>
            </a:r>
            <a:r>
              <a:rPr lang="ar-SA" sz="3200" dirty="0"/>
              <a:t>يمكن لـ </a:t>
            </a:r>
            <a:r>
              <a:rPr lang="fr-FR" sz="3200" dirty="0"/>
              <a:t>Philips </a:t>
            </a:r>
            <a:r>
              <a:rPr lang="ar-SA" sz="3200" dirty="0"/>
              <a:t>استخدام الكشط لجمع معلومات الاتصال الخاصة بالعملاء المحتملين من مواقع الويب والمنتديات وصفحات وسائل التواصل الاجتماعي</a:t>
            </a:r>
            <a:r>
              <a:rPr lang="fr-FR" sz="3200" dirty="0"/>
              <a:t>.</a:t>
            </a:r>
          </a:p>
          <a:p>
            <a:pPr algn="r" rtl="1"/>
            <a:r>
              <a:rPr lang="ar-SA" sz="3200" b="1" dirty="0"/>
              <a:t>تخصيص الحملات التسويقية</a:t>
            </a:r>
            <a:r>
              <a:rPr lang="fr-FR" sz="3200" b="1" dirty="0"/>
              <a:t>:</a:t>
            </a:r>
            <a:r>
              <a:rPr lang="fr-FR" sz="3200" dirty="0"/>
              <a:t> </a:t>
            </a:r>
            <a:r>
              <a:rPr lang="ar-SA" sz="3200" dirty="0"/>
              <a:t>يمكن لـ </a:t>
            </a:r>
            <a:r>
              <a:rPr lang="fr-FR" sz="3200" dirty="0"/>
              <a:t>Philips </a:t>
            </a:r>
            <a:r>
              <a:rPr lang="ar-SA" sz="3200" dirty="0"/>
              <a:t>تحليل البيانات التي تم جمعها عن العملاء المحتملين لتخصيص الحملات التسويقية وزيادة </a:t>
            </a:r>
            <a:r>
              <a:rPr lang="ar-SA" sz="3200" dirty="0" smtClean="0"/>
              <a:t>فعاليتها</a:t>
            </a:r>
            <a:endParaRPr lang="ar-DZ" sz="3200" dirty="0" smtClean="0"/>
          </a:p>
          <a:p>
            <a:pPr algn="r" rtl="1"/>
            <a:r>
              <a:rPr lang="ar-SA" sz="3200" b="1" dirty="0">
                <a:solidFill>
                  <a:srgbClr val="FFFF00"/>
                </a:solidFill>
              </a:rPr>
              <a:t>إدارة السمعة</a:t>
            </a:r>
            <a:r>
              <a:rPr lang="fr-FR" sz="3200" b="1" dirty="0">
                <a:solidFill>
                  <a:srgbClr val="FFFF00"/>
                </a:solidFill>
              </a:rPr>
              <a:t>:</a:t>
            </a:r>
            <a:endParaRPr lang="fr-FR" sz="3200" dirty="0">
              <a:solidFill>
                <a:srgbClr val="FFFF00"/>
              </a:solidFill>
            </a:endParaRPr>
          </a:p>
          <a:p>
            <a:pPr lvl="0" algn="r" rtl="1"/>
            <a:r>
              <a:rPr lang="ar-SA" sz="3200" b="1" dirty="0"/>
              <a:t>مراقبة وسائل التواصل الاجتماعي</a:t>
            </a:r>
            <a:r>
              <a:rPr lang="fr-FR" sz="3200" b="1" dirty="0"/>
              <a:t>:</a:t>
            </a:r>
            <a:r>
              <a:rPr lang="fr-FR" sz="3200" dirty="0"/>
              <a:t> </a:t>
            </a:r>
            <a:r>
              <a:rPr lang="ar-SA" sz="3200" dirty="0"/>
              <a:t>يمكن لـ </a:t>
            </a:r>
            <a:r>
              <a:rPr lang="fr-FR" sz="3200" dirty="0"/>
              <a:t>Philips </a:t>
            </a:r>
            <a:r>
              <a:rPr lang="ar-SA" sz="3200" dirty="0"/>
              <a:t>مراقبة ما يقال عنها على وسائل التواصل الاجتماعي، مما يساعدها على تحديد المشاكل المحتملة والاستجابة لها بسرعة</a:t>
            </a:r>
            <a:r>
              <a:rPr lang="fr-FR" sz="3200" dirty="0"/>
              <a:t>.</a:t>
            </a:r>
          </a:p>
          <a:p>
            <a:pPr algn="r"/>
            <a:r>
              <a:rPr lang="ar-SA" sz="3200" b="1" dirty="0"/>
              <a:t>تحليل آراء العملاء</a:t>
            </a:r>
            <a:r>
              <a:rPr lang="fr-FR" sz="3200" b="1" dirty="0"/>
              <a:t>:</a:t>
            </a:r>
            <a:r>
              <a:rPr lang="fr-FR" sz="3200" dirty="0"/>
              <a:t> </a:t>
            </a:r>
            <a:r>
              <a:rPr lang="ar-SA" sz="3200" dirty="0"/>
              <a:t>يمكن لـ </a:t>
            </a:r>
            <a:r>
              <a:rPr lang="fr-FR" sz="3200" dirty="0"/>
              <a:t>Philips </a:t>
            </a:r>
            <a:r>
              <a:rPr lang="ar-SA" sz="3200" dirty="0"/>
              <a:t>جمع وتحليل آراء العملاء حول منتجاتها وخدماتها من مواقع الويب والمنتديات، مما يساعدها على تحسين جودة منتجاتها وخدماتها</a:t>
            </a:r>
            <a:endParaRPr lang="ar-DZ" sz="3200" dirty="0" smtClean="0"/>
          </a:p>
          <a:p>
            <a:pPr algn="r" rtl="1"/>
            <a:endParaRPr lang="fr-FR" sz="3200" dirty="0"/>
          </a:p>
        </p:txBody>
      </p:sp>
    </p:spTree>
    <p:extLst>
      <p:ext uri="{BB962C8B-B14F-4D97-AF65-F5344CB8AC3E}">
        <p14:creationId xmlns:p14="http://schemas.microsoft.com/office/powerpoint/2010/main" val="1407134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6"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80">
                                          <p:stCondLst>
                                            <p:cond delay="0"/>
                                          </p:stCondLst>
                                        </p:cTn>
                                        <p:tgtEl>
                                          <p:spTgt spid="33"/>
                                        </p:tgtEl>
                                      </p:cBhvr>
                                    </p:animEffect>
                                    <p:anim calcmode="lin" valueType="num">
                                      <p:cBhvr>
                                        <p:cTn id="1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2" dur="26">
                                          <p:stCondLst>
                                            <p:cond delay="650"/>
                                          </p:stCondLst>
                                        </p:cTn>
                                        <p:tgtEl>
                                          <p:spTgt spid="33"/>
                                        </p:tgtEl>
                                      </p:cBhvr>
                                      <p:to x="100000" y="60000"/>
                                    </p:animScale>
                                    <p:animScale>
                                      <p:cBhvr>
                                        <p:cTn id="23" dur="166" decel="50000">
                                          <p:stCondLst>
                                            <p:cond delay="676"/>
                                          </p:stCondLst>
                                        </p:cTn>
                                        <p:tgtEl>
                                          <p:spTgt spid="33"/>
                                        </p:tgtEl>
                                      </p:cBhvr>
                                      <p:to x="100000" y="100000"/>
                                    </p:animScale>
                                    <p:animScale>
                                      <p:cBhvr>
                                        <p:cTn id="24" dur="26">
                                          <p:stCondLst>
                                            <p:cond delay="1312"/>
                                          </p:stCondLst>
                                        </p:cTn>
                                        <p:tgtEl>
                                          <p:spTgt spid="33"/>
                                        </p:tgtEl>
                                      </p:cBhvr>
                                      <p:to x="100000" y="80000"/>
                                    </p:animScale>
                                    <p:animScale>
                                      <p:cBhvr>
                                        <p:cTn id="25" dur="166" decel="50000">
                                          <p:stCondLst>
                                            <p:cond delay="1338"/>
                                          </p:stCondLst>
                                        </p:cTn>
                                        <p:tgtEl>
                                          <p:spTgt spid="33"/>
                                        </p:tgtEl>
                                      </p:cBhvr>
                                      <p:to x="100000" y="100000"/>
                                    </p:animScale>
                                    <p:animScale>
                                      <p:cBhvr>
                                        <p:cTn id="26" dur="26">
                                          <p:stCondLst>
                                            <p:cond delay="1642"/>
                                          </p:stCondLst>
                                        </p:cTn>
                                        <p:tgtEl>
                                          <p:spTgt spid="33"/>
                                        </p:tgtEl>
                                      </p:cBhvr>
                                      <p:to x="100000" y="90000"/>
                                    </p:animScale>
                                    <p:animScale>
                                      <p:cBhvr>
                                        <p:cTn id="27" dur="166" decel="50000">
                                          <p:stCondLst>
                                            <p:cond delay="1668"/>
                                          </p:stCondLst>
                                        </p:cTn>
                                        <p:tgtEl>
                                          <p:spTgt spid="33"/>
                                        </p:tgtEl>
                                      </p:cBhvr>
                                      <p:to x="100000" y="100000"/>
                                    </p:animScale>
                                    <p:animScale>
                                      <p:cBhvr>
                                        <p:cTn id="28" dur="26">
                                          <p:stCondLst>
                                            <p:cond delay="1808"/>
                                          </p:stCondLst>
                                        </p:cTn>
                                        <p:tgtEl>
                                          <p:spTgt spid="33"/>
                                        </p:tgtEl>
                                      </p:cBhvr>
                                      <p:to x="100000" y="95000"/>
                                    </p:animScale>
                                    <p:animScale>
                                      <p:cBhvr>
                                        <p:cTn id="29"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 xmlns:a16="http://schemas.microsoft.com/office/drawing/2014/main" id="{35B38EFE-ADC6-986E-C92C-EBFD4C2C499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12000"/>
                    </a14:imgEffect>
                  </a14:imgLayer>
                </a14:imgProps>
              </a:ext>
              <a:ext uri="{28A0092B-C50C-407E-A947-70E740481C1C}">
                <a14:useLocalDpi xmlns:a14="http://schemas.microsoft.com/office/drawing/2010/main"/>
              </a:ext>
            </a:extLst>
          </a:blip>
          <a:stretch>
            <a:fillRect/>
          </a:stretch>
        </p:blipFill>
        <p:spPr>
          <a:xfrm>
            <a:off x="-2335548" y="-170466"/>
            <a:ext cx="14926836" cy="7100358"/>
          </a:xfrm>
          <a:prstGeom prst="rect">
            <a:avLst/>
          </a:prstGeom>
        </p:spPr>
      </p:pic>
      <p:cxnSp>
        <p:nvCxnSpPr>
          <p:cNvPr id="24" name="Elbow Connector 34">
            <a:extLst>
              <a:ext uri="{FF2B5EF4-FFF2-40B4-BE49-F238E27FC236}">
                <a16:creationId xmlns="" xmlns:a16="http://schemas.microsoft.com/office/drawing/2014/main" id="{AA5277FC-6C4F-E147-48DA-44A3DFF59275}"/>
              </a:ext>
            </a:extLst>
          </p:cNvPr>
          <p:cNvCxnSpPr/>
          <p:nvPr/>
        </p:nvCxnSpPr>
        <p:spPr>
          <a:xfrm rot="16200000" flipH="1">
            <a:off x="2164558" y="5155860"/>
            <a:ext cx="465138" cy="358775"/>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cxnSp>
        <p:nvCxnSpPr>
          <p:cNvPr id="25" name="Elbow Connector 44">
            <a:extLst>
              <a:ext uri="{FF2B5EF4-FFF2-40B4-BE49-F238E27FC236}">
                <a16:creationId xmlns="" xmlns:a16="http://schemas.microsoft.com/office/drawing/2014/main" id="{163FA369-F365-B5B0-2538-355E65A63802}"/>
              </a:ext>
            </a:extLst>
          </p:cNvPr>
          <p:cNvCxnSpPr/>
          <p:nvPr/>
        </p:nvCxnSpPr>
        <p:spPr>
          <a:xfrm rot="16200000" flipH="1">
            <a:off x="7340600" y="3805238"/>
            <a:ext cx="465138" cy="360362"/>
          </a:xfrm>
          <a:prstGeom prst="bentConnector3">
            <a:avLst>
              <a:gd name="adj1" fmla="val 99156"/>
            </a:avLst>
          </a:prstGeom>
          <a:ln>
            <a:headEnd type="oval"/>
            <a:tailEnd type="oval"/>
          </a:ln>
        </p:spPr>
        <p:style>
          <a:lnRef idx="1">
            <a:schemeClr val="accent4"/>
          </a:lnRef>
          <a:fillRef idx="0">
            <a:schemeClr val="accent4"/>
          </a:fillRef>
          <a:effectRef idx="0">
            <a:schemeClr val="accent4"/>
          </a:effectRef>
          <a:fontRef idx="minor">
            <a:schemeClr val="tx1"/>
          </a:fontRef>
        </p:style>
      </p:cxnSp>
      <p:sp>
        <p:nvSpPr>
          <p:cNvPr id="33" name="Espace réservé du texte 2">
            <a:extLst>
              <a:ext uri="{FF2B5EF4-FFF2-40B4-BE49-F238E27FC236}">
                <a16:creationId xmlns="" xmlns:a16="http://schemas.microsoft.com/office/drawing/2014/main" id="{BD452BCF-DADC-93EB-F3CF-5AA7B90803E3}"/>
              </a:ext>
            </a:extLst>
          </p:cNvPr>
          <p:cNvSpPr txBox="1">
            <a:spLocks/>
          </p:cNvSpPr>
          <p:nvPr/>
        </p:nvSpPr>
        <p:spPr>
          <a:xfrm>
            <a:off x="302004" y="76440"/>
            <a:ext cx="11803310" cy="7481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rtl="1"/>
            <a:r>
              <a:rPr lang="ar-SA" sz="5400" b="1" dirty="0">
                <a:solidFill>
                  <a:srgbClr val="FFFF00"/>
                </a:solidFill>
              </a:rPr>
              <a:t>سياسة الكشط </a:t>
            </a:r>
            <a:r>
              <a:rPr lang="fr-FR" sz="5400" b="1" dirty="0">
                <a:solidFill>
                  <a:srgbClr val="FFFF00"/>
                </a:solidFill>
              </a:rPr>
              <a:t>(Web </a:t>
            </a:r>
            <a:r>
              <a:rPr lang="fr-FR" sz="5400" b="1" dirty="0" err="1">
                <a:solidFill>
                  <a:srgbClr val="FFFF00"/>
                </a:solidFill>
              </a:rPr>
              <a:t>Scraping</a:t>
            </a:r>
            <a:r>
              <a:rPr lang="fr-FR" sz="5400" b="1" dirty="0">
                <a:solidFill>
                  <a:srgbClr val="FFFF00"/>
                </a:solidFill>
              </a:rPr>
              <a:t>) </a:t>
            </a:r>
            <a:r>
              <a:rPr lang="ar-SA" sz="5400" b="1" dirty="0">
                <a:solidFill>
                  <a:srgbClr val="FFFF00"/>
                </a:solidFill>
              </a:rPr>
              <a:t>وتطبيقها في </a:t>
            </a:r>
            <a:r>
              <a:rPr lang="fr-FR" sz="5400" b="1" dirty="0">
                <a:solidFill>
                  <a:srgbClr val="FFFF00"/>
                </a:solidFill>
              </a:rPr>
              <a:t>Philips:</a:t>
            </a:r>
            <a:endParaRPr lang="fr-FR" sz="5400" dirty="0">
              <a:solidFill>
                <a:srgbClr val="FFFF00"/>
              </a:solidFill>
            </a:endParaRPr>
          </a:p>
        </p:txBody>
      </p:sp>
      <p:sp>
        <p:nvSpPr>
          <p:cNvPr id="17" name="Rectangle 16">
            <a:extLst>
              <a:ext uri="{FF2B5EF4-FFF2-40B4-BE49-F238E27FC236}">
                <a16:creationId xmlns="" xmlns:a16="http://schemas.microsoft.com/office/drawing/2014/main" id="{6545F1D0-219D-65D5-69EF-0A35E81479E7}"/>
              </a:ext>
            </a:extLst>
          </p:cNvPr>
          <p:cNvSpPr/>
          <p:nvPr/>
        </p:nvSpPr>
        <p:spPr bwMode="auto">
          <a:xfrm>
            <a:off x="-83890" y="1071460"/>
            <a:ext cx="12189204" cy="5329340"/>
          </a:xfrm>
          <a:prstGeom prst="rect">
            <a:avLst/>
          </a:prstGeom>
          <a:solidFill>
            <a:schemeClr val="accent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SA" sz="3200" b="1" dirty="0">
                <a:solidFill>
                  <a:srgbClr val="FFFF00"/>
                </a:solidFill>
              </a:rPr>
              <a:t>الاعتبارات الأخلاقية والقانونية</a:t>
            </a:r>
            <a:r>
              <a:rPr lang="fr-FR" sz="3200" b="1" dirty="0">
                <a:solidFill>
                  <a:srgbClr val="FFFF00"/>
                </a:solidFill>
              </a:rPr>
              <a:t>:</a:t>
            </a:r>
            <a:endParaRPr lang="fr-FR" sz="3200" dirty="0">
              <a:solidFill>
                <a:srgbClr val="FFFF00"/>
              </a:solidFill>
            </a:endParaRPr>
          </a:p>
          <a:p>
            <a:pPr algn="r" rtl="1"/>
            <a:r>
              <a:rPr lang="ar-SA" sz="3200" dirty="0"/>
              <a:t>من المهم أن تستخدم </a:t>
            </a:r>
            <a:r>
              <a:rPr lang="fr-FR" sz="3200" dirty="0"/>
              <a:t>Philips </a:t>
            </a:r>
            <a:r>
              <a:rPr lang="ar-SA" sz="3200" dirty="0"/>
              <a:t>سياسة الكشط بطريقة أخلاقية وقانونية</a:t>
            </a:r>
            <a:r>
              <a:rPr lang="fr-FR" sz="3200" dirty="0"/>
              <a:t>. </a:t>
            </a:r>
            <a:r>
              <a:rPr lang="ar-SA" sz="3200" dirty="0"/>
              <a:t>يجب عليها</a:t>
            </a:r>
            <a:r>
              <a:rPr lang="fr-FR" sz="3200" dirty="0"/>
              <a:t>:</a:t>
            </a:r>
          </a:p>
          <a:p>
            <a:pPr lvl="0" algn="r" rtl="1"/>
            <a:r>
              <a:rPr lang="ar-SA" sz="3200" b="1" dirty="0"/>
              <a:t>احترام شروط الخدمة وسياسات الخصوصية لمواقع الويب</a:t>
            </a:r>
            <a:r>
              <a:rPr lang="fr-FR" sz="3200" b="1" dirty="0"/>
              <a:t>.</a:t>
            </a:r>
            <a:endParaRPr lang="fr-FR" sz="3200" dirty="0"/>
          </a:p>
          <a:p>
            <a:pPr lvl="0" algn="r" rtl="1"/>
            <a:r>
              <a:rPr lang="ar-SA" sz="3200" b="1" dirty="0"/>
              <a:t>تجنب تحميل مواقع الويب بشكل مفرط</a:t>
            </a:r>
            <a:r>
              <a:rPr lang="fr-FR" sz="3200" b="1" dirty="0"/>
              <a:t>.</a:t>
            </a:r>
            <a:endParaRPr lang="fr-FR" sz="3200" dirty="0"/>
          </a:p>
          <a:p>
            <a:pPr lvl="0" algn="r" rtl="1"/>
            <a:r>
              <a:rPr lang="ar-SA" sz="3200" b="1" dirty="0"/>
              <a:t>عدم جمع المعلومات الشخصية دون موافقة أصحابها</a:t>
            </a:r>
            <a:r>
              <a:rPr lang="fr-FR" sz="3200" b="1" dirty="0"/>
              <a:t>.</a:t>
            </a:r>
            <a:endParaRPr lang="fr-FR" sz="3200" dirty="0"/>
          </a:p>
          <a:p>
            <a:pPr algn="r" rtl="1"/>
            <a:r>
              <a:rPr lang="ar-SA" sz="3200" b="1" dirty="0">
                <a:solidFill>
                  <a:srgbClr val="FFFF00"/>
                </a:solidFill>
              </a:rPr>
              <a:t>استخدام أدوات الكشط</a:t>
            </a:r>
            <a:r>
              <a:rPr lang="fr-FR" sz="3200" b="1" dirty="0">
                <a:solidFill>
                  <a:srgbClr val="FFFF00"/>
                </a:solidFill>
              </a:rPr>
              <a:t>:</a:t>
            </a:r>
            <a:endParaRPr lang="fr-FR" sz="3200" dirty="0">
              <a:solidFill>
                <a:srgbClr val="FFFF00"/>
              </a:solidFill>
            </a:endParaRPr>
          </a:p>
          <a:p>
            <a:pPr algn="r" rtl="1"/>
            <a:r>
              <a:rPr lang="ar-SA" sz="3200" dirty="0"/>
              <a:t>تتوفر العديد من أدوات الكشط التي يمكن لـ </a:t>
            </a:r>
            <a:r>
              <a:rPr lang="fr-FR" sz="3200" dirty="0"/>
              <a:t>Philips </a:t>
            </a:r>
            <a:r>
              <a:rPr lang="ar-SA" sz="3200" dirty="0"/>
              <a:t>استخدامها، بما في ذلك</a:t>
            </a:r>
            <a:r>
              <a:rPr lang="fr-FR" sz="3200" dirty="0"/>
              <a:t>:</a:t>
            </a:r>
          </a:p>
          <a:p>
            <a:pPr lvl="0" algn="r" rtl="1"/>
            <a:r>
              <a:rPr lang="ar-SA" sz="3200" b="1" dirty="0"/>
              <a:t>أدوات مفتوحة المصدر</a:t>
            </a:r>
            <a:r>
              <a:rPr lang="fr-FR" sz="3200" b="1" dirty="0"/>
              <a:t>:</a:t>
            </a:r>
            <a:r>
              <a:rPr lang="fr-FR" sz="3200" dirty="0"/>
              <a:t> </a:t>
            </a:r>
            <a:r>
              <a:rPr lang="ar-SA" sz="3200" dirty="0"/>
              <a:t>مثل </a:t>
            </a:r>
            <a:r>
              <a:rPr lang="fr-FR" sz="3200" dirty="0" err="1"/>
              <a:t>Scrapy</a:t>
            </a:r>
            <a:r>
              <a:rPr lang="fr-FR" sz="3200" dirty="0"/>
              <a:t> </a:t>
            </a:r>
            <a:r>
              <a:rPr lang="ar-SA" sz="3200" dirty="0"/>
              <a:t>و </a:t>
            </a:r>
            <a:r>
              <a:rPr lang="fr-FR" sz="3200" dirty="0" err="1"/>
              <a:t>Beautiful</a:t>
            </a:r>
            <a:r>
              <a:rPr lang="fr-FR" sz="3200" dirty="0"/>
              <a:t> </a:t>
            </a:r>
            <a:r>
              <a:rPr lang="fr-FR" sz="3200" dirty="0" err="1"/>
              <a:t>Soup</a:t>
            </a:r>
            <a:r>
              <a:rPr lang="fr-FR" sz="3200" dirty="0"/>
              <a:t>.</a:t>
            </a:r>
          </a:p>
          <a:p>
            <a:pPr lvl="0" algn="r" rtl="1"/>
            <a:r>
              <a:rPr lang="ar-SA" sz="3200" b="1" dirty="0"/>
              <a:t>أدوات تجارية</a:t>
            </a:r>
            <a:r>
              <a:rPr lang="fr-FR" sz="3200" b="1" dirty="0"/>
              <a:t>:</a:t>
            </a:r>
            <a:r>
              <a:rPr lang="fr-FR" sz="3200" dirty="0"/>
              <a:t> </a:t>
            </a:r>
            <a:r>
              <a:rPr lang="ar-SA" sz="3200" dirty="0"/>
              <a:t>مثل </a:t>
            </a:r>
            <a:r>
              <a:rPr lang="fr-FR" sz="3200" dirty="0" err="1"/>
              <a:t>Octoparse</a:t>
            </a:r>
            <a:r>
              <a:rPr lang="fr-FR" sz="3200" dirty="0"/>
              <a:t> </a:t>
            </a:r>
            <a:r>
              <a:rPr lang="ar-SA" sz="3200" dirty="0"/>
              <a:t>و </a:t>
            </a:r>
            <a:r>
              <a:rPr lang="fr-FR" sz="3200" dirty="0" err="1"/>
              <a:t>ParseHub</a:t>
            </a:r>
            <a:r>
              <a:rPr lang="fr-FR" sz="3200" dirty="0"/>
              <a:t>.</a:t>
            </a:r>
          </a:p>
          <a:p>
            <a:pPr lvl="0" algn="r" rtl="1"/>
            <a:r>
              <a:rPr lang="ar-SA" sz="3200" b="1" dirty="0"/>
              <a:t>خدمات الكشط السحابية</a:t>
            </a:r>
            <a:r>
              <a:rPr lang="fr-FR" sz="3200" b="1" dirty="0"/>
              <a:t>:</a:t>
            </a:r>
            <a:r>
              <a:rPr lang="fr-FR" sz="3200" dirty="0"/>
              <a:t> </a:t>
            </a:r>
            <a:r>
              <a:rPr lang="ar-SA" sz="3200" dirty="0"/>
              <a:t>مثل </a:t>
            </a:r>
            <a:r>
              <a:rPr lang="fr-FR" sz="3200" dirty="0" err="1"/>
              <a:t>Scrapinghub</a:t>
            </a:r>
            <a:r>
              <a:rPr lang="fr-FR" sz="3200" dirty="0"/>
              <a:t> </a:t>
            </a:r>
            <a:r>
              <a:rPr lang="ar-SA" sz="3200" dirty="0"/>
              <a:t>و </a:t>
            </a:r>
            <a:r>
              <a:rPr lang="fr-FR" sz="3200" dirty="0"/>
              <a:t>Dexi.io.</a:t>
            </a:r>
          </a:p>
        </p:txBody>
      </p:sp>
    </p:spTree>
    <p:extLst>
      <p:ext uri="{BB962C8B-B14F-4D97-AF65-F5344CB8AC3E}">
        <p14:creationId xmlns:p14="http://schemas.microsoft.com/office/powerpoint/2010/main" val="3968822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6"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80">
                                          <p:stCondLst>
                                            <p:cond delay="0"/>
                                          </p:stCondLst>
                                        </p:cTn>
                                        <p:tgtEl>
                                          <p:spTgt spid="33"/>
                                        </p:tgtEl>
                                      </p:cBhvr>
                                    </p:animEffect>
                                    <p:anim calcmode="lin" valueType="num">
                                      <p:cBhvr>
                                        <p:cTn id="1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2" dur="26">
                                          <p:stCondLst>
                                            <p:cond delay="650"/>
                                          </p:stCondLst>
                                        </p:cTn>
                                        <p:tgtEl>
                                          <p:spTgt spid="33"/>
                                        </p:tgtEl>
                                      </p:cBhvr>
                                      <p:to x="100000" y="60000"/>
                                    </p:animScale>
                                    <p:animScale>
                                      <p:cBhvr>
                                        <p:cTn id="23" dur="166" decel="50000">
                                          <p:stCondLst>
                                            <p:cond delay="676"/>
                                          </p:stCondLst>
                                        </p:cTn>
                                        <p:tgtEl>
                                          <p:spTgt spid="33"/>
                                        </p:tgtEl>
                                      </p:cBhvr>
                                      <p:to x="100000" y="100000"/>
                                    </p:animScale>
                                    <p:animScale>
                                      <p:cBhvr>
                                        <p:cTn id="24" dur="26">
                                          <p:stCondLst>
                                            <p:cond delay="1312"/>
                                          </p:stCondLst>
                                        </p:cTn>
                                        <p:tgtEl>
                                          <p:spTgt spid="33"/>
                                        </p:tgtEl>
                                      </p:cBhvr>
                                      <p:to x="100000" y="80000"/>
                                    </p:animScale>
                                    <p:animScale>
                                      <p:cBhvr>
                                        <p:cTn id="25" dur="166" decel="50000">
                                          <p:stCondLst>
                                            <p:cond delay="1338"/>
                                          </p:stCondLst>
                                        </p:cTn>
                                        <p:tgtEl>
                                          <p:spTgt spid="33"/>
                                        </p:tgtEl>
                                      </p:cBhvr>
                                      <p:to x="100000" y="100000"/>
                                    </p:animScale>
                                    <p:animScale>
                                      <p:cBhvr>
                                        <p:cTn id="26" dur="26">
                                          <p:stCondLst>
                                            <p:cond delay="1642"/>
                                          </p:stCondLst>
                                        </p:cTn>
                                        <p:tgtEl>
                                          <p:spTgt spid="33"/>
                                        </p:tgtEl>
                                      </p:cBhvr>
                                      <p:to x="100000" y="90000"/>
                                    </p:animScale>
                                    <p:animScale>
                                      <p:cBhvr>
                                        <p:cTn id="27" dur="166" decel="50000">
                                          <p:stCondLst>
                                            <p:cond delay="1668"/>
                                          </p:stCondLst>
                                        </p:cTn>
                                        <p:tgtEl>
                                          <p:spTgt spid="33"/>
                                        </p:tgtEl>
                                      </p:cBhvr>
                                      <p:to x="100000" y="100000"/>
                                    </p:animScale>
                                    <p:animScale>
                                      <p:cBhvr>
                                        <p:cTn id="28" dur="26">
                                          <p:stCondLst>
                                            <p:cond delay="1808"/>
                                          </p:stCondLst>
                                        </p:cTn>
                                        <p:tgtEl>
                                          <p:spTgt spid="33"/>
                                        </p:tgtEl>
                                      </p:cBhvr>
                                      <p:to x="100000" y="95000"/>
                                    </p:animScale>
                                    <p:animScale>
                                      <p:cBhvr>
                                        <p:cTn id="29"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DCDCDDAF-9B8E-C43B-D334-4E1236F8A6F4}"/>
              </a:ext>
            </a:extLst>
          </p:cNvPr>
          <p:cNvSpPr/>
          <p:nvPr/>
        </p:nvSpPr>
        <p:spPr>
          <a:xfrm>
            <a:off x="98854" y="-510746"/>
            <a:ext cx="12192000" cy="689942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pic>
        <p:nvPicPr>
          <p:cNvPr id="11" name="Espace réservé pour une image  10">
            <a:extLst>
              <a:ext uri="{FF2B5EF4-FFF2-40B4-BE49-F238E27FC236}">
                <a16:creationId xmlns:a16="http://schemas.microsoft.com/office/drawing/2014/main" xmlns="" id="{F33B7342-7DCC-D2FC-C80D-B84EFA316BF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0463" r="10463"/>
          <a:stretch>
            <a:fillRect/>
          </a:stretch>
        </p:blipFill>
        <p:spPr>
          <a:xfrm>
            <a:off x="0" y="4469"/>
            <a:ext cx="4068763" cy="3429000"/>
          </a:xfrm>
        </p:spPr>
      </p:pic>
      <p:pic>
        <p:nvPicPr>
          <p:cNvPr id="13" name="Espace réservé pour une image  12">
            <a:extLst>
              <a:ext uri="{FF2B5EF4-FFF2-40B4-BE49-F238E27FC236}">
                <a16:creationId xmlns:a16="http://schemas.microsoft.com/office/drawing/2014/main" xmlns="" id="{6FE9F834-D049-7E11-D7C0-12B0799C554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0" y="3734285"/>
            <a:ext cx="4067175" cy="2827367"/>
          </a:xfrm>
        </p:spPr>
      </p:pic>
      <p:sp>
        <p:nvSpPr>
          <p:cNvPr id="20" name="ZoneTexte 19">
            <a:extLst>
              <a:ext uri="{FF2B5EF4-FFF2-40B4-BE49-F238E27FC236}">
                <a16:creationId xmlns:a16="http://schemas.microsoft.com/office/drawing/2014/main" xmlns="" id="{3B9C0A42-3B7E-FE9B-4A0C-2B537894E96A}"/>
              </a:ext>
            </a:extLst>
          </p:cNvPr>
          <p:cNvSpPr txBox="1"/>
          <p:nvPr/>
        </p:nvSpPr>
        <p:spPr>
          <a:xfrm>
            <a:off x="4633371" y="907642"/>
            <a:ext cx="7091286" cy="4062651"/>
          </a:xfrm>
          <a:prstGeom prst="rect">
            <a:avLst/>
          </a:prstGeom>
          <a:noFill/>
        </p:spPr>
        <p:txBody>
          <a:bodyPr wrap="square">
            <a:spAutoFit/>
          </a:bodyPr>
          <a:lstStyle/>
          <a:p>
            <a:pPr algn="r" rtl="1"/>
            <a:r>
              <a:rPr lang="ar-SA" dirty="0"/>
              <a:t>تعتبر </a:t>
            </a:r>
            <a:r>
              <a:rPr lang="fr-FR" dirty="0"/>
              <a:t>Philips </a:t>
            </a:r>
            <a:r>
              <a:rPr lang="ar-SA" dirty="0"/>
              <a:t>شركة عالمية تعمل في مجالات متعددة، مما يجعلها عرضة لتأثيرات مختلفة من البيئة الخارجية</a:t>
            </a:r>
            <a:r>
              <a:rPr lang="fr-FR" dirty="0"/>
              <a:t>. </a:t>
            </a:r>
            <a:r>
              <a:rPr lang="ar-SA" dirty="0"/>
              <a:t>استخدام تحليل </a:t>
            </a:r>
            <a:r>
              <a:rPr lang="fr-FR" dirty="0"/>
              <a:t>PESTLE </a:t>
            </a:r>
            <a:r>
              <a:rPr lang="ar-SA" dirty="0"/>
              <a:t>يساعد على فهم هذه التأثيرات وتطوير استراتيجيات مناسبة</a:t>
            </a:r>
            <a:r>
              <a:rPr lang="fr-FR" dirty="0"/>
              <a:t>.</a:t>
            </a:r>
          </a:p>
          <a:p>
            <a:pPr algn="r" rtl="1"/>
            <a:r>
              <a:rPr lang="ar-SA" b="1" dirty="0"/>
              <a:t>العوامل السياسية </a:t>
            </a:r>
            <a:r>
              <a:rPr lang="fr-FR" b="1" dirty="0"/>
              <a:t>(</a:t>
            </a:r>
            <a:r>
              <a:rPr lang="fr-FR" b="1" dirty="0" err="1"/>
              <a:t>Political</a:t>
            </a:r>
            <a:r>
              <a:rPr lang="fr-FR" b="1" dirty="0"/>
              <a:t>):</a:t>
            </a:r>
            <a:endParaRPr lang="fr-FR" dirty="0"/>
          </a:p>
          <a:p>
            <a:pPr lvl="0" algn="r" rtl="1"/>
            <a:r>
              <a:rPr lang="ar-SA" b="1" dirty="0"/>
              <a:t>الاستقرار السياسي</a:t>
            </a:r>
            <a:r>
              <a:rPr lang="fr-FR" b="1" dirty="0"/>
              <a:t>:</a:t>
            </a:r>
            <a:r>
              <a:rPr lang="fr-FR" dirty="0"/>
              <a:t> </a:t>
            </a:r>
            <a:r>
              <a:rPr lang="ar-SA" dirty="0"/>
              <a:t>تؤثر حالة الاستقرار السياسي في الدول التي تعمل بها </a:t>
            </a:r>
            <a:r>
              <a:rPr lang="fr-FR" dirty="0"/>
              <a:t>Philips </a:t>
            </a:r>
            <a:r>
              <a:rPr lang="ar-SA" dirty="0"/>
              <a:t>على عملياتها واستثماراتها</a:t>
            </a:r>
            <a:r>
              <a:rPr lang="fr-FR" dirty="0"/>
              <a:t>.</a:t>
            </a:r>
          </a:p>
          <a:p>
            <a:pPr lvl="0" algn="r" rtl="1"/>
            <a:r>
              <a:rPr lang="ar-SA" b="1" dirty="0"/>
              <a:t>الحروب والصراعات</a:t>
            </a:r>
            <a:r>
              <a:rPr lang="fr-FR" b="1" dirty="0"/>
              <a:t>:</a:t>
            </a:r>
            <a:r>
              <a:rPr lang="fr-FR" dirty="0"/>
              <a:t> </a:t>
            </a:r>
            <a:r>
              <a:rPr lang="ar-SA" dirty="0"/>
              <a:t>قد تؤثر الحروب والصراعات على سلاسل التوريد وتوافر المواد الخام</a:t>
            </a:r>
            <a:r>
              <a:rPr lang="fr-FR" dirty="0"/>
              <a:t>.</a:t>
            </a:r>
          </a:p>
          <a:p>
            <a:pPr lvl="0" algn="r" rtl="1"/>
            <a:r>
              <a:rPr lang="ar-SA" b="1" dirty="0"/>
              <a:t>العلاقات الدولية</a:t>
            </a:r>
            <a:r>
              <a:rPr lang="fr-FR" b="1" dirty="0"/>
              <a:t>:</a:t>
            </a:r>
            <a:r>
              <a:rPr lang="fr-FR" dirty="0"/>
              <a:t> </a:t>
            </a:r>
            <a:r>
              <a:rPr lang="ar-SA" dirty="0"/>
              <a:t>قد تؤثر التوترات السياسية بين الدول على حركة التجارة والاستثمارات</a:t>
            </a:r>
            <a:r>
              <a:rPr lang="fr-FR" dirty="0"/>
              <a:t>.</a:t>
            </a:r>
          </a:p>
          <a:p>
            <a:pPr lvl="0" algn="r" rtl="1"/>
            <a:r>
              <a:rPr lang="ar-SA" b="1" dirty="0"/>
              <a:t>السياسات الحكومية</a:t>
            </a:r>
            <a:r>
              <a:rPr lang="fr-FR" b="1" dirty="0"/>
              <a:t>:</a:t>
            </a:r>
            <a:r>
              <a:rPr lang="fr-FR" dirty="0"/>
              <a:t> </a:t>
            </a:r>
            <a:r>
              <a:rPr lang="ar-SA" dirty="0"/>
              <a:t>تؤثر السياسات الحكومية المتعلقة بالضرائب، والجمارك، والبيئة، والرعاية الصحية على عمليات </a:t>
            </a:r>
            <a:r>
              <a:rPr lang="fr-FR" dirty="0"/>
              <a:t>Philips.</a:t>
            </a:r>
          </a:p>
          <a:p>
            <a:pPr algn="r" rtl="1"/>
            <a:r>
              <a:rPr lang="ar-SA" b="1" dirty="0"/>
              <a:t>العوامل الاقتصادية </a:t>
            </a:r>
            <a:r>
              <a:rPr lang="fr-FR" b="1" dirty="0"/>
              <a:t>(</a:t>
            </a:r>
            <a:r>
              <a:rPr lang="fr-FR" b="1" dirty="0" err="1"/>
              <a:t>Economic</a:t>
            </a:r>
            <a:r>
              <a:rPr lang="fr-FR" b="1" dirty="0"/>
              <a:t>):</a:t>
            </a:r>
            <a:endParaRPr lang="fr-FR" dirty="0"/>
          </a:p>
          <a:p>
            <a:pPr lvl="0" algn="r" rtl="1"/>
            <a:r>
              <a:rPr lang="ar-SA" b="1" dirty="0"/>
              <a:t>النمو الاقتصادي العالمي</a:t>
            </a:r>
            <a:r>
              <a:rPr lang="fr-FR" b="1" dirty="0"/>
              <a:t>:</a:t>
            </a:r>
            <a:r>
              <a:rPr lang="fr-FR" dirty="0"/>
              <a:t> </a:t>
            </a:r>
            <a:r>
              <a:rPr lang="ar-SA" dirty="0"/>
              <a:t>يؤثر النمو الاقتصادي العالمي على الطلب على منتجات </a:t>
            </a:r>
            <a:r>
              <a:rPr lang="fr-FR" dirty="0"/>
              <a:t>Philips.</a:t>
            </a:r>
          </a:p>
          <a:p>
            <a:pPr lvl="0" algn="r" rtl="1"/>
            <a:r>
              <a:rPr lang="ar-SA" b="1" dirty="0"/>
              <a:t>أسعار الصرف</a:t>
            </a:r>
            <a:r>
              <a:rPr lang="fr-FR" b="1" dirty="0"/>
              <a:t>:</a:t>
            </a:r>
            <a:r>
              <a:rPr lang="fr-FR" dirty="0"/>
              <a:t> </a:t>
            </a:r>
            <a:r>
              <a:rPr lang="ar-SA" dirty="0"/>
              <a:t>تؤثر تقلبات أسعار الصرف على تكاليف الإنتاج والربحية</a:t>
            </a:r>
            <a:r>
              <a:rPr lang="fr-FR" dirty="0"/>
              <a:t>.</a:t>
            </a:r>
          </a:p>
          <a:p>
            <a:pPr algn="r" rtl="1"/>
            <a:r>
              <a:rPr lang="ar-SA" b="1" dirty="0"/>
              <a:t>مستويات التضخم</a:t>
            </a:r>
            <a:r>
              <a:rPr lang="fr-FR" b="1" dirty="0"/>
              <a:t>:</a:t>
            </a:r>
            <a:r>
              <a:rPr lang="fr-FR" dirty="0"/>
              <a:t> </a:t>
            </a:r>
            <a:r>
              <a:rPr lang="ar-SA" dirty="0"/>
              <a:t>تؤثر مستويات التضخم على القدرة الشرائية للمستهلكين وعلى تكاليف الإنتاج</a:t>
            </a:r>
            <a:endParaRPr lang="ar-DZ" sz="2400" dirty="0"/>
          </a:p>
        </p:txBody>
      </p:sp>
      <p:sp>
        <p:nvSpPr>
          <p:cNvPr id="21" name="Espace réservé du texte 2">
            <a:extLst>
              <a:ext uri="{FF2B5EF4-FFF2-40B4-BE49-F238E27FC236}">
                <a16:creationId xmlns:a16="http://schemas.microsoft.com/office/drawing/2014/main" xmlns="" id="{833AE9AA-C052-C9BA-612C-C66356507093}"/>
              </a:ext>
            </a:extLst>
          </p:cNvPr>
          <p:cNvSpPr txBox="1">
            <a:spLocks/>
          </p:cNvSpPr>
          <p:nvPr/>
        </p:nvSpPr>
        <p:spPr>
          <a:xfrm>
            <a:off x="4335282" y="4469"/>
            <a:ext cx="7642534" cy="1116786"/>
          </a:xfrm>
          <a:prstGeom prst="rect">
            <a:avLst/>
          </a:prstGeom>
          <a:noFill/>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r" rtl="1">
              <a:buNone/>
            </a:pPr>
            <a:r>
              <a:rPr lang="ar-SA" sz="4800" b="1" dirty="0">
                <a:solidFill>
                  <a:srgbClr val="C00000"/>
                </a:solidFill>
              </a:rPr>
              <a:t>تحليل </a:t>
            </a:r>
            <a:r>
              <a:rPr lang="fr-FR" sz="4800" b="1" dirty="0">
                <a:solidFill>
                  <a:srgbClr val="C00000"/>
                </a:solidFill>
              </a:rPr>
              <a:t>PESTLE </a:t>
            </a:r>
            <a:r>
              <a:rPr lang="ar-SA" sz="4800" b="1" dirty="0">
                <a:solidFill>
                  <a:srgbClr val="C00000"/>
                </a:solidFill>
              </a:rPr>
              <a:t>لشركة </a:t>
            </a:r>
            <a:r>
              <a:rPr lang="fr-FR" sz="4800" b="1" dirty="0">
                <a:solidFill>
                  <a:srgbClr val="C00000"/>
                </a:solidFill>
              </a:rPr>
              <a:t>Philips:</a:t>
            </a:r>
            <a:endParaRPr lang="fr-FR" sz="4800" dirty="0">
              <a:solidFill>
                <a:srgbClr val="C00000"/>
              </a:solidFill>
            </a:endParaRPr>
          </a:p>
        </p:txBody>
      </p:sp>
    </p:spTree>
    <p:extLst>
      <p:ext uri="{BB962C8B-B14F-4D97-AF65-F5344CB8AC3E}">
        <p14:creationId xmlns:p14="http://schemas.microsoft.com/office/powerpoint/2010/main" val="2026561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DCDCDDAF-9B8E-C43B-D334-4E1236F8A6F4}"/>
              </a:ext>
            </a:extLst>
          </p:cNvPr>
          <p:cNvSpPr/>
          <p:nvPr/>
        </p:nvSpPr>
        <p:spPr>
          <a:xfrm>
            <a:off x="98854" y="-510746"/>
            <a:ext cx="12192000" cy="689942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pic>
        <p:nvPicPr>
          <p:cNvPr id="11" name="Espace réservé pour une image  10">
            <a:extLst>
              <a:ext uri="{FF2B5EF4-FFF2-40B4-BE49-F238E27FC236}">
                <a16:creationId xmlns:a16="http://schemas.microsoft.com/office/drawing/2014/main" xmlns="" id="{F33B7342-7DCC-D2FC-C80D-B84EFA316BF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0463" r="10463"/>
          <a:stretch>
            <a:fillRect/>
          </a:stretch>
        </p:blipFill>
        <p:spPr>
          <a:xfrm>
            <a:off x="0" y="4469"/>
            <a:ext cx="4068763" cy="3429000"/>
          </a:xfrm>
        </p:spPr>
      </p:pic>
      <p:pic>
        <p:nvPicPr>
          <p:cNvPr id="13" name="Espace réservé pour une image  12">
            <a:extLst>
              <a:ext uri="{FF2B5EF4-FFF2-40B4-BE49-F238E27FC236}">
                <a16:creationId xmlns:a16="http://schemas.microsoft.com/office/drawing/2014/main" xmlns="" id="{6FE9F834-D049-7E11-D7C0-12B0799C554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0" y="3734285"/>
            <a:ext cx="4067175" cy="2827367"/>
          </a:xfrm>
        </p:spPr>
      </p:pic>
      <p:sp>
        <p:nvSpPr>
          <p:cNvPr id="20" name="ZoneTexte 19">
            <a:extLst>
              <a:ext uri="{FF2B5EF4-FFF2-40B4-BE49-F238E27FC236}">
                <a16:creationId xmlns:a16="http://schemas.microsoft.com/office/drawing/2014/main" xmlns="" id="{3B9C0A42-3B7E-FE9B-4A0C-2B537894E96A}"/>
              </a:ext>
            </a:extLst>
          </p:cNvPr>
          <p:cNvSpPr txBox="1"/>
          <p:nvPr/>
        </p:nvSpPr>
        <p:spPr>
          <a:xfrm>
            <a:off x="4633371" y="907642"/>
            <a:ext cx="7091286" cy="4524315"/>
          </a:xfrm>
          <a:prstGeom prst="rect">
            <a:avLst/>
          </a:prstGeom>
          <a:noFill/>
        </p:spPr>
        <p:txBody>
          <a:bodyPr wrap="square">
            <a:spAutoFit/>
          </a:bodyPr>
          <a:lstStyle/>
          <a:p>
            <a:pPr algn="r" rtl="1"/>
            <a:r>
              <a:rPr lang="ar-SA" b="1" dirty="0"/>
              <a:t>العوامل الاجتماعية </a:t>
            </a:r>
            <a:r>
              <a:rPr lang="fr-FR" b="1" dirty="0"/>
              <a:t>(Social):</a:t>
            </a:r>
            <a:endParaRPr lang="fr-FR" dirty="0"/>
          </a:p>
          <a:p>
            <a:pPr lvl="0" algn="r" rtl="1"/>
            <a:r>
              <a:rPr lang="ar-SA" b="1" dirty="0"/>
              <a:t>التركيبة السكانية</a:t>
            </a:r>
            <a:r>
              <a:rPr lang="fr-FR" b="1" dirty="0"/>
              <a:t>:</a:t>
            </a:r>
            <a:r>
              <a:rPr lang="fr-FR" dirty="0"/>
              <a:t> </a:t>
            </a:r>
            <a:r>
              <a:rPr lang="ar-SA" dirty="0"/>
              <a:t>تؤثر التغيرات في التركيبة السكانية، مثل شيخوخة السكان، على الطلب على منتجات الرعاية الصحية</a:t>
            </a:r>
            <a:r>
              <a:rPr lang="fr-FR" dirty="0"/>
              <a:t>.</a:t>
            </a:r>
          </a:p>
          <a:p>
            <a:pPr lvl="0" algn="r" rtl="1"/>
            <a:r>
              <a:rPr lang="ar-SA" b="1" dirty="0"/>
              <a:t>مستويات التعليم</a:t>
            </a:r>
            <a:r>
              <a:rPr lang="fr-FR" b="1" dirty="0"/>
              <a:t>:</a:t>
            </a:r>
            <a:r>
              <a:rPr lang="fr-FR" dirty="0"/>
              <a:t> </a:t>
            </a:r>
            <a:r>
              <a:rPr lang="ar-SA" dirty="0"/>
              <a:t>تؤثر مستويات التعليم على الطلب على المنتجات التكنولوجية</a:t>
            </a:r>
            <a:r>
              <a:rPr lang="fr-FR" dirty="0"/>
              <a:t>.</a:t>
            </a:r>
          </a:p>
          <a:p>
            <a:pPr lvl="0" algn="r" rtl="1"/>
            <a:r>
              <a:rPr lang="ar-SA" b="1" dirty="0"/>
              <a:t>أنماط الحياة</a:t>
            </a:r>
            <a:r>
              <a:rPr lang="fr-FR" b="1" dirty="0"/>
              <a:t>:</a:t>
            </a:r>
            <a:r>
              <a:rPr lang="fr-FR" dirty="0"/>
              <a:t> </a:t>
            </a:r>
            <a:r>
              <a:rPr lang="ar-SA" dirty="0"/>
              <a:t>تؤثر أنماط الحياة الصحية على الطلب على منتجات اللياقة البدنية والأجهزة المنزلية الصحية</a:t>
            </a:r>
            <a:r>
              <a:rPr lang="fr-FR" dirty="0"/>
              <a:t>.</a:t>
            </a:r>
          </a:p>
          <a:p>
            <a:pPr lvl="0" algn="r" rtl="1"/>
            <a:r>
              <a:rPr lang="ar-SA" b="1" dirty="0"/>
              <a:t>الوعي البيئي</a:t>
            </a:r>
            <a:r>
              <a:rPr lang="fr-FR" b="1" dirty="0"/>
              <a:t>:</a:t>
            </a:r>
            <a:r>
              <a:rPr lang="fr-FR" dirty="0"/>
              <a:t> </a:t>
            </a:r>
            <a:r>
              <a:rPr lang="ar-SA" dirty="0"/>
              <a:t>يزداد الوعي البيئي لدى المستهلكين، مما يؤثر على الطلب على المنتجات المستدامة</a:t>
            </a:r>
            <a:r>
              <a:rPr lang="fr-FR" dirty="0"/>
              <a:t>.</a:t>
            </a:r>
          </a:p>
          <a:p>
            <a:pPr algn="r" rtl="1"/>
            <a:r>
              <a:rPr lang="ar-SA" b="1" dirty="0"/>
              <a:t>العوامل التكنولوجية </a:t>
            </a:r>
            <a:r>
              <a:rPr lang="fr-FR" b="1" dirty="0"/>
              <a:t>(</a:t>
            </a:r>
            <a:r>
              <a:rPr lang="fr-FR" b="1" dirty="0" err="1"/>
              <a:t>Technological</a:t>
            </a:r>
            <a:r>
              <a:rPr lang="fr-FR" b="1" dirty="0"/>
              <a:t>):</a:t>
            </a:r>
            <a:endParaRPr lang="fr-FR" dirty="0"/>
          </a:p>
          <a:p>
            <a:pPr lvl="0" algn="r" rtl="1"/>
            <a:r>
              <a:rPr lang="ar-SA" b="1" dirty="0"/>
              <a:t>التطور التكنولوجي السريع</a:t>
            </a:r>
            <a:r>
              <a:rPr lang="fr-FR" b="1" dirty="0"/>
              <a:t>:</a:t>
            </a:r>
            <a:r>
              <a:rPr lang="fr-FR" dirty="0"/>
              <a:t> </a:t>
            </a:r>
            <a:r>
              <a:rPr lang="ar-SA" dirty="0"/>
              <a:t>يتطلب التطور التكنولوجي السريع من </a:t>
            </a:r>
            <a:r>
              <a:rPr lang="fr-FR" dirty="0"/>
              <a:t>Philips </a:t>
            </a:r>
            <a:r>
              <a:rPr lang="ar-SA" dirty="0"/>
              <a:t>الاستثمار في البحث والتطوير لتطوير منتجات جديدة ومبتكرة</a:t>
            </a:r>
            <a:r>
              <a:rPr lang="fr-FR" dirty="0"/>
              <a:t>.</a:t>
            </a:r>
          </a:p>
          <a:p>
            <a:pPr lvl="0" algn="r" rtl="1"/>
            <a:r>
              <a:rPr lang="ar-SA" b="1" dirty="0"/>
              <a:t>الذكاء الاصطناعي والتعلم الآلي</a:t>
            </a:r>
            <a:r>
              <a:rPr lang="fr-FR" b="1" dirty="0"/>
              <a:t>:</a:t>
            </a:r>
            <a:r>
              <a:rPr lang="fr-FR" dirty="0"/>
              <a:t> </a:t>
            </a:r>
            <a:r>
              <a:rPr lang="ar-SA" dirty="0"/>
              <a:t>تفتح هذه التقنيات فرصًا جديدة لـ </a:t>
            </a:r>
            <a:r>
              <a:rPr lang="fr-FR" dirty="0"/>
              <a:t>Philips </a:t>
            </a:r>
            <a:r>
              <a:rPr lang="ar-SA" dirty="0"/>
              <a:t>في مجالات الرعاية الصحية والالكترونيات</a:t>
            </a:r>
            <a:r>
              <a:rPr lang="fr-FR" dirty="0"/>
              <a:t>.</a:t>
            </a:r>
          </a:p>
          <a:p>
            <a:pPr lvl="0" algn="r" rtl="1"/>
            <a:r>
              <a:rPr lang="ar-SA" b="1" dirty="0"/>
              <a:t>إنترنت الأشياء</a:t>
            </a:r>
            <a:r>
              <a:rPr lang="fr-FR" b="1" dirty="0"/>
              <a:t>:</a:t>
            </a:r>
            <a:r>
              <a:rPr lang="fr-FR" dirty="0"/>
              <a:t> </a:t>
            </a:r>
            <a:r>
              <a:rPr lang="ar-SA" dirty="0"/>
              <a:t>تساعد تقنية إنترنت الأشياء </a:t>
            </a:r>
            <a:r>
              <a:rPr lang="fr-FR" dirty="0"/>
              <a:t>Philips </a:t>
            </a:r>
            <a:r>
              <a:rPr lang="ar-SA" dirty="0"/>
              <a:t>على تطوير منتجات ذكية ومتصلة</a:t>
            </a:r>
            <a:r>
              <a:rPr lang="fr-FR" dirty="0"/>
              <a:t>.</a:t>
            </a:r>
          </a:p>
          <a:p>
            <a:pPr lvl="0" algn="r" rtl="1"/>
            <a:r>
              <a:rPr lang="ar-SA" b="1" dirty="0"/>
              <a:t>تكنولوجيا الطباعة ثلاثية الأبعاد</a:t>
            </a:r>
            <a:r>
              <a:rPr lang="fr-FR" b="1" dirty="0"/>
              <a:t>:</a:t>
            </a:r>
            <a:r>
              <a:rPr lang="fr-FR" dirty="0"/>
              <a:t> </a:t>
            </a:r>
            <a:r>
              <a:rPr lang="ar-SA" dirty="0"/>
              <a:t>تتيح هذه التكنولوجيا لـ </a:t>
            </a:r>
            <a:r>
              <a:rPr lang="fr-FR" dirty="0"/>
              <a:t>Philips </a:t>
            </a:r>
            <a:r>
              <a:rPr lang="ar-SA" dirty="0"/>
              <a:t>تخصيص المنتجات وتصنيعها حسب الطلب</a:t>
            </a:r>
            <a:r>
              <a:rPr lang="fr-FR" dirty="0"/>
              <a:t>.</a:t>
            </a:r>
          </a:p>
        </p:txBody>
      </p:sp>
      <p:sp>
        <p:nvSpPr>
          <p:cNvPr id="21" name="Espace réservé du texte 2">
            <a:extLst>
              <a:ext uri="{FF2B5EF4-FFF2-40B4-BE49-F238E27FC236}">
                <a16:creationId xmlns:a16="http://schemas.microsoft.com/office/drawing/2014/main" xmlns="" id="{833AE9AA-C052-C9BA-612C-C66356507093}"/>
              </a:ext>
            </a:extLst>
          </p:cNvPr>
          <p:cNvSpPr txBox="1">
            <a:spLocks/>
          </p:cNvSpPr>
          <p:nvPr/>
        </p:nvSpPr>
        <p:spPr>
          <a:xfrm>
            <a:off x="4335282" y="4469"/>
            <a:ext cx="7642534" cy="1116786"/>
          </a:xfrm>
          <a:prstGeom prst="rect">
            <a:avLst/>
          </a:prstGeom>
          <a:noFill/>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r" rtl="1">
              <a:buNone/>
            </a:pPr>
            <a:r>
              <a:rPr lang="ar-SA" sz="4800" b="1" dirty="0">
                <a:solidFill>
                  <a:srgbClr val="C00000"/>
                </a:solidFill>
              </a:rPr>
              <a:t>تحليل </a:t>
            </a:r>
            <a:r>
              <a:rPr lang="fr-FR" sz="4800" b="1" dirty="0">
                <a:solidFill>
                  <a:srgbClr val="C00000"/>
                </a:solidFill>
              </a:rPr>
              <a:t>PESTLE </a:t>
            </a:r>
            <a:r>
              <a:rPr lang="ar-SA" sz="4800" b="1" dirty="0">
                <a:solidFill>
                  <a:srgbClr val="C00000"/>
                </a:solidFill>
              </a:rPr>
              <a:t>لشركة </a:t>
            </a:r>
            <a:r>
              <a:rPr lang="fr-FR" sz="4800" b="1" dirty="0">
                <a:solidFill>
                  <a:srgbClr val="C00000"/>
                </a:solidFill>
              </a:rPr>
              <a:t>Philips:</a:t>
            </a:r>
            <a:endParaRPr lang="fr-FR" sz="4800" dirty="0">
              <a:solidFill>
                <a:srgbClr val="C00000"/>
              </a:solidFill>
            </a:endParaRPr>
          </a:p>
        </p:txBody>
      </p:sp>
    </p:spTree>
    <p:extLst>
      <p:ext uri="{BB962C8B-B14F-4D97-AF65-F5344CB8AC3E}">
        <p14:creationId xmlns:p14="http://schemas.microsoft.com/office/powerpoint/2010/main" val="1907762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DCDCDDAF-9B8E-C43B-D334-4E1236F8A6F4}"/>
              </a:ext>
            </a:extLst>
          </p:cNvPr>
          <p:cNvSpPr/>
          <p:nvPr/>
        </p:nvSpPr>
        <p:spPr>
          <a:xfrm>
            <a:off x="98854" y="-510746"/>
            <a:ext cx="12192000" cy="689942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pic>
        <p:nvPicPr>
          <p:cNvPr id="11" name="Espace réservé pour une image  10">
            <a:extLst>
              <a:ext uri="{FF2B5EF4-FFF2-40B4-BE49-F238E27FC236}">
                <a16:creationId xmlns:a16="http://schemas.microsoft.com/office/drawing/2014/main" xmlns="" id="{F33B7342-7DCC-D2FC-C80D-B84EFA316BF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0463" r="10463"/>
          <a:stretch>
            <a:fillRect/>
          </a:stretch>
        </p:blipFill>
        <p:spPr>
          <a:xfrm>
            <a:off x="0" y="4469"/>
            <a:ext cx="4068763" cy="3429000"/>
          </a:xfrm>
        </p:spPr>
      </p:pic>
      <p:pic>
        <p:nvPicPr>
          <p:cNvPr id="13" name="Espace réservé pour une image  12">
            <a:extLst>
              <a:ext uri="{FF2B5EF4-FFF2-40B4-BE49-F238E27FC236}">
                <a16:creationId xmlns:a16="http://schemas.microsoft.com/office/drawing/2014/main" xmlns="" id="{6FE9F834-D049-7E11-D7C0-12B0799C554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0" y="3734285"/>
            <a:ext cx="4067175" cy="2827367"/>
          </a:xfrm>
        </p:spPr>
      </p:pic>
      <p:sp>
        <p:nvSpPr>
          <p:cNvPr id="20" name="ZoneTexte 19">
            <a:extLst>
              <a:ext uri="{FF2B5EF4-FFF2-40B4-BE49-F238E27FC236}">
                <a16:creationId xmlns:a16="http://schemas.microsoft.com/office/drawing/2014/main" xmlns="" id="{3B9C0A42-3B7E-FE9B-4A0C-2B537894E96A}"/>
              </a:ext>
            </a:extLst>
          </p:cNvPr>
          <p:cNvSpPr txBox="1"/>
          <p:nvPr/>
        </p:nvSpPr>
        <p:spPr>
          <a:xfrm>
            <a:off x="4633371" y="907642"/>
            <a:ext cx="7091286" cy="3416320"/>
          </a:xfrm>
          <a:prstGeom prst="rect">
            <a:avLst/>
          </a:prstGeom>
          <a:noFill/>
        </p:spPr>
        <p:txBody>
          <a:bodyPr wrap="square">
            <a:spAutoFit/>
          </a:bodyPr>
          <a:lstStyle/>
          <a:p>
            <a:pPr algn="r" rtl="1"/>
            <a:r>
              <a:rPr lang="ar-SA" b="1" dirty="0"/>
              <a:t>العوامل القانونية </a:t>
            </a:r>
            <a:r>
              <a:rPr lang="fr-FR" b="1" dirty="0"/>
              <a:t>(</a:t>
            </a:r>
            <a:r>
              <a:rPr lang="fr-FR" b="1" dirty="0" err="1"/>
              <a:t>Legal</a:t>
            </a:r>
            <a:r>
              <a:rPr lang="fr-FR" b="1" dirty="0"/>
              <a:t>):</a:t>
            </a:r>
            <a:endParaRPr lang="fr-FR" dirty="0"/>
          </a:p>
          <a:p>
            <a:pPr lvl="0" algn="r" rtl="1"/>
            <a:r>
              <a:rPr lang="ar-SA" b="1" dirty="0"/>
              <a:t>قوانين حماية الملكية الفكرية</a:t>
            </a:r>
            <a:r>
              <a:rPr lang="fr-FR" b="1" dirty="0"/>
              <a:t>:</a:t>
            </a:r>
            <a:r>
              <a:rPr lang="fr-FR" dirty="0"/>
              <a:t> </a:t>
            </a:r>
            <a:r>
              <a:rPr lang="ar-SA" dirty="0"/>
              <a:t>يجب على </a:t>
            </a:r>
            <a:r>
              <a:rPr lang="fr-FR" dirty="0"/>
              <a:t>Philips </a:t>
            </a:r>
            <a:r>
              <a:rPr lang="ar-SA" dirty="0"/>
              <a:t>حماية براءات الاختراع والعلامات التجارية الخاصة بها</a:t>
            </a:r>
            <a:r>
              <a:rPr lang="fr-FR" dirty="0"/>
              <a:t>.</a:t>
            </a:r>
          </a:p>
          <a:p>
            <a:pPr lvl="0" algn="r" rtl="1"/>
            <a:r>
              <a:rPr lang="ar-SA" b="1" dirty="0"/>
              <a:t>قوانين حماية المستهلك</a:t>
            </a:r>
            <a:r>
              <a:rPr lang="fr-FR" b="1" dirty="0"/>
              <a:t>:</a:t>
            </a:r>
            <a:r>
              <a:rPr lang="fr-FR" dirty="0"/>
              <a:t> </a:t>
            </a:r>
            <a:r>
              <a:rPr lang="ar-SA" dirty="0"/>
              <a:t>يجب على </a:t>
            </a:r>
            <a:r>
              <a:rPr lang="fr-FR" dirty="0"/>
              <a:t>Philips </a:t>
            </a:r>
            <a:r>
              <a:rPr lang="ar-SA" dirty="0"/>
              <a:t>الامتثال لقوانين حماية المستهلك في جميع الدول التي تعمل بها</a:t>
            </a:r>
            <a:r>
              <a:rPr lang="fr-FR" dirty="0"/>
              <a:t>.</a:t>
            </a:r>
          </a:p>
          <a:p>
            <a:pPr lvl="0" algn="r" rtl="1"/>
            <a:r>
              <a:rPr lang="ar-SA" b="1" dirty="0"/>
              <a:t>قوانين حماية البيانات</a:t>
            </a:r>
            <a:r>
              <a:rPr lang="fr-FR" b="1" dirty="0"/>
              <a:t>:</a:t>
            </a:r>
            <a:r>
              <a:rPr lang="fr-FR" dirty="0"/>
              <a:t> </a:t>
            </a:r>
            <a:r>
              <a:rPr lang="ar-SA" dirty="0"/>
              <a:t>يجب على </a:t>
            </a:r>
            <a:r>
              <a:rPr lang="fr-FR" dirty="0"/>
              <a:t>Philips </a:t>
            </a:r>
            <a:r>
              <a:rPr lang="ar-SA" dirty="0"/>
              <a:t>الامتثال لقوانين حماية البيانات الشخصية</a:t>
            </a:r>
            <a:r>
              <a:rPr lang="fr-FR" dirty="0"/>
              <a:t>.</a:t>
            </a:r>
          </a:p>
          <a:p>
            <a:pPr lvl="0" algn="r" rtl="1"/>
            <a:r>
              <a:rPr lang="ar-SA" b="1" dirty="0"/>
              <a:t>قوانين العمل</a:t>
            </a:r>
            <a:r>
              <a:rPr lang="fr-FR" b="1" dirty="0"/>
              <a:t>:</a:t>
            </a:r>
            <a:r>
              <a:rPr lang="fr-FR" dirty="0"/>
              <a:t> </a:t>
            </a:r>
            <a:r>
              <a:rPr lang="ar-SA" dirty="0"/>
              <a:t>يجب على </a:t>
            </a:r>
            <a:r>
              <a:rPr lang="fr-FR" dirty="0"/>
              <a:t>Philips </a:t>
            </a:r>
            <a:r>
              <a:rPr lang="ar-SA" dirty="0"/>
              <a:t>الامتثال لقوانين العمل في جميع الدول التي تعمل بها</a:t>
            </a:r>
            <a:r>
              <a:rPr lang="fr-FR" dirty="0"/>
              <a:t>.</a:t>
            </a:r>
          </a:p>
          <a:p>
            <a:pPr algn="r" rtl="1"/>
            <a:r>
              <a:rPr lang="ar-SA" b="1" dirty="0"/>
              <a:t>العوامل البيئية </a:t>
            </a:r>
            <a:r>
              <a:rPr lang="fr-FR" b="1" dirty="0"/>
              <a:t>(</a:t>
            </a:r>
            <a:r>
              <a:rPr lang="fr-FR" b="1" dirty="0" err="1"/>
              <a:t>Environmental</a:t>
            </a:r>
            <a:r>
              <a:rPr lang="fr-FR" b="1" dirty="0"/>
              <a:t>):</a:t>
            </a:r>
            <a:endParaRPr lang="fr-FR" dirty="0"/>
          </a:p>
          <a:p>
            <a:pPr lvl="0" algn="r" rtl="1"/>
            <a:r>
              <a:rPr lang="ar-SA" b="1" dirty="0"/>
              <a:t>تغير المناخ</a:t>
            </a:r>
            <a:r>
              <a:rPr lang="fr-FR" b="1" dirty="0"/>
              <a:t>:</a:t>
            </a:r>
            <a:r>
              <a:rPr lang="fr-FR" dirty="0"/>
              <a:t> </a:t>
            </a:r>
            <a:r>
              <a:rPr lang="ar-SA" dirty="0"/>
              <a:t>يؤثر تغير المناخ على سلاسل التوريد وتوافر المواد الخام</a:t>
            </a:r>
            <a:r>
              <a:rPr lang="fr-FR" dirty="0"/>
              <a:t>.</a:t>
            </a:r>
          </a:p>
          <a:p>
            <a:pPr lvl="0" algn="r" rtl="1"/>
            <a:r>
              <a:rPr lang="ar-SA" b="1" dirty="0"/>
              <a:t>الاستدامة</a:t>
            </a:r>
            <a:r>
              <a:rPr lang="fr-FR" b="1" dirty="0"/>
              <a:t>:</a:t>
            </a:r>
            <a:r>
              <a:rPr lang="fr-FR" dirty="0"/>
              <a:t> </a:t>
            </a:r>
            <a:r>
              <a:rPr lang="ar-SA" dirty="0"/>
              <a:t>يزداد الطلب على المنتجات المستدامة، مما يتطلب من </a:t>
            </a:r>
            <a:r>
              <a:rPr lang="fr-FR" dirty="0"/>
              <a:t>Philips </a:t>
            </a:r>
            <a:r>
              <a:rPr lang="ar-SA" dirty="0"/>
              <a:t>تقليل بصمتها البيئية</a:t>
            </a:r>
            <a:r>
              <a:rPr lang="fr-FR" dirty="0"/>
              <a:t>.</a:t>
            </a:r>
          </a:p>
          <a:p>
            <a:pPr lvl="0" algn="r" rtl="1"/>
            <a:r>
              <a:rPr lang="ar-SA" b="1" dirty="0"/>
              <a:t>إدارة النفايات</a:t>
            </a:r>
            <a:r>
              <a:rPr lang="fr-FR" b="1" dirty="0"/>
              <a:t>:</a:t>
            </a:r>
            <a:r>
              <a:rPr lang="fr-FR" dirty="0"/>
              <a:t> </a:t>
            </a:r>
            <a:r>
              <a:rPr lang="ar-SA" dirty="0"/>
              <a:t>يجب على </a:t>
            </a:r>
            <a:r>
              <a:rPr lang="fr-FR" dirty="0"/>
              <a:t>Philips </a:t>
            </a:r>
            <a:r>
              <a:rPr lang="ar-SA" dirty="0"/>
              <a:t>إدارة النفايات بطريقة مسؤولة</a:t>
            </a:r>
            <a:r>
              <a:rPr lang="fr-FR" dirty="0"/>
              <a:t>.</a:t>
            </a:r>
          </a:p>
          <a:p>
            <a:pPr algn="r" rtl="1"/>
            <a:r>
              <a:rPr lang="ar-SA" b="1" dirty="0"/>
              <a:t>كفاءة الطاقة</a:t>
            </a:r>
            <a:r>
              <a:rPr lang="fr-FR" b="1" dirty="0"/>
              <a:t>:</a:t>
            </a:r>
            <a:r>
              <a:rPr lang="fr-FR" dirty="0"/>
              <a:t> </a:t>
            </a:r>
            <a:r>
              <a:rPr lang="ar-SA" dirty="0"/>
              <a:t>يجب على </a:t>
            </a:r>
            <a:r>
              <a:rPr lang="fr-FR" dirty="0"/>
              <a:t>Philips </a:t>
            </a:r>
            <a:r>
              <a:rPr lang="ar-SA" dirty="0"/>
              <a:t>تطوير منتجات موفرة للطاقة</a:t>
            </a:r>
            <a:endParaRPr lang="fr-FR" dirty="0"/>
          </a:p>
        </p:txBody>
      </p:sp>
      <p:sp>
        <p:nvSpPr>
          <p:cNvPr id="21" name="Espace réservé du texte 2">
            <a:extLst>
              <a:ext uri="{FF2B5EF4-FFF2-40B4-BE49-F238E27FC236}">
                <a16:creationId xmlns:a16="http://schemas.microsoft.com/office/drawing/2014/main" xmlns="" id="{833AE9AA-C052-C9BA-612C-C66356507093}"/>
              </a:ext>
            </a:extLst>
          </p:cNvPr>
          <p:cNvSpPr txBox="1">
            <a:spLocks/>
          </p:cNvSpPr>
          <p:nvPr/>
        </p:nvSpPr>
        <p:spPr>
          <a:xfrm>
            <a:off x="4335282" y="4469"/>
            <a:ext cx="7642534" cy="1116786"/>
          </a:xfrm>
          <a:prstGeom prst="rect">
            <a:avLst/>
          </a:prstGeom>
          <a:noFill/>
        </p:spPr>
        <p:style>
          <a:lnRef idx="0">
            <a:scrgbClr r="0" g="0" b="0"/>
          </a:lnRef>
          <a:fillRef idx="0">
            <a:scrgbClr r="0" g="0" b="0"/>
          </a:fillRef>
          <a:effectRef idx="0">
            <a:scrgbClr r="0" g="0" b="0"/>
          </a:effectRef>
          <a:fontRef idx="minor">
            <a:schemeClr val="lt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l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l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l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r" rtl="1">
              <a:buNone/>
            </a:pPr>
            <a:r>
              <a:rPr lang="ar-SA" sz="4800" b="1" dirty="0">
                <a:solidFill>
                  <a:srgbClr val="C00000"/>
                </a:solidFill>
              </a:rPr>
              <a:t>تحليل </a:t>
            </a:r>
            <a:r>
              <a:rPr lang="fr-FR" sz="4800" b="1" dirty="0">
                <a:solidFill>
                  <a:srgbClr val="C00000"/>
                </a:solidFill>
              </a:rPr>
              <a:t>PESTLE </a:t>
            </a:r>
            <a:r>
              <a:rPr lang="ar-SA" sz="4800" b="1" dirty="0">
                <a:solidFill>
                  <a:srgbClr val="C00000"/>
                </a:solidFill>
              </a:rPr>
              <a:t>لشركة </a:t>
            </a:r>
            <a:r>
              <a:rPr lang="fr-FR" sz="4800" b="1" dirty="0">
                <a:solidFill>
                  <a:srgbClr val="C00000"/>
                </a:solidFill>
              </a:rPr>
              <a:t>Philips:</a:t>
            </a:r>
            <a:endParaRPr lang="fr-FR" sz="4800" dirty="0">
              <a:solidFill>
                <a:srgbClr val="C00000"/>
              </a:solidFill>
            </a:endParaRPr>
          </a:p>
        </p:txBody>
      </p:sp>
    </p:spTree>
    <p:extLst>
      <p:ext uri="{BB962C8B-B14F-4D97-AF65-F5344CB8AC3E}">
        <p14:creationId xmlns:p14="http://schemas.microsoft.com/office/powerpoint/2010/main" val="1275482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EAE9F1C9-BB39-8AD6-F5A9-F011C155242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32000" contrast="29000"/>
                    </a14:imgEffect>
                  </a14:imgLayer>
                </a14:imgProps>
              </a:ext>
              <a:ext uri="{28A0092B-C50C-407E-A947-70E740481C1C}">
                <a14:useLocalDpi xmlns:a14="http://schemas.microsoft.com/office/drawing/2010/main"/>
              </a:ext>
            </a:extLst>
          </a:blip>
          <a:stretch>
            <a:fillRect/>
          </a:stretch>
        </p:blipFill>
        <p:spPr>
          <a:xfrm>
            <a:off x="0" y="-71022"/>
            <a:ext cx="12226031" cy="6929021"/>
          </a:xfrm>
          <a:prstGeom prst="rect">
            <a:avLst/>
          </a:prstGeom>
        </p:spPr>
      </p:pic>
      <p:sp>
        <p:nvSpPr>
          <p:cNvPr id="5" name="Rectangle : coins arrondis 4">
            <a:extLst>
              <a:ext uri="{FF2B5EF4-FFF2-40B4-BE49-F238E27FC236}">
                <a16:creationId xmlns="" xmlns:a16="http://schemas.microsoft.com/office/drawing/2014/main" id="{6850CDC7-9B9F-9039-D22D-60E2913EB42C}"/>
              </a:ext>
            </a:extLst>
          </p:cNvPr>
          <p:cNvSpPr/>
          <p:nvPr/>
        </p:nvSpPr>
        <p:spPr>
          <a:xfrm>
            <a:off x="741406" y="1529622"/>
            <a:ext cx="10672318" cy="426981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rtl="1"/>
            <a:r>
              <a:rPr lang="ar-SA" b="1" dirty="0">
                <a:solidFill>
                  <a:schemeClr val="bg1"/>
                </a:solidFill>
                <a:latin typeface="Arial" panose="020B0604020202020204" pitchFamily="34" charset="0"/>
                <a:cs typeface="Arial" panose="020B0604020202020204" pitchFamily="34" charset="0"/>
              </a:rPr>
              <a:t>م</a:t>
            </a:r>
            <a:r>
              <a:rPr lang="fr-FR" b="1" dirty="0">
                <a:solidFill>
                  <a:schemeClr val="bg1"/>
                </a:solidFill>
                <a:latin typeface="Arial" panose="020B0604020202020204" pitchFamily="34" charset="0"/>
                <a:cs typeface="Arial" panose="020B0604020202020204" pitchFamily="34" charset="0"/>
              </a:rPr>
              <a:t>ن </a:t>
            </a:r>
            <a:r>
              <a:rPr lang="fr-FR" b="1" dirty="0" err="1">
                <a:solidFill>
                  <a:schemeClr val="bg1"/>
                </a:solidFill>
                <a:latin typeface="Arial" panose="020B0604020202020204" pitchFamily="34" charset="0"/>
                <a:cs typeface="Arial" panose="020B0604020202020204" pitchFamily="34" charset="0"/>
              </a:rPr>
              <a:t>خلال</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تحليل</a:t>
            </a:r>
            <a:r>
              <a:rPr lang="fr-FR" b="1" dirty="0">
                <a:solidFill>
                  <a:schemeClr val="bg1"/>
                </a:solidFill>
                <a:latin typeface="Arial" panose="020B0604020202020204" pitchFamily="34" charset="0"/>
                <a:cs typeface="Arial" panose="020B0604020202020204" pitchFamily="34" charset="0"/>
              </a:rPr>
              <a:t> SWOT و PESTLE </a:t>
            </a:r>
            <a:r>
              <a:rPr lang="fr-FR" b="1" dirty="0" err="1">
                <a:solidFill>
                  <a:schemeClr val="bg1"/>
                </a:solidFill>
                <a:latin typeface="Arial" panose="020B0604020202020204" pitchFamily="34" charset="0"/>
                <a:cs typeface="Arial" panose="020B0604020202020204" pitchFamily="34" charset="0"/>
              </a:rPr>
              <a:t>لشركة</a:t>
            </a:r>
            <a:r>
              <a:rPr lang="fr-FR" b="1" dirty="0">
                <a:solidFill>
                  <a:schemeClr val="bg1"/>
                </a:solidFill>
                <a:latin typeface="Arial" panose="020B0604020202020204" pitchFamily="34" charset="0"/>
                <a:cs typeface="Arial" panose="020B0604020202020204" pitchFamily="34" charset="0"/>
              </a:rPr>
              <a:t> Philips</a:t>
            </a:r>
            <a:r>
              <a:rPr lang="ar-SA" b="1" dirty="0">
                <a:solidFill>
                  <a:schemeClr val="bg1"/>
                </a:solidFill>
                <a:latin typeface="Arial" panose="020B0604020202020204" pitchFamily="34" charset="0"/>
                <a:cs typeface="Arial" panose="020B0604020202020204" pitchFamily="34" charset="0"/>
              </a:rPr>
              <a:t>، يتضح أن الشركة تتمتع بمكانة قوية في السوق بفضل علامتها التجارية الموثوقة، وتنوع منتجاتها، وتركيزها على الابتكار</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ومع</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ذلك</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تواجه</a:t>
            </a:r>
            <a:r>
              <a:rPr lang="fr-FR" b="1" dirty="0">
                <a:solidFill>
                  <a:schemeClr val="bg1"/>
                </a:solidFill>
                <a:latin typeface="Arial" panose="020B0604020202020204" pitchFamily="34" charset="0"/>
                <a:cs typeface="Arial" panose="020B0604020202020204" pitchFamily="34" charset="0"/>
              </a:rPr>
              <a:t> Philips </a:t>
            </a:r>
            <a:r>
              <a:rPr lang="fr-FR" b="1" dirty="0" err="1">
                <a:solidFill>
                  <a:schemeClr val="bg1"/>
                </a:solidFill>
                <a:latin typeface="Arial" panose="020B0604020202020204" pitchFamily="34" charset="0"/>
                <a:cs typeface="Arial" panose="020B0604020202020204" pitchFamily="34" charset="0"/>
              </a:rPr>
              <a:t>تحديات</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من</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المنافسة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الشديدة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والتقلبات</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الاقتصادية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والتغيرات</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التكنولوجية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السريعة</a:t>
            </a:r>
            <a:r>
              <a:rPr lang="fr-FR" b="1" dirty="0">
                <a:solidFill>
                  <a:schemeClr val="bg1"/>
                </a:solidFill>
                <a:latin typeface="Arial" panose="020B0604020202020204" pitchFamily="34" charset="0"/>
                <a:cs typeface="Arial" panose="020B0604020202020204" pitchFamily="34" charset="0"/>
              </a:rPr>
              <a:t>.</a:t>
            </a:r>
          </a:p>
          <a:p>
            <a:pPr algn="r" rtl="1"/>
            <a:r>
              <a:rPr lang="ar-SA" b="1" dirty="0">
                <a:solidFill>
                  <a:schemeClr val="bg1"/>
                </a:solidFill>
                <a:latin typeface="Arial" panose="020B0604020202020204" pitchFamily="34" charset="0"/>
                <a:cs typeface="Arial" panose="020B0604020202020204" pitchFamily="34" charset="0"/>
              </a:rPr>
              <a:t>النتائج الرئيسية</a:t>
            </a:r>
            <a:r>
              <a:rPr lang="fr-FR" b="1" dirty="0">
                <a:solidFill>
                  <a:schemeClr val="bg1"/>
                </a:solidFill>
                <a:latin typeface="Arial" panose="020B0604020202020204" pitchFamily="34" charset="0"/>
                <a:cs typeface="Arial" panose="020B0604020202020204" pitchFamily="34" charset="0"/>
              </a:rPr>
              <a:t>:</a:t>
            </a:r>
          </a:p>
          <a:p>
            <a:pPr lvl="0" algn="r" rtl="1"/>
            <a:r>
              <a:rPr lang="ar-SA" b="1" dirty="0">
                <a:solidFill>
                  <a:schemeClr val="bg1"/>
                </a:solidFill>
                <a:latin typeface="Arial" panose="020B0604020202020204" pitchFamily="34" charset="0"/>
                <a:cs typeface="Arial" panose="020B0604020202020204" pitchFamily="34" charset="0"/>
              </a:rPr>
              <a:t>نقاط القوة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تتمثل</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في</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علامتها</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التجارية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القوية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وتنوع</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منتجاتها</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والابتكار</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وشبكة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التوزيع</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العالمية</a:t>
            </a:r>
            <a:r>
              <a:rPr lang="fr-FR" b="1" dirty="0">
                <a:solidFill>
                  <a:schemeClr val="bg1"/>
                </a:solidFill>
                <a:latin typeface="Arial" panose="020B0604020202020204" pitchFamily="34" charset="0"/>
                <a:cs typeface="Arial" panose="020B0604020202020204" pitchFamily="34" charset="0"/>
              </a:rPr>
              <a:t>.</a:t>
            </a:r>
          </a:p>
          <a:p>
            <a:pPr lvl="0" algn="r" rtl="1"/>
            <a:r>
              <a:rPr lang="ar-SA" b="1" dirty="0">
                <a:solidFill>
                  <a:schemeClr val="bg1"/>
                </a:solidFill>
                <a:latin typeface="Arial" panose="020B0604020202020204" pitchFamily="34" charset="0"/>
                <a:cs typeface="Arial" panose="020B0604020202020204" pitchFamily="34" charset="0"/>
              </a:rPr>
              <a:t>نقاط الضعف</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تتمثل</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في</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التعقيد</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التنظيمي</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والتكاليف</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التشغيلية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المرتفعة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والمنافسة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الشديدة</a:t>
            </a:r>
            <a:r>
              <a:rPr lang="fr-FR" b="1" dirty="0">
                <a:solidFill>
                  <a:schemeClr val="bg1"/>
                </a:solidFill>
                <a:latin typeface="Arial" panose="020B0604020202020204" pitchFamily="34" charset="0"/>
                <a:cs typeface="Arial" panose="020B0604020202020204" pitchFamily="34" charset="0"/>
              </a:rPr>
              <a:t>.</a:t>
            </a:r>
          </a:p>
          <a:p>
            <a:pPr lvl="0" algn="r" rtl="1"/>
            <a:r>
              <a:rPr lang="ar-SA" b="1" dirty="0">
                <a:solidFill>
                  <a:schemeClr val="bg1"/>
                </a:solidFill>
                <a:latin typeface="Arial" panose="020B0604020202020204" pitchFamily="34" charset="0"/>
                <a:cs typeface="Arial" panose="020B0604020202020204" pitchFamily="34" charset="0"/>
              </a:rPr>
              <a:t>الفرص</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تتمثل</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في</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النمو</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في</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قطاع</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الرعاية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الصحية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وتطوير</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المنتجات</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الذكية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والتوسع</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في</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الأسواق</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الناشئة</a:t>
            </a:r>
            <a:r>
              <a:rPr lang="fr-FR" b="1" dirty="0">
                <a:solidFill>
                  <a:schemeClr val="bg1"/>
                </a:solidFill>
                <a:latin typeface="Arial" panose="020B0604020202020204" pitchFamily="34" charset="0"/>
                <a:cs typeface="Arial" panose="020B0604020202020204" pitchFamily="34" charset="0"/>
              </a:rPr>
              <a:t>.</a:t>
            </a:r>
          </a:p>
          <a:p>
            <a:pPr lvl="0" algn="r" rtl="1"/>
            <a:r>
              <a:rPr lang="ar-SA" b="1" dirty="0">
                <a:solidFill>
                  <a:schemeClr val="bg1"/>
                </a:solidFill>
                <a:latin typeface="Arial" panose="020B0604020202020204" pitchFamily="34" charset="0"/>
                <a:cs typeface="Arial" panose="020B0604020202020204" pitchFamily="34" charset="0"/>
              </a:rPr>
              <a:t>التهديدات</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تتمثل</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في</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تقلبات</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أسعار</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الصرف</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والأزمات</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الاقتصادية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والمنافسة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من</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الشركات</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الصينية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والتغيرات</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التكنولوجية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السريعة</a:t>
            </a:r>
            <a:r>
              <a:rPr lang="fr-FR" b="1" dirty="0">
                <a:solidFill>
                  <a:schemeClr val="bg1"/>
                </a:solidFill>
                <a:latin typeface="Arial" panose="020B0604020202020204" pitchFamily="34" charset="0"/>
                <a:cs typeface="Arial" panose="020B0604020202020204" pitchFamily="34" charset="0"/>
              </a:rPr>
              <a:t>.</a:t>
            </a:r>
          </a:p>
          <a:p>
            <a:pPr lvl="0" algn="r" rtl="1"/>
            <a:r>
              <a:rPr lang="ar-SA" b="1" dirty="0">
                <a:solidFill>
                  <a:schemeClr val="bg1"/>
                </a:solidFill>
                <a:latin typeface="Arial" panose="020B0604020202020204" pitchFamily="34" charset="0"/>
                <a:cs typeface="Arial" panose="020B0604020202020204" pitchFamily="34" charset="0"/>
              </a:rPr>
              <a:t>العوامل الخارجية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تؤثر</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العوامل</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السياسية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والاقتصادية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والاجتماعية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والتكنولوجية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والقانونية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والبيئية</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على</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عمليات</a:t>
            </a:r>
            <a:r>
              <a:rPr lang="fr-FR" b="1" dirty="0">
                <a:solidFill>
                  <a:schemeClr val="bg1"/>
                </a:solidFill>
                <a:latin typeface="Arial" panose="020B0604020202020204" pitchFamily="34" charset="0"/>
                <a:cs typeface="Arial" panose="020B0604020202020204" pitchFamily="34" charset="0"/>
              </a:rPr>
              <a:t> Philips و </a:t>
            </a:r>
            <a:r>
              <a:rPr lang="fr-FR" b="1" dirty="0" err="1">
                <a:solidFill>
                  <a:schemeClr val="bg1"/>
                </a:solidFill>
                <a:latin typeface="Arial" panose="020B0604020202020204" pitchFamily="34" charset="0"/>
                <a:cs typeface="Arial" panose="020B0604020202020204" pitchFamily="34" charset="0"/>
              </a:rPr>
              <a:t>استراتيجيتها</a:t>
            </a:r>
            <a:r>
              <a:rPr lang="fr-FR" b="1" dirty="0">
                <a:solidFill>
                  <a:schemeClr val="bg1"/>
                </a:solidFill>
                <a:latin typeface="Arial" panose="020B0604020202020204" pitchFamily="34" charset="0"/>
                <a:cs typeface="Arial" panose="020B0604020202020204" pitchFamily="34" charset="0"/>
              </a:rPr>
              <a:t>.</a:t>
            </a:r>
          </a:p>
          <a:p>
            <a:pPr algn="ctr" rtl="1"/>
            <a:endParaRPr lang="fr-FR" sz="1800" dirty="0">
              <a:effectLst>
                <a:outerShdw blurRad="38100" dist="38100" dir="2700000" algn="tl">
                  <a:srgbClr val="000000">
                    <a:alpha val="43137"/>
                  </a:srgbClr>
                </a:outerShdw>
              </a:effectLst>
            </a:endParaRPr>
          </a:p>
        </p:txBody>
      </p:sp>
      <p:sp>
        <p:nvSpPr>
          <p:cNvPr id="12" name="Flèche : bas 11">
            <a:extLst>
              <a:ext uri="{FF2B5EF4-FFF2-40B4-BE49-F238E27FC236}">
                <a16:creationId xmlns="" xmlns:a16="http://schemas.microsoft.com/office/drawing/2014/main" id="{FB31BC90-AFCE-0F42-84A7-B51B21E9E490}"/>
              </a:ext>
            </a:extLst>
          </p:cNvPr>
          <p:cNvSpPr/>
          <p:nvPr/>
        </p:nvSpPr>
        <p:spPr>
          <a:xfrm>
            <a:off x="10739759" y="2852395"/>
            <a:ext cx="674703" cy="740327"/>
          </a:xfrm>
          <a:prstGeom prst="down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6" name="Flèche : courbe vers la gauche 15">
            <a:extLst>
              <a:ext uri="{FF2B5EF4-FFF2-40B4-BE49-F238E27FC236}">
                <a16:creationId xmlns="" xmlns:a16="http://schemas.microsoft.com/office/drawing/2014/main" id="{48292124-8C31-7438-96BD-84C9ADC9F575}"/>
              </a:ext>
            </a:extLst>
          </p:cNvPr>
          <p:cNvSpPr/>
          <p:nvPr/>
        </p:nvSpPr>
        <p:spPr>
          <a:xfrm>
            <a:off x="10775637" y="5057627"/>
            <a:ext cx="526004" cy="1138107"/>
          </a:xfrm>
          <a:prstGeom prst="curvedLef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sp>
        <p:nvSpPr>
          <p:cNvPr id="28" name="Flèche : courbe vers la gauche 27">
            <a:extLst>
              <a:ext uri="{FF2B5EF4-FFF2-40B4-BE49-F238E27FC236}">
                <a16:creationId xmlns="" xmlns:a16="http://schemas.microsoft.com/office/drawing/2014/main" id="{538957BF-1206-27FA-4BFB-B266A6DFC407}"/>
              </a:ext>
            </a:extLst>
          </p:cNvPr>
          <p:cNvSpPr/>
          <p:nvPr/>
        </p:nvSpPr>
        <p:spPr>
          <a:xfrm>
            <a:off x="4459179" y="5197426"/>
            <a:ext cx="526004" cy="1138107"/>
          </a:xfrm>
          <a:prstGeom prst="curvedLef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sp>
        <p:nvSpPr>
          <p:cNvPr id="29" name="Espace réservé du texte 8">
            <a:extLst>
              <a:ext uri="{FF2B5EF4-FFF2-40B4-BE49-F238E27FC236}">
                <a16:creationId xmlns="" xmlns:a16="http://schemas.microsoft.com/office/drawing/2014/main" id="{FA158A27-1915-CC04-DA47-6D71CEB52079}"/>
              </a:ext>
            </a:extLst>
          </p:cNvPr>
          <p:cNvSpPr txBox="1">
            <a:spLocks/>
          </p:cNvSpPr>
          <p:nvPr/>
        </p:nvSpPr>
        <p:spPr>
          <a:xfrm>
            <a:off x="3266980" y="242505"/>
            <a:ext cx="4728363" cy="724247"/>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eaLnBrk="1" hangingPunct="1">
              <a:buNone/>
            </a:pPr>
            <a:r>
              <a:rPr lang="ar-DZ" sz="7200" b="1" dirty="0" smtClean="0">
                <a:solidFill>
                  <a:srgbClr val="FFFF00"/>
                </a:solidFill>
                <a:latin typeface="+mj-lt"/>
                <a:cs typeface="Arial" pitchFamily="34" charset="0"/>
              </a:rPr>
              <a:t>الخاتمة</a:t>
            </a:r>
            <a:endParaRPr lang="fr-FR" sz="7200" b="1" dirty="0">
              <a:solidFill>
                <a:srgbClr val="FFFF00"/>
              </a:solidFill>
              <a:latin typeface="+mj-lt"/>
              <a:cs typeface="Arial" pitchFamily="34" charset="0"/>
            </a:endParaRPr>
          </a:p>
        </p:txBody>
      </p:sp>
    </p:spTree>
    <p:extLst>
      <p:ext uri="{BB962C8B-B14F-4D97-AF65-F5344CB8AC3E}">
        <p14:creationId xmlns:p14="http://schemas.microsoft.com/office/powerpoint/2010/main" val="25083718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ppt_x"/>
                                          </p:val>
                                        </p:tav>
                                        <p:tav tm="100000">
                                          <p:val>
                                            <p:strVal val="#ppt_x"/>
                                          </p:val>
                                        </p:tav>
                                      </p:tavLst>
                                    </p:anim>
                                    <p:anim calcmode="lin" valueType="num">
                                      <p:cBhvr additive="base">
                                        <p:cTn id="35" dur="10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2" presetClass="entr" presetSubtype="4"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ppt_x"/>
                                          </p:val>
                                        </p:tav>
                                        <p:tav tm="100000">
                                          <p:val>
                                            <p:strVal val="#ppt_x"/>
                                          </p:val>
                                        </p:tav>
                                      </p:tavLst>
                                    </p:anim>
                                    <p:anim calcmode="lin" valueType="num">
                                      <p:cBhvr additive="base">
                                        <p:cTn id="40"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6" grpId="0" animBg="1"/>
      <p:bldP spid="28"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EAE9F1C9-BB39-8AD6-F5A9-F011C155242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32000" contrast="29000"/>
                    </a14:imgEffect>
                  </a14:imgLayer>
                </a14:imgProps>
              </a:ext>
              <a:ext uri="{28A0092B-C50C-407E-A947-70E740481C1C}">
                <a14:useLocalDpi xmlns:a14="http://schemas.microsoft.com/office/drawing/2010/main"/>
              </a:ext>
            </a:extLst>
          </a:blip>
          <a:stretch>
            <a:fillRect/>
          </a:stretch>
        </p:blipFill>
        <p:spPr>
          <a:xfrm>
            <a:off x="0" y="-71022"/>
            <a:ext cx="12226031" cy="6929021"/>
          </a:xfrm>
          <a:prstGeom prst="rect">
            <a:avLst/>
          </a:prstGeom>
        </p:spPr>
      </p:pic>
      <p:sp>
        <p:nvSpPr>
          <p:cNvPr id="5" name="Rectangle : coins arrondis 4">
            <a:extLst>
              <a:ext uri="{FF2B5EF4-FFF2-40B4-BE49-F238E27FC236}">
                <a16:creationId xmlns="" xmlns:a16="http://schemas.microsoft.com/office/drawing/2014/main" id="{6850CDC7-9B9F-9039-D22D-60E2913EB42C}"/>
              </a:ext>
            </a:extLst>
          </p:cNvPr>
          <p:cNvSpPr/>
          <p:nvPr/>
        </p:nvSpPr>
        <p:spPr>
          <a:xfrm>
            <a:off x="1631831" y="1161534"/>
            <a:ext cx="10082374" cy="503419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rtl="1"/>
            <a:endParaRPr lang="ar-DZ" sz="2800" dirty="0" smtClean="0"/>
          </a:p>
          <a:p>
            <a:pPr algn="r" rtl="1"/>
            <a:r>
              <a:rPr lang="ar-DZ" sz="2800" dirty="0" smtClean="0"/>
              <a:t>في </a:t>
            </a:r>
            <a:r>
              <a:rPr lang="ar-DZ" sz="2800" dirty="0"/>
              <a:t>الختام</a:t>
            </a:r>
            <a:r>
              <a:rPr lang="ar-DZ" sz="2800" dirty="0" smtClean="0"/>
              <a:t>،</a:t>
            </a:r>
            <a:r>
              <a:rPr lang="ar-SA" sz="2800" b="1" dirty="0"/>
              <a:t> م</a:t>
            </a:r>
            <a:r>
              <a:rPr lang="fr-FR" sz="2800" b="1" dirty="0" err="1"/>
              <a:t>ستقبل</a:t>
            </a:r>
            <a:r>
              <a:rPr lang="fr-FR" sz="2800" b="1" dirty="0"/>
              <a:t> Philips:</a:t>
            </a:r>
            <a:endParaRPr lang="fr-FR" sz="2800" dirty="0"/>
          </a:p>
          <a:p>
            <a:pPr algn="r" rtl="1"/>
            <a:r>
              <a:rPr lang="ar-SA" sz="2800" dirty="0"/>
              <a:t>ل</a:t>
            </a:r>
            <a:r>
              <a:rPr lang="fr-FR" sz="2800" dirty="0" err="1"/>
              <a:t>تضمن</a:t>
            </a:r>
            <a:r>
              <a:rPr lang="fr-FR" sz="2800" dirty="0"/>
              <a:t> Philips </a:t>
            </a:r>
            <a:r>
              <a:rPr lang="fr-FR" sz="2800" dirty="0" err="1"/>
              <a:t>النجاح</a:t>
            </a:r>
            <a:r>
              <a:rPr lang="fr-FR" sz="2800" dirty="0"/>
              <a:t> </a:t>
            </a:r>
            <a:r>
              <a:rPr lang="fr-FR" sz="2800" dirty="0" err="1"/>
              <a:t>في</a:t>
            </a:r>
            <a:r>
              <a:rPr lang="fr-FR" sz="2800" dirty="0"/>
              <a:t> </a:t>
            </a:r>
            <a:r>
              <a:rPr lang="fr-FR" sz="2800" dirty="0" err="1"/>
              <a:t>المستقبل</a:t>
            </a:r>
            <a:r>
              <a:rPr lang="fr-FR" sz="2800" dirty="0"/>
              <a:t>، </a:t>
            </a:r>
            <a:r>
              <a:rPr lang="fr-FR" sz="2800" dirty="0" err="1"/>
              <a:t>يجب</a:t>
            </a:r>
            <a:r>
              <a:rPr lang="fr-FR" sz="2800" dirty="0"/>
              <a:t> </a:t>
            </a:r>
            <a:r>
              <a:rPr lang="fr-FR" sz="2800" dirty="0" err="1"/>
              <a:t>عليها</a:t>
            </a:r>
            <a:r>
              <a:rPr lang="fr-FR" sz="2800" dirty="0"/>
              <a:t>:</a:t>
            </a:r>
          </a:p>
          <a:p>
            <a:pPr lvl="0" algn="r" rtl="1"/>
            <a:r>
              <a:rPr lang="ar-SA" sz="2800" b="1" dirty="0"/>
              <a:t>التركيز على الابتكار</a:t>
            </a:r>
            <a:r>
              <a:rPr lang="fr-FR" sz="2800" b="1" dirty="0"/>
              <a:t>:</a:t>
            </a:r>
            <a:r>
              <a:rPr lang="fr-FR" sz="2800" dirty="0"/>
              <a:t> </a:t>
            </a:r>
            <a:r>
              <a:rPr lang="fr-FR" sz="2800" dirty="0" err="1"/>
              <a:t>الاستمرار</a:t>
            </a:r>
            <a:r>
              <a:rPr lang="fr-FR" sz="2800" dirty="0"/>
              <a:t> </a:t>
            </a:r>
            <a:r>
              <a:rPr lang="fr-FR" sz="2800" dirty="0" err="1"/>
              <a:t>في</a:t>
            </a:r>
            <a:r>
              <a:rPr lang="fr-FR" sz="2800" dirty="0"/>
              <a:t> </a:t>
            </a:r>
            <a:r>
              <a:rPr lang="fr-FR" sz="2800" dirty="0" err="1"/>
              <a:t>الاستثمار</a:t>
            </a:r>
            <a:r>
              <a:rPr lang="fr-FR" sz="2800" dirty="0"/>
              <a:t> </a:t>
            </a:r>
            <a:r>
              <a:rPr lang="fr-FR" sz="2800" dirty="0" err="1"/>
              <a:t>في</a:t>
            </a:r>
            <a:r>
              <a:rPr lang="fr-FR" sz="2800" dirty="0"/>
              <a:t> </a:t>
            </a:r>
            <a:r>
              <a:rPr lang="fr-FR" sz="2800" dirty="0" err="1"/>
              <a:t>البحث</a:t>
            </a:r>
            <a:r>
              <a:rPr lang="fr-FR" sz="2800" dirty="0"/>
              <a:t> </a:t>
            </a:r>
            <a:r>
              <a:rPr lang="fr-FR" sz="2800" dirty="0" err="1"/>
              <a:t>والتطوير</a:t>
            </a:r>
            <a:r>
              <a:rPr lang="fr-FR" sz="2800" dirty="0"/>
              <a:t> </a:t>
            </a:r>
            <a:r>
              <a:rPr lang="fr-FR" sz="2800" dirty="0" err="1"/>
              <a:t>لتطوير</a:t>
            </a:r>
            <a:r>
              <a:rPr lang="fr-FR" sz="2800" dirty="0"/>
              <a:t> </a:t>
            </a:r>
            <a:r>
              <a:rPr lang="fr-FR" sz="2800" dirty="0" err="1"/>
              <a:t>منتجات</a:t>
            </a:r>
            <a:r>
              <a:rPr lang="fr-FR" sz="2800" dirty="0"/>
              <a:t> </a:t>
            </a:r>
            <a:r>
              <a:rPr lang="fr-FR" sz="2800" dirty="0" err="1"/>
              <a:t>وحلول</a:t>
            </a:r>
            <a:r>
              <a:rPr lang="fr-FR" sz="2800" dirty="0"/>
              <a:t> </a:t>
            </a:r>
            <a:r>
              <a:rPr lang="fr-FR" sz="2800" dirty="0" err="1"/>
              <a:t>مبتكرة</a:t>
            </a:r>
            <a:r>
              <a:rPr lang="fr-FR" sz="2800" dirty="0"/>
              <a:t> </a:t>
            </a:r>
            <a:r>
              <a:rPr lang="fr-FR" sz="2800" dirty="0" err="1"/>
              <a:t>تلبي</a:t>
            </a:r>
            <a:r>
              <a:rPr lang="fr-FR" sz="2800" dirty="0"/>
              <a:t> </a:t>
            </a:r>
            <a:r>
              <a:rPr lang="fr-FR" sz="2800" dirty="0" err="1"/>
              <a:t>احتياجات</a:t>
            </a:r>
            <a:r>
              <a:rPr lang="fr-FR" sz="2800" dirty="0"/>
              <a:t> </a:t>
            </a:r>
            <a:r>
              <a:rPr lang="fr-FR" sz="2800" dirty="0" err="1"/>
              <a:t>السوق</a:t>
            </a:r>
            <a:r>
              <a:rPr lang="fr-FR" sz="2800" dirty="0"/>
              <a:t> </a:t>
            </a:r>
            <a:r>
              <a:rPr lang="fr-FR" sz="2800" dirty="0" err="1"/>
              <a:t>المتغيرة</a:t>
            </a:r>
            <a:r>
              <a:rPr lang="fr-FR" sz="2800" dirty="0"/>
              <a:t>.</a:t>
            </a:r>
          </a:p>
          <a:p>
            <a:pPr lvl="0" algn="r" rtl="1"/>
            <a:r>
              <a:rPr lang="ar-SA" sz="2800" b="1" dirty="0"/>
              <a:t>الاستفادة من التكنولوجيا</a:t>
            </a:r>
            <a:r>
              <a:rPr lang="fr-FR" sz="2800" b="1" dirty="0"/>
              <a:t>:</a:t>
            </a:r>
            <a:r>
              <a:rPr lang="fr-FR" sz="2800" dirty="0"/>
              <a:t> </a:t>
            </a:r>
            <a:r>
              <a:rPr lang="fr-FR" sz="2800" dirty="0" err="1"/>
              <a:t>دمج</a:t>
            </a:r>
            <a:r>
              <a:rPr lang="fr-FR" sz="2800" dirty="0"/>
              <a:t> </a:t>
            </a:r>
            <a:r>
              <a:rPr lang="fr-FR" sz="2800" dirty="0" err="1"/>
              <a:t>تقنيات</a:t>
            </a:r>
            <a:r>
              <a:rPr lang="fr-FR" sz="2800" dirty="0"/>
              <a:t> </a:t>
            </a:r>
            <a:r>
              <a:rPr lang="fr-FR" sz="2800" dirty="0" err="1"/>
              <a:t>الذكاء</a:t>
            </a:r>
            <a:r>
              <a:rPr lang="fr-FR" sz="2800" dirty="0"/>
              <a:t> </a:t>
            </a:r>
            <a:r>
              <a:rPr lang="fr-FR" sz="2800" dirty="0" err="1"/>
              <a:t>الاصطناعي</a:t>
            </a:r>
            <a:r>
              <a:rPr lang="fr-FR" sz="2800" dirty="0"/>
              <a:t>، </a:t>
            </a:r>
            <a:r>
              <a:rPr lang="fr-FR" sz="2800" dirty="0" err="1"/>
              <a:t>وإنترنت</a:t>
            </a:r>
            <a:r>
              <a:rPr lang="fr-FR" sz="2800" dirty="0"/>
              <a:t> </a:t>
            </a:r>
            <a:r>
              <a:rPr lang="fr-FR" sz="2800" dirty="0" err="1"/>
              <a:t>الأشياء</a:t>
            </a:r>
            <a:r>
              <a:rPr lang="fr-FR" sz="2800" dirty="0"/>
              <a:t>، </a:t>
            </a:r>
            <a:r>
              <a:rPr lang="fr-FR" sz="2800" dirty="0" err="1"/>
              <a:t>والطباعة</a:t>
            </a:r>
            <a:r>
              <a:rPr lang="fr-FR" sz="2800" dirty="0"/>
              <a:t> </a:t>
            </a:r>
            <a:r>
              <a:rPr lang="fr-FR" sz="2800" dirty="0" err="1"/>
              <a:t>ثلاثية</a:t>
            </a:r>
            <a:r>
              <a:rPr lang="fr-FR" sz="2800" dirty="0"/>
              <a:t> </a:t>
            </a:r>
            <a:r>
              <a:rPr lang="fr-FR" sz="2800" dirty="0" err="1"/>
              <a:t>الأبعاد</a:t>
            </a:r>
            <a:r>
              <a:rPr lang="fr-FR" sz="2800" dirty="0"/>
              <a:t> </a:t>
            </a:r>
            <a:r>
              <a:rPr lang="fr-FR" sz="2800" dirty="0" err="1"/>
              <a:t>في</a:t>
            </a:r>
            <a:r>
              <a:rPr lang="fr-FR" sz="2800" dirty="0"/>
              <a:t> </a:t>
            </a:r>
            <a:r>
              <a:rPr lang="fr-FR" sz="2800" dirty="0" err="1"/>
              <a:t>منتجاتها</a:t>
            </a:r>
            <a:r>
              <a:rPr lang="fr-FR" sz="2800" dirty="0"/>
              <a:t> </a:t>
            </a:r>
            <a:r>
              <a:rPr lang="fr-FR" sz="2800" dirty="0" err="1"/>
              <a:t>وخدماتها</a:t>
            </a:r>
            <a:r>
              <a:rPr lang="fr-FR" sz="2800" dirty="0"/>
              <a:t>.</a:t>
            </a:r>
          </a:p>
          <a:p>
            <a:pPr lvl="0" algn="r" rtl="1"/>
            <a:r>
              <a:rPr lang="ar-SA" sz="2800" b="1" dirty="0"/>
              <a:t>التوسع في الأسواق الناشئة</a:t>
            </a:r>
            <a:r>
              <a:rPr lang="fr-FR" sz="2800" b="1" dirty="0"/>
              <a:t>:</a:t>
            </a:r>
            <a:r>
              <a:rPr lang="fr-FR" sz="2800" dirty="0"/>
              <a:t> </a:t>
            </a:r>
            <a:r>
              <a:rPr lang="fr-FR" sz="2800" dirty="0" err="1"/>
              <a:t>زيادة</a:t>
            </a:r>
            <a:r>
              <a:rPr lang="fr-FR" sz="2800" dirty="0"/>
              <a:t> </a:t>
            </a:r>
            <a:r>
              <a:rPr lang="fr-FR" sz="2800" dirty="0" err="1"/>
              <a:t>حصتها</a:t>
            </a:r>
            <a:r>
              <a:rPr lang="fr-FR" sz="2800" dirty="0"/>
              <a:t> </a:t>
            </a:r>
            <a:r>
              <a:rPr lang="fr-FR" sz="2800" dirty="0" err="1"/>
              <a:t>السوقية</a:t>
            </a:r>
            <a:r>
              <a:rPr lang="fr-FR" sz="2800" dirty="0"/>
              <a:t> </a:t>
            </a:r>
            <a:r>
              <a:rPr lang="fr-FR" sz="2800" dirty="0" err="1"/>
              <a:t>في</a:t>
            </a:r>
            <a:r>
              <a:rPr lang="fr-FR" sz="2800" dirty="0"/>
              <a:t> </a:t>
            </a:r>
            <a:r>
              <a:rPr lang="fr-FR" sz="2800" dirty="0" err="1"/>
              <a:t>الأسواق</a:t>
            </a:r>
            <a:r>
              <a:rPr lang="fr-FR" sz="2800" dirty="0"/>
              <a:t> </a:t>
            </a:r>
            <a:r>
              <a:rPr lang="fr-FR" sz="2800" dirty="0" err="1"/>
              <a:t>الناشئة</a:t>
            </a:r>
            <a:r>
              <a:rPr lang="fr-FR" sz="2800" dirty="0"/>
              <a:t> </a:t>
            </a:r>
            <a:r>
              <a:rPr lang="fr-FR" sz="2800" dirty="0" err="1"/>
              <a:t>ذات</a:t>
            </a:r>
            <a:r>
              <a:rPr lang="fr-FR" sz="2800" dirty="0"/>
              <a:t> </a:t>
            </a:r>
            <a:r>
              <a:rPr lang="fr-FR" sz="2800" dirty="0" err="1"/>
              <a:t>الإمكانات</a:t>
            </a:r>
            <a:r>
              <a:rPr lang="fr-FR" sz="2800" dirty="0"/>
              <a:t> </a:t>
            </a:r>
            <a:r>
              <a:rPr lang="fr-FR" sz="2800" dirty="0" err="1"/>
              <a:t>العالية</a:t>
            </a:r>
            <a:r>
              <a:rPr lang="fr-FR" sz="2800" dirty="0"/>
              <a:t>.</a:t>
            </a:r>
          </a:p>
          <a:p>
            <a:pPr lvl="0" algn="r" rtl="1"/>
            <a:r>
              <a:rPr lang="ar-SA" sz="2800" b="1" dirty="0"/>
              <a:t>تعزيز الاستدامة</a:t>
            </a:r>
            <a:r>
              <a:rPr lang="fr-FR" sz="2800" b="1" dirty="0"/>
              <a:t>:</a:t>
            </a:r>
            <a:r>
              <a:rPr lang="fr-FR" sz="2800" dirty="0"/>
              <a:t> </a:t>
            </a:r>
            <a:r>
              <a:rPr lang="fr-FR" sz="2800" dirty="0" err="1"/>
              <a:t>الالتزام</a:t>
            </a:r>
            <a:r>
              <a:rPr lang="fr-FR" sz="2800" dirty="0"/>
              <a:t> </a:t>
            </a:r>
            <a:r>
              <a:rPr lang="fr-FR" sz="2800" dirty="0" err="1"/>
              <a:t>بمبادئ</a:t>
            </a:r>
            <a:r>
              <a:rPr lang="fr-FR" sz="2800" dirty="0"/>
              <a:t> </a:t>
            </a:r>
            <a:r>
              <a:rPr lang="fr-FR" sz="2800" dirty="0" err="1"/>
              <a:t>الاستدامة</a:t>
            </a:r>
            <a:r>
              <a:rPr lang="fr-FR" sz="2800" dirty="0"/>
              <a:t> </a:t>
            </a:r>
            <a:r>
              <a:rPr lang="fr-FR" sz="2800" dirty="0" err="1"/>
              <a:t>وتقليل</a:t>
            </a:r>
            <a:r>
              <a:rPr lang="fr-FR" sz="2800" dirty="0"/>
              <a:t> </a:t>
            </a:r>
            <a:r>
              <a:rPr lang="fr-FR" sz="2800" dirty="0" err="1"/>
              <a:t>البصمة</a:t>
            </a:r>
            <a:r>
              <a:rPr lang="fr-FR" sz="2800" dirty="0"/>
              <a:t> </a:t>
            </a:r>
            <a:r>
              <a:rPr lang="fr-FR" sz="2800" dirty="0" err="1"/>
              <a:t>البيئية</a:t>
            </a:r>
            <a:r>
              <a:rPr lang="fr-FR" sz="2800" dirty="0"/>
              <a:t>.</a:t>
            </a:r>
          </a:p>
          <a:p>
            <a:pPr lvl="0" algn="r" rtl="1"/>
            <a:r>
              <a:rPr lang="ar-SA" sz="2800" b="1" dirty="0"/>
              <a:t>الشراكات والتحالفات</a:t>
            </a:r>
            <a:r>
              <a:rPr lang="fr-FR" sz="2800" b="1" dirty="0"/>
              <a:t>:</a:t>
            </a:r>
            <a:r>
              <a:rPr lang="fr-FR" sz="2800" dirty="0"/>
              <a:t> </a:t>
            </a:r>
            <a:r>
              <a:rPr lang="fr-FR" sz="2800" dirty="0" err="1"/>
              <a:t>بناء</a:t>
            </a:r>
            <a:r>
              <a:rPr lang="fr-FR" sz="2800" dirty="0"/>
              <a:t> </a:t>
            </a:r>
            <a:r>
              <a:rPr lang="fr-FR" sz="2800" dirty="0" err="1"/>
              <a:t>شراكات</a:t>
            </a:r>
            <a:r>
              <a:rPr lang="fr-FR" sz="2800" dirty="0"/>
              <a:t> </a:t>
            </a:r>
            <a:r>
              <a:rPr lang="fr-FR" sz="2800" dirty="0" err="1"/>
              <a:t>وتحالفات</a:t>
            </a:r>
            <a:r>
              <a:rPr lang="fr-FR" sz="2800" dirty="0"/>
              <a:t> </a:t>
            </a:r>
            <a:r>
              <a:rPr lang="fr-FR" sz="2800" dirty="0" err="1"/>
              <a:t>استراتيجية</a:t>
            </a:r>
            <a:r>
              <a:rPr lang="fr-FR" sz="2800" dirty="0"/>
              <a:t> </a:t>
            </a:r>
            <a:r>
              <a:rPr lang="fr-FR" sz="2800" dirty="0" err="1"/>
              <a:t>لتعزيز</a:t>
            </a:r>
            <a:r>
              <a:rPr lang="fr-FR" sz="2800" dirty="0"/>
              <a:t> </a:t>
            </a:r>
            <a:r>
              <a:rPr lang="fr-FR" sz="2800" dirty="0" err="1"/>
              <a:t>قدراتها</a:t>
            </a:r>
            <a:r>
              <a:rPr lang="fr-FR" sz="2800" dirty="0"/>
              <a:t> </a:t>
            </a:r>
            <a:r>
              <a:rPr lang="fr-FR" sz="2800" dirty="0" err="1"/>
              <a:t>التنافسية</a:t>
            </a:r>
            <a:r>
              <a:rPr lang="fr-FR" sz="2800" dirty="0"/>
              <a:t> </a:t>
            </a:r>
            <a:r>
              <a:rPr lang="fr-FR" sz="2800" dirty="0" err="1"/>
              <a:t>وتوسيع</a:t>
            </a:r>
            <a:r>
              <a:rPr lang="fr-FR" sz="2800" dirty="0"/>
              <a:t> </a:t>
            </a:r>
            <a:r>
              <a:rPr lang="fr-FR" sz="2800" dirty="0" err="1"/>
              <a:t>نطاق</a:t>
            </a:r>
            <a:r>
              <a:rPr lang="fr-FR" sz="2800" dirty="0"/>
              <a:t> </a:t>
            </a:r>
            <a:r>
              <a:rPr lang="fr-FR" sz="2800" dirty="0" err="1"/>
              <a:t>أعمالها</a:t>
            </a:r>
            <a:r>
              <a:rPr lang="fr-FR" sz="2800" dirty="0"/>
              <a:t>.</a:t>
            </a:r>
          </a:p>
          <a:p>
            <a:pPr algn="ctr" rtl="1"/>
            <a:endParaRPr lang="fr-FR" sz="1800" dirty="0">
              <a:effectLst>
                <a:outerShdw blurRad="38100" dist="38100" dir="2700000" algn="tl">
                  <a:srgbClr val="000000">
                    <a:alpha val="43137"/>
                  </a:srgbClr>
                </a:outerShdw>
              </a:effectLst>
            </a:endParaRPr>
          </a:p>
        </p:txBody>
      </p:sp>
      <p:sp>
        <p:nvSpPr>
          <p:cNvPr id="12" name="Flèche : bas 11">
            <a:extLst>
              <a:ext uri="{FF2B5EF4-FFF2-40B4-BE49-F238E27FC236}">
                <a16:creationId xmlns="" xmlns:a16="http://schemas.microsoft.com/office/drawing/2014/main" id="{FB31BC90-AFCE-0F42-84A7-B51B21E9E490}"/>
              </a:ext>
            </a:extLst>
          </p:cNvPr>
          <p:cNvSpPr/>
          <p:nvPr/>
        </p:nvSpPr>
        <p:spPr>
          <a:xfrm>
            <a:off x="10739759" y="2852395"/>
            <a:ext cx="674703" cy="740327"/>
          </a:xfrm>
          <a:prstGeom prst="down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6" name="Flèche : courbe vers la gauche 15">
            <a:extLst>
              <a:ext uri="{FF2B5EF4-FFF2-40B4-BE49-F238E27FC236}">
                <a16:creationId xmlns="" xmlns:a16="http://schemas.microsoft.com/office/drawing/2014/main" id="{48292124-8C31-7438-96BD-84C9ADC9F575}"/>
              </a:ext>
            </a:extLst>
          </p:cNvPr>
          <p:cNvSpPr/>
          <p:nvPr/>
        </p:nvSpPr>
        <p:spPr>
          <a:xfrm>
            <a:off x="10775637" y="5057627"/>
            <a:ext cx="526004" cy="1138107"/>
          </a:xfrm>
          <a:prstGeom prst="curvedLef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sp>
        <p:nvSpPr>
          <p:cNvPr id="28" name="Flèche : courbe vers la gauche 27">
            <a:extLst>
              <a:ext uri="{FF2B5EF4-FFF2-40B4-BE49-F238E27FC236}">
                <a16:creationId xmlns="" xmlns:a16="http://schemas.microsoft.com/office/drawing/2014/main" id="{538957BF-1206-27FA-4BFB-B266A6DFC407}"/>
              </a:ext>
            </a:extLst>
          </p:cNvPr>
          <p:cNvSpPr/>
          <p:nvPr/>
        </p:nvSpPr>
        <p:spPr>
          <a:xfrm>
            <a:off x="4459179" y="5197426"/>
            <a:ext cx="526004" cy="1138107"/>
          </a:xfrm>
          <a:prstGeom prst="curvedLef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sp>
        <p:nvSpPr>
          <p:cNvPr id="29" name="Espace réservé du texte 8">
            <a:extLst>
              <a:ext uri="{FF2B5EF4-FFF2-40B4-BE49-F238E27FC236}">
                <a16:creationId xmlns="" xmlns:a16="http://schemas.microsoft.com/office/drawing/2014/main" id="{FA158A27-1915-CC04-DA47-6D71CEB52079}"/>
              </a:ext>
            </a:extLst>
          </p:cNvPr>
          <p:cNvSpPr txBox="1">
            <a:spLocks/>
          </p:cNvSpPr>
          <p:nvPr/>
        </p:nvSpPr>
        <p:spPr>
          <a:xfrm>
            <a:off x="3266980" y="242505"/>
            <a:ext cx="4728363" cy="724247"/>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eaLnBrk="1" hangingPunct="1">
              <a:buNone/>
            </a:pPr>
            <a:r>
              <a:rPr lang="ar-DZ" sz="7200" b="1" dirty="0" smtClean="0">
                <a:solidFill>
                  <a:srgbClr val="FFFF00"/>
                </a:solidFill>
                <a:latin typeface="+mj-lt"/>
                <a:cs typeface="Arial" pitchFamily="34" charset="0"/>
              </a:rPr>
              <a:t>الخاتمة</a:t>
            </a:r>
            <a:endParaRPr lang="fr-FR" sz="7200" b="1" dirty="0">
              <a:solidFill>
                <a:srgbClr val="FFFF00"/>
              </a:solidFill>
              <a:latin typeface="+mj-lt"/>
              <a:cs typeface="Arial" pitchFamily="34" charset="0"/>
            </a:endParaRPr>
          </a:p>
        </p:txBody>
      </p:sp>
    </p:spTree>
    <p:extLst>
      <p:ext uri="{BB962C8B-B14F-4D97-AF65-F5344CB8AC3E}">
        <p14:creationId xmlns:p14="http://schemas.microsoft.com/office/powerpoint/2010/main" val="42599614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ppt_x"/>
                                          </p:val>
                                        </p:tav>
                                        <p:tav tm="100000">
                                          <p:val>
                                            <p:strVal val="#ppt_x"/>
                                          </p:val>
                                        </p:tav>
                                      </p:tavLst>
                                    </p:anim>
                                    <p:anim calcmode="lin" valueType="num">
                                      <p:cBhvr additive="base">
                                        <p:cTn id="35" dur="10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2" presetClass="entr" presetSubtype="4"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ppt_x"/>
                                          </p:val>
                                        </p:tav>
                                        <p:tav tm="100000">
                                          <p:val>
                                            <p:strVal val="#ppt_x"/>
                                          </p:val>
                                        </p:tav>
                                      </p:tavLst>
                                    </p:anim>
                                    <p:anim calcmode="lin" valueType="num">
                                      <p:cBhvr additive="base">
                                        <p:cTn id="40"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6" grpId="0" animBg="1"/>
      <p:bldP spid="28" grpId="0" animBg="1"/>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08AAD5D-6DAA-4A60-887A-03247D1B4574}"/>
              </a:ext>
            </a:extLst>
          </p:cNvPr>
          <p:cNvSpPr txBox="1"/>
          <p:nvPr/>
        </p:nvSpPr>
        <p:spPr>
          <a:xfrm>
            <a:off x="4838330" y="1724812"/>
            <a:ext cx="6528047" cy="2123658"/>
          </a:xfrm>
          <a:prstGeom prst="rect">
            <a:avLst/>
          </a:prstGeom>
          <a:noFill/>
        </p:spPr>
        <p:txBody>
          <a:bodyPr wrap="square" anchor="ctr">
            <a:spAutoFit/>
          </a:bodyPr>
          <a:lstStyle/>
          <a:p>
            <a:pPr algn="ctr" eaLnBrk="1" fontAlgn="auto" hangingPunct="1">
              <a:spcBef>
                <a:spcPts val="0"/>
              </a:spcBef>
              <a:spcAft>
                <a:spcPts val="0"/>
              </a:spcAft>
              <a:defRPr/>
            </a:pPr>
            <a:r>
              <a:rPr lang="ar-DZ" altLang="ko-KR" sz="6600" b="1" dirty="0">
                <a:solidFill>
                  <a:schemeClr val="accent5">
                    <a:lumMod val="50000"/>
                  </a:schemeClr>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rPr>
              <a:t>شكرا لكم على حسن الاصغاء و المتابعة</a:t>
            </a:r>
            <a:endParaRPr lang="ko-KR" altLang="en-US" sz="6600" b="1" dirty="0">
              <a:solidFill>
                <a:schemeClr val="accent5">
                  <a:lumMod val="50000"/>
                </a:schemeClr>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6E75544F-7D1B-4294-E779-168182D85D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13896"/>
            <a:ext cx="12192000" cy="5204596"/>
          </a:xfrm>
          <a:prstGeom prst="rect">
            <a:avLst/>
          </a:prstGeom>
        </p:spPr>
      </p:pic>
      <p:sp>
        <p:nvSpPr>
          <p:cNvPr id="8" name="Rectangle 7">
            <a:extLst>
              <a:ext uri="{FF2B5EF4-FFF2-40B4-BE49-F238E27FC236}">
                <a16:creationId xmlns="" xmlns:a16="http://schemas.microsoft.com/office/drawing/2014/main" id="{933C4781-A515-69BA-3300-80E84245A2F6}"/>
              </a:ext>
            </a:extLst>
          </p:cNvPr>
          <p:cNvSpPr/>
          <p:nvPr/>
        </p:nvSpPr>
        <p:spPr>
          <a:xfrm>
            <a:off x="0" y="0"/>
            <a:ext cx="12192000" cy="689942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 xmlns:a16="http://schemas.microsoft.com/office/drawing/2014/main" id="{B92D7DC5-3599-72A4-EA2E-241BA7D330F6}"/>
              </a:ext>
            </a:extLst>
          </p:cNvPr>
          <p:cNvSpPr>
            <a:spLocks noGrp="1"/>
          </p:cNvSpPr>
          <p:nvPr>
            <p:ph type="body" sz="quarter" idx="10"/>
          </p:nvPr>
        </p:nvSpPr>
        <p:spPr>
          <a:xfrm>
            <a:off x="3719745" y="288399"/>
            <a:ext cx="3578349" cy="903365"/>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ar-DZ" b="1" dirty="0">
                <a:solidFill>
                  <a:srgbClr val="92D050"/>
                </a:solidFill>
                <a:effectLst>
                  <a:outerShdw blurRad="38100" dist="38100" dir="2700000" algn="tl">
                    <a:srgbClr val="000000">
                      <a:alpha val="43137"/>
                    </a:srgbClr>
                  </a:outerShdw>
                </a:effectLst>
              </a:rPr>
              <a:t>مقدمــــــــــة</a:t>
            </a:r>
            <a:endParaRPr lang="fr-FR" b="1" dirty="0">
              <a:solidFill>
                <a:srgbClr val="92D050"/>
              </a:solidFill>
              <a:effectLst>
                <a:outerShdw blurRad="38100" dist="38100" dir="2700000" algn="tl">
                  <a:srgbClr val="000000">
                    <a:alpha val="43137"/>
                  </a:srgbClr>
                </a:outerShdw>
              </a:effectLst>
            </a:endParaRPr>
          </a:p>
        </p:txBody>
      </p:sp>
      <p:sp>
        <p:nvSpPr>
          <p:cNvPr id="10" name="ZoneTexte 9">
            <a:extLst>
              <a:ext uri="{FF2B5EF4-FFF2-40B4-BE49-F238E27FC236}">
                <a16:creationId xmlns="" xmlns:a16="http://schemas.microsoft.com/office/drawing/2014/main" id="{514C5A6A-EE95-3846-1333-589FC2259133}"/>
              </a:ext>
            </a:extLst>
          </p:cNvPr>
          <p:cNvSpPr txBox="1"/>
          <p:nvPr/>
        </p:nvSpPr>
        <p:spPr>
          <a:xfrm>
            <a:off x="239697" y="1480163"/>
            <a:ext cx="11712606" cy="3970318"/>
          </a:xfrm>
          <a:prstGeom prst="rect">
            <a:avLst/>
          </a:prstGeom>
          <a:noFill/>
        </p:spPr>
        <p:txBody>
          <a:bodyPr wrap="square">
            <a:spAutoFit/>
          </a:bodyPr>
          <a:lstStyle/>
          <a:p>
            <a:pPr algn="r" rtl="1"/>
            <a:r>
              <a:rPr lang="ar-SA" sz="2800" dirty="0">
                <a:solidFill>
                  <a:schemeClr val="bg1"/>
                </a:solidFill>
              </a:rPr>
              <a:t>تُعد شركة</a:t>
            </a:r>
            <a:r>
              <a:rPr lang="fr-FR" sz="2800" dirty="0">
                <a:solidFill>
                  <a:schemeClr val="bg1"/>
                </a:solidFill>
              </a:rPr>
              <a:t> Philips </a:t>
            </a:r>
            <a:r>
              <a:rPr lang="ar-SA" sz="2800" dirty="0">
                <a:solidFill>
                  <a:schemeClr val="bg1"/>
                </a:solidFill>
              </a:rPr>
              <a:t>واحدة من أبرز الشركات الرائدة في مجال التكنولوجيا والرعاية الصحية على مستوى العالم، وقد استطاعت أن تحافظ على مكانتها في السوق من خلال تقديم منتجات وحلول مبتكرة تلبي احتياجات الأفراد والمجتمعات بشكل فعال. تأسست</a:t>
            </a:r>
            <a:r>
              <a:rPr lang="fr-FR" sz="2800" dirty="0">
                <a:solidFill>
                  <a:schemeClr val="bg1"/>
                </a:solidFill>
              </a:rPr>
              <a:t> Philips </a:t>
            </a:r>
            <a:r>
              <a:rPr lang="ar-SA" sz="2800" dirty="0">
                <a:solidFill>
                  <a:schemeClr val="bg1"/>
                </a:solidFill>
              </a:rPr>
              <a:t>في عام 1891 بواسطة جيرارد</a:t>
            </a:r>
            <a:r>
              <a:rPr lang="fr-FR" sz="2800" dirty="0">
                <a:solidFill>
                  <a:schemeClr val="bg1"/>
                </a:solidFill>
              </a:rPr>
              <a:t> Philips </a:t>
            </a:r>
            <a:r>
              <a:rPr lang="ar-SA" sz="2800" dirty="0">
                <a:solidFill>
                  <a:schemeClr val="bg1"/>
                </a:solidFill>
              </a:rPr>
              <a:t>وأخيه أنتون في مدينة أيندهوفن بالمملكة الهولندية، وكانت بدايتها كشركة متخصصة في تصنيع المصابيح الكهربائية. مع مرور الزمن، توسعت</a:t>
            </a:r>
            <a:r>
              <a:rPr lang="fr-FR" sz="2800" dirty="0">
                <a:solidFill>
                  <a:schemeClr val="bg1"/>
                </a:solidFill>
              </a:rPr>
              <a:t> Philips </a:t>
            </a:r>
            <a:r>
              <a:rPr lang="ar-SA" sz="2800" dirty="0">
                <a:solidFill>
                  <a:schemeClr val="bg1"/>
                </a:solidFill>
              </a:rPr>
              <a:t>لتشمل مجالات متعددة تشمل الرعاية الصحية، الإضاءة، والإلكترونيات الاستهلاكية</a:t>
            </a:r>
            <a:r>
              <a:rPr lang="fr-FR" sz="2800" dirty="0">
                <a:solidFill>
                  <a:schemeClr val="bg1"/>
                </a:solidFill>
              </a:rPr>
              <a:t>.</a:t>
            </a:r>
          </a:p>
          <a:p>
            <a:pPr algn="r" rtl="1"/>
            <a:r>
              <a:rPr lang="ar-SA" sz="2800" dirty="0">
                <a:solidFill>
                  <a:schemeClr val="bg1"/>
                </a:solidFill>
              </a:rPr>
              <a:t>مع تطور العلوم والتكنولوجيا، استطاعت</a:t>
            </a:r>
            <a:r>
              <a:rPr lang="fr-FR" sz="2800" dirty="0">
                <a:solidFill>
                  <a:schemeClr val="bg1"/>
                </a:solidFill>
              </a:rPr>
              <a:t> Philips </a:t>
            </a:r>
            <a:r>
              <a:rPr lang="ar-SA" sz="2800" dirty="0">
                <a:solidFill>
                  <a:schemeClr val="bg1"/>
                </a:solidFill>
              </a:rPr>
              <a:t>أن تطور استراتيجياتها ومنتجاتها لتواكب التحديات العالمية وتلبي الاحتياجات المتجددة للمستهلكين. تمتلك</a:t>
            </a:r>
            <a:r>
              <a:rPr lang="fr-FR" sz="2800" dirty="0">
                <a:solidFill>
                  <a:schemeClr val="bg1"/>
                </a:solidFill>
              </a:rPr>
              <a:t> Philips </a:t>
            </a:r>
            <a:r>
              <a:rPr lang="ar-SA" sz="2800" dirty="0">
                <a:solidFill>
                  <a:schemeClr val="bg1"/>
                </a:solidFill>
              </a:rPr>
              <a:t>تاريخًا طويلاً من الابتكارات التي كان لها تأثير كبير على الحياة اليومية للناس، وهذا ما جعلها محط تقدير وثقة في الأسواق العالمية</a:t>
            </a:r>
            <a:r>
              <a:rPr lang="fr-FR" sz="2800" dirty="0">
                <a:solidFill>
                  <a:schemeClr val="bg1"/>
                </a:solidFill>
              </a:rPr>
              <a:t>.</a:t>
            </a:r>
          </a:p>
        </p:txBody>
      </p:sp>
    </p:spTree>
    <p:extLst>
      <p:ext uri="{BB962C8B-B14F-4D97-AF65-F5344CB8AC3E}">
        <p14:creationId xmlns:p14="http://schemas.microsoft.com/office/powerpoint/2010/main" val="925707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6E75544F-7D1B-4294-E779-168182D85D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13896"/>
            <a:ext cx="12192000" cy="5204596"/>
          </a:xfrm>
          <a:prstGeom prst="rect">
            <a:avLst/>
          </a:prstGeom>
        </p:spPr>
      </p:pic>
      <p:sp>
        <p:nvSpPr>
          <p:cNvPr id="8" name="Rectangle 7">
            <a:extLst>
              <a:ext uri="{FF2B5EF4-FFF2-40B4-BE49-F238E27FC236}">
                <a16:creationId xmlns="" xmlns:a16="http://schemas.microsoft.com/office/drawing/2014/main" id="{933C4781-A515-69BA-3300-80E84245A2F6}"/>
              </a:ext>
            </a:extLst>
          </p:cNvPr>
          <p:cNvSpPr/>
          <p:nvPr/>
        </p:nvSpPr>
        <p:spPr>
          <a:xfrm>
            <a:off x="0" y="0"/>
            <a:ext cx="12192000" cy="6899429"/>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 xmlns:a16="http://schemas.microsoft.com/office/drawing/2014/main" id="{B92D7DC5-3599-72A4-EA2E-241BA7D330F6}"/>
              </a:ext>
            </a:extLst>
          </p:cNvPr>
          <p:cNvSpPr>
            <a:spLocks noGrp="1"/>
          </p:cNvSpPr>
          <p:nvPr>
            <p:ph type="body" sz="quarter" idx="10"/>
          </p:nvPr>
        </p:nvSpPr>
        <p:spPr>
          <a:xfrm>
            <a:off x="3719745" y="288399"/>
            <a:ext cx="3578349" cy="903365"/>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ar-DZ" b="1" dirty="0">
                <a:solidFill>
                  <a:srgbClr val="92D050"/>
                </a:solidFill>
                <a:effectLst>
                  <a:outerShdw blurRad="38100" dist="38100" dir="2700000" algn="tl">
                    <a:srgbClr val="000000">
                      <a:alpha val="43137"/>
                    </a:srgbClr>
                  </a:outerShdw>
                </a:effectLst>
              </a:rPr>
              <a:t>مقدمــــــــــة</a:t>
            </a:r>
            <a:endParaRPr lang="fr-FR" b="1" dirty="0">
              <a:solidFill>
                <a:srgbClr val="92D050"/>
              </a:solidFill>
              <a:effectLst>
                <a:outerShdw blurRad="38100" dist="38100" dir="2700000" algn="tl">
                  <a:srgbClr val="000000">
                    <a:alpha val="43137"/>
                  </a:srgbClr>
                </a:outerShdw>
              </a:effectLst>
            </a:endParaRPr>
          </a:p>
        </p:txBody>
      </p:sp>
      <p:sp>
        <p:nvSpPr>
          <p:cNvPr id="10" name="ZoneTexte 9">
            <a:extLst>
              <a:ext uri="{FF2B5EF4-FFF2-40B4-BE49-F238E27FC236}">
                <a16:creationId xmlns="" xmlns:a16="http://schemas.microsoft.com/office/drawing/2014/main" id="{514C5A6A-EE95-3846-1333-589FC2259133}"/>
              </a:ext>
            </a:extLst>
          </p:cNvPr>
          <p:cNvSpPr txBox="1"/>
          <p:nvPr/>
        </p:nvSpPr>
        <p:spPr>
          <a:xfrm>
            <a:off x="239697" y="1480163"/>
            <a:ext cx="11712606" cy="5016758"/>
          </a:xfrm>
          <a:prstGeom prst="rect">
            <a:avLst/>
          </a:prstGeom>
          <a:noFill/>
        </p:spPr>
        <p:txBody>
          <a:bodyPr wrap="square">
            <a:spAutoFit/>
          </a:bodyPr>
          <a:lstStyle/>
          <a:p>
            <a:pPr algn="r" rtl="1"/>
            <a:r>
              <a:rPr lang="ar-DZ" sz="4000" dirty="0">
                <a:solidFill>
                  <a:schemeClr val="bg1"/>
                </a:solidFill>
              </a:rPr>
              <a:t> </a:t>
            </a:r>
            <a:r>
              <a:rPr lang="ar-SA" sz="4000" dirty="0">
                <a:solidFill>
                  <a:schemeClr val="bg1"/>
                </a:solidFill>
              </a:rPr>
              <a:t>في هذا البحث، سنستعرض تاريخ نشأة</a:t>
            </a:r>
            <a:r>
              <a:rPr lang="fr-FR" sz="4000" dirty="0">
                <a:solidFill>
                  <a:schemeClr val="bg1"/>
                </a:solidFill>
              </a:rPr>
              <a:t> Philips </a:t>
            </a:r>
            <a:r>
              <a:rPr lang="ar-SA" sz="4000" dirty="0">
                <a:solidFill>
                  <a:schemeClr val="bg1"/>
                </a:solidFill>
              </a:rPr>
              <a:t>وعوامل النجاح التي أدت إلى ترسيخ مكانتها في السوق العالمي. كما سنقوم بتحليل استراتيجياتها التسويقية والتشغيلية من خلال نموذج</a:t>
            </a:r>
            <a:r>
              <a:rPr lang="fr-FR" sz="4000" dirty="0">
                <a:solidFill>
                  <a:schemeClr val="bg1"/>
                </a:solidFill>
              </a:rPr>
              <a:t> Marketing Mix </a:t>
            </a:r>
            <a:r>
              <a:rPr lang="ar-SA" sz="4000" dirty="0">
                <a:solidFill>
                  <a:schemeClr val="bg1"/>
                </a:solidFill>
              </a:rPr>
              <a:t>وتحليل</a:t>
            </a:r>
            <a:r>
              <a:rPr lang="fr-FR" sz="4000" dirty="0">
                <a:solidFill>
                  <a:schemeClr val="bg1"/>
                </a:solidFill>
              </a:rPr>
              <a:t> SWOT</a:t>
            </a:r>
            <a:r>
              <a:rPr lang="ar-SA" sz="4000" dirty="0">
                <a:solidFill>
                  <a:schemeClr val="bg1"/>
                </a:solidFill>
              </a:rPr>
              <a:t>، بالإضافة إلى استعراض سياسات الشركة وتأثير العوامل الخارجية عليها من خلال تحليل</a:t>
            </a:r>
            <a:r>
              <a:rPr lang="fr-FR" sz="4000" dirty="0">
                <a:solidFill>
                  <a:schemeClr val="bg1"/>
                </a:solidFill>
              </a:rPr>
              <a:t> PESTLE. </a:t>
            </a:r>
            <a:r>
              <a:rPr lang="ar-SA" sz="4000" dirty="0">
                <a:solidFill>
                  <a:schemeClr val="bg1"/>
                </a:solidFill>
              </a:rPr>
              <a:t>من خلال هذا البحث، نهدف إلى تقديم فهم عميق للديناميكيات التي تحكم عمليات</a:t>
            </a:r>
            <a:r>
              <a:rPr lang="fr-FR" sz="4000" dirty="0">
                <a:solidFill>
                  <a:schemeClr val="bg1"/>
                </a:solidFill>
              </a:rPr>
              <a:t> Philips </a:t>
            </a:r>
            <a:r>
              <a:rPr lang="ar-SA" sz="4000" dirty="0">
                <a:solidFill>
                  <a:schemeClr val="bg1"/>
                </a:solidFill>
              </a:rPr>
              <a:t>واستراتيجياتها، وتقديم رؤى حول كيفية استمرار الشركة في الابتكار والتأقلم مع التغيرات السريعة في البيئة التكنولوجية والاقتصادية العالمية</a:t>
            </a:r>
            <a:r>
              <a:rPr lang="fr-FR" sz="4000" dirty="0">
                <a:solidFill>
                  <a:schemeClr val="bg1"/>
                </a:solidFill>
              </a:rPr>
              <a:t>.</a:t>
            </a:r>
          </a:p>
        </p:txBody>
      </p:sp>
    </p:spTree>
    <p:extLst>
      <p:ext uri="{BB962C8B-B14F-4D97-AF65-F5344CB8AC3E}">
        <p14:creationId xmlns:p14="http://schemas.microsoft.com/office/powerpoint/2010/main" val="3461839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96621E76-7F9E-A205-B2B8-B9542D4C92F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2000" contrast="2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TextBox 8">
            <a:extLst>
              <a:ext uri="{FF2B5EF4-FFF2-40B4-BE49-F238E27FC236}">
                <a16:creationId xmlns="" xmlns:a16="http://schemas.microsoft.com/office/drawing/2014/main" id="{DD942543-24B1-7FCD-9883-AE045E9ED4B9}"/>
              </a:ext>
            </a:extLst>
          </p:cNvPr>
          <p:cNvSpPr txBox="1"/>
          <p:nvPr/>
        </p:nvSpPr>
        <p:spPr bwMode="auto">
          <a:xfrm flipH="1">
            <a:off x="131805" y="1161983"/>
            <a:ext cx="11863766" cy="366254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ar-SA" sz="2400" b="1" dirty="0"/>
              <a:t>تعود جذور شركة</a:t>
            </a:r>
            <a:r>
              <a:rPr lang="fr-FR" sz="2400" b="1" dirty="0"/>
              <a:t> Philips </a:t>
            </a:r>
            <a:r>
              <a:rPr lang="ar-SA" sz="2400" b="1" dirty="0"/>
              <a:t>إلى نهايات القرن التاسع عشر، حيث تأسست في العام 1891 بمدينة أيندهوفن الهولندية على يد جيرارد</a:t>
            </a:r>
            <a:r>
              <a:rPr lang="fr-FR" sz="2400" b="1" dirty="0"/>
              <a:t> Philips </a:t>
            </a:r>
            <a:r>
              <a:rPr lang="ar-SA" sz="2400" b="1" dirty="0"/>
              <a:t>وشقيقه أنتون</a:t>
            </a:r>
            <a:r>
              <a:rPr lang="fr-FR" sz="2400" b="1" dirty="0"/>
              <a:t> Philips. </a:t>
            </a:r>
            <a:r>
              <a:rPr lang="ar-SA" sz="2400" b="1" dirty="0"/>
              <a:t>في بداياتها، كانت الشركة مصنعاً صغيراً للمصابيح الكهربائية وسرعان ما اكتسبت سمعة بفضل جودة منتجاتها العالية. كان هذا في زمن كانت فيه الحاجة ماسة إلى الإضاءة الموثوقة والمستدامة</a:t>
            </a:r>
            <a:r>
              <a:rPr lang="fr-FR" sz="2400" b="1" dirty="0"/>
              <a:t>.</a:t>
            </a:r>
          </a:p>
          <a:p>
            <a:pPr algn="r" rtl="1"/>
            <a:r>
              <a:rPr lang="ar-SA" sz="2400" b="1" dirty="0"/>
              <a:t>مع تزايد الطلب على منتجات الإضاءة، بدأت</a:t>
            </a:r>
            <a:r>
              <a:rPr lang="fr-FR" sz="2400" b="1" dirty="0"/>
              <a:t> Philips </a:t>
            </a:r>
            <a:r>
              <a:rPr lang="ar-SA" sz="2400" b="1" dirty="0"/>
              <a:t>بتوسيع خطوط إنتاجها لتشمل أنواعاً متعددة من المصابيح الكهربائية. ومع حلول العقد الثاني من القرن العشرين، كانت</a:t>
            </a:r>
            <a:r>
              <a:rPr lang="fr-FR" sz="2400" b="1" dirty="0"/>
              <a:t> Philips </a:t>
            </a:r>
            <a:r>
              <a:rPr lang="ar-SA" sz="2400" b="1" dirty="0"/>
              <a:t>قد أصبحت واحدة من أكبر الشركات المصنعة للمصابيح الكهربائية في العالم. هذا التوسع لم يقتصر فقط على المنتجات ولكن أيضاً في الأسواق، حيث بدأت الشركة في تصدير منتجاتها إلى خارج هولندا، وهو ما أدى إلى تعزيز حضورها العالمي</a:t>
            </a:r>
            <a:r>
              <a:rPr lang="fr-FR" sz="2400" dirty="0"/>
              <a:t>.</a:t>
            </a:r>
          </a:p>
          <a:p>
            <a:pPr algn="ctr" rtl="1" eaLnBrk="1" fontAlgn="auto" hangingPunct="1">
              <a:spcBef>
                <a:spcPts val="0"/>
              </a:spcBef>
              <a:spcAft>
                <a:spcPts val="0"/>
              </a:spcAft>
              <a:defRPr/>
            </a:pPr>
            <a:r>
              <a:rPr lang="ar-DZ" sz="2000" dirty="0" smtClean="0"/>
              <a:t>.  </a:t>
            </a:r>
            <a:endParaRPr lang="ar-DZ" sz="2000" dirty="0"/>
          </a:p>
          <a:p>
            <a:pPr algn="ctr" eaLnBrk="1" fontAlgn="auto" hangingPunct="1">
              <a:spcBef>
                <a:spcPts val="0"/>
              </a:spcBef>
              <a:spcAft>
                <a:spcPts val="0"/>
              </a:spcAft>
              <a:defRPr/>
            </a:pPr>
            <a:r>
              <a:rPr lang="ar-DZ" sz="2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ko-KR" altLang="en-US" sz="1400" b="1" dirty="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
        <p:nvSpPr>
          <p:cNvPr id="31" name="TextBox 14">
            <a:extLst>
              <a:ext uri="{FF2B5EF4-FFF2-40B4-BE49-F238E27FC236}">
                <a16:creationId xmlns="" xmlns:a16="http://schemas.microsoft.com/office/drawing/2014/main" id="{7B4A1A91-F5EF-B5FA-EB62-03402ACCAE2C}"/>
              </a:ext>
            </a:extLst>
          </p:cNvPr>
          <p:cNvSpPr txBox="1">
            <a:spLocks noChangeArrowheads="1"/>
          </p:cNvSpPr>
          <p:nvPr/>
        </p:nvSpPr>
        <p:spPr bwMode="auto">
          <a:xfrm flipH="1">
            <a:off x="4414467" y="3979594"/>
            <a:ext cx="1160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ko-KR" sz="5400" b="1" dirty="0">
                <a:solidFill>
                  <a:schemeClr val="accent2"/>
                </a:solidFill>
                <a:effectLst>
                  <a:outerShdw blurRad="38100" dist="38100" dir="2700000" algn="tl">
                    <a:srgbClr val="000000">
                      <a:alpha val="43137"/>
                    </a:srgbClr>
                  </a:outerShdw>
                </a:effectLst>
                <a:latin typeface="Ara Aqeeq Bold" panose="00000500000000000000" pitchFamily="2" charset="0"/>
                <a:cs typeface="Ara Aqeeq Bold" panose="00000500000000000000" pitchFamily="2" charset="0"/>
              </a:rPr>
              <a:t>02</a:t>
            </a:r>
          </a:p>
        </p:txBody>
      </p:sp>
      <p:sp>
        <p:nvSpPr>
          <p:cNvPr id="9" name="Espace réservé du texte 8">
            <a:extLst>
              <a:ext uri="{FF2B5EF4-FFF2-40B4-BE49-F238E27FC236}">
                <a16:creationId xmlns="" xmlns:a16="http://schemas.microsoft.com/office/drawing/2014/main" id="{E4D157CC-ADB5-78C3-A28D-1BE51D2519C3}"/>
              </a:ext>
            </a:extLst>
          </p:cNvPr>
          <p:cNvSpPr>
            <a:spLocks noGrp="1"/>
          </p:cNvSpPr>
          <p:nvPr>
            <p:ph type="body" sz="quarter" idx="10"/>
          </p:nvPr>
        </p:nvSpPr>
        <p:spPr>
          <a:xfrm>
            <a:off x="0" y="125605"/>
            <a:ext cx="11573197" cy="724247"/>
          </a:xfrm>
        </p:spPr>
        <p:txBody>
          <a:bodyPr/>
          <a:lstStyle/>
          <a:p>
            <a:pPr rtl="1"/>
            <a:r>
              <a:rPr lang="ar-SA" sz="7200" b="1" dirty="0">
                <a:solidFill>
                  <a:srgbClr val="FFFF00"/>
                </a:solidFill>
              </a:rPr>
              <a:t>نشأة</a:t>
            </a:r>
            <a:r>
              <a:rPr lang="fr-FR" sz="7200" b="1" dirty="0">
                <a:solidFill>
                  <a:srgbClr val="FFFF00"/>
                </a:solidFill>
              </a:rPr>
              <a:t> Philips</a:t>
            </a:r>
            <a:endParaRPr lang="fr-FR" sz="7200" dirty="0">
              <a:solidFill>
                <a:srgbClr val="FFFF00"/>
              </a:solidFill>
            </a:endParaRPr>
          </a:p>
        </p:txBody>
      </p:sp>
    </p:spTree>
    <p:extLst>
      <p:ext uri="{BB962C8B-B14F-4D97-AF65-F5344CB8AC3E}">
        <p14:creationId xmlns:p14="http://schemas.microsoft.com/office/powerpoint/2010/main" val="32168176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a:extLst>
              <a:ext uri="{FF2B5EF4-FFF2-40B4-BE49-F238E27FC236}">
                <a16:creationId xmlns="" xmlns:a16="http://schemas.microsoft.com/office/drawing/2014/main" id="{DD942543-24B1-7FCD-9883-AE045E9ED4B9}"/>
              </a:ext>
            </a:extLst>
          </p:cNvPr>
          <p:cNvSpPr txBox="1"/>
          <p:nvPr/>
        </p:nvSpPr>
        <p:spPr bwMode="auto">
          <a:xfrm flipH="1">
            <a:off x="49427" y="271634"/>
            <a:ext cx="11928390" cy="70788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eaLnBrk="1" fontAlgn="auto" hangingPunct="1">
              <a:spcBef>
                <a:spcPts val="0"/>
              </a:spcBef>
              <a:spcAft>
                <a:spcPts val="0"/>
              </a:spcAft>
              <a:defRPr/>
            </a:pPr>
            <a:r>
              <a:rPr lang="ar-DZ" sz="2000" dirty="0" smtClean="0"/>
              <a:t>.  </a:t>
            </a:r>
            <a:endParaRPr lang="ar-DZ" sz="2000" dirty="0"/>
          </a:p>
          <a:p>
            <a:pPr algn="ctr" eaLnBrk="1" fontAlgn="auto" hangingPunct="1">
              <a:spcBef>
                <a:spcPts val="0"/>
              </a:spcBef>
              <a:spcAft>
                <a:spcPts val="0"/>
              </a:spcAft>
              <a:defRPr/>
            </a:pPr>
            <a:r>
              <a:rPr lang="ar-DZ" sz="2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ko-KR" altLang="en-US" sz="1400" b="1" dirty="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
        <p:nvSpPr>
          <p:cNvPr id="9" name="Espace réservé du texte 8">
            <a:extLst>
              <a:ext uri="{FF2B5EF4-FFF2-40B4-BE49-F238E27FC236}">
                <a16:creationId xmlns="" xmlns:a16="http://schemas.microsoft.com/office/drawing/2014/main" id="{E4D157CC-ADB5-78C3-A28D-1BE51D2519C3}"/>
              </a:ext>
            </a:extLst>
          </p:cNvPr>
          <p:cNvSpPr>
            <a:spLocks noGrp="1"/>
          </p:cNvSpPr>
          <p:nvPr>
            <p:ph type="body" sz="quarter" idx="10"/>
          </p:nvPr>
        </p:nvSpPr>
        <p:spPr>
          <a:xfrm>
            <a:off x="0" y="255273"/>
            <a:ext cx="11573197" cy="724247"/>
          </a:xfrm>
        </p:spPr>
        <p:txBody>
          <a:bodyPr/>
          <a:lstStyle/>
          <a:p>
            <a:pPr rtl="1"/>
            <a:r>
              <a:rPr lang="ar-DZ" sz="6600" b="1" dirty="0" smtClean="0">
                <a:solidFill>
                  <a:srgbClr val="FF0000"/>
                </a:solidFill>
              </a:rPr>
              <a:t>تطور </a:t>
            </a:r>
            <a:r>
              <a:rPr lang="ar-DZ" sz="6600" b="1" dirty="0" err="1" smtClean="0">
                <a:solidFill>
                  <a:srgbClr val="FF0000"/>
                </a:solidFill>
              </a:rPr>
              <a:t>لوجو</a:t>
            </a:r>
            <a:r>
              <a:rPr lang="ar-DZ" sz="6600" b="1" dirty="0" smtClean="0">
                <a:solidFill>
                  <a:srgbClr val="FF0000"/>
                </a:solidFill>
              </a:rPr>
              <a:t> شركة </a:t>
            </a:r>
            <a:r>
              <a:rPr lang="fr-FR" sz="6600" b="1" dirty="0" smtClean="0">
                <a:solidFill>
                  <a:srgbClr val="FF0000"/>
                </a:solidFill>
              </a:rPr>
              <a:t> </a:t>
            </a:r>
            <a:r>
              <a:rPr lang="fr-FR" sz="6600" b="1" dirty="0">
                <a:solidFill>
                  <a:srgbClr val="FF0000"/>
                </a:solidFill>
              </a:rPr>
              <a:t>Philips</a:t>
            </a:r>
            <a:endParaRPr lang="fr-FR" sz="6600" dirty="0">
              <a:solidFill>
                <a:srgbClr val="FF0000"/>
              </a:solidFill>
            </a:endParaRPr>
          </a:p>
        </p:txBody>
      </p:sp>
      <p:pic>
        <p:nvPicPr>
          <p:cNvPr id="8" name="Espace réservé pour une image  12">
            <a:extLst>
              <a:ext uri="{FF2B5EF4-FFF2-40B4-BE49-F238E27FC236}">
                <a16:creationId xmlns:a16="http://schemas.microsoft.com/office/drawing/2014/main" xmlns="" id="{6FE9F834-D049-7E11-D7C0-12B0799C55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87" y="1077827"/>
            <a:ext cx="10585621" cy="5108790"/>
          </a:xfrm>
          <a:prstGeom prst="rect">
            <a:avLst/>
          </a:prstGeom>
        </p:spPr>
      </p:pic>
    </p:spTree>
    <p:extLst>
      <p:ext uri="{BB962C8B-B14F-4D97-AF65-F5344CB8AC3E}">
        <p14:creationId xmlns:p14="http://schemas.microsoft.com/office/powerpoint/2010/main" val="27475956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96621E76-7F9E-A205-B2B8-B9542D4C92F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2000" contrast="2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TextBox 8">
            <a:extLst>
              <a:ext uri="{FF2B5EF4-FFF2-40B4-BE49-F238E27FC236}">
                <a16:creationId xmlns="" xmlns:a16="http://schemas.microsoft.com/office/drawing/2014/main" id="{DD942543-24B1-7FCD-9883-AE045E9ED4B9}"/>
              </a:ext>
            </a:extLst>
          </p:cNvPr>
          <p:cNvSpPr txBox="1"/>
          <p:nvPr/>
        </p:nvSpPr>
        <p:spPr bwMode="auto">
          <a:xfrm flipH="1">
            <a:off x="321276" y="1285637"/>
            <a:ext cx="11681253" cy="45243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ar-SA" sz="2400" dirty="0"/>
              <a:t>شركة</a:t>
            </a:r>
            <a:r>
              <a:rPr lang="fr-FR" sz="2400" dirty="0"/>
              <a:t> Philips </a:t>
            </a:r>
            <a:r>
              <a:rPr lang="ar-SA" sz="2400" dirty="0"/>
              <a:t>هي شركة إلكترونيات وتكنولوجيا طبية عالمية كبيرة، وقد أصبحت معروفة عالميًا بفضل عدة عوامل رئيسية</a:t>
            </a:r>
            <a:r>
              <a:rPr lang="fr-FR" sz="2400" dirty="0"/>
              <a:t>:</a:t>
            </a:r>
          </a:p>
          <a:p>
            <a:pPr algn="r" rtl="1"/>
            <a:r>
              <a:rPr lang="ar-SA" sz="2400" dirty="0"/>
              <a:t> </a:t>
            </a:r>
            <a:endParaRPr lang="fr-FR" sz="2400" dirty="0"/>
          </a:p>
          <a:p>
            <a:pPr algn="r" rtl="1"/>
            <a:r>
              <a:rPr lang="fr-FR" sz="2400" dirty="0"/>
              <a:t>1</a:t>
            </a:r>
            <a:r>
              <a:rPr lang="fr-FR" sz="2400" b="1" dirty="0"/>
              <a:t>. </a:t>
            </a:r>
            <a:r>
              <a:rPr lang="ar-SA" sz="2400" b="1" dirty="0">
                <a:solidFill>
                  <a:srgbClr val="FFFF00"/>
                </a:solidFill>
              </a:rPr>
              <a:t>التاريخ الطويل والخبرة</a:t>
            </a:r>
            <a:r>
              <a:rPr lang="ar-SA" sz="2400" b="1" dirty="0"/>
              <a:t>:</a:t>
            </a:r>
            <a:r>
              <a:rPr lang="ar-SA" sz="2400" dirty="0"/>
              <a:t> تأسست شركة</a:t>
            </a:r>
            <a:r>
              <a:rPr lang="fr-FR" sz="2400" dirty="0"/>
              <a:t> Philips </a:t>
            </a:r>
            <a:r>
              <a:rPr lang="ar-SA" sz="2400" dirty="0"/>
              <a:t>في عام 1891 في هولندا، وهي واحدة من أقدم الشركات في مجال الإلكترونيات. هذا التاريخ الطويل والخبرة المتراكمة ساعدها على تطوير تقنيات متقدمة وإنتاج منتجات عالية الجودة</a:t>
            </a:r>
            <a:r>
              <a:rPr lang="fr-FR" sz="2400" dirty="0"/>
              <a:t>.</a:t>
            </a:r>
          </a:p>
          <a:p>
            <a:pPr algn="r" rtl="1"/>
            <a:r>
              <a:rPr lang="fr-FR" sz="2400" b="1" dirty="0"/>
              <a:t>2. </a:t>
            </a:r>
            <a:r>
              <a:rPr lang="ar-SA" sz="2400" b="1" dirty="0">
                <a:solidFill>
                  <a:srgbClr val="FFFF00"/>
                </a:solidFill>
              </a:rPr>
              <a:t>التركيز على الابتكار والبحث والتطوير</a:t>
            </a:r>
            <a:r>
              <a:rPr lang="fr-FR" sz="2400" dirty="0">
                <a:solidFill>
                  <a:srgbClr val="FFFF00"/>
                </a:solidFill>
              </a:rPr>
              <a:t>: </a:t>
            </a:r>
            <a:r>
              <a:rPr lang="fr-FR" sz="2400" dirty="0"/>
              <a:t>Philips </a:t>
            </a:r>
            <a:r>
              <a:rPr lang="ar-SA" sz="2400" dirty="0"/>
              <a:t>لديها تاريخ طويل في الاستثمار الكبير في البحث والتطوير، حيث تنفق الشركة ما يقرب من 5% من إيراداتها السنوية على هذا المجال. هذا التركيز على الابتكار مكّنها من تطوير تقنيات وحلول جديدة في مجالات مختلفة</a:t>
            </a:r>
            <a:r>
              <a:rPr lang="fr-FR" sz="2400" dirty="0"/>
              <a:t>.</a:t>
            </a:r>
          </a:p>
          <a:p>
            <a:pPr algn="r" rtl="1"/>
            <a:r>
              <a:rPr lang="fr-FR" sz="2400" b="1" dirty="0">
                <a:solidFill>
                  <a:srgbClr val="FFFF00"/>
                </a:solidFill>
              </a:rPr>
              <a:t>3. </a:t>
            </a:r>
            <a:r>
              <a:rPr lang="ar-SA" sz="2400" b="1" dirty="0">
                <a:solidFill>
                  <a:srgbClr val="FFFF00"/>
                </a:solidFill>
              </a:rPr>
              <a:t>تنوع المنتجات والخدمات</a:t>
            </a:r>
            <a:r>
              <a:rPr lang="fr-FR" sz="2400" b="1" dirty="0"/>
              <a:t>: Philips</a:t>
            </a:r>
            <a:r>
              <a:rPr lang="fr-FR" sz="2400" dirty="0"/>
              <a:t> </a:t>
            </a:r>
            <a:r>
              <a:rPr lang="ar-SA" sz="2400" dirty="0"/>
              <a:t>لديها تشكيلة واسعة من المنتجات والخدمات في مجالات متنوعة مثل الإضاءة والإلكترونيات الاستهلاكية والرعاية الصحية والعناية الشخصية. هذا التنوع ساعد الشركة على التواجد في قطاعات متعددة وتلبية احتياجات مختلف العملاء</a:t>
            </a:r>
            <a:r>
              <a:rPr lang="fr-FR" sz="2400" dirty="0" smtClean="0"/>
              <a:t>.</a:t>
            </a:r>
            <a:endParaRPr lang="ko-KR" altLang="en-US" sz="1400" b="1" dirty="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
        <p:nvSpPr>
          <p:cNvPr id="31" name="TextBox 14">
            <a:extLst>
              <a:ext uri="{FF2B5EF4-FFF2-40B4-BE49-F238E27FC236}">
                <a16:creationId xmlns="" xmlns:a16="http://schemas.microsoft.com/office/drawing/2014/main" id="{7B4A1A91-F5EF-B5FA-EB62-03402ACCAE2C}"/>
              </a:ext>
            </a:extLst>
          </p:cNvPr>
          <p:cNvSpPr txBox="1">
            <a:spLocks noChangeArrowheads="1"/>
          </p:cNvSpPr>
          <p:nvPr/>
        </p:nvSpPr>
        <p:spPr bwMode="auto">
          <a:xfrm flipH="1">
            <a:off x="4414467" y="3979594"/>
            <a:ext cx="1160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ko-KR" sz="5400" b="1" dirty="0">
                <a:solidFill>
                  <a:schemeClr val="accent2"/>
                </a:solidFill>
                <a:effectLst>
                  <a:outerShdw blurRad="38100" dist="38100" dir="2700000" algn="tl">
                    <a:srgbClr val="000000">
                      <a:alpha val="43137"/>
                    </a:srgbClr>
                  </a:outerShdw>
                </a:effectLst>
                <a:latin typeface="Ara Aqeeq Bold" panose="00000500000000000000" pitchFamily="2" charset="0"/>
                <a:cs typeface="Ara Aqeeq Bold" panose="00000500000000000000" pitchFamily="2" charset="0"/>
              </a:rPr>
              <a:t>02</a:t>
            </a:r>
          </a:p>
        </p:txBody>
      </p:sp>
      <p:sp>
        <p:nvSpPr>
          <p:cNvPr id="9" name="Espace réservé du texte 8">
            <a:extLst>
              <a:ext uri="{FF2B5EF4-FFF2-40B4-BE49-F238E27FC236}">
                <a16:creationId xmlns="" xmlns:a16="http://schemas.microsoft.com/office/drawing/2014/main" id="{E4D157CC-ADB5-78C3-A28D-1BE51D2519C3}"/>
              </a:ext>
            </a:extLst>
          </p:cNvPr>
          <p:cNvSpPr>
            <a:spLocks noGrp="1"/>
          </p:cNvSpPr>
          <p:nvPr>
            <p:ph type="body" sz="quarter" idx="10"/>
          </p:nvPr>
        </p:nvSpPr>
        <p:spPr>
          <a:xfrm>
            <a:off x="-103994" y="280695"/>
            <a:ext cx="11573197" cy="724247"/>
          </a:xfrm>
        </p:spPr>
        <p:txBody>
          <a:bodyPr/>
          <a:lstStyle/>
          <a:p>
            <a:pPr rtl="1"/>
            <a:r>
              <a:rPr lang="ar-SA" sz="7200" b="1" dirty="0">
                <a:solidFill>
                  <a:srgbClr val="FFFF00"/>
                </a:solidFill>
              </a:rPr>
              <a:t>شهرة</a:t>
            </a:r>
            <a:r>
              <a:rPr lang="fr-FR" sz="7200" b="1" dirty="0">
                <a:solidFill>
                  <a:srgbClr val="FFFF00"/>
                </a:solidFill>
              </a:rPr>
              <a:t> Philips </a:t>
            </a:r>
            <a:endParaRPr lang="fr-FR" sz="7200" dirty="0">
              <a:solidFill>
                <a:srgbClr val="FFFF00"/>
              </a:solidFill>
            </a:endParaRPr>
          </a:p>
        </p:txBody>
      </p:sp>
    </p:spTree>
    <p:extLst>
      <p:ext uri="{BB962C8B-B14F-4D97-AF65-F5344CB8AC3E}">
        <p14:creationId xmlns:p14="http://schemas.microsoft.com/office/powerpoint/2010/main" val="14114334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96621E76-7F9E-A205-B2B8-B9542D4C92F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2000" contrast="2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TextBox 8">
            <a:extLst>
              <a:ext uri="{FF2B5EF4-FFF2-40B4-BE49-F238E27FC236}">
                <a16:creationId xmlns="" xmlns:a16="http://schemas.microsoft.com/office/drawing/2014/main" id="{DD942543-24B1-7FCD-9883-AE045E9ED4B9}"/>
              </a:ext>
            </a:extLst>
          </p:cNvPr>
          <p:cNvSpPr txBox="1"/>
          <p:nvPr/>
        </p:nvSpPr>
        <p:spPr bwMode="auto">
          <a:xfrm flipH="1">
            <a:off x="321276" y="1285637"/>
            <a:ext cx="11681253" cy="33547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fr-FR" sz="2400" dirty="0" smtClean="0"/>
              <a:t>.</a:t>
            </a:r>
          </a:p>
          <a:p>
            <a:pPr algn="r" rtl="1"/>
            <a:r>
              <a:rPr lang="fr-FR" sz="2400" b="1" dirty="0" smtClean="0"/>
              <a:t>4. </a:t>
            </a:r>
            <a:r>
              <a:rPr lang="ar-SA" sz="2400" b="1" dirty="0" smtClean="0">
                <a:solidFill>
                  <a:srgbClr val="FFFF00"/>
                </a:solidFill>
              </a:rPr>
              <a:t>التسويق والعلامة التجارية</a:t>
            </a:r>
            <a:r>
              <a:rPr lang="fr-FR" sz="2400" dirty="0" smtClean="0">
                <a:solidFill>
                  <a:srgbClr val="FFFF00"/>
                </a:solidFill>
              </a:rPr>
              <a:t>: Philips </a:t>
            </a:r>
            <a:r>
              <a:rPr lang="ar-SA" sz="2400" dirty="0" smtClean="0"/>
              <a:t>استثمرت كثيرًا في التسويق والترويج لعلامتها التجارية على مستوى عالمي. هذا ساعد في بناء صورة ذهنية قوية للشركة كشركة موثوقة وابتكارية</a:t>
            </a:r>
            <a:r>
              <a:rPr lang="fr-FR" sz="2400" dirty="0" smtClean="0"/>
              <a:t>.</a:t>
            </a:r>
          </a:p>
          <a:p>
            <a:pPr algn="r" rtl="1"/>
            <a:r>
              <a:rPr lang="fr-FR" sz="2400" b="1" dirty="0" smtClean="0"/>
              <a:t>5. </a:t>
            </a:r>
            <a:r>
              <a:rPr lang="ar-SA" sz="2400" b="1" dirty="0" err="1" smtClean="0">
                <a:solidFill>
                  <a:srgbClr val="FFFF00"/>
                </a:solidFill>
              </a:rPr>
              <a:t>الاستحواذات</a:t>
            </a:r>
            <a:r>
              <a:rPr lang="ar-SA" sz="2400" b="1" dirty="0" smtClean="0">
                <a:solidFill>
                  <a:srgbClr val="FFFF00"/>
                </a:solidFill>
              </a:rPr>
              <a:t> والشراكات:</a:t>
            </a:r>
            <a:r>
              <a:rPr lang="ar-SA" sz="2400" dirty="0" smtClean="0">
                <a:solidFill>
                  <a:srgbClr val="FFFF00"/>
                </a:solidFill>
              </a:rPr>
              <a:t> </a:t>
            </a:r>
            <a:r>
              <a:rPr lang="ar-SA" sz="2400" dirty="0" smtClean="0"/>
              <a:t>على مر السنين، قامت</a:t>
            </a:r>
            <a:r>
              <a:rPr lang="fr-FR" sz="2400" dirty="0" smtClean="0"/>
              <a:t> Philips </a:t>
            </a:r>
            <a:r>
              <a:rPr lang="ar-SA" sz="2400" dirty="0" smtClean="0"/>
              <a:t>باستحواذ على شركات أخرى وإقامة شراكات استراتيجية، مما عزز قدراتها التقنية والتسويقية وزاد من انتشارها الجغرافي</a:t>
            </a:r>
            <a:r>
              <a:rPr lang="fr-FR" sz="2400" dirty="0" smtClean="0"/>
              <a:t>.</a:t>
            </a:r>
          </a:p>
          <a:p>
            <a:pPr algn="r" rtl="1"/>
            <a:r>
              <a:rPr lang="ar-SA" sz="2400" dirty="0" smtClean="0"/>
              <a:t>بمجموع هذه العوامل، تمكنت </a:t>
            </a:r>
            <a:r>
              <a:rPr lang="fr-FR" sz="2400" dirty="0" smtClean="0"/>
              <a:t>Philips</a:t>
            </a:r>
            <a:r>
              <a:rPr lang="ar-SA" sz="2400" dirty="0" smtClean="0"/>
              <a:t> من أن تصبح واحدة من أبرز الشركات العالمية في مجال الإلكترونيات والتكنولوجيا الطبية، وتحتل موقعًا بارزًا في أذهان العملاء حول العالم.</a:t>
            </a:r>
            <a:endParaRPr lang="fr-FR" sz="2400" dirty="0" smtClean="0"/>
          </a:p>
          <a:p>
            <a:pPr algn="r" rtl="1"/>
            <a:r>
              <a:rPr lang="fr-FR" sz="2400" dirty="0" smtClean="0"/>
              <a:t> </a:t>
            </a:r>
          </a:p>
          <a:p>
            <a:pPr algn="r" eaLnBrk="1" fontAlgn="auto" hangingPunct="1">
              <a:spcBef>
                <a:spcPts val="0"/>
              </a:spcBef>
              <a:spcAft>
                <a:spcPts val="0"/>
              </a:spcAft>
              <a:defRPr/>
            </a:pPr>
            <a:r>
              <a:rPr lang="ar-DZ" sz="2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ko-KR" altLang="en-US" sz="1400" b="1" dirty="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
        <p:nvSpPr>
          <p:cNvPr id="31" name="TextBox 14">
            <a:extLst>
              <a:ext uri="{FF2B5EF4-FFF2-40B4-BE49-F238E27FC236}">
                <a16:creationId xmlns="" xmlns:a16="http://schemas.microsoft.com/office/drawing/2014/main" id="{7B4A1A91-F5EF-B5FA-EB62-03402ACCAE2C}"/>
              </a:ext>
            </a:extLst>
          </p:cNvPr>
          <p:cNvSpPr txBox="1">
            <a:spLocks noChangeArrowheads="1"/>
          </p:cNvSpPr>
          <p:nvPr/>
        </p:nvSpPr>
        <p:spPr bwMode="auto">
          <a:xfrm flipH="1">
            <a:off x="4414467" y="3979594"/>
            <a:ext cx="1160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ko-KR" sz="5400" b="1" dirty="0">
                <a:solidFill>
                  <a:schemeClr val="accent2"/>
                </a:solidFill>
                <a:effectLst>
                  <a:outerShdw blurRad="38100" dist="38100" dir="2700000" algn="tl">
                    <a:srgbClr val="000000">
                      <a:alpha val="43137"/>
                    </a:srgbClr>
                  </a:outerShdw>
                </a:effectLst>
                <a:latin typeface="Ara Aqeeq Bold" panose="00000500000000000000" pitchFamily="2" charset="0"/>
                <a:cs typeface="Ara Aqeeq Bold" panose="00000500000000000000" pitchFamily="2" charset="0"/>
              </a:rPr>
              <a:t>02</a:t>
            </a:r>
          </a:p>
        </p:txBody>
      </p:sp>
      <p:sp>
        <p:nvSpPr>
          <p:cNvPr id="9" name="Espace réservé du texte 8">
            <a:extLst>
              <a:ext uri="{FF2B5EF4-FFF2-40B4-BE49-F238E27FC236}">
                <a16:creationId xmlns="" xmlns:a16="http://schemas.microsoft.com/office/drawing/2014/main" id="{E4D157CC-ADB5-78C3-A28D-1BE51D2519C3}"/>
              </a:ext>
            </a:extLst>
          </p:cNvPr>
          <p:cNvSpPr>
            <a:spLocks noGrp="1"/>
          </p:cNvSpPr>
          <p:nvPr>
            <p:ph type="body" sz="quarter" idx="10"/>
          </p:nvPr>
        </p:nvSpPr>
        <p:spPr>
          <a:xfrm>
            <a:off x="-103994" y="280695"/>
            <a:ext cx="11573197" cy="724247"/>
          </a:xfrm>
        </p:spPr>
        <p:txBody>
          <a:bodyPr/>
          <a:lstStyle/>
          <a:p>
            <a:pPr rtl="1"/>
            <a:r>
              <a:rPr lang="ar-SA" sz="7200" b="1" dirty="0">
                <a:solidFill>
                  <a:srgbClr val="FFFF00"/>
                </a:solidFill>
              </a:rPr>
              <a:t>شهرة</a:t>
            </a:r>
            <a:r>
              <a:rPr lang="fr-FR" sz="7200" b="1" dirty="0">
                <a:solidFill>
                  <a:srgbClr val="FFFF00"/>
                </a:solidFill>
              </a:rPr>
              <a:t> Philips </a:t>
            </a:r>
            <a:endParaRPr lang="fr-FR" sz="7200" dirty="0">
              <a:solidFill>
                <a:srgbClr val="FFFF00"/>
              </a:solidFill>
            </a:endParaRPr>
          </a:p>
        </p:txBody>
      </p:sp>
    </p:spTree>
    <p:extLst>
      <p:ext uri="{BB962C8B-B14F-4D97-AF65-F5344CB8AC3E}">
        <p14:creationId xmlns:p14="http://schemas.microsoft.com/office/powerpoint/2010/main" val="36447858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96621E76-7F9E-A205-B2B8-B9542D4C92F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2000" contrast="2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1" name="TextBox 14">
            <a:extLst>
              <a:ext uri="{FF2B5EF4-FFF2-40B4-BE49-F238E27FC236}">
                <a16:creationId xmlns="" xmlns:a16="http://schemas.microsoft.com/office/drawing/2014/main" id="{7B4A1A91-F5EF-B5FA-EB62-03402ACCAE2C}"/>
              </a:ext>
            </a:extLst>
          </p:cNvPr>
          <p:cNvSpPr txBox="1">
            <a:spLocks noChangeArrowheads="1"/>
          </p:cNvSpPr>
          <p:nvPr/>
        </p:nvSpPr>
        <p:spPr bwMode="auto">
          <a:xfrm flipH="1">
            <a:off x="4414467" y="3979594"/>
            <a:ext cx="1160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ko-KR" sz="5400" b="1" dirty="0">
                <a:solidFill>
                  <a:schemeClr val="accent2"/>
                </a:solidFill>
                <a:effectLst>
                  <a:outerShdw blurRad="38100" dist="38100" dir="2700000" algn="tl">
                    <a:srgbClr val="000000">
                      <a:alpha val="43137"/>
                    </a:srgbClr>
                  </a:outerShdw>
                </a:effectLst>
                <a:latin typeface="Ara Aqeeq Bold" panose="00000500000000000000" pitchFamily="2" charset="0"/>
                <a:cs typeface="Ara Aqeeq Bold" panose="00000500000000000000" pitchFamily="2" charset="0"/>
              </a:rPr>
              <a:t>02</a:t>
            </a:r>
          </a:p>
        </p:txBody>
      </p:sp>
      <p:sp>
        <p:nvSpPr>
          <p:cNvPr id="9" name="Espace réservé du texte 8">
            <a:extLst>
              <a:ext uri="{FF2B5EF4-FFF2-40B4-BE49-F238E27FC236}">
                <a16:creationId xmlns="" xmlns:a16="http://schemas.microsoft.com/office/drawing/2014/main" id="{E4D157CC-ADB5-78C3-A28D-1BE51D2519C3}"/>
              </a:ext>
            </a:extLst>
          </p:cNvPr>
          <p:cNvSpPr>
            <a:spLocks noGrp="1"/>
          </p:cNvSpPr>
          <p:nvPr>
            <p:ph type="body" sz="quarter" idx="10"/>
          </p:nvPr>
        </p:nvSpPr>
        <p:spPr>
          <a:xfrm>
            <a:off x="-103994" y="280695"/>
            <a:ext cx="11573197" cy="724247"/>
          </a:xfrm>
        </p:spPr>
        <p:txBody>
          <a:bodyPr/>
          <a:lstStyle/>
          <a:p>
            <a:pPr rtl="1"/>
            <a:r>
              <a:rPr lang="ar-DZ" sz="7200" b="1" dirty="0" smtClean="0">
                <a:solidFill>
                  <a:srgbClr val="FFFF00"/>
                </a:solidFill>
              </a:rPr>
              <a:t>منتجات  </a:t>
            </a:r>
            <a:r>
              <a:rPr lang="fr-FR" sz="7200" b="1" dirty="0" smtClean="0">
                <a:solidFill>
                  <a:srgbClr val="FFFF00"/>
                </a:solidFill>
              </a:rPr>
              <a:t> Philips</a:t>
            </a:r>
            <a:r>
              <a:rPr lang="ar-DZ" sz="7200" b="1" dirty="0" smtClean="0">
                <a:solidFill>
                  <a:srgbClr val="FFFF00"/>
                </a:solidFill>
              </a:rPr>
              <a:t>القديمة</a:t>
            </a:r>
            <a:r>
              <a:rPr lang="fr-FR" sz="7200" b="1" dirty="0" smtClean="0">
                <a:solidFill>
                  <a:srgbClr val="FFFF00"/>
                </a:solidFill>
              </a:rPr>
              <a:t> </a:t>
            </a:r>
            <a:endParaRPr lang="fr-FR" sz="7200" dirty="0">
              <a:solidFill>
                <a:srgbClr val="FFFF00"/>
              </a:solidFill>
            </a:endParaRPr>
          </a:p>
        </p:txBody>
      </p:sp>
      <p:pic>
        <p:nvPicPr>
          <p:cNvPr id="1026" name="Picture 2" descr="C:\Users\win\Desktop\1024px-Philips_CD-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07" y="1261930"/>
            <a:ext cx="5337739" cy="31327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7" name="Picture 3" descr="C:\Users\win\Desktop\Philips_9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3145" y="1209687"/>
            <a:ext cx="2986793" cy="39836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C:\Users\win\Desktop\Edison_bul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2215" y="1209687"/>
            <a:ext cx="2793673" cy="39836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248400" y="5186961"/>
            <a:ext cx="2286000" cy="1200329"/>
          </a:xfrm>
          <a:prstGeom prst="rect">
            <a:avLst/>
          </a:prstGeom>
          <a:noFill/>
        </p:spPr>
        <p:txBody>
          <a:bodyPr wrap="square" rtlCol="0" anchor="ctr">
            <a:spAutoFit/>
          </a:bodyPr>
          <a:lstStyle/>
          <a:p>
            <a:pPr algn="ctr"/>
            <a:r>
              <a:rPr lang="ar-DZ" sz="2400" b="1" dirty="0" smtClean="0">
                <a:solidFill>
                  <a:schemeClr val="bg1"/>
                </a:solidFill>
                <a:effectLst>
                  <a:outerShdw blurRad="38100" dist="38100" dir="2700000" algn="tl">
                    <a:srgbClr val="000000">
                      <a:alpha val="43137"/>
                    </a:srgbClr>
                  </a:outerShdw>
                </a:effectLst>
              </a:rPr>
              <a:t>مصباح كهرباِئي </a:t>
            </a:r>
            <a:r>
              <a:rPr lang="fr-FR" sz="2400" b="1" dirty="0" smtClean="0">
                <a:solidFill>
                  <a:schemeClr val="bg1"/>
                </a:solidFill>
                <a:effectLst>
                  <a:outerShdw blurRad="38100" dist="38100" dir="2700000" algn="tl">
                    <a:srgbClr val="000000">
                      <a:alpha val="43137"/>
                    </a:srgbClr>
                  </a:outerShdw>
                </a:effectLst>
              </a:rPr>
              <a:t>1891</a:t>
            </a:r>
            <a:endParaRPr lang="fr-FR" sz="2400" b="1" dirty="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a:p>
            <a:pPr algn="ctr"/>
            <a:endParaRPr lang="fr-FR" sz="2400" b="1" dirty="0" smtClean="0">
              <a:solidFill>
                <a:schemeClr val="bg1"/>
              </a:solidFill>
              <a:effectLst>
                <a:outerShdw blurRad="38100" dist="38100" dir="2700000" algn="tl">
                  <a:srgbClr val="000000">
                    <a:alpha val="43137"/>
                  </a:srgbClr>
                </a:outerShdw>
              </a:effectLst>
              <a:latin typeface="+mn-lt"/>
              <a:cs typeface="Ara Aqeeq Bold" panose="00000500000000000000" pitchFamily="2" charset="-78"/>
            </a:endParaRPr>
          </a:p>
        </p:txBody>
      </p:sp>
      <p:sp>
        <p:nvSpPr>
          <p:cNvPr id="3" name="ZoneTexte 2"/>
          <p:cNvSpPr txBox="1"/>
          <p:nvPr/>
        </p:nvSpPr>
        <p:spPr>
          <a:xfrm>
            <a:off x="9401908" y="5173116"/>
            <a:ext cx="2250830" cy="1200329"/>
          </a:xfrm>
          <a:prstGeom prst="rect">
            <a:avLst/>
          </a:prstGeom>
          <a:noFill/>
        </p:spPr>
        <p:txBody>
          <a:bodyPr wrap="square" rtlCol="0" anchor="ctr">
            <a:spAutoFit/>
          </a:bodyPr>
          <a:lstStyle/>
          <a:p>
            <a:pPr algn="ctr"/>
            <a:r>
              <a:rPr lang="ar-DZ" sz="2400" b="1" dirty="0">
                <a:solidFill>
                  <a:schemeClr val="bg1"/>
                </a:solidFill>
                <a:effectLst>
                  <a:outerShdw blurRad="38100" dist="38100" dir="2700000" algn="tl">
                    <a:srgbClr val="000000">
                      <a:alpha val="43137"/>
                    </a:srgbClr>
                  </a:outerShdw>
                </a:effectLst>
              </a:rPr>
              <a:t>راديو فيليبس 'تشابل' موديل 930</a:t>
            </a:r>
            <a:r>
              <a:rPr lang="fr-FR" sz="2400" b="1" dirty="0">
                <a:solidFill>
                  <a:schemeClr val="bg1"/>
                </a:solidFill>
                <a:effectLst>
                  <a:outerShdw blurRad="38100" dist="38100" dir="2700000" algn="tl">
                    <a:srgbClr val="000000">
                      <a:alpha val="43137"/>
                    </a:srgbClr>
                  </a:outerShdw>
                </a:effectLst>
              </a:rPr>
              <a:t>A ، 1931</a:t>
            </a:r>
            <a:endParaRPr lang="fr-FR" sz="2400" b="1" dirty="0" smtClean="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
        <p:nvSpPr>
          <p:cNvPr id="4" name="ZoneTexte 3"/>
          <p:cNvSpPr txBox="1"/>
          <p:nvPr/>
        </p:nvSpPr>
        <p:spPr>
          <a:xfrm>
            <a:off x="786113" y="4655712"/>
            <a:ext cx="4208585" cy="830997"/>
          </a:xfrm>
          <a:prstGeom prst="rect">
            <a:avLst/>
          </a:prstGeom>
          <a:noFill/>
        </p:spPr>
        <p:txBody>
          <a:bodyPr wrap="square" rtlCol="0" anchor="ctr">
            <a:spAutoFit/>
          </a:bodyPr>
          <a:lstStyle/>
          <a:p>
            <a:pPr algn="ctr"/>
            <a:r>
              <a:rPr lang="ar-DZ" sz="2400" b="1" dirty="0" smtClean="0">
                <a:solidFill>
                  <a:schemeClr val="bg1"/>
                </a:solidFill>
                <a:effectLst>
                  <a:outerShdw blurRad="38100" dist="38100" dir="2700000" algn="tl">
                    <a:srgbClr val="000000">
                      <a:alpha val="43137"/>
                    </a:srgbClr>
                  </a:outerShdw>
                </a:effectLst>
              </a:rPr>
              <a:t> مشغل </a:t>
            </a:r>
            <a:r>
              <a:rPr lang="ar-DZ" sz="2400" b="1" dirty="0">
                <a:solidFill>
                  <a:schemeClr val="bg1"/>
                </a:solidFill>
                <a:effectLst>
                  <a:outerShdw blurRad="38100" dist="38100" dir="2700000" algn="tl">
                    <a:srgbClr val="000000">
                      <a:alpha val="43137"/>
                    </a:srgbClr>
                  </a:outerShdw>
                </a:effectLst>
              </a:rPr>
              <a:t>الأقراص المضغوطة </a:t>
            </a:r>
            <a:r>
              <a:rPr lang="fr-FR" sz="2400" b="1" dirty="0">
                <a:solidFill>
                  <a:schemeClr val="bg1"/>
                </a:solidFill>
                <a:effectLst>
                  <a:outerShdw blurRad="38100" dist="38100" dir="2700000" algn="tl">
                    <a:srgbClr val="000000">
                      <a:alpha val="43137"/>
                    </a:srgbClr>
                  </a:outerShdw>
                </a:effectLst>
              </a:rPr>
              <a:t>Philips CD-100</a:t>
            </a:r>
            <a:endParaRPr lang="fr-FR" sz="2400" b="1" dirty="0" smtClean="0">
              <a:solidFill>
                <a:schemeClr val="bg1"/>
              </a:solidFill>
              <a:effectLst>
                <a:outerShdw blurRad="38100" dist="38100" dir="2700000" algn="tl">
                  <a:srgbClr val="000000">
                    <a:alpha val="43137"/>
                  </a:srgbClr>
                </a:outerShdw>
              </a:effectLst>
              <a:latin typeface="Ara Aqeeq Bold" panose="00000500000000000000" pitchFamily="2" charset="-78"/>
              <a:cs typeface="Ara Aqeeq Bold" panose="00000500000000000000" pitchFamily="2" charset="-78"/>
            </a:endParaRPr>
          </a:p>
        </p:txBody>
      </p:sp>
    </p:spTree>
    <p:extLst>
      <p:ext uri="{BB962C8B-B14F-4D97-AF65-F5344CB8AC3E}">
        <p14:creationId xmlns:p14="http://schemas.microsoft.com/office/powerpoint/2010/main" val="1990458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Cover and End Slide Master">
  <a:themeElements>
    <a:clrScheme name="ALLPPT-SOCCER SPORTS">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OCCER SPORTS">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ctr">
          <a:defRPr sz="2400" b="1" dirty="0" smtClean="0">
            <a:solidFill>
              <a:schemeClr val="accent5">
                <a:lumMod val="50000"/>
              </a:schemeClr>
            </a:solidFill>
            <a:latin typeface="Ara Aqeeq Bold" panose="00000500000000000000" pitchFamily="2" charset="-78"/>
            <a:cs typeface="Ara Aqeeq Bold" panose="00000500000000000000" pitchFamily="2" charset="-7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OCCER SPORTS">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2348</TotalTime>
  <Words>2456</Words>
  <Application>Microsoft Office PowerPoint</Application>
  <PresentationFormat>Personnalisé</PresentationFormat>
  <Paragraphs>198</Paragraphs>
  <Slides>27</Slides>
  <Notes>1</Notes>
  <HiddenSlides>0</HiddenSlides>
  <MMClips>0</MMClips>
  <ScaleCrop>false</ScaleCrop>
  <HeadingPairs>
    <vt:vector size="4" baseType="variant">
      <vt:variant>
        <vt:lpstr>Thème</vt:lpstr>
      </vt:variant>
      <vt:variant>
        <vt:i4>3</vt:i4>
      </vt:variant>
      <vt:variant>
        <vt:lpstr>Titres des diapositives</vt:lpstr>
      </vt:variant>
      <vt:variant>
        <vt:i4>27</vt:i4>
      </vt:variant>
    </vt:vector>
  </HeadingPairs>
  <TitlesOfParts>
    <vt:vector size="30" baseType="lpstr">
      <vt:lpstr>Cover and End Slide Master</vt:lpstr>
      <vt:lpstr>Contents Slide Master</vt:lpstr>
      <vt:lpstr>Section Break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www.pptify.com</dc:title>
  <dc:creator>inbox@pptify.com</dc:creator>
  <cp:lastModifiedBy>win</cp:lastModifiedBy>
  <cp:revision>269</cp:revision>
  <dcterms:created xsi:type="dcterms:W3CDTF">2020-01-20T05:08:25Z</dcterms:created>
  <dcterms:modified xsi:type="dcterms:W3CDTF">2024-04-28T23:36:02Z</dcterms:modified>
</cp:coreProperties>
</file>