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5"/>
  </p:notesMasterIdLst>
  <p:handoutMasterIdLst>
    <p:handoutMasterId r:id="rId16"/>
  </p:handoutMasterIdLst>
  <p:sldIdLst>
    <p:sldId id="324" r:id="rId2"/>
    <p:sldId id="259" r:id="rId3"/>
    <p:sldId id="282" r:id="rId4"/>
    <p:sldId id="365" r:id="rId5"/>
    <p:sldId id="316" r:id="rId6"/>
    <p:sldId id="399" r:id="rId7"/>
    <p:sldId id="400" r:id="rId8"/>
    <p:sldId id="394" r:id="rId9"/>
    <p:sldId id="401" r:id="rId10"/>
    <p:sldId id="402" r:id="rId11"/>
    <p:sldId id="403" r:id="rId12"/>
    <p:sldId id="404" r:id="rId13"/>
    <p:sldId id="313"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12/02/2024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12/02/2024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apiumhub.com/tech-blog-barcelona/business-angels-barcelona-madrid/"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apiumhub.com/tech-blog-barcelona/top-tech-trends-technology-landscape/" TargetMode="External"/><Relationship Id="rId4" Type="http://schemas.openxmlformats.org/officeDocument/2006/relationships/hyperlink" Target="https://apiumhub.com/tech-blog-barcelona/venture-capital-investors-spain/"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Entrepreneurshi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en.wikipedia.org/wiki/Economic_model" TargetMode="External"/><Relationship Id="rId4" Type="http://schemas.openxmlformats.org/officeDocument/2006/relationships/hyperlink" Target="https://en.wikipedia.org/wiki/Lean_startup"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99310" y="1911262"/>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5- Finance</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3439671" y="1073182"/>
            <a:ext cx="5524818" cy="1491722"/>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Small business</a:t>
            </a:r>
            <a:r>
              <a:rPr lang="fr-FR" dirty="0">
                <a:solidFill>
                  <a:schemeClr val="tx1"/>
                </a:solidFill>
              </a:rPr>
              <a:t>. In </a:t>
            </a:r>
            <a:r>
              <a:rPr lang="fr-FR" dirty="0" err="1">
                <a:solidFill>
                  <a:schemeClr val="tx1"/>
                </a:solidFill>
              </a:rPr>
              <a:t>order</a:t>
            </a:r>
            <a:r>
              <a:rPr lang="fr-FR" dirty="0">
                <a:solidFill>
                  <a:schemeClr val="tx1"/>
                </a:solidFill>
              </a:rPr>
              <a:t> to </a:t>
            </a:r>
            <a:r>
              <a:rPr lang="fr-FR" dirty="0" err="1">
                <a:solidFill>
                  <a:schemeClr val="tx1"/>
                </a:solidFill>
              </a:rPr>
              <a:t>start</a:t>
            </a:r>
            <a:r>
              <a:rPr lang="fr-FR" dirty="0">
                <a:solidFill>
                  <a:schemeClr val="tx1"/>
                </a:solidFill>
              </a:rPr>
              <a:t> </a:t>
            </a:r>
            <a:r>
              <a:rPr lang="fr-FR" dirty="0" err="1">
                <a:solidFill>
                  <a:schemeClr val="tx1"/>
                </a:solidFill>
              </a:rPr>
              <a:t>one’s</a:t>
            </a:r>
            <a:r>
              <a:rPr lang="fr-FR" dirty="0">
                <a:solidFill>
                  <a:schemeClr val="tx1"/>
                </a:solidFill>
              </a:rPr>
              <a:t> </a:t>
            </a:r>
            <a:r>
              <a:rPr lang="fr-FR" dirty="0" err="1">
                <a:solidFill>
                  <a:schemeClr val="tx1"/>
                </a:solidFill>
              </a:rPr>
              <a:t>own</a:t>
            </a:r>
            <a:r>
              <a:rPr lang="fr-FR" dirty="0">
                <a:solidFill>
                  <a:schemeClr val="tx1"/>
                </a:solidFill>
              </a:rPr>
              <a:t> business, as a </a:t>
            </a:r>
            <a:r>
              <a:rPr lang="fr-FR" dirty="0" err="1">
                <a:solidFill>
                  <a:schemeClr val="tx1"/>
                </a:solidFill>
              </a:rPr>
              <a:t>rule</a:t>
            </a:r>
            <a:r>
              <a:rPr lang="fr-FR" dirty="0">
                <a:solidFill>
                  <a:schemeClr val="tx1"/>
                </a:solidFill>
              </a:rPr>
              <a:t>, </a:t>
            </a:r>
            <a:r>
              <a:rPr lang="fr-FR" dirty="0" err="1">
                <a:solidFill>
                  <a:schemeClr val="tx1"/>
                </a:solidFill>
              </a:rPr>
              <a:t>private</a:t>
            </a:r>
            <a:r>
              <a:rPr lang="fr-FR" dirty="0">
                <a:solidFill>
                  <a:schemeClr val="tx1"/>
                </a:solidFill>
              </a:rPr>
              <a:t> </a:t>
            </a:r>
            <a:r>
              <a:rPr lang="fr-FR" dirty="0" err="1">
                <a:solidFill>
                  <a:schemeClr val="tx1"/>
                </a:solidFill>
              </a:rPr>
              <a:t>savings</a:t>
            </a:r>
            <a:r>
              <a:rPr lang="fr-FR" dirty="0">
                <a:solidFill>
                  <a:schemeClr val="tx1"/>
                </a:solidFill>
              </a:rPr>
              <a:t>, </a:t>
            </a:r>
            <a:r>
              <a:rPr lang="fr-FR" dirty="0" err="1">
                <a:solidFill>
                  <a:schemeClr val="tx1"/>
                </a:solidFill>
              </a:rPr>
              <a:t>investments</a:t>
            </a:r>
            <a:r>
              <a:rPr lang="fr-FR" dirty="0">
                <a:solidFill>
                  <a:schemeClr val="tx1"/>
                </a:solidFill>
              </a:rPr>
              <a:t> on the part of </a:t>
            </a:r>
            <a:r>
              <a:rPr lang="fr-FR" dirty="0" err="1">
                <a:solidFill>
                  <a:schemeClr val="tx1"/>
                </a:solidFill>
              </a:rPr>
              <a:t>one`s</a:t>
            </a:r>
            <a:r>
              <a:rPr lang="fr-FR" dirty="0">
                <a:solidFill>
                  <a:schemeClr val="tx1"/>
                </a:solidFill>
              </a:rPr>
              <a:t> </a:t>
            </a:r>
            <a:r>
              <a:rPr lang="fr-FR" dirty="0" err="1">
                <a:solidFill>
                  <a:schemeClr val="tx1"/>
                </a:solidFill>
              </a:rPr>
              <a:t>family</a:t>
            </a:r>
            <a:r>
              <a:rPr lang="fr-FR" dirty="0">
                <a:solidFill>
                  <a:schemeClr val="tx1"/>
                </a:solidFill>
              </a:rPr>
              <a:t>, </a:t>
            </a:r>
            <a:r>
              <a:rPr lang="fr-FR" dirty="0" err="1">
                <a:solidFill>
                  <a:schemeClr val="tx1"/>
                </a:solidFill>
              </a:rPr>
              <a:t>friends</a:t>
            </a:r>
            <a:r>
              <a:rPr lang="fr-FR" dirty="0">
                <a:solidFill>
                  <a:schemeClr val="tx1"/>
                </a:solidFill>
              </a:rPr>
              <a:t>, </a:t>
            </a:r>
            <a:r>
              <a:rPr lang="fr-FR" dirty="0" err="1">
                <a:solidFill>
                  <a:schemeClr val="tx1"/>
                </a:solidFill>
              </a:rPr>
              <a:t>banking</a:t>
            </a:r>
            <a:r>
              <a:rPr lang="fr-FR" dirty="0">
                <a:solidFill>
                  <a:schemeClr val="tx1"/>
                </a:solidFill>
              </a:rPr>
              <a:t> </a:t>
            </a:r>
            <a:r>
              <a:rPr lang="fr-FR" dirty="0" err="1">
                <a:solidFill>
                  <a:schemeClr val="tx1"/>
                </a:solidFill>
              </a:rPr>
              <a:t>credits</a:t>
            </a:r>
            <a:r>
              <a:rPr lang="fr-FR" dirty="0">
                <a:solidFill>
                  <a:schemeClr val="tx1"/>
                </a:solidFill>
              </a:rPr>
              <a:t> and/or </a:t>
            </a:r>
            <a:r>
              <a:rPr lang="fr-FR" dirty="0" err="1">
                <a:solidFill>
                  <a:schemeClr val="tx1"/>
                </a:solidFill>
              </a:rPr>
              <a:t>investor</a:t>
            </a:r>
            <a:r>
              <a:rPr lang="fr-FR" dirty="0">
                <a:solidFill>
                  <a:schemeClr val="tx1"/>
                </a:solidFill>
              </a:rPr>
              <a:t> </a:t>
            </a:r>
            <a:r>
              <a:rPr lang="fr-FR" dirty="0" err="1">
                <a:solidFill>
                  <a:schemeClr val="tx1"/>
                </a:solidFill>
              </a:rPr>
              <a:t>funds</a:t>
            </a:r>
            <a:r>
              <a:rPr lang="fr-FR" dirty="0">
                <a:solidFill>
                  <a:schemeClr val="tx1"/>
                </a:solidFill>
              </a:rPr>
              <a:t> </a:t>
            </a:r>
            <a:r>
              <a:rPr lang="fr-FR" dirty="0" err="1">
                <a:solidFill>
                  <a:schemeClr val="tx1"/>
                </a:solidFill>
              </a:rPr>
              <a:t>will</a:t>
            </a:r>
            <a:r>
              <a:rPr lang="fr-FR" dirty="0">
                <a:solidFill>
                  <a:schemeClr val="tx1"/>
                </a:solidFill>
              </a:rPr>
              <a:t> do</a:t>
            </a:r>
          </a:p>
        </p:txBody>
      </p:sp>
      <p:sp>
        <p:nvSpPr>
          <p:cNvPr id="11" name="Arrondir un rectangle avec un coin diagonal 10"/>
          <p:cNvSpPr/>
          <p:nvPr/>
        </p:nvSpPr>
        <p:spPr>
          <a:xfrm>
            <a:off x="3439671" y="2615613"/>
            <a:ext cx="5704329" cy="167748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dirty="0">
                <a:solidFill>
                  <a:schemeClr val="tx1"/>
                </a:solidFill>
              </a:rPr>
              <a:t>Financial </a:t>
            </a:r>
            <a:r>
              <a:rPr lang="fr-FR" dirty="0" err="1">
                <a:solidFill>
                  <a:schemeClr val="tx1"/>
                </a:solidFill>
              </a:rPr>
              <a:t>borrowings</a:t>
            </a:r>
            <a:r>
              <a:rPr lang="fr-FR" dirty="0">
                <a:solidFill>
                  <a:schemeClr val="tx1"/>
                </a:solidFill>
              </a:rPr>
              <a:t> </a:t>
            </a:r>
            <a:r>
              <a:rPr lang="fr-FR" dirty="0" err="1">
                <a:solidFill>
                  <a:schemeClr val="tx1"/>
                </a:solidFill>
              </a:rPr>
              <a:t>from</a:t>
            </a:r>
            <a:r>
              <a:rPr lang="fr-FR" dirty="0">
                <a:solidFill>
                  <a:schemeClr val="tx1"/>
                </a:solidFill>
              </a:rPr>
              <a:t> </a:t>
            </a:r>
            <a:r>
              <a:rPr lang="fr-FR" u="sng" dirty="0">
                <a:solidFill>
                  <a:schemeClr val="tx1"/>
                </a:solidFill>
                <a:hlinkClick r:id="rId3"/>
              </a:rPr>
              <a:t>business </a:t>
            </a:r>
            <a:r>
              <a:rPr lang="fr-FR" u="sng" dirty="0" err="1">
                <a:solidFill>
                  <a:schemeClr val="tx1"/>
                </a:solidFill>
                <a:hlinkClick r:id="rId3"/>
              </a:rPr>
              <a:t>angels</a:t>
            </a:r>
            <a:r>
              <a:rPr lang="fr-FR" dirty="0">
                <a:solidFill>
                  <a:schemeClr val="tx1"/>
                </a:solidFill>
              </a:rPr>
              <a:t>, </a:t>
            </a:r>
            <a:r>
              <a:rPr lang="fr-FR" u="sng" dirty="0">
                <a:solidFill>
                  <a:schemeClr val="tx1"/>
                </a:solidFill>
                <a:hlinkClick r:id="rId4"/>
              </a:rPr>
              <a:t>venture </a:t>
            </a:r>
            <a:r>
              <a:rPr lang="fr-FR" u="sng" dirty="0" err="1">
                <a:solidFill>
                  <a:schemeClr val="tx1"/>
                </a:solidFill>
                <a:hlinkClick r:id="rId4"/>
              </a:rPr>
              <a:t>capitals</a:t>
            </a:r>
            <a:r>
              <a:rPr lang="fr-FR" dirty="0">
                <a:solidFill>
                  <a:schemeClr val="tx1"/>
                </a:solidFill>
              </a:rPr>
              <a:t>, and </a:t>
            </a:r>
            <a:r>
              <a:rPr lang="fr-FR" dirty="0" err="1">
                <a:solidFill>
                  <a:schemeClr val="tx1"/>
                </a:solidFill>
              </a:rPr>
              <a:t>investors</a:t>
            </a:r>
            <a:r>
              <a:rPr lang="fr-FR" dirty="0">
                <a:solidFill>
                  <a:schemeClr val="tx1"/>
                </a:solidFill>
              </a:rPr>
              <a:t> </a:t>
            </a:r>
            <a:r>
              <a:rPr lang="fr-FR" dirty="0" err="1">
                <a:solidFill>
                  <a:schemeClr val="tx1"/>
                </a:solidFill>
              </a:rPr>
              <a:t>remain</a:t>
            </a:r>
            <a:r>
              <a:rPr lang="fr-FR" dirty="0">
                <a:solidFill>
                  <a:schemeClr val="tx1"/>
                </a:solidFill>
              </a:rPr>
              <a:t> the </a:t>
            </a:r>
            <a:r>
              <a:rPr lang="fr-FR" dirty="0" err="1">
                <a:solidFill>
                  <a:schemeClr val="tx1"/>
                </a:solidFill>
              </a:rPr>
              <a:t>most</a:t>
            </a:r>
            <a:r>
              <a:rPr lang="fr-FR" dirty="0">
                <a:solidFill>
                  <a:schemeClr val="tx1"/>
                </a:solidFill>
              </a:rPr>
              <a:t> </a:t>
            </a:r>
            <a:r>
              <a:rPr lang="fr-FR" dirty="0" err="1">
                <a:solidFill>
                  <a:schemeClr val="tx1"/>
                </a:solidFill>
              </a:rPr>
              <a:t>common</a:t>
            </a:r>
            <a:r>
              <a:rPr lang="fr-FR" dirty="0">
                <a:solidFill>
                  <a:schemeClr val="tx1"/>
                </a:solidFill>
              </a:rPr>
              <a:t> version. Startup </a:t>
            </a:r>
            <a:r>
              <a:rPr lang="fr-FR" dirty="0" err="1">
                <a:solidFill>
                  <a:schemeClr val="tx1"/>
                </a:solidFill>
              </a:rPr>
              <a:t>should</a:t>
            </a:r>
            <a:r>
              <a:rPr lang="fr-FR" dirty="0">
                <a:solidFill>
                  <a:schemeClr val="tx1"/>
                </a:solidFill>
              </a:rPr>
              <a:t> </a:t>
            </a:r>
            <a:r>
              <a:rPr lang="fr-FR" dirty="0" err="1">
                <a:solidFill>
                  <a:schemeClr val="tx1"/>
                </a:solidFill>
              </a:rPr>
              <a:t>reach</a:t>
            </a:r>
            <a:r>
              <a:rPr lang="fr-FR" dirty="0">
                <a:solidFill>
                  <a:schemeClr val="tx1"/>
                </a:solidFill>
              </a:rPr>
              <a:t> out the stage of </a:t>
            </a:r>
            <a:r>
              <a:rPr lang="fr-FR" dirty="0" err="1">
                <a:solidFill>
                  <a:schemeClr val="tx1"/>
                </a:solidFill>
              </a:rPr>
              <a:t>development</a:t>
            </a:r>
            <a:r>
              <a:rPr lang="fr-FR" dirty="0">
                <a:solidFill>
                  <a:schemeClr val="tx1"/>
                </a:solidFill>
              </a:rPr>
              <a:t>, </a:t>
            </a:r>
            <a:r>
              <a:rPr lang="fr-FR" dirty="0" err="1">
                <a:solidFill>
                  <a:schemeClr val="tx1"/>
                </a:solidFill>
              </a:rPr>
              <a:t>which</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why</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requires</a:t>
            </a:r>
            <a:r>
              <a:rPr lang="fr-FR" dirty="0">
                <a:solidFill>
                  <a:schemeClr val="tx1"/>
                </a:solidFill>
              </a:rPr>
              <a:t> </a:t>
            </a:r>
            <a:r>
              <a:rPr lang="fr-FR" dirty="0" err="1">
                <a:solidFill>
                  <a:schemeClr val="tx1"/>
                </a:solidFill>
              </a:rPr>
              <a:t>additional</a:t>
            </a:r>
            <a:r>
              <a:rPr lang="fr-FR" dirty="0">
                <a:solidFill>
                  <a:schemeClr val="tx1"/>
                </a:solidFill>
              </a:rPr>
              <a:t> capital </a:t>
            </a:r>
            <a:r>
              <a:rPr lang="fr-FR" dirty="0" err="1">
                <a:solidFill>
                  <a:schemeClr val="tx1"/>
                </a:solidFill>
              </a:rPr>
              <a:t>before</a:t>
            </a:r>
            <a:r>
              <a:rPr lang="fr-FR" dirty="0">
                <a:solidFill>
                  <a:schemeClr val="tx1"/>
                </a:solidFill>
              </a:rPr>
              <a:t> the </a:t>
            </a:r>
            <a:r>
              <a:rPr lang="fr-FR" dirty="0" err="1">
                <a:solidFill>
                  <a:schemeClr val="tx1"/>
                </a:solidFill>
              </a:rPr>
              <a:t>company</a:t>
            </a:r>
            <a:r>
              <a:rPr lang="fr-FR" dirty="0">
                <a:solidFill>
                  <a:schemeClr val="tx1"/>
                </a:solidFill>
              </a:rPr>
              <a:t> </a:t>
            </a:r>
            <a:r>
              <a:rPr lang="fr-FR" dirty="0" err="1">
                <a:solidFill>
                  <a:schemeClr val="tx1"/>
                </a:solidFill>
              </a:rPr>
              <a:t>begins</a:t>
            </a:r>
            <a:r>
              <a:rPr lang="fr-FR" dirty="0">
                <a:solidFill>
                  <a:schemeClr val="tx1"/>
                </a:solidFill>
              </a:rPr>
              <a:t> </a:t>
            </a:r>
            <a:r>
              <a:rPr lang="fr-FR" dirty="0" err="1">
                <a:solidFill>
                  <a:schemeClr val="tx1"/>
                </a:solidFill>
              </a:rPr>
              <a:t>making</a:t>
            </a:r>
            <a:r>
              <a:rPr lang="fr-FR" dirty="0">
                <a:solidFill>
                  <a:schemeClr val="tx1"/>
                </a:solidFill>
              </a:rPr>
              <a:t> profits</a:t>
            </a:r>
          </a:p>
        </p:txBody>
      </p:sp>
      <p:sp>
        <p:nvSpPr>
          <p:cNvPr id="16" name="Arrondir un rectangle avec un coin diagonal 15"/>
          <p:cNvSpPr/>
          <p:nvPr/>
        </p:nvSpPr>
        <p:spPr>
          <a:xfrm>
            <a:off x="0" y="492842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6- Technologies</a:t>
            </a:r>
            <a:endParaRPr lang="fr-FR" sz="2400" dirty="0">
              <a:solidFill>
                <a:schemeClr val="tx1"/>
              </a:solidFill>
            </a:endParaRPr>
          </a:p>
        </p:txBody>
      </p:sp>
      <p:sp>
        <p:nvSpPr>
          <p:cNvPr id="17" name="Arrondir un rectangle avec un coin diagonal 16"/>
          <p:cNvSpPr/>
          <p:nvPr/>
        </p:nvSpPr>
        <p:spPr>
          <a:xfrm>
            <a:off x="3189247" y="4500907"/>
            <a:ext cx="5960079" cy="936104"/>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Small business</a:t>
            </a:r>
            <a:r>
              <a:rPr lang="fr-FR" dirty="0">
                <a:solidFill>
                  <a:schemeClr val="tx1"/>
                </a:solidFill>
              </a:rPr>
              <a:t>. There are no </a:t>
            </a:r>
            <a:r>
              <a:rPr lang="fr-FR" dirty="0" err="1">
                <a:solidFill>
                  <a:schemeClr val="tx1"/>
                </a:solidFill>
              </a:rPr>
              <a:t>special</a:t>
            </a:r>
            <a:r>
              <a:rPr lang="fr-FR" dirty="0">
                <a:solidFill>
                  <a:schemeClr val="tx1"/>
                </a:solidFill>
              </a:rPr>
              <a:t> technologies </a:t>
            </a:r>
            <a:r>
              <a:rPr lang="fr-FR" dirty="0" err="1">
                <a:solidFill>
                  <a:schemeClr val="tx1"/>
                </a:solidFill>
              </a:rPr>
              <a:t>required</a:t>
            </a:r>
            <a:endParaRPr lang="fr-FR" dirty="0">
              <a:solidFill>
                <a:schemeClr val="tx1"/>
              </a:solidFill>
            </a:endParaRPr>
          </a:p>
        </p:txBody>
      </p:sp>
      <p:sp>
        <p:nvSpPr>
          <p:cNvPr id="18" name="Arrondir un rectangle avec un coin diagonal 17"/>
          <p:cNvSpPr/>
          <p:nvPr/>
        </p:nvSpPr>
        <p:spPr>
          <a:xfrm>
            <a:off x="3189247" y="5629232"/>
            <a:ext cx="5985109"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Startup</a:t>
            </a:r>
            <a:r>
              <a:rPr lang="fr-FR" dirty="0">
                <a:solidFill>
                  <a:schemeClr val="tx1"/>
                </a:solidFill>
              </a:rPr>
              <a:t>. </a:t>
            </a:r>
            <a:r>
              <a:rPr lang="fr-FR" u="sng" dirty="0">
                <a:solidFill>
                  <a:schemeClr val="tx1"/>
                </a:solidFill>
                <a:hlinkClick r:id="rId5"/>
              </a:rPr>
              <a:t>Technologies</a:t>
            </a:r>
            <a:r>
              <a:rPr lang="fr-FR" dirty="0">
                <a:solidFill>
                  <a:schemeClr val="tx1"/>
                </a:solidFill>
              </a:rPr>
              <a:t> are </a:t>
            </a:r>
            <a:r>
              <a:rPr lang="fr-FR" dirty="0" err="1">
                <a:solidFill>
                  <a:schemeClr val="tx1"/>
                </a:solidFill>
              </a:rPr>
              <a:t>oftentimes</a:t>
            </a:r>
            <a:r>
              <a:rPr lang="fr-FR" dirty="0">
                <a:solidFill>
                  <a:schemeClr val="tx1"/>
                </a:solidFill>
              </a:rPr>
              <a:t> the main </a:t>
            </a:r>
            <a:r>
              <a:rPr lang="fr-FR" dirty="0" err="1">
                <a:solidFill>
                  <a:schemeClr val="tx1"/>
                </a:solidFill>
              </a:rPr>
              <a:t>product</a:t>
            </a:r>
            <a:r>
              <a:rPr lang="fr-FR" dirty="0">
                <a:solidFill>
                  <a:schemeClr val="tx1"/>
                </a:solidFill>
              </a:rPr>
              <a:t> of startup. </a:t>
            </a: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10 differences between startups and small business</a:t>
            </a:r>
            <a:endParaRPr lang="fr-FR" sz="2400" b="1" dirty="0">
              <a:solidFill>
                <a:schemeClr val="tx1"/>
              </a:solidFill>
            </a:endParaRPr>
          </a:p>
        </p:txBody>
      </p:sp>
    </p:spTree>
    <p:extLst>
      <p:ext uri="{BB962C8B-B14F-4D97-AF65-F5344CB8AC3E}">
        <p14:creationId xmlns:p14="http://schemas.microsoft.com/office/powerpoint/2010/main" val="183712408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539552" y="1911262"/>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fr-FR" sz="2400" dirty="0" smtClean="0">
                <a:solidFill>
                  <a:schemeClr val="tx1"/>
                </a:solidFill>
              </a:rPr>
              <a:t>7- </a:t>
            </a:r>
            <a:r>
              <a:rPr lang="fr-FR" sz="2400" b="1" dirty="0" err="1" smtClean="0">
                <a:solidFill>
                  <a:schemeClr val="tx1"/>
                </a:solidFill>
              </a:rPr>
              <a:t>Lifecycle</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3803083" y="1073182"/>
            <a:ext cx="5161405" cy="1279917"/>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dirty="0">
                <a:solidFill>
                  <a:schemeClr val="tx1"/>
                </a:solidFill>
              </a:rPr>
              <a:t>For a </a:t>
            </a:r>
            <a:r>
              <a:rPr lang="fr-FR" b="1" dirty="0" err="1">
                <a:solidFill>
                  <a:schemeClr val="tx1"/>
                </a:solidFill>
              </a:rPr>
              <a:t>small</a:t>
            </a:r>
            <a:r>
              <a:rPr lang="fr-FR" b="1" dirty="0">
                <a:solidFill>
                  <a:schemeClr val="tx1"/>
                </a:solidFill>
              </a:rPr>
              <a:t> business</a:t>
            </a:r>
            <a:r>
              <a:rPr lang="fr-FR" dirty="0">
                <a:solidFill>
                  <a:schemeClr val="tx1"/>
                </a:solidFill>
              </a:rPr>
              <a:t> as </a:t>
            </a:r>
            <a:r>
              <a:rPr lang="fr-FR" dirty="0" err="1">
                <a:solidFill>
                  <a:schemeClr val="tx1"/>
                </a:solidFill>
              </a:rPr>
              <a:t>many</a:t>
            </a:r>
            <a:r>
              <a:rPr lang="fr-FR" dirty="0">
                <a:solidFill>
                  <a:schemeClr val="tx1"/>
                </a:solidFill>
              </a:rPr>
              <a:t> </a:t>
            </a:r>
            <a:r>
              <a:rPr lang="fr-FR" dirty="0" err="1">
                <a:solidFill>
                  <a:schemeClr val="tx1"/>
                </a:solidFill>
              </a:rPr>
              <a:t>workers</a:t>
            </a:r>
            <a:r>
              <a:rPr lang="fr-FR" dirty="0">
                <a:solidFill>
                  <a:schemeClr val="tx1"/>
                </a:solidFill>
              </a:rPr>
              <a:t> are </a:t>
            </a:r>
            <a:r>
              <a:rPr lang="fr-FR" dirty="0" err="1">
                <a:solidFill>
                  <a:schemeClr val="tx1"/>
                </a:solidFill>
              </a:rPr>
              <a:t>usually</a:t>
            </a:r>
            <a:r>
              <a:rPr lang="fr-FR" dirty="0">
                <a:solidFill>
                  <a:schemeClr val="tx1"/>
                </a:solidFill>
              </a:rPr>
              <a:t> </a:t>
            </a:r>
            <a:r>
              <a:rPr lang="fr-FR" dirty="0" err="1">
                <a:solidFill>
                  <a:schemeClr val="tx1"/>
                </a:solidFill>
              </a:rPr>
              <a:t>hired</a:t>
            </a:r>
            <a:r>
              <a:rPr lang="fr-FR" dirty="0">
                <a:solidFill>
                  <a:schemeClr val="tx1"/>
                </a:solidFill>
              </a:rPr>
              <a:t>, as </a:t>
            </a:r>
            <a:r>
              <a:rPr lang="fr-FR" dirty="0" err="1">
                <a:solidFill>
                  <a:schemeClr val="tx1"/>
                </a:solidFill>
              </a:rPr>
              <a:t>needed</a:t>
            </a:r>
            <a:r>
              <a:rPr lang="fr-FR" dirty="0">
                <a:solidFill>
                  <a:schemeClr val="tx1"/>
                </a:solidFill>
              </a:rPr>
              <a:t> </a:t>
            </a:r>
            <a:r>
              <a:rPr lang="fr-FR" dirty="0" err="1">
                <a:solidFill>
                  <a:schemeClr val="tx1"/>
                </a:solidFill>
              </a:rPr>
              <a:t>so</a:t>
            </a:r>
            <a:r>
              <a:rPr lang="fr-FR" dirty="0">
                <a:solidFill>
                  <a:schemeClr val="tx1"/>
                </a:solidFill>
              </a:rPr>
              <a:t> a </a:t>
            </a:r>
            <a:r>
              <a:rPr lang="fr-FR" dirty="0" err="1">
                <a:solidFill>
                  <a:schemeClr val="tx1"/>
                </a:solidFill>
              </a:rPr>
              <a:t>company</a:t>
            </a:r>
            <a:r>
              <a:rPr lang="fr-FR" dirty="0">
                <a:solidFill>
                  <a:schemeClr val="tx1"/>
                </a:solidFill>
              </a:rPr>
              <a:t> </a:t>
            </a:r>
            <a:r>
              <a:rPr lang="fr-FR" dirty="0" err="1">
                <a:solidFill>
                  <a:schemeClr val="tx1"/>
                </a:solidFill>
              </a:rPr>
              <a:t>operate</a:t>
            </a:r>
            <a:r>
              <a:rPr lang="fr-FR" dirty="0">
                <a:solidFill>
                  <a:schemeClr val="tx1"/>
                </a:solidFill>
              </a:rPr>
              <a:t> </a:t>
            </a:r>
            <a:r>
              <a:rPr lang="fr-FR" dirty="0" err="1">
                <a:solidFill>
                  <a:schemeClr val="tx1"/>
                </a:solidFill>
              </a:rPr>
              <a:t>within</a:t>
            </a:r>
            <a:r>
              <a:rPr lang="fr-FR" dirty="0">
                <a:solidFill>
                  <a:schemeClr val="tx1"/>
                </a:solidFill>
              </a:rPr>
              <a:t> the </a:t>
            </a:r>
            <a:r>
              <a:rPr lang="fr-FR" dirty="0" err="1">
                <a:solidFill>
                  <a:schemeClr val="tx1"/>
                </a:solidFill>
              </a:rPr>
              <a:t>established</a:t>
            </a:r>
            <a:r>
              <a:rPr lang="fr-FR" dirty="0">
                <a:solidFill>
                  <a:schemeClr val="tx1"/>
                </a:solidFill>
              </a:rPr>
              <a:t> limitations of </a:t>
            </a:r>
            <a:r>
              <a:rPr lang="fr-FR" dirty="0" err="1">
                <a:solidFill>
                  <a:schemeClr val="tx1"/>
                </a:solidFill>
              </a:rPr>
              <a:t>growth</a:t>
            </a:r>
            <a:r>
              <a:rPr lang="fr-FR" dirty="0">
                <a:solidFill>
                  <a:schemeClr val="tx1"/>
                </a:solidFill>
              </a:rPr>
              <a:t>.</a:t>
            </a:r>
          </a:p>
        </p:txBody>
      </p:sp>
      <p:sp>
        <p:nvSpPr>
          <p:cNvPr id="11" name="Arrondir un rectangle avec un coin diagonal 10"/>
          <p:cNvSpPr/>
          <p:nvPr/>
        </p:nvSpPr>
        <p:spPr>
          <a:xfrm>
            <a:off x="3779912" y="2412166"/>
            <a:ext cx="5364088" cy="1066112"/>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smtClean="0">
                <a:solidFill>
                  <a:schemeClr val="tx1"/>
                </a:solidFill>
              </a:rPr>
              <a:t>Startup</a:t>
            </a:r>
            <a:r>
              <a:rPr lang="fr-FR" dirty="0" smtClean="0">
                <a:solidFill>
                  <a:schemeClr val="tx1"/>
                </a:solidFill>
              </a:rPr>
              <a:t>. 92% of </a:t>
            </a:r>
            <a:r>
              <a:rPr lang="fr-FR" dirty="0" err="1" smtClean="0">
                <a:solidFill>
                  <a:schemeClr val="tx1"/>
                </a:solidFill>
              </a:rPr>
              <a:t>enterprises</a:t>
            </a:r>
            <a:r>
              <a:rPr lang="fr-FR" dirty="0" smtClean="0">
                <a:solidFill>
                  <a:schemeClr val="tx1"/>
                </a:solidFill>
              </a:rPr>
              <a:t> are </a:t>
            </a:r>
            <a:r>
              <a:rPr lang="fr-FR" dirty="0" err="1" smtClean="0">
                <a:solidFill>
                  <a:schemeClr val="tx1"/>
                </a:solidFill>
              </a:rPr>
              <a:t>shut</a:t>
            </a:r>
            <a:r>
              <a:rPr lang="fr-FR" dirty="0" smtClean="0">
                <a:solidFill>
                  <a:schemeClr val="tx1"/>
                </a:solidFill>
              </a:rPr>
              <a:t> down </a:t>
            </a:r>
            <a:r>
              <a:rPr lang="fr-FR" dirty="0" err="1" smtClean="0">
                <a:solidFill>
                  <a:schemeClr val="tx1"/>
                </a:solidFill>
              </a:rPr>
              <a:t>during</a:t>
            </a:r>
            <a:r>
              <a:rPr lang="fr-FR" dirty="0" smtClean="0">
                <a:solidFill>
                  <a:schemeClr val="tx1"/>
                </a:solidFill>
              </a:rPr>
              <a:t> the first </a:t>
            </a:r>
            <a:r>
              <a:rPr lang="fr-FR" dirty="0" err="1" smtClean="0">
                <a:solidFill>
                  <a:schemeClr val="tx1"/>
                </a:solidFill>
              </a:rPr>
              <a:t>three</a:t>
            </a:r>
            <a:r>
              <a:rPr lang="fr-FR" dirty="0" smtClean="0">
                <a:solidFill>
                  <a:schemeClr val="tx1"/>
                </a:solidFill>
              </a:rPr>
              <a:t> </a:t>
            </a:r>
            <a:r>
              <a:rPr lang="fr-FR" dirty="0" err="1" smtClean="0">
                <a:solidFill>
                  <a:schemeClr val="tx1"/>
                </a:solidFill>
              </a:rPr>
              <a:t>years</a:t>
            </a:r>
            <a:endParaRPr lang="fr-FR" dirty="0">
              <a:solidFill>
                <a:schemeClr val="tx1"/>
              </a:solidFill>
            </a:endParaRPr>
          </a:p>
        </p:txBody>
      </p:sp>
      <p:sp>
        <p:nvSpPr>
          <p:cNvPr id="16" name="Arrondir un rectangle avec un coin diagonal 15"/>
          <p:cNvSpPr/>
          <p:nvPr/>
        </p:nvSpPr>
        <p:spPr>
          <a:xfrm>
            <a:off x="590665" y="467324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8- Team </a:t>
            </a:r>
            <a:r>
              <a:rPr lang="fr-FR" sz="2400" b="1" dirty="0">
                <a:solidFill>
                  <a:schemeClr val="tx1"/>
                </a:solidFill>
              </a:rPr>
              <a:t>and management</a:t>
            </a:r>
            <a:endParaRPr lang="fr-FR" sz="2400" dirty="0">
              <a:solidFill>
                <a:schemeClr val="tx1"/>
              </a:solidFill>
            </a:endParaRPr>
          </a:p>
        </p:txBody>
      </p:sp>
      <p:sp>
        <p:nvSpPr>
          <p:cNvPr id="17" name="Arrondir un rectangle avec un coin diagonal 16"/>
          <p:cNvSpPr/>
          <p:nvPr/>
        </p:nvSpPr>
        <p:spPr>
          <a:xfrm>
            <a:off x="3785238" y="4111389"/>
            <a:ext cx="5364088" cy="1439845"/>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dirty="0">
                <a:solidFill>
                  <a:schemeClr val="tx1"/>
                </a:solidFill>
              </a:rPr>
              <a:t>For a </a:t>
            </a:r>
            <a:r>
              <a:rPr lang="fr-FR" b="1" dirty="0" err="1">
                <a:solidFill>
                  <a:schemeClr val="tx1"/>
                </a:solidFill>
              </a:rPr>
              <a:t>small</a:t>
            </a:r>
            <a:r>
              <a:rPr lang="fr-FR" b="1" dirty="0">
                <a:solidFill>
                  <a:schemeClr val="tx1"/>
                </a:solidFill>
              </a:rPr>
              <a:t> business</a:t>
            </a:r>
            <a:r>
              <a:rPr lang="fr-FR" dirty="0">
                <a:solidFill>
                  <a:schemeClr val="tx1"/>
                </a:solidFill>
              </a:rPr>
              <a:t> as </a:t>
            </a:r>
            <a:r>
              <a:rPr lang="fr-FR" dirty="0" err="1">
                <a:solidFill>
                  <a:schemeClr val="tx1"/>
                </a:solidFill>
              </a:rPr>
              <a:t>many</a:t>
            </a:r>
            <a:r>
              <a:rPr lang="fr-FR" dirty="0">
                <a:solidFill>
                  <a:schemeClr val="tx1"/>
                </a:solidFill>
              </a:rPr>
              <a:t> </a:t>
            </a:r>
            <a:r>
              <a:rPr lang="fr-FR" dirty="0" err="1">
                <a:solidFill>
                  <a:schemeClr val="tx1"/>
                </a:solidFill>
              </a:rPr>
              <a:t>workers</a:t>
            </a:r>
            <a:r>
              <a:rPr lang="fr-FR" dirty="0">
                <a:solidFill>
                  <a:schemeClr val="tx1"/>
                </a:solidFill>
              </a:rPr>
              <a:t> are </a:t>
            </a:r>
            <a:r>
              <a:rPr lang="fr-FR" dirty="0" err="1">
                <a:solidFill>
                  <a:schemeClr val="tx1"/>
                </a:solidFill>
              </a:rPr>
              <a:t>usually</a:t>
            </a:r>
            <a:r>
              <a:rPr lang="fr-FR" dirty="0">
                <a:solidFill>
                  <a:schemeClr val="tx1"/>
                </a:solidFill>
              </a:rPr>
              <a:t> </a:t>
            </a:r>
            <a:r>
              <a:rPr lang="fr-FR" dirty="0" err="1">
                <a:solidFill>
                  <a:schemeClr val="tx1"/>
                </a:solidFill>
              </a:rPr>
              <a:t>hired</a:t>
            </a:r>
            <a:r>
              <a:rPr lang="fr-FR" dirty="0">
                <a:solidFill>
                  <a:schemeClr val="tx1"/>
                </a:solidFill>
              </a:rPr>
              <a:t>, as </a:t>
            </a:r>
            <a:r>
              <a:rPr lang="fr-FR" dirty="0" err="1">
                <a:solidFill>
                  <a:schemeClr val="tx1"/>
                </a:solidFill>
              </a:rPr>
              <a:t>needed</a:t>
            </a:r>
            <a:r>
              <a:rPr lang="fr-FR" dirty="0">
                <a:solidFill>
                  <a:schemeClr val="tx1"/>
                </a:solidFill>
              </a:rPr>
              <a:t> </a:t>
            </a:r>
            <a:r>
              <a:rPr lang="fr-FR" dirty="0" err="1">
                <a:solidFill>
                  <a:schemeClr val="tx1"/>
                </a:solidFill>
              </a:rPr>
              <a:t>so</a:t>
            </a:r>
            <a:r>
              <a:rPr lang="fr-FR" dirty="0">
                <a:solidFill>
                  <a:schemeClr val="tx1"/>
                </a:solidFill>
              </a:rPr>
              <a:t> a </a:t>
            </a:r>
            <a:r>
              <a:rPr lang="fr-FR" dirty="0" err="1">
                <a:solidFill>
                  <a:schemeClr val="tx1"/>
                </a:solidFill>
              </a:rPr>
              <a:t>company</a:t>
            </a:r>
            <a:r>
              <a:rPr lang="fr-FR" dirty="0">
                <a:solidFill>
                  <a:schemeClr val="tx1"/>
                </a:solidFill>
              </a:rPr>
              <a:t> </a:t>
            </a:r>
            <a:r>
              <a:rPr lang="fr-FR" dirty="0" err="1">
                <a:solidFill>
                  <a:schemeClr val="tx1"/>
                </a:solidFill>
              </a:rPr>
              <a:t>operate</a:t>
            </a:r>
            <a:r>
              <a:rPr lang="fr-FR" dirty="0">
                <a:solidFill>
                  <a:schemeClr val="tx1"/>
                </a:solidFill>
              </a:rPr>
              <a:t> </a:t>
            </a:r>
            <a:r>
              <a:rPr lang="fr-FR" dirty="0" err="1">
                <a:solidFill>
                  <a:schemeClr val="tx1"/>
                </a:solidFill>
              </a:rPr>
              <a:t>within</a:t>
            </a:r>
            <a:r>
              <a:rPr lang="fr-FR" dirty="0">
                <a:solidFill>
                  <a:schemeClr val="tx1"/>
                </a:solidFill>
              </a:rPr>
              <a:t> the </a:t>
            </a:r>
            <a:r>
              <a:rPr lang="fr-FR" dirty="0" err="1">
                <a:solidFill>
                  <a:schemeClr val="tx1"/>
                </a:solidFill>
              </a:rPr>
              <a:t>established</a:t>
            </a:r>
            <a:r>
              <a:rPr lang="fr-FR" dirty="0">
                <a:solidFill>
                  <a:schemeClr val="tx1"/>
                </a:solidFill>
              </a:rPr>
              <a:t> limitations of </a:t>
            </a:r>
            <a:r>
              <a:rPr lang="fr-FR" dirty="0" err="1">
                <a:solidFill>
                  <a:schemeClr val="tx1"/>
                </a:solidFill>
              </a:rPr>
              <a:t>growth</a:t>
            </a:r>
            <a:r>
              <a:rPr lang="fr-FR" dirty="0">
                <a:solidFill>
                  <a:schemeClr val="tx1"/>
                </a:solidFill>
              </a:rPr>
              <a:t>.</a:t>
            </a:r>
          </a:p>
        </p:txBody>
      </p:sp>
      <p:sp>
        <p:nvSpPr>
          <p:cNvPr id="18" name="Arrondir un rectangle avec un coin diagonal 17"/>
          <p:cNvSpPr/>
          <p:nvPr/>
        </p:nvSpPr>
        <p:spPr>
          <a:xfrm>
            <a:off x="3810268" y="5629232"/>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Startup</a:t>
            </a:r>
            <a:r>
              <a:rPr lang="fr-FR" dirty="0">
                <a:solidFill>
                  <a:schemeClr val="tx1"/>
                </a:solidFill>
              </a:rPr>
              <a:t> manager </a:t>
            </a:r>
            <a:r>
              <a:rPr lang="fr-FR" dirty="0" err="1">
                <a:solidFill>
                  <a:schemeClr val="tx1"/>
                </a:solidFill>
              </a:rPr>
              <a:t>should</a:t>
            </a:r>
            <a:r>
              <a:rPr lang="fr-FR" dirty="0">
                <a:solidFill>
                  <a:schemeClr val="tx1"/>
                </a:solidFill>
              </a:rPr>
              <a:t> </a:t>
            </a:r>
            <a:r>
              <a:rPr lang="fr-FR" dirty="0" err="1">
                <a:solidFill>
                  <a:schemeClr val="tx1"/>
                </a:solidFill>
              </a:rPr>
              <a:t>develop</a:t>
            </a:r>
            <a:r>
              <a:rPr lang="fr-FR" dirty="0">
                <a:solidFill>
                  <a:schemeClr val="tx1"/>
                </a:solidFill>
              </a:rPr>
              <a:t> a leader and </a:t>
            </a:r>
            <a:r>
              <a:rPr lang="fr-FR" dirty="0" err="1">
                <a:solidFill>
                  <a:schemeClr val="tx1"/>
                </a:solidFill>
              </a:rPr>
              <a:t>managing</a:t>
            </a:r>
            <a:r>
              <a:rPr lang="fr-FR" dirty="0">
                <a:solidFill>
                  <a:schemeClr val="tx1"/>
                </a:solidFill>
              </a:rPr>
              <a:t> </a:t>
            </a:r>
            <a:r>
              <a:rPr lang="fr-FR" dirty="0" err="1">
                <a:solidFill>
                  <a:schemeClr val="tx1"/>
                </a:solidFill>
              </a:rPr>
              <a:t>qualities</a:t>
            </a:r>
            <a:r>
              <a:rPr lang="fr-FR" dirty="0">
                <a:solidFill>
                  <a:schemeClr val="tx1"/>
                </a:solidFill>
              </a:rPr>
              <a:t> </a:t>
            </a:r>
            <a:r>
              <a:rPr lang="fr-FR" dirty="0" err="1">
                <a:solidFill>
                  <a:schemeClr val="tx1"/>
                </a:solidFill>
              </a:rPr>
              <a:t>from</a:t>
            </a:r>
            <a:r>
              <a:rPr lang="fr-FR" dirty="0">
                <a:solidFill>
                  <a:schemeClr val="tx1"/>
                </a:solidFill>
              </a:rPr>
              <a:t> the </a:t>
            </a:r>
            <a:r>
              <a:rPr lang="fr-FR" dirty="0" err="1">
                <a:solidFill>
                  <a:schemeClr val="tx1"/>
                </a:solidFill>
              </a:rPr>
              <a:t>very</a:t>
            </a:r>
            <a:r>
              <a:rPr lang="fr-FR" dirty="0">
                <a:solidFill>
                  <a:schemeClr val="tx1"/>
                </a:solidFill>
              </a:rPr>
              <a:t> </a:t>
            </a:r>
            <a:r>
              <a:rPr lang="fr-FR" dirty="0" err="1">
                <a:solidFill>
                  <a:schemeClr val="tx1"/>
                </a:solidFill>
              </a:rPr>
              <a:t>beginning</a:t>
            </a:r>
            <a:r>
              <a:rPr lang="fr-FR" dirty="0">
                <a:solidFill>
                  <a:schemeClr val="tx1"/>
                </a:solidFill>
              </a:rPr>
              <a:t> as long as startup </a:t>
            </a:r>
            <a:r>
              <a:rPr lang="fr-FR" dirty="0" err="1">
                <a:solidFill>
                  <a:schemeClr val="tx1"/>
                </a:solidFill>
              </a:rPr>
              <a:t>should</a:t>
            </a:r>
            <a:r>
              <a:rPr lang="fr-FR" dirty="0">
                <a:solidFill>
                  <a:schemeClr val="tx1"/>
                </a:solidFill>
              </a:rPr>
              <a:t> </a:t>
            </a:r>
            <a:r>
              <a:rPr lang="fr-FR" dirty="0" err="1">
                <a:solidFill>
                  <a:schemeClr val="tx1"/>
                </a:solidFill>
              </a:rPr>
              <a:t>grow</a:t>
            </a:r>
            <a:r>
              <a:rPr lang="fr-FR" dirty="0">
                <a:solidFill>
                  <a:schemeClr val="tx1"/>
                </a:solidFill>
              </a:rPr>
              <a:t> as </a:t>
            </a:r>
            <a:r>
              <a:rPr lang="fr-FR" dirty="0" err="1">
                <a:solidFill>
                  <a:schemeClr val="tx1"/>
                </a:solidFill>
              </a:rPr>
              <a:t>fast</a:t>
            </a:r>
            <a:r>
              <a:rPr lang="fr-FR" dirty="0">
                <a:solidFill>
                  <a:schemeClr val="tx1"/>
                </a:solidFill>
              </a:rPr>
              <a:t> as possible. </a:t>
            </a: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10 differences between startups and small business</a:t>
            </a:r>
            <a:endParaRPr lang="fr-FR" sz="2400" b="1" dirty="0">
              <a:solidFill>
                <a:schemeClr val="tx1"/>
              </a:solidFill>
            </a:endParaRPr>
          </a:p>
        </p:txBody>
      </p:sp>
    </p:spTree>
    <p:extLst>
      <p:ext uri="{BB962C8B-B14F-4D97-AF65-F5344CB8AC3E}">
        <p14:creationId xmlns:p14="http://schemas.microsoft.com/office/powerpoint/2010/main" val="2624767248"/>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539552" y="1911262"/>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fr-FR" sz="2400" dirty="0" smtClean="0">
                <a:solidFill>
                  <a:schemeClr val="tx1"/>
                </a:solidFill>
              </a:rPr>
              <a:t>9- </a:t>
            </a:r>
            <a:r>
              <a:rPr lang="fr-FR" sz="2400" b="1" dirty="0" err="1" smtClean="0">
                <a:solidFill>
                  <a:schemeClr val="tx1"/>
                </a:solidFill>
              </a:rPr>
              <a:t>Way</a:t>
            </a:r>
            <a:r>
              <a:rPr lang="fr-FR" sz="2400" b="1" dirty="0" smtClean="0">
                <a:solidFill>
                  <a:schemeClr val="tx1"/>
                </a:solidFill>
              </a:rPr>
              <a:t> </a:t>
            </a:r>
            <a:r>
              <a:rPr lang="fr-FR" sz="2400" b="1" dirty="0">
                <a:solidFill>
                  <a:schemeClr val="tx1"/>
                </a:solidFill>
              </a:rPr>
              <a:t>of life</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3803083" y="1073182"/>
            <a:ext cx="5161405" cy="1279917"/>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Small business</a:t>
            </a:r>
            <a:r>
              <a:rPr lang="fr-FR" dirty="0">
                <a:solidFill>
                  <a:schemeClr val="tx1"/>
                </a:solidFill>
              </a:rPr>
              <a:t>, </a:t>
            </a:r>
            <a:r>
              <a:rPr lang="fr-FR" dirty="0" err="1">
                <a:solidFill>
                  <a:schemeClr val="tx1"/>
                </a:solidFill>
              </a:rPr>
              <a:t>compared</a:t>
            </a:r>
            <a:r>
              <a:rPr lang="fr-FR" dirty="0">
                <a:solidFill>
                  <a:schemeClr val="tx1"/>
                </a:solidFill>
              </a:rPr>
              <a:t> to startups, </a:t>
            </a:r>
            <a:r>
              <a:rPr lang="fr-FR" dirty="0" err="1">
                <a:solidFill>
                  <a:schemeClr val="tx1"/>
                </a:solidFill>
              </a:rPr>
              <a:t>takes</a:t>
            </a:r>
            <a:r>
              <a:rPr lang="fr-FR" dirty="0">
                <a:solidFill>
                  <a:schemeClr val="tx1"/>
                </a:solidFill>
              </a:rPr>
              <a:t> </a:t>
            </a:r>
            <a:r>
              <a:rPr lang="fr-FR" dirty="0" err="1">
                <a:solidFill>
                  <a:schemeClr val="tx1"/>
                </a:solidFill>
              </a:rPr>
              <a:t>less</a:t>
            </a:r>
            <a:r>
              <a:rPr lang="fr-FR" dirty="0">
                <a:solidFill>
                  <a:schemeClr val="tx1"/>
                </a:solidFill>
              </a:rPr>
              <a:t> of a </a:t>
            </a:r>
            <a:r>
              <a:rPr lang="fr-FR" dirty="0" err="1">
                <a:solidFill>
                  <a:schemeClr val="tx1"/>
                </a:solidFill>
              </a:rPr>
              <a:t>risk</a:t>
            </a:r>
            <a:r>
              <a:rPr lang="fr-FR" dirty="0">
                <a:solidFill>
                  <a:schemeClr val="tx1"/>
                </a:solidFill>
              </a:rPr>
              <a:t> and </a:t>
            </a:r>
            <a:r>
              <a:rPr lang="fr-FR" dirty="0" err="1">
                <a:solidFill>
                  <a:schemeClr val="tx1"/>
                </a:solidFill>
              </a:rPr>
              <a:t>duties</a:t>
            </a:r>
            <a:r>
              <a:rPr lang="fr-FR" dirty="0">
                <a:solidFill>
                  <a:schemeClr val="tx1"/>
                </a:solidFill>
              </a:rPr>
              <a:t>. </a:t>
            </a:r>
            <a:r>
              <a:rPr lang="fr-FR" dirty="0" err="1">
                <a:solidFill>
                  <a:schemeClr val="tx1"/>
                </a:solidFill>
              </a:rPr>
              <a:t>Which</a:t>
            </a:r>
            <a:r>
              <a:rPr lang="fr-FR" dirty="0">
                <a:solidFill>
                  <a:schemeClr val="tx1"/>
                </a:solidFill>
              </a:rPr>
              <a:t> </a:t>
            </a:r>
            <a:r>
              <a:rPr lang="fr-FR" dirty="0" err="1">
                <a:solidFill>
                  <a:schemeClr val="tx1"/>
                </a:solidFill>
              </a:rPr>
              <a:t>makes</a:t>
            </a:r>
            <a:r>
              <a:rPr lang="fr-FR" dirty="0">
                <a:solidFill>
                  <a:schemeClr val="tx1"/>
                </a:solidFill>
              </a:rPr>
              <a:t> </a:t>
            </a:r>
            <a:r>
              <a:rPr lang="fr-FR" dirty="0" err="1">
                <a:solidFill>
                  <a:schemeClr val="tx1"/>
                </a:solidFill>
              </a:rPr>
              <a:t>it</a:t>
            </a:r>
            <a:r>
              <a:rPr lang="fr-FR" dirty="0">
                <a:solidFill>
                  <a:schemeClr val="tx1"/>
                </a:solidFill>
              </a:rPr>
              <a:t> to </a:t>
            </a:r>
            <a:r>
              <a:rPr lang="fr-FR" dirty="0" err="1">
                <a:solidFill>
                  <a:schemeClr val="tx1"/>
                </a:solidFill>
              </a:rPr>
              <a:t>where</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is</a:t>
            </a:r>
            <a:r>
              <a:rPr lang="fr-FR" dirty="0">
                <a:solidFill>
                  <a:schemeClr val="tx1"/>
                </a:solidFill>
              </a:rPr>
              <a:t> possible to combine </a:t>
            </a:r>
            <a:r>
              <a:rPr lang="fr-FR" dirty="0" err="1">
                <a:solidFill>
                  <a:schemeClr val="tx1"/>
                </a:solidFill>
              </a:rPr>
              <a:t>work</a:t>
            </a:r>
            <a:r>
              <a:rPr lang="fr-FR" dirty="0">
                <a:solidFill>
                  <a:schemeClr val="tx1"/>
                </a:solidFill>
              </a:rPr>
              <a:t> and </a:t>
            </a:r>
            <a:r>
              <a:rPr lang="fr-FR" dirty="0" err="1">
                <a:solidFill>
                  <a:schemeClr val="tx1"/>
                </a:solidFill>
              </a:rPr>
              <a:t>personal</a:t>
            </a:r>
            <a:r>
              <a:rPr lang="fr-FR" dirty="0">
                <a:solidFill>
                  <a:schemeClr val="tx1"/>
                </a:solidFill>
              </a:rPr>
              <a:t> life </a:t>
            </a:r>
            <a:r>
              <a:rPr lang="fr-FR" dirty="0" err="1">
                <a:solidFill>
                  <a:schemeClr val="tx1"/>
                </a:solidFill>
              </a:rPr>
              <a:t>well</a:t>
            </a:r>
            <a:r>
              <a:rPr lang="fr-FR" dirty="0">
                <a:solidFill>
                  <a:schemeClr val="tx1"/>
                </a:solidFill>
              </a:rPr>
              <a:t> </a:t>
            </a:r>
            <a:r>
              <a:rPr lang="fr-FR" dirty="0" err="1">
                <a:solidFill>
                  <a:schemeClr val="tx1"/>
                </a:solidFill>
              </a:rPr>
              <a:t>enough</a:t>
            </a:r>
            <a:r>
              <a:rPr lang="fr-FR" dirty="0">
                <a:solidFill>
                  <a:schemeClr val="tx1"/>
                </a:solidFill>
              </a:rPr>
              <a:t>. </a:t>
            </a:r>
          </a:p>
        </p:txBody>
      </p:sp>
      <p:sp>
        <p:nvSpPr>
          <p:cNvPr id="11" name="Arrondir un rectangle avec un coin diagonal 10"/>
          <p:cNvSpPr/>
          <p:nvPr/>
        </p:nvSpPr>
        <p:spPr>
          <a:xfrm>
            <a:off x="3779912" y="2412166"/>
            <a:ext cx="5364088" cy="1066112"/>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Startup</a:t>
            </a:r>
            <a:r>
              <a:rPr lang="fr-FR" dirty="0">
                <a:solidFill>
                  <a:schemeClr val="tx1"/>
                </a:solidFill>
              </a:rPr>
              <a:t>. If </a:t>
            </a:r>
            <a:r>
              <a:rPr lang="fr-FR" dirty="0" err="1">
                <a:solidFill>
                  <a:schemeClr val="tx1"/>
                </a:solidFill>
              </a:rPr>
              <a:t>there</a:t>
            </a:r>
            <a:r>
              <a:rPr lang="fr-FR" dirty="0">
                <a:solidFill>
                  <a:schemeClr val="tx1"/>
                </a:solidFill>
              </a:rPr>
              <a:t> are </a:t>
            </a:r>
            <a:r>
              <a:rPr lang="fr-FR" dirty="0" err="1">
                <a:solidFill>
                  <a:schemeClr val="tx1"/>
                </a:solidFill>
              </a:rPr>
              <a:t>investors</a:t>
            </a:r>
            <a:r>
              <a:rPr lang="fr-FR" dirty="0">
                <a:solidFill>
                  <a:schemeClr val="tx1"/>
                </a:solidFill>
              </a:rPr>
              <a:t>` </a:t>
            </a:r>
            <a:r>
              <a:rPr lang="fr-FR" dirty="0" err="1">
                <a:solidFill>
                  <a:schemeClr val="tx1"/>
                </a:solidFill>
              </a:rPr>
              <a:t>funds</a:t>
            </a:r>
            <a:r>
              <a:rPr lang="fr-FR" dirty="0">
                <a:solidFill>
                  <a:schemeClr val="tx1"/>
                </a:solidFill>
              </a:rPr>
              <a:t>, the </a:t>
            </a:r>
            <a:r>
              <a:rPr lang="fr-FR" dirty="0" err="1">
                <a:solidFill>
                  <a:schemeClr val="tx1"/>
                </a:solidFill>
              </a:rPr>
              <a:t>company</a:t>
            </a:r>
            <a:r>
              <a:rPr lang="fr-FR" dirty="0">
                <a:solidFill>
                  <a:schemeClr val="tx1"/>
                </a:solidFill>
              </a:rPr>
              <a:t> </a:t>
            </a:r>
            <a:r>
              <a:rPr lang="fr-FR" dirty="0" err="1">
                <a:solidFill>
                  <a:schemeClr val="tx1"/>
                </a:solidFill>
              </a:rPr>
              <a:t>will</a:t>
            </a:r>
            <a:r>
              <a:rPr lang="fr-FR" dirty="0">
                <a:solidFill>
                  <a:schemeClr val="tx1"/>
                </a:solidFill>
              </a:rPr>
              <a:t> </a:t>
            </a:r>
            <a:r>
              <a:rPr lang="fr-FR" dirty="0" err="1">
                <a:solidFill>
                  <a:schemeClr val="tx1"/>
                </a:solidFill>
              </a:rPr>
              <a:t>start</a:t>
            </a:r>
            <a:r>
              <a:rPr lang="fr-FR" dirty="0">
                <a:solidFill>
                  <a:schemeClr val="tx1"/>
                </a:solidFill>
              </a:rPr>
              <a:t> </a:t>
            </a:r>
            <a:r>
              <a:rPr lang="fr-FR" dirty="0" err="1">
                <a:solidFill>
                  <a:schemeClr val="tx1"/>
                </a:solidFill>
              </a:rPr>
              <a:t>making</a:t>
            </a:r>
            <a:r>
              <a:rPr lang="fr-FR" dirty="0">
                <a:solidFill>
                  <a:schemeClr val="tx1"/>
                </a:solidFill>
              </a:rPr>
              <a:t> a profit </a:t>
            </a:r>
            <a:r>
              <a:rPr lang="fr-FR" dirty="0" err="1">
                <a:solidFill>
                  <a:schemeClr val="tx1"/>
                </a:solidFill>
              </a:rPr>
              <a:t>earlier</a:t>
            </a:r>
            <a:r>
              <a:rPr lang="fr-FR" dirty="0">
                <a:solidFill>
                  <a:schemeClr val="tx1"/>
                </a:solidFill>
              </a:rPr>
              <a:t>. </a:t>
            </a:r>
            <a:r>
              <a:rPr lang="fr-FR" dirty="0" err="1">
                <a:solidFill>
                  <a:schemeClr val="tx1"/>
                </a:solidFill>
              </a:rPr>
              <a:t>Considering</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there</a:t>
            </a:r>
            <a:r>
              <a:rPr lang="fr-FR" dirty="0">
                <a:solidFill>
                  <a:schemeClr val="tx1"/>
                </a:solidFill>
              </a:rPr>
              <a:t> </a:t>
            </a:r>
            <a:r>
              <a:rPr lang="fr-FR" dirty="0" err="1">
                <a:solidFill>
                  <a:schemeClr val="tx1"/>
                </a:solidFill>
              </a:rPr>
              <a:t>is</a:t>
            </a:r>
            <a:r>
              <a:rPr lang="fr-FR" dirty="0">
                <a:solidFill>
                  <a:schemeClr val="tx1"/>
                </a:solidFill>
              </a:rPr>
              <a:t> no time to </a:t>
            </a:r>
            <a:r>
              <a:rPr lang="fr-FR" dirty="0" err="1">
                <a:solidFill>
                  <a:schemeClr val="tx1"/>
                </a:solidFill>
              </a:rPr>
              <a:t>lose</a:t>
            </a:r>
            <a:r>
              <a:rPr lang="fr-FR" dirty="0">
                <a:solidFill>
                  <a:schemeClr val="tx1"/>
                </a:solidFill>
              </a:rPr>
              <a:t>. </a:t>
            </a:r>
          </a:p>
        </p:txBody>
      </p:sp>
      <p:sp>
        <p:nvSpPr>
          <p:cNvPr id="16" name="Arrondir un rectangle avec un coin diagonal 15"/>
          <p:cNvSpPr/>
          <p:nvPr/>
        </p:nvSpPr>
        <p:spPr>
          <a:xfrm>
            <a:off x="590665" y="467324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10- Exit </a:t>
            </a:r>
            <a:r>
              <a:rPr lang="fr-FR" sz="2400" b="1" dirty="0" err="1">
                <a:solidFill>
                  <a:schemeClr val="tx1"/>
                </a:solidFill>
              </a:rPr>
              <a:t>strategy</a:t>
            </a:r>
            <a:r>
              <a:rPr lang="fr-FR" sz="2400" b="1" dirty="0">
                <a:solidFill>
                  <a:schemeClr val="tx1"/>
                </a:solidFill>
              </a:rPr>
              <a:t> </a:t>
            </a:r>
            <a:endParaRPr lang="fr-FR" sz="2400" dirty="0">
              <a:solidFill>
                <a:schemeClr val="tx1"/>
              </a:solidFill>
            </a:endParaRPr>
          </a:p>
        </p:txBody>
      </p:sp>
      <p:sp>
        <p:nvSpPr>
          <p:cNvPr id="17" name="Arrondir un rectangle avec un coin diagonal 16"/>
          <p:cNvSpPr/>
          <p:nvPr/>
        </p:nvSpPr>
        <p:spPr>
          <a:xfrm>
            <a:off x="3785238" y="4111389"/>
            <a:ext cx="5364088" cy="1439845"/>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Small business</a:t>
            </a:r>
            <a:r>
              <a:rPr lang="fr-FR" dirty="0">
                <a:solidFill>
                  <a:schemeClr val="tx1"/>
                </a:solidFill>
              </a:rPr>
              <a:t>. </a:t>
            </a:r>
            <a:r>
              <a:rPr lang="fr-FR" dirty="0" err="1">
                <a:solidFill>
                  <a:schemeClr val="tx1"/>
                </a:solidFill>
              </a:rPr>
              <a:t>Two</a:t>
            </a:r>
            <a:r>
              <a:rPr lang="fr-FR" dirty="0">
                <a:solidFill>
                  <a:schemeClr val="tx1"/>
                </a:solidFill>
              </a:rPr>
              <a:t> versions </a:t>
            </a:r>
            <a:r>
              <a:rPr lang="fr-FR" dirty="0" err="1">
                <a:solidFill>
                  <a:schemeClr val="tx1"/>
                </a:solidFill>
              </a:rPr>
              <a:t>here</a:t>
            </a:r>
            <a:r>
              <a:rPr lang="fr-FR" dirty="0">
                <a:solidFill>
                  <a:schemeClr val="tx1"/>
                </a:solidFill>
              </a:rPr>
              <a:t>: </a:t>
            </a:r>
            <a:r>
              <a:rPr lang="fr-FR" dirty="0" err="1">
                <a:solidFill>
                  <a:schemeClr val="tx1"/>
                </a:solidFill>
              </a:rPr>
              <a:t>make</a:t>
            </a:r>
            <a:r>
              <a:rPr lang="fr-FR" dirty="0">
                <a:solidFill>
                  <a:schemeClr val="tx1"/>
                </a:solidFill>
              </a:rPr>
              <a:t> </a:t>
            </a:r>
            <a:r>
              <a:rPr lang="fr-FR" dirty="0" err="1">
                <a:solidFill>
                  <a:schemeClr val="tx1"/>
                </a:solidFill>
              </a:rPr>
              <a:t>it</a:t>
            </a:r>
            <a:r>
              <a:rPr lang="fr-FR" dirty="0">
                <a:solidFill>
                  <a:schemeClr val="tx1"/>
                </a:solidFill>
              </a:rPr>
              <a:t> a </a:t>
            </a:r>
            <a:r>
              <a:rPr lang="fr-FR" dirty="0" err="1">
                <a:solidFill>
                  <a:schemeClr val="tx1"/>
                </a:solidFill>
              </a:rPr>
              <a:t>family</a:t>
            </a:r>
            <a:r>
              <a:rPr lang="fr-FR" dirty="0">
                <a:solidFill>
                  <a:schemeClr val="tx1"/>
                </a:solidFill>
              </a:rPr>
              <a:t> business or to </a:t>
            </a:r>
            <a:r>
              <a:rPr lang="fr-FR" dirty="0" err="1">
                <a:solidFill>
                  <a:schemeClr val="tx1"/>
                </a:solidFill>
              </a:rPr>
              <a:t>sell</a:t>
            </a:r>
            <a:r>
              <a:rPr lang="fr-FR" dirty="0">
                <a:solidFill>
                  <a:schemeClr val="tx1"/>
                </a:solidFill>
              </a:rPr>
              <a:t> </a:t>
            </a:r>
            <a:r>
              <a:rPr lang="fr-FR" dirty="0" err="1">
                <a:solidFill>
                  <a:schemeClr val="tx1"/>
                </a:solidFill>
              </a:rPr>
              <a:t>it</a:t>
            </a:r>
            <a:r>
              <a:rPr lang="fr-FR" dirty="0">
                <a:solidFill>
                  <a:schemeClr val="tx1"/>
                </a:solidFill>
              </a:rPr>
              <a:t>.</a:t>
            </a:r>
          </a:p>
        </p:txBody>
      </p:sp>
      <p:sp>
        <p:nvSpPr>
          <p:cNvPr id="18" name="Arrondir un rectangle avec un coin diagonal 17"/>
          <p:cNvSpPr/>
          <p:nvPr/>
        </p:nvSpPr>
        <p:spPr>
          <a:xfrm>
            <a:off x="3810268" y="5629232"/>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Startup</a:t>
            </a:r>
            <a:r>
              <a:rPr lang="fr-FR" dirty="0">
                <a:solidFill>
                  <a:schemeClr val="tx1"/>
                </a:solidFill>
              </a:rPr>
              <a:t>. </a:t>
            </a:r>
            <a:r>
              <a:rPr lang="fr-FR" dirty="0" err="1">
                <a:solidFill>
                  <a:schemeClr val="tx1"/>
                </a:solidFill>
              </a:rPr>
              <a:t>Usually</a:t>
            </a:r>
            <a:r>
              <a:rPr lang="fr-FR" dirty="0">
                <a:solidFill>
                  <a:schemeClr val="tx1"/>
                </a:solidFill>
              </a:rPr>
              <a:t> moves </a:t>
            </a:r>
            <a:r>
              <a:rPr lang="fr-FR" dirty="0" err="1">
                <a:solidFill>
                  <a:schemeClr val="tx1"/>
                </a:solidFill>
              </a:rPr>
              <a:t>towards</a:t>
            </a:r>
            <a:r>
              <a:rPr lang="fr-FR" dirty="0">
                <a:solidFill>
                  <a:schemeClr val="tx1"/>
                </a:solidFill>
              </a:rPr>
              <a:t> </a:t>
            </a:r>
            <a:r>
              <a:rPr lang="fr-FR" dirty="0" err="1">
                <a:solidFill>
                  <a:schemeClr val="tx1"/>
                </a:solidFill>
              </a:rPr>
              <a:t>next</a:t>
            </a:r>
            <a:r>
              <a:rPr lang="fr-FR" dirty="0">
                <a:solidFill>
                  <a:schemeClr val="tx1"/>
                </a:solidFill>
              </a:rPr>
              <a:t> stage via a large deal on sale or IPO – Initial public </a:t>
            </a:r>
            <a:r>
              <a:rPr lang="fr-FR" dirty="0" err="1">
                <a:solidFill>
                  <a:schemeClr val="tx1"/>
                </a:solidFill>
              </a:rPr>
              <a:t>offering</a:t>
            </a:r>
            <a:r>
              <a:rPr lang="fr-FR" dirty="0">
                <a:solidFill>
                  <a:schemeClr val="tx1"/>
                </a:solidFill>
              </a:rPr>
              <a:t>.</a:t>
            </a: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10 differences between startups and small business</a:t>
            </a:r>
            <a:endParaRPr lang="fr-FR" sz="2400" b="1" dirty="0">
              <a:solidFill>
                <a:schemeClr val="tx1"/>
              </a:solidFill>
            </a:endParaRPr>
          </a:p>
        </p:txBody>
      </p:sp>
    </p:spTree>
    <p:extLst>
      <p:ext uri="{BB962C8B-B14F-4D97-AF65-F5344CB8AC3E}">
        <p14:creationId xmlns:p14="http://schemas.microsoft.com/office/powerpoint/2010/main" val="130327603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1st year Master: Entrepreneurship </a:t>
            </a:r>
            <a:r>
              <a:rPr lang="en-US" sz="2800" b="1" dirty="0" smtClean="0">
                <a:solidFill>
                  <a:schemeClr val="tx1"/>
                </a:solidFill>
              </a:rPr>
              <a: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a:t>
            </a:r>
            <a:r>
              <a:rPr lang="en-US" sz="3200" b="1" i="1" dirty="0" smtClean="0">
                <a:solidFill>
                  <a:schemeClr val="accent3"/>
                </a:solidFill>
              </a:rPr>
              <a:t>4:</a:t>
            </a:r>
            <a:endParaRPr lang="en-US" sz="3200" b="1" i="1" dirty="0" smtClean="0">
              <a:solidFill>
                <a:schemeClr val="accent3"/>
              </a:solidFill>
            </a:endParaRPr>
          </a:p>
          <a:p>
            <a:pPr algn="ctr"/>
            <a:r>
              <a:rPr lang="en-US" sz="3200" b="1" i="1" dirty="0" smtClean="0">
                <a:solidFill>
                  <a:schemeClr val="accent3"/>
                </a:solidFill>
              </a:rPr>
              <a:t> </a:t>
            </a:r>
            <a:r>
              <a:rPr lang="fr-FR" sz="2800" b="1" dirty="0"/>
              <a:t>Start-ups VS Small business</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ctr">
              <a:buFontTx/>
              <a:buChar char="-"/>
            </a:pPr>
            <a:r>
              <a:rPr lang="fr-FR" sz="2800" b="1" dirty="0" err="1" smtClean="0">
                <a:solidFill>
                  <a:schemeClr val="accent4">
                    <a:lumMod val="10000"/>
                  </a:schemeClr>
                </a:solidFill>
                <a:latin typeface="Times New Roman" panose="02020603050405020304" pitchFamily="18" charset="0"/>
                <a:cs typeface="Times New Roman" panose="02020603050405020304" pitchFamily="18" charset="0"/>
              </a:rPr>
              <a:t>Definition</a:t>
            </a:r>
            <a:r>
              <a:rPr lang="fr-FR" sz="2800" b="1" dirty="0" smtClean="0">
                <a:solidFill>
                  <a:schemeClr val="accent4">
                    <a:lumMod val="10000"/>
                  </a:schemeClr>
                </a:solidFill>
                <a:latin typeface="Times New Roman" panose="02020603050405020304" pitchFamily="18" charset="0"/>
                <a:cs typeface="Times New Roman" panose="02020603050405020304" pitchFamily="18" charset="0"/>
              </a:rPr>
              <a:t> of Start-ups;</a:t>
            </a:r>
          </a:p>
          <a:p>
            <a:pPr algn="ctr"/>
            <a:r>
              <a:rPr lang="en-US" sz="2800" b="1" dirty="0" smtClean="0">
                <a:solidFill>
                  <a:schemeClr val="tx1"/>
                </a:solidFill>
                <a:latin typeface="Times New Roman" panose="02020603050405020304" pitchFamily="18" charset="0"/>
                <a:cs typeface="Times New Roman" panose="02020603050405020304" pitchFamily="18" charset="0"/>
              </a:rPr>
              <a:t>- Characteristics of Start-ups;</a:t>
            </a:r>
            <a:endParaRPr lang="fr-FR" sz="2800" b="1" dirty="0" smtClean="0">
              <a:solidFill>
                <a:schemeClr val="tx1"/>
              </a:solidFill>
              <a:latin typeface="Times New Roman" panose="02020603050405020304" pitchFamily="18" charset="0"/>
              <a:cs typeface="Times New Roman" panose="02020603050405020304" pitchFamily="18" charset="0"/>
            </a:endParaRPr>
          </a:p>
          <a:p>
            <a:pPr algn="ctr"/>
            <a:r>
              <a:rPr lang="en-US" sz="2800" b="1" dirty="0" smtClean="0">
                <a:solidFill>
                  <a:schemeClr val="tx1"/>
                </a:solidFill>
                <a:latin typeface="Times New Roman" panose="02020603050405020304" pitchFamily="18" charset="0"/>
                <a:cs typeface="Times New Roman" panose="02020603050405020304" pitchFamily="18" charset="0"/>
              </a:rPr>
              <a:t>- </a:t>
            </a:r>
            <a:r>
              <a:rPr lang="fr-FR" sz="2800" b="1" dirty="0">
                <a:solidFill>
                  <a:schemeClr val="tx1"/>
                </a:solidFill>
              </a:rPr>
              <a:t>10 </a:t>
            </a:r>
            <a:r>
              <a:rPr lang="fr-FR" sz="2800" b="1" dirty="0" err="1">
                <a:solidFill>
                  <a:schemeClr val="tx1"/>
                </a:solidFill>
              </a:rPr>
              <a:t>differences</a:t>
            </a:r>
            <a:r>
              <a:rPr lang="fr-FR" sz="2800" b="1" dirty="0">
                <a:solidFill>
                  <a:schemeClr val="tx1"/>
                </a:solidFill>
              </a:rPr>
              <a:t> </a:t>
            </a:r>
            <a:r>
              <a:rPr lang="fr-FR" sz="2800" b="1" dirty="0" err="1">
                <a:solidFill>
                  <a:schemeClr val="tx1"/>
                </a:solidFill>
              </a:rPr>
              <a:t>between</a:t>
            </a:r>
            <a:r>
              <a:rPr lang="fr-FR" sz="2800" b="1" dirty="0">
                <a:solidFill>
                  <a:schemeClr val="tx1"/>
                </a:solidFill>
              </a:rPr>
              <a:t> startups and </a:t>
            </a:r>
            <a:r>
              <a:rPr lang="fr-FR" sz="2800" b="1" dirty="0" err="1">
                <a:solidFill>
                  <a:schemeClr val="tx1"/>
                </a:solidFill>
              </a:rPr>
              <a:t>small</a:t>
            </a:r>
            <a:r>
              <a:rPr lang="fr-FR" sz="2800" b="1" dirty="0">
                <a:solidFill>
                  <a:schemeClr val="tx1"/>
                </a:solidFill>
              </a:rPr>
              <a:t> business</a:t>
            </a:r>
          </a:p>
          <a:p>
            <a:pPr algn="ctr"/>
            <a:r>
              <a:rPr lang="en-US" sz="2800" b="1" dirty="0" smtClean="0">
                <a:solidFill>
                  <a:schemeClr val="tx1"/>
                </a:solidFill>
                <a:latin typeface="Times New Roman" panose="02020603050405020304" pitchFamily="18" charset="0"/>
                <a:cs typeface="Times New Roman" panose="02020603050405020304" pitchFamily="18" charset="0"/>
              </a:rPr>
              <a:t>.</a:t>
            </a: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Start-up’ </a:t>
            </a:r>
            <a:r>
              <a:rPr lang="fr-FR" sz="2800" b="1" dirty="0" err="1" smtClean="0">
                <a:solidFill>
                  <a:schemeClr val="accent4">
                    <a:lumMod val="10000"/>
                  </a:schemeClr>
                </a:solidFill>
              </a:rPr>
              <a:t>definition</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fr-FR" sz="2400" dirty="0">
                <a:solidFill>
                  <a:schemeClr val="tx1"/>
                </a:solidFill>
              </a:rPr>
              <a:t>A </a:t>
            </a:r>
            <a:r>
              <a:rPr lang="fr-FR" sz="2400" b="1" dirty="0">
                <a:solidFill>
                  <a:schemeClr val="tx1"/>
                </a:solidFill>
              </a:rPr>
              <a:t>startup</a:t>
            </a:r>
            <a:r>
              <a:rPr lang="fr-FR" sz="2400" dirty="0">
                <a:solidFill>
                  <a:schemeClr val="tx1"/>
                </a:solidFill>
              </a:rPr>
              <a:t> or </a:t>
            </a:r>
            <a:r>
              <a:rPr lang="fr-FR" sz="2400" b="1" dirty="0">
                <a:solidFill>
                  <a:schemeClr val="tx1"/>
                </a:solidFill>
              </a:rPr>
              <a:t>start-up</a:t>
            </a:r>
            <a:r>
              <a:rPr lang="fr-FR" sz="2400" dirty="0">
                <a:solidFill>
                  <a:schemeClr val="tx1"/>
                </a:solidFill>
              </a:rPr>
              <a:t> </a:t>
            </a:r>
            <a:r>
              <a:rPr lang="fr-FR" sz="2400" dirty="0" err="1">
                <a:solidFill>
                  <a:schemeClr val="tx1"/>
                </a:solidFill>
              </a:rPr>
              <a:t>is</a:t>
            </a:r>
            <a:r>
              <a:rPr lang="fr-FR" sz="2400" dirty="0">
                <a:solidFill>
                  <a:schemeClr val="tx1"/>
                </a:solidFill>
              </a:rPr>
              <a:t> a </a:t>
            </a:r>
            <a:r>
              <a:rPr lang="fr-FR" sz="2400" dirty="0" err="1">
                <a:solidFill>
                  <a:schemeClr val="tx1"/>
                </a:solidFill>
              </a:rPr>
              <a:t>company</a:t>
            </a:r>
            <a:r>
              <a:rPr lang="fr-FR" sz="2400" dirty="0">
                <a:solidFill>
                  <a:schemeClr val="tx1"/>
                </a:solidFill>
              </a:rPr>
              <a:t> or </a:t>
            </a:r>
            <a:r>
              <a:rPr lang="fr-FR" sz="2400" dirty="0" err="1">
                <a:solidFill>
                  <a:schemeClr val="tx1"/>
                </a:solidFill>
              </a:rPr>
              <a:t>project</a:t>
            </a:r>
            <a:r>
              <a:rPr lang="fr-FR" sz="2400" dirty="0">
                <a:solidFill>
                  <a:schemeClr val="tx1"/>
                </a:solidFill>
              </a:rPr>
              <a:t> </a:t>
            </a:r>
            <a:r>
              <a:rPr lang="fr-FR" sz="2400" dirty="0" err="1">
                <a:solidFill>
                  <a:schemeClr val="tx1"/>
                </a:solidFill>
              </a:rPr>
              <a:t>undertaken</a:t>
            </a:r>
            <a:r>
              <a:rPr lang="fr-FR" sz="2400" dirty="0">
                <a:solidFill>
                  <a:schemeClr val="tx1"/>
                </a:solidFill>
              </a:rPr>
              <a:t> by an </a:t>
            </a:r>
            <a:r>
              <a:rPr lang="fr-FR" sz="2400" u="sng" dirty="0">
                <a:solidFill>
                  <a:schemeClr val="tx1"/>
                </a:solidFill>
                <a:hlinkClick r:id="rId3" tooltip="Entrepreneurship"/>
              </a:rPr>
              <a:t>entrepreneur</a:t>
            </a:r>
            <a:r>
              <a:rPr lang="fr-FR" sz="2400" dirty="0">
                <a:solidFill>
                  <a:schemeClr val="tx1"/>
                </a:solidFill>
              </a:rPr>
              <a:t> to </a:t>
            </a:r>
            <a:r>
              <a:rPr lang="fr-FR" sz="2400" dirty="0" err="1">
                <a:solidFill>
                  <a:schemeClr val="tx1"/>
                </a:solidFill>
              </a:rPr>
              <a:t>seek</a:t>
            </a:r>
            <a:r>
              <a:rPr lang="fr-FR" sz="2400" dirty="0">
                <a:solidFill>
                  <a:schemeClr val="tx1"/>
                </a:solidFill>
              </a:rPr>
              <a:t>, </a:t>
            </a:r>
            <a:r>
              <a:rPr lang="fr-FR" sz="2400" u="sng" dirty="0" err="1">
                <a:solidFill>
                  <a:schemeClr val="tx1"/>
                </a:solidFill>
                <a:hlinkClick r:id="rId4" tooltip="Lean startup"/>
              </a:rPr>
              <a:t>develop</a:t>
            </a:r>
            <a:r>
              <a:rPr lang="fr-FR" sz="2400" u="sng" dirty="0">
                <a:solidFill>
                  <a:schemeClr val="tx1"/>
                </a:solidFill>
                <a:hlinkClick r:id="rId4" tooltip="Lean startup"/>
              </a:rPr>
              <a:t>, and </a:t>
            </a:r>
            <a:r>
              <a:rPr lang="fr-FR" sz="2400" u="sng" dirty="0" err="1">
                <a:solidFill>
                  <a:schemeClr val="tx1"/>
                </a:solidFill>
                <a:hlinkClick r:id="rId4" tooltip="Lean startup"/>
              </a:rPr>
              <a:t>validate</a:t>
            </a:r>
            <a:r>
              <a:rPr lang="fr-FR" sz="2400" dirty="0">
                <a:solidFill>
                  <a:schemeClr val="tx1"/>
                </a:solidFill>
              </a:rPr>
              <a:t> a </a:t>
            </a:r>
            <a:r>
              <a:rPr lang="fr-FR" sz="2400" dirty="0" err="1">
                <a:solidFill>
                  <a:schemeClr val="tx1"/>
                </a:solidFill>
              </a:rPr>
              <a:t>scalable</a:t>
            </a:r>
            <a:r>
              <a:rPr lang="fr-FR" sz="2400" dirty="0">
                <a:solidFill>
                  <a:schemeClr val="tx1"/>
                </a:solidFill>
              </a:rPr>
              <a:t> </a:t>
            </a:r>
            <a:r>
              <a:rPr lang="fr-FR" sz="2400" u="sng" dirty="0" err="1">
                <a:solidFill>
                  <a:schemeClr val="tx1"/>
                </a:solidFill>
                <a:hlinkClick r:id="rId5"/>
              </a:rPr>
              <a:t>economic</a:t>
            </a:r>
            <a:r>
              <a:rPr lang="fr-FR" sz="2400" u="sng" dirty="0">
                <a:solidFill>
                  <a:schemeClr val="tx1"/>
                </a:solidFill>
                <a:hlinkClick r:id="rId5"/>
              </a:rPr>
              <a:t> model</a:t>
            </a:r>
            <a:r>
              <a:rPr lang="fr-FR" sz="2400" dirty="0">
                <a:solidFill>
                  <a:schemeClr val="tx1"/>
                </a:solidFill>
              </a:rPr>
              <a:t>. </a:t>
            </a:r>
            <a:r>
              <a:rPr lang="fr-FR" sz="2400" dirty="0" err="1">
                <a:solidFill>
                  <a:schemeClr val="tx1"/>
                </a:solidFill>
              </a:rPr>
              <a:t>While</a:t>
            </a:r>
            <a:r>
              <a:rPr lang="fr-FR" sz="2400" dirty="0">
                <a:solidFill>
                  <a:schemeClr val="tx1"/>
                </a:solidFill>
              </a:rPr>
              <a:t> </a:t>
            </a:r>
            <a:r>
              <a:rPr lang="fr-FR" sz="2400" u="sng" dirty="0" err="1">
                <a:solidFill>
                  <a:schemeClr val="tx1"/>
                </a:solidFill>
                <a:hlinkClick r:id="rId3" tooltip="Entrepreneurship"/>
              </a:rPr>
              <a:t>entrepreneurship</a:t>
            </a:r>
            <a:r>
              <a:rPr lang="fr-FR" sz="2400" dirty="0">
                <a:solidFill>
                  <a:schemeClr val="tx1"/>
                </a:solidFill>
              </a:rPr>
              <a:t> </a:t>
            </a:r>
            <a:r>
              <a:rPr lang="fr-FR" sz="2400" dirty="0" err="1">
                <a:solidFill>
                  <a:schemeClr val="tx1"/>
                </a:solidFill>
              </a:rPr>
              <a:t>refers</a:t>
            </a:r>
            <a:r>
              <a:rPr lang="fr-FR" sz="2400" dirty="0">
                <a:solidFill>
                  <a:schemeClr val="tx1"/>
                </a:solidFill>
              </a:rPr>
              <a:t> to all new businesses, </a:t>
            </a:r>
            <a:r>
              <a:rPr lang="fr-FR" sz="2400" dirty="0" err="1">
                <a:solidFill>
                  <a:schemeClr val="tx1"/>
                </a:solidFill>
              </a:rPr>
              <a:t>including</a:t>
            </a:r>
            <a:r>
              <a:rPr lang="fr-FR" sz="2400" dirty="0">
                <a:solidFill>
                  <a:schemeClr val="tx1"/>
                </a:solidFill>
              </a:rPr>
              <a:t> self-</a:t>
            </a:r>
            <a:r>
              <a:rPr lang="fr-FR" sz="2400" dirty="0" err="1">
                <a:solidFill>
                  <a:schemeClr val="tx1"/>
                </a:solidFill>
              </a:rPr>
              <a:t>employment</a:t>
            </a:r>
            <a:r>
              <a:rPr lang="fr-FR" sz="2400" dirty="0">
                <a:solidFill>
                  <a:schemeClr val="tx1"/>
                </a:solidFill>
              </a:rPr>
              <a:t> and businesses </a:t>
            </a:r>
            <a:r>
              <a:rPr lang="fr-FR" sz="2400" dirty="0" err="1">
                <a:solidFill>
                  <a:schemeClr val="tx1"/>
                </a:solidFill>
              </a:rPr>
              <a:t>that</a:t>
            </a:r>
            <a:r>
              <a:rPr lang="fr-FR" sz="2400" dirty="0">
                <a:solidFill>
                  <a:schemeClr val="tx1"/>
                </a:solidFill>
              </a:rPr>
              <a:t> </a:t>
            </a:r>
            <a:r>
              <a:rPr lang="fr-FR" sz="2400" dirty="0" err="1">
                <a:solidFill>
                  <a:schemeClr val="tx1"/>
                </a:solidFill>
              </a:rPr>
              <a:t>never</a:t>
            </a:r>
            <a:r>
              <a:rPr lang="fr-FR" sz="2400" dirty="0">
                <a:solidFill>
                  <a:schemeClr val="tx1"/>
                </a:solidFill>
              </a:rPr>
              <a:t> </a:t>
            </a:r>
            <a:r>
              <a:rPr lang="fr-FR" sz="2400" dirty="0" err="1">
                <a:solidFill>
                  <a:schemeClr val="tx1"/>
                </a:solidFill>
              </a:rPr>
              <a:t>intend</a:t>
            </a:r>
            <a:r>
              <a:rPr lang="fr-FR" sz="2400" dirty="0">
                <a:solidFill>
                  <a:schemeClr val="tx1"/>
                </a:solidFill>
              </a:rPr>
              <a:t> to </a:t>
            </a:r>
            <a:r>
              <a:rPr lang="fr-FR" sz="2400" dirty="0" err="1">
                <a:solidFill>
                  <a:schemeClr val="tx1"/>
                </a:solidFill>
              </a:rPr>
              <a:t>become</a:t>
            </a:r>
            <a:r>
              <a:rPr lang="fr-FR" sz="2400" dirty="0">
                <a:solidFill>
                  <a:schemeClr val="tx1"/>
                </a:solidFill>
              </a:rPr>
              <a:t> </a:t>
            </a:r>
            <a:r>
              <a:rPr lang="fr-FR" sz="2400" dirty="0" err="1">
                <a:solidFill>
                  <a:schemeClr val="tx1"/>
                </a:solidFill>
              </a:rPr>
              <a:t>registered</a:t>
            </a:r>
            <a:r>
              <a:rPr lang="fr-FR" sz="2400" dirty="0">
                <a:solidFill>
                  <a:schemeClr val="tx1"/>
                </a:solidFill>
              </a:rPr>
              <a:t>, startups </a:t>
            </a:r>
            <a:r>
              <a:rPr lang="fr-FR" sz="2400" dirty="0" err="1">
                <a:solidFill>
                  <a:schemeClr val="tx1"/>
                </a:solidFill>
              </a:rPr>
              <a:t>refer</a:t>
            </a:r>
            <a:r>
              <a:rPr lang="fr-FR" sz="2400" dirty="0">
                <a:solidFill>
                  <a:schemeClr val="tx1"/>
                </a:solidFill>
              </a:rPr>
              <a:t> to new businesses </a:t>
            </a:r>
            <a:r>
              <a:rPr lang="fr-FR" sz="2400" dirty="0" err="1">
                <a:solidFill>
                  <a:schemeClr val="tx1"/>
                </a:solidFill>
              </a:rPr>
              <a:t>that</a:t>
            </a:r>
            <a:r>
              <a:rPr lang="fr-FR" sz="2400" dirty="0">
                <a:solidFill>
                  <a:schemeClr val="tx1"/>
                </a:solidFill>
              </a:rPr>
              <a:t> </a:t>
            </a:r>
            <a:r>
              <a:rPr lang="fr-FR" sz="2400" dirty="0" err="1">
                <a:solidFill>
                  <a:schemeClr val="tx1"/>
                </a:solidFill>
              </a:rPr>
              <a:t>intend</a:t>
            </a:r>
            <a:r>
              <a:rPr lang="fr-FR" sz="2400" dirty="0">
                <a:solidFill>
                  <a:schemeClr val="tx1"/>
                </a:solidFill>
              </a:rPr>
              <a:t> to </a:t>
            </a:r>
            <a:r>
              <a:rPr lang="fr-FR" sz="2400" dirty="0" err="1">
                <a:solidFill>
                  <a:schemeClr val="tx1"/>
                </a:solidFill>
              </a:rPr>
              <a:t>grow</a:t>
            </a:r>
            <a:r>
              <a:rPr lang="fr-FR" sz="2400" dirty="0">
                <a:solidFill>
                  <a:schemeClr val="tx1"/>
                </a:solidFill>
              </a:rPr>
              <a:t> large </a:t>
            </a:r>
            <a:r>
              <a:rPr lang="fr-FR" sz="2400" dirty="0" err="1">
                <a:solidFill>
                  <a:schemeClr val="tx1"/>
                </a:solidFill>
              </a:rPr>
              <a:t>beyond</a:t>
            </a:r>
            <a:r>
              <a:rPr lang="fr-FR" sz="2400" dirty="0">
                <a:solidFill>
                  <a:schemeClr val="tx1"/>
                </a:solidFill>
              </a:rPr>
              <a:t> the solo </a:t>
            </a:r>
            <a:r>
              <a:rPr lang="fr-FR" sz="2400" dirty="0" err="1">
                <a:solidFill>
                  <a:schemeClr val="tx1"/>
                </a:solidFill>
              </a:rPr>
              <a:t>founder</a:t>
            </a:r>
            <a:r>
              <a:rPr lang="fr-FR" sz="2400" dirty="0">
                <a:solidFill>
                  <a:schemeClr val="tx1"/>
                </a:solidFill>
              </a:rPr>
              <a:t>. At the </a:t>
            </a:r>
            <a:r>
              <a:rPr lang="fr-FR" sz="2400" dirty="0" err="1">
                <a:solidFill>
                  <a:schemeClr val="tx1"/>
                </a:solidFill>
              </a:rPr>
              <a:t>beginning</a:t>
            </a:r>
            <a:r>
              <a:rPr lang="fr-FR" sz="2400" dirty="0">
                <a:solidFill>
                  <a:schemeClr val="tx1"/>
                </a:solidFill>
              </a:rPr>
              <a:t>, startups face high </a:t>
            </a:r>
            <a:r>
              <a:rPr lang="fr-FR" sz="2400" dirty="0" err="1">
                <a:solidFill>
                  <a:schemeClr val="tx1"/>
                </a:solidFill>
              </a:rPr>
              <a:t>uncertainty</a:t>
            </a:r>
            <a:r>
              <a:rPr lang="fr-FR" sz="2400" baseline="30000" dirty="0">
                <a:solidFill>
                  <a:schemeClr val="tx1"/>
                </a:solidFill>
              </a:rPr>
              <a:t> </a:t>
            </a:r>
            <a:r>
              <a:rPr lang="fr-FR" sz="2400" dirty="0">
                <a:solidFill>
                  <a:schemeClr val="tx1"/>
                </a:solidFill>
              </a:rPr>
              <a:t> and have high rates of </a:t>
            </a:r>
            <a:r>
              <a:rPr lang="fr-FR" sz="2400" dirty="0" err="1">
                <a:solidFill>
                  <a:schemeClr val="tx1"/>
                </a:solidFill>
              </a:rPr>
              <a:t>failure</a:t>
            </a:r>
            <a:r>
              <a:rPr lang="fr-FR" sz="2400" dirty="0">
                <a:solidFill>
                  <a:schemeClr val="tx1"/>
                </a:solidFill>
              </a:rPr>
              <a:t>, but a </a:t>
            </a:r>
            <a:r>
              <a:rPr lang="fr-FR" sz="2400" dirty="0" err="1">
                <a:solidFill>
                  <a:schemeClr val="tx1"/>
                </a:solidFill>
              </a:rPr>
              <a:t>minority</a:t>
            </a:r>
            <a:r>
              <a:rPr lang="fr-FR" sz="2400" dirty="0">
                <a:solidFill>
                  <a:schemeClr val="tx1"/>
                </a:solidFill>
              </a:rPr>
              <a:t> of </a:t>
            </a:r>
            <a:r>
              <a:rPr lang="fr-FR" sz="2400" dirty="0" err="1">
                <a:solidFill>
                  <a:schemeClr val="tx1"/>
                </a:solidFill>
              </a:rPr>
              <a:t>them</a:t>
            </a:r>
            <a:r>
              <a:rPr lang="fr-FR" sz="2400" dirty="0">
                <a:solidFill>
                  <a:schemeClr val="tx1"/>
                </a:solidFill>
              </a:rPr>
              <a:t> do go on to </a:t>
            </a:r>
            <a:r>
              <a:rPr lang="fr-FR" sz="2400" dirty="0" err="1">
                <a:solidFill>
                  <a:schemeClr val="tx1"/>
                </a:solidFill>
              </a:rPr>
              <a:t>be</a:t>
            </a:r>
            <a:r>
              <a:rPr lang="fr-FR" sz="2400" dirty="0">
                <a:solidFill>
                  <a:schemeClr val="tx1"/>
                </a:solidFill>
              </a:rPr>
              <a:t> </a:t>
            </a:r>
            <a:r>
              <a:rPr lang="fr-FR" sz="2400" dirty="0" err="1">
                <a:solidFill>
                  <a:schemeClr val="tx1"/>
                </a:solidFill>
              </a:rPr>
              <a:t>successful</a:t>
            </a:r>
            <a:r>
              <a:rPr lang="fr-FR" sz="2400" dirty="0">
                <a:solidFill>
                  <a:schemeClr val="tx1"/>
                </a:solidFill>
              </a:rPr>
              <a:t> and </a:t>
            </a:r>
            <a:r>
              <a:rPr lang="fr-FR" sz="2400" dirty="0" err="1">
                <a:solidFill>
                  <a:schemeClr val="tx1"/>
                </a:solidFill>
              </a:rPr>
              <a:t>influential</a:t>
            </a:r>
            <a:r>
              <a:rPr lang="fr-FR" sz="2400" dirty="0">
                <a:solidFill>
                  <a:schemeClr val="tx1"/>
                </a:solidFill>
              </a:rPr>
              <a:t>.</a:t>
            </a:r>
          </a:p>
          <a:p>
            <a:pPr algn="just"/>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0" name="Ruban vers le bas 9"/>
          <p:cNvSpPr/>
          <p:nvPr/>
        </p:nvSpPr>
        <p:spPr>
          <a:xfrm>
            <a:off x="857224" y="1"/>
            <a:ext cx="7286676" cy="634164"/>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dirty="0" smtClean="0">
              <a:solidFill>
                <a:schemeClr val="tx1"/>
              </a:solidFill>
            </a:endParaRPr>
          </a:p>
          <a:p>
            <a:pPr algn="ctr"/>
            <a:r>
              <a:rPr lang="fr-FR" sz="2400" b="1" dirty="0" smtClean="0">
                <a:solidFill>
                  <a:schemeClr val="tx1"/>
                </a:solidFill>
              </a:rPr>
              <a:t>Startup’ </a:t>
            </a:r>
            <a:r>
              <a:rPr lang="fr-FR" sz="2400" b="1" dirty="0" err="1">
                <a:solidFill>
                  <a:schemeClr val="tx1"/>
                </a:solidFill>
              </a:rPr>
              <a:t>characteristics</a:t>
            </a:r>
            <a:endParaRPr lang="fr-FR" sz="2400" b="1" dirty="0" smtClean="0">
              <a:solidFill>
                <a:schemeClr val="tx1"/>
              </a:solidFill>
            </a:endParaRPr>
          </a:p>
          <a:p>
            <a:pPr algn="ctr"/>
            <a:endParaRPr lang="fr-FR" sz="2400" dirty="0">
              <a:solidFill>
                <a:schemeClr val="tx1"/>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3831394066"/>
              </p:ext>
            </p:extLst>
          </p:nvPr>
        </p:nvGraphicFramePr>
        <p:xfrm>
          <a:off x="323528" y="911165"/>
          <a:ext cx="8496944" cy="5398156"/>
        </p:xfrm>
        <a:graphic>
          <a:graphicData uri="http://schemas.openxmlformats.org/drawingml/2006/table">
            <a:tbl>
              <a:tblPr firstRow="1" bandRow="1">
                <a:tableStyleId>{5C22544A-7EE6-4342-B048-85BDC9FD1C3A}</a:tableStyleId>
              </a:tblPr>
              <a:tblGrid>
                <a:gridCol w="4248472"/>
                <a:gridCol w="4248472"/>
              </a:tblGrid>
              <a:tr h="532521">
                <a:tc>
                  <a:txBody>
                    <a:bodyPr/>
                    <a:lstStyle/>
                    <a:p>
                      <a:r>
                        <a:rPr lang="fr-FR" dirty="0" err="1" smtClean="0"/>
                        <a:t>Company</a:t>
                      </a:r>
                      <a:endParaRPr lang="fr-FR" dirty="0"/>
                    </a:p>
                  </a:txBody>
                  <a:tcPr/>
                </a:tc>
                <a:tc>
                  <a:txBody>
                    <a:bodyPr/>
                    <a:lstStyle/>
                    <a:p>
                      <a:r>
                        <a:rPr kumimoji="0" lang="fr-FR" sz="1800" b="1" kern="1200" dirty="0" smtClean="0">
                          <a:solidFill>
                            <a:schemeClr val="lt1"/>
                          </a:solidFill>
                          <a:effectLst/>
                          <a:latin typeface="+mn-lt"/>
                          <a:ea typeface="+mn-ea"/>
                          <a:cs typeface="+mn-cs"/>
                        </a:rPr>
                        <a:t>new, </a:t>
                      </a:r>
                      <a:r>
                        <a:rPr kumimoji="0" lang="fr-FR" sz="1800" b="1" kern="1200" dirty="0" err="1" smtClean="0">
                          <a:solidFill>
                            <a:schemeClr val="lt1"/>
                          </a:solidFill>
                          <a:effectLst/>
                          <a:latin typeface="+mn-lt"/>
                          <a:ea typeface="+mn-ea"/>
                          <a:cs typeface="+mn-cs"/>
                        </a:rPr>
                        <a:t>recently</a:t>
                      </a:r>
                      <a:r>
                        <a:rPr kumimoji="0" lang="fr-FR" sz="1800" b="1" kern="1200" dirty="0" smtClean="0">
                          <a:solidFill>
                            <a:schemeClr val="lt1"/>
                          </a:solidFill>
                          <a:effectLst/>
                          <a:latin typeface="+mn-lt"/>
                          <a:ea typeface="+mn-ea"/>
                          <a:cs typeface="+mn-cs"/>
                        </a:rPr>
                        <a:t> </a:t>
                      </a:r>
                      <a:r>
                        <a:rPr kumimoji="0" lang="fr-FR" sz="1800" b="1" kern="1200" dirty="0" err="1" smtClean="0">
                          <a:solidFill>
                            <a:schemeClr val="lt1"/>
                          </a:solidFill>
                          <a:effectLst/>
                          <a:latin typeface="+mn-lt"/>
                          <a:ea typeface="+mn-ea"/>
                          <a:cs typeface="+mn-cs"/>
                        </a:rPr>
                        <a:t>created</a:t>
                      </a:r>
                      <a:r>
                        <a:rPr kumimoji="0" lang="fr-FR" sz="1800" b="1" kern="1200" dirty="0" smtClean="0">
                          <a:solidFill>
                            <a:schemeClr val="lt1"/>
                          </a:solidFill>
                          <a:effectLst/>
                          <a:latin typeface="+mn-lt"/>
                          <a:ea typeface="+mn-ea"/>
                          <a:cs typeface="+mn-cs"/>
                        </a:rPr>
                        <a:t>.</a:t>
                      </a:r>
                      <a:endParaRPr lang="fr-FR" dirty="0"/>
                    </a:p>
                  </a:txBody>
                  <a:tcPr/>
                </a:tc>
              </a:tr>
              <a:tr h="919145">
                <a:tc>
                  <a:txBody>
                    <a:bodyPr/>
                    <a:lstStyle/>
                    <a:p>
                      <a:r>
                        <a:rPr kumimoji="0" lang="fr-FR" sz="1800" b="1" kern="1200" dirty="0" smtClean="0">
                          <a:solidFill>
                            <a:schemeClr val="dk1"/>
                          </a:solidFill>
                          <a:effectLst/>
                          <a:latin typeface="+mn-lt"/>
                          <a:ea typeface="+mn-ea"/>
                          <a:cs typeface="+mn-cs"/>
                        </a:rPr>
                        <a:t>Innovation</a:t>
                      </a:r>
                      <a:r>
                        <a:rPr kumimoji="0" lang="fr-FR" sz="1800" kern="1200" dirty="0" smtClean="0">
                          <a:solidFill>
                            <a:schemeClr val="dk1"/>
                          </a:solidFill>
                          <a:effectLst/>
                          <a:latin typeface="+mn-lt"/>
                          <a:ea typeface="+mn-ea"/>
                          <a:cs typeface="+mn-cs"/>
                        </a:rPr>
                        <a:t> </a:t>
                      </a:r>
                      <a:endParaRPr lang="fr-FR" dirty="0"/>
                    </a:p>
                  </a:txBody>
                  <a:tcPr/>
                </a:tc>
                <a:tc>
                  <a:txBody>
                    <a:bodyPr/>
                    <a:lstStyle/>
                    <a:p>
                      <a:r>
                        <a:rPr kumimoji="0" lang="fr-FR" sz="1800" kern="1200" dirty="0" smtClean="0">
                          <a:solidFill>
                            <a:schemeClr val="dk1"/>
                          </a:solidFill>
                          <a:effectLst/>
                          <a:latin typeface="+mn-lt"/>
                          <a:ea typeface="+mn-ea"/>
                          <a:cs typeface="+mn-cs"/>
                        </a:rPr>
                        <a:t>To </a:t>
                      </a:r>
                      <a:r>
                        <a:rPr kumimoji="0" lang="fr-FR" sz="1800" kern="1200" dirty="0" err="1" smtClean="0">
                          <a:solidFill>
                            <a:schemeClr val="dk1"/>
                          </a:solidFill>
                          <a:effectLst/>
                          <a:latin typeface="+mn-lt"/>
                          <a:ea typeface="+mn-ea"/>
                          <a:cs typeface="+mn-cs"/>
                        </a:rPr>
                        <a:t>differentiate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from</a:t>
                      </a:r>
                      <a:r>
                        <a:rPr kumimoji="0" lang="fr-FR" sz="1800" kern="1200" dirty="0" smtClean="0">
                          <a:solidFill>
                            <a:schemeClr val="dk1"/>
                          </a:solidFill>
                          <a:effectLst/>
                          <a:latin typeface="+mn-lt"/>
                          <a:ea typeface="+mn-ea"/>
                          <a:cs typeface="+mn-cs"/>
                        </a:rPr>
                        <a:t> the </a:t>
                      </a:r>
                      <a:r>
                        <a:rPr kumimoji="0" lang="fr-FR" sz="1800" kern="1200" dirty="0" err="1" smtClean="0">
                          <a:solidFill>
                            <a:schemeClr val="dk1"/>
                          </a:solidFill>
                          <a:effectLst/>
                          <a:latin typeface="+mn-lt"/>
                          <a:ea typeface="+mn-ea"/>
                          <a:cs typeface="+mn-cs"/>
                        </a:rPr>
                        <a:t>competition</a:t>
                      </a:r>
                      <a:r>
                        <a:rPr kumimoji="0" lang="fr-FR" sz="1800" kern="1200" dirty="0" smtClean="0">
                          <a:solidFill>
                            <a:schemeClr val="dk1"/>
                          </a:solidFill>
                          <a:effectLst/>
                          <a:latin typeface="+mn-lt"/>
                          <a:ea typeface="+mn-ea"/>
                          <a:cs typeface="+mn-cs"/>
                        </a:rPr>
                        <a:t>, startups </a:t>
                      </a:r>
                      <a:r>
                        <a:rPr kumimoji="0" lang="fr-FR" sz="1800" kern="1200" dirty="0" err="1" smtClean="0">
                          <a:solidFill>
                            <a:schemeClr val="dk1"/>
                          </a:solidFill>
                          <a:effectLst/>
                          <a:latin typeface="+mn-lt"/>
                          <a:ea typeface="+mn-ea"/>
                          <a:cs typeface="+mn-cs"/>
                        </a:rPr>
                        <a:t>need</a:t>
                      </a:r>
                      <a:r>
                        <a:rPr kumimoji="0" lang="fr-FR" sz="1800" kern="1200" dirty="0" smtClean="0">
                          <a:solidFill>
                            <a:schemeClr val="dk1"/>
                          </a:solidFill>
                          <a:effectLst/>
                          <a:latin typeface="+mn-lt"/>
                          <a:ea typeface="+mn-ea"/>
                          <a:cs typeface="+mn-cs"/>
                        </a:rPr>
                        <a:t> to </a:t>
                      </a:r>
                      <a:r>
                        <a:rPr kumimoji="0" lang="fr-FR" sz="1800" kern="1200" dirty="0" err="1" smtClean="0">
                          <a:solidFill>
                            <a:schemeClr val="dk1"/>
                          </a:solidFill>
                          <a:effectLst/>
                          <a:latin typeface="+mn-lt"/>
                          <a:ea typeface="+mn-ea"/>
                          <a:cs typeface="+mn-cs"/>
                        </a:rPr>
                        <a:t>be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very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innovative</a:t>
                      </a:r>
                      <a:endParaRPr lang="fr-FR" dirty="0"/>
                    </a:p>
                  </a:txBody>
                  <a:tcPr/>
                </a:tc>
              </a:tr>
              <a:tr h="532521">
                <a:tc>
                  <a:txBody>
                    <a:bodyPr/>
                    <a:lstStyle/>
                    <a:p>
                      <a:r>
                        <a:rPr kumimoji="0" lang="fr-FR" sz="1800" b="1" kern="1200" dirty="0" err="1" smtClean="0">
                          <a:solidFill>
                            <a:schemeClr val="dk1"/>
                          </a:solidFill>
                          <a:effectLst/>
                          <a:latin typeface="+mn-lt"/>
                          <a:ea typeface="+mn-ea"/>
                          <a:cs typeface="+mn-cs"/>
                        </a:rPr>
                        <a:t>Growth</a:t>
                      </a:r>
                      <a:endParaRPr lang="fr-FR" dirty="0"/>
                    </a:p>
                  </a:txBody>
                  <a:tcPr/>
                </a:tc>
                <a:tc>
                  <a:txBody>
                    <a:bodyPr/>
                    <a:lstStyle/>
                    <a:p>
                      <a:r>
                        <a:rPr kumimoji="0" lang="fr-FR" sz="1800" kern="1200" dirty="0" smtClean="0">
                          <a:solidFill>
                            <a:schemeClr val="dk1"/>
                          </a:solidFill>
                          <a:effectLst/>
                          <a:latin typeface="+mn-lt"/>
                          <a:ea typeface="+mn-ea"/>
                          <a:cs typeface="+mn-cs"/>
                        </a:rPr>
                        <a:t>startups </a:t>
                      </a:r>
                      <a:r>
                        <a:rPr kumimoji="0" lang="fr-FR" sz="1800" kern="1200" dirty="0" err="1" smtClean="0">
                          <a:solidFill>
                            <a:schemeClr val="dk1"/>
                          </a:solidFill>
                          <a:effectLst/>
                          <a:latin typeface="+mn-lt"/>
                          <a:ea typeface="+mn-ea"/>
                          <a:cs typeface="+mn-cs"/>
                        </a:rPr>
                        <a:t>need</a:t>
                      </a:r>
                      <a:r>
                        <a:rPr kumimoji="0" lang="fr-FR" sz="1800" kern="1200" dirty="0" smtClean="0">
                          <a:solidFill>
                            <a:schemeClr val="dk1"/>
                          </a:solidFill>
                          <a:effectLst/>
                          <a:latin typeface="+mn-lt"/>
                          <a:ea typeface="+mn-ea"/>
                          <a:cs typeface="+mn-cs"/>
                        </a:rPr>
                        <a:t> to </a:t>
                      </a:r>
                      <a:r>
                        <a:rPr kumimoji="0" lang="fr-FR" sz="1800" kern="1200" dirty="0" err="1" smtClean="0">
                          <a:solidFill>
                            <a:schemeClr val="dk1"/>
                          </a:solidFill>
                          <a:effectLst/>
                          <a:latin typeface="+mn-lt"/>
                          <a:ea typeface="+mn-ea"/>
                          <a:cs typeface="+mn-cs"/>
                        </a:rPr>
                        <a:t>grow</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quickly</a:t>
                      </a:r>
                      <a:r>
                        <a:rPr kumimoji="0" lang="fr-FR" sz="1800" kern="1200" dirty="0" smtClean="0">
                          <a:solidFill>
                            <a:schemeClr val="dk1"/>
                          </a:solidFill>
                          <a:effectLst/>
                          <a:latin typeface="+mn-lt"/>
                          <a:ea typeface="+mn-ea"/>
                          <a:cs typeface="+mn-cs"/>
                        </a:rPr>
                        <a:t>.</a:t>
                      </a:r>
                      <a:endParaRPr lang="fr-FR" dirty="0"/>
                    </a:p>
                  </a:txBody>
                  <a:tcPr/>
                </a:tc>
              </a:tr>
              <a:tr h="919145">
                <a:tc>
                  <a:txBody>
                    <a:bodyPr/>
                    <a:lstStyle/>
                    <a:p>
                      <a:r>
                        <a:rPr kumimoji="0" lang="fr-FR" sz="1800" b="1" kern="1200" dirty="0" smtClean="0">
                          <a:solidFill>
                            <a:schemeClr val="dk1"/>
                          </a:solidFill>
                          <a:effectLst/>
                          <a:latin typeface="+mn-lt"/>
                          <a:ea typeface="+mn-ea"/>
                          <a:cs typeface="+mn-cs"/>
                        </a:rPr>
                        <a:t>Product</a:t>
                      </a:r>
                      <a:endParaRPr lang="fr-FR" dirty="0"/>
                    </a:p>
                  </a:txBody>
                  <a:tcPr/>
                </a:tc>
                <a:tc>
                  <a:txBody>
                    <a:bodyPr/>
                    <a:lstStyle/>
                    <a:p>
                      <a:r>
                        <a:rPr kumimoji="0" lang="fr-FR" sz="1800" kern="1200" dirty="0" smtClean="0">
                          <a:solidFill>
                            <a:schemeClr val="dk1"/>
                          </a:solidFill>
                          <a:effectLst/>
                          <a:latin typeface="+mn-lt"/>
                          <a:ea typeface="+mn-ea"/>
                          <a:cs typeface="+mn-cs"/>
                        </a:rPr>
                        <a:t>the </a:t>
                      </a:r>
                      <a:r>
                        <a:rPr kumimoji="0" lang="fr-FR" sz="1800" kern="1200" dirty="0" err="1" smtClean="0">
                          <a:solidFill>
                            <a:schemeClr val="dk1"/>
                          </a:solidFill>
                          <a:effectLst/>
                          <a:latin typeface="+mn-lt"/>
                          <a:ea typeface="+mn-ea"/>
                          <a:cs typeface="+mn-cs"/>
                        </a:rPr>
                        <a:t>company's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activities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occur</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around</a:t>
                      </a:r>
                      <a:r>
                        <a:rPr kumimoji="0" lang="fr-FR" sz="1800" kern="1200" dirty="0" smtClean="0">
                          <a:solidFill>
                            <a:schemeClr val="dk1"/>
                          </a:solidFill>
                          <a:effectLst/>
                          <a:latin typeface="+mn-lt"/>
                          <a:ea typeface="+mn-ea"/>
                          <a:cs typeface="+mn-cs"/>
                        </a:rPr>
                        <a:t> a single </a:t>
                      </a:r>
                      <a:r>
                        <a:rPr kumimoji="0" lang="fr-FR" sz="1800" kern="1200" dirty="0" err="1" smtClean="0">
                          <a:solidFill>
                            <a:schemeClr val="dk1"/>
                          </a:solidFill>
                          <a:effectLst/>
                          <a:latin typeface="+mn-lt"/>
                          <a:ea typeface="+mn-ea"/>
                          <a:cs typeface="+mn-cs"/>
                        </a:rPr>
                        <a:t>product</a:t>
                      </a:r>
                      <a:r>
                        <a:rPr kumimoji="0" lang="fr-FR" sz="1800" kern="1200" dirty="0" smtClean="0">
                          <a:solidFill>
                            <a:schemeClr val="dk1"/>
                          </a:solidFill>
                          <a:effectLst/>
                          <a:latin typeface="+mn-lt"/>
                          <a:ea typeface="+mn-ea"/>
                          <a:cs typeface="+mn-cs"/>
                        </a:rPr>
                        <a:t> / service.</a:t>
                      </a:r>
                      <a:endParaRPr lang="fr-FR" dirty="0"/>
                    </a:p>
                  </a:txBody>
                  <a:tcPr/>
                </a:tc>
              </a:tr>
              <a:tr h="2494824">
                <a:tc>
                  <a:txBody>
                    <a:bodyPr/>
                    <a:lstStyle/>
                    <a:p>
                      <a:r>
                        <a:rPr kumimoji="0" lang="fr-FR" sz="1800" b="1" kern="1200" dirty="0" smtClean="0">
                          <a:solidFill>
                            <a:schemeClr val="dk1"/>
                          </a:solidFill>
                          <a:effectLst/>
                          <a:latin typeface="+mn-lt"/>
                          <a:ea typeface="+mn-ea"/>
                          <a:cs typeface="+mn-cs"/>
                        </a:rPr>
                        <a:t>Team</a:t>
                      </a:r>
                      <a:r>
                        <a:rPr kumimoji="0" lang="fr-FR" sz="1800" kern="1200" dirty="0" smtClean="0">
                          <a:solidFill>
                            <a:schemeClr val="dk1"/>
                          </a:solidFill>
                          <a:effectLst/>
                          <a:latin typeface="+mn-lt"/>
                          <a:ea typeface="+mn-ea"/>
                          <a:cs typeface="+mn-cs"/>
                        </a:rPr>
                        <a:t> </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fr-FR" sz="1800" kern="1200" dirty="0" smtClean="0">
                          <a:solidFill>
                            <a:schemeClr val="dk1"/>
                          </a:solidFill>
                          <a:effectLst/>
                          <a:latin typeface="+mn-lt"/>
                          <a:ea typeface="+mn-ea"/>
                          <a:cs typeface="+mn-cs"/>
                        </a:rPr>
                        <a:t>the </a:t>
                      </a:r>
                      <a:r>
                        <a:rPr kumimoji="0" lang="fr-FR" sz="1800" kern="1200" dirty="0" err="1" smtClean="0">
                          <a:solidFill>
                            <a:schemeClr val="dk1"/>
                          </a:solidFill>
                          <a:effectLst/>
                          <a:latin typeface="+mn-lt"/>
                          <a:ea typeface="+mn-ea"/>
                          <a:cs typeface="+mn-cs"/>
                        </a:rPr>
                        <a:t>environment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requires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small</a:t>
                      </a:r>
                      <a:r>
                        <a:rPr kumimoji="0" lang="fr-FR" sz="1800" kern="1200" dirty="0" smtClean="0">
                          <a:solidFill>
                            <a:schemeClr val="dk1"/>
                          </a:solidFill>
                          <a:effectLst/>
                          <a:latin typeface="+mn-lt"/>
                          <a:ea typeface="+mn-ea"/>
                          <a:cs typeface="+mn-cs"/>
                        </a:rPr>
                        <a:t> team, </a:t>
                      </a:r>
                      <a:r>
                        <a:rPr kumimoji="0" lang="fr-FR" sz="1800" kern="1200" dirty="0" err="1" smtClean="0">
                          <a:solidFill>
                            <a:schemeClr val="dk1"/>
                          </a:solidFill>
                          <a:effectLst/>
                          <a:latin typeface="+mn-lt"/>
                          <a:ea typeface="+mn-ea"/>
                          <a:cs typeface="+mn-cs"/>
                        </a:rPr>
                        <a:t>which</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usually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includes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some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recent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graduates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with</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little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experience</a:t>
                      </a:r>
                      <a:r>
                        <a:rPr kumimoji="0" lang="fr-FR" sz="1800" kern="1200" dirty="0" smtClean="0">
                          <a:solidFill>
                            <a:schemeClr val="dk1"/>
                          </a:solidFill>
                          <a:effectLst/>
                          <a:latin typeface="+mn-lt"/>
                          <a:ea typeface="+mn-ea"/>
                          <a:cs typeface="+mn-cs"/>
                        </a:rPr>
                        <a:t> but a lot of </a:t>
                      </a:r>
                      <a:r>
                        <a:rPr kumimoji="0" lang="fr-FR" sz="1800" kern="1200" dirty="0" err="1" smtClean="0">
                          <a:solidFill>
                            <a:schemeClr val="dk1"/>
                          </a:solidFill>
                          <a:effectLst/>
                          <a:latin typeface="+mn-lt"/>
                          <a:ea typeface="+mn-ea"/>
                          <a:cs typeface="+mn-cs"/>
                        </a:rPr>
                        <a:t>skill</a:t>
                      </a:r>
                      <a:r>
                        <a:rPr kumimoji="0" lang="fr-FR" sz="1800" kern="1200" dirty="0" smtClean="0">
                          <a:solidFill>
                            <a:schemeClr val="dk1"/>
                          </a:solidFill>
                          <a:effectLst/>
                          <a:latin typeface="+mn-lt"/>
                          <a:ea typeface="+mn-ea"/>
                          <a:cs typeface="+mn-cs"/>
                        </a:rPr>
                        <a:t> and speed, </a:t>
                      </a:r>
                      <a:r>
                        <a:rPr kumimoji="0" lang="fr-FR" sz="1800" kern="1200" dirty="0" err="1" smtClean="0">
                          <a:solidFill>
                            <a:schemeClr val="dk1"/>
                          </a:solidFill>
                          <a:effectLst/>
                          <a:latin typeface="+mn-lt"/>
                          <a:ea typeface="+mn-ea"/>
                          <a:cs typeface="+mn-cs"/>
                        </a:rPr>
                        <a:t>it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is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required</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rapid</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delivery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usually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under</a:t>
                      </a:r>
                      <a:r>
                        <a:rPr kumimoji="0" lang="fr-FR" sz="1800" kern="1200" dirty="0" smtClean="0">
                          <a:solidFill>
                            <a:schemeClr val="dk1"/>
                          </a:solidFill>
                          <a:effectLst/>
                          <a:latin typeface="+mn-lt"/>
                          <a:ea typeface="+mn-ea"/>
                          <a:cs typeface="+mn-cs"/>
                        </a:rPr>
                        <a:t> pressure.</a:t>
                      </a:r>
                    </a:p>
                    <a:p>
                      <a:endParaRPr lang="fr-FR" dirty="0"/>
                    </a:p>
                  </a:txBody>
                  <a:tcPr/>
                </a:tc>
              </a:tr>
            </a:tbl>
          </a:graphicData>
        </a:graphic>
      </p:graphicFrame>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0" name="Ruban vers le bas 9"/>
          <p:cNvSpPr/>
          <p:nvPr/>
        </p:nvSpPr>
        <p:spPr>
          <a:xfrm>
            <a:off x="857224" y="1"/>
            <a:ext cx="7286676" cy="634164"/>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dirty="0" smtClean="0">
              <a:solidFill>
                <a:schemeClr val="tx1"/>
              </a:solidFill>
            </a:endParaRPr>
          </a:p>
          <a:p>
            <a:pPr algn="ctr"/>
            <a:r>
              <a:rPr lang="fr-FR" sz="2400" b="1" dirty="0" smtClean="0">
                <a:solidFill>
                  <a:schemeClr val="tx1"/>
                </a:solidFill>
              </a:rPr>
              <a:t>Startup’ </a:t>
            </a:r>
            <a:r>
              <a:rPr lang="fr-FR" sz="2400" b="1" dirty="0" err="1">
                <a:solidFill>
                  <a:schemeClr val="tx1"/>
                </a:solidFill>
              </a:rPr>
              <a:t>characteristics</a:t>
            </a:r>
            <a:endParaRPr lang="fr-FR" sz="2400" b="1" dirty="0" smtClean="0">
              <a:solidFill>
                <a:schemeClr val="tx1"/>
              </a:solidFill>
            </a:endParaRPr>
          </a:p>
          <a:p>
            <a:pPr algn="ctr"/>
            <a:endParaRPr lang="fr-FR" sz="2400" dirty="0">
              <a:solidFill>
                <a:schemeClr val="tx1"/>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2210384571"/>
              </p:ext>
            </p:extLst>
          </p:nvPr>
        </p:nvGraphicFramePr>
        <p:xfrm>
          <a:off x="323528" y="911165"/>
          <a:ext cx="8496944" cy="5475026"/>
        </p:xfrm>
        <a:graphic>
          <a:graphicData uri="http://schemas.openxmlformats.org/drawingml/2006/table">
            <a:tbl>
              <a:tblPr firstRow="1" bandRow="1">
                <a:tableStyleId>{5C22544A-7EE6-4342-B048-85BDC9FD1C3A}</a:tableStyleId>
              </a:tblPr>
              <a:tblGrid>
                <a:gridCol w="4248472"/>
                <a:gridCol w="4248472"/>
              </a:tblGrid>
              <a:tr h="532521">
                <a:tc>
                  <a:txBody>
                    <a:bodyPr/>
                    <a:lstStyle/>
                    <a:p>
                      <a:r>
                        <a:rPr lang="fr-FR" dirty="0" err="1" smtClean="0"/>
                        <a:t>Company</a:t>
                      </a:r>
                      <a:endParaRPr lang="fr-FR" dirty="0"/>
                    </a:p>
                  </a:txBody>
                  <a:tcPr/>
                </a:tc>
                <a:tc>
                  <a:txBody>
                    <a:bodyPr/>
                    <a:lstStyle/>
                    <a:p>
                      <a:r>
                        <a:rPr kumimoji="0" lang="fr-FR" sz="1800" b="1" kern="1200" dirty="0" smtClean="0">
                          <a:solidFill>
                            <a:schemeClr val="lt1"/>
                          </a:solidFill>
                          <a:effectLst/>
                          <a:latin typeface="+mn-lt"/>
                          <a:ea typeface="+mn-ea"/>
                          <a:cs typeface="+mn-cs"/>
                        </a:rPr>
                        <a:t>new, </a:t>
                      </a:r>
                      <a:r>
                        <a:rPr kumimoji="0" lang="fr-FR" sz="1800" b="1" kern="1200" dirty="0" err="1" smtClean="0">
                          <a:solidFill>
                            <a:schemeClr val="lt1"/>
                          </a:solidFill>
                          <a:effectLst/>
                          <a:latin typeface="+mn-lt"/>
                          <a:ea typeface="+mn-ea"/>
                          <a:cs typeface="+mn-cs"/>
                        </a:rPr>
                        <a:t>recently</a:t>
                      </a:r>
                      <a:r>
                        <a:rPr kumimoji="0" lang="fr-FR" sz="1800" b="1" kern="1200" dirty="0" smtClean="0">
                          <a:solidFill>
                            <a:schemeClr val="lt1"/>
                          </a:solidFill>
                          <a:effectLst/>
                          <a:latin typeface="+mn-lt"/>
                          <a:ea typeface="+mn-ea"/>
                          <a:cs typeface="+mn-cs"/>
                        </a:rPr>
                        <a:t> </a:t>
                      </a:r>
                      <a:r>
                        <a:rPr kumimoji="0" lang="fr-FR" sz="1800" b="1" kern="1200" dirty="0" err="1" smtClean="0">
                          <a:solidFill>
                            <a:schemeClr val="lt1"/>
                          </a:solidFill>
                          <a:effectLst/>
                          <a:latin typeface="+mn-lt"/>
                          <a:ea typeface="+mn-ea"/>
                          <a:cs typeface="+mn-cs"/>
                        </a:rPr>
                        <a:t>created</a:t>
                      </a:r>
                      <a:r>
                        <a:rPr kumimoji="0" lang="fr-FR" sz="1800" b="1" kern="1200" dirty="0" smtClean="0">
                          <a:solidFill>
                            <a:schemeClr val="lt1"/>
                          </a:solidFill>
                          <a:effectLst/>
                          <a:latin typeface="+mn-lt"/>
                          <a:ea typeface="+mn-ea"/>
                          <a:cs typeface="+mn-cs"/>
                        </a:rPr>
                        <a:t>.</a:t>
                      </a:r>
                      <a:endParaRPr lang="fr-FR" dirty="0"/>
                    </a:p>
                  </a:txBody>
                  <a:tcPr/>
                </a:tc>
              </a:tr>
              <a:tr h="919145">
                <a:tc>
                  <a:txBody>
                    <a:bodyPr/>
                    <a:lstStyle/>
                    <a:p>
                      <a:r>
                        <a:rPr kumimoji="0" lang="fr-FR" sz="1800" b="1" kern="1200" dirty="0" smtClean="0">
                          <a:solidFill>
                            <a:schemeClr val="dk1"/>
                          </a:solidFill>
                          <a:effectLst/>
                          <a:latin typeface="+mn-lt"/>
                          <a:ea typeface="+mn-ea"/>
                          <a:cs typeface="+mn-cs"/>
                        </a:rPr>
                        <a:t>Structure</a:t>
                      </a:r>
                      <a:endParaRPr lang="fr-FR" dirty="0"/>
                    </a:p>
                  </a:txBody>
                  <a:tcPr/>
                </a:tc>
                <a:tc>
                  <a:txBody>
                    <a:bodyPr/>
                    <a:lstStyle/>
                    <a:p>
                      <a:r>
                        <a:rPr kumimoji="0" lang="fr-FR" sz="1800" kern="1200" dirty="0" smtClean="0">
                          <a:solidFill>
                            <a:schemeClr val="dk1"/>
                          </a:solidFill>
                          <a:effectLst/>
                          <a:latin typeface="+mn-lt"/>
                          <a:ea typeface="+mn-ea"/>
                          <a:cs typeface="+mn-cs"/>
                        </a:rPr>
                        <a:t>at the </a:t>
                      </a:r>
                      <a:r>
                        <a:rPr kumimoji="0" lang="fr-FR" sz="1800" kern="1200" dirty="0" err="1" smtClean="0">
                          <a:solidFill>
                            <a:schemeClr val="dk1"/>
                          </a:solidFill>
                          <a:effectLst/>
                          <a:latin typeface="+mn-lt"/>
                          <a:ea typeface="+mn-ea"/>
                          <a:cs typeface="+mn-cs"/>
                        </a:rPr>
                        <a:t>beginning</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still</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experimenting</a:t>
                      </a:r>
                      <a:r>
                        <a:rPr kumimoji="0" lang="fr-FR" sz="1800" kern="1200" dirty="0" smtClean="0">
                          <a:solidFill>
                            <a:schemeClr val="dk1"/>
                          </a:solidFill>
                          <a:effectLst/>
                          <a:latin typeface="+mn-lt"/>
                          <a:ea typeface="+mn-ea"/>
                          <a:cs typeface="+mn-cs"/>
                        </a:rPr>
                        <a:t> and </a:t>
                      </a:r>
                      <a:r>
                        <a:rPr kumimoji="0" lang="fr-FR" sz="1800" kern="1200" dirty="0" err="1" smtClean="0">
                          <a:solidFill>
                            <a:schemeClr val="dk1"/>
                          </a:solidFill>
                          <a:effectLst/>
                          <a:latin typeface="+mn-lt"/>
                          <a:ea typeface="+mn-ea"/>
                          <a:cs typeface="+mn-cs"/>
                        </a:rPr>
                        <a:t>learning</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they</a:t>
                      </a:r>
                      <a:r>
                        <a:rPr kumimoji="0" lang="fr-FR" sz="1800" kern="1200" dirty="0" smtClean="0">
                          <a:solidFill>
                            <a:schemeClr val="dk1"/>
                          </a:solidFill>
                          <a:effectLst/>
                          <a:latin typeface="+mn-lt"/>
                          <a:ea typeface="+mn-ea"/>
                          <a:cs typeface="+mn-cs"/>
                        </a:rPr>
                        <a:t> are </a:t>
                      </a:r>
                      <a:r>
                        <a:rPr kumimoji="0" lang="fr-FR" sz="1800" kern="1200" dirty="0" err="1" smtClean="0">
                          <a:solidFill>
                            <a:schemeClr val="dk1"/>
                          </a:solidFill>
                          <a:effectLst/>
                          <a:latin typeface="+mn-lt"/>
                          <a:ea typeface="+mn-ea"/>
                          <a:cs typeface="+mn-cs"/>
                        </a:rPr>
                        <a:t>unstructured</a:t>
                      </a:r>
                      <a:r>
                        <a:rPr kumimoji="0" lang="fr-FR" sz="1800" kern="1200" dirty="0" smtClean="0">
                          <a:solidFill>
                            <a:schemeClr val="dk1"/>
                          </a:solidFill>
                          <a:effectLst/>
                          <a:latin typeface="+mn-lt"/>
                          <a:ea typeface="+mn-ea"/>
                          <a:cs typeface="+mn-cs"/>
                        </a:rPr>
                        <a:t> and </a:t>
                      </a:r>
                      <a:r>
                        <a:rPr kumimoji="0" lang="fr-FR" sz="1800" kern="1200" dirty="0" err="1" smtClean="0">
                          <a:solidFill>
                            <a:schemeClr val="dk1"/>
                          </a:solidFill>
                          <a:effectLst/>
                          <a:latin typeface="+mn-lt"/>
                          <a:ea typeface="+mn-ea"/>
                          <a:cs typeface="+mn-cs"/>
                        </a:rPr>
                        <a:t>virtually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with</a:t>
                      </a:r>
                      <a:r>
                        <a:rPr kumimoji="0" lang="fr-FR" sz="1800" kern="1200" dirty="0" smtClean="0">
                          <a:solidFill>
                            <a:schemeClr val="dk1"/>
                          </a:solidFill>
                          <a:effectLst/>
                          <a:latin typeface="+mn-lt"/>
                          <a:ea typeface="+mn-ea"/>
                          <a:cs typeface="+mn-cs"/>
                        </a:rPr>
                        <a:t> no </a:t>
                      </a:r>
                      <a:r>
                        <a:rPr kumimoji="0" lang="fr-FR" sz="1800" kern="1200" dirty="0" err="1" smtClean="0">
                          <a:solidFill>
                            <a:schemeClr val="dk1"/>
                          </a:solidFill>
                          <a:effectLst/>
                          <a:latin typeface="+mn-lt"/>
                          <a:ea typeface="+mn-ea"/>
                          <a:cs typeface="+mn-cs"/>
                        </a:rPr>
                        <a:t>hierarchy</a:t>
                      </a:r>
                      <a:r>
                        <a:rPr kumimoji="0" lang="fr-FR" sz="1800" kern="1200" dirty="0" smtClean="0">
                          <a:solidFill>
                            <a:schemeClr val="dk1"/>
                          </a:solidFill>
                          <a:effectLst/>
                          <a:latin typeface="+mn-lt"/>
                          <a:ea typeface="+mn-ea"/>
                          <a:cs typeface="+mn-cs"/>
                        </a:rPr>
                        <a:t> and managers.</a:t>
                      </a:r>
                      <a:endParaRPr lang="fr-FR" dirty="0"/>
                    </a:p>
                  </a:txBody>
                  <a:tcPr/>
                </a:tc>
              </a:tr>
              <a:tr h="532521">
                <a:tc>
                  <a:txBody>
                    <a:bodyPr/>
                    <a:lstStyle/>
                    <a:p>
                      <a:r>
                        <a:rPr kumimoji="0" lang="fr-FR" sz="1800" b="1" kern="1200" dirty="0" err="1" smtClean="0">
                          <a:solidFill>
                            <a:schemeClr val="dk1"/>
                          </a:solidFill>
                          <a:effectLst/>
                          <a:latin typeface="+mn-lt"/>
                          <a:ea typeface="+mn-ea"/>
                          <a:cs typeface="+mn-cs"/>
                        </a:rPr>
                        <a:t>Resources</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fr-FR" sz="1800" kern="1200" dirty="0" smtClean="0">
                          <a:solidFill>
                            <a:schemeClr val="dk1"/>
                          </a:solidFill>
                          <a:effectLst/>
                          <a:latin typeface="+mn-lt"/>
                          <a:ea typeface="+mn-ea"/>
                          <a:cs typeface="+mn-cs"/>
                        </a:rPr>
                        <a:t>in startups </a:t>
                      </a:r>
                      <a:r>
                        <a:rPr kumimoji="0" lang="fr-FR" sz="1800" kern="1200" dirty="0" err="1" smtClean="0">
                          <a:solidFill>
                            <a:schemeClr val="dk1"/>
                          </a:solidFill>
                          <a:effectLst/>
                          <a:latin typeface="+mn-lt"/>
                          <a:ea typeface="+mn-ea"/>
                          <a:cs typeface="+mn-cs"/>
                        </a:rPr>
                        <a:t>economic</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resources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human</a:t>
                      </a:r>
                      <a:r>
                        <a:rPr kumimoji="0" lang="fr-FR" sz="1800" kern="1200" dirty="0" smtClean="0">
                          <a:solidFill>
                            <a:schemeClr val="dk1"/>
                          </a:solidFill>
                          <a:effectLst/>
                          <a:latin typeface="+mn-lt"/>
                          <a:ea typeface="+mn-ea"/>
                          <a:cs typeface="+mn-cs"/>
                        </a:rPr>
                        <a:t> and </a:t>
                      </a:r>
                      <a:r>
                        <a:rPr kumimoji="0" lang="fr-FR" sz="1800" kern="1200" dirty="0" err="1" smtClean="0">
                          <a:solidFill>
                            <a:schemeClr val="dk1"/>
                          </a:solidFill>
                          <a:effectLst/>
                          <a:latin typeface="+mn-lt"/>
                          <a:ea typeface="+mn-ea"/>
                          <a:cs typeface="+mn-cs"/>
                        </a:rPr>
                        <a:t>physical</a:t>
                      </a:r>
                      <a:r>
                        <a:rPr kumimoji="0" lang="fr-FR" sz="1800" kern="1200" dirty="0" smtClean="0">
                          <a:solidFill>
                            <a:schemeClr val="dk1"/>
                          </a:solidFill>
                          <a:effectLst/>
                          <a:latin typeface="+mn-lt"/>
                          <a:ea typeface="+mn-ea"/>
                          <a:cs typeface="+mn-cs"/>
                        </a:rPr>
                        <a:t> are </a:t>
                      </a:r>
                      <a:r>
                        <a:rPr kumimoji="0" lang="fr-FR" sz="1800" kern="1200" dirty="0" err="1" smtClean="0">
                          <a:solidFill>
                            <a:schemeClr val="dk1"/>
                          </a:solidFill>
                          <a:effectLst/>
                          <a:latin typeface="+mn-lt"/>
                          <a:ea typeface="+mn-ea"/>
                          <a:cs typeface="+mn-cs"/>
                        </a:rPr>
                        <a:t>usually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extremely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limited</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Generally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need</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financial</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resources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from</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investors</a:t>
                      </a:r>
                      <a:r>
                        <a:rPr kumimoji="0" lang="fr-FR" sz="1800" kern="1200" dirty="0" smtClean="0">
                          <a:solidFill>
                            <a:schemeClr val="dk1"/>
                          </a:solidFill>
                          <a:effectLst/>
                          <a:latin typeface="+mn-lt"/>
                          <a:ea typeface="+mn-ea"/>
                          <a:cs typeface="+mn-cs"/>
                        </a:rPr>
                        <a:t> (the </a:t>
                      </a:r>
                      <a:r>
                        <a:rPr kumimoji="0" lang="fr-FR" sz="1800" kern="1200" dirty="0" err="1" smtClean="0">
                          <a:solidFill>
                            <a:schemeClr val="dk1"/>
                          </a:solidFill>
                          <a:effectLst/>
                          <a:latin typeface="+mn-lt"/>
                          <a:ea typeface="+mn-ea"/>
                          <a:cs typeface="+mn-cs"/>
                        </a:rPr>
                        <a:t>owners</a:t>
                      </a:r>
                      <a:r>
                        <a:rPr kumimoji="0" lang="fr-FR" sz="1800" kern="1200" dirty="0" smtClean="0">
                          <a:solidFill>
                            <a:schemeClr val="dk1"/>
                          </a:solidFill>
                          <a:effectLst/>
                          <a:latin typeface="+mn-lt"/>
                          <a:ea typeface="+mn-ea"/>
                          <a:cs typeface="+mn-cs"/>
                        </a:rPr>
                        <a:t>, Venture Capital, </a:t>
                      </a:r>
                      <a:r>
                        <a:rPr kumimoji="0" lang="fr-FR" sz="1800" kern="1200" dirty="0" err="1" smtClean="0">
                          <a:solidFill>
                            <a:schemeClr val="dk1"/>
                          </a:solidFill>
                          <a:effectLst/>
                          <a:latin typeface="+mn-lt"/>
                          <a:ea typeface="+mn-ea"/>
                          <a:cs typeface="+mn-cs"/>
                        </a:rPr>
                        <a:t>Angels</a:t>
                      </a:r>
                      <a:r>
                        <a:rPr kumimoji="0" lang="fr-FR" sz="1800" kern="1200" dirty="0" smtClean="0">
                          <a:solidFill>
                            <a:schemeClr val="dk1"/>
                          </a:solidFill>
                          <a:effectLst/>
                          <a:latin typeface="+mn-lt"/>
                          <a:ea typeface="+mn-ea"/>
                          <a:cs typeface="+mn-cs"/>
                        </a:rPr>
                        <a:t>, ...)</a:t>
                      </a:r>
                    </a:p>
                    <a:p>
                      <a:endParaRPr lang="fr-FR" dirty="0"/>
                    </a:p>
                  </a:txBody>
                  <a:tcPr/>
                </a:tc>
              </a:tr>
              <a:tr h="919145">
                <a:tc>
                  <a:txBody>
                    <a:bodyPr/>
                    <a:lstStyle/>
                    <a:p>
                      <a:r>
                        <a:rPr kumimoji="0" lang="fr-FR" sz="1800" b="1" kern="1200" dirty="0" err="1" smtClean="0">
                          <a:solidFill>
                            <a:schemeClr val="dk1"/>
                          </a:solidFill>
                          <a:effectLst/>
                          <a:latin typeface="+mn-lt"/>
                          <a:ea typeface="+mn-ea"/>
                          <a:cs typeface="+mn-cs"/>
                        </a:rPr>
                        <a:t>Partnerships</a:t>
                      </a:r>
                      <a:r>
                        <a:rPr kumimoji="0" lang="fr-FR" sz="1800" kern="1200" dirty="0" smtClean="0">
                          <a:solidFill>
                            <a:schemeClr val="dk1"/>
                          </a:solidFill>
                          <a:effectLst/>
                          <a:latin typeface="+mn-lt"/>
                          <a:ea typeface="+mn-ea"/>
                          <a:cs typeface="+mn-cs"/>
                        </a:rPr>
                        <a:t> </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fr-FR" sz="1800" kern="1200" dirty="0" smtClean="0">
                          <a:solidFill>
                            <a:schemeClr val="dk1"/>
                          </a:solidFill>
                          <a:effectLst/>
                          <a:latin typeface="+mn-lt"/>
                          <a:ea typeface="+mn-ea"/>
                          <a:cs typeface="+mn-cs"/>
                        </a:rPr>
                        <a:t>to </a:t>
                      </a:r>
                      <a:r>
                        <a:rPr kumimoji="0" lang="fr-FR" sz="1800" kern="1200" dirty="0" err="1" smtClean="0">
                          <a:solidFill>
                            <a:schemeClr val="dk1"/>
                          </a:solidFill>
                          <a:effectLst/>
                          <a:latin typeface="+mn-lt"/>
                          <a:ea typeface="+mn-ea"/>
                          <a:cs typeface="+mn-cs"/>
                        </a:rPr>
                        <a:t>make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things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happen</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quickly</a:t>
                      </a:r>
                      <a:r>
                        <a:rPr kumimoji="0" lang="fr-FR" sz="1800" kern="1200" dirty="0" smtClean="0">
                          <a:solidFill>
                            <a:schemeClr val="dk1"/>
                          </a:solidFill>
                          <a:effectLst/>
                          <a:latin typeface="+mn-lt"/>
                          <a:ea typeface="+mn-ea"/>
                          <a:cs typeface="+mn-cs"/>
                        </a:rPr>
                        <a:t> and </a:t>
                      </a:r>
                      <a:r>
                        <a:rPr kumimoji="0" lang="fr-FR" sz="1800" kern="1200" dirty="0" err="1" smtClean="0">
                          <a:solidFill>
                            <a:schemeClr val="dk1"/>
                          </a:solidFill>
                          <a:effectLst/>
                          <a:latin typeface="+mn-lt"/>
                          <a:ea typeface="+mn-ea"/>
                          <a:cs typeface="+mn-cs"/>
                        </a:rPr>
                        <a:t>with</a:t>
                      </a:r>
                      <a:r>
                        <a:rPr kumimoji="0" lang="fr-FR" sz="1800" kern="1200" dirty="0" smtClean="0">
                          <a:solidFill>
                            <a:schemeClr val="dk1"/>
                          </a:solidFill>
                          <a:effectLst/>
                          <a:latin typeface="+mn-lt"/>
                          <a:ea typeface="+mn-ea"/>
                          <a:cs typeface="+mn-cs"/>
                        </a:rPr>
                        <a:t> few </a:t>
                      </a:r>
                      <a:r>
                        <a:rPr kumimoji="0" lang="fr-FR" sz="1800" kern="1200" dirty="0" err="1" smtClean="0">
                          <a:solidFill>
                            <a:schemeClr val="dk1"/>
                          </a:solidFill>
                          <a:effectLst/>
                          <a:latin typeface="+mn-lt"/>
                          <a:ea typeface="+mn-ea"/>
                          <a:cs typeface="+mn-cs"/>
                        </a:rPr>
                        <a:t>resources</a:t>
                      </a:r>
                      <a:r>
                        <a:rPr kumimoji="0" lang="fr-FR" sz="1800" kern="1200" dirty="0" smtClean="0">
                          <a:solidFill>
                            <a:schemeClr val="dk1"/>
                          </a:solidFill>
                          <a:effectLst/>
                          <a:latin typeface="+mn-lt"/>
                          <a:ea typeface="+mn-ea"/>
                          <a:cs typeface="+mn-cs"/>
                        </a:rPr>
                        <a:t>, startups </a:t>
                      </a:r>
                      <a:r>
                        <a:rPr kumimoji="0" lang="fr-FR" sz="1800" kern="1200" dirty="0" err="1" smtClean="0">
                          <a:solidFill>
                            <a:schemeClr val="dk1"/>
                          </a:solidFill>
                          <a:effectLst/>
                          <a:latin typeface="+mn-lt"/>
                          <a:ea typeface="+mn-ea"/>
                          <a:cs typeface="+mn-cs"/>
                        </a:rPr>
                        <a:t>need</a:t>
                      </a:r>
                      <a:r>
                        <a:rPr kumimoji="0" lang="fr-FR" sz="1800" kern="1200" dirty="0" smtClean="0">
                          <a:solidFill>
                            <a:schemeClr val="dk1"/>
                          </a:solidFill>
                          <a:effectLst/>
                          <a:latin typeface="+mn-lt"/>
                          <a:ea typeface="+mn-ea"/>
                          <a:cs typeface="+mn-cs"/>
                        </a:rPr>
                        <a:t> to focus on the </a:t>
                      </a:r>
                      <a:r>
                        <a:rPr kumimoji="0" lang="fr-FR" sz="1800" kern="1200" dirty="0" err="1" smtClean="0">
                          <a:solidFill>
                            <a:schemeClr val="dk1"/>
                          </a:solidFill>
                          <a:effectLst/>
                          <a:latin typeface="+mn-lt"/>
                          <a:ea typeface="+mn-ea"/>
                          <a:cs typeface="+mn-cs"/>
                        </a:rPr>
                        <a:t>product</a:t>
                      </a:r>
                      <a:r>
                        <a:rPr kumimoji="0" lang="fr-FR" sz="1800" kern="1200" dirty="0" smtClean="0">
                          <a:solidFill>
                            <a:schemeClr val="dk1"/>
                          </a:solidFill>
                          <a:effectLst/>
                          <a:latin typeface="+mn-lt"/>
                          <a:ea typeface="+mn-ea"/>
                          <a:cs typeface="+mn-cs"/>
                        </a:rPr>
                        <a:t> / </a:t>
                      </a:r>
                      <a:r>
                        <a:rPr kumimoji="0" lang="fr-FR" sz="1800" kern="1200" dirty="0" err="1" smtClean="0">
                          <a:solidFill>
                            <a:schemeClr val="dk1"/>
                          </a:solidFill>
                          <a:effectLst/>
                          <a:latin typeface="+mn-lt"/>
                          <a:ea typeface="+mn-ea"/>
                          <a:cs typeface="+mn-cs"/>
                        </a:rPr>
                        <a:t>core-business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using</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wherever</a:t>
                      </a:r>
                      <a:r>
                        <a:rPr kumimoji="0" lang="fr-FR" sz="1800" kern="1200" dirty="0" smtClean="0">
                          <a:solidFill>
                            <a:schemeClr val="dk1"/>
                          </a:solidFill>
                          <a:effectLst/>
                          <a:latin typeface="+mn-lt"/>
                          <a:ea typeface="+mn-ea"/>
                          <a:cs typeface="+mn-cs"/>
                        </a:rPr>
                        <a:t> possible </a:t>
                      </a:r>
                      <a:r>
                        <a:rPr kumimoji="0" lang="fr-FR" sz="1800" kern="1200" dirty="0" err="1" smtClean="0">
                          <a:solidFill>
                            <a:schemeClr val="dk1"/>
                          </a:solidFill>
                          <a:effectLst/>
                          <a:latin typeface="+mn-lt"/>
                          <a:ea typeface="+mn-ea"/>
                          <a:cs typeface="+mn-cs"/>
                        </a:rPr>
                        <a:t>third</a:t>
                      </a:r>
                      <a:r>
                        <a:rPr kumimoji="0" lang="fr-FR" sz="1800" kern="1200" dirty="0" smtClean="0">
                          <a:solidFill>
                            <a:schemeClr val="dk1"/>
                          </a:solidFill>
                          <a:effectLst/>
                          <a:latin typeface="+mn-lt"/>
                          <a:ea typeface="+mn-ea"/>
                          <a:cs typeface="+mn-cs"/>
                        </a:rPr>
                        <a:t>-party components to </a:t>
                      </a:r>
                      <a:r>
                        <a:rPr kumimoji="0" lang="fr-FR" sz="1800" kern="1200" dirty="0" err="1" smtClean="0">
                          <a:solidFill>
                            <a:schemeClr val="dk1"/>
                          </a:solidFill>
                          <a:effectLst/>
                          <a:latin typeface="+mn-lt"/>
                          <a:ea typeface="+mn-ea"/>
                          <a:cs typeface="+mn-cs"/>
                        </a:rPr>
                        <a:t>build</a:t>
                      </a:r>
                      <a:r>
                        <a:rPr kumimoji="0" lang="fr-FR" sz="1800" kern="1200" dirty="0" smtClean="0">
                          <a:solidFill>
                            <a:schemeClr val="dk1"/>
                          </a:solidFill>
                          <a:effectLst/>
                          <a:latin typeface="+mn-lt"/>
                          <a:ea typeface="+mn-ea"/>
                          <a:cs typeface="+mn-cs"/>
                        </a:rPr>
                        <a:t> the </a:t>
                      </a:r>
                      <a:r>
                        <a:rPr kumimoji="0" lang="fr-FR" sz="1800" kern="1200" dirty="0" err="1" smtClean="0">
                          <a:solidFill>
                            <a:schemeClr val="dk1"/>
                          </a:solidFill>
                          <a:effectLst/>
                          <a:latin typeface="+mn-lt"/>
                          <a:ea typeface="+mn-ea"/>
                          <a:cs typeface="+mn-cs"/>
                        </a:rPr>
                        <a:t>product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such</a:t>
                      </a:r>
                      <a:r>
                        <a:rPr kumimoji="0" lang="fr-FR" sz="1800" kern="1200" dirty="0" smtClean="0">
                          <a:solidFill>
                            <a:schemeClr val="dk1"/>
                          </a:solidFill>
                          <a:effectLst/>
                          <a:latin typeface="+mn-lt"/>
                          <a:ea typeface="+mn-ea"/>
                          <a:cs typeface="+mn-cs"/>
                        </a:rPr>
                        <a:t> as </a:t>
                      </a:r>
                      <a:r>
                        <a:rPr kumimoji="0" lang="fr-FR" sz="1800" kern="1200" dirty="0" err="1" smtClean="0">
                          <a:solidFill>
                            <a:schemeClr val="dk1"/>
                          </a:solidFill>
                          <a:effectLst/>
                          <a:latin typeface="+mn-lt"/>
                          <a:ea typeface="+mn-ea"/>
                          <a:cs typeface="+mn-cs"/>
                        </a:rPr>
                        <a:t>platforms</a:t>
                      </a:r>
                      <a:r>
                        <a:rPr kumimoji="0" lang="fr-FR" sz="1800" kern="1200" dirty="0" smtClean="0">
                          <a:solidFill>
                            <a:schemeClr val="dk1"/>
                          </a:solidFill>
                          <a:effectLst/>
                          <a:latin typeface="+mn-lt"/>
                          <a:ea typeface="+mn-ea"/>
                          <a:cs typeface="+mn-cs"/>
                        </a:rPr>
                        <a:t>, APIs, Open Source software, etc. And </a:t>
                      </a:r>
                      <a:r>
                        <a:rPr kumimoji="0" lang="fr-FR" sz="1800" kern="1200" dirty="0" err="1" smtClean="0">
                          <a:solidFill>
                            <a:schemeClr val="dk1"/>
                          </a:solidFill>
                          <a:effectLst/>
                          <a:latin typeface="+mn-lt"/>
                          <a:ea typeface="+mn-ea"/>
                          <a:cs typeface="+mn-cs"/>
                        </a:rPr>
                        <a:t>also</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outsoursing</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some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activities</a:t>
                      </a:r>
                      <a:r>
                        <a:rPr kumimoji="0" lang="fr-FR" sz="1800" kern="1200" dirty="0" smtClean="0">
                          <a:solidFill>
                            <a:schemeClr val="dk1"/>
                          </a:solidFill>
                          <a:effectLst/>
                          <a:latin typeface="+mn-lt"/>
                          <a:ea typeface="+mn-ea"/>
                          <a:cs typeface="+mn-cs"/>
                        </a:rPr>
                        <a:t>.</a:t>
                      </a:r>
                    </a:p>
                    <a:p>
                      <a:endParaRPr lang="fr-FR" dirty="0"/>
                    </a:p>
                  </a:txBody>
                  <a:tcPr/>
                </a:tc>
              </a:tr>
            </a:tbl>
          </a:graphicData>
        </a:graphic>
      </p:graphicFrame>
    </p:spTree>
    <p:extLst>
      <p:ext uri="{BB962C8B-B14F-4D97-AF65-F5344CB8AC3E}">
        <p14:creationId xmlns:p14="http://schemas.microsoft.com/office/powerpoint/2010/main" val="357943588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0" name="Ruban vers le bas 9"/>
          <p:cNvSpPr/>
          <p:nvPr/>
        </p:nvSpPr>
        <p:spPr>
          <a:xfrm>
            <a:off x="857224" y="1"/>
            <a:ext cx="7286676" cy="634164"/>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dirty="0" smtClean="0">
              <a:solidFill>
                <a:schemeClr val="tx1"/>
              </a:solidFill>
            </a:endParaRPr>
          </a:p>
          <a:p>
            <a:pPr algn="ctr"/>
            <a:r>
              <a:rPr lang="fr-FR" sz="2400" b="1" dirty="0" smtClean="0">
                <a:solidFill>
                  <a:schemeClr val="tx1"/>
                </a:solidFill>
              </a:rPr>
              <a:t>Startup’ </a:t>
            </a:r>
            <a:r>
              <a:rPr lang="fr-FR" sz="2400" b="1" dirty="0" err="1">
                <a:solidFill>
                  <a:schemeClr val="tx1"/>
                </a:solidFill>
              </a:rPr>
              <a:t>characteristics</a:t>
            </a:r>
            <a:endParaRPr lang="fr-FR" sz="2400" b="1" dirty="0" smtClean="0">
              <a:solidFill>
                <a:schemeClr val="tx1"/>
              </a:solidFill>
            </a:endParaRPr>
          </a:p>
          <a:p>
            <a:pPr algn="ctr"/>
            <a:endParaRPr lang="fr-FR" sz="2400" dirty="0">
              <a:solidFill>
                <a:schemeClr val="tx1"/>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2393851998"/>
              </p:ext>
            </p:extLst>
          </p:nvPr>
        </p:nvGraphicFramePr>
        <p:xfrm>
          <a:off x="0" y="911164"/>
          <a:ext cx="9144000" cy="5758195"/>
        </p:xfrm>
        <a:graphic>
          <a:graphicData uri="http://schemas.openxmlformats.org/drawingml/2006/table">
            <a:tbl>
              <a:tblPr firstRow="1" bandRow="1">
                <a:tableStyleId>{5C22544A-7EE6-4342-B048-85BDC9FD1C3A}</a:tableStyleId>
              </a:tblPr>
              <a:tblGrid>
                <a:gridCol w="4572000"/>
                <a:gridCol w="4572000"/>
              </a:tblGrid>
              <a:tr h="862600">
                <a:tc>
                  <a:txBody>
                    <a:bodyPr/>
                    <a:lstStyle/>
                    <a:p>
                      <a:r>
                        <a:rPr lang="fr-FR" dirty="0" err="1" smtClean="0"/>
                        <a:t>Company</a:t>
                      </a:r>
                      <a:endParaRPr lang="fr-FR" dirty="0"/>
                    </a:p>
                  </a:txBody>
                  <a:tcPr/>
                </a:tc>
                <a:tc>
                  <a:txBody>
                    <a:bodyPr/>
                    <a:lstStyle/>
                    <a:p>
                      <a:r>
                        <a:rPr kumimoji="0" lang="fr-FR" sz="1800" b="1" kern="1200" dirty="0" smtClean="0">
                          <a:solidFill>
                            <a:schemeClr val="lt1"/>
                          </a:solidFill>
                          <a:effectLst/>
                          <a:latin typeface="+mn-lt"/>
                          <a:ea typeface="+mn-ea"/>
                          <a:cs typeface="+mn-cs"/>
                        </a:rPr>
                        <a:t>new, </a:t>
                      </a:r>
                      <a:r>
                        <a:rPr kumimoji="0" lang="fr-FR" sz="1800" b="1" kern="1200" dirty="0" err="1" smtClean="0">
                          <a:solidFill>
                            <a:schemeClr val="lt1"/>
                          </a:solidFill>
                          <a:effectLst/>
                          <a:latin typeface="+mn-lt"/>
                          <a:ea typeface="+mn-ea"/>
                          <a:cs typeface="+mn-cs"/>
                        </a:rPr>
                        <a:t>recently</a:t>
                      </a:r>
                      <a:r>
                        <a:rPr kumimoji="0" lang="fr-FR" sz="1800" b="1" kern="1200" dirty="0" smtClean="0">
                          <a:solidFill>
                            <a:schemeClr val="lt1"/>
                          </a:solidFill>
                          <a:effectLst/>
                          <a:latin typeface="+mn-lt"/>
                          <a:ea typeface="+mn-ea"/>
                          <a:cs typeface="+mn-cs"/>
                        </a:rPr>
                        <a:t> </a:t>
                      </a:r>
                      <a:r>
                        <a:rPr kumimoji="0" lang="fr-FR" sz="1800" b="1" kern="1200" dirty="0" err="1" smtClean="0">
                          <a:solidFill>
                            <a:schemeClr val="lt1"/>
                          </a:solidFill>
                          <a:effectLst/>
                          <a:latin typeface="+mn-lt"/>
                          <a:ea typeface="+mn-ea"/>
                          <a:cs typeface="+mn-cs"/>
                        </a:rPr>
                        <a:t>created</a:t>
                      </a:r>
                      <a:r>
                        <a:rPr kumimoji="0" lang="fr-FR" sz="1800" b="1" kern="1200" dirty="0" smtClean="0">
                          <a:solidFill>
                            <a:schemeClr val="lt1"/>
                          </a:solidFill>
                          <a:effectLst/>
                          <a:latin typeface="+mn-lt"/>
                          <a:ea typeface="+mn-ea"/>
                          <a:cs typeface="+mn-cs"/>
                        </a:rPr>
                        <a:t>.</a:t>
                      </a:r>
                      <a:endParaRPr lang="fr-FR" dirty="0"/>
                    </a:p>
                  </a:txBody>
                  <a:tcPr/>
                </a:tc>
              </a:tr>
              <a:tr h="1488871">
                <a:tc>
                  <a:txBody>
                    <a:bodyPr/>
                    <a:lstStyle/>
                    <a:p>
                      <a:r>
                        <a:rPr kumimoji="0" lang="fr-FR" sz="1800" b="1" kern="1200" dirty="0" err="1" smtClean="0">
                          <a:solidFill>
                            <a:schemeClr val="dk1"/>
                          </a:solidFill>
                          <a:effectLst/>
                          <a:latin typeface="+mn-lt"/>
                          <a:ea typeface="+mn-ea"/>
                          <a:cs typeface="+mn-cs"/>
                        </a:rPr>
                        <a:t>Uncertainties</a:t>
                      </a:r>
                      <a:endParaRPr lang="fr-FR" dirty="0"/>
                    </a:p>
                  </a:txBody>
                  <a:tcPr/>
                </a:tc>
                <a:tc>
                  <a:txBody>
                    <a:bodyPr/>
                    <a:lstStyle/>
                    <a:p>
                      <a:r>
                        <a:rPr kumimoji="0" lang="fr-FR" sz="1800" kern="1200" dirty="0" smtClean="0">
                          <a:solidFill>
                            <a:schemeClr val="dk1"/>
                          </a:solidFill>
                          <a:effectLst/>
                          <a:latin typeface="+mn-lt"/>
                          <a:ea typeface="+mn-ea"/>
                          <a:cs typeface="+mn-cs"/>
                        </a:rPr>
                        <a:t>Startups deal </a:t>
                      </a:r>
                      <a:r>
                        <a:rPr kumimoji="0" lang="fr-FR" sz="1800" kern="1200" dirty="0" err="1" smtClean="0">
                          <a:solidFill>
                            <a:schemeClr val="dk1"/>
                          </a:solidFill>
                          <a:effectLst/>
                          <a:latin typeface="+mn-lt"/>
                          <a:ea typeface="+mn-ea"/>
                          <a:cs typeface="+mn-cs"/>
                        </a:rPr>
                        <a:t>with</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many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uncertainties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from</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different</a:t>
                      </a:r>
                      <a:r>
                        <a:rPr kumimoji="0" lang="fr-FR" sz="1800" kern="1200" dirty="0" smtClean="0">
                          <a:solidFill>
                            <a:schemeClr val="dk1"/>
                          </a:solidFill>
                          <a:effectLst/>
                          <a:latin typeface="+mn-lt"/>
                          <a:ea typeface="+mn-ea"/>
                          <a:cs typeface="+mn-cs"/>
                        </a:rPr>
                        <a:t> perspectives: </a:t>
                      </a:r>
                      <a:r>
                        <a:rPr kumimoji="0" lang="fr-FR" sz="1800" kern="1200" dirty="0" err="1" smtClean="0">
                          <a:solidFill>
                            <a:schemeClr val="dk1"/>
                          </a:solidFill>
                          <a:effectLst/>
                          <a:latin typeface="+mn-lt"/>
                          <a:ea typeface="+mn-ea"/>
                          <a:cs typeface="+mn-cs"/>
                        </a:rPr>
                        <a:t>market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product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resources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competition</a:t>
                      </a:r>
                      <a:r>
                        <a:rPr kumimoji="0" lang="fr-FR" sz="1800" kern="1200" dirty="0" smtClean="0">
                          <a:solidFill>
                            <a:schemeClr val="dk1"/>
                          </a:solidFill>
                          <a:effectLst/>
                          <a:latin typeface="+mn-lt"/>
                          <a:ea typeface="+mn-ea"/>
                          <a:cs typeface="+mn-cs"/>
                        </a:rPr>
                        <a:t>, people and finances.</a:t>
                      </a:r>
                      <a:endParaRPr lang="fr-FR" dirty="0"/>
                    </a:p>
                  </a:txBody>
                  <a:tcPr/>
                </a:tc>
              </a:tr>
              <a:tr h="1481184">
                <a:tc>
                  <a:txBody>
                    <a:bodyPr/>
                    <a:lstStyle/>
                    <a:p>
                      <a:r>
                        <a:rPr kumimoji="0" lang="fr-FR" sz="1800" b="1" kern="1200" dirty="0" smtClean="0">
                          <a:solidFill>
                            <a:schemeClr val="dk1"/>
                          </a:solidFill>
                          <a:effectLst/>
                          <a:latin typeface="+mn-lt"/>
                          <a:ea typeface="+mn-ea"/>
                          <a:cs typeface="+mn-cs"/>
                        </a:rPr>
                        <a:t>High </a:t>
                      </a:r>
                      <a:r>
                        <a:rPr kumimoji="0" lang="fr-FR" sz="1800" b="1" kern="1200" dirty="0" err="1" smtClean="0">
                          <a:solidFill>
                            <a:schemeClr val="dk1"/>
                          </a:solidFill>
                          <a:effectLst/>
                          <a:latin typeface="+mn-lt"/>
                          <a:ea typeface="+mn-ea"/>
                          <a:cs typeface="+mn-cs"/>
                        </a:rPr>
                        <a:t>risk</a:t>
                      </a:r>
                      <a:r>
                        <a:rPr kumimoji="0" lang="fr-FR" sz="1800" kern="1200" dirty="0" smtClean="0">
                          <a:solidFill>
                            <a:schemeClr val="dk1"/>
                          </a:solidFill>
                          <a:effectLst/>
                          <a:latin typeface="+mn-lt"/>
                          <a:ea typeface="+mn-ea"/>
                          <a:cs typeface="+mn-cs"/>
                        </a:rPr>
                        <a:t> </a:t>
                      </a:r>
                      <a:endParaRPr lang="fr-FR" dirty="0"/>
                    </a:p>
                  </a:txBody>
                  <a:tcPr/>
                </a:tc>
                <a:tc>
                  <a:txBody>
                    <a:bodyPr/>
                    <a:lstStyle/>
                    <a:p>
                      <a:r>
                        <a:rPr kumimoji="0" lang="fr-FR" sz="1800" kern="1200" dirty="0" smtClean="0">
                          <a:solidFill>
                            <a:schemeClr val="dk1"/>
                          </a:solidFill>
                          <a:effectLst/>
                          <a:latin typeface="+mn-lt"/>
                          <a:ea typeface="+mn-ea"/>
                          <a:cs typeface="+mn-cs"/>
                        </a:rPr>
                        <a:t>due to innovation and the </a:t>
                      </a:r>
                      <a:r>
                        <a:rPr kumimoji="0" lang="fr-FR" sz="1800" kern="1200" dirty="0" err="1" smtClean="0">
                          <a:solidFill>
                            <a:schemeClr val="dk1"/>
                          </a:solidFill>
                          <a:effectLst/>
                          <a:latin typeface="+mn-lt"/>
                          <a:ea typeface="+mn-ea"/>
                          <a:cs typeface="+mn-cs"/>
                        </a:rPr>
                        <a:t>various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uncertainties</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involved</a:t>
                      </a:r>
                      <a:r>
                        <a:rPr kumimoji="0" lang="fr-FR" sz="1800" kern="1200" dirty="0" smtClean="0">
                          <a:solidFill>
                            <a:schemeClr val="dk1"/>
                          </a:solidFill>
                          <a:effectLst/>
                          <a:latin typeface="+mn-lt"/>
                          <a:ea typeface="+mn-ea"/>
                          <a:cs typeface="+mn-cs"/>
                        </a:rPr>
                        <a:t>, the </a:t>
                      </a:r>
                      <a:r>
                        <a:rPr kumimoji="0" lang="fr-FR" sz="1800" kern="1200" dirty="0" err="1" smtClean="0">
                          <a:solidFill>
                            <a:schemeClr val="dk1"/>
                          </a:solidFill>
                          <a:effectLst/>
                          <a:latin typeface="+mn-lt"/>
                          <a:ea typeface="+mn-ea"/>
                          <a:cs typeface="+mn-cs"/>
                        </a:rPr>
                        <a:t>failure</a:t>
                      </a:r>
                      <a:r>
                        <a:rPr kumimoji="0" lang="fr-FR" sz="1800" kern="1200" dirty="0" smtClean="0">
                          <a:solidFill>
                            <a:schemeClr val="dk1"/>
                          </a:solidFill>
                          <a:effectLst/>
                          <a:latin typeface="+mn-lt"/>
                          <a:ea typeface="+mn-ea"/>
                          <a:cs typeface="+mn-cs"/>
                        </a:rPr>
                        <a:t> rate </a:t>
                      </a:r>
                      <a:r>
                        <a:rPr kumimoji="0" lang="fr-FR" sz="1800" kern="1200" dirty="0" err="1" smtClean="0">
                          <a:solidFill>
                            <a:schemeClr val="dk1"/>
                          </a:solidFill>
                          <a:effectLst/>
                          <a:latin typeface="+mn-lt"/>
                          <a:ea typeface="+mn-ea"/>
                          <a:cs typeface="+mn-cs"/>
                        </a:rPr>
                        <a:t>is</a:t>
                      </a:r>
                      <a:r>
                        <a:rPr kumimoji="0" lang="fr-FR" sz="1800" kern="1200" dirty="0" smtClean="0">
                          <a:solidFill>
                            <a:schemeClr val="dk1"/>
                          </a:solidFill>
                          <a:effectLst/>
                          <a:latin typeface="+mn-lt"/>
                          <a:ea typeface="+mn-ea"/>
                          <a:cs typeface="+mn-cs"/>
                        </a:rPr>
                        <a:t> high.</a:t>
                      </a:r>
                      <a:endParaRPr lang="fr-FR" dirty="0"/>
                    </a:p>
                  </a:txBody>
                  <a:tcPr/>
                </a:tc>
              </a:tr>
              <a:tr h="1925540">
                <a:tc>
                  <a:txBody>
                    <a:bodyPr/>
                    <a:lstStyle/>
                    <a:p>
                      <a:r>
                        <a:rPr kumimoji="0" lang="fr-FR" sz="1800" b="1" kern="1200" dirty="0" err="1" smtClean="0">
                          <a:solidFill>
                            <a:schemeClr val="dk1"/>
                          </a:solidFill>
                          <a:effectLst/>
                          <a:latin typeface="+mn-lt"/>
                          <a:ea typeface="+mn-ea"/>
                          <a:cs typeface="+mn-cs"/>
                        </a:rPr>
                        <a:t>Adaptability</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fr-FR" sz="1800" kern="1200" dirty="0" smtClean="0">
                          <a:solidFill>
                            <a:schemeClr val="dk1"/>
                          </a:solidFill>
                          <a:effectLst/>
                          <a:latin typeface="+mn-lt"/>
                          <a:ea typeface="+mn-ea"/>
                          <a:cs typeface="+mn-cs"/>
                        </a:rPr>
                        <a:t>Startups </a:t>
                      </a:r>
                      <a:r>
                        <a:rPr kumimoji="0" lang="fr-FR" sz="1800" kern="1200" dirty="0" err="1" smtClean="0">
                          <a:solidFill>
                            <a:schemeClr val="dk1"/>
                          </a:solidFill>
                          <a:effectLst/>
                          <a:latin typeface="+mn-lt"/>
                          <a:ea typeface="+mn-ea"/>
                          <a:cs typeface="+mn-cs"/>
                        </a:rPr>
                        <a:t>often</a:t>
                      </a:r>
                      <a:r>
                        <a:rPr kumimoji="0" lang="fr-FR" sz="1800" kern="1200" dirty="0" smtClean="0">
                          <a:solidFill>
                            <a:schemeClr val="dk1"/>
                          </a:solidFill>
                          <a:effectLst/>
                          <a:latin typeface="+mn-lt"/>
                          <a:ea typeface="+mn-ea"/>
                          <a:cs typeface="+mn-cs"/>
                        </a:rPr>
                        <a:t> are </a:t>
                      </a:r>
                      <a:r>
                        <a:rPr kumimoji="0" lang="fr-FR" sz="1800" kern="1200" dirty="0" err="1" smtClean="0">
                          <a:solidFill>
                            <a:schemeClr val="dk1"/>
                          </a:solidFill>
                          <a:effectLst/>
                          <a:latin typeface="+mn-lt"/>
                          <a:ea typeface="+mn-ea"/>
                          <a:cs typeface="+mn-cs"/>
                        </a:rPr>
                        <a:t>very</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dynamic</a:t>
                      </a:r>
                      <a:r>
                        <a:rPr kumimoji="0" lang="fr-FR" sz="1800" kern="1200" dirty="0" smtClean="0">
                          <a:solidFill>
                            <a:schemeClr val="dk1"/>
                          </a:solidFill>
                          <a:effectLst/>
                          <a:latin typeface="+mn-lt"/>
                          <a:ea typeface="+mn-ea"/>
                          <a:cs typeface="+mn-cs"/>
                        </a:rPr>
                        <a:t> and able to </a:t>
                      </a:r>
                      <a:r>
                        <a:rPr kumimoji="0" lang="fr-FR" sz="1800" kern="1200" dirty="0" err="1" smtClean="0">
                          <a:solidFill>
                            <a:schemeClr val="dk1"/>
                          </a:solidFill>
                          <a:effectLst/>
                          <a:latin typeface="+mn-lt"/>
                          <a:ea typeface="+mn-ea"/>
                          <a:cs typeface="+mn-cs"/>
                        </a:rPr>
                        <a:t>react</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quickly</a:t>
                      </a:r>
                      <a:r>
                        <a:rPr kumimoji="0" lang="fr-FR" sz="1800" kern="1200" dirty="0" smtClean="0">
                          <a:solidFill>
                            <a:schemeClr val="dk1"/>
                          </a:solidFill>
                          <a:effectLst/>
                          <a:latin typeface="+mn-lt"/>
                          <a:ea typeface="+mn-ea"/>
                          <a:cs typeface="+mn-cs"/>
                        </a:rPr>
                        <a:t> to </a:t>
                      </a:r>
                      <a:r>
                        <a:rPr kumimoji="0" lang="fr-FR" sz="1800" kern="1200" dirty="0" err="1" smtClean="0">
                          <a:solidFill>
                            <a:schemeClr val="dk1"/>
                          </a:solidFill>
                          <a:effectLst/>
                          <a:latin typeface="+mn-lt"/>
                          <a:ea typeface="+mn-ea"/>
                          <a:cs typeface="+mn-cs"/>
                        </a:rPr>
                        <a:t>market</a:t>
                      </a:r>
                      <a:r>
                        <a:rPr kumimoji="0" lang="fr-FR" sz="1800" kern="1200" dirty="0" smtClean="0">
                          <a:solidFill>
                            <a:schemeClr val="dk1"/>
                          </a:solidFill>
                          <a:effectLst/>
                          <a:latin typeface="+mn-lt"/>
                          <a:ea typeface="+mn-ea"/>
                          <a:cs typeface="+mn-cs"/>
                        </a:rPr>
                        <a:t> changes, new technologies and </a:t>
                      </a:r>
                      <a:r>
                        <a:rPr kumimoji="0" lang="fr-FR" sz="1800" kern="1200" dirty="0" err="1" smtClean="0">
                          <a:solidFill>
                            <a:schemeClr val="dk1"/>
                          </a:solidFill>
                          <a:effectLst/>
                          <a:latin typeface="+mn-lt"/>
                          <a:ea typeface="+mn-ea"/>
                          <a:cs typeface="+mn-cs"/>
                        </a:rPr>
                        <a:t>competitive</a:t>
                      </a:r>
                      <a:r>
                        <a:rPr kumimoji="0" lang="fr-FR" sz="1800" kern="1200" dirty="0" smtClean="0">
                          <a:solidFill>
                            <a:schemeClr val="dk1"/>
                          </a:solidFill>
                          <a:effectLst/>
                          <a:latin typeface="+mn-lt"/>
                          <a:ea typeface="+mn-ea"/>
                          <a:cs typeface="+mn-cs"/>
                        </a:rPr>
                        <a:t> </a:t>
                      </a:r>
                      <a:r>
                        <a:rPr kumimoji="0" lang="fr-FR" sz="1800" kern="1200" dirty="0" err="1" smtClean="0">
                          <a:solidFill>
                            <a:schemeClr val="dk1"/>
                          </a:solidFill>
                          <a:effectLst/>
                          <a:latin typeface="+mn-lt"/>
                          <a:ea typeface="+mn-ea"/>
                          <a:cs typeface="+mn-cs"/>
                        </a:rPr>
                        <a:t>products</a:t>
                      </a:r>
                      <a:r>
                        <a:rPr kumimoji="0" lang="fr-FR" sz="1800" kern="1200" dirty="0" smtClean="0">
                          <a:solidFill>
                            <a:schemeClr val="dk1"/>
                          </a:solidFill>
                          <a:effectLst/>
                          <a:latin typeface="+mn-lt"/>
                          <a:ea typeface="+mn-ea"/>
                          <a:cs typeface="+mn-cs"/>
                        </a:rPr>
                        <a:t>.</a:t>
                      </a:r>
                    </a:p>
                    <a:p>
                      <a:endParaRPr lang="fr-FR" dirty="0"/>
                    </a:p>
                  </a:txBody>
                  <a:tcPr/>
                </a:tc>
              </a:tr>
            </a:tbl>
          </a:graphicData>
        </a:graphic>
      </p:graphicFrame>
    </p:spTree>
    <p:extLst>
      <p:ext uri="{BB962C8B-B14F-4D97-AF65-F5344CB8AC3E}">
        <p14:creationId xmlns:p14="http://schemas.microsoft.com/office/powerpoint/2010/main" val="3588665492"/>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3" name="Arrondir un rectangle avec un coin diagonal 2"/>
          <p:cNvSpPr/>
          <p:nvPr/>
        </p:nvSpPr>
        <p:spPr>
          <a:xfrm>
            <a:off x="539552" y="1911262"/>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a:solidFill>
                  <a:schemeClr val="tx1"/>
                </a:solidFill>
              </a:rPr>
              <a:t> </a:t>
            </a:r>
            <a:r>
              <a:rPr lang="fr-FR" sz="2400" smtClean="0">
                <a:solidFill>
                  <a:schemeClr val="tx1"/>
                </a:solidFill>
              </a:rPr>
              <a:t>1- </a:t>
            </a:r>
            <a:r>
              <a:rPr lang="fr-FR" sz="2400" b="1" smtClean="0">
                <a:solidFill>
                  <a:schemeClr val="tx1"/>
                </a:solidFill>
              </a:rPr>
              <a:t>Innovations</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3803083" y="1073182"/>
            <a:ext cx="5161405" cy="1491722"/>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1"/>
                </a:solidFill>
              </a:rPr>
              <a:t>Small business</a:t>
            </a:r>
            <a:r>
              <a:rPr lang="fr-FR" dirty="0">
                <a:solidFill>
                  <a:schemeClr val="tx1"/>
                </a:solidFill>
              </a:rPr>
              <a:t> </a:t>
            </a:r>
            <a:r>
              <a:rPr lang="fr-FR" dirty="0" err="1">
                <a:solidFill>
                  <a:schemeClr val="tx1"/>
                </a:solidFill>
              </a:rPr>
              <a:t>does</a:t>
            </a:r>
            <a:r>
              <a:rPr lang="fr-FR" dirty="0">
                <a:solidFill>
                  <a:schemeClr val="tx1"/>
                </a:solidFill>
              </a:rPr>
              <a:t> not </a:t>
            </a:r>
            <a:r>
              <a:rPr lang="fr-FR" dirty="0" err="1">
                <a:solidFill>
                  <a:schemeClr val="tx1"/>
                </a:solidFill>
              </a:rPr>
              <a:t>make</a:t>
            </a:r>
            <a:r>
              <a:rPr lang="fr-FR" dirty="0">
                <a:solidFill>
                  <a:schemeClr val="tx1"/>
                </a:solidFill>
              </a:rPr>
              <a:t> </a:t>
            </a:r>
            <a:r>
              <a:rPr lang="fr-FR" dirty="0" err="1">
                <a:solidFill>
                  <a:schemeClr val="tx1"/>
                </a:solidFill>
              </a:rPr>
              <a:t>any</a:t>
            </a:r>
            <a:r>
              <a:rPr lang="fr-FR" dirty="0">
                <a:solidFill>
                  <a:schemeClr val="tx1"/>
                </a:solidFill>
              </a:rPr>
              <a:t> claims as to </a:t>
            </a:r>
            <a:r>
              <a:rPr lang="fr-FR" dirty="0" err="1">
                <a:solidFill>
                  <a:schemeClr val="tx1"/>
                </a:solidFill>
              </a:rPr>
              <a:t>uniqueness</a:t>
            </a:r>
            <a:r>
              <a:rPr lang="fr-FR" dirty="0">
                <a:solidFill>
                  <a:schemeClr val="tx1"/>
                </a:solidFill>
              </a:rPr>
              <a:t>. </a:t>
            </a:r>
            <a:r>
              <a:rPr lang="fr-FR" dirty="0" err="1">
                <a:solidFill>
                  <a:schemeClr val="tx1"/>
                </a:solidFill>
              </a:rPr>
              <a:t>Your</a:t>
            </a:r>
            <a:r>
              <a:rPr lang="fr-FR" dirty="0">
                <a:solidFill>
                  <a:schemeClr val="tx1"/>
                </a:solidFill>
              </a:rPr>
              <a:t> business </a:t>
            </a:r>
            <a:r>
              <a:rPr lang="fr-FR" dirty="0" err="1">
                <a:solidFill>
                  <a:schemeClr val="tx1"/>
                </a:solidFill>
              </a:rPr>
              <a:t>is</a:t>
            </a:r>
            <a:r>
              <a:rPr lang="fr-FR" dirty="0">
                <a:solidFill>
                  <a:schemeClr val="tx1"/>
                </a:solidFill>
              </a:rPr>
              <a:t> one out of </a:t>
            </a:r>
            <a:r>
              <a:rPr lang="fr-FR" dirty="0" err="1">
                <a:solidFill>
                  <a:schemeClr val="tx1"/>
                </a:solidFill>
              </a:rPr>
              <a:t>many</a:t>
            </a:r>
            <a:r>
              <a:rPr lang="fr-FR" dirty="0">
                <a:solidFill>
                  <a:schemeClr val="tx1"/>
                </a:solidFill>
              </a:rPr>
              <a:t> businesses </a:t>
            </a:r>
            <a:r>
              <a:rPr lang="fr-FR" dirty="0" err="1">
                <a:solidFill>
                  <a:schemeClr val="tx1"/>
                </a:solidFill>
              </a:rPr>
              <a:t>alike</a:t>
            </a:r>
            <a:r>
              <a:rPr lang="fr-FR" dirty="0">
                <a:solidFill>
                  <a:schemeClr val="tx1"/>
                </a:solidFill>
              </a:rPr>
              <a:t> </a:t>
            </a:r>
          </a:p>
        </p:txBody>
      </p:sp>
      <p:sp>
        <p:nvSpPr>
          <p:cNvPr id="11" name="Arrondir un rectangle avec un coin diagonal 10"/>
          <p:cNvSpPr/>
          <p:nvPr/>
        </p:nvSpPr>
        <p:spPr>
          <a:xfrm>
            <a:off x="3779912" y="2615614"/>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b="1" dirty="0">
                <a:solidFill>
                  <a:schemeClr val="tx1"/>
                </a:solidFill>
              </a:rPr>
              <a:t>Startups</a:t>
            </a:r>
            <a:r>
              <a:rPr lang="fr-FR" dirty="0">
                <a:solidFill>
                  <a:schemeClr val="tx1"/>
                </a:solidFill>
              </a:rPr>
              <a:t> are </a:t>
            </a:r>
            <a:r>
              <a:rPr lang="fr-FR" dirty="0" err="1">
                <a:solidFill>
                  <a:schemeClr val="tx1"/>
                </a:solidFill>
              </a:rPr>
              <a:t>meant</a:t>
            </a:r>
            <a:r>
              <a:rPr lang="fr-FR" dirty="0">
                <a:solidFill>
                  <a:schemeClr val="tx1"/>
                </a:solidFill>
              </a:rPr>
              <a:t> to </a:t>
            </a:r>
            <a:r>
              <a:rPr lang="fr-FR" dirty="0" err="1">
                <a:solidFill>
                  <a:schemeClr val="tx1"/>
                </a:solidFill>
              </a:rPr>
              <a:t>create</a:t>
            </a:r>
            <a:r>
              <a:rPr lang="fr-FR" dirty="0">
                <a:solidFill>
                  <a:schemeClr val="tx1"/>
                </a:solidFill>
              </a:rPr>
              <a:t> </a:t>
            </a:r>
            <a:r>
              <a:rPr lang="fr-FR" dirty="0" err="1">
                <a:solidFill>
                  <a:schemeClr val="tx1"/>
                </a:solidFill>
              </a:rPr>
              <a:t>something</a:t>
            </a:r>
            <a:r>
              <a:rPr lang="fr-FR" dirty="0">
                <a:solidFill>
                  <a:schemeClr val="tx1"/>
                </a:solidFill>
              </a:rPr>
              <a:t> new and to </a:t>
            </a:r>
            <a:r>
              <a:rPr lang="fr-FR" dirty="0" err="1">
                <a:solidFill>
                  <a:schemeClr val="tx1"/>
                </a:solidFill>
              </a:rPr>
              <a:t>improve</a:t>
            </a:r>
            <a:r>
              <a:rPr lang="fr-FR" dirty="0">
                <a:solidFill>
                  <a:schemeClr val="tx1"/>
                </a:solidFill>
              </a:rPr>
              <a:t> </a:t>
            </a:r>
            <a:r>
              <a:rPr lang="fr-FR" dirty="0" err="1">
                <a:solidFill>
                  <a:schemeClr val="tx1"/>
                </a:solidFill>
              </a:rPr>
              <a:t>what</a:t>
            </a:r>
            <a:r>
              <a:rPr lang="fr-FR" dirty="0">
                <a:solidFill>
                  <a:schemeClr val="tx1"/>
                </a:solidFill>
              </a:rPr>
              <a:t> </a:t>
            </a:r>
            <a:r>
              <a:rPr lang="fr-FR" dirty="0" err="1">
                <a:solidFill>
                  <a:schemeClr val="tx1"/>
                </a:solidFill>
              </a:rPr>
              <a:t>already</a:t>
            </a:r>
            <a:r>
              <a:rPr lang="fr-FR" dirty="0">
                <a:solidFill>
                  <a:schemeClr val="tx1"/>
                </a:solidFill>
              </a:rPr>
              <a:t> </a:t>
            </a:r>
            <a:r>
              <a:rPr lang="fr-FR" dirty="0" err="1">
                <a:solidFill>
                  <a:schemeClr val="tx1"/>
                </a:solidFill>
              </a:rPr>
              <a:t>exists</a:t>
            </a:r>
            <a:r>
              <a:rPr lang="fr-FR" dirty="0">
                <a:solidFill>
                  <a:schemeClr val="tx1"/>
                </a:solidFill>
              </a:rPr>
              <a:t>. </a:t>
            </a:r>
          </a:p>
        </p:txBody>
      </p:sp>
      <p:sp>
        <p:nvSpPr>
          <p:cNvPr id="16" name="Arrondir un rectangle avec un coin diagonal 15"/>
          <p:cNvSpPr/>
          <p:nvPr/>
        </p:nvSpPr>
        <p:spPr>
          <a:xfrm>
            <a:off x="590665" y="467324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2- Scopes</a:t>
            </a:r>
            <a:endParaRPr lang="fr-FR" sz="2400" dirty="0">
              <a:solidFill>
                <a:schemeClr val="tx1"/>
              </a:solidFill>
            </a:endParaRPr>
          </a:p>
        </p:txBody>
      </p:sp>
      <p:sp>
        <p:nvSpPr>
          <p:cNvPr id="17" name="Arrondir un rectangle avec un coin diagonal 16"/>
          <p:cNvSpPr/>
          <p:nvPr/>
        </p:nvSpPr>
        <p:spPr>
          <a:xfrm>
            <a:off x="3785238" y="4111389"/>
            <a:ext cx="5364088" cy="1439845"/>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b="1" dirty="0">
                <a:solidFill>
                  <a:schemeClr val="tx1"/>
                </a:solidFill>
              </a:rPr>
              <a:t>Small business</a:t>
            </a:r>
            <a:r>
              <a:rPr lang="fr-FR" dirty="0">
                <a:solidFill>
                  <a:schemeClr val="tx1"/>
                </a:solidFill>
              </a:rPr>
              <a:t> </a:t>
            </a:r>
            <a:r>
              <a:rPr lang="fr-FR" dirty="0" err="1">
                <a:solidFill>
                  <a:schemeClr val="tx1"/>
                </a:solidFill>
              </a:rPr>
              <a:t>makes</a:t>
            </a:r>
            <a:r>
              <a:rPr lang="fr-FR" dirty="0">
                <a:solidFill>
                  <a:schemeClr val="tx1"/>
                </a:solidFill>
              </a:rPr>
              <a:t> </a:t>
            </a:r>
            <a:r>
              <a:rPr lang="fr-FR" dirty="0" err="1">
                <a:solidFill>
                  <a:schemeClr val="tx1"/>
                </a:solidFill>
              </a:rPr>
              <a:t>progress</a:t>
            </a:r>
            <a:r>
              <a:rPr lang="fr-FR" dirty="0">
                <a:solidFill>
                  <a:schemeClr val="tx1"/>
                </a:solidFill>
              </a:rPr>
              <a:t> </a:t>
            </a:r>
            <a:r>
              <a:rPr lang="fr-FR" dirty="0" err="1">
                <a:solidFill>
                  <a:schemeClr val="tx1"/>
                </a:solidFill>
              </a:rPr>
              <a:t>within</a:t>
            </a:r>
            <a:r>
              <a:rPr lang="fr-FR" dirty="0">
                <a:solidFill>
                  <a:schemeClr val="tx1"/>
                </a:solidFill>
              </a:rPr>
              <a:t> </a:t>
            </a:r>
            <a:r>
              <a:rPr lang="fr-FR" dirty="0" err="1">
                <a:solidFill>
                  <a:schemeClr val="tx1"/>
                </a:solidFill>
              </a:rPr>
              <a:t>limits</a:t>
            </a:r>
            <a:r>
              <a:rPr lang="fr-FR" dirty="0">
                <a:solidFill>
                  <a:schemeClr val="tx1"/>
                </a:solidFill>
              </a:rPr>
              <a:t> </a:t>
            </a:r>
            <a:r>
              <a:rPr lang="fr-FR" dirty="0" err="1">
                <a:solidFill>
                  <a:schemeClr val="tx1"/>
                </a:solidFill>
              </a:rPr>
              <a:t>established</a:t>
            </a:r>
            <a:r>
              <a:rPr lang="fr-FR" dirty="0">
                <a:solidFill>
                  <a:schemeClr val="tx1"/>
                </a:solidFill>
              </a:rPr>
              <a:t> by a </a:t>
            </a:r>
            <a:r>
              <a:rPr lang="fr-FR" dirty="0" err="1">
                <a:solidFill>
                  <a:schemeClr val="tx1"/>
                </a:solidFill>
              </a:rPr>
              <a:t>businessperson</a:t>
            </a:r>
            <a:r>
              <a:rPr lang="fr-FR" dirty="0">
                <a:solidFill>
                  <a:schemeClr val="tx1"/>
                </a:solidFill>
              </a:rPr>
              <a:t> </a:t>
            </a:r>
            <a:r>
              <a:rPr lang="fr-FR" dirty="0" err="1">
                <a:solidFill>
                  <a:schemeClr val="tx1"/>
                </a:solidFill>
              </a:rPr>
              <a:t>oneself</a:t>
            </a:r>
            <a:r>
              <a:rPr lang="fr-FR" dirty="0">
                <a:solidFill>
                  <a:schemeClr val="tx1"/>
                </a:solidFill>
              </a:rPr>
              <a:t>. In </a:t>
            </a:r>
            <a:r>
              <a:rPr lang="fr-FR" dirty="0" err="1">
                <a:solidFill>
                  <a:schemeClr val="tx1"/>
                </a:solidFill>
              </a:rPr>
              <a:t>other</a:t>
            </a:r>
            <a:r>
              <a:rPr lang="fr-FR" dirty="0">
                <a:solidFill>
                  <a:schemeClr val="tx1"/>
                </a:solidFill>
              </a:rPr>
              <a:t> </a:t>
            </a:r>
            <a:r>
              <a:rPr lang="fr-FR" dirty="0" err="1">
                <a:solidFill>
                  <a:schemeClr val="tx1"/>
                </a:solidFill>
              </a:rPr>
              <a:t>words</a:t>
            </a:r>
            <a:r>
              <a:rPr lang="fr-FR" dirty="0">
                <a:solidFill>
                  <a:schemeClr val="tx1"/>
                </a:solidFill>
              </a:rPr>
              <a:t>, </a:t>
            </a:r>
            <a:r>
              <a:rPr lang="fr-FR" dirty="0" err="1">
                <a:solidFill>
                  <a:schemeClr val="tx1"/>
                </a:solidFill>
              </a:rPr>
              <a:t>you</a:t>
            </a:r>
            <a:r>
              <a:rPr lang="fr-FR" dirty="0">
                <a:solidFill>
                  <a:schemeClr val="tx1"/>
                </a:solidFill>
              </a:rPr>
              <a:t> put limitations on the </a:t>
            </a:r>
            <a:r>
              <a:rPr lang="fr-FR" dirty="0" err="1">
                <a:solidFill>
                  <a:schemeClr val="tx1"/>
                </a:solidFill>
              </a:rPr>
              <a:t>growth</a:t>
            </a:r>
            <a:r>
              <a:rPr lang="fr-FR" dirty="0">
                <a:solidFill>
                  <a:schemeClr val="tx1"/>
                </a:solidFill>
              </a:rPr>
              <a:t> of the </a:t>
            </a:r>
            <a:r>
              <a:rPr lang="fr-FR" dirty="0" err="1">
                <a:solidFill>
                  <a:schemeClr val="tx1"/>
                </a:solidFill>
              </a:rPr>
              <a:t>company</a:t>
            </a:r>
            <a:r>
              <a:rPr lang="fr-FR" dirty="0">
                <a:solidFill>
                  <a:schemeClr val="tx1"/>
                </a:solidFill>
              </a:rPr>
              <a:t> and focus on service of a certain </a:t>
            </a:r>
            <a:r>
              <a:rPr lang="fr-FR" dirty="0" err="1">
                <a:solidFill>
                  <a:schemeClr val="tx1"/>
                </a:solidFill>
              </a:rPr>
              <a:t>circle</a:t>
            </a:r>
            <a:r>
              <a:rPr lang="fr-FR" dirty="0">
                <a:solidFill>
                  <a:schemeClr val="tx1"/>
                </a:solidFill>
              </a:rPr>
              <a:t> of </a:t>
            </a:r>
            <a:r>
              <a:rPr lang="fr-FR" dirty="0" err="1">
                <a:solidFill>
                  <a:schemeClr val="tx1"/>
                </a:solidFill>
              </a:rPr>
              <a:t>customers</a:t>
            </a:r>
            <a:r>
              <a:rPr lang="fr-FR" dirty="0">
                <a:solidFill>
                  <a:schemeClr val="tx1"/>
                </a:solidFill>
              </a:rPr>
              <a:t>.</a:t>
            </a:r>
          </a:p>
        </p:txBody>
      </p:sp>
      <p:sp>
        <p:nvSpPr>
          <p:cNvPr id="18" name="Arrondir un rectangle avec un coin diagonal 17"/>
          <p:cNvSpPr/>
          <p:nvPr/>
        </p:nvSpPr>
        <p:spPr>
          <a:xfrm>
            <a:off x="3810268" y="5629232"/>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A startup</a:t>
            </a:r>
            <a:r>
              <a:rPr lang="fr-FR" dirty="0">
                <a:solidFill>
                  <a:schemeClr val="tx1"/>
                </a:solidFill>
              </a:rPr>
              <a:t>, as a </a:t>
            </a:r>
            <a:r>
              <a:rPr lang="fr-FR" dirty="0" err="1">
                <a:solidFill>
                  <a:schemeClr val="tx1"/>
                </a:solidFill>
              </a:rPr>
              <a:t>rule</a:t>
            </a:r>
            <a:r>
              <a:rPr lang="fr-FR" dirty="0">
                <a:solidFill>
                  <a:schemeClr val="tx1"/>
                </a:solidFill>
              </a:rPr>
              <a:t>, </a:t>
            </a:r>
            <a:r>
              <a:rPr lang="fr-FR" dirty="0" err="1">
                <a:solidFill>
                  <a:schemeClr val="tx1"/>
                </a:solidFill>
              </a:rPr>
              <a:t>does</a:t>
            </a:r>
            <a:r>
              <a:rPr lang="fr-FR" dirty="0">
                <a:solidFill>
                  <a:schemeClr val="tx1"/>
                </a:solidFill>
              </a:rPr>
              <a:t> not put </a:t>
            </a:r>
            <a:r>
              <a:rPr lang="fr-FR" dirty="0" err="1">
                <a:solidFill>
                  <a:schemeClr val="tx1"/>
                </a:solidFill>
              </a:rPr>
              <a:t>any</a:t>
            </a:r>
            <a:r>
              <a:rPr lang="fr-FR" dirty="0">
                <a:solidFill>
                  <a:schemeClr val="tx1"/>
                </a:solidFill>
              </a:rPr>
              <a:t> limitations on </a:t>
            </a:r>
            <a:r>
              <a:rPr lang="fr-FR" dirty="0" err="1">
                <a:solidFill>
                  <a:schemeClr val="tx1"/>
                </a:solidFill>
              </a:rPr>
              <a:t>its</a:t>
            </a:r>
            <a:r>
              <a:rPr lang="fr-FR" dirty="0">
                <a:solidFill>
                  <a:schemeClr val="tx1"/>
                </a:solidFill>
              </a:rPr>
              <a:t> </a:t>
            </a:r>
            <a:r>
              <a:rPr lang="fr-FR" dirty="0" err="1">
                <a:solidFill>
                  <a:schemeClr val="tx1"/>
                </a:solidFill>
              </a:rPr>
              <a:t>growth</a:t>
            </a:r>
            <a:r>
              <a:rPr lang="fr-FR" dirty="0">
                <a:solidFill>
                  <a:schemeClr val="tx1"/>
                </a:solidFill>
              </a:rPr>
              <a:t> and </a:t>
            </a:r>
            <a:r>
              <a:rPr lang="fr-FR" dirty="0" err="1">
                <a:solidFill>
                  <a:schemeClr val="tx1"/>
                </a:solidFill>
              </a:rPr>
              <a:t>focused</a:t>
            </a:r>
            <a:r>
              <a:rPr lang="fr-FR" dirty="0">
                <a:solidFill>
                  <a:schemeClr val="tx1"/>
                </a:solidFill>
              </a:rPr>
              <a:t> on </a:t>
            </a:r>
            <a:r>
              <a:rPr lang="fr-FR" dirty="0" err="1">
                <a:solidFill>
                  <a:schemeClr val="tx1"/>
                </a:solidFill>
              </a:rPr>
              <a:t>winning</a:t>
            </a:r>
            <a:r>
              <a:rPr lang="fr-FR" dirty="0">
                <a:solidFill>
                  <a:schemeClr val="tx1"/>
                </a:solidFill>
              </a:rPr>
              <a:t> over as </a:t>
            </a:r>
            <a:r>
              <a:rPr lang="fr-FR" dirty="0" err="1">
                <a:solidFill>
                  <a:schemeClr val="tx1"/>
                </a:solidFill>
              </a:rPr>
              <a:t>much</a:t>
            </a:r>
            <a:r>
              <a:rPr lang="fr-FR" dirty="0">
                <a:solidFill>
                  <a:schemeClr val="tx1"/>
                </a:solidFill>
              </a:rPr>
              <a:t> </a:t>
            </a:r>
            <a:r>
              <a:rPr lang="fr-FR" dirty="0" err="1">
                <a:solidFill>
                  <a:schemeClr val="tx1"/>
                </a:solidFill>
              </a:rPr>
              <a:t>market</a:t>
            </a:r>
            <a:r>
              <a:rPr lang="fr-FR" dirty="0">
                <a:solidFill>
                  <a:schemeClr val="tx1"/>
                </a:solidFill>
              </a:rPr>
              <a:t> </a:t>
            </a:r>
            <a:r>
              <a:rPr lang="fr-FR" dirty="0" err="1">
                <a:solidFill>
                  <a:schemeClr val="tx1"/>
                </a:solidFill>
              </a:rPr>
              <a:t>share</a:t>
            </a:r>
            <a:r>
              <a:rPr lang="fr-FR" dirty="0">
                <a:solidFill>
                  <a:schemeClr val="tx1"/>
                </a:solidFill>
              </a:rPr>
              <a:t> as possible. </a:t>
            </a: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10 differences between startups and small business</a:t>
            </a:r>
            <a:endParaRPr lang="fr-FR" sz="2400" b="1"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539552" y="1911262"/>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fr-FR" sz="2400" dirty="0" smtClean="0">
                <a:solidFill>
                  <a:schemeClr val="tx1"/>
                </a:solidFill>
              </a:rPr>
              <a:t>3- </a:t>
            </a:r>
            <a:r>
              <a:rPr lang="fr-FR" sz="2400" b="1" dirty="0" smtClean="0">
                <a:solidFill>
                  <a:schemeClr val="tx1"/>
                </a:solidFill>
              </a:rPr>
              <a:t>Rate </a:t>
            </a:r>
            <a:r>
              <a:rPr lang="fr-FR" sz="2400" b="1" dirty="0">
                <a:solidFill>
                  <a:schemeClr val="tx1"/>
                </a:solidFill>
              </a:rPr>
              <a:t>of </a:t>
            </a:r>
            <a:r>
              <a:rPr lang="fr-FR" sz="2400" b="1" dirty="0" err="1">
                <a:solidFill>
                  <a:schemeClr val="tx1"/>
                </a:solidFill>
              </a:rPr>
              <a:t>growth</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3803083" y="1073182"/>
            <a:ext cx="5161405" cy="1491722"/>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Small business</a:t>
            </a:r>
            <a:r>
              <a:rPr lang="fr-FR" dirty="0">
                <a:solidFill>
                  <a:schemeClr val="tx1"/>
                </a:solidFill>
              </a:rPr>
              <a:t>, of course, </a:t>
            </a:r>
            <a:r>
              <a:rPr lang="fr-FR" dirty="0" err="1">
                <a:solidFill>
                  <a:schemeClr val="tx1"/>
                </a:solidFill>
              </a:rPr>
              <a:t>should</a:t>
            </a:r>
            <a:r>
              <a:rPr lang="fr-FR" dirty="0">
                <a:solidFill>
                  <a:schemeClr val="tx1"/>
                </a:solidFill>
              </a:rPr>
              <a:t> </a:t>
            </a:r>
            <a:r>
              <a:rPr lang="fr-FR" dirty="0" err="1">
                <a:solidFill>
                  <a:schemeClr val="tx1"/>
                </a:solidFill>
              </a:rPr>
              <a:t>grow</a:t>
            </a:r>
            <a:r>
              <a:rPr lang="fr-FR" dirty="0">
                <a:solidFill>
                  <a:schemeClr val="tx1"/>
                </a:solidFill>
              </a:rPr>
              <a:t> </a:t>
            </a:r>
            <a:r>
              <a:rPr lang="fr-FR" dirty="0" err="1">
                <a:solidFill>
                  <a:schemeClr val="tx1"/>
                </a:solidFill>
              </a:rPr>
              <a:t>fast</a:t>
            </a:r>
            <a:r>
              <a:rPr lang="fr-FR" dirty="0">
                <a:solidFill>
                  <a:schemeClr val="tx1"/>
                </a:solidFill>
              </a:rPr>
              <a:t> but a high-</a:t>
            </a:r>
            <a:r>
              <a:rPr lang="fr-FR" dirty="0" err="1">
                <a:solidFill>
                  <a:schemeClr val="tx1"/>
                </a:solidFill>
              </a:rPr>
              <a:t>priority</a:t>
            </a:r>
            <a:r>
              <a:rPr lang="fr-FR" dirty="0">
                <a:solidFill>
                  <a:schemeClr val="tx1"/>
                </a:solidFill>
              </a:rPr>
              <a:t> </a:t>
            </a:r>
            <a:r>
              <a:rPr lang="fr-FR" dirty="0" err="1">
                <a:solidFill>
                  <a:schemeClr val="tx1"/>
                </a:solidFill>
              </a:rPr>
              <a:t>task</a:t>
            </a:r>
            <a:r>
              <a:rPr lang="fr-FR" dirty="0">
                <a:solidFill>
                  <a:schemeClr val="tx1"/>
                </a:solidFill>
              </a:rPr>
              <a:t> </a:t>
            </a:r>
            <a:r>
              <a:rPr lang="fr-FR" dirty="0" err="1">
                <a:solidFill>
                  <a:schemeClr val="tx1"/>
                </a:solidFill>
              </a:rPr>
              <a:t>is</a:t>
            </a:r>
            <a:r>
              <a:rPr lang="fr-FR" dirty="0">
                <a:solidFill>
                  <a:schemeClr val="tx1"/>
                </a:solidFill>
              </a:rPr>
              <a:t> to </a:t>
            </a:r>
            <a:r>
              <a:rPr lang="fr-FR" dirty="0" err="1">
                <a:solidFill>
                  <a:schemeClr val="tx1"/>
                </a:solidFill>
              </a:rPr>
              <a:t>make</a:t>
            </a:r>
            <a:r>
              <a:rPr lang="fr-FR" dirty="0">
                <a:solidFill>
                  <a:schemeClr val="tx1"/>
                </a:solidFill>
              </a:rPr>
              <a:t> a profit. </a:t>
            </a:r>
            <a:r>
              <a:rPr lang="fr-FR" dirty="0" err="1">
                <a:solidFill>
                  <a:schemeClr val="tx1"/>
                </a:solidFill>
              </a:rPr>
              <a:t>When</a:t>
            </a:r>
            <a:r>
              <a:rPr lang="fr-FR" dirty="0">
                <a:solidFill>
                  <a:schemeClr val="tx1"/>
                </a:solidFill>
              </a:rPr>
              <a:t> a business opens </a:t>
            </a:r>
            <a:r>
              <a:rPr lang="fr-FR" dirty="0" err="1">
                <a:solidFill>
                  <a:schemeClr val="tx1"/>
                </a:solidFill>
              </a:rPr>
              <a:t>benefits</a:t>
            </a:r>
            <a:r>
              <a:rPr lang="fr-FR" dirty="0">
                <a:solidFill>
                  <a:schemeClr val="tx1"/>
                </a:solidFill>
              </a:rPr>
              <a:t>, </a:t>
            </a:r>
            <a:r>
              <a:rPr lang="fr-FR" dirty="0" err="1">
                <a:solidFill>
                  <a:schemeClr val="tx1"/>
                </a:solidFill>
              </a:rPr>
              <a:t>its</a:t>
            </a:r>
            <a:r>
              <a:rPr lang="fr-FR" dirty="0">
                <a:solidFill>
                  <a:schemeClr val="tx1"/>
                </a:solidFill>
              </a:rPr>
              <a:t> </a:t>
            </a:r>
            <a:r>
              <a:rPr lang="fr-FR" dirty="0" err="1">
                <a:solidFill>
                  <a:schemeClr val="tx1"/>
                </a:solidFill>
              </a:rPr>
              <a:t>growth</a:t>
            </a:r>
            <a:r>
              <a:rPr lang="fr-FR" dirty="0">
                <a:solidFill>
                  <a:schemeClr val="tx1"/>
                </a:solidFill>
              </a:rPr>
              <a:t> </a:t>
            </a:r>
            <a:r>
              <a:rPr lang="fr-FR" dirty="0" err="1">
                <a:solidFill>
                  <a:schemeClr val="tx1"/>
                </a:solidFill>
              </a:rPr>
              <a:t>happens</a:t>
            </a:r>
            <a:r>
              <a:rPr lang="fr-FR" dirty="0">
                <a:solidFill>
                  <a:schemeClr val="tx1"/>
                </a:solidFill>
              </a:rPr>
              <a:t> as and </a:t>
            </a:r>
            <a:r>
              <a:rPr lang="fr-FR" dirty="0" err="1">
                <a:solidFill>
                  <a:schemeClr val="tx1"/>
                </a:solidFill>
              </a:rPr>
              <a:t>when</a:t>
            </a:r>
            <a:r>
              <a:rPr lang="fr-FR" dirty="0">
                <a:solidFill>
                  <a:schemeClr val="tx1"/>
                </a:solidFill>
              </a:rPr>
              <a:t> </a:t>
            </a:r>
            <a:r>
              <a:rPr lang="fr-FR" dirty="0" err="1">
                <a:solidFill>
                  <a:schemeClr val="tx1"/>
                </a:solidFill>
              </a:rPr>
              <a:t>necessary</a:t>
            </a:r>
            <a:r>
              <a:rPr lang="fr-FR" dirty="0">
                <a:solidFill>
                  <a:schemeClr val="tx1"/>
                </a:solidFill>
              </a:rPr>
              <a:t>.</a:t>
            </a:r>
          </a:p>
        </p:txBody>
      </p:sp>
      <p:sp>
        <p:nvSpPr>
          <p:cNvPr id="11" name="Arrondir un rectangle avec un coin diagonal 10"/>
          <p:cNvSpPr/>
          <p:nvPr/>
        </p:nvSpPr>
        <p:spPr>
          <a:xfrm>
            <a:off x="3779912" y="2615614"/>
            <a:ext cx="5364088" cy="1245434"/>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Startup</a:t>
            </a:r>
            <a:r>
              <a:rPr lang="fr-FR" dirty="0">
                <a:solidFill>
                  <a:schemeClr val="tx1"/>
                </a:solidFill>
              </a:rPr>
              <a:t> </a:t>
            </a:r>
            <a:r>
              <a:rPr lang="fr-FR" dirty="0" err="1">
                <a:solidFill>
                  <a:schemeClr val="tx1"/>
                </a:solidFill>
              </a:rPr>
              <a:t>should</a:t>
            </a:r>
            <a:r>
              <a:rPr lang="fr-FR" dirty="0">
                <a:solidFill>
                  <a:schemeClr val="tx1"/>
                </a:solidFill>
              </a:rPr>
              <a:t> </a:t>
            </a:r>
            <a:r>
              <a:rPr lang="fr-FR" dirty="0" err="1">
                <a:solidFill>
                  <a:schemeClr val="tx1"/>
                </a:solidFill>
              </a:rPr>
              <a:t>always</a:t>
            </a:r>
            <a:r>
              <a:rPr lang="fr-FR" dirty="0">
                <a:solidFill>
                  <a:schemeClr val="tx1"/>
                </a:solidFill>
              </a:rPr>
              <a:t> </a:t>
            </a:r>
            <a:r>
              <a:rPr lang="fr-FR" dirty="0" err="1">
                <a:solidFill>
                  <a:schemeClr val="tx1"/>
                </a:solidFill>
              </a:rPr>
              <a:t>grow</a:t>
            </a:r>
            <a:r>
              <a:rPr lang="fr-FR" dirty="0">
                <a:solidFill>
                  <a:schemeClr val="tx1"/>
                </a:solidFill>
              </a:rPr>
              <a:t> and </a:t>
            </a:r>
            <a:r>
              <a:rPr lang="fr-FR" dirty="0" err="1">
                <a:solidFill>
                  <a:schemeClr val="tx1"/>
                </a:solidFill>
              </a:rPr>
              <a:t>within</a:t>
            </a:r>
            <a:r>
              <a:rPr lang="fr-FR" dirty="0">
                <a:solidFill>
                  <a:schemeClr val="tx1"/>
                </a:solidFill>
              </a:rPr>
              <a:t> the </a:t>
            </a:r>
            <a:r>
              <a:rPr lang="fr-FR" dirty="0" err="1">
                <a:solidFill>
                  <a:schemeClr val="tx1"/>
                </a:solidFill>
              </a:rPr>
              <a:t>shortest</a:t>
            </a:r>
            <a:r>
              <a:rPr lang="fr-FR" dirty="0">
                <a:solidFill>
                  <a:schemeClr val="tx1"/>
                </a:solidFill>
              </a:rPr>
              <a:t> possible time </a:t>
            </a:r>
            <a:r>
              <a:rPr lang="fr-FR" dirty="0" err="1">
                <a:solidFill>
                  <a:schemeClr val="tx1"/>
                </a:solidFill>
              </a:rPr>
              <a:t>creating</a:t>
            </a:r>
            <a:r>
              <a:rPr lang="fr-FR" dirty="0">
                <a:solidFill>
                  <a:schemeClr val="tx1"/>
                </a:solidFill>
              </a:rPr>
              <a:t> a </a:t>
            </a:r>
            <a:r>
              <a:rPr lang="fr-FR" dirty="0" err="1">
                <a:solidFill>
                  <a:schemeClr val="tx1"/>
                </a:solidFill>
              </a:rPr>
              <a:t>reproducible</a:t>
            </a:r>
            <a:r>
              <a:rPr lang="fr-FR" dirty="0">
                <a:solidFill>
                  <a:schemeClr val="tx1"/>
                </a:solidFill>
              </a:rPr>
              <a:t> business model. You </a:t>
            </a:r>
            <a:r>
              <a:rPr lang="fr-FR" dirty="0" err="1">
                <a:solidFill>
                  <a:schemeClr val="tx1"/>
                </a:solidFill>
              </a:rPr>
              <a:t>should</a:t>
            </a:r>
            <a:r>
              <a:rPr lang="fr-FR" dirty="0">
                <a:solidFill>
                  <a:schemeClr val="tx1"/>
                </a:solidFill>
              </a:rPr>
              <a:t> </a:t>
            </a:r>
            <a:r>
              <a:rPr lang="fr-FR" dirty="0" err="1">
                <a:solidFill>
                  <a:schemeClr val="tx1"/>
                </a:solidFill>
              </a:rPr>
              <a:t>be</a:t>
            </a:r>
            <a:r>
              <a:rPr lang="fr-FR" dirty="0">
                <a:solidFill>
                  <a:schemeClr val="tx1"/>
                </a:solidFill>
              </a:rPr>
              <a:t> able to </a:t>
            </a:r>
            <a:r>
              <a:rPr lang="fr-FR" dirty="0" err="1">
                <a:solidFill>
                  <a:schemeClr val="tx1"/>
                </a:solidFill>
              </a:rPr>
              <a:t>reproduce</a:t>
            </a:r>
            <a:r>
              <a:rPr lang="fr-FR" dirty="0">
                <a:solidFill>
                  <a:schemeClr val="tx1"/>
                </a:solidFill>
              </a:rPr>
              <a:t> the </a:t>
            </a:r>
            <a:r>
              <a:rPr lang="fr-FR" dirty="0" err="1">
                <a:solidFill>
                  <a:schemeClr val="tx1"/>
                </a:solidFill>
              </a:rPr>
              <a:t>success</a:t>
            </a:r>
            <a:r>
              <a:rPr lang="fr-FR" dirty="0">
                <a:solidFill>
                  <a:schemeClr val="tx1"/>
                </a:solidFill>
              </a:rPr>
              <a:t> of the </a:t>
            </a:r>
            <a:r>
              <a:rPr lang="fr-FR" dirty="0" err="1">
                <a:solidFill>
                  <a:schemeClr val="tx1"/>
                </a:solidFill>
              </a:rPr>
              <a:t>company</a:t>
            </a:r>
            <a:r>
              <a:rPr lang="fr-FR" dirty="0">
                <a:solidFill>
                  <a:schemeClr val="tx1"/>
                </a:solidFill>
              </a:rPr>
              <a:t> </a:t>
            </a:r>
            <a:r>
              <a:rPr lang="fr-FR" dirty="0" err="1">
                <a:solidFill>
                  <a:schemeClr val="tx1"/>
                </a:solidFill>
              </a:rPr>
              <a:t>worldwide</a:t>
            </a:r>
            <a:r>
              <a:rPr lang="fr-FR" dirty="0">
                <a:solidFill>
                  <a:schemeClr val="tx1"/>
                </a:solidFill>
              </a:rPr>
              <a:t>.</a:t>
            </a:r>
          </a:p>
        </p:txBody>
      </p:sp>
      <p:sp>
        <p:nvSpPr>
          <p:cNvPr id="16" name="Arrondir un rectangle avec un coin diagonal 15"/>
          <p:cNvSpPr/>
          <p:nvPr/>
        </p:nvSpPr>
        <p:spPr>
          <a:xfrm>
            <a:off x="590665" y="467324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smtClean="0">
                <a:solidFill>
                  <a:schemeClr val="tx1"/>
                </a:solidFill>
              </a:rPr>
              <a:t>4- Profit</a:t>
            </a:r>
            <a:endParaRPr lang="fr-FR" sz="2400" dirty="0">
              <a:solidFill>
                <a:schemeClr val="tx1"/>
              </a:solidFill>
            </a:endParaRPr>
          </a:p>
        </p:txBody>
      </p:sp>
      <p:sp>
        <p:nvSpPr>
          <p:cNvPr id="17" name="Arrondir un rectangle avec un coin diagonal 16"/>
          <p:cNvSpPr/>
          <p:nvPr/>
        </p:nvSpPr>
        <p:spPr>
          <a:xfrm>
            <a:off x="3785238" y="4111389"/>
            <a:ext cx="5364088" cy="1439845"/>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r-FR" b="1" dirty="0">
                <a:solidFill>
                  <a:schemeClr val="tx1"/>
                </a:solidFill>
              </a:rPr>
              <a:t>Small business</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focused</a:t>
            </a:r>
            <a:r>
              <a:rPr lang="fr-FR" dirty="0">
                <a:solidFill>
                  <a:schemeClr val="tx1"/>
                </a:solidFill>
              </a:rPr>
              <a:t> on </a:t>
            </a:r>
            <a:r>
              <a:rPr lang="fr-FR" dirty="0" err="1">
                <a:solidFill>
                  <a:schemeClr val="tx1"/>
                </a:solidFill>
              </a:rPr>
              <a:t>getting</a:t>
            </a:r>
            <a:r>
              <a:rPr lang="fr-FR" dirty="0">
                <a:solidFill>
                  <a:schemeClr val="tx1"/>
                </a:solidFill>
              </a:rPr>
              <a:t> </a:t>
            </a:r>
            <a:r>
              <a:rPr lang="fr-FR" dirty="0" err="1">
                <a:solidFill>
                  <a:schemeClr val="tx1"/>
                </a:solidFill>
              </a:rPr>
              <a:t>earnings</a:t>
            </a:r>
            <a:r>
              <a:rPr lang="fr-FR" dirty="0">
                <a:solidFill>
                  <a:schemeClr val="tx1"/>
                </a:solidFill>
              </a:rPr>
              <a:t> and, if possible, a profit </a:t>
            </a:r>
            <a:r>
              <a:rPr lang="fr-FR" dirty="0" err="1">
                <a:solidFill>
                  <a:schemeClr val="tx1"/>
                </a:solidFill>
              </a:rPr>
              <a:t>from</a:t>
            </a:r>
            <a:r>
              <a:rPr lang="fr-FR" dirty="0">
                <a:solidFill>
                  <a:schemeClr val="tx1"/>
                </a:solidFill>
              </a:rPr>
              <a:t> the </a:t>
            </a:r>
            <a:r>
              <a:rPr lang="fr-FR" dirty="0" err="1">
                <a:solidFill>
                  <a:schemeClr val="tx1"/>
                </a:solidFill>
              </a:rPr>
              <a:t>very</a:t>
            </a:r>
            <a:r>
              <a:rPr lang="fr-FR" dirty="0">
                <a:solidFill>
                  <a:schemeClr val="tx1"/>
                </a:solidFill>
              </a:rPr>
              <a:t> first </a:t>
            </a:r>
            <a:r>
              <a:rPr lang="fr-FR" dirty="0" err="1">
                <a:solidFill>
                  <a:schemeClr val="tx1"/>
                </a:solidFill>
              </a:rPr>
              <a:t>day</a:t>
            </a:r>
            <a:r>
              <a:rPr lang="fr-FR" dirty="0">
                <a:solidFill>
                  <a:schemeClr val="tx1"/>
                </a:solidFill>
              </a:rPr>
              <a:t>. A </a:t>
            </a:r>
            <a:r>
              <a:rPr lang="fr-FR" dirty="0" err="1">
                <a:solidFill>
                  <a:schemeClr val="tx1"/>
                </a:solidFill>
              </a:rPr>
              <a:t>closing</a:t>
            </a:r>
            <a:r>
              <a:rPr lang="fr-FR" dirty="0">
                <a:solidFill>
                  <a:schemeClr val="tx1"/>
                </a:solidFill>
              </a:rPr>
              <a:t> gain of the </a:t>
            </a:r>
            <a:r>
              <a:rPr lang="fr-FR" dirty="0" err="1">
                <a:solidFill>
                  <a:schemeClr val="tx1"/>
                </a:solidFill>
              </a:rPr>
              <a:t>company</a:t>
            </a:r>
            <a:r>
              <a:rPr lang="fr-FR" dirty="0">
                <a:solidFill>
                  <a:schemeClr val="tx1"/>
                </a:solidFill>
              </a:rPr>
              <a:t> </a:t>
            </a:r>
            <a:r>
              <a:rPr lang="fr-FR" dirty="0" err="1">
                <a:solidFill>
                  <a:schemeClr val="tx1"/>
                </a:solidFill>
              </a:rPr>
              <a:t>depends</a:t>
            </a:r>
            <a:r>
              <a:rPr lang="fr-FR" dirty="0">
                <a:solidFill>
                  <a:schemeClr val="tx1"/>
                </a:solidFill>
              </a:rPr>
              <a:t> on a </a:t>
            </a:r>
            <a:r>
              <a:rPr lang="fr-FR" dirty="0" err="1">
                <a:solidFill>
                  <a:schemeClr val="tx1"/>
                </a:solidFill>
              </a:rPr>
              <a:t>chief`s</a:t>
            </a:r>
            <a:r>
              <a:rPr lang="fr-FR" dirty="0">
                <a:solidFill>
                  <a:schemeClr val="tx1"/>
                </a:solidFill>
              </a:rPr>
              <a:t> </a:t>
            </a:r>
            <a:r>
              <a:rPr lang="fr-FR" dirty="0" err="1">
                <a:solidFill>
                  <a:schemeClr val="tx1"/>
                </a:solidFill>
              </a:rPr>
              <a:t>appetites</a:t>
            </a:r>
            <a:r>
              <a:rPr lang="fr-FR" dirty="0">
                <a:solidFill>
                  <a:schemeClr val="tx1"/>
                </a:solidFill>
              </a:rPr>
              <a:t> let </a:t>
            </a:r>
            <a:r>
              <a:rPr lang="fr-FR" dirty="0" err="1">
                <a:solidFill>
                  <a:schemeClr val="tx1"/>
                </a:solidFill>
              </a:rPr>
              <a:t>alone</a:t>
            </a:r>
            <a:r>
              <a:rPr lang="fr-FR" dirty="0">
                <a:solidFill>
                  <a:schemeClr val="tx1"/>
                </a:solidFill>
              </a:rPr>
              <a:t> plans for business expansion.</a:t>
            </a:r>
          </a:p>
        </p:txBody>
      </p:sp>
      <p:sp>
        <p:nvSpPr>
          <p:cNvPr id="18" name="Arrondir un rectangle avec un coin diagonal 17"/>
          <p:cNvSpPr/>
          <p:nvPr/>
        </p:nvSpPr>
        <p:spPr>
          <a:xfrm>
            <a:off x="3810268" y="5629232"/>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chemeClr val="tx1"/>
                </a:solidFill>
              </a:rPr>
              <a:t>In  </a:t>
            </a:r>
            <a:r>
              <a:rPr lang="fr-FR" b="1" dirty="0">
                <a:solidFill>
                  <a:schemeClr val="tx1"/>
                </a:solidFill>
              </a:rPr>
              <a:t>startup</a:t>
            </a:r>
            <a:r>
              <a:rPr lang="fr-FR" dirty="0">
                <a:solidFill>
                  <a:schemeClr val="tx1"/>
                </a:solidFill>
              </a:rPr>
              <a:t>, A top </a:t>
            </a:r>
            <a:r>
              <a:rPr lang="fr-FR" dirty="0" err="1">
                <a:solidFill>
                  <a:schemeClr val="tx1"/>
                </a:solidFill>
              </a:rPr>
              <a:t>target</a:t>
            </a:r>
            <a:r>
              <a:rPr lang="fr-FR" dirty="0">
                <a:solidFill>
                  <a:schemeClr val="tx1"/>
                </a:solidFill>
              </a:rPr>
              <a:t> </a:t>
            </a:r>
            <a:r>
              <a:rPr lang="fr-FR" dirty="0" err="1">
                <a:solidFill>
                  <a:schemeClr val="tx1"/>
                </a:solidFill>
              </a:rPr>
              <a:t>is</a:t>
            </a:r>
            <a:r>
              <a:rPr lang="fr-FR" dirty="0">
                <a:solidFill>
                  <a:schemeClr val="tx1"/>
                </a:solidFill>
              </a:rPr>
              <a:t> to </a:t>
            </a:r>
            <a:r>
              <a:rPr lang="fr-FR" dirty="0" err="1">
                <a:solidFill>
                  <a:schemeClr val="tx1"/>
                </a:solidFill>
              </a:rPr>
              <a:t>create</a:t>
            </a:r>
            <a:r>
              <a:rPr lang="fr-FR" dirty="0">
                <a:solidFill>
                  <a:schemeClr val="tx1"/>
                </a:solidFill>
              </a:rPr>
              <a:t> a </a:t>
            </a:r>
            <a:r>
              <a:rPr lang="fr-FR" dirty="0" err="1">
                <a:solidFill>
                  <a:schemeClr val="tx1"/>
                </a:solidFill>
              </a:rPr>
              <a:t>product</a:t>
            </a:r>
            <a:r>
              <a:rPr lang="fr-FR" dirty="0">
                <a:solidFill>
                  <a:schemeClr val="tx1"/>
                </a:solidFill>
              </a:rPr>
              <a:t>, </a:t>
            </a:r>
            <a:r>
              <a:rPr lang="fr-FR" dirty="0" err="1">
                <a:solidFill>
                  <a:schemeClr val="tx1"/>
                </a:solidFill>
              </a:rPr>
              <a:t>which</a:t>
            </a:r>
            <a:r>
              <a:rPr lang="fr-FR" dirty="0">
                <a:solidFill>
                  <a:schemeClr val="tx1"/>
                </a:solidFill>
              </a:rPr>
              <a:t> </a:t>
            </a:r>
            <a:r>
              <a:rPr lang="fr-FR" dirty="0" err="1">
                <a:solidFill>
                  <a:schemeClr val="tx1"/>
                </a:solidFill>
              </a:rPr>
              <a:t>consumers</a:t>
            </a:r>
            <a:r>
              <a:rPr lang="fr-FR" dirty="0">
                <a:solidFill>
                  <a:schemeClr val="tx1"/>
                </a:solidFill>
              </a:rPr>
              <a:t> </a:t>
            </a:r>
            <a:r>
              <a:rPr lang="fr-FR" dirty="0" err="1">
                <a:solidFill>
                  <a:schemeClr val="tx1"/>
                </a:solidFill>
              </a:rPr>
              <a:t>will</a:t>
            </a:r>
            <a:r>
              <a:rPr lang="fr-FR" dirty="0">
                <a:solidFill>
                  <a:schemeClr val="tx1"/>
                </a:solidFill>
              </a:rPr>
              <a:t> </a:t>
            </a:r>
            <a:r>
              <a:rPr lang="fr-FR" dirty="0" err="1">
                <a:solidFill>
                  <a:schemeClr val="tx1"/>
                </a:solidFill>
              </a:rPr>
              <a:t>like</a:t>
            </a:r>
            <a:r>
              <a:rPr lang="fr-FR" dirty="0">
                <a:solidFill>
                  <a:schemeClr val="tx1"/>
                </a:solidFill>
              </a:rPr>
              <a:t> and </a:t>
            </a:r>
            <a:r>
              <a:rPr lang="fr-FR" dirty="0" err="1">
                <a:solidFill>
                  <a:schemeClr val="tx1"/>
                </a:solidFill>
              </a:rPr>
              <a:t>will</a:t>
            </a:r>
            <a:r>
              <a:rPr lang="fr-FR" dirty="0">
                <a:solidFill>
                  <a:schemeClr val="tx1"/>
                </a:solidFill>
              </a:rPr>
              <a:t> </a:t>
            </a:r>
            <a:r>
              <a:rPr lang="fr-FR" dirty="0" err="1">
                <a:solidFill>
                  <a:schemeClr val="tx1"/>
                </a:solidFill>
              </a:rPr>
              <a:t>take</a:t>
            </a:r>
            <a:r>
              <a:rPr lang="fr-FR" dirty="0">
                <a:solidFill>
                  <a:schemeClr val="tx1"/>
                </a:solidFill>
              </a:rPr>
              <a:t> on a </a:t>
            </a:r>
            <a:r>
              <a:rPr lang="fr-FR" dirty="0" err="1">
                <a:solidFill>
                  <a:schemeClr val="tx1"/>
                </a:solidFill>
              </a:rPr>
              <a:t>market</a:t>
            </a:r>
            <a:r>
              <a:rPr lang="fr-FR" dirty="0">
                <a:solidFill>
                  <a:schemeClr val="tx1"/>
                </a:solidFill>
              </a:rPr>
              <a:t>. </a:t>
            </a: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10 differences between startups and small business</a:t>
            </a:r>
            <a:endParaRPr lang="fr-FR" sz="2400" b="1" dirty="0">
              <a:solidFill>
                <a:schemeClr val="tx1"/>
              </a:solidFill>
            </a:endParaRPr>
          </a:p>
        </p:txBody>
      </p:sp>
    </p:spTree>
    <p:extLst>
      <p:ext uri="{BB962C8B-B14F-4D97-AF65-F5344CB8AC3E}">
        <p14:creationId xmlns:p14="http://schemas.microsoft.com/office/powerpoint/2010/main" val="2198636381"/>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9376</TotalTime>
  <Words>1169</Words>
  <Application>Microsoft Office PowerPoint</Application>
  <PresentationFormat>Affichage à l'écran (4:3)</PresentationFormat>
  <Paragraphs>131</Paragraphs>
  <Slides>13</Slides>
  <Notes>12</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1217</cp:revision>
  <dcterms:created xsi:type="dcterms:W3CDTF">2008-12-20T18:29:40Z</dcterms:created>
  <dcterms:modified xsi:type="dcterms:W3CDTF">2024-02-12T18:58:49Z</dcterms:modified>
</cp:coreProperties>
</file>