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5" r:id="rId5"/>
    <p:sldId id="264" r:id="rId6"/>
    <p:sldId id="260"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293B20-94A9-4237-8B3D-1A53FCAE7E22}" type="doc">
      <dgm:prSet loTypeId="urn:microsoft.com/office/officeart/2005/8/layout/chart3" loCatId="cycle" qsTypeId="urn:microsoft.com/office/officeart/2005/8/quickstyle/simple1" qsCatId="simple" csTypeId="urn:microsoft.com/office/officeart/2005/8/colors/accent1_2" csCatId="accent1" phldr="1"/>
      <dgm:spPr/>
    </dgm:pt>
    <dgm:pt modelId="{D5C24332-99F6-43AE-B65C-E22A97531073}">
      <dgm:prSet phldrT="[Texte]"/>
      <dgm:spPr/>
      <dgm:t>
        <a:bodyPr/>
        <a:lstStyle/>
        <a:p>
          <a:pPr>
            <a:buSzPts val="1000"/>
            <a:buFont typeface="Symbol" panose="05050102010706020507" pitchFamily="18" charset="2"/>
            <a:buChar char=""/>
          </a:pPr>
          <a:r>
            <a:rPr lang="ar-SA" b="1" dirty="0"/>
            <a:t>الوقود الأحفور</a:t>
          </a:r>
          <a:r>
            <a:rPr lang="ar-DZ" b="1" dirty="0"/>
            <a:t>ي</a:t>
          </a:r>
          <a:r>
            <a:rPr lang="ar-SA" b="1" dirty="0"/>
            <a:t> 80٪</a:t>
          </a:r>
          <a:endParaRPr lang="fr-FR" b="1" dirty="0"/>
        </a:p>
      </dgm:t>
    </dgm:pt>
    <dgm:pt modelId="{D8306FF0-4D78-4DC1-8101-A78FA62A3864}" type="parTrans" cxnId="{65621C2E-D217-46D6-B6A7-6841FE427729}">
      <dgm:prSet/>
      <dgm:spPr/>
      <dgm:t>
        <a:bodyPr/>
        <a:lstStyle/>
        <a:p>
          <a:endParaRPr lang="fr-FR" b="1"/>
        </a:p>
      </dgm:t>
    </dgm:pt>
    <dgm:pt modelId="{8EBF0D52-242D-48FF-AB68-588785A5083F}" type="sibTrans" cxnId="{65621C2E-D217-46D6-B6A7-6841FE427729}">
      <dgm:prSet/>
      <dgm:spPr/>
      <dgm:t>
        <a:bodyPr/>
        <a:lstStyle/>
        <a:p>
          <a:endParaRPr lang="fr-FR" b="1"/>
        </a:p>
      </dgm:t>
    </dgm:pt>
    <dgm:pt modelId="{7699CB79-4075-4A34-AF06-4F0CD6EC84B2}">
      <dgm:prSet phldrT="[Texte]"/>
      <dgm:spPr/>
      <dgm:t>
        <a:bodyPr/>
        <a:lstStyle/>
        <a:p>
          <a:pPr>
            <a:buSzPts val="1000"/>
            <a:buFont typeface="Symbol" panose="05050102010706020507" pitchFamily="18" charset="2"/>
            <a:buChar char=""/>
          </a:pPr>
          <a:r>
            <a:rPr lang="ar-SA" b="1" dirty="0"/>
            <a:t>الطاقة النووية</a:t>
          </a:r>
          <a:r>
            <a:rPr lang="ar-DZ" b="1" dirty="0"/>
            <a:t> </a:t>
          </a:r>
          <a:r>
            <a:rPr lang="ar-SA" b="1" dirty="0"/>
            <a:t> 5٪</a:t>
          </a:r>
          <a:endParaRPr lang="fr-FR" b="1" dirty="0"/>
        </a:p>
      </dgm:t>
    </dgm:pt>
    <dgm:pt modelId="{5333750E-6D87-483E-890E-E554DF75C0D9}" type="parTrans" cxnId="{5A729AAA-C8EF-4623-B2A6-CF2409A12AFD}">
      <dgm:prSet/>
      <dgm:spPr/>
      <dgm:t>
        <a:bodyPr/>
        <a:lstStyle/>
        <a:p>
          <a:endParaRPr lang="fr-FR" b="1"/>
        </a:p>
      </dgm:t>
    </dgm:pt>
    <dgm:pt modelId="{0D38ABC4-8569-4708-9BDB-41C3D8618EA4}" type="sibTrans" cxnId="{5A729AAA-C8EF-4623-B2A6-CF2409A12AFD}">
      <dgm:prSet/>
      <dgm:spPr/>
      <dgm:t>
        <a:bodyPr/>
        <a:lstStyle/>
        <a:p>
          <a:endParaRPr lang="fr-FR" b="1"/>
        </a:p>
      </dgm:t>
    </dgm:pt>
    <dgm:pt modelId="{35308919-41F5-4115-8BB0-24840E4DA506}">
      <dgm:prSet phldrT="[Texte]"/>
      <dgm:spPr/>
      <dgm:t>
        <a:bodyPr/>
        <a:lstStyle/>
        <a:p>
          <a:pPr>
            <a:buSzPts val="1000"/>
            <a:buFont typeface="Symbol" panose="05050102010706020507" pitchFamily="18" charset="2"/>
            <a:buChar char=""/>
          </a:pPr>
          <a:r>
            <a:rPr lang="ar-SA" b="1" dirty="0"/>
            <a:t>الطاقة المتجددة 15٪</a:t>
          </a:r>
          <a:endParaRPr lang="fr-FR" b="1" dirty="0"/>
        </a:p>
      </dgm:t>
    </dgm:pt>
    <dgm:pt modelId="{6BB66F5F-9D3E-491E-845D-452A19BD0F24}" type="parTrans" cxnId="{34171575-7084-4422-9C21-2AB918611F9E}">
      <dgm:prSet/>
      <dgm:spPr/>
      <dgm:t>
        <a:bodyPr/>
        <a:lstStyle/>
        <a:p>
          <a:endParaRPr lang="fr-FR" b="1"/>
        </a:p>
      </dgm:t>
    </dgm:pt>
    <dgm:pt modelId="{2C446CEF-0ADD-485E-AD62-28C0F4933A5A}" type="sibTrans" cxnId="{34171575-7084-4422-9C21-2AB918611F9E}">
      <dgm:prSet/>
      <dgm:spPr/>
      <dgm:t>
        <a:bodyPr/>
        <a:lstStyle/>
        <a:p>
          <a:endParaRPr lang="fr-FR" b="1"/>
        </a:p>
      </dgm:t>
    </dgm:pt>
    <dgm:pt modelId="{9E2428D0-18C1-4B3D-A134-48FFD27DE885}" type="pres">
      <dgm:prSet presAssocID="{EE293B20-94A9-4237-8B3D-1A53FCAE7E22}" presName="compositeShape" presStyleCnt="0">
        <dgm:presLayoutVars>
          <dgm:chMax val="7"/>
          <dgm:dir/>
          <dgm:resizeHandles val="exact"/>
        </dgm:presLayoutVars>
      </dgm:prSet>
      <dgm:spPr/>
    </dgm:pt>
    <dgm:pt modelId="{BEF8B158-B3BB-40F3-8A82-C0F73B6625E9}" type="pres">
      <dgm:prSet presAssocID="{EE293B20-94A9-4237-8B3D-1A53FCAE7E22}" presName="wedge1" presStyleLbl="node1" presStyleIdx="0" presStyleCnt="3" custScaleY="102570"/>
      <dgm:spPr/>
    </dgm:pt>
    <dgm:pt modelId="{6E3FDE81-15CE-49F3-8398-2C14535BC082}" type="pres">
      <dgm:prSet presAssocID="{EE293B20-94A9-4237-8B3D-1A53FCAE7E22}" presName="wedge1Tx" presStyleLbl="node1" presStyleIdx="0" presStyleCnt="3">
        <dgm:presLayoutVars>
          <dgm:chMax val="0"/>
          <dgm:chPref val="0"/>
          <dgm:bulletEnabled val="1"/>
        </dgm:presLayoutVars>
      </dgm:prSet>
      <dgm:spPr/>
    </dgm:pt>
    <dgm:pt modelId="{63278C70-D918-4178-A2D3-FBBA86ED6D82}" type="pres">
      <dgm:prSet presAssocID="{EE293B20-94A9-4237-8B3D-1A53FCAE7E22}" presName="wedge2" presStyleLbl="node1" presStyleIdx="1" presStyleCnt="3"/>
      <dgm:spPr/>
    </dgm:pt>
    <dgm:pt modelId="{66E0F4E0-625A-447E-B1DA-E3CE3090175C}" type="pres">
      <dgm:prSet presAssocID="{EE293B20-94A9-4237-8B3D-1A53FCAE7E22}" presName="wedge2Tx" presStyleLbl="node1" presStyleIdx="1" presStyleCnt="3">
        <dgm:presLayoutVars>
          <dgm:chMax val="0"/>
          <dgm:chPref val="0"/>
          <dgm:bulletEnabled val="1"/>
        </dgm:presLayoutVars>
      </dgm:prSet>
      <dgm:spPr/>
    </dgm:pt>
    <dgm:pt modelId="{A60B300A-5753-46E3-8B03-12CD0DFD6CEE}" type="pres">
      <dgm:prSet presAssocID="{EE293B20-94A9-4237-8B3D-1A53FCAE7E22}" presName="wedge3" presStyleLbl="node1" presStyleIdx="2" presStyleCnt="3" custScaleX="94199" custScaleY="103508"/>
      <dgm:spPr/>
    </dgm:pt>
    <dgm:pt modelId="{CD7AB0F1-ED1D-4719-B2F7-8A56696F63FF}" type="pres">
      <dgm:prSet presAssocID="{EE293B20-94A9-4237-8B3D-1A53FCAE7E22}" presName="wedge3Tx" presStyleLbl="node1" presStyleIdx="2" presStyleCnt="3">
        <dgm:presLayoutVars>
          <dgm:chMax val="0"/>
          <dgm:chPref val="0"/>
          <dgm:bulletEnabled val="1"/>
        </dgm:presLayoutVars>
      </dgm:prSet>
      <dgm:spPr/>
    </dgm:pt>
  </dgm:ptLst>
  <dgm:cxnLst>
    <dgm:cxn modelId="{C00E051B-1C6E-4420-A1F6-6896B70AD0D9}" type="presOf" srcId="{EE293B20-94A9-4237-8B3D-1A53FCAE7E22}" destId="{9E2428D0-18C1-4B3D-A134-48FFD27DE885}" srcOrd="0" destOrd="0" presId="urn:microsoft.com/office/officeart/2005/8/layout/chart3"/>
    <dgm:cxn modelId="{7EC0BC1E-DD4A-45A2-986A-710E395804DC}" type="presOf" srcId="{7699CB79-4075-4A34-AF06-4F0CD6EC84B2}" destId="{63278C70-D918-4178-A2D3-FBBA86ED6D82}" srcOrd="0" destOrd="0" presId="urn:microsoft.com/office/officeart/2005/8/layout/chart3"/>
    <dgm:cxn modelId="{65621C2E-D217-46D6-B6A7-6841FE427729}" srcId="{EE293B20-94A9-4237-8B3D-1A53FCAE7E22}" destId="{D5C24332-99F6-43AE-B65C-E22A97531073}" srcOrd="0" destOrd="0" parTransId="{D8306FF0-4D78-4DC1-8101-A78FA62A3864}" sibTransId="{8EBF0D52-242D-48FF-AB68-588785A5083F}"/>
    <dgm:cxn modelId="{63C96736-7853-4888-A4F1-F528AF07C57C}" type="presOf" srcId="{D5C24332-99F6-43AE-B65C-E22A97531073}" destId="{6E3FDE81-15CE-49F3-8398-2C14535BC082}" srcOrd="1" destOrd="0" presId="urn:microsoft.com/office/officeart/2005/8/layout/chart3"/>
    <dgm:cxn modelId="{6ADD7746-248F-4E81-96BB-B7886EDB4FE7}" type="presOf" srcId="{35308919-41F5-4115-8BB0-24840E4DA506}" destId="{A60B300A-5753-46E3-8B03-12CD0DFD6CEE}" srcOrd="0" destOrd="0" presId="urn:microsoft.com/office/officeart/2005/8/layout/chart3"/>
    <dgm:cxn modelId="{34171575-7084-4422-9C21-2AB918611F9E}" srcId="{EE293B20-94A9-4237-8B3D-1A53FCAE7E22}" destId="{35308919-41F5-4115-8BB0-24840E4DA506}" srcOrd="2" destOrd="0" parTransId="{6BB66F5F-9D3E-491E-845D-452A19BD0F24}" sibTransId="{2C446CEF-0ADD-485E-AD62-28C0F4933A5A}"/>
    <dgm:cxn modelId="{5A729AAA-C8EF-4623-B2A6-CF2409A12AFD}" srcId="{EE293B20-94A9-4237-8B3D-1A53FCAE7E22}" destId="{7699CB79-4075-4A34-AF06-4F0CD6EC84B2}" srcOrd="1" destOrd="0" parTransId="{5333750E-6D87-483E-890E-E554DF75C0D9}" sibTransId="{0D38ABC4-8569-4708-9BDB-41C3D8618EA4}"/>
    <dgm:cxn modelId="{611A68AD-099C-4489-AA62-245F000EC651}" type="presOf" srcId="{7699CB79-4075-4A34-AF06-4F0CD6EC84B2}" destId="{66E0F4E0-625A-447E-B1DA-E3CE3090175C}" srcOrd="1" destOrd="0" presId="urn:microsoft.com/office/officeart/2005/8/layout/chart3"/>
    <dgm:cxn modelId="{D89D7EC5-4B6F-4CD7-AA32-006BE98898C9}" type="presOf" srcId="{35308919-41F5-4115-8BB0-24840E4DA506}" destId="{CD7AB0F1-ED1D-4719-B2F7-8A56696F63FF}" srcOrd="1" destOrd="0" presId="urn:microsoft.com/office/officeart/2005/8/layout/chart3"/>
    <dgm:cxn modelId="{4761D1C8-37E3-4C53-9848-47333B8104FE}" type="presOf" srcId="{D5C24332-99F6-43AE-B65C-E22A97531073}" destId="{BEF8B158-B3BB-40F3-8A82-C0F73B6625E9}" srcOrd="0" destOrd="0" presId="urn:microsoft.com/office/officeart/2005/8/layout/chart3"/>
    <dgm:cxn modelId="{41FE69A7-5A04-4478-A22E-0782E9C51CA9}" type="presParOf" srcId="{9E2428D0-18C1-4B3D-A134-48FFD27DE885}" destId="{BEF8B158-B3BB-40F3-8A82-C0F73B6625E9}" srcOrd="0" destOrd="0" presId="urn:microsoft.com/office/officeart/2005/8/layout/chart3"/>
    <dgm:cxn modelId="{2F7553BB-2977-4026-9EB6-979F5CDDCBE7}" type="presParOf" srcId="{9E2428D0-18C1-4B3D-A134-48FFD27DE885}" destId="{6E3FDE81-15CE-49F3-8398-2C14535BC082}" srcOrd="1" destOrd="0" presId="urn:microsoft.com/office/officeart/2005/8/layout/chart3"/>
    <dgm:cxn modelId="{EACE0D4A-BA8D-480A-A1DC-9DC11C51C476}" type="presParOf" srcId="{9E2428D0-18C1-4B3D-A134-48FFD27DE885}" destId="{63278C70-D918-4178-A2D3-FBBA86ED6D82}" srcOrd="2" destOrd="0" presId="urn:microsoft.com/office/officeart/2005/8/layout/chart3"/>
    <dgm:cxn modelId="{DFF80863-7A75-49B1-A828-61AB916B35BC}" type="presParOf" srcId="{9E2428D0-18C1-4B3D-A134-48FFD27DE885}" destId="{66E0F4E0-625A-447E-B1DA-E3CE3090175C}" srcOrd="3" destOrd="0" presId="urn:microsoft.com/office/officeart/2005/8/layout/chart3"/>
    <dgm:cxn modelId="{CD5CCD91-7525-44D3-A668-AB97AAC56BEF}" type="presParOf" srcId="{9E2428D0-18C1-4B3D-A134-48FFD27DE885}" destId="{A60B300A-5753-46E3-8B03-12CD0DFD6CEE}" srcOrd="4" destOrd="0" presId="urn:microsoft.com/office/officeart/2005/8/layout/chart3"/>
    <dgm:cxn modelId="{C76C3CC6-E1C8-4308-8412-30536B715070}" type="presParOf" srcId="{9E2428D0-18C1-4B3D-A134-48FFD27DE885}" destId="{CD7AB0F1-ED1D-4719-B2F7-8A56696F63FF}" srcOrd="5"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F8B158-B3BB-40F3-8A82-C0F73B6625E9}">
      <dsp:nvSpPr>
        <dsp:cNvPr id="0" name=""/>
        <dsp:cNvSpPr/>
      </dsp:nvSpPr>
      <dsp:spPr>
        <a:xfrm>
          <a:off x="2960407" y="176019"/>
          <a:ext cx="2701246" cy="2770668"/>
        </a:xfrm>
        <a:prstGeom prst="pie">
          <a:avLst>
            <a:gd name="adj1" fmla="val 162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SzPts val="1000"/>
            <a:buFont typeface="Symbol" panose="05050102010706020507" pitchFamily="18" charset="2"/>
            <a:buNone/>
          </a:pPr>
          <a:r>
            <a:rPr lang="ar-SA" sz="2100" b="1" kern="1200" dirty="0"/>
            <a:t>الوقود الأحفور</a:t>
          </a:r>
          <a:r>
            <a:rPr lang="ar-DZ" sz="2100" b="1" kern="1200" dirty="0"/>
            <a:t>ي</a:t>
          </a:r>
          <a:r>
            <a:rPr lang="ar-SA" sz="2100" b="1" kern="1200" dirty="0"/>
            <a:t> 80٪</a:t>
          </a:r>
          <a:endParaRPr lang="fr-FR" sz="2100" b="1" kern="1200" dirty="0"/>
        </a:p>
      </dsp:txBody>
      <dsp:txXfrm>
        <a:off x="4429049" y="687273"/>
        <a:ext cx="916494" cy="923556"/>
      </dsp:txXfrm>
    </dsp:sp>
    <dsp:sp modelId="{63278C70-D918-4178-A2D3-FBBA86ED6D82}">
      <dsp:nvSpPr>
        <dsp:cNvPr id="0" name=""/>
        <dsp:cNvSpPr/>
      </dsp:nvSpPr>
      <dsp:spPr>
        <a:xfrm>
          <a:off x="2821164" y="291124"/>
          <a:ext cx="2701246" cy="2701246"/>
        </a:xfrm>
        <a:prstGeom prst="pie">
          <a:avLst>
            <a:gd name="adj1" fmla="val 18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SzPts val="1000"/>
            <a:buFont typeface="Symbol" panose="05050102010706020507" pitchFamily="18" charset="2"/>
            <a:buNone/>
          </a:pPr>
          <a:r>
            <a:rPr lang="ar-SA" sz="2100" b="1" kern="1200" dirty="0"/>
            <a:t>الطاقة النووية</a:t>
          </a:r>
          <a:r>
            <a:rPr lang="ar-DZ" sz="2100" b="1" kern="1200" dirty="0"/>
            <a:t> </a:t>
          </a:r>
          <a:r>
            <a:rPr lang="ar-SA" sz="2100" b="1" kern="1200" dirty="0"/>
            <a:t> 5٪</a:t>
          </a:r>
          <a:endParaRPr lang="fr-FR" sz="2100" b="1" kern="1200" dirty="0"/>
        </a:p>
      </dsp:txBody>
      <dsp:txXfrm>
        <a:off x="3560791" y="1995482"/>
        <a:ext cx="1221992" cy="836100"/>
      </dsp:txXfrm>
    </dsp:sp>
    <dsp:sp modelId="{A60B300A-5753-46E3-8B03-12CD0DFD6CEE}">
      <dsp:nvSpPr>
        <dsp:cNvPr id="0" name=""/>
        <dsp:cNvSpPr/>
      </dsp:nvSpPr>
      <dsp:spPr>
        <a:xfrm>
          <a:off x="2899514" y="243744"/>
          <a:ext cx="2544547" cy="2796006"/>
        </a:xfrm>
        <a:prstGeom prst="pie">
          <a:avLst>
            <a:gd name="adj1" fmla="val 90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SzPts val="1000"/>
            <a:buFont typeface="Symbol" panose="05050102010706020507" pitchFamily="18" charset="2"/>
            <a:buNone/>
          </a:pPr>
          <a:r>
            <a:rPr lang="ar-SA" sz="2100" b="1" kern="1200" dirty="0"/>
            <a:t>الطاقة المتجددة 15٪</a:t>
          </a:r>
          <a:endParaRPr lang="fr-FR" sz="2100" b="1" kern="1200" dirty="0"/>
        </a:p>
      </dsp:txBody>
      <dsp:txXfrm>
        <a:off x="3172144" y="792960"/>
        <a:ext cx="863328" cy="932002"/>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7F8F30-7AD9-4A06-A192-9B19EA0162D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2088097-EB78-4B42-8AED-AD0AC6953D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C8EFC99-BBC0-4E26-902B-C5269B1C2B79}"/>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C2613FED-3266-46AC-85C2-E546B12898A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DB1A67C-BB8E-4CC4-BDAF-515A4F5A1238}"/>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2922057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DC72AA-F140-4104-BEA5-00605D8EB27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81EE255-BD6E-4BF9-AB9A-834E2B0FFBB5}"/>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FB3677C-AA42-4EF4-BE1D-0B8430D95169}"/>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4AD929D2-1A07-4FC2-9310-52D967C1186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BF6270E-59CD-4CA7-B275-ADDA37144E81}"/>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941745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C0CED09-30F9-435C-9C70-3D75084F664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D62CDBA-985B-417E-9C9B-9B4CB0EF6D5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F510803-74FC-4B9B-BCD7-A4C50548303A}"/>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79C9D8B6-4654-4C79-93E0-75F633ACE84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479FF1A-22B3-4907-9356-4D7B72A3ADAF}"/>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3543931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0E37A8-9F18-4842-BEC1-50E76C90686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0F826AC-B30E-4C75-9770-8763987F8E15}"/>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430E762-B9B7-46C2-96D5-ED404C448AA2}"/>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3BF7A3BC-119F-4531-A1D1-CEAD7357B02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F147D96-5AC8-4FF4-BE1C-021DB36EDA31}"/>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129742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E01768-D25B-4A8C-9085-E72250B3AFA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C141994C-1FCF-4E38-9A73-B8DC514ECA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7930E37-C1E6-4615-A285-E5D9695BB108}"/>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8C01463A-253F-4483-A331-9F2370F505E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6DB4561-24CE-4F48-9240-4DE3B4480962}"/>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2390718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ADB433-470B-4C4E-9A65-7B333A9811A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22747BA-12B6-41A6-BE64-13E10E24247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B8C7C7F-A99A-4626-9215-7953BED79F0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229B3A5-8298-4F79-A4BF-D1672BAC8844}"/>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6" name="Espace réservé du pied de page 5">
            <a:extLst>
              <a:ext uri="{FF2B5EF4-FFF2-40B4-BE49-F238E27FC236}">
                <a16:creationId xmlns:a16="http://schemas.microsoft.com/office/drawing/2014/main" id="{6D69F0C7-43AA-4B29-A788-56F12B7BA73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9DF1F62-7D4C-4925-AE0F-0FB49F6447E7}"/>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576112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569476-C6E4-4382-89AE-2579860C3C2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97DC989-4039-48F6-8F1A-80F0F90C53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AE1584F-DF9E-47D3-8134-B7B36022CFB3}"/>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E81E14F-408D-4146-A65E-8ADCD56975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1DFDF47-59B8-434D-ADD6-0150B647E2C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B43293D-2C5A-444D-B063-B9B69AFD46AC}"/>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8" name="Espace réservé du pied de page 7">
            <a:extLst>
              <a:ext uri="{FF2B5EF4-FFF2-40B4-BE49-F238E27FC236}">
                <a16:creationId xmlns:a16="http://schemas.microsoft.com/office/drawing/2014/main" id="{8130F301-4002-476F-AB32-2C20A6E63D7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CCD48FC-E9EA-4999-9CB4-1770044E2D02}"/>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3106850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9B7CC1-6F6B-4F7B-8E71-B37F7258782B}"/>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16D9F06-718C-46AC-8948-D41B9281C39B}"/>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4" name="Espace réservé du pied de page 3">
            <a:extLst>
              <a:ext uri="{FF2B5EF4-FFF2-40B4-BE49-F238E27FC236}">
                <a16:creationId xmlns:a16="http://schemas.microsoft.com/office/drawing/2014/main" id="{347F7886-97A6-43EA-8892-22787D92C3F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82534C8-99C1-4FE2-ABFF-627BD0C9D165}"/>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3374974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D4B4FB9-45C5-4053-BF38-F87F039B0198}"/>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3" name="Espace réservé du pied de page 2">
            <a:extLst>
              <a:ext uri="{FF2B5EF4-FFF2-40B4-BE49-F238E27FC236}">
                <a16:creationId xmlns:a16="http://schemas.microsoft.com/office/drawing/2014/main" id="{2FB927C1-CBBE-483D-A943-8FA3451C37B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8B25F4EF-75B1-43B3-8188-3680A39BDD48}"/>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8958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BCD5D8-AB66-4C0B-B2D2-8D09E21028C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2FED873-24C9-4754-9DCC-813A5DD18B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A1B7AD8-5928-4DBD-87EB-A020E5D8FD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C075E4D-6396-44BF-A57B-0D4F882D29C4}"/>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6" name="Espace réservé du pied de page 5">
            <a:extLst>
              <a:ext uri="{FF2B5EF4-FFF2-40B4-BE49-F238E27FC236}">
                <a16:creationId xmlns:a16="http://schemas.microsoft.com/office/drawing/2014/main" id="{3FC8E865-E6F2-489C-BCBD-2D08CB455C2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E1A4BD4-C4E0-4718-A9C3-EEE59E8F867B}"/>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689420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34E5C2-F80A-4B42-85D6-8E1B984243E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BCB782-1C03-4E2B-B0D2-F43D469D7C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A7FAA1E-EC71-407A-92E9-678DED3416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C54CB8E-67CD-4894-BA8C-51422E152848}"/>
              </a:ext>
            </a:extLst>
          </p:cNvPr>
          <p:cNvSpPr>
            <a:spLocks noGrp="1"/>
          </p:cNvSpPr>
          <p:nvPr>
            <p:ph type="dt" sz="half" idx="10"/>
          </p:nvPr>
        </p:nvSpPr>
        <p:spPr/>
        <p:txBody>
          <a:bodyPr/>
          <a:lstStyle/>
          <a:p>
            <a:fld id="{CD22B2B8-F8BE-4F41-A516-2F749DD3CADB}" type="datetimeFigureOut">
              <a:rPr lang="fr-FR" smtClean="0"/>
              <a:t>25/11/2023</a:t>
            </a:fld>
            <a:endParaRPr lang="fr-FR"/>
          </a:p>
        </p:txBody>
      </p:sp>
      <p:sp>
        <p:nvSpPr>
          <p:cNvPr id="6" name="Espace réservé du pied de page 5">
            <a:extLst>
              <a:ext uri="{FF2B5EF4-FFF2-40B4-BE49-F238E27FC236}">
                <a16:creationId xmlns:a16="http://schemas.microsoft.com/office/drawing/2014/main" id="{26CB697D-ED99-48D6-BF4A-2C0BED84080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0A5185E-211E-4A70-A174-B175A69B79A3}"/>
              </a:ext>
            </a:extLst>
          </p:cNvPr>
          <p:cNvSpPr>
            <a:spLocks noGrp="1"/>
          </p:cNvSpPr>
          <p:nvPr>
            <p:ph type="sldNum" sz="quarter" idx="12"/>
          </p:nvPr>
        </p:nvSpPr>
        <p:spPr/>
        <p:txBody>
          <a:bodyPr/>
          <a:lstStyle/>
          <a:p>
            <a:fld id="{835B1AF2-184A-4AA3-BF5B-D6190FB5F96D}" type="slidenum">
              <a:rPr lang="fr-FR" smtClean="0"/>
              <a:t>‹N°›</a:t>
            </a:fld>
            <a:endParaRPr lang="fr-FR"/>
          </a:p>
        </p:txBody>
      </p:sp>
    </p:spTree>
    <p:extLst>
      <p:ext uri="{BB962C8B-B14F-4D97-AF65-F5344CB8AC3E}">
        <p14:creationId xmlns:p14="http://schemas.microsoft.com/office/powerpoint/2010/main" val="1049684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3BA55D1-ECA9-4E1D-8BFC-96A9BABBC1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B9DA8B5-3DA6-477E-9D14-6DD3C259D8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2D269FF-D79A-4876-932C-AA797FC250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22B2B8-F8BE-4F41-A516-2F749DD3CADB}" type="datetimeFigureOut">
              <a:rPr lang="fr-FR" smtClean="0"/>
              <a:t>25/11/2023</a:t>
            </a:fld>
            <a:endParaRPr lang="fr-FR"/>
          </a:p>
        </p:txBody>
      </p:sp>
      <p:sp>
        <p:nvSpPr>
          <p:cNvPr id="5" name="Espace réservé du pied de page 4">
            <a:extLst>
              <a:ext uri="{FF2B5EF4-FFF2-40B4-BE49-F238E27FC236}">
                <a16:creationId xmlns:a16="http://schemas.microsoft.com/office/drawing/2014/main" id="{F1A02110-D727-447F-A249-9348837BDB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0A076EB-D65D-441C-8949-D1A7F7D223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5B1AF2-184A-4AA3-BF5B-D6190FB5F96D}" type="slidenum">
              <a:rPr lang="fr-FR" smtClean="0"/>
              <a:t>‹N°›</a:t>
            </a:fld>
            <a:endParaRPr lang="fr-FR"/>
          </a:p>
        </p:txBody>
      </p:sp>
    </p:spTree>
    <p:extLst>
      <p:ext uri="{BB962C8B-B14F-4D97-AF65-F5344CB8AC3E}">
        <p14:creationId xmlns:p14="http://schemas.microsoft.com/office/powerpoint/2010/main" val="1452155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48231B-C035-478A-A4D4-AE4A8F20177F}"/>
              </a:ext>
            </a:extLst>
          </p:cNvPr>
          <p:cNvSpPr>
            <a:spLocks noGrp="1"/>
          </p:cNvSpPr>
          <p:nvPr>
            <p:ph type="ctrTitle"/>
          </p:nvPr>
        </p:nvSpPr>
        <p:spPr>
          <a:xfrm>
            <a:off x="1066799" y="1591594"/>
            <a:ext cx="9144000" cy="2387600"/>
          </a:xfrm>
        </p:spPr>
        <p:txBody>
          <a:bodyPr>
            <a:normAutofit/>
          </a:bodyPr>
          <a:lstStyle/>
          <a:p>
            <a:pPr rtl="1" fontAlgn="t"/>
            <a:r>
              <a:rPr lang="ar-DZ" b="1" dirty="0"/>
              <a:t>المحور الأول : أساسيات حول أسواق الطاقة </a:t>
            </a:r>
            <a:endParaRPr lang="fr-FR" dirty="0"/>
          </a:p>
        </p:txBody>
      </p:sp>
    </p:spTree>
    <p:extLst>
      <p:ext uri="{BB962C8B-B14F-4D97-AF65-F5344CB8AC3E}">
        <p14:creationId xmlns:p14="http://schemas.microsoft.com/office/powerpoint/2010/main" val="837661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02697FA-6696-4C3D-AA3C-24BC440E1F57}"/>
              </a:ext>
            </a:extLst>
          </p:cNvPr>
          <p:cNvSpPr>
            <a:spLocks noGrp="1"/>
          </p:cNvSpPr>
          <p:nvPr>
            <p:ph idx="1"/>
          </p:nvPr>
        </p:nvSpPr>
        <p:spPr/>
        <p:txBody>
          <a:bodyPr/>
          <a:lstStyle/>
          <a:p>
            <a:pPr algn="r" rtl="1">
              <a:buFont typeface="Wingdings" panose="05000000000000000000" pitchFamily="2" charset="2"/>
              <a:buChar char="Ø"/>
            </a:pPr>
            <a:r>
              <a:rPr lang="ar-DZ" dirty="0">
                <a:solidFill>
                  <a:srgbClr val="FF0000"/>
                </a:solidFill>
              </a:rPr>
              <a:t>موزعون</a:t>
            </a:r>
          </a:p>
          <a:p>
            <a:pPr marL="0" indent="0" algn="r" rtl="1">
              <a:buNone/>
            </a:pPr>
            <a:r>
              <a:rPr lang="ar-DZ" dirty="0"/>
              <a:t>الموزعون مسؤولون عن توصيل الطاقة إلى المستهلكين. يشملون شركات نقل الطاقة وشركات توزيع الكهرباء وشركات الغاز الطبيعي.</a:t>
            </a:r>
          </a:p>
          <a:p>
            <a:pPr algn="r" rtl="1"/>
            <a:r>
              <a:rPr lang="ar-DZ" dirty="0"/>
              <a:t>شركات نقل الطاقة: تنقل شركات نقل الطاقة </a:t>
            </a:r>
            <a:r>
              <a:rPr lang="ar-DZ" dirty="0" err="1"/>
              <a:t>الطاقة</a:t>
            </a:r>
            <a:r>
              <a:rPr lang="ar-DZ" dirty="0"/>
              <a:t> من المنتجين إلى الموزعين.</a:t>
            </a:r>
          </a:p>
          <a:p>
            <a:pPr algn="r" rtl="1"/>
            <a:r>
              <a:rPr lang="ar-DZ" dirty="0"/>
              <a:t>شركات توزيع الكهرباء: توزع شركات توزيع الكهرباء </a:t>
            </a:r>
            <a:r>
              <a:rPr lang="ar-DZ" dirty="0" err="1"/>
              <a:t>الكهرباء</a:t>
            </a:r>
            <a:r>
              <a:rPr lang="ar-DZ" dirty="0"/>
              <a:t> إلى المستهلكين.</a:t>
            </a:r>
          </a:p>
          <a:p>
            <a:pPr algn="r" rtl="1"/>
            <a:r>
              <a:rPr lang="ar-DZ" dirty="0"/>
              <a:t>شركات الغاز الطبيعي: توزع شركات الغاز الطبيعي الغاز الطبيعي إلى المستهلكين.</a:t>
            </a:r>
          </a:p>
          <a:p>
            <a:pPr algn="r" rtl="1"/>
            <a:endParaRPr lang="fr-FR" dirty="0"/>
          </a:p>
        </p:txBody>
      </p:sp>
    </p:spTree>
    <p:extLst>
      <p:ext uri="{BB962C8B-B14F-4D97-AF65-F5344CB8AC3E}">
        <p14:creationId xmlns:p14="http://schemas.microsoft.com/office/powerpoint/2010/main" val="2914974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983CB81-9347-4698-AF8B-22D2318A651C}"/>
              </a:ext>
            </a:extLst>
          </p:cNvPr>
          <p:cNvSpPr>
            <a:spLocks noGrp="1"/>
          </p:cNvSpPr>
          <p:nvPr>
            <p:ph idx="1"/>
          </p:nvPr>
        </p:nvSpPr>
        <p:spPr/>
        <p:txBody>
          <a:bodyPr/>
          <a:lstStyle/>
          <a:p>
            <a:pPr algn="r" rtl="1">
              <a:buFont typeface="Wingdings" panose="05000000000000000000" pitchFamily="2" charset="2"/>
              <a:buChar char="Ø"/>
            </a:pPr>
            <a:r>
              <a:rPr lang="ar-DZ" b="1" dirty="0">
                <a:solidFill>
                  <a:srgbClr val="FF0000"/>
                </a:solidFill>
              </a:rPr>
              <a:t>المستهلكون</a:t>
            </a:r>
          </a:p>
          <a:p>
            <a:pPr marL="0" indent="0" algn="r" rtl="1">
              <a:buNone/>
            </a:pPr>
            <a:r>
              <a:rPr lang="ar-DZ" dirty="0"/>
              <a:t>المستهلكون هم المشترون للطاقة. يشملون الأسر والشركات والحكومات.</a:t>
            </a:r>
          </a:p>
          <a:p>
            <a:pPr algn="r" rtl="1"/>
            <a:r>
              <a:rPr lang="ar-DZ" dirty="0"/>
              <a:t>الأسر تستخدم الطاقة للتدفئة والتبريد والطهي والإضاءة والتنقل.</a:t>
            </a:r>
          </a:p>
          <a:p>
            <a:pPr algn="r" rtl="1"/>
            <a:r>
              <a:rPr lang="ar-DZ" dirty="0"/>
              <a:t>الشركات تستخدم الطاقة لإنتاج السلع والخدمات.</a:t>
            </a:r>
          </a:p>
          <a:p>
            <a:pPr algn="r" rtl="1"/>
            <a:r>
              <a:rPr lang="ar-DZ" dirty="0"/>
              <a:t>الحكومات تستخدم الطاقة لتقديم الخدمات العامة، مثل إضاءة الشوارع والنقل العام.</a:t>
            </a:r>
          </a:p>
        </p:txBody>
      </p:sp>
    </p:spTree>
    <p:extLst>
      <p:ext uri="{BB962C8B-B14F-4D97-AF65-F5344CB8AC3E}">
        <p14:creationId xmlns:p14="http://schemas.microsoft.com/office/powerpoint/2010/main" val="2065174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17104B6-5E1C-4BB3-9A4E-4342D06D5019}"/>
              </a:ext>
            </a:extLst>
          </p:cNvPr>
          <p:cNvSpPr>
            <a:spLocks noGrp="1"/>
          </p:cNvSpPr>
          <p:nvPr>
            <p:ph idx="1"/>
          </p:nvPr>
        </p:nvSpPr>
        <p:spPr/>
        <p:txBody>
          <a:bodyPr/>
          <a:lstStyle/>
          <a:p>
            <a:pPr marL="0" indent="0" algn="r" rtl="1">
              <a:buNone/>
            </a:pPr>
            <a:r>
              <a:rPr lang="ar-DZ" dirty="0"/>
              <a:t>2: </a:t>
            </a:r>
            <a:r>
              <a:rPr lang="ar-DZ" b="1" dirty="0"/>
              <a:t>دور الجهات الفاعلة الرئيسية في أسواق الطاقة</a:t>
            </a:r>
            <a:r>
              <a:rPr lang="ar-DZ" dirty="0"/>
              <a:t>:</a:t>
            </a:r>
          </a:p>
          <a:p>
            <a:pPr marL="0" indent="0" algn="r" rtl="1">
              <a:buNone/>
            </a:pPr>
            <a:r>
              <a:rPr lang="ar-DZ" dirty="0"/>
              <a:t>تلعب الجهات الفاعلة الرئيسية في أسواق الطاقة دورًا مهمًا في تحديد العرض والطلب والأسعار.</a:t>
            </a:r>
          </a:p>
          <a:p>
            <a:pPr algn="r" rtl="1">
              <a:lnSpc>
                <a:spcPct val="150000"/>
              </a:lnSpc>
            </a:pPr>
            <a:r>
              <a:rPr lang="ar-DZ" dirty="0"/>
              <a:t>المنتجون يحددون العرض من خلال تحديد كمية الطاقة التي ينتجونها</a:t>
            </a:r>
          </a:p>
          <a:p>
            <a:pPr algn="r" rtl="1">
              <a:lnSpc>
                <a:spcPct val="150000"/>
              </a:lnSpc>
            </a:pPr>
            <a:r>
              <a:rPr lang="ar-DZ" dirty="0"/>
              <a:t>الموزعون يحددون الطلب من خلال توصيل الطاقة إلى المستهلكين.</a:t>
            </a:r>
          </a:p>
          <a:p>
            <a:pPr algn="r" rtl="1">
              <a:lnSpc>
                <a:spcPct val="150000"/>
              </a:lnSpc>
            </a:pPr>
            <a:r>
              <a:rPr lang="ar-DZ" dirty="0"/>
              <a:t>المستهلكون يحددون الطلب من خلال شراء الطاقة.</a:t>
            </a:r>
          </a:p>
          <a:p>
            <a:pPr algn="r" rtl="1"/>
            <a:endParaRPr lang="fr-FR" dirty="0"/>
          </a:p>
        </p:txBody>
      </p:sp>
    </p:spTree>
    <p:extLst>
      <p:ext uri="{BB962C8B-B14F-4D97-AF65-F5344CB8AC3E}">
        <p14:creationId xmlns:p14="http://schemas.microsoft.com/office/powerpoint/2010/main" val="4128042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2F53D60-2580-464D-80E9-F8E62C2B3C7C}"/>
              </a:ext>
            </a:extLst>
          </p:cNvPr>
          <p:cNvSpPr>
            <a:spLocks noGrp="1"/>
          </p:cNvSpPr>
          <p:nvPr>
            <p:ph idx="1"/>
          </p:nvPr>
        </p:nvSpPr>
        <p:spPr>
          <a:xfrm>
            <a:off x="196948" y="365760"/>
            <a:ext cx="11774658" cy="6316394"/>
          </a:xfrm>
        </p:spPr>
        <p:txBody>
          <a:bodyPr>
            <a:normAutofit/>
          </a:bodyPr>
          <a:lstStyle/>
          <a:p>
            <a:pPr marL="0" indent="0" algn="r" rtl="1">
              <a:buNone/>
            </a:pPr>
            <a:r>
              <a:rPr lang="ar-DZ" dirty="0"/>
              <a:t>حيث تؤثر الجهات الفاعلة الرئيسية في أسواق الطاقة (المنتج ،</a:t>
            </a:r>
            <a:r>
              <a:rPr lang="ar-DZ" dirty="0" err="1"/>
              <a:t>المستهلك،الموزع</a:t>
            </a:r>
            <a:r>
              <a:rPr lang="ar-DZ" dirty="0"/>
              <a:t>) على أسواق الطاقة بعدة طرق </a:t>
            </a:r>
            <a:r>
              <a:rPr lang="ar-DZ" dirty="0" err="1"/>
              <a:t>كمايلي</a:t>
            </a:r>
            <a:r>
              <a:rPr lang="ar-DZ" dirty="0"/>
              <a:t>:</a:t>
            </a:r>
          </a:p>
          <a:p>
            <a:pPr algn="r" rtl="1"/>
            <a:r>
              <a:rPr lang="ar-DZ" dirty="0" err="1">
                <a:solidFill>
                  <a:srgbClr val="FF0000"/>
                </a:solidFill>
              </a:rPr>
              <a:t>التاثير</a:t>
            </a:r>
            <a:r>
              <a:rPr lang="ar-DZ" dirty="0">
                <a:solidFill>
                  <a:srgbClr val="FF0000"/>
                </a:solidFill>
              </a:rPr>
              <a:t> على العرض والطلب: </a:t>
            </a:r>
            <a:r>
              <a:rPr lang="ar-DZ" dirty="0"/>
              <a:t>يمكن للمنتجين التأثير على العرض من خلال زيادة أو خفض الإنتاج. يمكن للموزعين التأثير على الطلب من خلال زيادة أو خفض توصيل الطاقة. يمكن للمستهلكين التأثير على الطلب من خلال زيادة أو خفض شراء الطاقة.</a:t>
            </a:r>
          </a:p>
          <a:p>
            <a:pPr algn="r" rtl="1"/>
            <a:r>
              <a:rPr lang="ar-DZ" b="1" dirty="0" err="1">
                <a:solidFill>
                  <a:srgbClr val="FF0000"/>
                </a:solidFill>
              </a:rPr>
              <a:t>التاثير</a:t>
            </a:r>
            <a:r>
              <a:rPr lang="ar-DZ" b="1" dirty="0">
                <a:solidFill>
                  <a:srgbClr val="FF0000"/>
                </a:solidFill>
              </a:rPr>
              <a:t> على الأسعار: </a:t>
            </a:r>
            <a:r>
              <a:rPr lang="ar-DZ" dirty="0"/>
              <a:t>يمكن للمنتجين التأثير على الأسعار من خلال زيادة أو خفض العرض. يمكن للموزعين التأثير على الأسعار من خلال زيادة أو خفض الطلب. يمكن للمستهلكين التأثير على الأسعار من خلال زيادة أو خفض شراء الطاقة.</a:t>
            </a:r>
          </a:p>
          <a:p>
            <a:pPr algn="r" rtl="1"/>
            <a:r>
              <a:rPr lang="ar-DZ" b="1" dirty="0" err="1">
                <a:solidFill>
                  <a:srgbClr val="FF0000"/>
                </a:solidFill>
              </a:rPr>
              <a:t>التاثير</a:t>
            </a:r>
            <a:r>
              <a:rPr lang="ar-DZ" b="1" dirty="0">
                <a:solidFill>
                  <a:srgbClr val="FF0000"/>
                </a:solidFill>
              </a:rPr>
              <a:t> على الابتكار: </a:t>
            </a:r>
            <a:r>
              <a:rPr lang="ar-DZ" dirty="0"/>
              <a:t>يمكن للمنتجين الابتكار في طرق جديدة لاستخراج وإنتاج الطاقة. يمكن للموزعين الابتكار في طرق جديدة لتوصيل الطاقة. يمكن للمستهلكين الابتكار في طرق جديدة لاستخدام الطاقة.</a:t>
            </a:r>
          </a:p>
          <a:p>
            <a:endParaRPr lang="fr-FR" dirty="0"/>
          </a:p>
        </p:txBody>
      </p:sp>
    </p:spTree>
    <p:extLst>
      <p:ext uri="{BB962C8B-B14F-4D97-AF65-F5344CB8AC3E}">
        <p14:creationId xmlns:p14="http://schemas.microsoft.com/office/powerpoint/2010/main" val="3231762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3C8744-936C-4326-9669-DB1A48E6952B}"/>
              </a:ext>
            </a:extLst>
          </p:cNvPr>
          <p:cNvSpPr>
            <a:spLocks noGrp="1"/>
          </p:cNvSpPr>
          <p:nvPr>
            <p:ph type="title"/>
          </p:nvPr>
        </p:nvSpPr>
        <p:spPr>
          <a:xfrm>
            <a:off x="1274299" y="322921"/>
            <a:ext cx="10515600" cy="1325563"/>
          </a:xfrm>
        </p:spPr>
        <p:txBody>
          <a:bodyPr/>
          <a:lstStyle/>
          <a:p>
            <a:pPr algn="ctr"/>
            <a:r>
              <a:rPr lang="ar-DZ" dirty="0">
                <a:solidFill>
                  <a:srgbClr val="FF0000"/>
                </a:solidFill>
              </a:rPr>
              <a:t>رابعا: العوامل المؤثرة في أسواق الطاقة</a:t>
            </a:r>
            <a:endParaRPr lang="fr-FR" dirty="0">
              <a:solidFill>
                <a:srgbClr val="FF0000"/>
              </a:solidFill>
            </a:endParaRPr>
          </a:p>
        </p:txBody>
      </p:sp>
      <p:sp>
        <p:nvSpPr>
          <p:cNvPr id="3" name="Espace réservé du contenu 2">
            <a:extLst>
              <a:ext uri="{FF2B5EF4-FFF2-40B4-BE49-F238E27FC236}">
                <a16:creationId xmlns:a16="http://schemas.microsoft.com/office/drawing/2014/main" id="{993FBB88-FD73-4E7D-B3D4-14D209BFF97A}"/>
              </a:ext>
            </a:extLst>
          </p:cNvPr>
          <p:cNvSpPr>
            <a:spLocks noGrp="1"/>
          </p:cNvSpPr>
          <p:nvPr>
            <p:ph idx="1"/>
          </p:nvPr>
        </p:nvSpPr>
        <p:spPr/>
        <p:txBody>
          <a:bodyPr/>
          <a:lstStyle/>
          <a:p>
            <a:pPr algn="r" rtl="1"/>
            <a:r>
              <a:rPr lang="ar-DZ" dirty="0"/>
              <a:t>أسواق الطاقة هي أسواق حيث يتفاعل المشترون والبائعون للطاقة لتحديد الأسعار والكميات المتداولة. يمكن تنظيمها بطرق مختلفة ، ولكنها كلها تستند إلى مبادئ العرض والطلب والذي ينص على </a:t>
            </a:r>
            <a:r>
              <a:rPr lang="ar-SA" dirty="0"/>
              <a:t>أن سعر سلعة أو خدمة يتم تحديده من خلال التوازن بين العرض والطلب</a:t>
            </a:r>
            <a:r>
              <a:rPr lang="ar-DZ" dirty="0"/>
              <a:t>،</a:t>
            </a:r>
            <a:r>
              <a:rPr lang="ar-SA" dirty="0"/>
              <a:t> العرض هو كمية السلعة أو الخدمة المتاحة للبيع، بينما الطلب هو كمية السلعة أو الخدمة التي يرغب المستهلكون في شرائها بسعر معين</a:t>
            </a:r>
            <a:r>
              <a:rPr lang="ar-DZ" dirty="0"/>
              <a:t>، فأسواق الطاقة في حالة تطور مستمر، مما يستلزم تحديد اهم العوامل التي يمكن أن تؤثر على أسعار الطاقة.</a:t>
            </a:r>
          </a:p>
          <a:p>
            <a:pPr marL="0" indent="0" algn="r" rtl="1">
              <a:buNone/>
            </a:pPr>
            <a:endParaRPr lang="fr-FR" dirty="0"/>
          </a:p>
          <a:p>
            <a:pPr algn="r" rtl="1"/>
            <a:endParaRPr lang="fr-FR" dirty="0"/>
          </a:p>
        </p:txBody>
      </p:sp>
    </p:spTree>
    <p:extLst>
      <p:ext uri="{BB962C8B-B14F-4D97-AF65-F5344CB8AC3E}">
        <p14:creationId xmlns:p14="http://schemas.microsoft.com/office/powerpoint/2010/main" val="3658610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1C4CEA-8948-4F84-A42D-FB5E5D92EDAD}"/>
              </a:ext>
            </a:extLst>
          </p:cNvPr>
          <p:cNvSpPr>
            <a:spLocks noGrp="1"/>
          </p:cNvSpPr>
          <p:nvPr>
            <p:ph type="title"/>
          </p:nvPr>
        </p:nvSpPr>
        <p:spPr>
          <a:xfrm>
            <a:off x="393895" y="365125"/>
            <a:ext cx="11394831" cy="1325563"/>
          </a:xfrm>
        </p:spPr>
        <p:txBody>
          <a:bodyPr>
            <a:noAutofit/>
          </a:bodyPr>
          <a:lstStyle/>
          <a:p>
            <a:pPr algn="r"/>
            <a:r>
              <a:rPr lang="ar-DZ" sz="3200" b="1" dirty="0">
                <a:solidFill>
                  <a:srgbClr val="FF0000"/>
                </a:solidFill>
              </a:rPr>
              <a:t>العامل الأول: العرض و الطلب: </a:t>
            </a:r>
            <a:br>
              <a:rPr lang="ar-DZ" sz="3200" b="1" dirty="0">
                <a:solidFill>
                  <a:srgbClr val="FF0000"/>
                </a:solidFill>
              </a:rPr>
            </a:br>
            <a:r>
              <a:rPr lang="ar-DZ" sz="3200" dirty="0"/>
              <a:t>التوازن بين العرض والطلب هو العامل الرئيسي الذي يحدد أسعار الطاقة. عندما يكون العرض أقل من الطلب، ترتفع الأسعار. عندما يكون العرض أكبر من الطلب، تنخفض الأسعار.</a:t>
            </a:r>
            <a:r>
              <a:rPr lang="ar-DZ" sz="3200" b="1" dirty="0">
                <a:solidFill>
                  <a:srgbClr val="FF0000"/>
                </a:solidFill>
              </a:rPr>
              <a:t> </a:t>
            </a:r>
            <a:endParaRPr lang="fr-FR" sz="3200" b="1" dirty="0">
              <a:solidFill>
                <a:srgbClr val="FF0000"/>
              </a:solidFill>
            </a:endParaRPr>
          </a:p>
        </p:txBody>
      </p:sp>
      <p:sp>
        <p:nvSpPr>
          <p:cNvPr id="3" name="Espace réservé du contenu 2">
            <a:extLst>
              <a:ext uri="{FF2B5EF4-FFF2-40B4-BE49-F238E27FC236}">
                <a16:creationId xmlns:a16="http://schemas.microsoft.com/office/drawing/2014/main" id="{B4ADFFEB-3CAD-4D14-81F4-0B50689ED0EB}"/>
              </a:ext>
            </a:extLst>
          </p:cNvPr>
          <p:cNvSpPr>
            <a:spLocks noGrp="1"/>
          </p:cNvSpPr>
          <p:nvPr>
            <p:ph idx="1"/>
          </p:nvPr>
        </p:nvSpPr>
        <p:spPr/>
        <p:txBody>
          <a:bodyPr>
            <a:normAutofit fontScale="92500" lnSpcReduction="20000"/>
          </a:bodyPr>
          <a:lstStyle/>
          <a:p>
            <a:pPr algn="r" rtl="1"/>
            <a:r>
              <a:rPr lang="ar-DZ" b="1" dirty="0">
                <a:solidFill>
                  <a:srgbClr val="FF0000"/>
                </a:solidFill>
              </a:rPr>
              <a:t>العرض في أسواق الطاقة: و</a:t>
            </a:r>
            <a:r>
              <a:rPr lang="ar-SA" dirty="0"/>
              <a:t>هو مقدار الطاقة المتاحة للاستهلاك. وهو يُحدد من خلال مجموعة من العوامل، بما في ذلك </a:t>
            </a:r>
            <a:r>
              <a:rPr lang="ar-DZ" dirty="0"/>
              <a:t>موارد الطاقة المتاحة</a:t>
            </a:r>
            <a:r>
              <a:rPr lang="ar-SA" dirty="0"/>
              <a:t>، وتقنياتُ إنتاج الطاقة، والسياساتُ الحكومية</a:t>
            </a:r>
            <a:r>
              <a:rPr lang="ar-DZ" dirty="0"/>
              <a:t>، وتتمثل هذه الموارد </a:t>
            </a:r>
            <a:r>
              <a:rPr lang="ar-DZ" dirty="0" err="1"/>
              <a:t>الطاقوية</a:t>
            </a:r>
            <a:r>
              <a:rPr lang="ar-DZ" dirty="0"/>
              <a:t> فيما يلي:</a:t>
            </a:r>
          </a:p>
          <a:p>
            <a:pPr algn="r" rtl="1"/>
            <a:r>
              <a:rPr lang="ar-SA" b="1" dirty="0"/>
              <a:t>الوقود الأحفوري </a:t>
            </a:r>
            <a:r>
              <a:rPr lang="ar-SA" dirty="0"/>
              <a:t>هو المصدر الرئيسي للطاقة العالمية، ويمثل حوالي 80٪ من استهلاك الطاقة العالمي. وتشمل النفط والغاز الطبيعي والفحم</a:t>
            </a:r>
            <a:r>
              <a:rPr lang="ar-DZ" dirty="0"/>
              <a:t>، </a:t>
            </a:r>
            <a:r>
              <a:rPr lang="ar-SA" dirty="0"/>
              <a:t>وهو رخيص نسبيًا وسهل الإنتاج، ولكنه أيضًا مصدرُ طاقة غير مستدام. </a:t>
            </a:r>
            <a:r>
              <a:rPr lang="ar-DZ" dirty="0"/>
              <a:t>ويساهم</a:t>
            </a:r>
            <a:r>
              <a:rPr lang="ar-SA" dirty="0"/>
              <a:t> احتراق الوقود الأحفوري في تغير المناخ وتلوث الهواء</a:t>
            </a:r>
            <a:r>
              <a:rPr lang="fr-FR" dirty="0"/>
              <a:t>.</a:t>
            </a:r>
          </a:p>
          <a:p>
            <a:pPr algn="r" rtl="1"/>
            <a:r>
              <a:rPr lang="ar-SA" b="1" dirty="0"/>
              <a:t>الطاقة المتجددة </a:t>
            </a:r>
            <a:r>
              <a:rPr lang="ar-SA" dirty="0"/>
              <a:t>هي مصدر طاقة متزايد، ويمثل حوالي 15٪ من استهلاك الطاقة العالمي. وتشمل الطاقة الشمسية وطاقة الرياح والطاقة الكهرومائية والطاقة الحيوية والطاقة الحرارية الأرضية</a:t>
            </a:r>
            <a:r>
              <a:rPr lang="ar-DZ" dirty="0"/>
              <a:t> </a:t>
            </a:r>
            <a:r>
              <a:rPr lang="ar-SA" dirty="0"/>
              <a:t>هي مصدرُ طاقة مستدام لا يس</a:t>
            </a:r>
            <a:r>
              <a:rPr lang="ar-DZ" dirty="0"/>
              <a:t>ا</a:t>
            </a:r>
            <a:r>
              <a:rPr lang="ar-SA" dirty="0"/>
              <a:t>هم في تغير المناخ. ومع ذلك، فهي غالبًا ما تكون أكثر تكلفة في الإنتاج من الوقود الأحفوري ولا تتوفر دائمًا بكميات كافية لتلبية الطلب</a:t>
            </a:r>
            <a:r>
              <a:rPr lang="fr-FR" dirty="0"/>
              <a:t>.</a:t>
            </a:r>
          </a:p>
          <a:p>
            <a:pPr algn="r" rtl="1"/>
            <a:endParaRPr lang="fr-FR" dirty="0"/>
          </a:p>
          <a:p>
            <a:pPr algn="r" rtl="1"/>
            <a:r>
              <a:rPr lang="ar-SA" b="1" dirty="0"/>
              <a:t>الطاقة النووية </a:t>
            </a:r>
            <a:r>
              <a:rPr lang="ar-SA" dirty="0"/>
              <a:t>هي مصدر طاقة غير أحفوري يمثل حوالي 5٪ من استهلاك الطاقة العالمي</a:t>
            </a:r>
            <a:r>
              <a:rPr lang="fr-FR" dirty="0"/>
              <a:t>. </a:t>
            </a:r>
          </a:p>
          <a:p>
            <a:pPr algn="r" rtl="1"/>
            <a:endParaRPr lang="fr-FR" b="1" dirty="0">
              <a:solidFill>
                <a:srgbClr val="FF0000"/>
              </a:solidFill>
            </a:endParaRPr>
          </a:p>
        </p:txBody>
      </p:sp>
    </p:spTree>
    <p:extLst>
      <p:ext uri="{BB962C8B-B14F-4D97-AF65-F5344CB8AC3E}">
        <p14:creationId xmlns:p14="http://schemas.microsoft.com/office/powerpoint/2010/main" val="3252670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55CC579-353B-4662-B814-42DFC0F7CBBE}"/>
              </a:ext>
            </a:extLst>
          </p:cNvPr>
          <p:cNvSpPr>
            <a:spLocks noGrp="1"/>
          </p:cNvSpPr>
          <p:nvPr>
            <p:ph idx="1"/>
          </p:nvPr>
        </p:nvSpPr>
        <p:spPr>
          <a:xfrm>
            <a:off x="838200" y="618978"/>
            <a:ext cx="10515600" cy="5557985"/>
          </a:xfrm>
        </p:spPr>
        <p:txBody>
          <a:bodyPr/>
          <a:lstStyle/>
          <a:p>
            <a:pPr algn="r" rtl="1"/>
            <a:r>
              <a:rPr lang="ar-SA" dirty="0"/>
              <a:t>يواجه </a:t>
            </a:r>
            <a:r>
              <a:rPr lang="ar-DZ" dirty="0"/>
              <a:t>العرض على الطاقة </a:t>
            </a:r>
            <a:r>
              <a:rPr lang="ar-SA" dirty="0"/>
              <a:t>العالمي عددًا من التحديات، </a:t>
            </a:r>
            <a:r>
              <a:rPr lang="ar-DZ" dirty="0"/>
              <a:t>نذكر منها: </a:t>
            </a:r>
            <a:endParaRPr lang="fr-FR" dirty="0"/>
          </a:p>
          <a:p>
            <a:pPr lvl="0" algn="r" rtl="1">
              <a:buFont typeface="Wingdings" panose="05000000000000000000" pitchFamily="2" charset="2"/>
              <a:buChar char="ü"/>
            </a:pPr>
            <a:r>
              <a:rPr lang="ar-SA" dirty="0"/>
              <a:t>الطلبُ المتزايد على الطاقة: السكانُ العالميون والاقتصادُ العالمي هما في نمو، مما يؤدي إلى زيادة الطلب على الطاقة</a:t>
            </a:r>
            <a:r>
              <a:rPr lang="fr-FR" dirty="0"/>
              <a:t>.</a:t>
            </a:r>
          </a:p>
          <a:p>
            <a:pPr lvl="0" algn="r" rtl="1">
              <a:buFont typeface="Wingdings" panose="05000000000000000000" pitchFamily="2" charset="2"/>
              <a:buChar char="ü"/>
            </a:pPr>
            <a:r>
              <a:rPr lang="ar-SA" dirty="0"/>
              <a:t>الانتقال إلى الطاقة المتجددة: الحكومات والشركات تعمل على تقليل الاعتماد على الوقود الأحفوري، مما يتطلب تطويرًا متزايدًا للطاقة المتجددة</a:t>
            </a:r>
            <a:r>
              <a:rPr lang="fr-FR" dirty="0"/>
              <a:t>.</a:t>
            </a:r>
          </a:p>
          <a:p>
            <a:pPr lvl="0" algn="r" rtl="1">
              <a:buFont typeface="Wingdings" panose="05000000000000000000" pitchFamily="2" charset="2"/>
              <a:buChar char="ü"/>
            </a:pPr>
            <a:r>
              <a:rPr lang="ar-SA" dirty="0"/>
              <a:t>تغير المناخ: تعمل الحكومات على الحد من انبعاثات غازات الاحتباس الحراري، مما يتطلب الانتقال إلى مصادر طاقة أكثر نظافة</a:t>
            </a:r>
            <a:r>
              <a:rPr lang="fr-FR" dirty="0"/>
              <a:t>.</a:t>
            </a:r>
          </a:p>
          <a:p>
            <a:pPr marL="0" indent="0" algn="r">
              <a:buNone/>
            </a:pPr>
            <a:endParaRPr lang="fr-FR" dirty="0"/>
          </a:p>
        </p:txBody>
      </p:sp>
      <p:graphicFrame>
        <p:nvGraphicFramePr>
          <p:cNvPr id="4" name="Diagramme 3">
            <a:extLst>
              <a:ext uri="{FF2B5EF4-FFF2-40B4-BE49-F238E27FC236}">
                <a16:creationId xmlns:a16="http://schemas.microsoft.com/office/drawing/2014/main" id="{E1A558AE-628C-45BF-A505-5B0B9AE447F0}"/>
              </a:ext>
            </a:extLst>
          </p:cNvPr>
          <p:cNvGraphicFramePr/>
          <p:nvPr>
            <p:extLst>
              <p:ext uri="{D42A27DB-BD31-4B8C-83A1-F6EECF244321}">
                <p14:modId xmlns:p14="http://schemas.microsoft.com/office/powerpoint/2010/main" val="977568940"/>
              </p:ext>
            </p:extLst>
          </p:nvPr>
        </p:nvGraphicFramePr>
        <p:xfrm>
          <a:off x="225083" y="3429000"/>
          <a:ext cx="8482819" cy="32157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6981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4241AEC-B8A2-47B4-96AA-BA93858F580E}"/>
              </a:ext>
            </a:extLst>
          </p:cNvPr>
          <p:cNvSpPr>
            <a:spLocks noGrp="1"/>
          </p:cNvSpPr>
          <p:nvPr>
            <p:ph idx="1"/>
          </p:nvPr>
        </p:nvSpPr>
        <p:spPr/>
        <p:txBody>
          <a:bodyPr>
            <a:normAutofit fontScale="92500" lnSpcReduction="20000"/>
          </a:bodyPr>
          <a:lstStyle/>
          <a:p>
            <a:pPr algn="r" rtl="1"/>
            <a:r>
              <a:rPr lang="ar-DZ" b="1" dirty="0">
                <a:solidFill>
                  <a:srgbClr val="FF0000"/>
                </a:solidFill>
              </a:rPr>
              <a:t>الطلب في أسواق الطاقة : </a:t>
            </a:r>
            <a:r>
              <a:rPr lang="ar-SA" dirty="0"/>
              <a:t>الطلب على الطاقة هو كمية الطاقة التي يستهلكها الأفراد والشركات والحكومات لأنشطة مختلفة. يتم قياسها بالمليون وحدة حرارية بريطانية</a:t>
            </a:r>
            <a:r>
              <a:rPr lang="fr-FR" dirty="0"/>
              <a:t> (MWh)</a:t>
            </a:r>
            <a:r>
              <a:rPr lang="ar-SA" dirty="0"/>
              <a:t>، وهي وحدة طاقة تساوي مليون وحدة حرارية بريطانية</a:t>
            </a:r>
            <a:r>
              <a:rPr lang="fr-FR" dirty="0"/>
              <a:t> (Wh).</a:t>
            </a:r>
          </a:p>
          <a:p>
            <a:pPr marL="0" indent="0" algn="r" rtl="1">
              <a:buNone/>
            </a:pPr>
            <a:r>
              <a:rPr lang="ar-SA" dirty="0"/>
              <a:t>يتم تحديد الطلب على الطاقة من خلال العوامل التالية</a:t>
            </a:r>
            <a:r>
              <a:rPr lang="fr-FR" dirty="0"/>
              <a:t>:</a:t>
            </a:r>
          </a:p>
          <a:p>
            <a:pPr lvl="0" algn="r" rtl="1"/>
            <a:r>
              <a:rPr lang="ar-SA" dirty="0"/>
              <a:t>النمو السكاني</a:t>
            </a:r>
            <a:r>
              <a:rPr lang="fr-FR" dirty="0"/>
              <a:t>: </a:t>
            </a:r>
            <a:r>
              <a:rPr lang="ar-SA" dirty="0"/>
              <a:t>يؤدي النمو السكاني إلى زيادة الطلب على الطاقة لتلبية الاحتياجات الأساسية، مثل الغذاء والماء والسكن</a:t>
            </a:r>
            <a:r>
              <a:rPr lang="fr-FR" dirty="0"/>
              <a:t>.</a:t>
            </a:r>
          </a:p>
          <a:p>
            <a:pPr lvl="0" algn="r" rtl="1"/>
            <a:r>
              <a:rPr lang="ar-SA" dirty="0"/>
              <a:t>النمو الاقتصادي</a:t>
            </a:r>
            <a:r>
              <a:rPr lang="fr-FR" dirty="0"/>
              <a:t>: </a:t>
            </a:r>
            <a:r>
              <a:rPr lang="ar-SA" dirty="0"/>
              <a:t>يؤدي النمو الاقتصادي إلى زيادة الطلب على الطاقة لدعم النمو الصناعي والتجاري</a:t>
            </a:r>
            <a:r>
              <a:rPr lang="fr-FR" dirty="0"/>
              <a:t>.</a:t>
            </a:r>
          </a:p>
          <a:p>
            <a:pPr lvl="0" algn="r" rtl="1"/>
            <a:r>
              <a:rPr lang="ar-SA" dirty="0"/>
              <a:t>التوسع الحضري</a:t>
            </a:r>
            <a:r>
              <a:rPr lang="fr-FR" dirty="0"/>
              <a:t>: </a:t>
            </a:r>
            <a:r>
              <a:rPr lang="ar-SA" dirty="0"/>
              <a:t>أصبح سكان العالم أكثر حضرية، مما يؤدي إلى زيادة الطلب على الطاقة للنقل والتدفئة والتبريد</a:t>
            </a:r>
            <a:r>
              <a:rPr lang="fr-FR" dirty="0"/>
              <a:t>.</a:t>
            </a:r>
          </a:p>
          <a:p>
            <a:pPr lvl="0" algn="r" rtl="1"/>
            <a:r>
              <a:rPr lang="ar-SA" dirty="0"/>
              <a:t>ارتفاع مستوى المعيشة</a:t>
            </a:r>
            <a:r>
              <a:rPr lang="fr-FR" dirty="0"/>
              <a:t>: </a:t>
            </a:r>
            <a:r>
              <a:rPr lang="ar-SA" dirty="0"/>
              <a:t>يسعى الناس في البلدان النامية إلى تحقيق مستوى معيشة أعلى، مما يؤدي إلى زيادة الطلب على الطاقة للأجهزة الإلكترونية والأجهزة المنزلية والمركبات</a:t>
            </a:r>
            <a:r>
              <a:rPr lang="fr-FR" dirty="0"/>
              <a:t>.</a:t>
            </a:r>
          </a:p>
          <a:p>
            <a:pPr algn="r" rtl="1"/>
            <a:endParaRPr lang="fr-FR" b="1" dirty="0">
              <a:solidFill>
                <a:srgbClr val="FF0000"/>
              </a:solidFill>
            </a:endParaRPr>
          </a:p>
        </p:txBody>
      </p:sp>
    </p:spTree>
    <p:extLst>
      <p:ext uri="{BB962C8B-B14F-4D97-AF65-F5344CB8AC3E}">
        <p14:creationId xmlns:p14="http://schemas.microsoft.com/office/powerpoint/2010/main" val="3240819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4CD47B2-1B5F-42D8-9169-317FE46301E4}"/>
              </a:ext>
            </a:extLst>
          </p:cNvPr>
          <p:cNvSpPr>
            <a:spLocks noGrp="1"/>
          </p:cNvSpPr>
          <p:nvPr>
            <p:ph idx="1"/>
          </p:nvPr>
        </p:nvSpPr>
        <p:spPr/>
        <p:txBody>
          <a:bodyPr/>
          <a:lstStyle/>
          <a:p>
            <a:pPr algn="r" rtl="1"/>
            <a:r>
              <a:rPr lang="ar-SA" dirty="0"/>
              <a:t>ستؤدي زيادة الطلب العالمي على الطاقة إلى عدد من التحديات، بما في ذلك</a:t>
            </a:r>
            <a:r>
              <a:rPr lang="fr-FR" dirty="0"/>
              <a:t>:</a:t>
            </a:r>
          </a:p>
          <a:p>
            <a:pPr lvl="0" algn="r" rtl="1"/>
            <a:r>
              <a:rPr lang="ar-SA" dirty="0"/>
              <a:t>الأمن</a:t>
            </a:r>
            <a:r>
              <a:rPr lang="fr-FR" dirty="0"/>
              <a:t> énergétique: </a:t>
            </a:r>
            <a:r>
              <a:rPr lang="ar-SA" dirty="0"/>
              <a:t>تعد الاعتماد على الوقود الأحفوري من مصادر أجنبية مصدر قلق للعديد من البلدان</a:t>
            </a:r>
            <a:r>
              <a:rPr lang="fr-FR" dirty="0"/>
              <a:t>.</a:t>
            </a:r>
          </a:p>
          <a:p>
            <a:pPr lvl="0" algn="r" rtl="1"/>
            <a:r>
              <a:rPr lang="ar-SA" dirty="0"/>
              <a:t>التغير المناخي</a:t>
            </a:r>
            <a:r>
              <a:rPr lang="fr-FR" dirty="0"/>
              <a:t>: </a:t>
            </a:r>
            <a:r>
              <a:rPr lang="ar-SA" dirty="0"/>
              <a:t>تعد حرق الوقود الأحفوري عاملًا رئيسيًا في تغير المناخ</a:t>
            </a:r>
            <a:r>
              <a:rPr lang="fr-FR" dirty="0"/>
              <a:t>.</a:t>
            </a:r>
          </a:p>
          <a:p>
            <a:pPr lvl="0" algn="r" rtl="1"/>
            <a:r>
              <a:rPr lang="ar-SA" dirty="0"/>
              <a:t>التلوث</a:t>
            </a:r>
            <a:r>
              <a:rPr lang="fr-FR" dirty="0"/>
              <a:t>: </a:t>
            </a:r>
            <a:r>
              <a:rPr lang="ar-SA" dirty="0"/>
              <a:t>تعد حرق الوقود الأحفوري أيضًا مصدرًا رئيسيًا للتلوث في الهواء والماء</a:t>
            </a:r>
            <a:r>
              <a:rPr lang="fr-FR" dirty="0"/>
              <a:t>.</a:t>
            </a:r>
          </a:p>
          <a:p>
            <a:pPr algn="r" rtl="1"/>
            <a:endParaRPr lang="fr-FR" dirty="0"/>
          </a:p>
        </p:txBody>
      </p:sp>
    </p:spTree>
    <p:extLst>
      <p:ext uri="{BB962C8B-B14F-4D97-AF65-F5344CB8AC3E}">
        <p14:creationId xmlns:p14="http://schemas.microsoft.com/office/powerpoint/2010/main" val="4150708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7EB0725-9D91-4895-A517-368F40C59B56}"/>
              </a:ext>
            </a:extLst>
          </p:cNvPr>
          <p:cNvSpPr>
            <a:spLocks noGrp="1"/>
          </p:cNvSpPr>
          <p:nvPr>
            <p:ph idx="1"/>
          </p:nvPr>
        </p:nvSpPr>
        <p:spPr>
          <a:xfrm>
            <a:off x="838200" y="492368"/>
            <a:ext cx="10515600" cy="6175717"/>
          </a:xfrm>
        </p:spPr>
        <p:txBody>
          <a:bodyPr>
            <a:normAutofit/>
          </a:bodyPr>
          <a:lstStyle/>
          <a:p>
            <a:pPr algn="r" rtl="1"/>
            <a:r>
              <a:rPr lang="ar-SA" dirty="0"/>
              <a:t>فيما يلي بعض الخطوات التي يمكن للحكومات والشركات اتخاذها للمساعدة في مواجهة تحديات الطلب </a:t>
            </a:r>
            <a:r>
              <a:rPr lang="ar-DZ" dirty="0"/>
              <a:t>و العرض </a:t>
            </a:r>
            <a:r>
              <a:rPr lang="ar-SA" dirty="0"/>
              <a:t>العالمي على الطاقة</a:t>
            </a:r>
            <a:r>
              <a:rPr lang="ar-DZ" dirty="0"/>
              <a:t> وضمان مستقبل مستدام للطاقة</a:t>
            </a:r>
            <a:r>
              <a:rPr lang="fr-FR" dirty="0"/>
              <a:t>:</a:t>
            </a:r>
          </a:p>
          <a:p>
            <a:pPr lvl="0" algn="r" rtl="1">
              <a:buFont typeface="Wingdings" panose="05000000000000000000" pitchFamily="2" charset="2"/>
              <a:buChar char="ü"/>
            </a:pPr>
            <a:r>
              <a:rPr lang="ar-SA" dirty="0"/>
              <a:t>تعزيز الاستثمار في مصادر الطاقة المتجددة</a:t>
            </a:r>
            <a:r>
              <a:rPr lang="fr-FR" dirty="0"/>
              <a:t>: </a:t>
            </a:r>
            <a:r>
              <a:rPr lang="ar-SA" dirty="0"/>
              <a:t>يمكن أن يساعد الاستثمار في مصادر الطاقة المتجددة، مثل الطاقة الشمسية وطاقة الرياح، في تقليل الاعتماد على الوقود الأحفوري وخفض انبعاثات غازات الاحتباس الحراري</a:t>
            </a:r>
            <a:r>
              <a:rPr lang="fr-FR" dirty="0"/>
              <a:t>.</a:t>
            </a:r>
          </a:p>
          <a:p>
            <a:pPr lvl="0" algn="r" rtl="1">
              <a:buFont typeface="Wingdings" panose="05000000000000000000" pitchFamily="2" charset="2"/>
              <a:buChar char="ü"/>
            </a:pPr>
            <a:r>
              <a:rPr lang="ar-SA" dirty="0"/>
              <a:t>تحسين كفاءة الطاقة</a:t>
            </a:r>
            <a:r>
              <a:rPr lang="fr-FR" dirty="0"/>
              <a:t>: </a:t>
            </a:r>
            <a:r>
              <a:rPr lang="ar-SA" dirty="0"/>
              <a:t>يمكن أن يساعد تحسين كفاءة الطاقة في تقليل استهلاك الطاقة وتقليل التكاليف</a:t>
            </a:r>
            <a:r>
              <a:rPr lang="fr-FR" dirty="0"/>
              <a:t>.</a:t>
            </a:r>
          </a:p>
          <a:p>
            <a:pPr lvl="0" algn="r" rtl="1">
              <a:buFont typeface="Wingdings" panose="05000000000000000000" pitchFamily="2" charset="2"/>
              <a:buChar char="ü"/>
            </a:pPr>
            <a:r>
              <a:rPr lang="ar-SA" dirty="0"/>
              <a:t>تطوير تقنيات جديدة لإزالة الكربون</a:t>
            </a:r>
            <a:r>
              <a:rPr lang="fr-FR" dirty="0"/>
              <a:t>: </a:t>
            </a:r>
            <a:r>
              <a:rPr lang="ar-SA" dirty="0"/>
              <a:t>يمكن أن تساعد تقنيات إزالة الكربون في خفض انبعاثات غازات الاحتباس الحراري من مصادر الطاقة الأحفورية</a:t>
            </a:r>
            <a:r>
              <a:rPr lang="fr-FR" dirty="0"/>
              <a:t>.</a:t>
            </a:r>
          </a:p>
          <a:p>
            <a:pPr algn="r" rtl="1"/>
            <a:endParaRPr lang="fr-FR" dirty="0"/>
          </a:p>
        </p:txBody>
      </p:sp>
    </p:spTree>
    <p:extLst>
      <p:ext uri="{BB962C8B-B14F-4D97-AF65-F5344CB8AC3E}">
        <p14:creationId xmlns:p14="http://schemas.microsoft.com/office/powerpoint/2010/main" val="4019251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80E565-FD08-40D7-A11B-18AF31EE85A4}"/>
              </a:ext>
            </a:extLst>
          </p:cNvPr>
          <p:cNvSpPr>
            <a:spLocks noGrp="1"/>
          </p:cNvSpPr>
          <p:nvPr>
            <p:ph type="title"/>
          </p:nvPr>
        </p:nvSpPr>
        <p:spPr/>
        <p:txBody>
          <a:bodyPr/>
          <a:lstStyle/>
          <a:p>
            <a:pPr algn="ctr"/>
            <a:r>
              <a:rPr lang="ar-DZ" b="1" dirty="0">
                <a:solidFill>
                  <a:srgbClr val="FF0000"/>
                </a:solidFill>
              </a:rPr>
              <a:t>أولا: تطور أسواق الطاقة</a:t>
            </a:r>
            <a:br>
              <a:rPr lang="ar-DZ" b="1" dirty="0">
                <a:solidFill>
                  <a:srgbClr val="FF0000"/>
                </a:solidFill>
              </a:rPr>
            </a:br>
            <a:endParaRPr lang="fr-FR" b="1" dirty="0">
              <a:solidFill>
                <a:srgbClr val="FF0000"/>
              </a:solidFill>
            </a:endParaRPr>
          </a:p>
        </p:txBody>
      </p:sp>
      <p:sp>
        <p:nvSpPr>
          <p:cNvPr id="3" name="Espace réservé du contenu 2">
            <a:extLst>
              <a:ext uri="{FF2B5EF4-FFF2-40B4-BE49-F238E27FC236}">
                <a16:creationId xmlns:a16="http://schemas.microsoft.com/office/drawing/2014/main" id="{84E51CDE-3085-4167-90FE-5D31AA016F13}"/>
              </a:ext>
            </a:extLst>
          </p:cNvPr>
          <p:cNvSpPr>
            <a:spLocks noGrp="1"/>
          </p:cNvSpPr>
          <p:nvPr>
            <p:ph idx="1"/>
          </p:nvPr>
        </p:nvSpPr>
        <p:spPr>
          <a:xfrm>
            <a:off x="838200" y="2141537"/>
            <a:ext cx="10515600" cy="4351338"/>
          </a:xfrm>
        </p:spPr>
        <p:txBody>
          <a:bodyPr>
            <a:noAutofit/>
          </a:bodyPr>
          <a:lstStyle/>
          <a:p>
            <a:pPr marL="0" indent="0" algn="r" rtl="1">
              <a:buNone/>
            </a:pPr>
            <a:r>
              <a:rPr lang="ar-SA" sz="3200" dirty="0">
                <a:latin typeface="Traditional Arabic" panose="02020603050405020304" pitchFamily="18" charset="-78"/>
                <a:cs typeface="Traditional Arabic" panose="02020603050405020304" pitchFamily="18" charset="-78"/>
              </a:rPr>
              <a:t>تلعب أسواق الطاقة دورًا مهمًا في الاقتصاد العالمي </a:t>
            </a:r>
            <a:r>
              <a:rPr lang="ar-DZ" sz="3200" dirty="0">
                <a:latin typeface="Traditional Arabic" panose="02020603050405020304" pitchFamily="18" charset="-78"/>
                <a:cs typeface="Traditional Arabic" panose="02020603050405020304" pitchFamily="18" charset="-78"/>
              </a:rPr>
              <a:t>وذلك </a:t>
            </a:r>
            <a:r>
              <a:rPr lang="ar-SA" sz="3200" dirty="0">
                <a:latin typeface="Traditional Arabic" panose="02020603050405020304" pitchFamily="18" charset="-78"/>
                <a:cs typeface="Traditional Arabic" panose="02020603050405020304" pitchFamily="18" charset="-78"/>
              </a:rPr>
              <a:t>لتأمين إمدادات الطاقة </a:t>
            </a:r>
            <a:r>
              <a:rPr lang="ar-DZ" sz="3200" dirty="0" err="1">
                <a:latin typeface="Traditional Arabic" panose="02020603050405020304" pitchFamily="18" charset="-78"/>
                <a:cs typeface="Traditional Arabic" panose="02020603050405020304" pitchFamily="18" charset="-78"/>
              </a:rPr>
              <a:t>بالاسعار</a:t>
            </a:r>
            <a:r>
              <a:rPr lang="ar-DZ" sz="3200" dirty="0">
                <a:latin typeface="Traditional Arabic" panose="02020603050405020304" pitchFamily="18" charset="-78"/>
                <a:cs typeface="Traditional Arabic" panose="02020603050405020304" pitchFamily="18" charset="-78"/>
              </a:rPr>
              <a:t> والكميات المتداولة ،</a:t>
            </a:r>
            <a:r>
              <a:rPr lang="ar-DZ" dirty="0"/>
              <a:t> تاريخ أسواق الطاقة طويل ومعقد، يتميز بفترات من النمو والركود والأزمة.</a:t>
            </a:r>
            <a:endParaRPr lang="ar-DZ" sz="3200" dirty="0">
              <a:latin typeface="Traditional Arabic" panose="02020603050405020304" pitchFamily="18" charset="-78"/>
              <a:cs typeface="Traditional Arabic" panose="02020603050405020304" pitchFamily="18" charset="-78"/>
            </a:endParaRPr>
          </a:p>
          <a:p>
            <a:pPr marL="0" indent="0" algn="r" rtl="1">
              <a:buNone/>
            </a:pPr>
            <a:r>
              <a:rPr lang="ar-DZ" sz="3200" dirty="0">
                <a:latin typeface="Traditional Arabic" panose="02020603050405020304" pitchFamily="18" charset="-78"/>
                <a:cs typeface="Traditional Arabic" panose="02020603050405020304" pitchFamily="18" charset="-78"/>
              </a:rPr>
              <a:t>تطورت أسواق الطاقة بمرور الوقت</a:t>
            </a:r>
            <a:r>
              <a:rPr lang="fr-FR" sz="3200" dirty="0">
                <a:latin typeface="Traditional Arabic" panose="02020603050405020304" pitchFamily="18" charset="-78"/>
                <a:cs typeface="Traditional Arabic" panose="02020603050405020304" pitchFamily="18" charset="-78"/>
              </a:rPr>
              <a:t> </a:t>
            </a:r>
            <a:r>
              <a:rPr lang="ar-DZ" sz="3200" dirty="0">
                <a:latin typeface="Traditional Arabic" panose="02020603050405020304" pitchFamily="18" charset="-78"/>
                <a:cs typeface="Traditional Arabic" panose="02020603050405020304" pitchFamily="18" charset="-78"/>
              </a:rPr>
              <a:t> ففي البداية، كانت أسواقًا محلية حيث كان المشترون والبائعون يجتمعون شخصيًا و مع تطور تقنيات الاتصالات والنقل، أصبحت أسواق الطاقة عالمية.</a:t>
            </a:r>
          </a:p>
          <a:p>
            <a:pPr marL="0" indent="0" algn="r" rtl="1">
              <a:buNone/>
            </a:pPr>
            <a:endParaRPr lang="fr-FR" sz="3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750576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38E82E-960E-43EB-86FA-E653649E9EAF}"/>
              </a:ext>
            </a:extLst>
          </p:cNvPr>
          <p:cNvSpPr>
            <a:spLocks noGrp="1"/>
          </p:cNvSpPr>
          <p:nvPr>
            <p:ph type="title"/>
          </p:nvPr>
        </p:nvSpPr>
        <p:spPr/>
        <p:txBody>
          <a:bodyPr>
            <a:noAutofit/>
          </a:bodyPr>
          <a:lstStyle/>
          <a:p>
            <a:pPr algn="ctr" rtl="1"/>
            <a:r>
              <a:rPr lang="ar-SA" sz="3600" b="1" dirty="0">
                <a:solidFill>
                  <a:srgbClr val="FF0000"/>
                </a:solidFill>
              </a:rPr>
              <a:t>بعض الأمثلة على كيفية تطبيق قانون العرض والطلب على الطاقة</a:t>
            </a:r>
            <a:br>
              <a:rPr lang="fr-FR" sz="3600" dirty="0"/>
            </a:br>
            <a:endParaRPr lang="fr-FR" sz="3600" dirty="0"/>
          </a:p>
        </p:txBody>
      </p:sp>
      <p:sp>
        <p:nvSpPr>
          <p:cNvPr id="3" name="Espace réservé du contenu 2">
            <a:extLst>
              <a:ext uri="{FF2B5EF4-FFF2-40B4-BE49-F238E27FC236}">
                <a16:creationId xmlns:a16="http://schemas.microsoft.com/office/drawing/2014/main" id="{55B702F7-75CD-4F63-8462-A5A8AFD9D493}"/>
              </a:ext>
            </a:extLst>
          </p:cNvPr>
          <p:cNvSpPr>
            <a:spLocks noGrp="1"/>
          </p:cNvSpPr>
          <p:nvPr>
            <p:ph idx="1"/>
          </p:nvPr>
        </p:nvSpPr>
        <p:spPr>
          <a:xfrm>
            <a:off x="112542" y="1463040"/>
            <a:ext cx="12079458" cy="5394960"/>
          </a:xfrm>
        </p:spPr>
        <p:txBody>
          <a:bodyPr/>
          <a:lstStyle/>
          <a:p>
            <a:pPr lvl="0" algn="r" rtl="1"/>
            <a:r>
              <a:rPr lang="ar-SA" dirty="0"/>
              <a:t>عندما يزداد إنتاج الطاقة الشمسية، ينخفض ​​سعر الطاقة الشمسية</a:t>
            </a:r>
            <a:r>
              <a:rPr lang="fr-FR" dirty="0"/>
              <a:t>. </a:t>
            </a:r>
            <a:r>
              <a:rPr lang="ar-SA" dirty="0"/>
              <a:t>هذا يرجع إلى حقيقة أن العرض من الطاقة الشمسية يزداد، مما يؤدي إلى انخفاض الطلب على الطاقة من مصادر أخرى، مثل النفط والغاز الطبيعي</a:t>
            </a:r>
            <a:r>
              <a:rPr lang="fr-FR" dirty="0"/>
              <a:t>.</a:t>
            </a:r>
            <a:endParaRPr lang="ar-DZ" dirty="0"/>
          </a:p>
          <a:p>
            <a:pPr marL="0" lvl="0" indent="0" algn="r" rtl="1">
              <a:buNone/>
            </a:pPr>
            <a:endParaRPr lang="fr-FR" dirty="0"/>
          </a:p>
          <a:p>
            <a:pPr lvl="0" algn="r" rtl="1"/>
            <a:r>
              <a:rPr lang="ar-SA" dirty="0"/>
              <a:t>عندما يزداد الطلب على الطاقة الكهربائية خلال أشهر الصيف، يرتفع سعر الكهرباء</a:t>
            </a:r>
            <a:r>
              <a:rPr lang="fr-FR" dirty="0"/>
              <a:t>. </a:t>
            </a:r>
            <a:r>
              <a:rPr lang="ar-SA" dirty="0"/>
              <a:t>هذا يرجع إلى حقيقة أن المستهلكين يستخدمون المزيد من الطاقة للتكييف وأجهزة كهربائية أخرى خلال أشهر الصيف</a:t>
            </a:r>
            <a:r>
              <a:rPr lang="fr-FR" dirty="0"/>
              <a:t>.</a:t>
            </a:r>
            <a:endParaRPr lang="ar-DZ" dirty="0"/>
          </a:p>
          <a:p>
            <a:pPr marL="0" lvl="0" indent="0" algn="r" rtl="1">
              <a:buNone/>
            </a:pPr>
            <a:endParaRPr lang="fr-FR" dirty="0"/>
          </a:p>
          <a:p>
            <a:pPr lvl="0" algn="r" rtl="1"/>
            <a:r>
              <a:rPr lang="ar-SA" dirty="0"/>
              <a:t>عندما ترتفع أسعار النفط، يمكن للمستهلكين تقليل استهلاكهم للنفط عن طريق القيادة أقل أو شراء سيارات أكثر كفاءة في استهلاك الوقود</a:t>
            </a:r>
            <a:r>
              <a:rPr lang="fr-FR" dirty="0"/>
              <a:t>. </a:t>
            </a:r>
            <a:r>
              <a:rPr lang="ar-SA" dirty="0"/>
              <a:t>يؤدي هذا إلى انخفاض الطلب على النفط، مما يساعد على خفض الأسعار</a:t>
            </a:r>
            <a:r>
              <a:rPr lang="fr-FR" dirty="0"/>
              <a:t>.</a:t>
            </a:r>
          </a:p>
          <a:p>
            <a:pPr algn="r" rtl="1"/>
            <a:endParaRPr lang="fr-FR" dirty="0"/>
          </a:p>
        </p:txBody>
      </p:sp>
    </p:spTree>
    <p:extLst>
      <p:ext uri="{BB962C8B-B14F-4D97-AF65-F5344CB8AC3E}">
        <p14:creationId xmlns:p14="http://schemas.microsoft.com/office/powerpoint/2010/main" val="3225891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8B82F02-E128-4170-B809-8D39798AA8ED}"/>
              </a:ext>
            </a:extLst>
          </p:cNvPr>
          <p:cNvSpPr>
            <a:spLocks noGrp="1"/>
          </p:cNvSpPr>
          <p:nvPr>
            <p:ph idx="1"/>
          </p:nvPr>
        </p:nvSpPr>
        <p:spPr>
          <a:xfrm>
            <a:off x="126609" y="63304"/>
            <a:ext cx="12065391" cy="6731391"/>
          </a:xfrm>
        </p:spPr>
        <p:txBody>
          <a:bodyPr>
            <a:normAutofit/>
          </a:bodyPr>
          <a:lstStyle/>
          <a:p>
            <a:pPr algn="r" rtl="1"/>
            <a:r>
              <a:rPr lang="ar-DZ" dirty="0"/>
              <a:t> </a:t>
            </a:r>
            <a:r>
              <a:rPr lang="ar-DZ" sz="3600" b="1" u="sng" dirty="0">
                <a:solidFill>
                  <a:srgbClr val="FF0000"/>
                </a:solidFill>
              </a:rPr>
              <a:t>العامل الثاني: تكلفة الإنتاج : </a:t>
            </a:r>
            <a:r>
              <a:rPr lang="ar-DZ" dirty="0"/>
              <a:t>يمكن أن تؤثر تكاليف إنتاج الطاقة، مثل تكلفة الوقود، وتكلفة العمالة، وتكلفة المعدات، على أسعار الطاقة. </a:t>
            </a:r>
            <a:r>
              <a:rPr lang="ar-SA" dirty="0"/>
              <a:t>عندما ترتفع تكلفة الإنتاج، ترتفع أسعار الطاقة أيضًا.</a:t>
            </a:r>
            <a:endParaRPr lang="ar-DZ" dirty="0"/>
          </a:p>
          <a:p>
            <a:pPr marL="0" indent="0" algn="r" rtl="1">
              <a:buNone/>
            </a:pPr>
            <a:r>
              <a:rPr lang="ar-DZ" dirty="0">
                <a:solidFill>
                  <a:srgbClr val="FF0000"/>
                </a:solidFill>
              </a:rPr>
              <a:t>مثال</a:t>
            </a:r>
            <a:r>
              <a:rPr lang="ar-DZ" dirty="0"/>
              <a:t>: ارتفاع أسعار النفط يمكن أن يؤدي إلى ارتفاع أسعار الكهرباء، لأن النفط مصدر مهم لإنتاج الكهرباء.</a:t>
            </a:r>
          </a:p>
          <a:p>
            <a:pPr algn="r" rtl="1"/>
            <a:r>
              <a:rPr lang="ar-DZ" sz="3600" b="1" u="sng" dirty="0">
                <a:solidFill>
                  <a:srgbClr val="FF0000"/>
                </a:solidFill>
              </a:rPr>
              <a:t>العامل الثالث: سياسات الحكومة: </a:t>
            </a:r>
            <a:r>
              <a:rPr lang="ar-DZ" dirty="0"/>
              <a:t>يمكن أن تؤثر سياسات الحكومة، مثل الضرائب على الطاقة والدعم للطاقة المتجددة، أيضًا على أسعار الطاقة، </a:t>
            </a:r>
            <a:r>
              <a:rPr lang="ar-SA" dirty="0"/>
              <a:t>تزيد الضرائب على الطاقة من التكاليف على المستهلكين، مما قد يؤدي إلى ارتفاع الأسعار. يمكن أن تقلل الإعانات إلى الطاقة من التكاليف على المنتجين، مما قد يؤدي إلى انخفاض الأسعار.</a:t>
            </a:r>
            <a:r>
              <a:rPr lang="ar-DZ" dirty="0"/>
              <a:t> </a:t>
            </a:r>
          </a:p>
          <a:p>
            <a:pPr marL="0" indent="0" algn="r" rtl="1">
              <a:buNone/>
            </a:pPr>
            <a:r>
              <a:rPr lang="ar-DZ" dirty="0">
                <a:solidFill>
                  <a:srgbClr val="FF0000"/>
                </a:solidFill>
              </a:rPr>
              <a:t>مثال: </a:t>
            </a:r>
            <a:r>
              <a:rPr lang="ar-DZ" dirty="0"/>
              <a:t>سياسة حكومية جديدة تهدف إلى تعزيز الطاقة المتجددة يمكن أن تؤدي إلى زيادة الطلب على الطاقة المتجددة، مما قد يؤدي إلى انخفاض أسعار الوقود الأحفوري.</a:t>
            </a:r>
          </a:p>
          <a:p>
            <a:pPr marL="0" indent="0" algn="r" rtl="1">
              <a:buNone/>
            </a:pPr>
            <a:endParaRPr lang="ar-DZ" dirty="0">
              <a:solidFill>
                <a:srgbClr val="FF0000"/>
              </a:solidFill>
            </a:endParaRPr>
          </a:p>
          <a:p>
            <a:pPr marL="0" indent="0" algn="r" rtl="1">
              <a:buNone/>
            </a:pPr>
            <a:endParaRPr lang="ar-DZ" dirty="0"/>
          </a:p>
          <a:p>
            <a:pPr marL="0" indent="0" algn="r" rtl="1">
              <a:buNone/>
            </a:pPr>
            <a:endParaRPr lang="ar-DZ" dirty="0"/>
          </a:p>
          <a:p>
            <a:pPr marL="0" indent="0" algn="r" rtl="1">
              <a:buNone/>
            </a:pPr>
            <a:endParaRPr lang="ar-DZ" dirty="0"/>
          </a:p>
          <a:p>
            <a:pPr marL="0" indent="0" algn="r" rtl="1">
              <a:buNone/>
            </a:pPr>
            <a:endParaRPr lang="fr-FR" dirty="0"/>
          </a:p>
          <a:p>
            <a:pPr algn="r" rtl="1"/>
            <a:endParaRPr lang="fr-FR" dirty="0"/>
          </a:p>
        </p:txBody>
      </p:sp>
    </p:spTree>
    <p:extLst>
      <p:ext uri="{BB962C8B-B14F-4D97-AF65-F5344CB8AC3E}">
        <p14:creationId xmlns:p14="http://schemas.microsoft.com/office/powerpoint/2010/main" val="30105970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BB8EF5B-E5FF-4BBB-8FF5-0BF138CCF0F0}"/>
              </a:ext>
            </a:extLst>
          </p:cNvPr>
          <p:cNvSpPr>
            <a:spLocks noGrp="1"/>
          </p:cNvSpPr>
          <p:nvPr>
            <p:ph idx="1"/>
          </p:nvPr>
        </p:nvSpPr>
        <p:spPr>
          <a:xfrm>
            <a:off x="838200" y="503262"/>
            <a:ext cx="10515600" cy="4351338"/>
          </a:xfrm>
        </p:spPr>
        <p:txBody>
          <a:bodyPr>
            <a:normAutofit fontScale="85000" lnSpcReduction="20000"/>
          </a:bodyPr>
          <a:lstStyle/>
          <a:p>
            <a:pPr marL="0" indent="0" algn="r" rtl="1">
              <a:buNone/>
            </a:pPr>
            <a:r>
              <a:rPr lang="ar-DZ" sz="3600" b="1" u="sng" dirty="0">
                <a:solidFill>
                  <a:srgbClr val="FF0000"/>
                </a:solidFill>
              </a:rPr>
              <a:t>العامل الرابع: الظروف الجوية: </a:t>
            </a:r>
            <a:r>
              <a:rPr lang="ar-SA" sz="3200" dirty="0"/>
              <a:t>يمكن للظروف الجوية أن يكون لها تأثير على إنتاج الطاقة، مما قد يؤدي إلى ارتفاع الأسعار</a:t>
            </a:r>
            <a:r>
              <a:rPr lang="ar-DZ" sz="3200" dirty="0"/>
              <a:t> مثل درجات الحرارة القصوى، على الطلب والعرض على الطاقة.</a:t>
            </a:r>
          </a:p>
          <a:p>
            <a:pPr marL="0" indent="0" algn="r" rtl="1">
              <a:buNone/>
            </a:pPr>
            <a:r>
              <a:rPr lang="ar-DZ" sz="3200" dirty="0">
                <a:solidFill>
                  <a:srgbClr val="FF0000"/>
                </a:solidFill>
              </a:rPr>
              <a:t>مثال:-</a:t>
            </a:r>
            <a:r>
              <a:rPr lang="ar-DZ" sz="3200" dirty="0"/>
              <a:t> شتاء بارد يمكن أن يؤدي إلى زيادة الطلب على الطاقة للتدفئة، مما قد يؤدي إلى ارتفاع الأسعار.</a:t>
            </a:r>
          </a:p>
          <a:p>
            <a:pPr marL="0" indent="0" algn="r" rtl="1">
              <a:buNone/>
            </a:pPr>
            <a:r>
              <a:rPr lang="ar-DZ" sz="3200" dirty="0"/>
              <a:t>- إعصار يمكن أن يؤدي إلى انقطاع الإمدادات بالطاقة، مما قد يؤدي إلى ارتفاع الأسعار.</a:t>
            </a:r>
          </a:p>
          <a:p>
            <a:pPr marL="0" indent="0" algn="r" rtl="1">
              <a:buNone/>
            </a:pPr>
            <a:endParaRPr lang="ar-DZ" sz="3200" b="1" u="sng" dirty="0">
              <a:solidFill>
                <a:srgbClr val="FF0000"/>
              </a:solidFill>
            </a:endParaRPr>
          </a:p>
          <a:p>
            <a:pPr marL="0" indent="0" algn="r" rtl="1">
              <a:buNone/>
            </a:pPr>
            <a:endParaRPr lang="ar-DZ" sz="3200" b="1" u="sng" dirty="0">
              <a:solidFill>
                <a:srgbClr val="FF0000"/>
              </a:solidFill>
            </a:endParaRPr>
          </a:p>
          <a:p>
            <a:pPr marL="0" indent="0" algn="r" rtl="1">
              <a:buNone/>
            </a:pPr>
            <a:r>
              <a:rPr lang="ar-DZ" sz="3200" b="1" u="sng" dirty="0">
                <a:solidFill>
                  <a:srgbClr val="FF0000"/>
                </a:solidFill>
              </a:rPr>
              <a:t>العامل الخامس: الأحداث الجيوسياسية: </a:t>
            </a:r>
            <a:r>
              <a:rPr lang="ar-DZ" dirty="0"/>
              <a:t>يمكن أن تؤثر الأحداث الجيوسياسية، مثل الحروب والعقوبات التجارية، أيضًا على أسواق الطاقة.</a:t>
            </a:r>
          </a:p>
          <a:p>
            <a:pPr marL="0" indent="0" algn="r" rtl="1">
              <a:buNone/>
            </a:pPr>
            <a:r>
              <a:rPr lang="ar-DZ" dirty="0">
                <a:solidFill>
                  <a:srgbClr val="FF0000"/>
                </a:solidFill>
              </a:rPr>
              <a:t>مثال: </a:t>
            </a:r>
            <a:r>
              <a:rPr lang="ar-DZ" dirty="0"/>
              <a:t>حرب في منطقة منتجة للطاقة يمكن أن تؤدي إلى انقطاع الإمدادات بالطاقة، مما قد يؤدي إلى ارتفاع الأسعار.</a:t>
            </a:r>
          </a:p>
          <a:p>
            <a:pPr marL="0" indent="0" algn="r" rtl="1">
              <a:buNone/>
            </a:pPr>
            <a:endParaRPr lang="fr-FR" dirty="0"/>
          </a:p>
        </p:txBody>
      </p:sp>
    </p:spTree>
    <p:extLst>
      <p:ext uri="{BB962C8B-B14F-4D97-AF65-F5344CB8AC3E}">
        <p14:creationId xmlns:p14="http://schemas.microsoft.com/office/powerpoint/2010/main" val="14025391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CD0873-AF5D-471E-B1EC-A1E2E04C7C63}"/>
              </a:ext>
            </a:extLst>
          </p:cNvPr>
          <p:cNvSpPr>
            <a:spLocks noGrp="1"/>
          </p:cNvSpPr>
          <p:nvPr>
            <p:ph type="title"/>
          </p:nvPr>
        </p:nvSpPr>
        <p:spPr/>
        <p:txBody>
          <a:bodyPr/>
          <a:lstStyle/>
          <a:p>
            <a:pPr algn="ctr"/>
            <a:r>
              <a:rPr lang="ar-DZ" b="1" dirty="0">
                <a:solidFill>
                  <a:srgbClr val="FF0000"/>
                </a:solidFill>
              </a:rPr>
              <a:t>خامسا : أنواع أسواق الطاقة</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5387C47E-5A51-49A7-B1B2-5EAEF23FFE91}"/>
              </a:ext>
            </a:extLst>
          </p:cNvPr>
          <p:cNvSpPr>
            <a:spLocks noGrp="1"/>
          </p:cNvSpPr>
          <p:nvPr>
            <p:ph idx="1"/>
          </p:nvPr>
        </p:nvSpPr>
        <p:spPr>
          <a:xfrm>
            <a:off x="126609" y="1280160"/>
            <a:ext cx="11788726" cy="5577839"/>
          </a:xfrm>
        </p:spPr>
        <p:txBody>
          <a:bodyPr>
            <a:normAutofit/>
          </a:bodyPr>
          <a:lstStyle/>
          <a:p>
            <a:pPr algn="r" rtl="1"/>
            <a:r>
              <a:rPr lang="ar-SA" sz="3200" dirty="0"/>
              <a:t>يمكن تصنيف أسواق الطاقة حسب </a:t>
            </a:r>
            <a:r>
              <a:rPr lang="ar-SA" sz="3200" dirty="0" err="1"/>
              <a:t>نو</a:t>
            </a:r>
            <a:r>
              <a:rPr lang="ar-DZ" sz="3200" dirty="0"/>
              <a:t>ع</a:t>
            </a:r>
            <a:r>
              <a:rPr lang="ar-SA" sz="3200" dirty="0"/>
              <a:t> المنتج الطاقة </a:t>
            </a:r>
            <a:r>
              <a:rPr lang="ar-DZ" sz="3200" dirty="0"/>
              <a:t>و</a:t>
            </a:r>
            <a:r>
              <a:rPr lang="ar-SA" sz="3200" dirty="0"/>
              <a:t> طريقة التداول أو طريقة التنظيم</a:t>
            </a:r>
            <a:endParaRPr lang="en-US" sz="3200" dirty="0"/>
          </a:p>
          <a:p>
            <a:pPr marL="0" indent="0" algn="r" rtl="1">
              <a:buNone/>
            </a:pPr>
            <a:r>
              <a:rPr lang="ar-DZ" sz="3200" b="1" dirty="0"/>
              <a:t>1. </a:t>
            </a:r>
            <a:r>
              <a:rPr lang="ar-SA" sz="3200" b="1" dirty="0"/>
              <a:t>حسب نوع المنتج</a:t>
            </a:r>
            <a:r>
              <a:rPr lang="ar-DZ" sz="3200" b="1" dirty="0"/>
              <a:t>: </a:t>
            </a:r>
            <a:r>
              <a:rPr lang="ar-SA" sz="3200" dirty="0"/>
              <a:t>يمكن تصنيف أسواق الطاقة حسب </a:t>
            </a:r>
            <a:r>
              <a:rPr lang="ar-DZ" sz="3200" dirty="0"/>
              <a:t>مصدر</a:t>
            </a:r>
            <a:r>
              <a:rPr lang="ar-SA" sz="3200" dirty="0"/>
              <a:t>إنتاج الطاقة </a:t>
            </a:r>
            <a:r>
              <a:rPr lang="ar-DZ" sz="3200" dirty="0"/>
              <a:t>ويمكن تقسيمها الى:</a:t>
            </a:r>
            <a:endParaRPr lang="fr-FR" sz="3200" dirty="0"/>
          </a:p>
          <a:p>
            <a:pPr lvl="0" algn="r" rtl="1"/>
            <a:r>
              <a:rPr lang="ar-SA" sz="3200" dirty="0">
                <a:solidFill>
                  <a:srgbClr val="FF0000"/>
                </a:solidFill>
              </a:rPr>
              <a:t>أسواق الطاقة الأحفورية </a:t>
            </a:r>
            <a:r>
              <a:rPr lang="ar-SA" sz="3200" dirty="0"/>
              <a:t>هي أسواق يتم فيها إنتاج الطاقة من الوقود الأحفوري، مثل النفط والغاز الطبيعي والفحم</a:t>
            </a:r>
            <a:r>
              <a:rPr lang="fr-FR" sz="3200" dirty="0"/>
              <a:t>.</a:t>
            </a:r>
          </a:p>
          <a:p>
            <a:pPr lvl="0" algn="r" rtl="1"/>
            <a:r>
              <a:rPr lang="ar-SA" sz="3200" dirty="0">
                <a:solidFill>
                  <a:srgbClr val="FF0000"/>
                </a:solidFill>
              </a:rPr>
              <a:t>أسواق الكهرباء</a:t>
            </a:r>
            <a:endParaRPr lang="ar-DZ" sz="3200" dirty="0">
              <a:solidFill>
                <a:srgbClr val="FF0000"/>
              </a:solidFill>
            </a:endParaRPr>
          </a:p>
          <a:p>
            <a:pPr lvl="0" algn="r" rtl="1"/>
            <a:r>
              <a:rPr lang="ar-DZ" sz="3200" dirty="0">
                <a:solidFill>
                  <a:srgbClr val="FF0000"/>
                </a:solidFill>
              </a:rPr>
              <a:t>أسواق الكربون</a:t>
            </a:r>
            <a:endParaRPr lang="fr-FR" sz="3200" dirty="0">
              <a:solidFill>
                <a:srgbClr val="FF0000"/>
              </a:solidFill>
            </a:endParaRPr>
          </a:p>
          <a:p>
            <a:pPr lvl="0" algn="r" rtl="1"/>
            <a:r>
              <a:rPr lang="ar-SA" sz="3200" dirty="0">
                <a:solidFill>
                  <a:srgbClr val="FF0000"/>
                </a:solidFill>
              </a:rPr>
              <a:t>أسواق الطاقة المتجددة </a:t>
            </a:r>
            <a:r>
              <a:rPr lang="ar-SA" sz="3200" dirty="0"/>
              <a:t>هي أسواق يتم فيها إنتاج الطاقة من مصادر متجددة، مثل الطاقة الشمسية وطاقة الرياح والطاقة الكهرومائية</a:t>
            </a:r>
            <a:r>
              <a:rPr lang="fr-FR" sz="3200" dirty="0"/>
              <a:t>.</a:t>
            </a:r>
          </a:p>
          <a:p>
            <a:pPr marL="0" indent="0" algn="r" rtl="1">
              <a:buNone/>
            </a:pPr>
            <a:endParaRPr lang="fr-FR" sz="3600" dirty="0"/>
          </a:p>
        </p:txBody>
      </p:sp>
    </p:spTree>
    <p:extLst>
      <p:ext uri="{BB962C8B-B14F-4D97-AF65-F5344CB8AC3E}">
        <p14:creationId xmlns:p14="http://schemas.microsoft.com/office/powerpoint/2010/main" val="20894529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158C14F-FE41-4307-8C2C-A0CC8BE7C740}"/>
              </a:ext>
            </a:extLst>
          </p:cNvPr>
          <p:cNvSpPr>
            <a:spLocks noGrp="1"/>
          </p:cNvSpPr>
          <p:nvPr>
            <p:ph idx="1"/>
          </p:nvPr>
        </p:nvSpPr>
        <p:spPr>
          <a:xfrm>
            <a:off x="196948" y="239150"/>
            <a:ext cx="11995052" cy="6618849"/>
          </a:xfrm>
        </p:spPr>
        <p:txBody>
          <a:bodyPr>
            <a:normAutofit/>
          </a:bodyPr>
          <a:lstStyle/>
          <a:p>
            <a:pPr marL="0" indent="0" algn="r" rtl="1">
              <a:buNone/>
            </a:pPr>
            <a:r>
              <a:rPr lang="ar-DZ" sz="3600" b="1" dirty="0">
                <a:solidFill>
                  <a:srgbClr val="FF0000"/>
                </a:solidFill>
              </a:rPr>
              <a:t>2</a:t>
            </a:r>
            <a:r>
              <a:rPr lang="ar-DZ" sz="3600" b="1" u="sng" dirty="0">
                <a:solidFill>
                  <a:srgbClr val="FF0000"/>
                </a:solidFill>
              </a:rPr>
              <a:t>.</a:t>
            </a:r>
            <a:r>
              <a:rPr lang="ar-SA" sz="3600" b="1" u="sng" dirty="0">
                <a:solidFill>
                  <a:srgbClr val="FF0000"/>
                </a:solidFill>
              </a:rPr>
              <a:t>أسواق الطاقة حسب طريقة التنظيم</a:t>
            </a:r>
            <a:r>
              <a:rPr lang="ar-DZ" sz="3600" dirty="0">
                <a:solidFill>
                  <a:srgbClr val="FF0000"/>
                </a:solidFill>
              </a:rPr>
              <a:t>: </a:t>
            </a:r>
            <a:r>
              <a:rPr lang="ar-SA" sz="3600" dirty="0"/>
              <a:t>يمكن تصنيف أسواق الطاقة حسب طريقة التنظيم التي تحكمها. هناك نوعان رئيسيان من أسواق الطاقة</a:t>
            </a:r>
            <a:endParaRPr lang="fr-FR" sz="3600" dirty="0"/>
          </a:p>
          <a:p>
            <a:pPr lvl="0" algn="r" rtl="1"/>
            <a:r>
              <a:rPr lang="ar-SA" sz="3600" dirty="0">
                <a:solidFill>
                  <a:srgbClr val="FF0000"/>
                </a:solidFill>
              </a:rPr>
              <a:t>الأسواق المنظمة</a:t>
            </a:r>
            <a:r>
              <a:rPr lang="ar-SA" sz="3600" dirty="0"/>
              <a:t> هي أسواق يتم فيها إجراء المعاملات على منصة مركزية، مثل بورصة الطاقة. هذه الأسواق عادة ما تكون منظمة من قبل الحكومات لضمان العدالة وكفاءة المعاملات</a:t>
            </a:r>
            <a:r>
              <a:rPr lang="fr-FR" sz="3600" dirty="0"/>
              <a:t>.</a:t>
            </a:r>
          </a:p>
          <a:p>
            <a:pPr lvl="0" algn="r" rtl="1"/>
            <a:r>
              <a:rPr lang="ar-SA" sz="3600" dirty="0">
                <a:solidFill>
                  <a:srgbClr val="FF0000"/>
                </a:solidFill>
              </a:rPr>
              <a:t>الأسواق غير المنظمة </a:t>
            </a:r>
            <a:r>
              <a:rPr lang="ar-SA" sz="3600" dirty="0"/>
              <a:t>هي أسواق يتم فيها إجراء المعاملات مباشرة بين الأطراف المعنية، دون المرور بمنصة مركزية. هذه الأسواق عادة ما تكون أقل تنظيمًا من الأسواق المنظمة، ولكنها قد تكون أكثر خطورة على المشاركين</a:t>
            </a:r>
            <a:endParaRPr lang="ar-DZ" sz="3600" dirty="0"/>
          </a:p>
          <a:p>
            <a:pPr marL="0" lvl="0" indent="0" algn="r" rtl="1">
              <a:buNone/>
            </a:pPr>
            <a:r>
              <a:rPr lang="fr-FR" sz="3600" dirty="0"/>
              <a:t>.</a:t>
            </a:r>
          </a:p>
          <a:p>
            <a:pPr algn="r" rtl="1"/>
            <a:endParaRPr lang="fr-FR" sz="3600" dirty="0"/>
          </a:p>
        </p:txBody>
      </p:sp>
    </p:spTree>
    <p:extLst>
      <p:ext uri="{BB962C8B-B14F-4D97-AF65-F5344CB8AC3E}">
        <p14:creationId xmlns:p14="http://schemas.microsoft.com/office/powerpoint/2010/main" val="4146323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9FBFADB-D5A7-4B6F-905B-3418CA6DBF28}"/>
              </a:ext>
            </a:extLst>
          </p:cNvPr>
          <p:cNvSpPr>
            <a:spLocks noGrp="1"/>
          </p:cNvSpPr>
          <p:nvPr>
            <p:ph idx="1"/>
          </p:nvPr>
        </p:nvSpPr>
        <p:spPr>
          <a:xfrm>
            <a:off x="140677" y="126608"/>
            <a:ext cx="11929403" cy="6731391"/>
          </a:xfrm>
        </p:spPr>
        <p:txBody>
          <a:bodyPr>
            <a:normAutofit/>
          </a:bodyPr>
          <a:lstStyle/>
          <a:p>
            <a:pPr lvl="0" algn="r" rtl="1"/>
            <a:endParaRPr lang="fr-FR" sz="3200" dirty="0"/>
          </a:p>
          <a:p>
            <a:pPr marL="0" indent="0" algn="r" rtl="1">
              <a:buNone/>
            </a:pPr>
            <a:r>
              <a:rPr lang="ar-DZ" sz="3200" b="1" dirty="0">
                <a:solidFill>
                  <a:srgbClr val="FF0000"/>
                </a:solidFill>
              </a:rPr>
              <a:t>3.</a:t>
            </a:r>
            <a:r>
              <a:rPr lang="ar-SA" sz="3200" b="1" u="sng" dirty="0">
                <a:solidFill>
                  <a:srgbClr val="FF0000"/>
                </a:solidFill>
              </a:rPr>
              <a:t>أسواق الطاقة الفورية </a:t>
            </a:r>
            <a:r>
              <a:rPr lang="ar-SA" sz="3200" b="1" u="sng" dirty="0" err="1">
                <a:solidFill>
                  <a:srgbClr val="FF0000"/>
                </a:solidFill>
              </a:rPr>
              <a:t>والاجلة</a:t>
            </a:r>
            <a:r>
              <a:rPr lang="ar-SA" sz="3200" b="1" u="sng" dirty="0">
                <a:solidFill>
                  <a:srgbClr val="FF0000"/>
                </a:solidFill>
              </a:rPr>
              <a:t> </a:t>
            </a:r>
            <a:r>
              <a:rPr lang="ar-SA" sz="3200" dirty="0"/>
              <a:t>هناك نوعان رئيسيان :</a:t>
            </a:r>
            <a:endParaRPr lang="fr-FR" sz="3200" dirty="0"/>
          </a:p>
          <a:p>
            <a:pPr algn="r" rtl="1"/>
            <a:r>
              <a:rPr lang="ar-SA" sz="3200" dirty="0">
                <a:solidFill>
                  <a:srgbClr val="FF0000"/>
                </a:solidFill>
              </a:rPr>
              <a:t>أسواق الصرف الفوري </a:t>
            </a:r>
            <a:r>
              <a:rPr lang="ar-SA" sz="3200" dirty="0"/>
              <a:t>هي أسواق يتم فيها إبرام الصفقات للتسليم الفوري أو قصير الأجل. يتم تحديد الأسعار في أسواق الصرف الفوري من خلال العرض والطلب</a:t>
            </a:r>
            <a:r>
              <a:rPr lang="fr-FR" sz="3200" dirty="0"/>
              <a:t>.</a:t>
            </a:r>
          </a:p>
          <a:p>
            <a:pPr algn="r" rtl="1"/>
            <a:r>
              <a:rPr lang="ar-SA" sz="3200" dirty="0">
                <a:solidFill>
                  <a:srgbClr val="FF0000"/>
                </a:solidFill>
              </a:rPr>
              <a:t>أسواق العقود الآجلة </a:t>
            </a:r>
            <a:r>
              <a:rPr lang="ar-SA" sz="3200" dirty="0"/>
              <a:t>هي أسواق يتم فيها إبرام الصفقات للتسليم المستقبلي. يتم تحديد الأسعار في أسواق العقود الآجلة من خلال توقعات المشاركين في السوق بشأن الأسعار المستقبلية</a:t>
            </a:r>
            <a:r>
              <a:rPr lang="fr-FR" sz="3200" dirty="0"/>
              <a:t>.</a:t>
            </a:r>
          </a:p>
          <a:p>
            <a:pPr algn="r" rtl="1"/>
            <a:r>
              <a:rPr lang="ar-SA" sz="3200" dirty="0"/>
              <a:t>تُستخدم أسواق الصرف الفوري للصفقات قصيرة الأجل، مثل شراء النفط لتسليمه في نفس اليوم. تُستخدم أسواق العقود الآجلة للصفقات طويلة الأجل، مثل شراء النفط لتسليمه في غضون عام</a:t>
            </a:r>
            <a:endParaRPr lang="fr-FR" sz="3200" dirty="0"/>
          </a:p>
        </p:txBody>
      </p:sp>
    </p:spTree>
    <p:extLst>
      <p:ext uri="{BB962C8B-B14F-4D97-AF65-F5344CB8AC3E}">
        <p14:creationId xmlns:p14="http://schemas.microsoft.com/office/powerpoint/2010/main" val="24326224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4">
            <a:extLst>
              <a:ext uri="{FF2B5EF4-FFF2-40B4-BE49-F238E27FC236}">
                <a16:creationId xmlns:a16="http://schemas.microsoft.com/office/drawing/2014/main" id="{9DE3373A-209F-4210-AAA2-A5A006B234EA}"/>
              </a:ext>
            </a:extLst>
          </p:cNvPr>
          <p:cNvGraphicFramePr>
            <a:graphicFrameLocks noGrp="1"/>
          </p:cNvGraphicFramePr>
          <p:nvPr>
            <p:extLst>
              <p:ext uri="{D42A27DB-BD31-4B8C-83A1-F6EECF244321}">
                <p14:modId xmlns:p14="http://schemas.microsoft.com/office/powerpoint/2010/main" val="4044790852"/>
              </p:ext>
            </p:extLst>
          </p:nvPr>
        </p:nvGraphicFramePr>
        <p:xfrm>
          <a:off x="0" y="182878"/>
          <a:ext cx="12192000" cy="6675121"/>
        </p:xfrm>
        <a:graphic>
          <a:graphicData uri="http://schemas.openxmlformats.org/drawingml/2006/table">
            <a:tbl>
              <a:tblPr firstRow="1" bandRow="1">
                <a:tableStyleId>{F5AB1C69-6EDB-4FF4-983F-18BD219EF322}</a:tableStyleId>
              </a:tblPr>
              <a:tblGrid>
                <a:gridCol w="4107766">
                  <a:extLst>
                    <a:ext uri="{9D8B030D-6E8A-4147-A177-3AD203B41FA5}">
                      <a16:colId xmlns:a16="http://schemas.microsoft.com/office/drawing/2014/main" val="1279123421"/>
                    </a:ext>
                  </a:extLst>
                </a:gridCol>
                <a:gridCol w="4020234">
                  <a:extLst>
                    <a:ext uri="{9D8B030D-6E8A-4147-A177-3AD203B41FA5}">
                      <a16:colId xmlns:a16="http://schemas.microsoft.com/office/drawing/2014/main" val="2994456046"/>
                    </a:ext>
                  </a:extLst>
                </a:gridCol>
                <a:gridCol w="4064000">
                  <a:extLst>
                    <a:ext uri="{9D8B030D-6E8A-4147-A177-3AD203B41FA5}">
                      <a16:colId xmlns:a16="http://schemas.microsoft.com/office/drawing/2014/main" val="3533102551"/>
                    </a:ext>
                  </a:extLst>
                </a:gridCol>
              </a:tblGrid>
              <a:tr h="1215789">
                <a:tc>
                  <a:txBody>
                    <a:bodyPr/>
                    <a:lstStyle/>
                    <a:p>
                      <a:pPr algn="r" rtl="1"/>
                      <a:r>
                        <a:rPr lang="ar-DZ" sz="2800" dirty="0"/>
                        <a:t>مثال</a:t>
                      </a:r>
                      <a:endParaRPr lang="fr-FR" sz="2800" b="1" dirty="0"/>
                    </a:p>
                  </a:txBody>
                  <a:tcPr/>
                </a:tc>
                <a:tc>
                  <a:txBody>
                    <a:bodyPr/>
                    <a:lstStyle/>
                    <a:p>
                      <a:pPr algn="r" rtl="1"/>
                      <a:r>
                        <a:rPr lang="ar-DZ" sz="2800" dirty="0"/>
                        <a:t>الوصف</a:t>
                      </a:r>
                      <a:endParaRPr lang="fr-FR" sz="2800" b="1" dirty="0"/>
                    </a:p>
                  </a:txBody>
                  <a:tcPr/>
                </a:tc>
                <a:tc>
                  <a:txBody>
                    <a:bodyPr/>
                    <a:lstStyle/>
                    <a:p>
                      <a:pPr algn="r" rtl="1"/>
                      <a:r>
                        <a:rPr lang="ar-DZ" sz="2800" dirty="0"/>
                        <a:t>السوق </a:t>
                      </a:r>
                      <a:endParaRPr lang="fr-FR" sz="2800" b="1" dirty="0"/>
                    </a:p>
                  </a:txBody>
                  <a:tcPr/>
                </a:tc>
                <a:extLst>
                  <a:ext uri="{0D108BD9-81ED-4DB2-BD59-A6C34878D82A}">
                    <a16:rowId xmlns:a16="http://schemas.microsoft.com/office/drawing/2014/main" val="1692904844"/>
                  </a:ext>
                </a:extLst>
              </a:tr>
              <a:tr h="1215789">
                <a:tc>
                  <a:txBody>
                    <a:bodyPr/>
                    <a:lstStyle/>
                    <a:p>
                      <a:pPr algn="r" rtl="1"/>
                      <a:r>
                        <a:rPr lang="ar-SA" sz="2800" kern="1200" dirty="0">
                          <a:effectLst/>
                        </a:rPr>
                        <a:t>سوق النفط الخام، سوق الغاز الطبيعي، سوق الكهرباء</a:t>
                      </a:r>
                      <a:endParaRPr lang="fr-FR" sz="2800" b="1" dirty="0"/>
                    </a:p>
                  </a:txBody>
                  <a:tcPr/>
                </a:tc>
                <a:tc>
                  <a:txBody>
                    <a:bodyPr/>
                    <a:lstStyle/>
                    <a:p>
                      <a:pPr algn="r" rtl="1"/>
                      <a:r>
                        <a:rPr lang="ar-SA" sz="2800" kern="1200" dirty="0">
                          <a:effectLst/>
                        </a:rPr>
                        <a:t>صفقات يتم إبرامها للتسليم الفوري أو قصير الأجل</a:t>
                      </a:r>
                      <a:endParaRPr lang="fr-FR" sz="2800" b="1" dirty="0"/>
                    </a:p>
                  </a:txBody>
                  <a:tcPr/>
                </a:tc>
                <a:tc>
                  <a:txBody>
                    <a:bodyPr/>
                    <a:lstStyle/>
                    <a:p>
                      <a:pPr algn="r" rtl="1"/>
                      <a:r>
                        <a:rPr lang="ar-SA" sz="2800" kern="1200" dirty="0">
                          <a:effectLst/>
                        </a:rPr>
                        <a:t>سوق الصرف الفوري</a:t>
                      </a:r>
                      <a:endParaRPr lang="fr-FR" sz="2800" b="1" dirty="0"/>
                    </a:p>
                  </a:txBody>
                  <a:tcPr/>
                </a:tc>
                <a:extLst>
                  <a:ext uri="{0D108BD9-81ED-4DB2-BD59-A6C34878D82A}">
                    <a16:rowId xmlns:a16="http://schemas.microsoft.com/office/drawing/2014/main" val="3597559093"/>
                  </a:ext>
                </a:extLst>
              </a:tr>
              <a:tr h="1811965">
                <a:tc>
                  <a:txBody>
                    <a:bodyPr/>
                    <a:lstStyle/>
                    <a:p>
                      <a:pPr algn="r" rtl="1"/>
                      <a:r>
                        <a:rPr lang="ar-SA" sz="2800" kern="1200" dirty="0">
                          <a:effectLst/>
                        </a:rPr>
                        <a:t>سوق العقود الآجلة للنفط الخام، سوق العقود الآجلة للغاز الطبيعي، سوق العقود الآجلة للكهرباء</a:t>
                      </a:r>
                      <a:endParaRPr lang="fr-FR" sz="2800" b="1" dirty="0"/>
                    </a:p>
                  </a:txBody>
                  <a:tcPr/>
                </a:tc>
                <a:tc>
                  <a:txBody>
                    <a:bodyPr/>
                    <a:lstStyle/>
                    <a:p>
                      <a:pPr algn="r" rtl="1"/>
                      <a:r>
                        <a:rPr lang="ar-SA" sz="2800" kern="1200" dirty="0">
                          <a:effectLst/>
                        </a:rPr>
                        <a:t>صفقات يتم إبرامها للتسليم المستقبلي</a:t>
                      </a:r>
                      <a:endParaRPr lang="fr-FR" sz="2800" b="1" dirty="0"/>
                    </a:p>
                  </a:txBody>
                  <a:tcPr/>
                </a:tc>
                <a:tc>
                  <a:txBody>
                    <a:bodyPr/>
                    <a:lstStyle/>
                    <a:p>
                      <a:pPr algn="r" rtl="1"/>
                      <a:r>
                        <a:rPr lang="ar-SA" sz="2800" kern="1200" dirty="0">
                          <a:effectLst/>
                        </a:rPr>
                        <a:t>سوق العقود الآجلة</a:t>
                      </a:r>
                      <a:endParaRPr lang="fr-FR" sz="2800" b="1" dirty="0"/>
                    </a:p>
                  </a:txBody>
                  <a:tcPr/>
                </a:tc>
                <a:extLst>
                  <a:ext uri="{0D108BD9-81ED-4DB2-BD59-A6C34878D82A}">
                    <a16:rowId xmlns:a16="http://schemas.microsoft.com/office/drawing/2014/main" val="89776053"/>
                  </a:ext>
                </a:extLst>
              </a:tr>
              <a:tr h="1215789">
                <a:tc>
                  <a:txBody>
                    <a:bodyPr/>
                    <a:lstStyle/>
                    <a:p>
                      <a:pPr algn="r" rtl="1">
                        <a:lnSpc>
                          <a:spcPct val="107000"/>
                        </a:lnSpc>
                        <a:spcAft>
                          <a:spcPts val="0"/>
                        </a:spcAft>
                      </a:pPr>
                      <a:r>
                        <a:rPr lang="ar-SA" sz="2800" dirty="0">
                          <a:effectLst/>
                        </a:rPr>
                        <a:t>سوق الكهرباء بالجملة، سوق الكهرباء بالتجزئة</a:t>
                      </a:r>
                      <a:endParaRPr lang="fr-FR" sz="2400" b="1" dirty="0">
                        <a:effectLst/>
                        <a:latin typeface="Calibri" panose="020F0502020204030204" pitchFamily="34" charset="0"/>
                        <a:ea typeface="Calibri" panose="020F0502020204030204" pitchFamily="34" charset="0"/>
                        <a:cs typeface="Arial" panose="020B0604020202020204" pitchFamily="34" charset="0"/>
                      </a:endParaRPr>
                    </a:p>
                  </a:txBody>
                  <a:tcPr marL="152400" marR="152400" marT="152400" marB="152400" anchor="ctr"/>
                </a:tc>
                <a:tc>
                  <a:txBody>
                    <a:bodyPr/>
                    <a:lstStyle/>
                    <a:p>
                      <a:pPr algn="r" rtl="1"/>
                      <a:r>
                        <a:rPr lang="ar-SA" sz="2800" kern="1200" dirty="0">
                          <a:effectLst/>
                        </a:rPr>
                        <a:t>صفقات شراء وبيع الكهرباء، غالبًا على أساس ساعة</a:t>
                      </a:r>
                      <a:endParaRPr lang="fr-FR" sz="2800" b="1" dirty="0"/>
                    </a:p>
                  </a:txBody>
                  <a:tcPr/>
                </a:tc>
                <a:tc>
                  <a:txBody>
                    <a:bodyPr/>
                    <a:lstStyle/>
                    <a:p>
                      <a:pPr algn="r" rtl="1"/>
                      <a:r>
                        <a:rPr lang="ar-SA" sz="2800" kern="1200" dirty="0">
                          <a:effectLst/>
                        </a:rPr>
                        <a:t>سوق تداول الكهرباء</a:t>
                      </a:r>
                      <a:endParaRPr lang="fr-FR" sz="2800" b="1" dirty="0"/>
                    </a:p>
                  </a:txBody>
                  <a:tcPr/>
                </a:tc>
                <a:extLst>
                  <a:ext uri="{0D108BD9-81ED-4DB2-BD59-A6C34878D82A}">
                    <a16:rowId xmlns:a16="http://schemas.microsoft.com/office/drawing/2014/main" val="392969635"/>
                  </a:ext>
                </a:extLst>
              </a:tr>
              <a:tr h="1215789">
                <a:tc>
                  <a:txBody>
                    <a:bodyPr/>
                    <a:lstStyle/>
                    <a:p>
                      <a:pPr algn="r" rtl="1"/>
                      <a:r>
                        <a:rPr lang="ar-SA" sz="2800" kern="1200" dirty="0">
                          <a:effectLst/>
                        </a:rPr>
                        <a:t>سوق الكربون الأوروبي، سوق الكربون الأمريكي</a:t>
                      </a:r>
                      <a:endParaRPr lang="fr-FR" sz="2800" b="1" dirty="0"/>
                    </a:p>
                  </a:txBody>
                  <a:tcPr/>
                </a:tc>
                <a:tc>
                  <a:txBody>
                    <a:bodyPr/>
                    <a:lstStyle/>
                    <a:p>
                      <a:pPr algn="r" rtl="1"/>
                      <a:r>
                        <a:rPr lang="ar-SA" sz="2800" kern="1200" dirty="0">
                          <a:effectLst/>
                        </a:rPr>
                        <a:t>صفقات شراء وبيع حقوق التلوث</a:t>
                      </a:r>
                      <a:endParaRPr lang="fr-FR" sz="2800" b="1" dirty="0"/>
                    </a:p>
                  </a:txBody>
                  <a:tcPr/>
                </a:tc>
                <a:tc>
                  <a:txBody>
                    <a:bodyPr/>
                    <a:lstStyle/>
                    <a:p>
                      <a:pPr algn="r" rtl="1"/>
                      <a:r>
                        <a:rPr lang="ar-SA" sz="2800" kern="1200" dirty="0">
                          <a:effectLst/>
                        </a:rPr>
                        <a:t>سوق تداول الكربون</a:t>
                      </a:r>
                      <a:endParaRPr lang="fr-FR" sz="2800" b="1" dirty="0"/>
                    </a:p>
                  </a:txBody>
                  <a:tcPr/>
                </a:tc>
                <a:extLst>
                  <a:ext uri="{0D108BD9-81ED-4DB2-BD59-A6C34878D82A}">
                    <a16:rowId xmlns:a16="http://schemas.microsoft.com/office/drawing/2014/main" val="1478319181"/>
                  </a:ext>
                </a:extLst>
              </a:tr>
            </a:tbl>
          </a:graphicData>
        </a:graphic>
      </p:graphicFrame>
    </p:spTree>
    <p:extLst>
      <p:ext uri="{BB962C8B-B14F-4D97-AF65-F5344CB8AC3E}">
        <p14:creationId xmlns:p14="http://schemas.microsoft.com/office/powerpoint/2010/main" val="2952810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4F52E31-73B1-402C-83CF-FC05A23ACCE5}"/>
              </a:ext>
            </a:extLst>
          </p:cNvPr>
          <p:cNvSpPr>
            <a:spLocks noGrp="1"/>
          </p:cNvSpPr>
          <p:nvPr>
            <p:ph idx="1"/>
          </p:nvPr>
        </p:nvSpPr>
        <p:spPr>
          <a:xfrm>
            <a:off x="0" y="0"/>
            <a:ext cx="12192000" cy="6858000"/>
          </a:xfrm>
        </p:spPr>
        <p:txBody>
          <a:bodyPr>
            <a:normAutofit/>
          </a:bodyPr>
          <a:lstStyle/>
          <a:p>
            <a:pPr marL="0" indent="0" algn="r" rtl="1">
              <a:buNone/>
            </a:pPr>
            <a:r>
              <a:rPr lang="ar-DZ" sz="3200" b="1" u="sng" dirty="0">
                <a:solidFill>
                  <a:srgbClr val="FF0000"/>
                </a:solidFill>
              </a:rPr>
              <a:t>1: مراحل تطور أسواق الطاقة:</a:t>
            </a:r>
          </a:p>
          <a:p>
            <a:pPr marL="0" indent="0" algn="r" rtl="1">
              <a:buNone/>
            </a:pPr>
            <a:r>
              <a:rPr lang="ar-SA" dirty="0"/>
              <a:t>تطورت أسواق الطاقة بمرور الوقت، من نظام مركزي إلى نظام أكثر</a:t>
            </a:r>
            <a:r>
              <a:rPr lang="fr-FR" dirty="0"/>
              <a:t> décentralisation</a:t>
            </a:r>
            <a:endParaRPr lang="ar-DZ" dirty="0"/>
          </a:p>
          <a:p>
            <a:pPr algn="r" rtl="1">
              <a:buFont typeface="Wingdings" panose="05000000000000000000" pitchFamily="2" charset="2"/>
              <a:buChar char="Ø"/>
            </a:pPr>
            <a:r>
              <a:rPr lang="ar-DZ" sz="3600" b="1" dirty="0">
                <a:solidFill>
                  <a:srgbClr val="FF0000"/>
                </a:solidFill>
                <a:latin typeface="Traditional Arabic" panose="02020603050405020304" pitchFamily="18" charset="-78"/>
                <a:cs typeface="Traditional Arabic" panose="02020603050405020304" pitchFamily="18" charset="-78"/>
              </a:rPr>
              <a:t>البدايات: </a:t>
            </a:r>
          </a:p>
          <a:p>
            <a:pPr marL="0" indent="0" algn="r" rtl="1">
              <a:buNone/>
            </a:pPr>
            <a:r>
              <a:rPr lang="ar-SA" sz="3600" dirty="0">
                <a:latin typeface="Traditional Arabic" panose="02020603050405020304" pitchFamily="18" charset="-78"/>
                <a:cs typeface="Traditional Arabic" panose="02020603050405020304" pitchFamily="18" charset="-78"/>
              </a:rPr>
              <a:t>ظهرت أسواق الطاقة الأولى خلال الثورة الصناعية، عندما بدأ الطلب على الطاقة في الزيادة بشكل ملحوظ</a:t>
            </a:r>
            <a:r>
              <a:rPr lang="ar-DZ" sz="3600" dirty="0">
                <a:latin typeface="Traditional Arabic" panose="02020603050405020304" pitchFamily="18" charset="-78"/>
                <a:cs typeface="Traditional Arabic" panose="02020603050405020304" pitchFamily="18" charset="-78"/>
              </a:rPr>
              <a:t> حيث </a:t>
            </a:r>
            <a:r>
              <a:rPr lang="ar-SA" sz="3600" dirty="0">
                <a:latin typeface="Traditional Arabic" panose="02020603050405020304" pitchFamily="18" charset="-78"/>
                <a:cs typeface="Traditional Arabic" panose="02020603050405020304" pitchFamily="18" charset="-78"/>
              </a:rPr>
              <a:t>كانت هذه الأسواق مسيطرة عليها من قبل شركات خاصة كبيرة، كانت تتحكم في إنتاج وتوزيع الطاقة</a:t>
            </a:r>
            <a:endParaRPr lang="ar-DZ" sz="3600" dirty="0">
              <a:latin typeface="Traditional Arabic" panose="02020603050405020304" pitchFamily="18" charset="-78"/>
              <a:cs typeface="Traditional Arabic" panose="02020603050405020304" pitchFamily="18" charset="-78"/>
            </a:endParaRPr>
          </a:p>
          <a:p>
            <a:pPr algn="r" rtl="1">
              <a:buFont typeface="Wingdings" panose="05000000000000000000" pitchFamily="2" charset="2"/>
              <a:buChar char="Ø"/>
            </a:pPr>
            <a:r>
              <a:rPr lang="ar-DZ" sz="3600" dirty="0">
                <a:solidFill>
                  <a:srgbClr val="FF0000"/>
                </a:solidFill>
                <a:latin typeface="Traditional Arabic" panose="02020603050405020304" pitchFamily="18" charset="-78"/>
                <a:cs typeface="Traditional Arabic" panose="02020603050405020304" pitchFamily="18" charset="-78"/>
              </a:rPr>
              <a:t> </a:t>
            </a:r>
            <a:r>
              <a:rPr lang="ar-DZ" sz="3600" b="1" dirty="0">
                <a:solidFill>
                  <a:srgbClr val="FF0000"/>
                </a:solidFill>
                <a:latin typeface="Traditional Arabic" panose="02020603050405020304" pitchFamily="18" charset="-78"/>
                <a:cs typeface="Traditional Arabic" panose="02020603050405020304" pitchFamily="18" charset="-78"/>
              </a:rPr>
              <a:t>التأميم: </a:t>
            </a:r>
          </a:p>
          <a:p>
            <a:pPr marL="0" indent="0" algn="r" rtl="1">
              <a:buNone/>
            </a:pPr>
            <a:r>
              <a:rPr lang="ar-DZ" sz="3600" dirty="0">
                <a:latin typeface="Traditional Arabic" panose="02020603050405020304" pitchFamily="18" charset="-78"/>
                <a:cs typeface="Traditional Arabic" panose="02020603050405020304" pitchFamily="18" charset="-78"/>
              </a:rPr>
              <a:t>و</a:t>
            </a:r>
            <a:r>
              <a:rPr lang="ar-SA" sz="3600" dirty="0">
                <a:latin typeface="Traditional Arabic" panose="02020603050405020304" pitchFamily="18" charset="-78"/>
                <a:cs typeface="Traditional Arabic" panose="02020603050405020304" pitchFamily="18" charset="-78"/>
              </a:rPr>
              <a:t>خلال القرن </a:t>
            </a:r>
            <a:r>
              <a:rPr lang="ar-DZ" sz="3600" dirty="0">
                <a:latin typeface="Traditional Arabic" panose="02020603050405020304" pitchFamily="18" charset="-78"/>
                <a:cs typeface="Traditional Arabic" panose="02020603050405020304" pitchFamily="18" charset="-78"/>
              </a:rPr>
              <a:t>التاسع عشر (التأميم)</a:t>
            </a:r>
            <a:r>
              <a:rPr lang="ar-SA" sz="3600" dirty="0">
                <a:latin typeface="Traditional Arabic" panose="02020603050405020304" pitchFamily="18" charset="-78"/>
                <a:cs typeface="Traditional Arabic" panose="02020603050405020304" pitchFamily="18" charset="-78"/>
              </a:rPr>
              <a:t>، قامت العديد من البلدان بتأميم صناعاتها للطاقة</a:t>
            </a:r>
            <a:r>
              <a:rPr lang="ar-DZ" sz="3600" dirty="0">
                <a:latin typeface="Traditional Arabic" panose="02020603050405020304" pitchFamily="18" charset="-78"/>
                <a:cs typeface="Traditional Arabic" panose="02020603050405020304" pitchFamily="18" charset="-78"/>
              </a:rPr>
              <a:t>، </a:t>
            </a:r>
            <a:r>
              <a:rPr lang="ar-SA" sz="3600" dirty="0">
                <a:latin typeface="Traditional Arabic" panose="02020603050405020304" pitchFamily="18" charset="-78"/>
                <a:cs typeface="Traditional Arabic" panose="02020603050405020304" pitchFamily="18" charset="-78"/>
              </a:rPr>
              <a:t>كان هذا التأميم مدفوعًا بمخاوف الأمن القومي ومراقبة الأسعار</a:t>
            </a:r>
            <a:r>
              <a:rPr lang="fr-FR" sz="3600" dirty="0">
                <a:latin typeface="Traditional Arabic" panose="02020603050405020304" pitchFamily="18" charset="-78"/>
                <a:cs typeface="Traditional Arabic" panose="02020603050405020304" pitchFamily="18" charset="-78"/>
              </a:rPr>
              <a:t>.</a:t>
            </a:r>
          </a:p>
          <a:p>
            <a:pPr algn="r" rtl="1">
              <a:buFont typeface="Wingdings" panose="05000000000000000000" pitchFamily="2" charset="2"/>
              <a:buChar char="Ø"/>
            </a:pPr>
            <a:r>
              <a:rPr lang="ar-DZ" sz="3600" b="1" dirty="0">
                <a:solidFill>
                  <a:srgbClr val="FF0000"/>
                </a:solidFill>
                <a:latin typeface="Traditional Arabic" panose="02020603050405020304" pitchFamily="18" charset="-78"/>
                <a:cs typeface="Traditional Arabic" panose="02020603050405020304" pitchFamily="18" charset="-78"/>
              </a:rPr>
              <a:t>الفتح امام المنافسة </a:t>
            </a:r>
          </a:p>
          <a:p>
            <a:pPr marL="0" indent="0" algn="r" rtl="1">
              <a:buNone/>
            </a:pPr>
            <a:r>
              <a:rPr lang="ar-DZ" sz="3600" dirty="0">
                <a:latin typeface="Traditional Arabic" panose="02020603050405020304" pitchFamily="18" charset="-78"/>
                <a:cs typeface="Traditional Arabic" panose="02020603050405020304" pitchFamily="18" charset="-78"/>
              </a:rPr>
              <a:t>وفي القرن العشرين (الفتح امام المنافسة)</a:t>
            </a:r>
            <a:r>
              <a:rPr lang="ar-SA" sz="3600" dirty="0">
                <a:latin typeface="Traditional Arabic" panose="02020603050405020304" pitchFamily="18" charset="-78"/>
                <a:cs typeface="Traditional Arabic" panose="02020603050405020304" pitchFamily="18" charset="-78"/>
              </a:rPr>
              <a:t>، بدأت العديد من البلدان في فتح أسواقها للطاقة أمام المنافسة. كان هذا الفتح مدفوعًا بالرغبة في خفض التكاليف وتحسين الكفاءة</a:t>
            </a:r>
            <a:r>
              <a:rPr lang="fr-FR" sz="3600" dirty="0">
                <a:latin typeface="Traditional Arabic" panose="02020603050405020304" pitchFamily="18" charset="-78"/>
                <a:cs typeface="Traditional Arabic" panose="02020603050405020304" pitchFamily="18" charset="-78"/>
              </a:rPr>
              <a:t>..</a:t>
            </a:r>
            <a:endParaRPr lang="ar-DZ" sz="3600" dirty="0">
              <a:latin typeface="Traditional Arabic" panose="02020603050405020304" pitchFamily="18" charset="-78"/>
              <a:cs typeface="Traditional Arabic" panose="02020603050405020304" pitchFamily="18" charset="-78"/>
            </a:endParaRPr>
          </a:p>
          <a:p>
            <a:pPr marL="0" indent="0" algn="r" rtl="1">
              <a:buNone/>
            </a:pPr>
            <a:endParaRPr lang="fr-FR" sz="3600" dirty="0">
              <a:latin typeface="Traditional Arabic" panose="02020603050405020304" pitchFamily="18" charset="-78"/>
              <a:cs typeface="Traditional Arabic" panose="02020603050405020304" pitchFamily="18" charset="-78"/>
            </a:endParaRPr>
          </a:p>
          <a:p>
            <a:pPr marL="0" indent="0" algn="r" rtl="1">
              <a:buNone/>
            </a:pPr>
            <a:endParaRPr lang="ar-DZ" sz="3600" dirty="0">
              <a:latin typeface="Traditional Arabic" panose="02020603050405020304" pitchFamily="18" charset="-78"/>
              <a:cs typeface="Traditional Arabic" panose="02020603050405020304" pitchFamily="18" charset="-78"/>
            </a:endParaRPr>
          </a:p>
          <a:p>
            <a:pPr marL="0" indent="0" algn="r" rtl="1">
              <a:buNone/>
            </a:pPr>
            <a:endParaRPr lang="ar-DZ" sz="3600" dirty="0">
              <a:latin typeface="Traditional Arabic" panose="02020603050405020304" pitchFamily="18" charset="-78"/>
              <a:cs typeface="Traditional Arabic" panose="02020603050405020304" pitchFamily="18" charset="-78"/>
            </a:endParaRPr>
          </a:p>
          <a:p>
            <a:pPr marL="0" indent="0" algn="r" rtl="1">
              <a:buNone/>
            </a:pPr>
            <a:endParaRPr lang="ar-DZ" dirty="0">
              <a:latin typeface="Traditional Arabic" panose="02020603050405020304" pitchFamily="18" charset="-78"/>
              <a:cs typeface="Traditional Arabic" panose="02020603050405020304" pitchFamily="18" charset="-78"/>
            </a:endParaRPr>
          </a:p>
          <a:p>
            <a:pPr marL="0" indent="0" algn="r" rtl="1">
              <a:buNone/>
            </a:pPr>
            <a:endParaRPr lang="fr-FR" dirty="0"/>
          </a:p>
        </p:txBody>
      </p:sp>
    </p:spTree>
    <p:extLst>
      <p:ext uri="{BB962C8B-B14F-4D97-AF65-F5344CB8AC3E}">
        <p14:creationId xmlns:p14="http://schemas.microsoft.com/office/powerpoint/2010/main" val="2332744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E9441B-1693-4950-BB6A-30B2A1F4CAC3}"/>
              </a:ext>
            </a:extLst>
          </p:cNvPr>
          <p:cNvSpPr/>
          <p:nvPr/>
        </p:nvSpPr>
        <p:spPr>
          <a:xfrm>
            <a:off x="-126610" y="0"/>
            <a:ext cx="12192000" cy="7294305"/>
          </a:xfrm>
          <a:prstGeom prst="rect">
            <a:avLst/>
          </a:prstGeom>
        </p:spPr>
        <p:txBody>
          <a:bodyPr wrap="square">
            <a:spAutoFit/>
          </a:bodyPr>
          <a:lstStyle/>
          <a:p>
            <a:pPr marL="571500" indent="-571500" algn="r" rtl="1">
              <a:buFont typeface="Wingdings" panose="05000000000000000000" pitchFamily="2" charset="2"/>
              <a:buChar char="Ø"/>
            </a:pPr>
            <a:r>
              <a:rPr lang="ar-DZ" sz="3600" b="1" dirty="0">
                <a:solidFill>
                  <a:srgbClr val="FF0000"/>
                </a:solidFill>
                <a:latin typeface="Traditional Arabic" panose="02020603050405020304" pitchFamily="18" charset="-78"/>
                <a:cs typeface="Traditional Arabic" panose="02020603050405020304" pitchFamily="18" charset="-78"/>
              </a:rPr>
              <a:t>الاتجاهات الحالية: </a:t>
            </a:r>
          </a:p>
          <a:p>
            <a:pPr algn="r" rtl="1"/>
            <a:r>
              <a:rPr lang="ar-DZ" sz="3600" dirty="0">
                <a:solidFill>
                  <a:srgbClr val="1F1F1F"/>
                </a:solidFill>
                <a:latin typeface="Traditional Arabic" panose="02020603050405020304" pitchFamily="18" charset="-78"/>
                <a:cs typeface="Traditional Arabic" panose="02020603050405020304" pitchFamily="18" charset="-78"/>
              </a:rPr>
              <a:t>أسواق الطاقة الحالية في تطور مستمر، وتتمثل هذه الاتجاهات </a:t>
            </a:r>
            <a:r>
              <a:rPr lang="ar-DZ" sz="3600" dirty="0" err="1">
                <a:solidFill>
                  <a:srgbClr val="1F1F1F"/>
                </a:solidFill>
                <a:latin typeface="Traditional Arabic" panose="02020603050405020304" pitchFamily="18" charset="-78"/>
                <a:cs typeface="Traditional Arabic" panose="02020603050405020304" pitchFamily="18" charset="-78"/>
              </a:rPr>
              <a:t>فيمايلي</a:t>
            </a:r>
            <a:r>
              <a:rPr lang="ar-DZ" sz="3600" dirty="0">
                <a:solidFill>
                  <a:srgbClr val="1F1F1F"/>
                </a:solidFill>
                <a:latin typeface="Traditional Arabic" panose="02020603050405020304" pitchFamily="18" charset="-78"/>
                <a:cs typeface="Traditional Arabic" panose="02020603050405020304" pitchFamily="18" charset="-78"/>
              </a:rPr>
              <a:t>:</a:t>
            </a:r>
          </a:p>
          <a:p>
            <a:pPr algn="r" rtl="1">
              <a:buFont typeface="Arial" panose="020B0604020202020204" pitchFamily="34" charset="0"/>
              <a:buChar char="•"/>
            </a:pPr>
            <a:r>
              <a:rPr lang="ar-DZ" sz="3600" dirty="0">
                <a:solidFill>
                  <a:srgbClr val="1F1F1F"/>
                </a:solidFill>
                <a:latin typeface="Traditional Arabic" panose="02020603050405020304" pitchFamily="18" charset="-78"/>
                <a:cs typeface="Traditional Arabic" panose="02020603050405020304" pitchFamily="18" charset="-78"/>
              </a:rPr>
              <a:t>الانتقال إلى الطاقة المتجددة: تلتزم دول العالم بأسره بتحول الطاقة إلى مصادر طاقة أكثر استدامة. يؤدي هذا التحول إلى تغيير في تركيبة أسواق الطاقة، مع انخفاض الطلب على الطاقة الأحفورية وزيادة الطلب على الطاقة المتجددة.</a:t>
            </a:r>
          </a:p>
          <a:p>
            <a:pPr algn="r" rtl="1">
              <a:buFont typeface="Arial" panose="020B0604020202020204" pitchFamily="34" charset="0"/>
              <a:buChar char="•"/>
            </a:pPr>
            <a:r>
              <a:rPr lang="ar-DZ" sz="3600" dirty="0" err="1">
                <a:solidFill>
                  <a:srgbClr val="1F1F1F"/>
                </a:solidFill>
                <a:latin typeface="Traditional Arabic" panose="02020603050405020304" pitchFamily="18" charset="-78"/>
                <a:cs typeface="Traditional Arabic" panose="02020603050405020304" pitchFamily="18" charset="-78"/>
              </a:rPr>
              <a:t>الرقمنة</a:t>
            </a:r>
            <a:r>
              <a:rPr lang="ar-DZ" sz="3600" dirty="0">
                <a:solidFill>
                  <a:srgbClr val="1F1F1F"/>
                </a:solidFill>
                <a:latin typeface="Traditional Arabic" panose="02020603050405020304" pitchFamily="18" charset="-78"/>
                <a:cs typeface="Traditional Arabic" panose="02020603050405020304" pitchFamily="18" charset="-78"/>
              </a:rPr>
              <a:t>: </a:t>
            </a:r>
            <a:r>
              <a:rPr lang="ar-DZ" sz="3600" dirty="0" err="1">
                <a:solidFill>
                  <a:srgbClr val="1F1F1F"/>
                </a:solidFill>
                <a:latin typeface="Traditional Arabic" panose="02020603050405020304" pitchFamily="18" charset="-78"/>
                <a:cs typeface="Traditional Arabic" panose="02020603050405020304" pitchFamily="18" charset="-78"/>
              </a:rPr>
              <a:t>رقمنة</a:t>
            </a:r>
            <a:r>
              <a:rPr lang="ar-DZ" sz="3600" dirty="0">
                <a:solidFill>
                  <a:srgbClr val="1F1F1F"/>
                </a:solidFill>
                <a:latin typeface="Traditional Arabic" panose="02020603050405020304" pitchFamily="18" charset="-78"/>
                <a:cs typeface="Traditional Arabic" panose="02020603050405020304" pitchFamily="18" charset="-78"/>
              </a:rPr>
              <a:t> أسواق الطاقة تسمح بمزيد من الشفافية والكفاءة. يؤدي هذا </a:t>
            </a:r>
            <a:r>
              <a:rPr lang="ar-DZ" sz="3600" dirty="0" err="1">
                <a:solidFill>
                  <a:srgbClr val="1F1F1F"/>
                </a:solidFill>
                <a:latin typeface="Traditional Arabic" panose="02020603050405020304" pitchFamily="18" charset="-78"/>
                <a:cs typeface="Traditional Arabic" panose="02020603050405020304" pitchFamily="18" charset="-78"/>
              </a:rPr>
              <a:t>الرقمنة</a:t>
            </a:r>
            <a:r>
              <a:rPr lang="ar-DZ" sz="3600" dirty="0">
                <a:solidFill>
                  <a:srgbClr val="1F1F1F"/>
                </a:solidFill>
                <a:latin typeface="Traditional Arabic" panose="02020603050405020304" pitchFamily="18" charset="-78"/>
                <a:cs typeface="Traditional Arabic" panose="02020603050405020304" pitchFamily="18" charset="-78"/>
              </a:rPr>
              <a:t> إلى ظهور لاعبين جدد، مثل الشركات الناشئة المتخصصة في التكنولوجيات في مجال الطاقة.</a:t>
            </a:r>
          </a:p>
          <a:p>
            <a:pPr algn="r" rtl="1">
              <a:buFont typeface="Arial" panose="020B0604020202020204" pitchFamily="34" charset="0"/>
              <a:buChar char="•"/>
            </a:pPr>
            <a:r>
              <a:rPr lang="ar-DZ" sz="3600" dirty="0">
                <a:solidFill>
                  <a:srgbClr val="1F1F1F"/>
                </a:solidFill>
                <a:latin typeface="Traditional Arabic" panose="02020603050405020304" pitchFamily="18" charset="-78"/>
                <a:cs typeface="Traditional Arabic" panose="02020603050405020304" pitchFamily="18" charset="-78"/>
              </a:rPr>
              <a:t>العولمة: أصبحت أسواق الطاقة أكثر عولمة. تؤدي هذه العولمة إلى زيادة الاعتماد المتبادل بين البلدان وزيادة مخاطر الاضطرابات.</a:t>
            </a:r>
          </a:p>
          <a:p>
            <a:pPr marL="571500" indent="-571500" algn="r" rtl="1">
              <a:buFont typeface="Wingdings" panose="05000000000000000000" pitchFamily="2" charset="2"/>
              <a:buChar char="Ø"/>
            </a:pPr>
            <a:r>
              <a:rPr lang="ar-DZ" sz="3600" b="1" dirty="0">
                <a:solidFill>
                  <a:srgbClr val="FF0000"/>
                </a:solidFill>
                <a:latin typeface="Traditional Arabic" panose="02020603050405020304" pitchFamily="18" charset="-78"/>
                <a:cs typeface="Traditional Arabic" panose="02020603050405020304" pitchFamily="18" charset="-78"/>
              </a:rPr>
              <a:t>المستقبل: </a:t>
            </a:r>
          </a:p>
          <a:p>
            <a:pPr algn="r" rtl="1"/>
            <a:r>
              <a:rPr lang="ar-DZ" sz="3600" dirty="0">
                <a:latin typeface="Traditional Arabic" panose="02020603050405020304" pitchFamily="18" charset="-78"/>
                <a:cs typeface="Traditional Arabic" panose="02020603050405020304" pitchFamily="18" charset="-78"/>
              </a:rPr>
              <a:t>من المرجح أن تستمر أسواق الطاقة في التطور في السنوات القادمة، استجابة للتغيرات الاقتصادية والتكنولوجية والبيئية.</a:t>
            </a:r>
          </a:p>
          <a:p>
            <a:pPr algn="r" rtl="1">
              <a:buFont typeface="Arial" panose="020B0604020202020204" pitchFamily="34" charset="0"/>
              <a:buChar char="•"/>
            </a:pPr>
            <a:endParaRPr lang="ar-DZ" sz="3600" b="0" i="0" dirty="0">
              <a:solidFill>
                <a:srgbClr val="1F1F1F"/>
              </a:solidFill>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443836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76082481-6BED-438F-84EB-B5387CFB91F1}"/>
              </a:ext>
            </a:extLst>
          </p:cNvPr>
          <p:cNvSpPr>
            <a:spLocks noGrp="1"/>
          </p:cNvSpPr>
          <p:nvPr>
            <p:ph idx="1"/>
          </p:nvPr>
        </p:nvSpPr>
        <p:spPr>
          <a:xfrm>
            <a:off x="0" y="0"/>
            <a:ext cx="12192000" cy="7964232"/>
          </a:xfrm>
          <a:prstGeom prst="rect">
            <a:avLst/>
          </a:prstGeom>
        </p:spPr>
        <p:txBody>
          <a:bodyPr wrap="square">
            <a:spAutoFit/>
          </a:bodyPr>
          <a:lstStyle/>
          <a:p>
            <a:pPr algn="r" rtl="1">
              <a:lnSpc>
                <a:spcPct val="120000"/>
              </a:lnSpc>
            </a:pPr>
            <a:endParaRPr lang="ar-DZ" sz="2400" dirty="0">
              <a:latin typeface="Traditional Arabic" panose="02020603050405020304" pitchFamily="18" charset="-78"/>
              <a:cs typeface="Traditional Arabic" panose="02020603050405020304" pitchFamily="18" charset="-78"/>
            </a:endParaRPr>
          </a:p>
          <a:p>
            <a:pPr marL="0" indent="0" algn="r" rtl="1">
              <a:lnSpc>
                <a:spcPct val="120000"/>
              </a:lnSpc>
              <a:buNone/>
            </a:pPr>
            <a:r>
              <a:rPr lang="ar-DZ" b="1" dirty="0">
                <a:latin typeface="Traditional Arabic" panose="02020603050405020304" pitchFamily="18" charset="-78"/>
                <a:cs typeface="Traditional Arabic" panose="02020603050405020304" pitchFamily="18" charset="-78"/>
              </a:rPr>
              <a:t>فيما يلي بعض الأحداث الرئيسية التي شكلت تاريخ  تطور  أسواق الطاقة:</a:t>
            </a:r>
          </a:p>
          <a:p>
            <a:pPr algn="r" rtl="1">
              <a:lnSpc>
                <a:spcPct val="120000"/>
              </a:lnSpc>
            </a:pPr>
            <a:r>
              <a:rPr lang="ar-DZ" sz="2400" dirty="0">
                <a:latin typeface="Traditional Arabic" panose="02020603050405020304" pitchFamily="18" charset="-78"/>
                <a:cs typeface="Traditional Arabic" panose="02020603050405020304" pitchFamily="18" charset="-78"/>
              </a:rPr>
              <a:t>1882: تأسست بورصة نيويورك التجارية، وهي أول بورصة تتداول العقود الآجلة على النفط.</a:t>
            </a:r>
          </a:p>
          <a:p>
            <a:pPr algn="r" rtl="1">
              <a:lnSpc>
                <a:spcPct val="120000"/>
              </a:lnSpc>
            </a:pPr>
            <a:r>
              <a:rPr lang="ar-DZ" sz="2400" dirty="0">
                <a:latin typeface="Traditional Arabic" panose="02020603050405020304" pitchFamily="18" charset="-78"/>
                <a:cs typeface="Traditional Arabic" panose="02020603050405020304" pitchFamily="18" charset="-78"/>
              </a:rPr>
              <a:t>1920: تأسست شركة </a:t>
            </a:r>
            <a:r>
              <a:rPr lang="fr-FR" sz="2400" dirty="0">
                <a:latin typeface="Traditional Arabic" panose="02020603050405020304" pitchFamily="18" charset="-78"/>
                <a:cs typeface="Traditional Arabic" panose="02020603050405020304" pitchFamily="18" charset="-78"/>
              </a:rPr>
              <a:t>Standard </a:t>
            </a:r>
            <a:r>
              <a:rPr lang="fr-FR" sz="2400" dirty="0" err="1">
                <a:latin typeface="Traditional Arabic" panose="02020603050405020304" pitchFamily="18" charset="-78"/>
                <a:cs typeface="Traditional Arabic" panose="02020603050405020304" pitchFamily="18" charset="-78"/>
              </a:rPr>
              <a:t>Oil</a:t>
            </a:r>
            <a:r>
              <a:rPr lang="fr-FR" sz="2400" dirty="0">
                <a:latin typeface="Traditional Arabic" panose="02020603050405020304" pitchFamily="18" charset="-78"/>
                <a:cs typeface="Traditional Arabic" panose="02020603050405020304" pitchFamily="18" charset="-78"/>
              </a:rPr>
              <a:t> </a:t>
            </a:r>
            <a:r>
              <a:rPr lang="fr-FR" sz="2400" dirty="0" err="1">
                <a:latin typeface="Traditional Arabic" panose="02020603050405020304" pitchFamily="18" charset="-78"/>
                <a:cs typeface="Traditional Arabic" panose="02020603050405020304" pitchFamily="18" charset="-78"/>
              </a:rPr>
              <a:t>Company</a:t>
            </a:r>
            <a:r>
              <a:rPr lang="fr-FR" sz="2400" dirty="0">
                <a:latin typeface="Traditional Arabic" panose="02020603050405020304" pitchFamily="18" charset="-78"/>
                <a:cs typeface="Traditional Arabic" panose="02020603050405020304" pitchFamily="18" charset="-78"/>
              </a:rPr>
              <a:t> of New Jersey، </a:t>
            </a:r>
            <a:r>
              <a:rPr lang="ar-DZ" sz="2400" dirty="0">
                <a:latin typeface="Traditional Arabic" panose="02020603050405020304" pitchFamily="18" charset="-78"/>
                <a:cs typeface="Traditional Arabic" panose="02020603050405020304" pitchFamily="18" charset="-78"/>
              </a:rPr>
              <a:t>وهي أول شركة نفط عالمية.</a:t>
            </a:r>
          </a:p>
          <a:p>
            <a:pPr algn="r" rtl="1">
              <a:lnSpc>
                <a:spcPct val="120000"/>
              </a:lnSpc>
            </a:pPr>
            <a:r>
              <a:rPr lang="ar-DZ" sz="2400" dirty="0">
                <a:latin typeface="Traditional Arabic" panose="02020603050405020304" pitchFamily="18" charset="-78"/>
                <a:cs typeface="Traditional Arabic" panose="02020603050405020304" pitchFamily="18" charset="-78"/>
              </a:rPr>
              <a:t>1955: تم تأميم النفط في فرنسا، وهي أول دولة صناعية كبرى تقوم بذلك.</a:t>
            </a:r>
          </a:p>
          <a:p>
            <a:pPr algn="r" rtl="1">
              <a:lnSpc>
                <a:spcPct val="120000"/>
              </a:lnSpc>
            </a:pPr>
            <a:r>
              <a:rPr lang="ar-DZ" sz="2400" dirty="0">
                <a:latin typeface="Traditional Arabic" panose="02020603050405020304" pitchFamily="18" charset="-78"/>
                <a:cs typeface="Traditional Arabic" panose="02020603050405020304" pitchFamily="18" charset="-78"/>
              </a:rPr>
              <a:t>1973: أزمة النفط عام 1973، والتي أدت إلى ارتفاع كبير في أسعار النفط وتباطؤ اقتصادي عالمي.</a:t>
            </a:r>
          </a:p>
          <a:p>
            <a:pPr algn="r" rtl="1">
              <a:lnSpc>
                <a:spcPct val="120000"/>
              </a:lnSpc>
            </a:pPr>
            <a:r>
              <a:rPr lang="ar-DZ" sz="2400" dirty="0">
                <a:latin typeface="Traditional Arabic" panose="02020603050405020304" pitchFamily="18" charset="-78"/>
                <a:cs typeface="Traditional Arabic" panose="02020603050405020304" pitchFamily="18" charset="-78"/>
              </a:rPr>
              <a:t>1989: سقوط جدار برلين، مما أدى إلى تحرير أسواق الطاقة في دول أوروبا الشرقية.</a:t>
            </a:r>
          </a:p>
          <a:p>
            <a:pPr algn="r" rtl="1">
              <a:lnSpc>
                <a:spcPct val="120000"/>
              </a:lnSpc>
            </a:pPr>
            <a:r>
              <a:rPr lang="ar-DZ" sz="2400" dirty="0">
                <a:latin typeface="Traditional Arabic" panose="02020603050405020304" pitchFamily="18" charset="-78"/>
                <a:cs typeface="Traditional Arabic" panose="02020603050405020304" pitchFamily="18" charset="-78"/>
              </a:rPr>
              <a:t>1996: توجيه الاتحاد الأوروبي بشأن فتح أسواق الطاقة، والذي يفرض فتح أسواق الكهرباء والغاز الطبيعي في الاتحاد الأوروبي.</a:t>
            </a:r>
          </a:p>
          <a:p>
            <a:pPr algn="r" rtl="1">
              <a:lnSpc>
                <a:spcPct val="120000"/>
              </a:lnSpc>
            </a:pPr>
            <a:r>
              <a:rPr lang="ar-DZ" sz="2400" dirty="0">
                <a:latin typeface="Traditional Arabic" panose="02020603050405020304" pitchFamily="18" charset="-78"/>
                <a:cs typeface="Traditional Arabic" panose="02020603050405020304" pitchFamily="18" charset="-78"/>
              </a:rPr>
              <a:t>2008: الأزمة المالية العالمية لعام 2008، والتي أدت إلى انخفاض أسعار الطاقة.</a:t>
            </a:r>
          </a:p>
          <a:p>
            <a:pPr algn="r" rtl="1">
              <a:lnSpc>
                <a:spcPct val="120000"/>
              </a:lnSpc>
            </a:pPr>
            <a:r>
              <a:rPr lang="ar-DZ" sz="2400" dirty="0">
                <a:latin typeface="Traditional Arabic" panose="02020603050405020304" pitchFamily="18" charset="-78"/>
                <a:cs typeface="Traditional Arabic" panose="02020603050405020304" pitchFamily="18" charset="-78"/>
              </a:rPr>
              <a:t>2011: حادثة فوكوشيما النووية، مما أدى إلى تباطؤ الطلب على الطاقة النووية.</a:t>
            </a:r>
          </a:p>
          <a:p>
            <a:pPr algn="r" rtl="1">
              <a:lnSpc>
                <a:spcPct val="120000"/>
              </a:lnSpc>
            </a:pPr>
            <a:r>
              <a:rPr lang="ar-DZ" sz="2400" dirty="0">
                <a:latin typeface="Traditional Arabic" panose="02020603050405020304" pitchFamily="18" charset="-78"/>
                <a:cs typeface="Traditional Arabic" panose="02020603050405020304" pitchFamily="18" charset="-78"/>
              </a:rPr>
              <a:t>2022: الغزو الروسي لأوكرانيا، مما أدى إلى ارتفاع أسعار الطاقة.</a:t>
            </a:r>
          </a:p>
          <a:p>
            <a:pPr algn="r" rtl="1">
              <a:lnSpc>
                <a:spcPct val="120000"/>
              </a:lnSpc>
            </a:pPr>
            <a:endParaRPr lang="ar-DZ" sz="2400" dirty="0">
              <a:latin typeface="Traditional Arabic" panose="02020603050405020304" pitchFamily="18" charset="-78"/>
              <a:cs typeface="Traditional Arabic" panose="02020603050405020304" pitchFamily="18" charset="-78"/>
            </a:endParaRPr>
          </a:p>
          <a:p>
            <a:pPr algn="r" rtl="1">
              <a:lnSpc>
                <a:spcPct val="120000"/>
              </a:lnSpc>
            </a:pPr>
            <a:endParaRPr lang="ar-DZ" sz="2400" dirty="0">
              <a:latin typeface="Traditional Arabic" panose="02020603050405020304" pitchFamily="18" charset="-78"/>
              <a:cs typeface="Traditional Arabic" panose="02020603050405020304" pitchFamily="18" charset="-78"/>
            </a:endParaRPr>
          </a:p>
          <a:p>
            <a:pPr algn="r" rtl="1">
              <a:lnSpc>
                <a:spcPct val="120000"/>
              </a:lnSpc>
            </a:pPr>
            <a:endParaRPr lang="ar-DZ"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7465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87FF2FF-70DE-41C0-AF84-7FBA844970CD}"/>
              </a:ext>
            </a:extLst>
          </p:cNvPr>
          <p:cNvSpPr>
            <a:spLocks noGrp="1"/>
          </p:cNvSpPr>
          <p:nvPr>
            <p:ph idx="1"/>
          </p:nvPr>
        </p:nvSpPr>
        <p:spPr>
          <a:xfrm>
            <a:off x="168812" y="196948"/>
            <a:ext cx="12023188" cy="6661052"/>
          </a:xfrm>
        </p:spPr>
        <p:txBody>
          <a:bodyPr>
            <a:normAutofit/>
          </a:bodyPr>
          <a:lstStyle/>
          <a:p>
            <a:pPr marL="0" indent="0" algn="r" rtl="1">
              <a:buNone/>
            </a:pPr>
            <a:r>
              <a:rPr lang="ar-DZ" sz="3200" b="1" u="sng" dirty="0">
                <a:solidFill>
                  <a:srgbClr val="FF0000"/>
                </a:solidFill>
                <a:latin typeface="Traditional Arabic" panose="02020603050405020304" pitchFamily="18" charset="-78"/>
                <a:cs typeface="Traditional Arabic" panose="02020603050405020304" pitchFamily="18" charset="-78"/>
              </a:rPr>
              <a:t>2: </a:t>
            </a:r>
            <a:r>
              <a:rPr lang="ar-DZ" sz="3600" b="1" u="sng" dirty="0">
                <a:solidFill>
                  <a:srgbClr val="FF0000"/>
                </a:solidFill>
                <a:latin typeface="Traditional Arabic" panose="02020603050405020304" pitchFamily="18" charset="-78"/>
                <a:cs typeface="Traditional Arabic" panose="02020603050405020304" pitchFamily="18" charset="-78"/>
              </a:rPr>
              <a:t>تعريف أسواق الطاقة:</a:t>
            </a:r>
          </a:p>
          <a:p>
            <a:pPr marL="0" indent="0" algn="r" rtl="1">
              <a:buNone/>
            </a:pPr>
            <a:r>
              <a:rPr lang="ar-DZ" sz="3200" dirty="0">
                <a:latin typeface="Traditional Arabic" panose="02020603050405020304" pitchFamily="18" charset="-78"/>
                <a:cs typeface="Traditional Arabic" panose="02020603050405020304" pitchFamily="18" charset="-78"/>
              </a:rPr>
              <a:t>- سوق الطاقة هو  سوق اين يتم بيع وشراء الطاقة. يمكن أن تكون الطاقة في شكل كهربائية أو حرارية أو سائلة أو غازية. يشارك في سوق الطاقة مجموعة متنوعة من الأطراف، بما في ذلك المنتجون والمستهلكون والوسطاء.</a:t>
            </a:r>
          </a:p>
          <a:p>
            <a:pPr marL="0" indent="0" algn="r" rtl="1">
              <a:buNone/>
            </a:pPr>
            <a:r>
              <a:rPr lang="ar-DZ" sz="3200" dirty="0">
                <a:latin typeface="Traditional Arabic" panose="02020603050405020304" pitchFamily="18" charset="-78"/>
                <a:cs typeface="Traditional Arabic" panose="02020603050405020304" pitchFamily="18" charset="-78"/>
              </a:rPr>
              <a:t>- سوق الطاقة هو سوق حيث يلتقي المشترون والبائعون للطاقة لتداول الأسعار. المشترون هم مستهلكون للطاقة، مثل الأسر والشركات والحكومات. البائعون هم منتجون للطاقة، مثل شركات النفط والغاز وشركات توليد الكهرباء. </a:t>
            </a:r>
          </a:p>
          <a:p>
            <a:pPr algn="r" rtl="1"/>
            <a:r>
              <a:rPr lang="ar-DZ" sz="3200" dirty="0">
                <a:latin typeface="Traditional Arabic" panose="02020603050405020304" pitchFamily="18" charset="-78"/>
                <a:cs typeface="Traditional Arabic" panose="02020603050405020304" pitchFamily="18" charset="-78"/>
              </a:rPr>
              <a:t>ومن اهم الخصائص المحددة لأسواق الطاقة نذكر </a:t>
            </a:r>
            <a:r>
              <a:rPr lang="ar-DZ" sz="3200" dirty="0" err="1">
                <a:latin typeface="Traditional Arabic" panose="02020603050405020304" pitchFamily="18" charset="-78"/>
                <a:cs typeface="Traditional Arabic" panose="02020603050405020304" pitchFamily="18" charset="-78"/>
              </a:rPr>
              <a:t>مايلي</a:t>
            </a:r>
            <a:r>
              <a:rPr lang="ar-DZ" sz="3200" dirty="0">
                <a:latin typeface="Traditional Arabic" panose="02020603050405020304" pitchFamily="18" charset="-78"/>
                <a:cs typeface="Traditional Arabic" panose="02020603050405020304" pitchFamily="18" charset="-78"/>
              </a:rPr>
              <a:t>:</a:t>
            </a:r>
          </a:p>
          <a:p>
            <a:pPr algn="r" rtl="1">
              <a:buFont typeface="Wingdings" panose="05000000000000000000" pitchFamily="2" charset="2"/>
              <a:buChar char="ü"/>
            </a:pPr>
            <a:r>
              <a:rPr lang="ar-DZ" sz="3200" dirty="0">
                <a:latin typeface="Traditional Arabic" panose="02020603050405020304" pitchFamily="18" charset="-78"/>
                <a:cs typeface="Traditional Arabic" panose="02020603050405020304" pitchFamily="18" charset="-78"/>
              </a:rPr>
              <a:t>أسواق الطاقة عالمية. الطاقة سلعة يمكن نقلها، مما يعني أن أسواق الطاقة مترابطة.</a:t>
            </a:r>
          </a:p>
          <a:p>
            <a:pPr algn="r" rtl="1">
              <a:buFont typeface="Wingdings" panose="05000000000000000000" pitchFamily="2" charset="2"/>
              <a:buChar char="ü"/>
            </a:pPr>
            <a:r>
              <a:rPr lang="ar-DZ" sz="3200" dirty="0">
                <a:latin typeface="Traditional Arabic" panose="02020603050405020304" pitchFamily="18" charset="-78"/>
                <a:cs typeface="Traditional Arabic" panose="02020603050405020304" pitchFamily="18" charset="-78"/>
              </a:rPr>
              <a:t>أسواق الطاقة متداخلة. أسواق مصادر الطاقة المختلفة مترابطة. على سبيل المثال، يمكن أن تؤثر أسعار النفط على أسعار الغاز الطبيعي.</a:t>
            </a:r>
          </a:p>
          <a:p>
            <a:pPr algn="r" rtl="1">
              <a:buFont typeface="Wingdings" panose="05000000000000000000" pitchFamily="2" charset="2"/>
              <a:buChar char="ü"/>
            </a:pPr>
            <a:r>
              <a:rPr lang="ar-DZ" sz="3200" dirty="0">
                <a:latin typeface="Traditional Arabic" panose="02020603050405020304" pitchFamily="18" charset="-78"/>
                <a:cs typeface="Traditional Arabic" panose="02020603050405020304" pitchFamily="18" charset="-78"/>
              </a:rPr>
              <a:t>أسواق الطاقة تتأثر بالسياسة. يمكن للحكومات التأثير على أسواق الطاقة من خلال سياسات مثل الضرائب على الطاقة، والمنح للطاقة المتجددة، واللوائح البيئية.</a:t>
            </a:r>
          </a:p>
          <a:p>
            <a:pPr algn="r" rtl="1">
              <a:buFont typeface="Wingdings" panose="05000000000000000000" pitchFamily="2" charset="2"/>
              <a:buChar char="ü"/>
            </a:pPr>
            <a:endParaRPr lang="ar-DZ" sz="3200" dirty="0">
              <a:latin typeface="Traditional Arabic" panose="02020603050405020304" pitchFamily="18" charset="-78"/>
              <a:cs typeface="Traditional Arabic" panose="02020603050405020304" pitchFamily="18" charset="-78"/>
            </a:endParaRPr>
          </a:p>
          <a:p>
            <a:pPr marL="0" indent="0" algn="r" rtl="1">
              <a:buNone/>
            </a:pPr>
            <a:endParaRPr lang="ar-DZ" sz="3200" dirty="0">
              <a:latin typeface="Traditional Arabic" panose="02020603050405020304" pitchFamily="18" charset="-78"/>
              <a:cs typeface="Traditional Arabic" panose="02020603050405020304" pitchFamily="18" charset="-78"/>
            </a:endParaRPr>
          </a:p>
          <a:p>
            <a:pPr marL="0" indent="0" algn="r" rtl="1">
              <a:buNone/>
            </a:pPr>
            <a:endParaRPr lang="fr-FR" sz="3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274945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F9DB-982C-492C-A612-26AB06A963F7}"/>
              </a:ext>
            </a:extLst>
          </p:cNvPr>
          <p:cNvSpPr>
            <a:spLocks noGrp="1"/>
          </p:cNvSpPr>
          <p:nvPr>
            <p:ph type="title"/>
          </p:nvPr>
        </p:nvSpPr>
        <p:spPr>
          <a:xfrm>
            <a:off x="236806" y="125974"/>
            <a:ext cx="11718387" cy="929103"/>
          </a:xfrm>
        </p:spPr>
        <p:txBody>
          <a:bodyPr>
            <a:noAutofit/>
          </a:bodyPr>
          <a:lstStyle/>
          <a:p>
            <a:pPr algn="r" rtl="1"/>
            <a:r>
              <a:rPr lang="ar-DZ" b="1" dirty="0">
                <a:solidFill>
                  <a:srgbClr val="FF0000"/>
                </a:solidFill>
                <a:latin typeface="Traditional Arabic" panose="02020603050405020304" pitchFamily="18" charset="-78"/>
                <a:cs typeface="Traditional Arabic" panose="02020603050405020304" pitchFamily="18" charset="-78"/>
              </a:rPr>
              <a:t>                         ثانيا: اهداف واهمية أسواق الطاقة</a:t>
            </a:r>
            <a:br>
              <a:rPr lang="ar-DZ" sz="2800" dirty="0">
                <a:solidFill>
                  <a:srgbClr val="FF0000"/>
                </a:solidFill>
                <a:latin typeface="Traditional Arabic" panose="02020603050405020304" pitchFamily="18" charset="-78"/>
                <a:cs typeface="Traditional Arabic" panose="02020603050405020304" pitchFamily="18" charset="-78"/>
              </a:rPr>
            </a:br>
            <a:endParaRPr lang="fr-FR" sz="2800" dirty="0">
              <a:solidFill>
                <a:srgbClr val="FF0000"/>
              </a:solidFill>
              <a:latin typeface="Traditional Arabic" panose="02020603050405020304" pitchFamily="18" charset="-78"/>
              <a:cs typeface="Traditional Arabic" panose="02020603050405020304" pitchFamily="18" charset="-78"/>
            </a:endParaRPr>
          </a:p>
        </p:txBody>
      </p:sp>
      <p:sp>
        <p:nvSpPr>
          <p:cNvPr id="3" name="Espace réservé du contenu 2">
            <a:extLst>
              <a:ext uri="{FF2B5EF4-FFF2-40B4-BE49-F238E27FC236}">
                <a16:creationId xmlns:a16="http://schemas.microsoft.com/office/drawing/2014/main" id="{EAB1ECE0-FFCB-45E2-A82A-46D806DA7855}"/>
              </a:ext>
            </a:extLst>
          </p:cNvPr>
          <p:cNvSpPr>
            <a:spLocks noGrp="1"/>
          </p:cNvSpPr>
          <p:nvPr>
            <p:ph idx="1"/>
          </p:nvPr>
        </p:nvSpPr>
        <p:spPr>
          <a:xfrm>
            <a:off x="0" y="815925"/>
            <a:ext cx="12192000" cy="5591908"/>
          </a:xfrm>
        </p:spPr>
        <p:txBody>
          <a:bodyPr>
            <a:normAutofit/>
          </a:bodyPr>
          <a:lstStyle/>
          <a:p>
            <a:pPr marL="0" indent="0" algn="r" rtl="1">
              <a:buNone/>
            </a:pPr>
            <a:r>
              <a:rPr lang="ar-DZ" sz="3200" dirty="0">
                <a:latin typeface="Traditional Arabic" panose="02020603050405020304" pitchFamily="18" charset="-78"/>
                <a:cs typeface="Traditional Arabic" panose="02020603050405020304" pitchFamily="18" charset="-78"/>
              </a:rPr>
              <a:t>تتمثل اهم اهداف أسواق الطاقة </a:t>
            </a:r>
            <a:r>
              <a:rPr lang="ar-DZ" sz="3200" dirty="0" err="1">
                <a:latin typeface="Traditional Arabic" panose="02020603050405020304" pitchFamily="18" charset="-78"/>
                <a:cs typeface="Traditional Arabic" panose="02020603050405020304" pitchFamily="18" charset="-78"/>
              </a:rPr>
              <a:t>فيمايلي</a:t>
            </a:r>
            <a:r>
              <a:rPr lang="ar-DZ" sz="3200" dirty="0">
                <a:latin typeface="Traditional Arabic" panose="02020603050405020304" pitchFamily="18" charset="-78"/>
                <a:cs typeface="Traditional Arabic" panose="02020603050405020304" pitchFamily="18" charset="-78"/>
              </a:rPr>
              <a:t>:</a:t>
            </a:r>
          </a:p>
          <a:p>
            <a:pPr algn="r" rtl="1"/>
            <a:r>
              <a:rPr lang="ar-DZ" sz="3200" dirty="0">
                <a:latin typeface="Traditional Arabic" panose="02020603050405020304" pitchFamily="18" charset="-78"/>
                <a:cs typeface="Traditional Arabic" panose="02020603050405020304" pitchFamily="18" charset="-78"/>
              </a:rPr>
              <a:t>ضمان إمداد موثوق وبأسعار معقولة بالطاقة: لطاقة ضرورية للحياة الحديثة والاقتصاد العالمي. تضمن أسواق الطاقة توفر الطاقة عند الحاجة وحيثما كانت هناك حاجة إليها، وبسعر معقول. هذا مهم للمستهلكين والشركات، الذين يحتاجون إلى الوصول الموثوق إلى الطاقة للعمل.</a:t>
            </a:r>
            <a:r>
              <a:rPr lang="fr-FR" sz="3200" dirty="0">
                <a:latin typeface="Traditional Arabic" panose="02020603050405020304" pitchFamily="18" charset="-78"/>
                <a:cs typeface="Traditional Arabic" panose="02020603050405020304" pitchFamily="18" charset="-78"/>
              </a:rPr>
              <a:t>)</a:t>
            </a:r>
            <a:r>
              <a:rPr lang="ar-SA" altLang="fr-FR" sz="3200" dirty="0">
                <a:latin typeface="Traditional Arabic" panose="02020603050405020304" pitchFamily="18" charset="-78"/>
                <a:cs typeface="Traditional Arabic" panose="02020603050405020304" pitchFamily="18" charset="-78"/>
              </a:rPr>
              <a:t> الأسر والشركات لديها إمكانية الوصول إلى الكهرباء والغاز والنفط التي يحتاجونها للعمل</a:t>
            </a:r>
            <a:r>
              <a:rPr lang="fr-FR" altLang="fr-FR" sz="3200" dirty="0">
                <a:latin typeface="Traditional Arabic" panose="02020603050405020304" pitchFamily="18" charset="-78"/>
                <a:cs typeface="Traditional Arabic" panose="02020603050405020304" pitchFamily="18" charset="-78"/>
              </a:rPr>
              <a:t>(</a:t>
            </a:r>
            <a:endParaRPr lang="ar-DZ" sz="3200" dirty="0">
              <a:latin typeface="Traditional Arabic" panose="02020603050405020304" pitchFamily="18" charset="-78"/>
              <a:cs typeface="Traditional Arabic" panose="02020603050405020304" pitchFamily="18" charset="-78"/>
            </a:endParaRPr>
          </a:p>
          <a:p>
            <a:pPr algn="r" rtl="1"/>
            <a:r>
              <a:rPr lang="ar-DZ" sz="3200" dirty="0">
                <a:latin typeface="Traditional Arabic" panose="02020603050405020304" pitchFamily="18" charset="-78"/>
                <a:cs typeface="Traditional Arabic" panose="02020603050405020304" pitchFamily="18" charset="-78"/>
              </a:rPr>
              <a:t>تشجيع الابتكار والاستثمار في تقنيات طاقة جديدة: أسواق الطاقة تشجع الابتكار والاستثمار في تقنيات طاقة جديدة.</a:t>
            </a:r>
            <a:r>
              <a:rPr lang="ar-SA" altLang="fr-FR" sz="3200" dirty="0">
                <a:latin typeface="Traditional Arabic" panose="02020603050405020304" pitchFamily="18" charset="-78"/>
                <a:cs typeface="Traditional Arabic" panose="02020603050405020304" pitchFamily="18" charset="-78"/>
              </a:rPr>
              <a:t> مثل الطاقة المتجددة والكفاءة</a:t>
            </a:r>
            <a:r>
              <a:rPr lang="fr-FR" altLang="fr-FR" sz="3200" dirty="0">
                <a:latin typeface="Traditional Arabic" panose="02020603050405020304" pitchFamily="18" charset="-78"/>
                <a:cs typeface="Traditional Arabic" panose="02020603050405020304" pitchFamily="18" charset="-78"/>
              </a:rPr>
              <a:t> </a:t>
            </a:r>
            <a:r>
              <a:rPr lang="ar-DZ" altLang="fr-FR" sz="3200" dirty="0">
                <a:latin typeface="Traditional Arabic" panose="02020603050405020304" pitchFamily="18" charset="-78"/>
                <a:cs typeface="Traditional Arabic" panose="02020603050405020304" pitchFamily="18" charset="-78"/>
              </a:rPr>
              <a:t>،</a:t>
            </a:r>
            <a:r>
              <a:rPr lang="ar-DZ" sz="3200" dirty="0">
                <a:latin typeface="Traditional Arabic" panose="02020603050405020304" pitchFamily="18" charset="-78"/>
                <a:cs typeface="Traditional Arabic" panose="02020603050405020304" pitchFamily="18" charset="-78"/>
              </a:rPr>
              <a:t> هذا مهم لتلبية الاحتياجات المتزايدة للطاقة في العالم مع تقليل انبعاثات غازات الاحتباس الحراري.</a:t>
            </a:r>
          </a:p>
          <a:p>
            <a:pPr algn="r" rtl="1"/>
            <a:r>
              <a:rPr lang="ar-DZ" sz="3200" dirty="0">
                <a:latin typeface="Traditional Arabic" panose="02020603050405020304" pitchFamily="18" charset="-78"/>
                <a:cs typeface="Traditional Arabic" panose="02020603050405020304" pitchFamily="18" charset="-78"/>
              </a:rPr>
              <a:t>خفض انبعاثات غازات الاحتباس الحراري: أسواق الطاقة يمكن أن تساعد في خفض انبعاثات غازات الاحتباس الحراري من خلال تشجيع الانتقال إلى مصادر الطاقة النظيفة. هذا مهم لمواجهة تغير المناخ.</a:t>
            </a:r>
          </a:p>
          <a:p>
            <a:pPr algn="r" rtl="1"/>
            <a:r>
              <a:rPr lang="ar-SA" altLang="fr-FR" sz="3200" dirty="0">
                <a:latin typeface="Traditional Arabic" panose="02020603050405020304" pitchFamily="18" charset="-78"/>
                <a:cs typeface="Traditional Arabic" panose="02020603050405020304" pitchFamily="18" charset="-78"/>
              </a:rPr>
              <a:t>تلعب دورًا مهمًا في الانتقال إلى اقتصاد منخفض الكربون.</a:t>
            </a:r>
            <a:endParaRPr lang="en-US" altLang="fr-FR" sz="3200" dirty="0">
              <a:latin typeface="Traditional Arabic" panose="02020603050405020304" pitchFamily="18" charset="-78"/>
              <a:cs typeface="Traditional Arabic" panose="02020603050405020304" pitchFamily="18" charset="-78"/>
            </a:endParaRPr>
          </a:p>
          <a:p>
            <a:pPr algn="r" rtl="1"/>
            <a:endParaRPr lang="ar-DZ" sz="3200" dirty="0">
              <a:latin typeface="Traditional Arabic" panose="02020603050405020304" pitchFamily="18" charset="-78"/>
              <a:cs typeface="Traditional Arabic" panose="02020603050405020304" pitchFamily="18" charset="-78"/>
            </a:endParaRPr>
          </a:p>
          <a:p>
            <a:pPr algn="r" rtl="1"/>
            <a:endParaRPr lang="ar-DZ" sz="3200" dirty="0">
              <a:latin typeface="Traditional Arabic" panose="02020603050405020304" pitchFamily="18" charset="-78"/>
              <a:cs typeface="Traditional Arabic" panose="02020603050405020304" pitchFamily="18" charset="-78"/>
            </a:endParaRPr>
          </a:p>
          <a:p>
            <a:pPr algn="r" rtl="1"/>
            <a:endParaRPr lang="fr-FR" sz="3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574992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39D413-E729-48DE-9743-531ABD19F630}"/>
              </a:ext>
            </a:extLst>
          </p:cNvPr>
          <p:cNvSpPr>
            <a:spLocks noGrp="1"/>
          </p:cNvSpPr>
          <p:nvPr>
            <p:ph type="title"/>
          </p:nvPr>
        </p:nvSpPr>
        <p:spPr/>
        <p:txBody>
          <a:bodyPr/>
          <a:lstStyle/>
          <a:p>
            <a:r>
              <a:rPr lang="ar-DZ" b="1" dirty="0">
                <a:solidFill>
                  <a:srgbClr val="FF0000"/>
                </a:solidFill>
              </a:rPr>
              <a:t>ثالثا: اليات عمل أسواق الطاقة</a:t>
            </a:r>
            <a:endParaRPr lang="fr-FR" b="1" dirty="0">
              <a:solidFill>
                <a:srgbClr val="FF0000"/>
              </a:solidFill>
            </a:endParaRPr>
          </a:p>
        </p:txBody>
      </p:sp>
      <p:sp>
        <p:nvSpPr>
          <p:cNvPr id="3" name="Espace réservé du contenu 2">
            <a:extLst>
              <a:ext uri="{FF2B5EF4-FFF2-40B4-BE49-F238E27FC236}">
                <a16:creationId xmlns:a16="http://schemas.microsoft.com/office/drawing/2014/main" id="{76F1E6AB-22A6-49F1-BAB6-F78B09DE2D0F}"/>
              </a:ext>
            </a:extLst>
          </p:cNvPr>
          <p:cNvSpPr>
            <a:spLocks noGrp="1"/>
          </p:cNvSpPr>
          <p:nvPr>
            <p:ph idx="1"/>
          </p:nvPr>
        </p:nvSpPr>
        <p:spPr/>
        <p:txBody>
          <a:bodyPr/>
          <a:lstStyle/>
          <a:p>
            <a:pPr marL="0" indent="0" algn="r" rtl="1">
              <a:buNone/>
            </a:pPr>
            <a:r>
              <a:rPr lang="ar-DZ" dirty="0"/>
              <a:t>1: </a:t>
            </a:r>
            <a:r>
              <a:rPr lang="ar-SA" b="1" dirty="0"/>
              <a:t>الجهات الفاعلة الرئيسية في أسواق الطاقة</a:t>
            </a:r>
            <a:r>
              <a:rPr lang="ar-DZ" b="1" dirty="0"/>
              <a:t>:</a:t>
            </a:r>
            <a:endParaRPr lang="ar-DZ" dirty="0"/>
          </a:p>
          <a:p>
            <a:pPr marL="0" indent="0" algn="r" rtl="1">
              <a:buNone/>
            </a:pPr>
            <a:r>
              <a:rPr lang="ar-DZ" dirty="0"/>
              <a:t>تتمثل الجهات الفاعلة الرئيسية في أسواق الطاقة هي:</a:t>
            </a:r>
          </a:p>
          <a:p>
            <a:pPr algn="r" rtl="1"/>
            <a:r>
              <a:rPr lang="ar-DZ" dirty="0"/>
              <a:t>المنتجون:  مسؤولون عن استخراج وإنتاج الطاقة.</a:t>
            </a:r>
          </a:p>
          <a:p>
            <a:pPr algn="r" rtl="1"/>
            <a:r>
              <a:rPr lang="ar-DZ" dirty="0"/>
              <a:t>الموزعون: مسؤولون عن توصيل الطاقة إلى المستهلكين.</a:t>
            </a:r>
          </a:p>
          <a:p>
            <a:pPr algn="r" rtl="1"/>
            <a:r>
              <a:rPr lang="ar-DZ" dirty="0"/>
              <a:t>المستهلكون:  هم المشترون للطاقة.</a:t>
            </a:r>
          </a:p>
          <a:p>
            <a:pPr algn="r" rtl="1"/>
            <a:endParaRPr lang="fr-FR" dirty="0"/>
          </a:p>
        </p:txBody>
      </p:sp>
    </p:spTree>
    <p:extLst>
      <p:ext uri="{BB962C8B-B14F-4D97-AF65-F5344CB8AC3E}">
        <p14:creationId xmlns:p14="http://schemas.microsoft.com/office/powerpoint/2010/main" val="440376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646A715-082A-467F-B378-EAE29EC79648}"/>
              </a:ext>
            </a:extLst>
          </p:cNvPr>
          <p:cNvSpPr>
            <a:spLocks noGrp="1"/>
          </p:cNvSpPr>
          <p:nvPr>
            <p:ph idx="1"/>
          </p:nvPr>
        </p:nvSpPr>
        <p:spPr/>
        <p:txBody>
          <a:bodyPr/>
          <a:lstStyle/>
          <a:p>
            <a:pPr algn="r" rtl="1">
              <a:buFont typeface="Wingdings" panose="05000000000000000000" pitchFamily="2" charset="2"/>
              <a:buChar char="Ø"/>
            </a:pPr>
            <a:r>
              <a:rPr lang="ar-DZ" dirty="0">
                <a:solidFill>
                  <a:srgbClr val="FF0000"/>
                </a:solidFill>
              </a:rPr>
              <a:t>المنتجون</a:t>
            </a:r>
          </a:p>
          <a:p>
            <a:pPr marL="0" indent="0" algn="r" rtl="1">
              <a:buNone/>
            </a:pPr>
            <a:r>
              <a:rPr lang="ar-DZ" dirty="0"/>
              <a:t>المنتجون مسؤولون عن استخراج وإنتاج الطاقة. يشملون شركات النفط والغاز وشركات التعدين وشركات توليد الكهرباء.</a:t>
            </a:r>
          </a:p>
          <a:p>
            <a:pPr algn="r" rtl="1"/>
            <a:r>
              <a:rPr lang="ar-DZ" dirty="0"/>
              <a:t>شركات النفط: تستخرج شركات النفط </a:t>
            </a:r>
            <a:r>
              <a:rPr lang="ar-DZ" dirty="0" err="1"/>
              <a:t>النفط</a:t>
            </a:r>
            <a:r>
              <a:rPr lang="ar-DZ" dirty="0"/>
              <a:t> والغاز الطبيعي من آبار تحت الأرض.</a:t>
            </a:r>
          </a:p>
          <a:p>
            <a:pPr algn="r" rtl="1"/>
            <a:r>
              <a:rPr lang="ar-DZ" dirty="0"/>
              <a:t>شركات الغاز: تستخرج شركات الغاز </a:t>
            </a:r>
            <a:r>
              <a:rPr lang="ar-DZ" dirty="0" err="1"/>
              <a:t>الغاز</a:t>
            </a:r>
            <a:r>
              <a:rPr lang="ar-DZ" dirty="0"/>
              <a:t> الطبيعي من آبار تحت الأرض.</a:t>
            </a:r>
          </a:p>
          <a:p>
            <a:pPr algn="r" rtl="1"/>
            <a:r>
              <a:rPr lang="ar-DZ" dirty="0"/>
              <a:t>شركات التعدين: تستخرج شركات التعدين الوقود الأحفوري، مثل الفحم </a:t>
            </a:r>
            <a:r>
              <a:rPr lang="ar-DZ" dirty="0" err="1"/>
              <a:t>والليغنيت</a:t>
            </a:r>
            <a:r>
              <a:rPr lang="ar-DZ" dirty="0"/>
              <a:t>.</a:t>
            </a:r>
          </a:p>
          <a:p>
            <a:pPr algn="r" rtl="1"/>
            <a:r>
              <a:rPr lang="ar-DZ" dirty="0"/>
              <a:t>شركات توليد الكهرباء: تنتج شركات توليد الكهرباء </a:t>
            </a:r>
            <a:r>
              <a:rPr lang="ar-DZ" dirty="0" err="1"/>
              <a:t>الكهرباء</a:t>
            </a:r>
            <a:r>
              <a:rPr lang="ar-DZ" dirty="0"/>
              <a:t> من مصادر متنوعة، مثل الفحم والغاز الطبيعي والنفط والطاقة النووية والطاقة المتجددة والطاقة الكهرومائية.</a:t>
            </a:r>
          </a:p>
          <a:p>
            <a:pPr algn="r" rtl="1"/>
            <a:endParaRPr lang="fr-FR" dirty="0"/>
          </a:p>
        </p:txBody>
      </p:sp>
    </p:spTree>
    <p:extLst>
      <p:ext uri="{BB962C8B-B14F-4D97-AF65-F5344CB8AC3E}">
        <p14:creationId xmlns:p14="http://schemas.microsoft.com/office/powerpoint/2010/main" val="403472654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TotalTime>
  <Words>2622</Words>
  <Application>Microsoft Office PowerPoint</Application>
  <PresentationFormat>Grand écran</PresentationFormat>
  <Paragraphs>161</Paragraphs>
  <Slides>26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Arial</vt:lpstr>
      <vt:lpstr>Calibri</vt:lpstr>
      <vt:lpstr>Calibri Light</vt:lpstr>
      <vt:lpstr>Symbol</vt:lpstr>
      <vt:lpstr>Traditional Arabic</vt:lpstr>
      <vt:lpstr>Wingdings</vt:lpstr>
      <vt:lpstr>Thème Office</vt:lpstr>
      <vt:lpstr>المحور الأول : أساسيات حول أسواق الطاقة </vt:lpstr>
      <vt:lpstr>أولا: تطور أسواق الطاقة </vt:lpstr>
      <vt:lpstr>Présentation PowerPoint</vt:lpstr>
      <vt:lpstr>Présentation PowerPoint</vt:lpstr>
      <vt:lpstr>Présentation PowerPoint</vt:lpstr>
      <vt:lpstr>Présentation PowerPoint</vt:lpstr>
      <vt:lpstr>                         ثانيا: اهداف واهمية أسواق الطاقة </vt:lpstr>
      <vt:lpstr>ثالثا: اليات عمل أسواق الطاقة</vt:lpstr>
      <vt:lpstr>Présentation PowerPoint</vt:lpstr>
      <vt:lpstr>Présentation PowerPoint</vt:lpstr>
      <vt:lpstr>Présentation PowerPoint</vt:lpstr>
      <vt:lpstr>Présentation PowerPoint</vt:lpstr>
      <vt:lpstr>Présentation PowerPoint</vt:lpstr>
      <vt:lpstr>رابعا: العوامل المؤثرة في أسواق الطاقة</vt:lpstr>
      <vt:lpstr>العامل الأول: العرض و الطلب:  التوازن بين العرض والطلب هو العامل الرئيسي الذي يحدد أسعار الطاقة. عندما يكون العرض أقل من الطلب، ترتفع الأسعار. عندما يكون العرض أكبر من الطلب، تنخفض الأسعار. </vt:lpstr>
      <vt:lpstr>Présentation PowerPoint</vt:lpstr>
      <vt:lpstr>Présentation PowerPoint</vt:lpstr>
      <vt:lpstr>Présentation PowerPoint</vt:lpstr>
      <vt:lpstr>Présentation PowerPoint</vt:lpstr>
      <vt:lpstr>بعض الأمثلة على كيفية تطبيق قانون العرض والطلب على الطاقة </vt:lpstr>
      <vt:lpstr>Présentation PowerPoint</vt:lpstr>
      <vt:lpstr>Présentation PowerPoint</vt:lpstr>
      <vt:lpstr>خامسا : أنواع أسواق الطاقة</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المحور الأول : أساسيات حول أسواق الطاقة </dc:title>
  <dc:creator>MICRO</dc:creator>
  <cp:lastModifiedBy>MICRO</cp:lastModifiedBy>
  <cp:revision>32</cp:revision>
  <dcterms:created xsi:type="dcterms:W3CDTF">2023-10-18T08:08:04Z</dcterms:created>
  <dcterms:modified xsi:type="dcterms:W3CDTF">2023-11-25T17:26:40Z</dcterms:modified>
</cp:coreProperties>
</file>