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7" r:id="rId7"/>
    <p:sldId id="268" r:id="rId8"/>
    <p:sldId id="261" r:id="rId9"/>
    <p:sldId id="262" r:id="rId10"/>
    <p:sldId id="263" r:id="rId11"/>
    <p:sldId id="264" r:id="rId12"/>
    <p:sldId id="265" r:id="rId13"/>
    <p:sldId id="266" r:id="rId14"/>
    <p:sldId id="269"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0C129C-DC7F-467A-A673-8967D8227701}" type="datetimeFigureOut">
              <a:rPr lang="fr-FR" smtClean="0"/>
              <a:t>28/12/2023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B140A3-1BF1-4A07-BF8F-6C21AF62FD02}" type="slidenum">
              <a:rPr lang="fr-FR" smtClean="0"/>
              <a:t>‹N°›</a:t>
            </a:fld>
            <a:endParaRPr lang="fr-FR"/>
          </a:p>
        </p:txBody>
      </p:sp>
    </p:spTree>
    <p:extLst>
      <p:ext uri="{BB962C8B-B14F-4D97-AF65-F5344CB8AC3E}">
        <p14:creationId xmlns:p14="http://schemas.microsoft.com/office/powerpoint/2010/main" val="125594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C6B140A3-1BF1-4A07-BF8F-6C21AF62FD02}" type="slidenum">
              <a:rPr lang="fr-FR" smtClean="0"/>
              <a:t>10</a:t>
            </a:fld>
            <a:endParaRPr lang="fr-FR"/>
          </a:p>
        </p:txBody>
      </p:sp>
    </p:spTree>
    <p:extLst>
      <p:ext uri="{BB962C8B-B14F-4D97-AF65-F5344CB8AC3E}">
        <p14:creationId xmlns:p14="http://schemas.microsoft.com/office/powerpoint/2010/main" val="1651194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3A3374-CCEB-4580-B14D-A20100B35A3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9FD6007-ABF6-4A28-9A3A-3B1D01E0C0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39B7D2ED-4EA3-430E-ADB6-E1134CBB8ED8}"/>
              </a:ext>
            </a:extLst>
          </p:cNvPr>
          <p:cNvSpPr>
            <a:spLocks noGrp="1"/>
          </p:cNvSpPr>
          <p:nvPr>
            <p:ph type="dt" sz="half" idx="10"/>
          </p:nvPr>
        </p:nvSpPr>
        <p:spPr/>
        <p:txBody>
          <a:bodyPr/>
          <a:lstStyle/>
          <a:p>
            <a:fld id="{B62A45FB-0764-46FA-94FA-1694663A590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8E951E5D-DCD0-4E36-95F5-990A73E139E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BDCB8C-B368-4F79-BEAB-8AD3673BFAF3}"/>
              </a:ext>
            </a:extLst>
          </p:cNvPr>
          <p:cNvSpPr>
            <a:spLocks noGrp="1"/>
          </p:cNvSpPr>
          <p:nvPr>
            <p:ph type="sldNum" sz="quarter" idx="12"/>
          </p:nvPr>
        </p:nvSpPr>
        <p:spPr/>
        <p:txBody>
          <a:bodyPr/>
          <a:lstStyle/>
          <a:p>
            <a:fld id="{56581101-3A6C-474F-ACC6-DB4FD58209F6}" type="slidenum">
              <a:rPr lang="fr-FR" smtClean="0"/>
              <a:t>‹N°›</a:t>
            </a:fld>
            <a:endParaRPr lang="fr-FR"/>
          </a:p>
        </p:txBody>
      </p:sp>
    </p:spTree>
    <p:extLst>
      <p:ext uri="{BB962C8B-B14F-4D97-AF65-F5344CB8AC3E}">
        <p14:creationId xmlns:p14="http://schemas.microsoft.com/office/powerpoint/2010/main" val="476447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F11921-A76F-42FA-8ABF-8214BD246C4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28A0290-5E04-4A0D-9920-CBA138EE1BAA}"/>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02A4898-B716-4DC0-9850-F170A462CE18}"/>
              </a:ext>
            </a:extLst>
          </p:cNvPr>
          <p:cNvSpPr>
            <a:spLocks noGrp="1"/>
          </p:cNvSpPr>
          <p:nvPr>
            <p:ph type="dt" sz="half" idx="10"/>
          </p:nvPr>
        </p:nvSpPr>
        <p:spPr/>
        <p:txBody>
          <a:bodyPr/>
          <a:lstStyle/>
          <a:p>
            <a:fld id="{B62A45FB-0764-46FA-94FA-1694663A590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4B8CD4B5-E8C5-4BE8-8C24-46979799DBB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3D96FEF-071C-40C9-8EFF-5732DD5AD8CC}"/>
              </a:ext>
            </a:extLst>
          </p:cNvPr>
          <p:cNvSpPr>
            <a:spLocks noGrp="1"/>
          </p:cNvSpPr>
          <p:nvPr>
            <p:ph type="sldNum" sz="quarter" idx="12"/>
          </p:nvPr>
        </p:nvSpPr>
        <p:spPr/>
        <p:txBody>
          <a:bodyPr/>
          <a:lstStyle/>
          <a:p>
            <a:fld id="{56581101-3A6C-474F-ACC6-DB4FD58209F6}" type="slidenum">
              <a:rPr lang="fr-FR" smtClean="0"/>
              <a:t>‹N°›</a:t>
            </a:fld>
            <a:endParaRPr lang="fr-FR"/>
          </a:p>
        </p:txBody>
      </p:sp>
    </p:spTree>
    <p:extLst>
      <p:ext uri="{BB962C8B-B14F-4D97-AF65-F5344CB8AC3E}">
        <p14:creationId xmlns:p14="http://schemas.microsoft.com/office/powerpoint/2010/main" val="456320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7FCE1B0-A5AB-47AA-B18D-BE99C2B7392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0EBDD66-25CC-4BF2-8323-0C64D86D2B2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FA0CBD7-3554-401D-8C2A-FB2AB304F59A}"/>
              </a:ext>
            </a:extLst>
          </p:cNvPr>
          <p:cNvSpPr>
            <a:spLocks noGrp="1"/>
          </p:cNvSpPr>
          <p:nvPr>
            <p:ph type="dt" sz="half" idx="10"/>
          </p:nvPr>
        </p:nvSpPr>
        <p:spPr/>
        <p:txBody>
          <a:bodyPr/>
          <a:lstStyle/>
          <a:p>
            <a:fld id="{B62A45FB-0764-46FA-94FA-1694663A590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06F7FF05-B87C-42B4-BC6F-C7B04521843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2BD14E-DDF8-4ED6-96C7-E6F1071E76EB}"/>
              </a:ext>
            </a:extLst>
          </p:cNvPr>
          <p:cNvSpPr>
            <a:spLocks noGrp="1"/>
          </p:cNvSpPr>
          <p:nvPr>
            <p:ph type="sldNum" sz="quarter" idx="12"/>
          </p:nvPr>
        </p:nvSpPr>
        <p:spPr/>
        <p:txBody>
          <a:bodyPr/>
          <a:lstStyle/>
          <a:p>
            <a:fld id="{56581101-3A6C-474F-ACC6-DB4FD58209F6}" type="slidenum">
              <a:rPr lang="fr-FR" smtClean="0"/>
              <a:t>‹N°›</a:t>
            </a:fld>
            <a:endParaRPr lang="fr-FR"/>
          </a:p>
        </p:txBody>
      </p:sp>
    </p:spTree>
    <p:extLst>
      <p:ext uri="{BB962C8B-B14F-4D97-AF65-F5344CB8AC3E}">
        <p14:creationId xmlns:p14="http://schemas.microsoft.com/office/powerpoint/2010/main" val="312066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EC4AF5-6E86-4605-9321-82AE73FC674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D7B2E93-C04C-4C75-B7A0-BF717DCA417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D0F5C1B-CC71-4A7F-9543-4BA72A4B8677}"/>
              </a:ext>
            </a:extLst>
          </p:cNvPr>
          <p:cNvSpPr>
            <a:spLocks noGrp="1"/>
          </p:cNvSpPr>
          <p:nvPr>
            <p:ph type="dt" sz="half" idx="10"/>
          </p:nvPr>
        </p:nvSpPr>
        <p:spPr/>
        <p:txBody>
          <a:bodyPr/>
          <a:lstStyle/>
          <a:p>
            <a:fld id="{B62A45FB-0764-46FA-94FA-1694663A590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6A816900-80A4-4A78-9DC9-EC7AAC85CF9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2C669CF-D477-4579-8C50-C1DC247162DD}"/>
              </a:ext>
            </a:extLst>
          </p:cNvPr>
          <p:cNvSpPr>
            <a:spLocks noGrp="1"/>
          </p:cNvSpPr>
          <p:nvPr>
            <p:ph type="sldNum" sz="quarter" idx="12"/>
          </p:nvPr>
        </p:nvSpPr>
        <p:spPr/>
        <p:txBody>
          <a:bodyPr/>
          <a:lstStyle/>
          <a:p>
            <a:fld id="{56581101-3A6C-474F-ACC6-DB4FD58209F6}" type="slidenum">
              <a:rPr lang="fr-FR" smtClean="0"/>
              <a:t>‹N°›</a:t>
            </a:fld>
            <a:endParaRPr lang="fr-FR"/>
          </a:p>
        </p:txBody>
      </p:sp>
    </p:spTree>
    <p:extLst>
      <p:ext uri="{BB962C8B-B14F-4D97-AF65-F5344CB8AC3E}">
        <p14:creationId xmlns:p14="http://schemas.microsoft.com/office/powerpoint/2010/main" val="2318375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3A89B2-1A67-47E4-ABD2-C0DBE24B057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7E2A376-A062-4AE3-B620-49A7097D6D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556D8F9-E03A-412B-A46F-B8AB634A702A}"/>
              </a:ext>
            </a:extLst>
          </p:cNvPr>
          <p:cNvSpPr>
            <a:spLocks noGrp="1"/>
          </p:cNvSpPr>
          <p:nvPr>
            <p:ph type="dt" sz="half" idx="10"/>
          </p:nvPr>
        </p:nvSpPr>
        <p:spPr/>
        <p:txBody>
          <a:bodyPr/>
          <a:lstStyle/>
          <a:p>
            <a:fld id="{B62A45FB-0764-46FA-94FA-1694663A590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6EA9A2F6-450D-4C8B-9677-C703E03ED5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2128DF1-79A6-4466-B039-525B96C83735}"/>
              </a:ext>
            </a:extLst>
          </p:cNvPr>
          <p:cNvSpPr>
            <a:spLocks noGrp="1"/>
          </p:cNvSpPr>
          <p:nvPr>
            <p:ph type="sldNum" sz="quarter" idx="12"/>
          </p:nvPr>
        </p:nvSpPr>
        <p:spPr/>
        <p:txBody>
          <a:bodyPr/>
          <a:lstStyle/>
          <a:p>
            <a:fld id="{56581101-3A6C-474F-ACC6-DB4FD58209F6}" type="slidenum">
              <a:rPr lang="fr-FR" smtClean="0"/>
              <a:t>‹N°›</a:t>
            </a:fld>
            <a:endParaRPr lang="fr-FR"/>
          </a:p>
        </p:txBody>
      </p:sp>
    </p:spTree>
    <p:extLst>
      <p:ext uri="{BB962C8B-B14F-4D97-AF65-F5344CB8AC3E}">
        <p14:creationId xmlns:p14="http://schemas.microsoft.com/office/powerpoint/2010/main" val="1358570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D25166-3BD1-4B7D-8C93-A5DC2907D07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568CA20-19E8-4EA9-BCD4-40A468F4734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9588949-C3BD-4613-B8AD-043152FACB7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DCB8967-9C6E-44F7-92CE-DAF0F6835709}"/>
              </a:ext>
            </a:extLst>
          </p:cNvPr>
          <p:cNvSpPr>
            <a:spLocks noGrp="1"/>
          </p:cNvSpPr>
          <p:nvPr>
            <p:ph type="dt" sz="half" idx="10"/>
          </p:nvPr>
        </p:nvSpPr>
        <p:spPr/>
        <p:txBody>
          <a:bodyPr/>
          <a:lstStyle/>
          <a:p>
            <a:fld id="{B62A45FB-0764-46FA-94FA-1694663A5906}" type="datetimeFigureOut">
              <a:rPr lang="fr-FR" smtClean="0"/>
              <a:t>28/12/2023</a:t>
            </a:fld>
            <a:endParaRPr lang="fr-FR"/>
          </a:p>
        </p:txBody>
      </p:sp>
      <p:sp>
        <p:nvSpPr>
          <p:cNvPr id="6" name="Espace réservé du pied de page 5">
            <a:extLst>
              <a:ext uri="{FF2B5EF4-FFF2-40B4-BE49-F238E27FC236}">
                <a16:creationId xmlns:a16="http://schemas.microsoft.com/office/drawing/2014/main" id="{BF5524F5-5E75-45C8-8EA2-C208334A6C5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14586BD-4AFA-40CE-9C34-8DBBA66E6A9E}"/>
              </a:ext>
            </a:extLst>
          </p:cNvPr>
          <p:cNvSpPr>
            <a:spLocks noGrp="1"/>
          </p:cNvSpPr>
          <p:nvPr>
            <p:ph type="sldNum" sz="quarter" idx="12"/>
          </p:nvPr>
        </p:nvSpPr>
        <p:spPr/>
        <p:txBody>
          <a:bodyPr/>
          <a:lstStyle/>
          <a:p>
            <a:fld id="{56581101-3A6C-474F-ACC6-DB4FD58209F6}" type="slidenum">
              <a:rPr lang="fr-FR" smtClean="0"/>
              <a:t>‹N°›</a:t>
            </a:fld>
            <a:endParaRPr lang="fr-FR"/>
          </a:p>
        </p:txBody>
      </p:sp>
    </p:spTree>
    <p:extLst>
      <p:ext uri="{BB962C8B-B14F-4D97-AF65-F5344CB8AC3E}">
        <p14:creationId xmlns:p14="http://schemas.microsoft.com/office/powerpoint/2010/main" val="102410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CFB26E-C880-4C1C-9860-495C8AC5E45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297732E7-01A4-4777-9992-E2ED253BD4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5519290-6D70-4C15-BAB2-5E42A64C747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830726D-3DFC-4F2A-B0DF-5FB4A37CC9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4E3973F-1DF7-404E-88C5-69ECBC48003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AA50D96-82C2-4F1F-BF04-21845037B121}"/>
              </a:ext>
            </a:extLst>
          </p:cNvPr>
          <p:cNvSpPr>
            <a:spLocks noGrp="1"/>
          </p:cNvSpPr>
          <p:nvPr>
            <p:ph type="dt" sz="half" idx="10"/>
          </p:nvPr>
        </p:nvSpPr>
        <p:spPr/>
        <p:txBody>
          <a:bodyPr/>
          <a:lstStyle/>
          <a:p>
            <a:fld id="{B62A45FB-0764-46FA-94FA-1694663A5906}" type="datetimeFigureOut">
              <a:rPr lang="fr-FR" smtClean="0"/>
              <a:t>28/12/2023</a:t>
            </a:fld>
            <a:endParaRPr lang="fr-FR"/>
          </a:p>
        </p:txBody>
      </p:sp>
      <p:sp>
        <p:nvSpPr>
          <p:cNvPr id="8" name="Espace réservé du pied de page 7">
            <a:extLst>
              <a:ext uri="{FF2B5EF4-FFF2-40B4-BE49-F238E27FC236}">
                <a16:creationId xmlns:a16="http://schemas.microsoft.com/office/drawing/2014/main" id="{D2F99F55-80A0-4777-99C7-9AB855CBC54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BF0A3CD-314F-468A-B196-E6FF4F0601AD}"/>
              </a:ext>
            </a:extLst>
          </p:cNvPr>
          <p:cNvSpPr>
            <a:spLocks noGrp="1"/>
          </p:cNvSpPr>
          <p:nvPr>
            <p:ph type="sldNum" sz="quarter" idx="12"/>
          </p:nvPr>
        </p:nvSpPr>
        <p:spPr/>
        <p:txBody>
          <a:bodyPr/>
          <a:lstStyle/>
          <a:p>
            <a:fld id="{56581101-3A6C-474F-ACC6-DB4FD58209F6}" type="slidenum">
              <a:rPr lang="fr-FR" smtClean="0"/>
              <a:t>‹N°›</a:t>
            </a:fld>
            <a:endParaRPr lang="fr-FR"/>
          </a:p>
        </p:txBody>
      </p:sp>
    </p:spTree>
    <p:extLst>
      <p:ext uri="{BB962C8B-B14F-4D97-AF65-F5344CB8AC3E}">
        <p14:creationId xmlns:p14="http://schemas.microsoft.com/office/powerpoint/2010/main" val="2997170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348602-D44F-4191-8A6C-55C6E293D21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9B4E26B-20CE-4E61-A95B-1AC9CEB7B499}"/>
              </a:ext>
            </a:extLst>
          </p:cNvPr>
          <p:cNvSpPr>
            <a:spLocks noGrp="1"/>
          </p:cNvSpPr>
          <p:nvPr>
            <p:ph type="dt" sz="half" idx="10"/>
          </p:nvPr>
        </p:nvSpPr>
        <p:spPr/>
        <p:txBody>
          <a:bodyPr/>
          <a:lstStyle/>
          <a:p>
            <a:fld id="{B62A45FB-0764-46FA-94FA-1694663A5906}" type="datetimeFigureOut">
              <a:rPr lang="fr-FR" smtClean="0"/>
              <a:t>28/12/2023</a:t>
            </a:fld>
            <a:endParaRPr lang="fr-FR"/>
          </a:p>
        </p:txBody>
      </p:sp>
      <p:sp>
        <p:nvSpPr>
          <p:cNvPr id="4" name="Espace réservé du pied de page 3">
            <a:extLst>
              <a:ext uri="{FF2B5EF4-FFF2-40B4-BE49-F238E27FC236}">
                <a16:creationId xmlns:a16="http://schemas.microsoft.com/office/drawing/2014/main" id="{562C9280-EB4A-4015-B0FF-BDE697754A4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42C0021-6C77-411D-BDEF-9CB81CAE3EBE}"/>
              </a:ext>
            </a:extLst>
          </p:cNvPr>
          <p:cNvSpPr>
            <a:spLocks noGrp="1"/>
          </p:cNvSpPr>
          <p:nvPr>
            <p:ph type="sldNum" sz="quarter" idx="12"/>
          </p:nvPr>
        </p:nvSpPr>
        <p:spPr/>
        <p:txBody>
          <a:bodyPr/>
          <a:lstStyle/>
          <a:p>
            <a:fld id="{56581101-3A6C-474F-ACC6-DB4FD58209F6}" type="slidenum">
              <a:rPr lang="fr-FR" smtClean="0"/>
              <a:t>‹N°›</a:t>
            </a:fld>
            <a:endParaRPr lang="fr-FR"/>
          </a:p>
        </p:txBody>
      </p:sp>
    </p:spTree>
    <p:extLst>
      <p:ext uri="{BB962C8B-B14F-4D97-AF65-F5344CB8AC3E}">
        <p14:creationId xmlns:p14="http://schemas.microsoft.com/office/powerpoint/2010/main" val="2402478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132B719-45CC-4CC8-B4D0-EE98EFA43A0E}"/>
              </a:ext>
            </a:extLst>
          </p:cNvPr>
          <p:cNvSpPr>
            <a:spLocks noGrp="1"/>
          </p:cNvSpPr>
          <p:nvPr>
            <p:ph type="dt" sz="half" idx="10"/>
          </p:nvPr>
        </p:nvSpPr>
        <p:spPr/>
        <p:txBody>
          <a:bodyPr/>
          <a:lstStyle/>
          <a:p>
            <a:fld id="{B62A45FB-0764-46FA-94FA-1694663A5906}" type="datetimeFigureOut">
              <a:rPr lang="fr-FR" smtClean="0"/>
              <a:t>28/12/2023</a:t>
            </a:fld>
            <a:endParaRPr lang="fr-FR"/>
          </a:p>
        </p:txBody>
      </p:sp>
      <p:sp>
        <p:nvSpPr>
          <p:cNvPr id="3" name="Espace réservé du pied de page 2">
            <a:extLst>
              <a:ext uri="{FF2B5EF4-FFF2-40B4-BE49-F238E27FC236}">
                <a16:creationId xmlns:a16="http://schemas.microsoft.com/office/drawing/2014/main" id="{FEB2D7CF-E2C2-4CBF-8BB0-8F8F5319456A}"/>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D66175E-60A6-4B90-AC28-6C73933F01E0}"/>
              </a:ext>
            </a:extLst>
          </p:cNvPr>
          <p:cNvSpPr>
            <a:spLocks noGrp="1"/>
          </p:cNvSpPr>
          <p:nvPr>
            <p:ph type="sldNum" sz="quarter" idx="12"/>
          </p:nvPr>
        </p:nvSpPr>
        <p:spPr/>
        <p:txBody>
          <a:bodyPr/>
          <a:lstStyle/>
          <a:p>
            <a:fld id="{56581101-3A6C-474F-ACC6-DB4FD58209F6}" type="slidenum">
              <a:rPr lang="fr-FR" smtClean="0"/>
              <a:t>‹N°›</a:t>
            </a:fld>
            <a:endParaRPr lang="fr-FR"/>
          </a:p>
        </p:txBody>
      </p:sp>
    </p:spTree>
    <p:extLst>
      <p:ext uri="{BB962C8B-B14F-4D97-AF65-F5344CB8AC3E}">
        <p14:creationId xmlns:p14="http://schemas.microsoft.com/office/powerpoint/2010/main" val="1160736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727382-F074-482E-9D3F-22214F3EEB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1A3352B-2F2D-4516-8ACA-5F7A2F0E5C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1375F62-A95F-4ADF-92EF-83CC97DEC0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BE4F686-0AEC-4B9F-8B53-AB4025067786}"/>
              </a:ext>
            </a:extLst>
          </p:cNvPr>
          <p:cNvSpPr>
            <a:spLocks noGrp="1"/>
          </p:cNvSpPr>
          <p:nvPr>
            <p:ph type="dt" sz="half" idx="10"/>
          </p:nvPr>
        </p:nvSpPr>
        <p:spPr/>
        <p:txBody>
          <a:bodyPr/>
          <a:lstStyle/>
          <a:p>
            <a:fld id="{B62A45FB-0764-46FA-94FA-1694663A5906}" type="datetimeFigureOut">
              <a:rPr lang="fr-FR" smtClean="0"/>
              <a:t>28/12/2023</a:t>
            </a:fld>
            <a:endParaRPr lang="fr-FR"/>
          </a:p>
        </p:txBody>
      </p:sp>
      <p:sp>
        <p:nvSpPr>
          <p:cNvPr id="6" name="Espace réservé du pied de page 5">
            <a:extLst>
              <a:ext uri="{FF2B5EF4-FFF2-40B4-BE49-F238E27FC236}">
                <a16:creationId xmlns:a16="http://schemas.microsoft.com/office/drawing/2014/main" id="{2F84B7E5-9BD5-4DF2-8161-83DA1FF2CD3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4848AC7-4C4B-4225-A783-784E77470789}"/>
              </a:ext>
            </a:extLst>
          </p:cNvPr>
          <p:cNvSpPr>
            <a:spLocks noGrp="1"/>
          </p:cNvSpPr>
          <p:nvPr>
            <p:ph type="sldNum" sz="quarter" idx="12"/>
          </p:nvPr>
        </p:nvSpPr>
        <p:spPr/>
        <p:txBody>
          <a:bodyPr/>
          <a:lstStyle/>
          <a:p>
            <a:fld id="{56581101-3A6C-474F-ACC6-DB4FD58209F6}" type="slidenum">
              <a:rPr lang="fr-FR" smtClean="0"/>
              <a:t>‹N°›</a:t>
            </a:fld>
            <a:endParaRPr lang="fr-FR"/>
          </a:p>
        </p:txBody>
      </p:sp>
    </p:spTree>
    <p:extLst>
      <p:ext uri="{BB962C8B-B14F-4D97-AF65-F5344CB8AC3E}">
        <p14:creationId xmlns:p14="http://schemas.microsoft.com/office/powerpoint/2010/main" val="2836496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250091-1934-44A3-BCF2-B4E41FAFC7A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B526917-E7A9-44F3-812B-7B9D25410B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9EFDF4F-92B9-44C9-A593-2A99DAFE47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854B894-A2DF-46CC-82DD-9672CF71F36F}"/>
              </a:ext>
            </a:extLst>
          </p:cNvPr>
          <p:cNvSpPr>
            <a:spLocks noGrp="1"/>
          </p:cNvSpPr>
          <p:nvPr>
            <p:ph type="dt" sz="half" idx="10"/>
          </p:nvPr>
        </p:nvSpPr>
        <p:spPr/>
        <p:txBody>
          <a:bodyPr/>
          <a:lstStyle/>
          <a:p>
            <a:fld id="{B62A45FB-0764-46FA-94FA-1694663A5906}" type="datetimeFigureOut">
              <a:rPr lang="fr-FR" smtClean="0"/>
              <a:t>28/12/2023</a:t>
            </a:fld>
            <a:endParaRPr lang="fr-FR"/>
          </a:p>
        </p:txBody>
      </p:sp>
      <p:sp>
        <p:nvSpPr>
          <p:cNvPr id="6" name="Espace réservé du pied de page 5">
            <a:extLst>
              <a:ext uri="{FF2B5EF4-FFF2-40B4-BE49-F238E27FC236}">
                <a16:creationId xmlns:a16="http://schemas.microsoft.com/office/drawing/2014/main" id="{9DBA5CE4-9657-440F-B3C2-0B1AC2DC87C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3B094AA-C348-4C9F-BE72-ECE30BAECEB9}"/>
              </a:ext>
            </a:extLst>
          </p:cNvPr>
          <p:cNvSpPr>
            <a:spLocks noGrp="1"/>
          </p:cNvSpPr>
          <p:nvPr>
            <p:ph type="sldNum" sz="quarter" idx="12"/>
          </p:nvPr>
        </p:nvSpPr>
        <p:spPr/>
        <p:txBody>
          <a:bodyPr/>
          <a:lstStyle/>
          <a:p>
            <a:fld id="{56581101-3A6C-474F-ACC6-DB4FD58209F6}" type="slidenum">
              <a:rPr lang="fr-FR" smtClean="0"/>
              <a:t>‹N°›</a:t>
            </a:fld>
            <a:endParaRPr lang="fr-FR"/>
          </a:p>
        </p:txBody>
      </p:sp>
    </p:spTree>
    <p:extLst>
      <p:ext uri="{BB962C8B-B14F-4D97-AF65-F5344CB8AC3E}">
        <p14:creationId xmlns:p14="http://schemas.microsoft.com/office/powerpoint/2010/main" val="3402151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BDF8AC4-79EB-4ABC-AA7C-87D8168B86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84C7ED7-2C6F-45FD-B555-72426DC5FD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8EA26A-A82D-461D-BFE1-A89FF2BCE6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2A45FB-0764-46FA-94FA-1694663A590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125EAE2A-1662-4CA0-ACCC-68C4ED47B6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689C365-AAB0-42C5-BF10-5FB63A3ED2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81101-3A6C-474F-ACC6-DB4FD58209F6}" type="slidenum">
              <a:rPr lang="fr-FR" smtClean="0"/>
              <a:t>‹N°›</a:t>
            </a:fld>
            <a:endParaRPr lang="fr-FR"/>
          </a:p>
        </p:txBody>
      </p:sp>
    </p:spTree>
    <p:extLst>
      <p:ext uri="{BB962C8B-B14F-4D97-AF65-F5344CB8AC3E}">
        <p14:creationId xmlns:p14="http://schemas.microsoft.com/office/powerpoint/2010/main" val="3677918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mordorintelligence.com/ar/industry-reports/algeria-renewable-energy-marke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fr.linkedin.com/company/-sce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1ADCD9-60F5-4263-BA30-4648F3A766D6}"/>
              </a:ext>
            </a:extLst>
          </p:cNvPr>
          <p:cNvSpPr>
            <a:spLocks noGrp="1"/>
          </p:cNvSpPr>
          <p:nvPr>
            <p:ph type="ctrTitle"/>
          </p:nvPr>
        </p:nvSpPr>
        <p:spPr/>
        <p:txBody>
          <a:bodyPr>
            <a:normAutofit/>
          </a:bodyPr>
          <a:lstStyle/>
          <a:p>
            <a:r>
              <a:rPr lang="ar-DZ" sz="6600" b="1" dirty="0">
                <a:solidFill>
                  <a:srgbClr val="FF0000"/>
                </a:solidFill>
              </a:rPr>
              <a:t>المحور السادس: أسواق الطاقات المتجددة</a:t>
            </a:r>
            <a:endParaRPr lang="fr-FR" sz="6600" b="1" dirty="0">
              <a:solidFill>
                <a:srgbClr val="FF0000"/>
              </a:solidFill>
            </a:endParaRPr>
          </a:p>
        </p:txBody>
      </p:sp>
    </p:spTree>
    <p:extLst>
      <p:ext uri="{BB962C8B-B14F-4D97-AF65-F5344CB8AC3E}">
        <p14:creationId xmlns:p14="http://schemas.microsoft.com/office/powerpoint/2010/main" val="902073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3A55621-7DCD-4098-823C-16E8DED55722}"/>
              </a:ext>
            </a:extLst>
          </p:cNvPr>
          <p:cNvSpPr>
            <a:spLocks noGrp="1"/>
          </p:cNvSpPr>
          <p:nvPr>
            <p:ph idx="1"/>
          </p:nvPr>
        </p:nvSpPr>
        <p:spPr>
          <a:xfrm>
            <a:off x="1" y="0"/>
            <a:ext cx="12013808" cy="6752491"/>
          </a:xfrm>
        </p:spPr>
        <p:txBody>
          <a:bodyPr>
            <a:normAutofit/>
          </a:bodyPr>
          <a:lstStyle/>
          <a:p>
            <a:pPr lvl="0" algn="r" rtl="1"/>
            <a:r>
              <a:rPr lang="ar-SA" sz="3200" dirty="0"/>
              <a:t>مع بدء تحول العالم نحو الطاقة المتجددة وبدء البلاد في مشاهدة انخفاض في إنتاج النفط والغاز منذ عام 2014 ، وارتفاع الاستهلاك المحلي وزيادة الوعي البيئي ، أصبحت الطاقة الشمسية تحتل دورا بارزا في تطوير مزيج الطاقة في البلاد في السنوات الأخيرة. من المرجح أن تهيمن الطاقة المتجددة على سوق الطاقة في الجزائر</a:t>
            </a:r>
            <a:r>
              <a:rPr lang="fr-FR" sz="3200" dirty="0"/>
              <a:t>.</a:t>
            </a:r>
          </a:p>
          <a:p>
            <a:pPr lvl="0" algn="r" rtl="1"/>
            <a:r>
              <a:rPr lang="ar-SA" sz="3200" dirty="0"/>
              <a:t>مع هدف الطاقة المتجددة</a:t>
            </a:r>
            <a:r>
              <a:rPr lang="fr-FR" sz="3200" dirty="0"/>
              <a:t> </a:t>
            </a:r>
            <a:r>
              <a:rPr lang="ar-SA" sz="3200" dirty="0"/>
              <a:t>لعام 2030 ، كانت الجزائر تهدف إلى تحقيق حصة متجددة بنسبة 27٪ في توليد الكهرباء. من المرجح أن توفر سياسة الحكومة فرصة أفضل لسوق الطاقة الجزائري في المستقبل القريب</a:t>
            </a:r>
            <a:r>
              <a:rPr lang="fr-FR" sz="3200" dirty="0"/>
              <a:t>.</a:t>
            </a:r>
          </a:p>
          <a:p>
            <a:pPr lvl="0" algn="r" rtl="1"/>
            <a:r>
              <a:rPr lang="ar-SA" sz="3200" dirty="0"/>
              <a:t>الجزائر لديها العديد من المشاريع المتجددة الطموحة مع إمكانات الطاقة الشمسية الهائلة ، فإن البلاد مستعدة لاتخاذ قفزة في سوق الطاقة المتجددة. من المرجح أن يؤدي الدعم الحكومي القوي لصناعة الطاقة الشمسية إلى دفع سوق الطاقة في الجزائر خلال فترة </a:t>
            </a:r>
            <a:r>
              <a:rPr lang="ar-SA" sz="3200" dirty="0" err="1"/>
              <a:t>التوقعا</a:t>
            </a:r>
            <a:r>
              <a:rPr lang="ar-DZ" sz="3200" dirty="0"/>
              <a:t>ت.</a:t>
            </a:r>
          </a:p>
          <a:p>
            <a:pPr lvl="0" algn="r" rtl="1"/>
            <a:r>
              <a:rPr lang="ar-DZ" sz="3200" b="1" dirty="0">
                <a:solidFill>
                  <a:srgbClr val="FF0000"/>
                </a:solidFill>
              </a:rPr>
              <a:t>الاطلاع على الموقع :</a:t>
            </a:r>
          </a:p>
          <a:p>
            <a:pPr lvl="0" rtl="1"/>
            <a:r>
              <a:rPr lang="fr-FR" sz="3200" dirty="0">
                <a:hlinkClick r:id="rId3"/>
              </a:rPr>
              <a:t>https://www.mordorintelligence.com/ar/industry-reports/algeria-renewable-energy-market</a:t>
            </a:r>
            <a:endParaRPr lang="ar-DZ" sz="3200" dirty="0"/>
          </a:p>
          <a:p>
            <a:pPr lvl="0" algn="r" rtl="1"/>
            <a:endParaRPr lang="fr-FR" sz="3200" dirty="0"/>
          </a:p>
          <a:p>
            <a:endParaRPr lang="fr-FR" sz="3200" dirty="0"/>
          </a:p>
        </p:txBody>
      </p:sp>
    </p:spTree>
    <p:extLst>
      <p:ext uri="{BB962C8B-B14F-4D97-AF65-F5344CB8AC3E}">
        <p14:creationId xmlns:p14="http://schemas.microsoft.com/office/powerpoint/2010/main" val="3564693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38D079-59E6-4613-BAD0-047BA1270710}"/>
              </a:ext>
            </a:extLst>
          </p:cNvPr>
          <p:cNvSpPr>
            <a:spLocks noGrp="1"/>
          </p:cNvSpPr>
          <p:nvPr>
            <p:ph type="title"/>
          </p:nvPr>
        </p:nvSpPr>
        <p:spPr>
          <a:xfrm>
            <a:off x="0" y="168179"/>
            <a:ext cx="12192000" cy="2054516"/>
          </a:xfrm>
        </p:spPr>
        <p:txBody>
          <a:bodyPr>
            <a:normAutofit/>
          </a:bodyPr>
          <a:lstStyle/>
          <a:p>
            <a:pPr algn="r" rtl="1"/>
            <a:r>
              <a:rPr lang="ar-DZ" sz="3000" b="1" dirty="0">
                <a:solidFill>
                  <a:srgbClr val="FF0000"/>
                </a:solidFill>
                <a:effectLst/>
              </a:rPr>
              <a:t>الشركات الكبرى العاملة في سوق الطاقة المتجددة الجزائري</a:t>
            </a:r>
            <a:r>
              <a:rPr lang="ar-DZ" sz="3000" dirty="0">
                <a:effectLst/>
              </a:rPr>
              <a:t>: الشركة الجزائرية للطاقة الشمسية،</a:t>
            </a:r>
            <a:br>
              <a:rPr lang="ar-DZ" sz="3000" dirty="0">
                <a:effectLst/>
              </a:rPr>
            </a:br>
            <a:r>
              <a:rPr lang="ar-DZ" sz="3000" dirty="0">
                <a:effectLst/>
              </a:rPr>
              <a:t>الشركة الجزائرية للطاقة الكهروضوئية، الزركون للطاقة الخضراء، شركة </a:t>
            </a:r>
            <a:r>
              <a:rPr lang="fr-FR" sz="3000" dirty="0">
                <a:effectLst/>
              </a:rPr>
              <a:t>SCET</a:t>
            </a:r>
            <a:r>
              <a:rPr lang="ar-DZ" sz="3000" dirty="0">
                <a:effectLst/>
              </a:rPr>
              <a:t> (</a:t>
            </a:r>
            <a:r>
              <a:rPr lang="fr-FR" sz="3000" u="sng" dirty="0">
                <a:hlinkClick r:id="rId2"/>
              </a:rPr>
              <a:t>Services Conseil Expertises et Territoires</a:t>
            </a:r>
            <a:r>
              <a:rPr lang="ar-DZ" sz="3000" u="sng" dirty="0"/>
              <a:t>) </a:t>
            </a:r>
            <a:r>
              <a:rPr lang="ar-DZ" sz="3000" dirty="0">
                <a:effectLst/>
              </a:rPr>
              <a:t>الجزائر للطاقة ، </a:t>
            </a:r>
            <a:r>
              <a:rPr lang="da-DK" sz="3000" dirty="0"/>
              <a:t>SKTM SPA</a:t>
            </a:r>
            <a:br>
              <a:rPr lang="da-DK" sz="3000" dirty="0"/>
            </a:br>
            <a:endParaRPr lang="fr-FR" sz="3000" dirty="0"/>
          </a:p>
        </p:txBody>
      </p:sp>
      <p:pic>
        <p:nvPicPr>
          <p:cNvPr id="7" name="Image 6">
            <a:extLst>
              <a:ext uri="{FF2B5EF4-FFF2-40B4-BE49-F238E27FC236}">
                <a16:creationId xmlns:a16="http://schemas.microsoft.com/office/drawing/2014/main" id="{8862A34B-4CB6-44EB-A9A6-5FA1F8F58EF1}"/>
              </a:ext>
            </a:extLst>
          </p:cNvPr>
          <p:cNvPicPr>
            <a:picLocks noChangeAspect="1"/>
          </p:cNvPicPr>
          <p:nvPr/>
        </p:nvPicPr>
        <p:blipFill rotWithShape="1">
          <a:blip r:embed="rId3"/>
          <a:srcRect l="29422" t="37847" r="46462" b="9900"/>
          <a:stretch/>
        </p:blipFill>
        <p:spPr>
          <a:xfrm>
            <a:off x="0" y="1617785"/>
            <a:ext cx="11774658" cy="5237332"/>
          </a:xfrm>
          <a:prstGeom prst="rect">
            <a:avLst/>
          </a:prstGeom>
        </p:spPr>
      </p:pic>
    </p:spTree>
    <p:extLst>
      <p:ext uri="{BB962C8B-B14F-4D97-AF65-F5344CB8AC3E}">
        <p14:creationId xmlns:p14="http://schemas.microsoft.com/office/powerpoint/2010/main" val="2949799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6371BD-DBEA-4838-8839-F67D8B0B521B}"/>
              </a:ext>
            </a:extLst>
          </p:cNvPr>
          <p:cNvSpPr>
            <a:spLocks noGrp="1"/>
          </p:cNvSpPr>
          <p:nvPr>
            <p:ph type="title"/>
          </p:nvPr>
        </p:nvSpPr>
        <p:spPr>
          <a:xfrm>
            <a:off x="211015" y="53071"/>
            <a:ext cx="11563643" cy="973871"/>
          </a:xfrm>
        </p:spPr>
        <p:txBody>
          <a:bodyPr>
            <a:normAutofit/>
          </a:bodyPr>
          <a:lstStyle/>
          <a:p>
            <a:pPr algn="ctr"/>
            <a:r>
              <a:rPr lang="ar-DZ" sz="3200" b="1" dirty="0">
                <a:solidFill>
                  <a:srgbClr val="FF0000"/>
                </a:solidFill>
              </a:rPr>
              <a:t>رابعا: اتجاهات أسواق الطاقة العالمية في ظل التغيرات الراهنة</a:t>
            </a:r>
            <a:endParaRPr lang="fr-FR" sz="3200" b="1" dirty="0">
              <a:solidFill>
                <a:srgbClr val="FF0000"/>
              </a:solidFill>
            </a:endParaRPr>
          </a:p>
        </p:txBody>
      </p:sp>
      <p:sp>
        <p:nvSpPr>
          <p:cNvPr id="3" name="Espace réservé du contenu 2">
            <a:extLst>
              <a:ext uri="{FF2B5EF4-FFF2-40B4-BE49-F238E27FC236}">
                <a16:creationId xmlns:a16="http://schemas.microsoft.com/office/drawing/2014/main" id="{A2573600-2B1F-498C-B17B-157B6E4FE2D1}"/>
              </a:ext>
            </a:extLst>
          </p:cNvPr>
          <p:cNvSpPr>
            <a:spLocks noGrp="1"/>
          </p:cNvSpPr>
          <p:nvPr>
            <p:ph idx="1"/>
          </p:nvPr>
        </p:nvSpPr>
        <p:spPr>
          <a:xfrm>
            <a:off x="0" y="844062"/>
            <a:ext cx="12192000" cy="6013938"/>
          </a:xfrm>
        </p:spPr>
        <p:txBody>
          <a:bodyPr>
            <a:normAutofit fontScale="92500" lnSpcReduction="10000"/>
          </a:bodyPr>
          <a:lstStyle/>
          <a:p>
            <a:pPr marL="0" indent="0" algn="r" rtl="1">
              <a:buNone/>
            </a:pPr>
            <a:r>
              <a:rPr lang="ar-SA" dirty="0"/>
              <a:t>تواجه أسواق الطاقة العالمية عددًا من التغييرات المهمة، بما في ذلك الانتقال إلى الطاقة المتجددة، وتقلب أسعار الطاقة، والجيوسياسية. تؤثر هذه التغييرات على هيكل الأسواق وأسعار الطاقة والأمن </a:t>
            </a:r>
            <a:r>
              <a:rPr lang="ar-DZ" dirty="0" err="1"/>
              <a:t>الطاقوي</a:t>
            </a:r>
            <a:r>
              <a:rPr lang="ar-SA" dirty="0"/>
              <a:t>.</a:t>
            </a:r>
            <a:endParaRPr lang="fr-FR" dirty="0"/>
          </a:p>
          <a:p>
            <a:pPr algn="r" rtl="1"/>
            <a:r>
              <a:rPr lang="ar-SA" b="1" dirty="0">
                <a:solidFill>
                  <a:srgbClr val="FF0000"/>
                </a:solidFill>
              </a:rPr>
              <a:t>الانتقال إلى الطاقة المتجددة</a:t>
            </a:r>
            <a:r>
              <a:rPr lang="ar-DZ" b="1" dirty="0">
                <a:solidFill>
                  <a:srgbClr val="FF0000"/>
                </a:solidFill>
              </a:rPr>
              <a:t>: </a:t>
            </a:r>
            <a:r>
              <a:rPr lang="ar-DZ" dirty="0"/>
              <a:t>ا</a:t>
            </a:r>
            <a:r>
              <a:rPr lang="ar-SA" dirty="0"/>
              <a:t>حد أهم التغييرات هو الانتقال إلى الطاقة المتجددة. تزداد الطلب على الطاقة المتجددة حيث يسعى المستهلكون والشركات إلى تقليل تأثيرهم البيئي. هذه الاتجاه مدعوم بالسياسات الحكومية التي تشجع على تطوير الطاقة المتجددة.</a:t>
            </a:r>
            <a:endParaRPr lang="fr-FR" dirty="0"/>
          </a:p>
          <a:p>
            <a:pPr marL="0" indent="0" algn="r" rtl="1">
              <a:buNone/>
            </a:pPr>
            <a:r>
              <a:rPr lang="ar-SA" dirty="0"/>
              <a:t>يؤثر الانتقال إلى الطاقة المتجددة على هيكل أسواق الطاقة. تنمو أسواق الطاقة المتجددة بسرعة، بينما تتراجع أسواق الوقود الأحفوري. تنخفض أسعار الطاقة المتجددة أيضًا، مما يجعلها أكثر تنافسية.</a:t>
            </a:r>
            <a:endParaRPr lang="fr-FR" dirty="0"/>
          </a:p>
          <a:p>
            <a:pPr algn="r" rtl="1"/>
            <a:r>
              <a:rPr lang="ar-SA" b="1" dirty="0">
                <a:solidFill>
                  <a:srgbClr val="FF0000"/>
                </a:solidFill>
              </a:rPr>
              <a:t>تقلب أسعار الطاقة</a:t>
            </a:r>
            <a:r>
              <a:rPr lang="ar-DZ" b="1" dirty="0">
                <a:solidFill>
                  <a:srgbClr val="FF0000"/>
                </a:solidFill>
              </a:rPr>
              <a:t>: </a:t>
            </a:r>
            <a:r>
              <a:rPr lang="ar-SA" dirty="0"/>
              <a:t>أسعار الطاقة متقلبة، مما يجعل من الصعب التخطيط للاستثمارات والعمليات. ترجع هذه التقلبات إلى عدد من العوامل، بما في ذلك الجيوسياسية، والظروف الجوية، والطلب.</a:t>
            </a:r>
            <a:endParaRPr lang="fr-FR" dirty="0"/>
          </a:p>
          <a:p>
            <a:pPr algn="r" rtl="1"/>
            <a:r>
              <a:rPr lang="ar-SA" dirty="0"/>
              <a:t>تقلب أسعار الطاقة هو تحدٍ للاعبين في أسواق الطاقة. يمكن أن يؤدي إلى خسائر مالية واضطرابات في سلسلة التوريد.</a:t>
            </a:r>
            <a:endParaRPr lang="fr-FR" dirty="0"/>
          </a:p>
          <a:p>
            <a:pPr algn="r" rtl="1"/>
            <a:r>
              <a:rPr lang="ar-SA" b="1" dirty="0">
                <a:solidFill>
                  <a:srgbClr val="FF0000"/>
                </a:solidFill>
              </a:rPr>
              <a:t>الجيوسياسية</a:t>
            </a:r>
            <a:r>
              <a:rPr lang="ar-DZ" dirty="0"/>
              <a:t> : </a:t>
            </a:r>
            <a:r>
              <a:rPr lang="ar-SA" dirty="0"/>
              <a:t>تلعب الجيوسياسية دورًا مهمًا في أسواق الطاقة. يمكن أن يؤدي التوتر الجيوسياسي إلى تعطيل الإمداد بالطاقة وارتفاع الأسعار.</a:t>
            </a:r>
            <a:endParaRPr lang="fr-FR" dirty="0"/>
          </a:p>
          <a:p>
            <a:pPr algn="r" rtl="1"/>
            <a:r>
              <a:rPr lang="ar-SA" dirty="0"/>
              <a:t>كان للحرب في أوكرانيا تأثير كبير على أسواق الطاقة العالمية. أدت إلى ارتفاع أسعار النفط والغاز الطبيعي، فضلاً عن اضطرابات الإمداد.</a:t>
            </a:r>
            <a:endParaRPr lang="fr-FR" dirty="0"/>
          </a:p>
          <a:p>
            <a:pPr marL="0" indent="0" algn="r" rtl="1">
              <a:buNone/>
            </a:pPr>
            <a:endParaRPr lang="fr-FR" dirty="0"/>
          </a:p>
        </p:txBody>
      </p:sp>
    </p:spTree>
    <p:extLst>
      <p:ext uri="{BB962C8B-B14F-4D97-AF65-F5344CB8AC3E}">
        <p14:creationId xmlns:p14="http://schemas.microsoft.com/office/powerpoint/2010/main" val="456436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DC40CE-ED80-4270-8286-535226790A0D}"/>
              </a:ext>
            </a:extLst>
          </p:cNvPr>
          <p:cNvSpPr>
            <a:spLocks noGrp="1"/>
          </p:cNvSpPr>
          <p:nvPr>
            <p:ph type="title"/>
          </p:nvPr>
        </p:nvSpPr>
        <p:spPr>
          <a:xfrm>
            <a:off x="838200" y="374442"/>
            <a:ext cx="10515600" cy="697597"/>
          </a:xfrm>
        </p:spPr>
        <p:txBody>
          <a:bodyPr>
            <a:normAutofit fontScale="90000"/>
          </a:bodyPr>
          <a:lstStyle/>
          <a:p>
            <a:pPr algn="ctr"/>
            <a:r>
              <a:rPr lang="ar-DZ" b="1" dirty="0">
                <a:solidFill>
                  <a:srgbClr val="FF0000"/>
                </a:solidFill>
              </a:rPr>
              <a:t>خامسا: </a:t>
            </a:r>
            <a:r>
              <a:rPr lang="ar-SA" b="1" dirty="0">
                <a:solidFill>
                  <a:srgbClr val="FF0000"/>
                </a:solidFill>
              </a:rPr>
              <a:t>آفاق أسواق الطاقة العالمية</a:t>
            </a:r>
            <a:br>
              <a:rPr lang="fr-FR" b="1" dirty="0">
                <a:solidFill>
                  <a:srgbClr val="FF0000"/>
                </a:solidFill>
              </a:rPr>
            </a:br>
            <a:endParaRPr lang="fr-FR" b="1" dirty="0">
              <a:solidFill>
                <a:srgbClr val="FF0000"/>
              </a:solidFill>
            </a:endParaRPr>
          </a:p>
        </p:txBody>
      </p:sp>
      <p:sp>
        <p:nvSpPr>
          <p:cNvPr id="3" name="Espace réservé du contenu 2">
            <a:extLst>
              <a:ext uri="{FF2B5EF4-FFF2-40B4-BE49-F238E27FC236}">
                <a16:creationId xmlns:a16="http://schemas.microsoft.com/office/drawing/2014/main" id="{CBD8B990-F1EA-44B1-84FF-C47104B19F4F}"/>
              </a:ext>
            </a:extLst>
          </p:cNvPr>
          <p:cNvSpPr>
            <a:spLocks noGrp="1"/>
          </p:cNvSpPr>
          <p:nvPr>
            <p:ph idx="1"/>
          </p:nvPr>
        </p:nvSpPr>
        <p:spPr>
          <a:xfrm>
            <a:off x="0" y="914400"/>
            <a:ext cx="12192000" cy="5943600"/>
          </a:xfrm>
        </p:spPr>
        <p:txBody>
          <a:bodyPr>
            <a:noAutofit/>
          </a:bodyPr>
          <a:lstStyle/>
          <a:p>
            <a:pPr algn="r" rtl="1"/>
            <a:r>
              <a:rPr lang="ar-SA" sz="3000" dirty="0"/>
              <a:t>فيما يلي بعض الاتجاهات المحددة التي من المتوقع أن تشكل أسواق الطاقة العالمية في السنوات القادمة:</a:t>
            </a:r>
            <a:endParaRPr lang="fr-FR" sz="3000" dirty="0"/>
          </a:p>
          <a:p>
            <a:pPr algn="r" rtl="1"/>
            <a:r>
              <a:rPr lang="ar-SA" sz="3000" dirty="0">
                <a:solidFill>
                  <a:srgbClr val="FF0000"/>
                </a:solidFill>
              </a:rPr>
              <a:t>نمو الطلب على الطاقة</a:t>
            </a:r>
            <a:r>
              <a:rPr lang="ar-SA" sz="3000" dirty="0"/>
              <a:t>: </a:t>
            </a:r>
            <a:r>
              <a:rPr lang="ar-DZ" sz="3000" dirty="0"/>
              <a:t>يرجع بشكل أساسي إلى النمو السكاني والاقتصادي العالميين. من المتوقع أن ينمو عدد سكان العالم بنحو 2.2 مليار نسمة بحلول عام 2050، مما سيؤدي إلى زيادة الطلب على الطاقة للاحتياجات الأساسية، مثل الغذاء، والماء الساخن، والإضاءة. كما سيؤدي النمو الاقتصادي العالمي إلى زيادة الطلب على الطاقة للاحتياجات الصناعية والتجارية فمن المتوقع أن ينمو الطلب العالمي على الطاقة بنسبة 28٪ بحلول عام 2050، مما سيؤدي إلى نمو أسواق الطاقة.</a:t>
            </a:r>
          </a:p>
          <a:p>
            <a:pPr algn="r" rtl="1"/>
            <a:r>
              <a:rPr lang="ar-DZ" sz="3000" dirty="0">
                <a:solidFill>
                  <a:srgbClr val="FF0000"/>
                </a:solidFill>
              </a:rPr>
              <a:t>الاتجاهات التكنولوجية</a:t>
            </a:r>
            <a:r>
              <a:rPr lang="en-US" sz="3000" dirty="0">
                <a:solidFill>
                  <a:srgbClr val="FF0000"/>
                </a:solidFill>
              </a:rPr>
              <a:t>:</a:t>
            </a:r>
            <a:r>
              <a:rPr lang="ar-DZ" sz="3000" dirty="0">
                <a:solidFill>
                  <a:srgbClr val="FF0000"/>
                </a:solidFill>
              </a:rPr>
              <a:t> </a:t>
            </a:r>
            <a:r>
              <a:rPr lang="ar-DZ" sz="3000" dirty="0"/>
              <a:t>تساهم أيضًا في نمو أسواق الطاقة. التقدم التكنولوجي في مجال كفاءة الطاقة ومصادر الطاقة المتجددة يسمح بإنتاج الطاقة واستخدامها بطريقة أكثر كفاءة واستدامة.</a:t>
            </a:r>
          </a:p>
          <a:p>
            <a:pPr lvl="0" algn="r" rtl="1"/>
            <a:r>
              <a:rPr lang="ar-SA" sz="3000" dirty="0">
                <a:solidFill>
                  <a:srgbClr val="FF0000"/>
                </a:solidFill>
              </a:rPr>
              <a:t>انخفاض تكاليف تكنولوجيا الطاقة المتجددة</a:t>
            </a:r>
            <a:r>
              <a:rPr lang="ar-SA" sz="3000" dirty="0"/>
              <a:t>: من المتوقع أن تستمر تكاليف تكنولوجيا الطاقة المتجددة، مثل الطاقة الشمسية وطاقة الرياح، في الانخفاض، مما يجعلها أكثر تنافسية.</a:t>
            </a:r>
            <a:endParaRPr lang="fr-FR" sz="3000" dirty="0"/>
          </a:p>
          <a:p>
            <a:pPr algn="r"/>
            <a:endParaRPr lang="fr-FR" sz="3000" dirty="0"/>
          </a:p>
        </p:txBody>
      </p:sp>
    </p:spTree>
    <p:extLst>
      <p:ext uri="{BB962C8B-B14F-4D97-AF65-F5344CB8AC3E}">
        <p14:creationId xmlns:p14="http://schemas.microsoft.com/office/powerpoint/2010/main" val="2000524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C1615D2-B5A0-4C23-8FC2-FC768226045E}"/>
              </a:ext>
            </a:extLst>
          </p:cNvPr>
          <p:cNvSpPr>
            <a:spLocks noGrp="1"/>
          </p:cNvSpPr>
          <p:nvPr>
            <p:ph idx="1"/>
          </p:nvPr>
        </p:nvSpPr>
        <p:spPr>
          <a:xfrm>
            <a:off x="0" y="0"/>
            <a:ext cx="11353800" cy="6991643"/>
          </a:xfrm>
        </p:spPr>
        <p:txBody>
          <a:bodyPr>
            <a:normAutofit/>
          </a:bodyPr>
          <a:lstStyle/>
          <a:p>
            <a:pPr algn="r" rtl="1"/>
            <a:endParaRPr lang="ar-DZ" dirty="0">
              <a:solidFill>
                <a:srgbClr val="FF0000"/>
              </a:solidFill>
            </a:endParaRPr>
          </a:p>
          <a:p>
            <a:pPr algn="r" rtl="1"/>
            <a:endParaRPr lang="ar-DZ" dirty="0">
              <a:solidFill>
                <a:srgbClr val="FF0000"/>
              </a:solidFill>
            </a:endParaRPr>
          </a:p>
          <a:p>
            <a:pPr algn="r" rtl="1"/>
            <a:endParaRPr lang="ar-DZ" dirty="0">
              <a:solidFill>
                <a:srgbClr val="FF0000"/>
              </a:solidFill>
            </a:endParaRPr>
          </a:p>
          <a:p>
            <a:pPr algn="r" rtl="1"/>
            <a:r>
              <a:rPr lang="ar-SA" dirty="0">
                <a:solidFill>
                  <a:srgbClr val="FF0000"/>
                </a:solidFill>
              </a:rPr>
              <a:t>زيادة المنافسة: </a:t>
            </a:r>
            <a:r>
              <a:rPr lang="ar-SA" dirty="0"/>
              <a:t>من المتوقع أن يصبح سوق الطاقة أكثر تنافسية، مع ظهور لاعبين جدد، مثل الشركات التكنولوجية</a:t>
            </a:r>
            <a:r>
              <a:rPr lang="ar-DZ" dirty="0"/>
              <a:t>، نمو أسواق الطاقة يوفر العديد من الفرص للشركات والمستثمرين. الشركات العاملة في مجالات إنتاج وتوزيع وتسويق الطاقة من المرجح أن تستفيد من هذه النمو. يمكن للمستثمرين أيضًا الاستفادة من نمو أسواق الطاقة من خلال الاستثمار في الشركات </a:t>
            </a:r>
            <a:r>
              <a:rPr lang="ar-DZ" sz="3200" dirty="0"/>
              <a:t>والمشاريع</a:t>
            </a:r>
            <a:r>
              <a:rPr lang="ar-DZ" dirty="0"/>
              <a:t> المرتبطة بالطاقة.</a:t>
            </a:r>
          </a:p>
          <a:p>
            <a:pPr algn="r" rtl="1"/>
            <a:r>
              <a:rPr lang="ar-DZ" dirty="0">
                <a:solidFill>
                  <a:srgbClr val="FF0000"/>
                </a:solidFill>
              </a:rPr>
              <a:t>السياسات الحكومية الداعمة للطاقة</a:t>
            </a:r>
          </a:p>
          <a:p>
            <a:pPr lvl="0" algn="r" rtl="1"/>
            <a:endParaRPr lang="fr-FR" dirty="0"/>
          </a:p>
          <a:p>
            <a:pPr algn="r" rtl="1"/>
            <a:endParaRPr lang="fr-FR" dirty="0"/>
          </a:p>
        </p:txBody>
      </p:sp>
    </p:spTree>
    <p:extLst>
      <p:ext uri="{BB962C8B-B14F-4D97-AF65-F5344CB8AC3E}">
        <p14:creationId xmlns:p14="http://schemas.microsoft.com/office/powerpoint/2010/main" val="2611158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A5F824-CA14-4A62-8F97-CB2844437745}"/>
              </a:ext>
            </a:extLst>
          </p:cNvPr>
          <p:cNvSpPr>
            <a:spLocks noGrp="1"/>
          </p:cNvSpPr>
          <p:nvPr>
            <p:ph type="title"/>
          </p:nvPr>
        </p:nvSpPr>
        <p:spPr>
          <a:xfrm>
            <a:off x="838200" y="699871"/>
            <a:ext cx="10515600" cy="2729130"/>
          </a:xfrm>
        </p:spPr>
        <p:txBody>
          <a:bodyPr>
            <a:normAutofit/>
          </a:bodyPr>
          <a:lstStyle/>
          <a:p>
            <a:pPr algn="r"/>
            <a:r>
              <a:rPr lang="ar-DZ" dirty="0"/>
              <a:t>الطاقة المتجددة هي طاقة يتم توليدها من مصادر لا تنضب مثل الشمس و الرياح والياه غالبا ما تكون مصادر الطاقة المتجددة صغيرة ومتوزعة مما يجعلها اكثر ملاءمة للإدارة اللامركزية  </a:t>
            </a:r>
            <a:endParaRPr lang="fr-FR" dirty="0"/>
          </a:p>
        </p:txBody>
      </p:sp>
      <p:pic>
        <p:nvPicPr>
          <p:cNvPr id="4" name="Espace réservé du contenu 3">
            <a:extLst>
              <a:ext uri="{FF2B5EF4-FFF2-40B4-BE49-F238E27FC236}">
                <a16:creationId xmlns:a16="http://schemas.microsoft.com/office/drawing/2014/main" id="{9F037D17-B7A4-43DB-B585-8E4FFFE8D428}"/>
              </a:ext>
            </a:extLst>
          </p:cNvPr>
          <p:cNvPicPr>
            <a:picLocks noGrp="1"/>
          </p:cNvPicPr>
          <p:nvPr>
            <p:ph idx="1"/>
          </p:nvPr>
        </p:nvPicPr>
        <p:blipFill rotWithShape="1">
          <a:blip r:embed="rId2"/>
          <a:srcRect t="13680" r="3975" b="66577"/>
          <a:stretch/>
        </p:blipFill>
        <p:spPr>
          <a:xfrm>
            <a:off x="452510" y="3742006"/>
            <a:ext cx="10901290" cy="2729131"/>
          </a:xfrm>
          <a:prstGeom prst="rect">
            <a:avLst/>
          </a:prstGeom>
        </p:spPr>
      </p:pic>
    </p:spTree>
    <p:extLst>
      <p:ext uri="{BB962C8B-B14F-4D97-AF65-F5344CB8AC3E}">
        <p14:creationId xmlns:p14="http://schemas.microsoft.com/office/powerpoint/2010/main" val="3890892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378C90-0E4C-4E3D-993C-5294353B071C}"/>
              </a:ext>
            </a:extLst>
          </p:cNvPr>
          <p:cNvSpPr>
            <a:spLocks noGrp="1"/>
          </p:cNvSpPr>
          <p:nvPr>
            <p:ph type="title"/>
          </p:nvPr>
        </p:nvSpPr>
        <p:spPr/>
        <p:txBody>
          <a:bodyPr/>
          <a:lstStyle/>
          <a:p>
            <a:pPr algn="ctr" rtl="1"/>
            <a:r>
              <a:rPr lang="ar-DZ" b="1" dirty="0">
                <a:solidFill>
                  <a:srgbClr val="FF0000"/>
                </a:solidFill>
              </a:rPr>
              <a:t>أولا: خصائص أسواق الطاقة المتجددة</a:t>
            </a:r>
            <a:endParaRPr lang="fr-FR" b="1" dirty="0">
              <a:solidFill>
                <a:srgbClr val="FF0000"/>
              </a:solidFill>
            </a:endParaRPr>
          </a:p>
        </p:txBody>
      </p:sp>
      <p:sp>
        <p:nvSpPr>
          <p:cNvPr id="4" name="Espace réservé du contenu 2">
            <a:extLst>
              <a:ext uri="{FF2B5EF4-FFF2-40B4-BE49-F238E27FC236}">
                <a16:creationId xmlns:a16="http://schemas.microsoft.com/office/drawing/2014/main" id="{DEB2399A-7447-4730-8CDC-C3041A38BCAA}"/>
              </a:ext>
            </a:extLst>
          </p:cNvPr>
          <p:cNvSpPr>
            <a:spLocks noGrp="1"/>
          </p:cNvSpPr>
          <p:nvPr>
            <p:ph idx="1"/>
          </p:nvPr>
        </p:nvSpPr>
        <p:spPr>
          <a:xfrm>
            <a:off x="281354" y="1825624"/>
            <a:ext cx="11704320" cy="4856529"/>
          </a:xfrm>
        </p:spPr>
        <p:txBody>
          <a:bodyPr>
            <a:normAutofit/>
          </a:bodyPr>
          <a:lstStyle/>
          <a:p>
            <a:pPr marL="514350" indent="-514350" algn="r" rtl="1">
              <a:buFont typeface="+mj-lt"/>
              <a:buAutoNum type="arabicPeriod"/>
            </a:pPr>
            <a:r>
              <a:rPr lang="ar-DZ" sz="3200" b="1" dirty="0">
                <a:solidFill>
                  <a:srgbClr val="FF0000"/>
                </a:solidFill>
              </a:rPr>
              <a:t>تعريف سوق الطاقات المتجددة : </a:t>
            </a:r>
            <a:r>
              <a:rPr lang="ar-DZ" sz="3200" dirty="0"/>
              <a:t>هو السوق الذي يتعامل في شراء وبيع الطاقة المتجددة، مثل الطاقة الشمسية وطاقة الرياح والطاقة الكهرومائية. ينمو هذا السوق بسرعة، حيث تسعى البلدان إلى تقليل اعتمادها على الوقود الأحفوري وتلبية أهدافها المناخية.</a:t>
            </a:r>
          </a:p>
          <a:p>
            <a:pPr marL="514350" indent="-514350" algn="r" rtl="1">
              <a:buFont typeface="+mj-lt"/>
              <a:buAutoNum type="arabicPeriod"/>
            </a:pPr>
            <a:r>
              <a:rPr lang="ar-DZ" sz="3200" b="1" dirty="0">
                <a:solidFill>
                  <a:srgbClr val="FF0000"/>
                </a:solidFill>
              </a:rPr>
              <a:t>حجم سوق الطاقات المتجددة</a:t>
            </a:r>
          </a:p>
          <a:p>
            <a:pPr algn="r" rtl="1"/>
            <a:r>
              <a:rPr lang="ar-DZ" sz="3200" dirty="0"/>
              <a:t>من المتوقع أن يصل حجم سوق الطاقات المتجددة إلى 1.6 تريليون دولار أمريكي بحلول عام 2028، بمعدل نمو سنوي مركب قدره 8.5٪. يقود النمو في سوق الطاقات المتجددة الطلب المتزايد على الطاقة في الأسواق الناشئة، والدعم الحكومي للطاقة المتجددة، والتقدم التكنولوجي في مجال توليد الطاقة المتجددة.</a:t>
            </a:r>
          </a:p>
          <a:p>
            <a:pPr algn="r" rtl="1"/>
            <a:endParaRPr lang="fr-FR" sz="3200" dirty="0"/>
          </a:p>
        </p:txBody>
      </p:sp>
    </p:spTree>
    <p:extLst>
      <p:ext uri="{BB962C8B-B14F-4D97-AF65-F5344CB8AC3E}">
        <p14:creationId xmlns:p14="http://schemas.microsoft.com/office/powerpoint/2010/main" val="3831883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4BC4427-62AB-4E69-9908-F51A7AC851E9}"/>
              </a:ext>
            </a:extLst>
          </p:cNvPr>
          <p:cNvSpPr>
            <a:spLocks noGrp="1"/>
          </p:cNvSpPr>
          <p:nvPr>
            <p:ph idx="1"/>
          </p:nvPr>
        </p:nvSpPr>
        <p:spPr>
          <a:xfrm>
            <a:off x="0" y="0"/>
            <a:ext cx="12192000" cy="6858000"/>
          </a:xfrm>
        </p:spPr>
        <p:txBody>
          <a:bodyPr>
            <a:normAutofit/>
          </a:bodyPr>
          <a:lstStyle/>
          <a:p>
            <a:pPr marL="0" indent="0" algn="r" rtl="1">
              <a:buNone/>
            </a:pPr>
            <a:r>
              <a:rPr lang="ar-DZ" b="1" dirty="0">
                <a:solidFill>
                  <a:srgbClr val="FF0000"/>
                </a:solidFill>
              </a:rPr>
              <a:t>وتتمثل اهم خصائص أسواق الطاقة المتجددة </a:t>
            </a:r>
            <a:r>
              <a:rPr lang="ar-DZ" b="1" dirty="0" err="1">
                <a:solidFill>
                  <a:srgbClr val="FF0000"/>
                </a:solidFill>
              </a:rPr>
              <a:t>فيمايلي</a:t>
            </a:r>
            <a:r>
              <a:rPr lang="ar-DZ" b="1" dirty="0">
                <a:solidFill>
                  <a:srgbClr val="FF0000"/>
                </a:solidFill>
              </a:rPr>
              <a:t>:</a:t>
            </a:r>
          </a:p>
          <a:p>
            <a:pPr algn="r" rtl="1"/>
            <a:r>
              <a:rPr lang="ar-DZ" dirty="0">
                <a:solidFill>
                  <a:srgbClr val="FF0000"/>
                </a:solidFill>
              </a:rPr>
              <a:t>التقلب</a:t>
            </a:r>
            <a:r>
              <a:rPr lang="ar-DZ" dirty="0"/>
              <a:t> هي إحدى الخصائص الرئيسية لأسواق الطاقة المتجددة. إنتاج الطاقة المتجددة متقطع، لأنه يعتمد على الظروف الجوية. على سبيل المثال، تكون إنتاج الطاقة الشمسية أعلى خلال النهار وإنتاج الطاقة الريحية أعلى في الليل. يمكن أن يؤدي ذلك إلى تقلب أسعار الطاقة المتجددة، لأن العرض والطلب ليسا دائمًا متوازنين.</a:t>
            </a:r>
          </a:p>
          <a:p>
            <a:pPr algn="r" rtl="1"/>
            <a:r>
              <a:rPr lang="ar-DZ" dirty="0">
                <a:solidFill>
                  <a:srgbClr val="FF0000"/>
                </a:solidFill>
              </a:rPr>
              <a:t>التعقيد</a:t>
            </a:r>
            <a:r>
              <a:rPr lang="ar-DZ" dirty="0"/>
              <a:t> هي سمة مهمة أخرى لأسواق الطاقة المتجددة. تتضمن هذه الأسواق العديد من الجهات الفاعلة، مثل منتجي الطاقة المتجددة والمستهلكين والمنظمين والمستثمرين. يجب على منتجي الطاقة المتجددة إيجاد طرق لتسويق إنتاجهم، ويجب على المستهلكين إيجاد طرق لشراء الطاقة المتجددة، ويجب على المنظمين وضع قواعد ولوائح لحماية المستهلكين والإنتاج.</a:t>
            </a:r>
          </a:p>
          <a:p>
            <a:pPr algn="r" rtl="1"/>
            <a:r>
              <a:rPr lang="ar-DZ" dirty="0">
                <a:solidFill>
                  <a:srgbClr val="FF0000"/>
                </a:solidFill>
              </a:rPr>
              <a:t>عدم اليقين </a:t>
            </a:r>
            <a:r>
              <a:rPr lang="ar-DZ" dirty="0"/>
              <a:t>هو سمة متأصلة في تطوير أسواق الطاقة المتجددة. يعتمد تطوير هذه الأسواق على عوامل مثل التقدم التكنولوجي والسياسة الحكومية وتغير المناخ. على سبيل المثال، يمكن أن يؤدي التقدم التكنولوجي إلى انخفاض تكاليف الإنتاج للطاقة المتجددة، مما قد يؤدي إلى زيادة الطلب. يمكن أن يكون للسياسة الحكومية أيضًا تأثير على أسواق الطاقة المتجددة، حيث يمكن للحكومات وضع سياسات لدعم الطاقة المتجددة. يمكن أن يؤثر تغير المناخ أيضًا على أسواق الطاقة المتجددة، حيث يمكن أن يغير الظروف الجوية وبالتالي إنتاج الطاقة المتجددة.</a:t>
            </a:r>
            <a:endParaRPr lang="fr-FR" b="1" dirty="0">
              <a:solidFill>
                <a:srgbClr val="FF0000"/>
              </a:solidFill>
            </a:endParaRPr>
          </a:p>
        </p:txBody>
      </p:sp>
    </p:spTree>
    <p:extLst>
      <p:ext uri="{BB962C8B-B14F-4D97-AF65-F5344CB8AC3E}">
        <p14:creationId xmlns:p14="http://schemas.microsoft.com/office/powerpoint/2010/main" val="4238195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C86CE-1ACD-4898-B674-A6B79C0FFDEB}"/>
              </a:ext>
            </a:extLst>
          </p:cNvPr>
          <p:cNvSpPr>
            <a:spLocks noGrp="1"/>
          </p:cNvSpPr>
          <p:nvPr>
            <p:ph type="title"/>
          </p:nvPr>
        </p:nvSpPr>
        <p:spPr>
          <a:xfrm>
            <a:off x="838200" y="0"/>
            <a:ext cx="10515600" cy="1325563"/>
          </a:xfrm>
        </p:spPr>
        <p:txBody>
          <a:bodyPr/>
          <a:lstStyle/>
          <a:p>
            <a:pPr algn="ctr"/>
            <a:r>
              <a:rPr lang="ar-DZ" b="1" dirty="0" err="1">
                <a:solidFill>
                  <a:srgbClr val="FF0000"/>
                </a:solidFill>
              </a:rPr>
              <a:t>ثانيا:أنواع</a:t>
            </a:r>
            <a:r>
              <a:rPr lang="ar-DZ" b="1" dirty="0">
                <a:solidFill>
                  <a:srgbClr val="FF0000"/>
                </a:solidFill>
              </a:rPr>
              <a:t> اسواق الطاقات المتجددة</a:t>
            </a:r>
            <a:br>
              <a:rPr lang="ar-DZ" b="1" dirty="0">
                <a:solidFill>
                  <a:srgbClr val="FF0000"/>
                </a:solidFill>
              </a:rPr>
            </a:br>
            <a:endParaRPr lang="fr-FR" b="1" dirty="0">
              <a:solidFill>
                <a:srgbClr val="FF0000"/>
              </a:solidFill>
            </a:endParaRPr>
          </a:p>
        </p:txBody>
      </p:sp>
      <p:sp>
        <p:nvSpPr>
          <p:cNvPr id="3" name="Espace réservé du contenu 2">
            <a:extLst>
              <a:ext uri="{FF2B5EF4-FFF2-40B4-BE49-F238E27FC236}">
                <a16:creationId xmlns:a16="http://schemas.microsoft.com/office/drawing/2014/main" id="{C1120849-FCF0-4AA6-85C5-1A9219876FFA}"/>
              </a:ext>
            </a:extLst>
          </p:cNvPr>
          <p:cNvSpPr>
            <a:spLocks noGrp="1"/>
          </p:cNvSpPr>
          <p:nvPr>
            <p:ph idx="1"/>
          </p:nvPr>
        </p:nvSpPr>
        <p:spPr>
          <a:xfrm>
            <a:off x="0" y="1280160"/>
            <a:ext cx="12192000" cy="5577840"/>
          </a:xfrm>
        </p:spPr>
        <p:txBody>
          <a:bodyPr>
            <a:normAutofit/>
          </a:bodyPr>
          <a:lstStyle/>
          <a:p>
            <a:pPr algn="r" rtl="1"/>
            <a:r>
              <a:rPr lang="ar-DZ" sz="3600" dirty="0"/>
              <a:t>هناك العديد من أنواع الطاقات المتجددة، ولكل منها مزاياها وعيوبها. بعض أنواع الطاقات المتجددة الأكثر شيوعًا تشمل:</a:t>
            </a:r>
          </a:p>
          <a:p>
            <a:pPr algn="r" rtl="1"/>
            <a:r>
              <a:rPr lang="ar-DZ" sz="3600" b="1" dirty="0">
                <a:solidFill>
                  <a:srgbClr val="FF0000"/>
                </a:solidFill>
              </a:rPr>
              <a:t>الطاقة الشمسية: </a:t>
            </a:r>
            <a:r>
              <a:rPr lang="ar-DZ" sz="3600" dirty="0"/>
              <a:t>الطاقة الشمسية هي مصدر طاقة متجددة لا ينضب، حيث يتم توليدها من أشعة الشمس. يمكن استخدام الطاقة </a:t>
            </a:r>
            <a:r>
              <a:rPr lang="ar-DZ" sz="4000" dirty="0"/>
              <a:t>الشمسية</a:t>
            </a:r>
            <a:r>
              <a:rPr lang="ar-DZ" sz="3600" dirty="0"/>
              <a:t> لتوليد الكهرباء أو لتسخين المياه.</a:t>
            </a:r>
          </a:p>
          <a:p>
            <a:pPr algn="r" rtl="1"/>
            <a:r>
              <a:rPr lang="ar-DZ" sz="3600" b="1" dirty="0">
                <a:solidFill>
                  <a:srgbClr val="FF0000"/>
                </a:solidFill>
              </a:rPr>
              <a:t>طاقة الرياح: </a:t>
            </a:r>
            <a:r>
              <a:rPr lang="ar-DZ" sz="3600" dirty="0"/>
              <a:t>طاقة الرياح هي مصدر طاقة متجددة آخر لا ينضب، حيث يتم توليدها من الرياح. يمكن استخدام طاقة الرياح لتوليد الكهرباء.</a:t>
            </a:r>
          </a:p>
          <a:p>
            <a:pPr algn="r" rtl="1"/>
            <a:r>
              <a:rPr lang="ar-DZ" sz="3600" b="1" dirty="0">
                <a:solidFill>
                  <a:srgbClr val="FF0000"/>
                </a:solidFill>
              </a:rPr>
              <a:t>الطاقة الكهرومائية: </a:t>
            </a:r>
            <a:r>
              <a:rPr lang="ar-DZ" sz="3600" dirty="0"/>
              <a:t>الطاقة الكهرومائية هي مصدر طاقة متجددة قائم على المياه، حيث يتم توليدها من تدفق المياه. يمكن استخدام الطاقة الكهرومائية لتوليد الكهرباء.</a:t>
            </a:r>
          </a:p>
          <a:p>
            <a:pPr algn="r" rtl="1"/>
            <a:endParaRPr lang="fr-FR" sz="3600" dirty="0"/>
          </a:p>
        </p:txBody>
      </p:sp>
    </p:spTree>
    <p:extLst>
      <p:ext uri="{BB962C8B-B14F-4D97-AF65-F5344CB8AC3E}">
        <p14:creationId xmlns:p14="http://schemas.microsoft.com/office/powerpoint/2010/main" val="2013477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AD6730-4E9E-40AD-8DDF-8EA7429E1A4F}"/>
              </a:ext>
            </a:extLst>
          </p:cNvPr>
          <p:cNvSpPr>
            <a:spLocks noGrp="1"/>
          </p:cNvSpPr>
          <p:nvPr>
            <p:ph type="title"/>
          </p:nvPr>
        </p:nvSpPr>
        <p:spPr>
          <a:xfrm>
            <a:off x="0" y="0"/>
            <a:ext cx="11746523" cy="1325563"/>
          </a:xfrm>
        </p:spPr>
        <p:txBody>
          <a:bodyPr/>
          <a:lstStyle/>
          <a:p>
            <a:pPr algn="r" rtl="1"/>
            <a:r>
              <a:rPr lang="ar-DZ" dirty="0"/>
              <a:t>يمكن تصنيف أسواق الطاقة المتجددة إلى ثلاث فئات رئيسية:</a:t>
            </a:r>
            <a:endParaRPr lang="fr-FR" dirty="0"/>
          </a:p>
        </p:txBody>
      </p:sp>
      <p:sp>
        <p:nvSpPr>
          <p:cNvPr id="3" name="Espace réservé du contenu 2">
            <a:extLst>
              <a:ext uri="{FF2B5EF4-FFF2-40B4-BE49-F238E27FC236}">
                <a16:creationId xmlns:a16="http://schemas.microsoft.com/office/drawing/2014/main" id="{F67C844E-275C-47E0-81CF-C67A53CA0948}"/>
              </a:ext>
            </a:extLst>
          </p:cNvPr>
          <p:cNvSpPr>
            <a:spLocks noGrp="1"/>
          </p:cNvSpPr>
          <p:nvPr>
            <p:ph idx="1"/>
          </p:nvPr>
        </p:nvSpPr>
        <p:spPr>
          <a:xfrm>
            <a:off x="182879" y="1308296"/>
            <a:ext cx="11859065" cy="5549704"/>
          </a:xfrm>
        </p:spPr>
        <p:txBody>
          <a:bodyPr>
            <a:normAutofit/>
          </a:bodyPr>
          <a:lstStyle/>
          <a:p>
            <a:pPr algn="r" rtl="1"/>
            <a:r>
              <a:rPr lang="ar-DZ" sz="3200" b="1" dirty="0">
                <a:solidFill>
                  <a:srgbClr val="FF0000"/>
                </a:solidFill>
              </a:rPr>
              <a:t>اسواق الجملة للطاقة المتجددة </a:t>
            </a:r>
            <a:r>
              <a:rPr lang="ar-DZ" sz="3200" dirty="0"/>
              <a:t>هذه الأسواق مخصصة للجهات الفاعلة الكبيرة، مثل المنتجين وموزعي الطاقة. يتم استخدامها للتفاوض على عقود طويلة الأجل لتزويد الطاقة المتجددة.</a:t>
            </a:r>
            <a:endParaRPr lang="ar-DZ" sz="3200" b="1" dirty="0">
              <a:solidFill>
                <a:srgbClr val="FF0000"/>
              </a:solidFill>
            </a:endParaRPr>
          </a:p>
          <a:p>
            <a:pPr marL="0" indent="0" algn="r" rtl="1">
              <a:buNone/>
            </a:pPr>
            <a:r>
              <a:rPr lang="ar-DZ" sz="3200" dirty="0"/>
              <a:t>و هي الأكبر من حيث حجم الأعمال. و يهيمن عليها منتجي الطاقة المتجددة، مثل منتجي الطاقة الشمسية وطاقة الرياح. يتفاوض هؤلاء المنتجون على عقود طويلة الأجل لتزويد الطاقة المتجددة لموزعي الطاقة، مثل شركات المرافق.</a:t>
            </a:r>
          </a:p>
          <a:p>
            <a:pPr algn="r" rtl="1"/>
            <a:r>
              <a:rPr lang="ar-DZ" sz="3200" b="1" dirty="0">
                <a:solidFill>
                  <a:srgbClr val="FF0000"/>
                </a:solidFill>
              </a:rPr>
              <a:t>أسواق التجزئة للطاقة المتجددة </a:t>
            </a:r>
            <a:r>
              <a:rPr lang="ar-DZ" sz="3200" dirty="0"/>
              <a:t>هذه الأسواق مخصصة للمستهلكين الأفراد والشركات الصغيرة. يتم استخدامها لشراء وبيع الطاقة المتجددة يومًا بعد يوم ، تنمو هذه الأسواق بسرعة. وهي مدعومة بالطلب المتزايد من المستهلكين للطاقة المتجددة. يمكن للمستهلكين شراء الطاقة المتجددة من منتجي الطاقة المتجددة أو من موردي الكهرباء.</a:t>
            </a:r>
            <a:endParaRPr lang="fr-FR" sz="3200" dirty="0"/>
          </a:p>
        </p:txBody>
      </p:sp>
    </p:spTree>
    <p:extLst>
      <p:ext uri="{BB962C8B-B14F-4D97-AF65-F5344CB8AC3E}">
        <p14:creationId xmlns:p14="http://schemas.microsoft.com/office/powerpoint/2010/main" val="934098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6A9F5BC-0307-4E86-99F5-72FA232B1E23}"/>
              </a:ext>
            </a:extLst>
          </p:cNvPr>
          <p:cNvSpPr>
            <a:spLocks noGrp="1"/>
          </p:cNvSpPr>
          <p:nvPr>
            <p:ph idx="1"/>
          </p:nvPr>
        </p:nvSpPr>
        <p:spPr>
          <a:xfrm>
            <a:off x="126609" y="854954"/>
            <a:ext cx="11816862" cy="4351338"/>
          </a:xfrm>
        </p:spPr>
        <p:txBody>
          <a:bodyPr>
            <a:noAutofit/>
          </a:bodyPr>
          <a:lstStyle/>
          <a:p>
            <a:pPr algn="r" rtl="1"/>
            <a:endParaRPr lang="ar-DZ" sz="3200" dirty="0"/>
          </a:p>
          <a:p>
            <a:pPr algn="r" rtl="1"/>
            <a:r>
              <a:rPr lang="ar-DZ" sz="3200" b="1" dirty="0">
                <a:solidFill>
                  <a:srgbClr val="FF0000"/>
                </a:solidFill>
              </a:rPr>
              <a:t>أسواق القدرة للطاقة المتجددة </a:t>
            </a:r>
            <a:r>
              <a:rPr lang="ar-DZ" sz="3200" dirty="0"/>
              <a:t>تستخدم هذه الأسواق لضمان وجود ما يكفي من الطاقة المتاحة لتلبية الطلب. غالبًا ما تستخدم لتمويل بناء منشآت جديدة للطاقة المتجددة.</a:t>
            </a:r>
            <a:endParaRPr lang="ar-DZ" sz="3200" b="1" dirty="0">
              <a:solidFill>
                <a:srgbClr val="FF0000"/>
              </a:solidFill>
            </a:endParaRPr>
          </a:p>
          <a:p>
            <a:pPr marL="0" indent="0" algn="r" rtl="1">
              <a:buNone/>
            </a:pPr>
            <a:r>
              <a:rPr lang="ar-DZ" sz="3200" dirty="0"/>
              <a:t>لا تزال قيد التطوير. يتم استخدامها لتمويل بناء منشآت جديدة للطاقة المتجددة. غالبًا ما يتم دعم هذه الأسواق من قبل الحكومات، والتي يمكنها تقديم منح أو ضمانات للمساعدة في تمويل بناء منشآت جديدة.</a:t>
            </a:r>
          </a:p>
          <a:p>
            <a:pPr marL="0" indent="0" algn="r" rtl="1">
              <a:buNone/>
            </a:pPr>
            <a:endParaRPr lang="ar-DZ" sz="3200" dirty="0"/>
          </a:p>
          <a:p>
            <a:pPr marL="0" indent="0" algn="r" rtl="1">
              <a:buNone/>
            </a:pPr>
            <a:r>
              <a:rPr lang="ar-DZ" sz="3200" dirty="0"/>
              <a:t>السوق العالمي للطاقة المتجددة ينمو بسرعة. وهو مدعوم بالطلب المتزايد على الطاقة المتجددة، والذي يتم تحفيزه من خلال المخاوف البيئية والمناخية.</a:t>
            </a:r>
          </a:p>
        </p:txBody>
      </p:sp>
    </p:spTree>
    <p:extLst>
      <p:ext uri="{BB962C8B-B14F-4D97-AF65-F5344CB8AC3E}">
        <p14:creationId xmlns:p14="http://schemas.microsoft.com/office/powerpoint/2010/main" val="2853193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5076D3-3E8C-45B3-926D-70A21E4F1AC9}"/>
              </a:ext>
            </a:extLst>
          </p:cNvPr>
          <p:cNvSpPr>
            <a:spLocks noGrp="1"/>
          </p:cNvSpPr>
          <p:nvPr>
            <p:ph type="title"/>
          </p:nvPr>
        </p:nvSpPr>
        <p:spPr/>
        <p:txBody>
          <a:bodyPr>
            <a:normAutofit/>
          </a:bodyPr>
          <a:lstStyle/>
          <a:p>
            <a:pPr algn="ctr"/>
            <a:r>
              <a:rPr lang="ar-DZ" sz="4800" b="1" dirty="0" err="1">
                <a:solidFill>
                  <a:srgbClr val="FF0000"/>
                </a:solidFill>
              </a:rPr>
              <a:t>ثالثا:العوامل</a:t>
            </a:r>
            <a:r>
              <a:rPr lang="ar-DZ" sz="4800" b="1" dirty="0">
                <a:solidFill>
                  <a:srgbClr val="FF0000"/>
                </a:solidFill>
              </a:rPr>
              <a:t> التي تؤثر على سوق الطاقات المتجددة</a:t>
            </a:r>
            <a:endParaRPr lang="fr-FR" sz="4800" b="1" dirty="0">
              <a:solidFill>
                <a:srgbClr val="FF0000"/>
              </a:solidFill>
            </a:endParaRPr>
          </a:p>
        </p:txBody>
      </p:sp>
      <p:sp>
        <p:nvSpPr>
          <p:cNvPr id="3" name="Espace réservé du contenu 2">
            <a:extLst>
              <a:ext uri="{FF2B5EF4-FFF2-40B4-BE49-F238E27FC236}">
                <a16:creationId xmlns:a16="http://schemas.microsoft.com/office/drawing/2014/main" id="{FD2201A8-FD8F-42AE-829F-DF70E1203364}"/>
              </a:ext>
            </a:extLst>
          </p:cNvPr>
          <p:cNvSpPr>
            <a:spLocks noGrp="1"/>
          </p:cNvSpPr>
          <p:nvPr>
            <p:ph idx="1"/>
          </p:nvPr>
        </p:nvSpPr>
        <p:spPr>
          <a:xfrm>
            <a:off x="126609" y="1825625"/>
            <a:ext cx="12065391" cy="4884664"/>
          </a:xfrm>
        </p:spPr>
        <p:txBody>
          <a:bodyPr>
            <a:normAutofit/>
          </a:bodyPr>
          <a:lstStyle/>
          <a:p>
            <a:pPr marL="0" indent="0" algn="r" rtl="1">
              <a:buNone/>
            </a:pPr>
            <a:r>
              <a:rPr lang="ar-DZ" sz="3600" dirty="0"/>
              <a:t>هناك العديد من العوامل التي تؤثر على سوق الطاقات المتجددة، بما في ذلك:</a:t>
            </a:r>
          </a:p>
          <a:p>
            <a:pPr marL="0" indent="0" algn="r" rtl="1">
              <a:buNone/>
            </a:pPr>
            <a:r>
              <a:rPr lang="ar-DZ" sz="3600" dirty="0"/>
              <a:t>- الطلب على الطاقة: ينمو الطلب على الطاقة في جميع أنحاء العالم، مما يخلق فرصًا للطاقة المتجددة.</a:t>
            </a:r>
          </a:p>
          <a:p>
            <a:pPr marL="0" indent="0" algn="r" rtl="1">
              <a:buNone/>
            </a:pPr>
            <a:r>
              <a:rPr lang="ar-DZ" sz="3600" dirty="0"/>
              <a:t>- الأسعار: تنخفض أسعار تقنيات الطاقة المتجددة، مما يجعلها أكثر تنافسية.</a:t>
            </a:r>
          </a:p>
          <a:p>
            <a:pPr marL="0" indent="0" algn="r" rtl="1">
              <a:buNone/>
            </a:pPr>
            <a:r>
              <a:rPr lang="ar-DZ" sz="3600" dirty="0"/>
              <a:t>- السياسة الحكومية: تدعم العديد من الحكومات الطاقة المتجددة من خلال اللوائح والحوافز.</a:t>
            </a:r>
          </a:p>
          <a:p>
            <a:pPr marL="0" indent="0" algn="r" rtl="1">
              <a:buNone/>
            </a:pPr>
            <a:endParaRPr lang="fr-FR" sz="3600" dirty="0"/>
          </a:p>
        </p:txBody>
      </p:sp>
    </p:spTree>
    <p:extLst>
      <p:ext uri="{BB962C8B-B14F-4D97-AF65-F5344CB8AC3E}">
        <p14:creationId xmlns:p14="http://schemas.microsoft.com/office/powerpoint/2010/main" val="1680643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BD5B95-47D9-4FEF-8B53-BBD2ED61A38F}"/>
              </a:ext>
            </a:extLst>
          </p:cNvPr>
          <p:cNvSpPr>
            <a:spLocks noGrp="1"/>
          </p:cNvSpPr>
          <p:nvPr>
            <p:ph type="title"/>
          </p:nvPr>
        </p:nvSpPr>
        <p:spPr>
          <a:xfrm>
            <a:off x="838200" y="18255"/>
            <a:ext cx="10515600" cy="1093093"/>
          </a:xfrm>
        </p:spPr>
        <p:txBody>
          <a:bodyPr/>
          <a:lstStyle/>
          <a:p>
            <a:pPr algn="ctr"/>
            <a:r>
              <a:rPr lang="ar-DZ" b="1" dirty="0">
                <a:solidFill>
                  <a:srgbClr val="FF0000"/>
                </a:solidFill>
              </a:rPr>
              <a:t>تحليل سوق الطاقة في الجزائر </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B086CF69-00D7-4D61-A3E9-00A99EF8746E}"/>
              </a:ext>
            </a:extLst>
          </p:cNvPr>
          <p:cNvSpPr>
            <a:spLocks noGrp="1"/>
          </p:cNvSpPr>
          <p:nvPr>
            <p:ph idx="1"/>
          </p:nvPr>
        </p:nvSpPr>
        <p:spPr>
          <a:xfrm>
            <a:off x="1" y="1111348"/>
            <a:ext cx="12192000" cy="5728397"/>
          </a:xfrm>
        </p:spPr>
        <p:txBody>
          <a:bodyPr>
            <a:normAutofit/>
          </a:bodyPr>
          <a:lstStyle/>
          <a:p>
            <a:pPr algn="r" rtl="1"/>
            <a:r>
              <a:rPr lang="ar-SA" sz="3200" dirty="0"/>
              <a:t>من المتوقع أن يسجل سوق الطاقة الجزائرية معدل نمو سنوي مركب يزيد عن 8.5٪ في الفترة المتوقعة 2020-2025. </a:t>
            </a:r>
            <a:r>
              <a:rPr lang="ar-DZ" sz="3200" dirty="0"/>
              <a:t>وذلك راجع للعوامل التالية</a:t>
            </a:r>
            <a:r>
              <a:rPr lang="ar-SA" sz="3200" dirty="0"/>
              <a:t> ، مثل تشجيع السياسات الحكومية والقبول السريع للطاقة الشمسية وطاقة الرياح المحلية ، والضغط لتلبية الطلب على الطاقة بسبب زيادة عدد السكان ، مع التزام الحكومة ، بحلول عام 2030 ، تعتزم البلاد الحصول على 37٪ من طاقتها المركبة و 27٪ من إنتاج الكهرباء المخصص للاستهلاك المحلي من مصادر الطاقة المتجددة. بالإضافة إلى ذلك ، يتم توصيل ما يقرب من 9 ملايين عميل بشبكة الكهرباء في البلاد. بلغ طول شبكة نقل الكهرباء في الدولة 100٪ في عام 2019 ، وهو ما يمثل زيادة بنسبة 240٪ مقارنة بالطول في عام 2000. من ناحية أخرى، ومع غياب أي مبادرات جديدة، وتراجع اهتمام المستثمرين في عام 2019، ومحدودية </a:t>
            </a:r>
            <a:r>
              <a:rPr lang="ar-DZ" sz="3200" dirty="0"/>
              <a:t>الاستغلال الأمثل ل</a:t>
            </a:r>
            <a:r>
              <a:rPr lang="ar-SA" sz="3200" dirty="0"/>
              <a:t>لأراضي</a:t>
            </a:r>
            <a:r>
              <a:rPr lang="ar-DZ" sz="3200" dirty="0"/>
              <a:t> والمساحات </a:t>
            </a:r>
            <a:r>
              <a:rPr lang="ar-SA" sz="3200" dirty="0"/>
              <a:t> وقدرة الطاقة المحدودة بالطاقة الشمسية وطاقة الرياح، من المتوقع أن يعيق نمو سوق الطاقة الجزائري</a:t>
            </a:r>
            <a:r>
              <a:rPr lang="fr-FR" sz="3200" dirty="0"/>
              <a:t>.</a:t>
            </a:r>
          </a:p>
          <a:p>
            <a:pPr algn="r" rtl="1"/>
            <a:endParaRPr lang="fr-FR" sz="3200" dirty="0"/>
          </a:p>
        </p:txBody>
      </p:sp>
    </p:spTree>
    <p:extLst>
      <p:ext uri="{BB962C8B-B14F-4D97-AF65-F5344CB8AC3E}">
        <p14:creationId xmlns:p14="http://schemas.microsoft.com/office/powerpoint/2010/main" val="368940152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1549</Words>
  <Application>Microsoft Office PowerPoint</Application>
  <PresentationFormat>Grand écran</PresentationFormat>
  <Paragraphs>56</Paragraphs>
  <Slides>14</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14</vt:i4>
      </vt:variant>
    </vt:vector>
  </HeadingPairs>
  <TitlesOfParts>
    <vt:vector size="18" baseType="lpstr">
      <vt:lpstr>Arial</vt:lpstr>
      <vt:lpstr>Calibri</vt:lpstr>
      <vt:lpstr>Calibri Light</vt:lpstr>
      <vt:lpstr>Thème Office</vt:lpstr>
      <vt:lpstr>المحور السادس: أسواق الطاقات المتجددة</vt:lpstr>
      <vt:lpstr>الطاقة المتجددة هي طاقة يتم توليدها من مصادر لا تنضب مثل الشمس و الرياح والياه غالبا ما تكون مصادر الطاقة المتجددة صغيرة ومتوزعة مما يجعلها اكثر ملاءمة للإدارة اللامركزية  </vt:lpstr>
      <vt:lpstr>أولا: خصائص أسواق الطاقة المتجددة</vt:lpstr>
      <vt:lpstr>Présentation PowerPoint</vt:lpstr>
      <vt:lpstr>ثانيا:أنواع اسواق الطاقات المتجددة </vt:lpstr>
      <vt:lpstr>يمكن تصنيف أسواق الطاقة المتجددة إلى ثلاث فئات رئيسية:</vt:lpstr>
      <vt:lpstr>Présentation PowerPoint</vt:lpstr>
      <vt:lpstr>ثالثا:العوامل التي تؤثر على سوق الطاقات المتجددة</vt:lpstr>
      <vt:lpstr>تحليل سوق الطاقة في الجزائر </vt:lpstr>
      <vt:lpstr>Présentation PowerPoint</vt:lpstr>
      <vt:lpstr>الشركات الكبرى العاملة في سوق الطاقة المتجددة الجزائري: الشركة الجزائرية للطاقة الشمسية، الشركة الجزائرية للطاقة الكهروضوئية، الزركون للطاقة الخضراء، شركة SCET (Services Conseil Expertises et Territoires) الجزائر للطاقة ، SKTM SPA </vt:lpstr>
      <vt:lpstr>رابعا: اتجاهات أسواق الطاقة العالمية في ظل التغيرات الراهنة</vt:lpstr>
      <vt:lpstr>خامسا: آفاق أسواق الطاقة العالمية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المحور الخامس: أسواق الطاقات المتجددة</dc:title>
  <dc:creator>MICRO</dc:creator>
  <cp:lastModifiedBy>MICRO</cp:lastModifiedBy>
  <cp:revision>13</cp:revision>
  <dcterms:created xsi:type="dcterms:W3CDTF">2023-12-18T07:53:54Z</dcterms:created>
  <dcterms:modified xsi:type="dcterms:W3CDTF">2023-12-28T22:16:19Z</dcterms:modified>
</cp:coreProperties>
</file>