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291" r:id="rId4"/>
    <p:sldId id="257" r:id="rId5"/>
    <p:sldId id="258" r:id="rId6"/>
    <p:sldId id="268" r:id="rId7"/>
    <p:sldId id="274" r:id="rId9"/>
    <p:sldId id="259" r:id="rId10"/>
    <p:sldId id="273" r:id="rId11"/>
    <p:sldId id="260" r:id="rId12"/>
    <p:sldId id="277" r:id="rId13"/>
    <p:sldId id="261" r:id="rId14"/>
    <p:sldId id="312" r:id="rId15"/>
    <p:sldId id="31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ste"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4" autoAdjust="0"/>
    <p:restoredTop sz="93837" autoAdjust="0"/>
  </p:normalViewPr>
  <p:slideViewPr>
    <p:cSldViewPr snapToGrid="0" showGuides="1">
      <p:cViewPr varScale="1">
        <p:scale>
          <a:sx n="68" d="100"/>
          <a:sy n="68"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10-30T11:31:22.540" idx="1">
    <p:pos x="110" y="2893"/>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9E3D43-06D6-48AD-A6D4-1EC6ABBD517D}" type="datetimeFigureOut">
              <a:rPr lang="fr-FR" smtClean="0"/>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A65668-600C-4548-9A3C-5B2AE5A37E1B}"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5A65668-600C-4548-9A3C-5B2AE5A37E1B}"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r-FR"/>
              <a:t>Modifiez le style du titre</a:t>
            </a:r>
            <a:endParaRPr lang="en-US" dirty="0"/>
          </a:p>
        </p:txBody>
      </p:sp>
      <p:sp>
        <p:nvSpPr>
          <p:cNvPr id="3" name="Subtitle 2"/>
          <p:cNvSpPr>
            <a:spLocks noGrp="1"/>
          </p:cNvSpPr>
          <p:nvPr>
            <p:ph type="subTitle" idx="1" hasCustomPrompt="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endParaRPr lang="fr-F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endParaRPr lang="fr-F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endParaRPr lang="fr-F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endParaRPr lang="fr-FR"/>
          </a:p>
        </p:txBody>
      </p:sp>
      <p:sp>
        <p:nvSpPr>
          <p:cNvPr id="4" name="Date Placeholder 3"/>
          <p:cNvSpPr>
            <a:spLocks noGrp="1"/>
          </p:cNvSpPr>
          <p:nvPr>
            <p:ph type="dt" sz="half" idx="10"/>
          </p:nvPr>
        </p:nvSpPr>
        <p:spPr/>
        <p:txBody>
          <a:bodyPr/>
          <a:lstStyle/>
          <a:p>
            <a:fld id="{9EAFDA72-4001-4360-A3A0-F17BC53ACF4F}" type="datetimeFigureOut">
              <a:rPr lang="fr-FR" smtClean="0"/>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9EAFDA72-4001-4360-A3A0-F17BC53ACF4F}"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endParaRPr lang="fr-F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endParaRPr lang="fr-F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9EAFDA72-4001-4360-A3A0-F17BC53ACF4F}" type="datetimeFigureOut">
              <a:rPr lang="fr-FR" smtClean="0"/>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EAFDA72-4001-4360-A3A0-F17BC53ACF4F}" type="datetimeFigureOut">
              <a:rPr lang="fr-FR" smtClean="0"/>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AFDA72-4001-4360-A3A0-F17BC53ACF4F}" type="datetimeFigureOut">
              <a:rPr lang="fr-FR" smtClean="0"/>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fr-FR"/>
              <a:t>Modifier les styles du texte du masque</a:t>
            </a:r>
            <a:endParaRPr lang="fr-FR"/>
          </a:p>
        </p:txBody>
      </p:sp>
      <p:sp>
        <p:nvSpPr>
          <p:cNvPr id="5" name="Date Placeholder 4"/>
          <p:cNvSpPr>
            <a:spLocks noGrp="1"/>
          </p:cNvSpPr>
          <p:nvPr>
            <p:ph type="dt" sz="half" idx="10"/>
          </p:nvPr>
        </p:nvSpPr>
        <p:spPr/>
        <p:txBody>
          <a:bodyPr/>
          <a:lstStyle/>
          <a:p>
            <a:fld id="{9EAFDA72-4001-4360-A3A0-F17BC53ACF4F}"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endParaRPr lang="fr-FR"/>
          </a:p>
        </p:txBody>
      </p:sp>
      <p:sp>
        <p:nvSpPr>
          <p:cNvPr id="5" name="Date Placeholder 4"/>
          <p:cNvSpPr>
            <a:spLocks noGrp="1"/>
          </p:cNvSpPr>
          <p:nvPr>
            <p:ph type="dt" sz="half" idx="10"/>
          </p:nvPr>
        </p:nvSpPr>
        <p:spPr/>
        <p:txBody>
          <a:bodyPr/>
          <a:lstStyle/>
          <a:p>
            <a:fld id="{9EAFDA72-4001-4360-A3A0-F17BC53ACF4F}" type="datetimeFigureOut">
              <a:rPr lang="fr-FR" smtClean="0"/>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9F0E3C-5C03-4754-A80E-20656A998617}"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AFDA72-4001-4360-A3A0-F17BC53ACF4F}" type="datetimeFigureOut">
              <a:rPr lang="fr-FR" smtClean="0"/>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249F0E3C-5C03-4754-A80E-20656A998617}"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7.xml"/><Relationship Id="rId2" Type="http://schemas.openxmlformats.org/officeDocument/2006/relationships/image" Target="../media/image8.jpeg"/><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7" Type="http://schemas.openxmlformats.org/officeDocument/2006/relationships/comments" Target="../comments/comment1.xml"/><Relationship Id="rId6"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 Id="rId3" Type="http://schemas.openxmlformats.org/officeDocument/2006/relationships/image" Target="../media/image8.jpeg"/><Relationship Id="rId2" Type="http://schemas.openxmlformats.org/officeDocument/2006/relationships/image" Target="../media/image9.jpeg"/><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0" y="0"/>
            <a:ext cx="12192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fr-FR"/>
          </a:p>
        </p:txBody>
      </p:sp>
      <p:sp>
        <p:nvSpPr>
          <p:cNvPr id="4" name="Text Box 3"/>
          <p:cNvSpPr txBox="1"/>
          <p:nvPr/>
        </p:nvSpPr>
        <p:spPr>
          <a:xfrm>
            <a:off x="1071880" y="2143125"/>
            <a:ext cx="9190990" cy="975995"/>
          </a:xfrm>
          <a:prstGeom prst="rect">
            <a:avLst/>
          </a:prstGeom>
          <a:noFill/>
        </p:spPr>
        <p:txBody>
          <a:bodyPr wrap="square" rtlCol="0">
            <a:noAutofit/>
          </a:bodyPr>
          <a:p>
            <a:pPr algn="ctr"/>
            <a:r>
              <a:rPr lang="fr-FR" altLang="en-US" sz="3200" b="1">
                <a:latin typeface="Times New Roman" panose="02020603050405020304" charset="0"/>
                <a:cs typeface="Times New Roman" panose="02020603050405020304" charset="0"/>
              </a:rPr>
              <a:t>PRACTES OF SCHOOL PSYCHOLOGY</a:t>
            </a:r>
            <a:endParaRPr lang="fr-FR" altLang="en-US" sz="3200" b="1">
              <a:latin typeface="Times New Roman" panose="02020603050405020304" charset="0"/>
              <a:cs typeface="Times New Roman" panose="02020603050405020304" charset="0"/>
            </a:endParaRPr>
          </a:p>
        </p:txBody>
      </p:sp>
      <p:sp>
        <p:nvSpPr>
          <p:cNvPr id="6" name="Text Box 5"/>
          <p:cNvSpPr txBox="1"/>
          <p:nvPr/>
        </p:nvSpPr>
        <p:spPr>
          <a:xfrm>
            <a:off x="2418715" y="3203575"/>
            <a:ext cx="7043420" cy="831215"/>
          </a:xfrm>
          <a:prstGeom prst="rect">
            <a:avLst/>
          </a:prstGeom>
          <a:noFill/>
        </p:spPr>
        <p:txBody>
          <a:bodyPr wrap="square" rtlCol="0">
            <a:noAutofit/>
          </a:bodyPr>
          <a:p>
            <a:endParaRPr lang="en-US"/>
          </a:p>
        </p:txBody>
      </p:sp>
      <p:sp>
        <p:nvSpPr>
          <p:cNvPr id="7" name="Text Box 6"/>
          <p:cNvSpPr txBox="1"/>
          <p:nvPr/>
        </p:nvSpPr>
        <p:spPr>
          <a:xfrm>
            <a:off x="2082800" y="2597785"/>
            <a:ext cx="7043420" cy="831215"/>
          </a:xfrm>
          <a:prstGeom prst="rect">
            <a:avLst/>
          </a:prstGeom>
          <a:noFill/>
        </p:spPr>
        <p:txBody>
          <a:bodyPr wrap="square" rtlCol="0">
            <a:noAutofit/>
          </a:bodyPr>
          <a:p>
            <a:pPr algn="ctr"/>
            <a:r>
              <a:rPr lang="en-US" sz="2400" b="1">
                <a:latin typeface="Times New Roman" panose="02020603050405020304" charset="0"/>
                <a:cs typeface="Times New Roman" panose="02020603050405020304" charset="0"/>
              </a:rPr>
              <a:t>Prepared by </a:t>
            </a:r>
            <a:r>
              <a:rPr lang="fr-FR" altLang="en-US" sz="2400" b="1">
                <a:latin typeface="Times New Roman" panose="02020603050405020304" charset="0"/>
                <a:cs typeface="Times New Roman" panose="02020603050405020304" charset="0"/>
              </a:rPr>
              <a:t>teacher</a:t>
            </a:r>
            <a:r>
              <a:rPr lang="en-US" sz="2400" b="1">
                <a:latin typeface="Times New Roman" panose="02020603050405020304" charset="0"/>
                <a:cs typeface="Times New Roman" panose="02020603050405020304" charset="0"/>
              </a:rPr>
              <a:t>: Fatna </a:t>
            </a:r>
            <a:r>
              <a:rPr lang="fr-FR" altLang="en-US" sz="2400" b="1">
                <a:latin typeface="Times New Roman" panose="02020603050405020304" charset="0"/>
                <a:cs typeface="Times New Roman" panose="02020603050405020304" charset="0"/>
              </a:rPr>
              <a:t>ben amor</a:t>
            </a:r>
            <a:endParaRPr lang="fr-FR" altLang="en-US" sz="2400" b="1">
              <a:latin typeface="Times New Roman" panose="02020603050405020304" charset="0"/>
              <a:cs typeface="Times New Roman" panose="02020603050405020304" charset="0"/>
            </a:endParaRPr>
          </a:p>
        </p:txBody>
      </p:sp>
      <p:sp>
        <p:nvSpPr>
          <p:cNvPr id="8" name="Text Box 7"/>
          <p:cNvSpPr txBox="1"/>
          <p:nvPr/>
        </p:nvSpPr>
        <p:spPr>
          <a:xfrm>
            <a:off x="3635375" y="5765800"/>
            <a:ext cx="4064000" cy="1809750"/>
          </a:xfrm>
          <a:prstGeom prst="rect">
            <a:avLst/>
          </a:prstGeom>
          <a:noFill/>
        </p:spPr>
        <p:txBody>
          <a:bodyPr wrap="square" rtlCol="0">
            <a:noAutofit/>
          </a:bodyPr>
          <a:p>
            <a:pPr algn="ctr"/>
            <a:r>
              <a:rPr lang="en-US" sz="2400" b="1">
                <a:latin typeface="Times New Roman" panose="02020603050405020304" charset="0"/>
                <a:cs typeface="Times New Roman" panose="02020603050405020304" charset="0"/>
              </a:rPr>
              <a:t>Academic year: 2023/2024</a:t>
            </a:r>
            <a:endParaRPr lang="en-US" sz="2400" b="1">
              <a:latin typeface="Times New Roman" panose="02020603050405020304" charset="0"/>
              <a:cs typeface="Times New Roman" panose="02020603050405020304" charset="0"/>
            </a:endParaRPr>
          </a:p>
        </p:txBody>
      </p:sp>
      <p:pic>
        <p:nvPicPr>
          <p:cNvPr id="9" name="Picture 8" descr="images (5)"/>
          <p:cNvPicPr>
            <a:picLocks noChangeAspect="1"/>
          </p:cNvPicPr>
          <p:nvPr/>
        </p:nvPicPr>
        <p:blipFill>
          <a:blip r:embed="rId1"/>
          <a:stretch>
            <a:fillRect/>
          </a:stretch>
        </p:blipFill>
        <p:spPr>
          <a:xfrm>
            <a:off x="4163695" y="3094990"/>
            <a:ext cx="2703195" cy="2441575"/>
          </a:xfrm>
          <a:prstGeom prst="rect">
            <a:avLst/>
          </a:prstGeom>
        </p:spPr>
      </p:pic>
      <p:sp>
        <p:nvSpPr>
          <p:cNvPr id="10" name="Text Box 9"/>
          <p:cNvSpPr txBox="1"/>
          <p:nvPr/>
        </p:nvSpPr>
        <p:spPr>
          <a:xfrm>
            <a:off x="7849870" y="4221480"/>
            <a:ext cx="4064000" cy="1617345"/>
          </a:xfrm>
          <a:prstGeom prst="rect">
            <a:avLst/>
          </a:prstGeom>
          <a:noFill/>
        </p:spPr>
        <p:txBody>
          <a:bodyPr wrap="square" rtlCol="0">
            <a:noAutofit/>
          </a:bodyPr>
          <a:p>
            <a:endParaRPr lang="en-US"/>
          </a:p>
        </p:txBody>
      </p:sp>
      <p:pic>
        <p:nvPicPr>
          <p:cNvPr id="11" name="Picture 10" descr="images (11)"/>
          <p:cNvPicPr>
            <a:picLocks noChangeAspect="1"/>
          </p:cNvPicPr>
          <p:nvPr/>
        </p:nvPicPr>
        <p:blipFill>
          <a:blip r:embed="rId2"/>
          <a:stretch>
            <a:fillRect/>
          </a:stretch>
        </p:blipFill>
        <p:spPr>
          <a:xfrm>
            <a:off x="625475" y="4472305"/>
            <a:ext cx="2859405" cy="1974850"/>
          </a:xfrm>
          <a:prstGeom prst="rect">
            <a:avLst/>
          </a:prstGeom>
        </p:spPr>
      </p:pic>
      <p:pic>
        <p:nvPicPr>
          <p:cNvPr id="12" name="Picture 11" descr="images"/>
          <p:cNvPicPr>
            <a:picLocks noChangeAspect="1"/>
          </p:cNvPicPr>
          <p:nvPr/>
        </p:nvPicPr>
        <p:blipFill>
          <a:blip r:embed="rId3"/>
          <a:stretch>
            <a:fillRect/>
          </a:stretch>
        </p:blipFill>
        <p:spPr>
          <a:xfrm>
            <a:off x="7545705" y="4472305"/>
            <a:ext cx="2806065" cy="1974850"/>
          </a:xfrm>
          <a:prstGeom prst="rect">
            <a:avLst/>
          </a:prstGeom>
        </p:spPr>
      </p:pic>
      <p:pic>
        <p:nvPicPr>
          <p:cNvPr id="13" name="Picture 12" descr="téléchargé (1)"/>
          <p:cNvPicPr>
            <a:picLocks noChangeAspect="1"/>
          </p:cNvPicPr>
          <p:nvPr/>
        </p:nvPicPr>
        <p:blipFill>
          <a:blip r:embed="rId4"/>
          <a:stretch>
            <a:fillRect/>
          </a:stretch>
        </p:blipFill>
        <p:spPr>
          <a:xfrm>
            <a:off x="95885" y="0"/>
            <a:ext cx="2143125" cy="2143125"/>
          </a:xfrm>
          <a:prstGeom prst="rect">
            <a:avLst/>
          </a:prstGeom>
        </p:spPr>
      </p:pic>
      <p:pic>
        <p:nvPicPr>
          <p:cNvPr id="15" name="Picture 14" descr="téléchargé (1)"/>
          <p:cNvPicPr>
            <a:picLocks noChangeAspect="1"/>
          </p:cNvPicPr>
          <p:nvPr/>
        </p:nvPicPr>
        <p:blipFill>
          <a:blip r:embed="rId4"/>
          <a:stretch>
            <a:fillRect/>
          </a:stretch>
        </p:blipFill>
        <p:spPr>
          <a:xfrm>
            <a:off x="9770745" y="223520"/>
            <a:ext cx="2143125" cy="214312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84175" y="762000"/>
            <a:ext cx="9705340" cy="5750560"/>
          </a:xfrm>
          <a:prstGeom prst="rect">
            <a:avLst/>
          </a:prstGeom>
          <a:noFill/>
        </p:spPr>
        <p:txBody>
          <a:bodyPr wrap="square" rtlCol="0" anchor="t">
            <a:noAutofit/>
          </a:bodyPr>
          <a:p>
            <a:pPr algn="just">
              <a:lnSpc>
                <a:spcPct val="150000"/>
              </a:lnSpc>
            </a:pPr>
            <a:r>
              <a:rPr lang="en-US" sz="2400">
                <a:latin typeface="Times New Roman" panose="02020603050405020304" charset="0"/>
                <a:cs typeface="Times New Roman" panose="02020603050405020304" charset="0"/>
              </a:rPr>
              <a:t>School psychologists are experts in addressing barriers to educational success and are critical members of school teams. As experts in both mental health and education, school psychologists are invaluable to students, schools, and families in providing a multitude of interventions that contribute to student success (e.g. supporting academic and social-emotional learning, addressing positive school climates, enhancing academic engagement, promoting positive behavioral supports). When school psychologists ar</a:t>
            </a:r>
            <a:r>
              <a:rPr lang="fr-FR" altLang="en-US" sz="2400">
                <a:latin typeface="Times New Roman" panose="02020603050405020304" charset="0"/>
                <a:cs typeface="Times New Roman" panose="02020603050405020304" charset="0"/>
              </a:rPr>
              <a:t>e </a:t>
            </a:r>
            <a:r>
              <a:rPr lang="en-US" sz="2400">
                <a:latin typeface="Times New Roman" panose="02020603050405020304" charset="0"/>
                <a:cs typeface="Times New Roman" panose="02020603050405020304" charset="0"/>
              </a:rPr>
              <a:t>supported in practicing the broad-based role as articulated by the NASP Practice Model, students and schools are more likely to have access to these professional activities and student outcomes are enhanced.</a:t>
            </a:r>
            <a:endParaRPr lang="en-US" sz="24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464151" y="4494014"/>
            <a:ext cx="184731" cy="646331"/>
          </a:xfrm>
          <a:prstGeom prst="rect">
            <a:avLst/>
          </a:prstGeom>
        </p:spPr>
        <p:txBody>
          <a:bodyPr wrap="none">
            <a:spAutoFit/>
          </a:bodyPr>
          <a:lstStyle/>
          <a:p>
            <a:endParaRPr lang="fr-FR" sz="3600" dirty="0"/>
          </a:p>
        </p:txBody>
      </p:sp>
      <p:sp>
        <p:nvSpPr>
          <p:cNvPr id="2" name="Text Box 1"/>
          <p:cNvSpPr txBox="1"/>
          <p:nvPr/>
        </p:nvSpPr>
        <p:spPr>
          <a:xfrm>
            <a:off x="349250" y="334645"/>
            <a:ext cx="11269345" cy="6296660"/>
          </a:xfrm>
          <a:prstGeom prst="rect">
            <a:avLst/>
          </a:prstGeom>
          <a:noFill/>
        </p:spPr>
        <p:txBody>
          <a:bodyPr wrap="square" rtlCol="0" anchor="t">
            <a:noAutofit/>
          </a:bodyPr>
          <a:p>
            <a:pPr algn="just">
              <a:lnSpc>
                <a:spcPct val="100000"/>
              </a:lnSpc>
            </a:pPr>
            <a:r>
              <a:rPr lang="fr-FR" altLang="en-US" sz="2400" b="1">
                <a:latin typeface="Times New Roman" panose="02020603050405020304" charset="0"/>
                <a:cs typeface="Times New Roman" panose="02020603050405020304" charset="0"/>
              </a:rPr>
              <a:t>REFRENCES:</a:t>
            </a:r>
            <a:endParaRPr lang="fr-FR" altLang="en-US" sz="2000">
              <a:latin typeface="Times New Roman" panose="02020603050405020304" charset="0"/>
              <a:cs typeface="Times New Roman" panose="02020603050405020304" charset="0"/>
            </a:endParaRPr>
          </a:p>
          <a:p>
            <a:pPr algn="just">
              <a:lnSpc>
                <a:spcPct val="100000"/>
              </a:lnSpc>
            </a:pPr>
            <a:endParaRPr lang="fr-FR" altLang="en-US" sz="2000">
              <a:latin typeface="Times New Roman" panose="02020603050405020304" charset="0"/>
              <a:cs typeface="Times New Roman" panose="02020603050405020304" charset="0"/>
            </a:endParaRPr>
          </a:p>
          <a:p>
            <a:pPr algn="just">
              <a:lnSpc>
                <a:spcPct val="100000"/>
              </a:lnSpc>
            </a:pPr>
            <a:r>
              <a:rPr lang="fr-FR" altLang="en-US" sz="2000">
                <a:latin typeface="Times New Roman" panose="02020603050405020304" charset="0"/>
                <a:cs typeface="Times New Roman" panose="02020603050405020304" charset="0"/>
              </a:rPr>
              <a:t>- Durlak, J. A., Weissberg, R. P., Dymnicki, A. B., Taylor, R. D., &amp; Schellinger, K. B. (2011). The impact of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enhancing students’ social and emotional learning: A meta‐analysis of school‐based universal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interventions. Child Development, 82(1), 405-432. Gil-López 2016 Self-Care: The missing link in best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practice-part 1. NASP Communique, Vol. 45, Issue 4.</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 Castillo, J. M., Curtis, M. J., &amp; Gelley, C. D. (2012). School Psychology 2010 – Part 2: School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Psychologists’ Professional Practices and Implications for the Field. NASP Communique, Vol. 40, Issue 8</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1 https://www.apa.org/ed/graduate/specialize/school.aspx</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2 http://www.nasponline.org/about-school-psychology/who-are-school-psychologists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3 https://www.nasponline.org/standards-and-certification/nasp-practice-model/nasp-practice-model-overview </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4 https://www.nasponline.org/x40589.xml</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rPr>
              <a:t>5 https://www.apa.org/ed/graduate/specialize/school.aspx</a:t>
            </a:r>
            <a:endParaRPr lang="fr-FR" altLang="en-US" sz="2000">
              <a:latin typeface="Times New Roman" panose="02020603050405020304" charset="0"/>
              <a:cs typeface="Times New Roman" panose="02020603050405020304" charset="0"/>
            </a:endParaRPr>
          </a:p>
          <a:p>
            <a:pPr algn="just">
              <a:lnSpc>
                <a:spcPct val="150000"/>
              </a:lnSpc>
            </a:pPr>
            <a:endParaRPr lang="fr-FR" altLang="en-US" sz="20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Box 2"/>
          <p:cNvSpPr txBox="1"/>
          <p:nvPr/>
        </p:nvSpPr>
        <p:spPr>
          <a:xfrm>
            <a:off x="308610" y="372745"/>
            <a:ext cx="9539605" cy="4498340"/>
          </a:xfrm>
          <a:prstGeom prst="rect">
            <a:avLst/>
          </a:prstGeom>
          <a:noFill/>
        </p:spPr>
        <p:txBody>
          <a:bodyPr wrap="square" rtlCol="0" anchor="t">
            <a:noAutofit/>
          </a:bodyPr>
          <a:p>
            <a:pPr algn="just">
              <a:lnSpc>
                <a:spcPct val="150000"/>
              </a:lnSpc>
            </a:pPr>
            <a:r>
              <a:rPr lang="fr-FR" altLang="en-US" sz="2000">
                <a:latin typeface="Times New Roman" panose="02020603050405020304" charset="0"/>
                <a:cs typeface="Times New Roman" panose="02020603050405020304" charset="0"/>
                <a:sym typeface="+mn-ea"/>
              </a:rPr>
              <a:t>6 https://www.nasponline.org/x26834.xml</a:t>
            </a:r>
            <a:endParaRPr lang="fr-FR" altLang="en-US" sz="2000">
              <a:latin typeface="Times New Roman" panose="02020603050405020304" charset="0"/>
              <a:cs typeface="Times New Roman" panose="02020603050405020304" charset="0"/>
              <a:sym typeface="+mn-ea"/>
            </a:endParaRPr>
          </a:p>
          <a:p>
            <a:pPr algn="just">
              <a:lnSpc>
                <a:spcPct val="150000"/>
              </a:lnSpc>
            </a:pPr>
            <a:r>
              <a:rPr lang="fr-FR" altLang="en-US" sz="2000">
                <a:latin typeface="Times New Roman" panose="02020603050405020304" charset="0"/>
                <a:cs typeface="Times New Roman" panose="02020603050405020304" charset="0"/>
                <a:sym typeface="+mn-ea"/>
              </a:rPr>
              <a:t>7 https://www.nasponline.org/</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sym typeface="+mn-ea"/>
              </a:rPr>
              <a:t>8 https://www.apa.org/about/division/div16.aspx</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sym typeface="+mn-ea"/>
              </a:rPr>
              <a:t>9 https://portal.ct.gov/SDE/Talent_Office/Talent-Office-home-page</a:t>
            </a:r>
            <a:endParaRPr lang="fr-FR" altLang="en-US" sz="2000">
              <a:latin typeface="Times New Roman" panose="02020603050405020304" charset="0"/>
              <a:cs typeface="Times New Roman" panose="02020603050405020304" charset="0"/>
            </a:endParaRPr>
          </a:p>
          <a:p>
            <a:pPr algn="just">
              <a:lnSpc>
                <a:spcPct val="150000"/>
              </a:lnSpc>
            </a:pPr>
            <a:r>
              <a:rPr lang="fr-FR" altLang="en-US" sz="2000">
                <a:latin typeface="Times New Roman" panose="02020603050405020304" charset="0"/>
                <a:cs typeface="Times New Roman" panose="02020603050405020304" charset="0"/>
                <a:sym typeface="+mn-ea"/>
              </a:rPr>
              <a:t> 10 https://www.nasponline.org/standards-and-certification/nasp-practice-model/nasp-practice-model-implementation_x0002_guide/section-i-nasp-practice-model-overview/nasp-practice-model-10-domains </a:t>
            </a:r>
            <a:endParaRPr lang="fr-FR" altLang="en-US" sz="2000">
              <a:latin typeface="Times New Roman" panose="02020603050405020304" charset="0"/>
              <a:cs typeface="Times New Roman" panose="02020603050405020304" charset="0"/>
            </a:endParaRPr>
          </a:p>
          <a:p>
            <a:pPr algn="l">
              <a:lnSpc>
                <a:spcPct val="150000"/>
              </a:lnSpc>
            </a:pPr>
            <a:r>
              <a:rPr lang="fr-FR" altLang="en-US" sz="2000">
                <a:latin typeface="Times New Roman" panose="02020603050405020304" charset="0"/>
                <a:cs typeface="Times New Roman" panose="02020603050405020304" charset="0"/>
                <a:sym typeface="+mn-ea"/>
              </a:rPr>
              <a:t>11https://portal.ct.gov//media/SDE/SEED/Evidence_Guides/school_psychologist.pdf?la=en</a:t>
            </a:r>
            <a:endParaRPr lang="fr-FR" altLang="en-US" sz="2000">
              <a:latin typeface="Times New Roman" panose="02020603050405020304" charset="0"/>
              <a:cs typeface="Times New Roman" panose="02020603050405020304" charset="0"/>
            </a:endParaRPr>
          </a:p>
          <a:p>
            <a:pPr algn="just">
              <a:lnSpc>
                <a:spcPct val="100000"/>
              </a:lnSpc>
            </a:pPr>
            <a:endParaRPr lang="fr-FR" altLang="en-US" sz="2000">
              <a:latin typeface="Times New Roman" panose="02020603050405020304" charset="0"/>
              <a:cs typeface="Times New Roman" panose="02020603050405020304" charset="0"/>
            </a:endParaRPr>
          </a:p>
          <a:p>
            <a:pPr algn="just">
              <a:lnSpc>
                <a:spcPct val="100000"/>
              </a:lnSpc>
            </a:pPr>
            <a:endParaRPr lang="fr-FR" altLang="en-US" sz="2000">
              <a:latin typeface="Times New Roman" panose="02020603050405020304" charset="0"/>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22580" y="506730"/>
            <a:ext cx="9502140" cy="1681480"/>
          </a:xfrm>
          <a:prstGeom prst="rect">
            <a:avLst/>
          </a:prstGeom>
          <a:noFill/>
        </p:spPr>
        <p:txBody>
          <a:bodyPr wrap="square" rtlCol="0">
            <a:noAutofit/>
          </a:bodyPr>
          <a:p>
            <a:pPr algn="ctr"/>
            <a:r>
              <a:rPr lang="fr-FR" altLang="en-US" sz="2800" b="1">
                <a:solidFill>
                  <a:srgbClr val="FF0000"/>
                </a:solidFill>
                <a:highlight>
                  <a:srgbClr val="00FFFF"/>
                </a:highlight>
                <a:latin typeface="Times New Roman" panose="02020603050405020304" charset="0"/>
                <a:cs typeface="Times New Roman" panose="02020603050405020304" charset="0"/>
              </a:rPr>
              <a:t>THANK YOU FOR LESTENING AND FOLLOWING UP</a:t>
            </a:r>
            <a:endParaRPr lang="fr-FR" altLang="en-US" sz="2800" b="1">
              <a:solidFill>
                <a:srgbClr val="FF0000"/>
              </a:solidFill>
              <a:highlight>
                <a:srgbClr val="00FFFF"/>
              </a:highlight>
              <a:latin typeface="Times New Roman" panose="02020603050405020304" charset="0"/>
              <a:cs typeface="Times New Roman" panose="02020603050405020304" charset="0"/>
            </a:endParaRPr>
          </a:p>
        </p:txBody>
      </p:sp>
      <p:pic>
        <p:nvPicPr>
          <p:cNvPr id="3" name="Picture 2" descr="images (9)"/>
          <p:cNvPicPr>
            <a:picLocks noChangeAspect="1"/>
          </p:cNvPicPr>
          <p:nvPr/>
        </p:nvPicPr>
        <p:blipFill>
          <a:blip r:embed="rId1"/>
          <a:stretch>
            <a:fillRect/>
          </a:stretch>
        </p:blipFill>
        <p:spPr>
          <a:xfrm>
            <a:off x="600710" y="1706245"/>
            <a:ext cx="9678670" cy="51517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Text Box 7"/>
          <p:cNvSpPr txBox="1"/>
          <p:nvPr/>
        </p:nvSpPr>
        <p:spPr>
          <a:xfrm>
            <a:off x="372110" y="403225"/>
            <a:ext cx="11334750" cy="5122545"/>
          </a:xfrm>
          <a:prstGeom prst="rect">
            <a:avLst/>
          </a:prstGeom>
          <a:noFill/>
        </p:spPr>
        <p:txBody>
          <a:bodyPr wrap="square" rtlCol="0" anchor="t">
            <a:noAutofit/>
          </a:bodyPr>
          <a:p>
            <a:r>
              <a:rPr lang="en-US" sz="3600" b="1">
                <a:latin typeface="Times New Roman" panose="02020603050405020304" charset="0"/>
                <a:cs typeface="Times New Roman" panose="02020603050405020304" charset="0"/>
              </a:rPr>
              <a:t>Preface</a:t>
            </a:r>
            <a:endParaRPr lang="en-US" sz="3600" b="1">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The twenty-first century has proven to be both a time of great opportunity and challenges for the youth of today. To help students navigate the educational process, we must provide opportunities that are diverse and provide resources that enhance their experiences within the school environment and beyond. While it is clear that academic proficiency is our optimal goal, it is vital to recognize the importance of guiding students through the development of their whole selves. This encompasses not only strong academic rigor but also emotional and social skills that will yield productive and responsible members of an ever_x0002_changing world.</a:t>
            </a:r>
            <a:endParaRPr lang="en-US" sz="2400">
              <a:latin typeface="Times New Roman" panose="02020603050405020304" charset="0"/>
              <a:cs typeface="Times New Roman" panose="02020603050405020304" charset="0"/>
            </a:endParaRPr>
          </a:p>
          <a:p>
            <a:pPr algn="just">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69265" y="615315"/>
            <a:ext cx="10036175" cy="5787390"/>
          </a:xfrm>
          <a:prstGeom prst="rect">
            <a:avLst/>
          </a:prstGeom>
          <a:noFill/>
        </p:spPr>
        <p:txBody>
          <a:bodyPr wrap="square" rtlCol="0" anchor="t">
            <a:noAutofit/>
          </a:bodyPr>
          <a:p>
            <a:pPr algn="just">
              <a:lnSpc>
                <a:spcPct val="200000"/>
              </a:lnSpc>
            </a:pPr>
            <a:r>
              <a:rPr lang="en-US" sz="2800">
                <a:latin typeface="Times New Roman" panose="02020603050405020304" charset="0"/>
                <a:cs typeface="Times New Roman" panose="02020603050405020304" charset="0"/>
                <a:sym typeface="+mn-ea"/>
              </a:rPr>
              <a:t>Academic success is influenced by a multitude of factors including equitable and effective instruction, motivation, interpersonal relationships (home and school), capacity to cope with emotional challenges, stress, resiliency, disabilities, socioeconomic latitude, and cultural and linguistic factors</a:t>
            </a:r>
            <a:r>
              <a:rPr lang="fr-FR" altLang="en-US" sz="2800">
                <a:latin typeface="Times New Roman" panose="02020603050405020304" charset="0"/>
                <a:cs typeface="Times New Roman" panose="02020603050405020304" charset="0"/>
                <a:sym typeface="+mn-ea"/>
              </a:rPr>
              <a:t>.              </a:t>
            </a:r>
            <a:endParaRPr lang="fr-FR" altLang="en-US" sz="2800">
              <a:latin typeface="Times New Roman" panose="02020603050405020304" charset="0"/>
              <a:cs typeface="Times New Roman" panose="02020603050405020304" charset="0"/>
              <a:sym typeface="+mn-ea"/>
            </a:endParaRPr>
          </a:p>
          <a:p>
            <a:pPr algn="just">
              <a:lnSpc>
                <a:spcPct val="200000"/>
              </a:lnSpc>
            </a:pPr>
            <a:r>
              <a:rPr lang="en-US" sz="3200">
                <a:latin typeface="Times New Roman" panose="02020603050405020304" charset="0"/>
                <a:cs typeface="Times New Roman" panose="02020603050405020304" charset="0"/>
                <a:sym typeface="+mn-ea"/>
              </a:rPr>
              <a:t> </a:t>
            </a:r>
            <a:endParaRPr lang="en-US" sz="3200">
              <a:latin typeface="Times New Roman" panose="02020603050405020304" charset="0"/>
              <a:cs typeface="Times New Roman" panose="02020603050405020304" charset="0"/>
              <a:sym typeface="+mn-ea"/>
            </a:endParaRPr>
          </a:p>
        </p:txBody>
      </p:sp>
      <p:pic>
        <p:nvPicPr>
          <p:cNvPr id="3" name="Picture 2" descr="images (12)"/>
          <p:cNvPicPr>
            <a:picLocks noChangeAspect="1"/>
          </p:cNvPicPr>
          <p:nvPr/>
        </p:nvPicPr>
        <p:blipFill>
          <a:blip r:embed="rId1"/>
          <a:stretch>
            <a:fillRect/>
          </a:stretch>
        </p:blipFill>
        <p:spPr>
          <a:xfrm>
            <a:off x="6396990" y="4422775"/>
            <a:ext cx="3834765" cy="197993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66395" y="537845"/>
            <a:ext cx="11012170" cy="6320155"/>
          </a:xfrm>
          <a:prstGeom prst="rect">
            <a:avLst/>
          </a:prstGeom>
          <a:noFill/>
        </p:spPr>
        <p:txBody>
          <a:bodyPr wrap="square" rtlCol="0" anchor="t">
            <a:noAutofit/>
          </a:bodyPr>
          <a:p>
            <a:pPr>
              <a:lnSpc>
                <a:spcPct val="100000"/>
              </a:lnSpc>
            </a:pPr>
            <a:r>
              <a:rPr lang="en-US" sz="2400" b="1">
                <a:latin typeface="Times New Roman" panose="02020603050405020304" charset="0"/>
                <a:cs typeface="Times New Roman" panose="02020603050405020304" charset="0"/>
              </a:rPr>
              <a:t>School psychologists:</a:t>
            </a:r>
            <a:endParaRPr lang="en-US" sz="2400" b="1">
              <a:latin typeface="Times New Roman" panose="02020603050405020304" charset="0"/>
              <a:cs typeface="Times New Roman" panose="02020603050405020304" charset="0"/>
            </a:endParaRPr>
          </a:p>
          <a:p>
            <a:pPr>
              <a:lnSpc>
                <a:spcPct val="100000"/>
              </a:lnSpc>
            </a:pP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are uniquely positioned to prepare students to meet the changing demands of the world in which they live</a:t>
            </a:r>
            <a:r>
              <a:rPr lang="fr-FR" altLang="en-US" sz="2400">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have specialized training in both psychology and education, which extends their expertise far beyond the most familiar role of conducting evaluations to determine special educational needs;</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can support the social, emotional, and academic learning goals of all students, and provide services that impact learning at the individual, small group, classroom, building or school district </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level; and</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collaborate with administrators, teachers, school specialists, parents and other health </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professionals to ensure that every child learns in a safe, healthy, and supportive environment.</a:t>
            </a:r>
            <a:endParaRPr lang="en-US" sz="24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635" y="635"/>
            <a:ext cx="12192635" cy="6857365"/>
          </a:xfrm>
          <a:prstGeom prst="rect">
            <a:avLst/>
          </a:prstGeom>
          <a:noFill/>
        </p:spPr>
        <p:txBody>
          <a:bodyPr wrap="square" rtlCol="0" anchor="t">
            <a:noAutofit/>
          </a:bodyPr>
          <a:p>
            <a:r>
              <a:rPr lang="en-US" sz="2400" b="1">
                <a:latin typeface="Times New Roman" panose="02020603050405020304" charset="0"/>
                <a:cs typeface="Times New Roman" panose="02020603050405020304" charset="0"/>
              </a:rPr>
              <a:t>the Practice of School Psycholog</a:t>
            </a:r>
            <a:r>
              <a:rPr lang="fr-FR" altLang="en-US" sz="2400" b="1">
                <a:latin typeface="Times New Roman" panose="02020603050405020304" charset="0"/>
                <a:cs typeface="Times New Roman" panose="02020603050405020304" charset="0"/>
              </a:rPr>
              <a:t>y:</a:t>
            </a:r>
            <a:endParaRPr lang="en-US"/>
          </a:p>
          <a:p>
            <a:pPr algn="just">
              <a:lnSpc>
                <a:spcPct val="150000"/>
              </a:lnSpc>
            </a:pPr>
            <a:r>
              <a:rPr lang="en-US" sz="2400">
                <a:latin typeface="Times New Roman" panose="02020603050405020304" charset="0"/>
                <a:cs typeface="Times New Roman" panose="02020603050405020304" charset="0"/>
              </a:rPr>
              <a:t>The discipline of psychology is central to teaching, learning, and child development. School psychology is</a:t>
            </a:r>
            <a:r>
              <a:rPr lang="fr-FR" altLang="en-US" sz="2400">
                <a:latin typeface="Times New Roman" panose="02020603050405020304" charset="0"/>
                <a:cs typeface="Times New Roman" panose="02020603050405020304" charset="0"/>
              </a:rPr>
              <a:t> </a:t>
            </a:r>
            <a:r>
              <a:rPr lang="en-US" sz="2400">
                <a:latin typeface="Times New Roman" panose="02020603050405020304" charset="0"/>
                <a:cs typeface="Times New Roman" panose="02020603050405020304" charset="0"/>
              </a:rPr>
              <a:t>a specialized area of professional psychology concerned with the science and practice of psychology with children, youth, families; learners of all ages; and the schooling process. School psychologists service children and youth as they develop and discover their educational world socially, emotionally, and academically.</a:t>
            </a:r>
            <a:endParaRPr lang="en-US" sz="2400">
              <a:latin typeface="Times New Roman" panose="02020603050405020304" charset="0"/>
              <a:cs typeface="Times New Roman" panose="02020603050405020304" charset="0"/>
            </a:endParaRPr>
          </a:p>
          <a:p>
            <a:pPr algn="just">
              <a:lnSpc>
                <a:spcPct val="150000"/>
              </a:lnSpc>
            </a:pPr>
            <a:r>
              <a:rPr lang="en-US" sz="2400">
                <a:latin typeface="Times New Roman" panose="02020603050405020304" charset="0"/>
                <a:cs typeface="Times New Roman" panose="02020603050405020304" charset="0"/>
              </a:rPr>
              <a:t>The evolution of school psychology has transformed the focus of school-based psychological services to encompass best practices in assessment, behavioral interventions, and educational programming. Our current paradigm of school psychology is characterized by:</a:t>
            </a:r>
            <a:endParaRPr lang="en-US" sz="2400">
              <a:latin typeface="Times New Roman" panose="02020603050405020304" charset="0"/>
              <a:cs typeface="Times New Roman" panose="02020603050405020304" charset="0"/>
            </a:endParaRPr>
          </a:p>
        </p:txBody>
      </p:sp>
      <p:pic>
        <p:nvPicPr>
          <p:cNvPr id="2" name="Picture 1" descr="images (13)"/>
          <p:cNvPicPr>
            <a:picLocks noChangeAspect="1"/>
          </p:cNvPicPr>
          <p:nvPr/>
        </p:nvPicPr>
        <p:blipFill>
          <a:blip r:embed="rId1"/>
          <a:stretch>
            <a:fillRect/>
          </a:stretch>
        </p:blipFill>
        <p:spPr>
          <a:xfrm>
            <a:off x="1471295" y="4865370"/>
            <a:ext cx="7584440" cy="199263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464151" y="4494014"/>
            <a:ext cx="184731" cy="646331"/>
          </a:xfrm>
          <a:prstGeom prst="rect">
            <a:avLst/>
          </a:prstGeom>
        </p:spPr>
        <p:txBody>
          <a:bodyPr wrap="none">
            <a:spAutoFit/>
          </a:bodyPr>
          <a:lstStyle/>
          <a:p>
            <a:endParaRPr lang="fr-FR" sz="3600" dirty="0"/>
          </a:p>
        </p:txBody>
      </p:sp>
      <p:sp>
        <p:nvSpPr>
          <p:cNvPr id="2" name="Text Box 1"/>
          <p:cNvSpPr txBox="1"/>
          <p:nvPr/>
        </p:nvSpPr>
        <p:spPr>
          <a:xfrm>
            <a:off x="372110" y="734695"/>
            <a:ext cx="11175365" cy="5734685"/>
          </a:xfrm>
          <a:prstGeom prst="rect">
            <a:avLst/>
          </a:prstGeom>
          <a:noFill/>
        </p:spPr>
        <p:txBody>
          <a:bodyPr wrap="square" rtlCol="0" anchor="t">
            <a:noAutofit/>
          </a:bodyPr>
          <a:p>
            <a:pPr algn="just">
              <a:lnSpc>
                <a:spcPct val="100000"/>
              </a:lnSpc>
            </a:pPr>
            <a:r>
              <a:rPr lang="en-US"/>
              <a:t>•</a:t>
            </a:r>
            <a:r>
              <a:rPr lang="en-US" sz="2400">
                <a:latin typeface="Times New Roman" panose="02020603050405020304" charset="0"/>
                <a:cs typeface="Times New Roman" panose="02020603050405020304" charset="0"/>
              </a:rPr>
              <a:t> an emphasis on consultation, functional behavioral assessment, curriculum-based measurement, and ecological assessment of learner/environment systems applied to the design of instructional, social, emotional and behavioral interventions;</a:t>
            </a:r>
            <a:endParaRPr lang="en-US" sz="2400">
              <a:latin typeface="Times New Roman" panose="02020603050405020304" charset="0"/>
              <a:cs typeface="Times New Roman" panose="02020603050405020304" charset="0"/>
            </a:endParaRPr>
          </a:p>
          <a:p>
            <a:pPr algn="just">
              <a:lnSpc>
                <a:spcPct val="100000"/>
              </a:lnSpc>
            </a:pP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a focus on service outcomes, accountability, and databased decision-making that links </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assessment directly to empirically supported interventions;</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a focus on wellness, social and emotional well-being, prevention, counseling and building competencies;</a:t>
            </a:r>
            <a:endParaRPr lang="en-US" sz="2400">
              <a:latin typeface="Times New Roman" panose="02020603050405020304" charset="0"/>
              <a:cs typeface="Times New Roman" panose="02020603050405020304" charset="0"/>
            </a:endParaRPr>
          </a:p>
          <a:p>
            <a:pPr algn="just">
              <a:lnSpc>
                <a:spcPct val="100000"/>
              </a:lnSpc>
            </a:pP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a systemic approach to the enhancement of climate, culture and restorative practices that </a:t>
            </a: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ultimately improve achievement outcomes; and</a:t>
            </a:r>
            <a:endParaRPr lang="en-US" sz="2400">
              <a:latin typeface="Times New Roman" panose="02020603050405020304" charset="0"/>
              <a:cs typeface="Times New Roman" panose="02020603050405020304" charset="0"/>
            </a:endParaRPr>
          </a:p>
          <a:p>
            <a:pPr algn="just">
              <a:lnSpc>
                <a:spcPct val="100000"/>
              </a:lnSpc>
            </a:pPr>
            <a:endParaRPr lang="en-US" sz="2400">
              <a:latin typeface="Times New Roman" panose="02020603050405020304" charset="0"/>
              <a:cs typeface="Times New Roman" panose="02020603050405020304" charset="0"/>
            </a:endParaRPr>
          </a:p>
          <a:p>
            <a:pPr algn="just">
              <a:lnSpc>
                <a:spcPct val="100000"/>
              </a:lnSpc>
            </a:pPr>
            <a:r>
              <a:rPr lang="en-US" sz="2400">
                <a:latin typeface="Times New Roman" panose="02020603050405020304" charset="0"/>
                <a:cs typeface="Times New Roman" panose="02020603050405020304" charset="0"/>
              </a:rPr>
              <a:t>• a systemic orientation characterized by the provision of a comprehensive, integrated program of school psychological services to all learners, their families, and those who serve them.</a:t>
            </a:r>
            <a:endParaRPr lang="en-US" sz="24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549275" y="287020"/>
            <a:ext cx="11078210" cy="6344285"/>
          </a:xfrm>
          <a:prstGeom prst="rect">
            <a:avLst/>
          </a:prstGeom>
          <a:noFill/>
        </p:spPr>
        <p:txBody>
          <a:bodyPr wrap="square" rtlCol="0" anchor="t">
            <a:noAutofit/>
          </a:bodyPr>
          <a:p>
            <a:pPr algn="just">
              <a:lnSpc>
                <a:spcPct val="200000"/>
              </a:lnSpc>
            </a:pPr>
            <a:r>
              <a:rPr lang="en-US" sz="2400">
                <a:latin typeface="Times New Roman" panose="02020603050405020304" charset="0"/>
                <a:cs typeface="Times New Roman" panose="02020603050405020304" charset="0"/>
              </a:rPr>
              <a:t>School districts and practitioners are encouraged to review the National Association of School Psychologist’s Practice Model (NASP Practice Model). Understanding the standards and domains of practice helps inform the range of knowledge and skills school psychologists have and outlines how services are integrated to best meet the needs of students, families, and the school community</a:t>
            </a:r>
            <a:endParaRPr lang="en-US" sz="2400">
              <a:latin typeface="Times New Roman" panose="02020603050405020304" charset="0"/>
              <a:cs typeface="Times New Roman" panose="02020603050405020304" charset="0"/>
            </a:endParaRPr>
          </a:p>
        </p:txBody>
      </p:sp>
      <p:pic>
        <p:nvPicPr>
          <p:cNvPr id="3" name="Picture 2" descr="images (6)"/>
          <p:cNvPicPr>
            <a:picLocks noChangeAspect="1"/>
          </p:cNvPicPr>
          <p:nvPr/>
        </p:nvPicPr>
        <p:blipFill>
          <a:blip r:embed="rId1"/>
          <a:stretch>
            <a:fillRect/>
          </a:stretch>
        </p:blipFill>
        <p:spPr>
          <a:xfrm>
            <a:off x="6350000" y="3529965"/>
            <a:ext cx="5278120" cy="3101975"/>
          </a:xfrm>
          <a:prstGeom prst="rect">
            <a:avLst/>
          </a:prstGeom>
        </p:spPr>
      </p:pic>
      <p:pic>
        <p:nvPicPr>
          <p:cNvPr id="4" name="Picture 3" descr="images (3)"/>
          <p:cNvPicPr>
            <a:picLocks noChangeAspect="1"/>
          </p:cNvPicPr>
          <p:nvPr/>
        </p:nvPicPr>
        <p:blipFill>
          <a:blip r:embed="rId2"/>
          <a:stretch>
            <a:fillRect/>
          </a:stretch>
        </p:blipFill>
        <p:spPr>
          <a:xfrm>
            <a:off x="671830" y="4261485"/>
            <a:ext cx="5325110" cy="199453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464151" y="4494014"/>
            <a:ext cx="184731" cy="646331"/>
          </a:xfrm>
          <a:prstGeom prst="rect">
            <a:avLst/>
          </a:prstGeom>
        </p:spPr>
        <p:txBody>
          <a:bodyPr wrap="none">
            <a:spAutoFit/>
          </a:bodyPr>
          <a:lstStyle/>
          <a:p>
            <a:endParaRPr lang="fr-FR" sz="3600" dirty="0"/>
          </a:p>
        </p:txBody>
      </p:sp>
      <p:sp>
        <p:nvSpPr>
          <p:cNvPr id="2049" name="Rectangle 1"/>
          <p:cNvSpPr>
            <a:spLocks noChangeArrowheads="1"/>
          </p:cNvSpPr>
          <p:nvPr/>
        </p:nvSpPr>
        <p:spPr bwMode="auto">
          <a:xfrm>
            <a:off x="-635" y="0"/>
            <a:ext cx="12192000" cy="68573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r>
              <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rPr>
              <a:t>Mission</a:t>
            </a:r>
            <a:r>
              <a:rPr kumimoji="0" lang="fr-FR" alt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rPr>
              <a:t> of school psychologists:</a:t>
            </a:r>
            <a:endParaRPr kumimoji="0" lang="fr-FR" alt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just" defTabSz="914400" rtl="0" eaLnBrk="1" fontAlgn="base" latinLnBrk="0" hangingPunct="1">
              <a:lnSpc>
                <a:spcPct val="200000"/>
              </a:lnSpc>
              <a:spcBef>
                <a:spcPct val="0"/>
              </a:spcBef>
              <a:spcAft>
                <a:spcPct val="0"/>
              </a:spcAft>
              <a:buClrTx/>
              <a:buSzTx/>
            </a:pPr>
            <a:r>
              <a:rPr kumimoji="0" lang="fr-FR" altLang="ar-DZ" sz="2400" i="0" u="none" strike="noStrike" cap="none" normalizeH="0" baseline="0" dirty="0" smtClean="0">
                <a:ln>
                  <a:noFill/>
                </a:ln>
                <a:solidFill>
                  <a:srgbClr val="000000"/>
                </a:solidFill>
                <a:effectLst/>
                <a:latin typeface="Times New Roman" panose="02020603050405020304" charset="0"/>
                <a:cs typeface="Times New Roman" panose="02020603050405020304" charset="0"/>
              </a:rPr>
              <a:t>School psychologists partner with families, teachers, school administrators, and other professionals to create safe, healthy, and supportive learning environments that strengthen connections between home, school, and the community</a:t>
            </a:r>
            <a:endParaRPr kumimoji="0" lang="fr-FR" altLang="ar-DZ" sz="2400"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fr-FR" alt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pPr>
            <a:endParaRPr kumimoji="0" lang="ar-DZ" sz="2400" b="1" i="0" u="none" strike="noStrike" cap="none" normalizeH="0" baseline="0" dirty="0" smtClean="0">
              <a:ln>
                <a:noFill/>
              </a:ln>
              <a:solidFill>
                <a:srgbClr val="000000"/>
              </a:solidFill>
              <a:effectLst/>
              <a:latin typeface="Times New Roman" panose="02020603050405020304" charset="0"/>
              <a:cs typeface="Times New Roman" panose="0202060305040502030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lang="ar-DZ" dirty="0" smtClean="0">
              <a:solidFill>
                <a:srgbClr val="000000"/>
              </a:solidFill>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kumimoji="0" lang="ar-DZ"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lang="ar-DZ" dirty="0" smtClean="0">
              <a:solidFill>
                <a:srgbClr val="000000"/>
              </a:solidFill>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kumimoji="0" lang="ar-DZ"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lang="ar-DZ" dirty="0" smtClean="0">
              <a:solidFill>
                <a:srgbClr val="000000"/>
              </a:solidFill>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kumimoji="0" lang="ar-DZ"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lang="ar-DZ" dirty="0" smtClean="0">
              <a:solidFill>
                <a:srgbClr val="000000"/>
              </a:solidFill>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kumimoji="0" lang="ar-DZ"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Char char="•"/>
            </a:pPr>
            <a:endParaRPr kumimoji="0" lang="ar-DZ"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pPr>
            <a:r>
              <a:rPr kumimoji="0" 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ar-DZ"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pPr>
            <a:endParaRPr kumimoji="0" lang="ar-DZ"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pPr>
            <a:endParaRPr lang="ar-DZ" dirty="0" smtClean="0">
              <a:latin typeface="Arial" panose="020B0604020202020204" pitchFamily="34" charset="0"/>
              <a:cs typeface="Arial" panose="020B0604020202020204" pitchFamily="34" charset="0"/>
            </a:endParaRPr>
          </a:p>
          <a:p>
            <a:pPr lvl="2" defTabSz="914400" eaLnBrk="0" fontAlgn="base" hangingPunct="0">
              <a:spcBef>
                <a:spcPct val="0"/>
              </a:spcBef>
              <a:spcAft>
                <a:spcPct val="0"/>
              </a:spcAft>
            </a:pPr>
            <a:r>
              <a:rPr kumimoji="0" lang="fr-FR"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a:t>
            </a:r>
            <a:r>
              <a:rPr kumimoji="0" lang="fr-F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fr-F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2" name="Picture 1" descr="images"/>
          <p:cNvPicPr>
            <a:picLocks noChangeAspect="1"/>
          </p:cNvPicPr>
          <p:nvPr/>
        </p:nvPicPr>
        <p:blipFill>
          <a:blip r:embed="rId1"/>
          <a:stretch>
            <a:fillRect/>
          </a:stretch>
        </p:blipFill>
        <p:spPr>
          <a:xfrm>
            <a:off x="332105" y="3653155"/>
            <a:ext cx="2449195" cy="3204210"/>
          </a:xfrm>
          <a:prstGeom prst="rect">
            <a:avLst/>
          </a:prstGeom>
        </p:spPr>
      </p:pic>
      <p:pic>
        <p:nvPicPr>
          <p:cNvPr id="3" name="Picture 2" descr="images (8)"/>
          <p:cNvPicPr>
            <a:picLocks noChangeAspect="1"/>
          </p:cNvPicPr>
          <p:nvPr/>
        </p:nvPicPr>
        <p:blipFill>
          <a:blip r:embed="rId2"/>
          <a:stretch>
            <a:fillRect/>
          </a:stretch>
        </p:blipFill>
        <p:spPr>
          <a:xfrm>
            <a:off x="3307715" y="3653155"/>
            <a:ext cx="5276850" cy="3204845"/>
          </a:xfrm>
          <a:prstGeom prst="rect">
            <a:avLst/>
          </a:prstGeom>
        </p:spPr>
      </p:pic>
      <p:pic>
        <p:nvPicPr>
          <p:cNvPr id="4" name="Picture 3" descr="images (3)"/>
          <p:cNvPicPr>
            <a:picLocks noChangeAspect="1"/>
          </p:cNvPicPr>
          <p:nvPr/>
        </p:nvPicPr>
        <p:blipFill>
          <a:blip r:embed="rId3"/>
          <a:stretch>
            <a:fillRect/>
          </a:stretch>
        </p:blipFill>
        <p:spPr>
          <a:xfrm>
            <a:off x="4489450" y="0"/>
            <a:ext cx="6542405" cy="1466850"/>
          </a:xfrm>
          <a:prstGeom prst="rect">
            <a:avLst/>
          </a:prstGeom>
        </p:spPr>
      </p:pic>
      <p:pic>
        <p:nvPicPr>
          <p:cNvPr id="5" name="Picture 4" descr="images (4)"/>
          <p:cNvPicPr>
            <a:picLocks noChangeAspect="1"/>
          </p:cNvPicPr>
          <p:nvPr/>
        </p:nvPicPr>
        <p:blipFill>
          <a:blip r:embed="rId4"/>
          <a:stretch>
            <a:fillRect/>
          </a:stretch>
        </p:blipFill>
        <p:spPr>
          <a:xfrm>
            <a:off x="9110980" y="2750820"/>
            <a:ext cx="2619375" cy="1743075"/>
          </a:xfrm>
          <a:prstGeom prst="rect">
            <a:avLst/>
          </a:prstGeom>
        </p:spPr>
      </p:pic>
      <p:pic>
        <p:nvPicPr>
          <p:cNvPr id="6" name="Picture 5" descr="images (7)"/>
          <p:cNvPicPr>
            <a:picLocks noChangeAspect="1"/>
          </p:cNvPicPr>
          <p:nvPr/>
        </p:nvPicPr>
        <p:blipFill>
          <a:blip r:embed="rId5"/>
          <a:stretch>
            <a:fillRect/>
          </a:stretch>
        </p:blipFill>
        <p:spPr>
          <a:xfrm>
            <a:off x="9279255" y="4700905"/>
            <a:ext cx="2282190" cy="215709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40995" y="320675"/>
            <a:ext cx="10948670" cy="6233160"/>
          </a:xfrm>
          <a:prstGeom prst="rect">
            <a:avLst/>
          </a:prstGeom>
          <a:noFill/>
        </p:spPr>
        <p:txBody>
          <a:bodyPr wrap="square" rtlCol="0" anchor="t">
            <a:noAutofit/>
          </a:bodyPr>
          <a:p>
            <a:pPr algn="just"/>
            <a:r>
              <a:rPr sz="2400" b="1">
                <a:latin typeface="Times New Roman" panose="02020603050405020304" charset="0"/>
                <a:cs typeface="Times New Roman" panose="02020603050405020304" charset="0"/>
              </a:rPr>
              <a:t>Scope of Practice  School Psycholog</a:t>
            </a:r>
            <a:r>
              <a:rPr lang="fr-FR" sz="2400" b="1">
                <a:latin typeface="Times New Roman" panose="02020603050405020304" charset="0"/>
                <a:cs typeface="Times New Roman" panose="02020603050405020304" charset="0"/>
              </a:rPr>
              <a:t>ists:</a:t>
            </a:r>
            <a:endParaRPr lang="fr-FR" sz="2400" b="1">
              <a:latin typeface="Times New Roman" panose="02020603050405020304" charset="0"/>
              <a:cs typeface="Times New Roman" panose="02020603050405020304" charset="0"/>
            </a:endParaRPr>
          </a:p>
          <a:p>
            <a:pPr algn="just"/>
            <a:endParaRPr sz="2400">
              <a:latin typeface="Times New Roman" panose="02020603050405020304" charset="0"/>
              <a:cs typeface="Times New Roman" panose="02020603050405020304" charset="0"/>
            </a:endParaRPr>
          </a:p>
          <a:p>
            <a:pPr algn="just">
              <a:lnSpc>
                <a:spcPct val="150000"/>
              </a:lnSpc>
            </a:pPr>
            <a:r>
              <a:rPr sz="2400">
                <a:latin typeface="Times New Roman" panose="02020603050405020304" charset="0"/>
                <a:cs typeface="Times New Roman" panose="02020603050405020304" charset="0"/>
              </a:rPr>
              <a:t>School psychologists work with students and their families to support students’ social, emotional, and behavioral health. School psychologists’ broad training in the core areas of psychology and education place them in the unique and ideal position to integrate and coordinate educational, psychological, and behavioral health services. Research has shown that students who receive this type of support achieve better academically in school . The vast majority of school psychologists work in public school settings. However, some also provide services in universities, research organizations, public service agencies, and private practice School psychologists also work with school-based teams to support the academic success of students through a variety of means including consultation and review of student performance data.</a:t>
            </a:r>
            <a:endParaRPr lang="fr-FR" altLang="en-US" sz="24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6945</Words>
  <Application>WPS Presentation</Application>
  <PresentationFormat>Personnalisé</PresentationFormat>
  <Paragraphs>93</Paragraphs>
  <Slides>13</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13</vt:i4>
      </vt:variant>
    </vt:vector>
  </HeadingPairs>
  <TitlesOfParts>
    <vt:vector size="24" baseType="lpstr">
      <vt:lpstr>Arial</vt:lpstr>
      <vt:lpstr>SimSun</vt:lpstr>
      <vt:lpstr>Wingdings</vt:lpstr>
      <vt:lpstr>Wingdings 3</vt:lpstr>
      <vt:lpstr>Arial</vt:lpstr>
      <vt:lpstr>Times New Roman</vt:lpstr>
      <vt:lpstr>Trebuchet MS</vt:lpstr>
      <vt:lpstr>Microsoft YaHei</vt:lpstr>
      <vt:lpstr>Arial Unicode MS</vt:lpstr>
      <vt:lpstr>Calibri</vt:lpstr>
      <vt:lpstr>Facette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poste</dc:creator>
  <cp:lastModifiedBy>poste</cp:lastModifiedBy>
  <cp:revision>367</cp:revision>
  <dcterms:created xsi:type="dcterms:W3CDTF">2017-11-27T08:17:00Z</dcterms:created>
  <dcterms:modified xsi:type="dcterms:W3CDTF">2023-10-31T13:24:34Z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7D5CB36DD5E14D9D9C4D25CE507CEFC5_12</vt:lpwstr>
  </property>
  <property fmtid="{D5CDD505-2E9C-101B-9397-08002B2CF9AE}" pid="3" name="KSOProductBuildVer">
    <vt:lpwstr>1033-12.2.0.13215</vt:lpwstr>
  </property>
</Properties>
</file>