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5"/>
  </p:notesMasterIdLst>
  <p:sldIdLst>
    <p:sldId id="256" r:id="rId2"/>
    <p:sldId id="267" r:id="rId3"/>
    <p:sldId id="289" r:id="rId4"/>
    <p:sldId id="295" r:id="rId5"/>
    <p:sldId id="296" r:id="rId6"/>
    <p:sldId id="297" r:id="rId7"/>
    <p:sldId id="299" r:id="rId8"/>
    <p:sldId id="300" r:id="rId9"/>
    <p:sldId id="298" r:id="rId10"/>
    <p:sldId id="301" r:id="rId11"/>
    <p:sldId id="302" r:id="rId12"/>
    <p:sldId id="287" r:id="rId13"/>
    <p:sldId id="303" r:id="rId14"/>
    <p:sldId id="304" r:id="rId15"/>
    <p:sldId id="306" r:id="rId16"/>
    <p:sldId id="288" r:id="rId17"/>
    <p:sldId id="276" r:id="rId18"/>
    <p:sldId id="291" r:id="rId19"/>
    <p:sldId id="292" r:id="rId20"/>
    <p:sldId id="307" r:id="rId21"/>
    <p:sldId id="279" r:id="rId22"/>
    <p:sldId id="280" r:id="rId23"/>
    <p:sldId id="272"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2" autoAdjust="0"/>
    <p:restoredTop sz="94660"/>
  </p:normalViewPr>
  <p:slideViewPr>
    <p:cSldViewPr snapToGrid="0">
      <p:cViewPr varScale="1">
        <p:scale>
          <a:sx n="70" d="100"/>
          <a:sy n="70" d="100"/>
        </p:scale>
        <p:origin x="52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1E7274E-0146-410A-BD75-985EA655D61A}"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US"/>
        </a:p>
      </dgm:t>
    </dgm:pt>
    <dgm:pt modelId="{900484D5-6815-4481-B316-6592BA5A1AB2}">
      <dgm:prSet phldrT="[Texte]"/>
      <dgm:spPr>
        <a:solidFill>
          <a:schemeClr val="bg2">
            <a:lumMod val="75000"/>
          </a:schemeClr>
        </a:solidFill>
      </dgm:spPr>
      <dgm:t>
        <a:bodyPr/>
        <a:lstStyle/>
        <a:p>
          <a:r>
            <a:rPr lang="ar-DZ" b="0" smtClean="0">
              <a:solidFill>
                <a:schemeClr val="tx1"/>
              </a:solidFill>
            </a:rPr>
            <a:t>شروط المعالجة</a:t>
          </a:r>
          <a:endParaRPr lang="en-US" b="0" dirty="0">
            <a:solidFill>
              <a:schemeClr val="tx1"/>
            </a:solidFill>
          </a:endParaRPr>
        </a:p>
      </dgm:t>
    </dgm:pt>
    <dgm:pt modelId="{2C435AE3-0558-4D47-A3EC-2B9141A5659C}" type="parTrans" cxnId="{E2A97F62-A706-4EA5-AB6D-C329D90AA2FE}">
      <dgm:prSet/>
      <dgm:spPr/>
      <dgm:t>
        <a:bodyPr/>
        <a:lstStyle/>
        <a:p>
          <a:endParaRPr lang="en-US"/>
        </a:p>
      </dgm:t>
    </dgm:pt>
    <dgm:pt modelId="{7B353FFF-C445-450D-B4BA-43D57641B96D}" type="sibTrans" cxnId="{E2A97F62-A706-4EA5-AB6D-C329D90AA2FE}">
      <dgm:prSet/>
      <dgm:spPr/>
      <dgm:t>
        <a:bodyPr/>
        <a:lstStyle/>
        <a:p>
          <a:endParaRPr lang="en-US"/>
        </a:p>
      </dgm:t>
    </dgm:pt>
    <dgm:pt modelId="{1A60E96B-D3DE-4340-AA30-B8BD486B5861}">
      <dgm:prSet phldrT="[Texte]" custT="1"/>
      <dgm:spPr/>
      <dgm:t>
        <a:bodyPr/>
        <a:lstStyle/>
        <a:p>
          <a:r>
            <a:rPr lang="ar-DZ" sz="2000" b="1" i="0" smtClean="0">
              <a:solidFill>
                <a:schemeClr val="bg1"/>
              </a:solidFill>
            </a:rPr>
            <a:t>درجة تداخل وتعقد البيانات</a:t>
          </a:r>
          <a:r>
            <a:rPr lang="ar-DZ" sz="2000" smtClean="0">
              <a:solidFill>
                <a:schemeClr val="bg1"/>
              </a:solidFill>
            </a:rPr>
            <a:t/>
          </a:r>
          <a:br>
            <a:rPr lang="ar-DZ" sz="2000" smtClean="0">
              <a:solidFill>
                <a:schemeClr val="bg1"/>
              </a:solidFill>
            </a:rPr>
          </a:br>
          <a:endParaRPr lang="en-US" sz="2000" dirty="0">
            <a:solidFill>
              <a:schemeClr val="bg1"/>
            </a:solidFill>
          </a:endParaRPr>
        </a:p>
      </dgm:t>
    </dgm:pt>
    <dgm:pt modelId="{6407B8CB-D9FC-4542-B3D5-1A0F2AC409FB}" type="parTrans" cxnId="{EBF8B8BB-1634-46EB-92BC-2FC4DABA9B1C}">
      <dgm:prSet/>
      <dgm:spPr/>
      <dgm:t>
        <a:bodyPr/>
        <a:lstStyle/>
        <a:p>
          <a:endParaRPr lang="en-US"/>
        </a:p>
      </dgm:t>
    </dgm:pt>
    <dgm:pt modelId="{A858EF6B-E89A-46A8-A79C-BBE94A1AB46C}" type="sibTrans" cxnId="{EBF8B8BB-1634-46EB-92BC-2FC4DABA9B1C}">
      <dgm:prSet/>
      <dgm:spPr/>
      <dgm:t>
        <a:bodyPr/>
        <a:lstStyle/>
        <a:p>
          <a:endParaRPr lang="en-US"/>
        </a:p>
      </dgm:t>
    </dgm:pt>
    <dgm:pt modelId="{1AF2132D-7825-4720-9092-A935D1912FCF}">
      <dgm:prSet phldrT="[Texte]" custT="1"/>
      <dgm:spPr/>
      <dgm:t>
        <a:bodyPr/>
        <a:lstStyle/>
        <a:p>
          <a:r>
            <a:rPr lang="ar-DZ" sz="2000" b="1" i="0" dirty="0" smtClean="0">
              <a:solidFill>
                <a:schemeClr val="bg1"/>
              </a:solidFill>
            </a:rPr>
            <a:t>حجم البيانات</a:t>
          </a:r>
          <a:r>
            <a:rPr lang="ar-DZ" sz="2000" dirty="0" smtClean="0">
              <a:solidFill>
                <a:schemeClr val="bg1"/>
              </a:solidFill>
            </a:rPr>
            <a:t/>
          </a:r>
          <a:br>
            <a:rPr lang="ar-DZ" sz="2000" dirty="0" smtClean="0">
              <a:solidFill>
                <a:schemeClr val="bg1"/>
              </a:solidFill>
            </a:rPr>
          </a:br>
          <a:endParaRPr lang="en-US" sz="2000" dirty="0">
            <a:solidFill>
              <a:schemeClr val="bg1"/>
            </a:solidFill>
          </a:endParaRPr>
        </a:p>
      </dgm:t>
    </dgm:pt>
    <dgm:pt modelId="{9D879F17-FFE3-4264-ABD6-501D518CC8BD}" type="parTrans" cxnId="{B392DC33-7495-4AB6-A2C3-9E5E90B70A60}">
      <dgm:prSet/>
      <dgm:spPr/>
      <dgm:t>
        <a:bodyPr/>
        <a:lstStyle/>
        <a:p>
          <a:endParaRPr lang="en-US"/>
        </a:p>
      </dgm:t>
    </dgm:pt>
    <dgm:pt modelId="{12B32EF4-A345-4946-BA4D-571149A23BE6}" type="sibTrans" cxnId="{B392DC33-7495-4AB6-A2C3-9E5E90B70A60}">
      <dgm:prSet/>
      <dgm:spPr/>
      <dgm:t>
        <a:bodyPr/>
        <a:lstStyle/>
        <a:p>
          <a:endParaRPr lang="en-US"/>
        </a:p>
      </dgm:t>
    </dgm:pt>
    <dgm:pt modelId="{E35E77AE-55DA-4AC7-B0BC-E73E5B00FC55}">
      <dgm:prSet phldrT="[Texte]" custT="1"/>
      <dgm:spPr/>
      <dgm:t>
        <a:bodyPr/>
        <a:lstStyle/>
        <a:p>
          <a:r>
            <a:rPr lang="ar-DZ" sz="2400" b="1" i="0" smtClean="0">
              <a:solidFill>
                <a:schemeClr val="bg1"/>
              </a:solidFill>
            </a:rPr>
            <a:t>الوقت</a:t>
          </a:r>
          <a:r>
            <a:rPr lang="ar-DZ" sz="1200" smtClean="0"/>
            <a:t/>
          </a:r>
          <a:br>
            <a:rPr lang="ar-DZ" sz="1200" smtClean="0"/>
          </a:br>
          <a:endParaRPr lang="en-US" sz="1200" dirty="0"/>
        </a:p>
      </dgm:t>
    </dgm:pt>
    <dgm:pt modelId="{6C8E0361-19D2-4951-A3E4-0033567124B9}" type="parTrans" cxnId="{47DCBA87-CCAB-4247-A9CC-FE27940639DE}">
      <dgm:prSet/>
      <dgm:spPr/>
      <dgm:t>
        <a:bodyPr/>
        <a:lstStyle/>
        <a:p>
          <a:endParaRPr lang="en-US"/>
        </a:p>
      </dgm:t>
    </dgm:pt>
    <dgm:pt modelId="{44888AAA-3083-4C86-B924-1A0736244284}" type="sibTrans" cxnId="{47DCBA87-CCAB-4247-A9CC-FE27940639DE}">
      <dgm:prSet/>
      <dgm:spPr/>
      <dgm:t>
        <a:bodyPr/>
        <a:lstStyle/>
        <a:p>
          <a:endParaRPr lang="en-US"/>
        </a:p>
      </dgm:t>
    </dgm:pt>
    <dgm:pt modelId="{D6745545-021D-4043-9EAF-1D841EA7C479}">
      <dgm:prSet phldrT="[Texte]" custT="1"/>
      <dgm:spPr/>
      <dgm:t>
        <a:bodyPr/>
        <a:lstStyle/>
        <a:p>
          <a:r>
            <a:rPr lang="ar-DZ" sz="2000" b="1" smtClean="0">
              <a:solidFill>
                <a:schemeClr val="bg1"/>
              </a:solidFill>
            </a:rPr>
            <a:t>التكاليف</a:t>
          </a:r>
          <a:endParaRPr lang="en-US" sz="1200" b="1" dirty="0">
            <a:solidFill>
              <a:schemeClr val="bg1"/>
            </a:solidFill>
          </a:endParaRPr>
        </a:p>
      </dgm:t>
    </dgm:pt>
    <dgm:pt modelId="{5070AC49-AB55-4DC6-BB34-17F736FC0E63}" type="parTrans" cxnId="{F41B83CB-B814-492B-ADB1-08D1B785A144}">
      <dgm:prSet/>
      <dgm:spPr/>
      <dgm:t>
        <a:bodyPr/>
        <a:lstStyle/>
        <a:p>
          <a:endParaRPr lang="en-US"/>
        </a:p>
      </dgm:t>
    </dgm:pt>
    <dgm:pt modelId="{3CA00622-366E-4FDA-8EDC-ACA0E7C7B31B}" type="sibTrans" cxnId="{F41B83CB-B814-492B-ADB1-08D1B785A144}">
      <dgm:prSet/>
      <dgm:spPr/>
      <dgm:t>
        <a:bodyPr/>
        <a:lstStyle/>
        <a:p>
          <a:endParaRPr lang="en-US"/>
        </a:p>
      </dgm:t>
    </dgm:pt>
    <dgm:pt modelId="{8E12694F-3F16-44D7-8BAB-458D5FBE6C65}">
      <dgm:prSet/>
      <dgm:spPr/>
      <dgm:t>
        <a:bodyPr/>
        <a:lstStyle/>
        <a:p>
          <a:endParaRPr lang="en-US"/>
        </a:p>
      </dgm:t>
    </dgm:pt>
    <dgm:pt modelId="{1612493E-A804-4AC5-8CB8-B1DD4351EBB5}" type="parTrans" cxnId="{2BAA48B6-5849-4E3C-82DF-B63A4B76EE28}">
      <dgm:prSet/>
      <dgm:spPr/>
      <dgm:t>
        <a:bodyPr/>
        <a:lstStyle/>
        <a:p>
          <a:endParaRPr lang="en-US"/>
        </a:p>
      </dgm:t>
    </dgm:pt>
    <dgm:pt modelId="{FCBA5CEE-247D-498E-9E2A-D5205F327855}" type="sibTrans" cxnId="{2BAA48B6-5849-4E3C-82DF-B63A4B76EE28}">
      <dgm:prSet/>
      <dgm:spPr/>
      <dgm:t>
        <a:bodyPr/>
        <a:lstStyle/>
        <a:p>
          <a:endParaRPr lang="en-US"/>
        </a:p>
      </dgm:t>
    </dgm:pt>
    <dgm:pt modelId="{DD46F9B2-3D8F-4527-B749-23DCC23D1BD3}">
      <dgm:prSet phldrT="[Texte]" custT="1"/>
      <dgm:spPr/>
      <dgm:t>
        <a:bodyPr/>
        <a:lstStyle/>
        <a:p>
          <a:r>
            <a:rPr lang="ar-DZ" sz="2000" b="1" i="0" smtClean="0">
              <a:solidFill>
                <a:schemeClr val="bg1"/>
              </a:solidFill>
            </a:rPr>
            <a:t>العمليات الحسابية</a:t>
          </a:r>
          <a:r>
            <a:rPr lang="ar-DZ" sz="2000" smtClean="0">
              <a:solidFill>
                <a:schemeClr val="bg1"/>
              </a:solidFill>
            </a:rPr>
            <a:t/>
          </a:r>
          <a:br>
            <a:rPr lang="ar-DZ" sz="2000" smtClean="0">
              <a:solidFill>
                <a:schemeClr val="bg1"/>
              </a:solidFill>
            </a:rPr>
          </a:br>
          <a:endParaRPr lang="en-US" sz="2000" dirty="0">
            <a:solidFill>
              <a:schemeClr val="bg1"/>
            </a:solidFill>
          </a:endParaRPr>
        </a:p>
      </dgm:t>
    </dgm:pt>
    <dgm:pt modelId="{76935E3D-60B8-418B-A16E-B485E327A8B5}" type="parTrans" cxnId="{9956B8E0-B7A1-4267-8F7A-ED097B96EAA2}">
      <dgm:prSet/>
      <dgm:spPr/>
      <dgm:t>
        <a:bodyPr/>
        <a:lstStyle/>
        <a:p>
          <a:endParaRPr lang="en-US"/>
        </a:p>
      </dgm:t>
    </dgm:pt>
    <dgm:pt modelId="{A8CC2794-69B4-46BF-A255-78E74B24E3D9}" type="sibTrans" cxnId="{9956B8E0-B7A1-4267-8F7A-ED097B96EAA2}">
      <dgm:prSet/>
      <dgm:spPr/>
      <dgm:t>
        <a:bodyPr/>
        <a:lstStyle/>
        <a:p>
          <a:endParaRPr lang="en-US"/>
        </a:p>
      </dgm:t>
    </dgm:pt>
    <dgm:pt modelId="{EA8FDC33-D2DC-4E3F-B61C-DD31F808DCED}" type="pres">
      <dgm:prSet presAssocID="{81E7274E-0146-410A-BD75-985EA655D61A}" presName="Name0" presStyleCnt="0">
        <dgm:presLayoutVars>
          <dgm:chMax val="1"/>
          <dgm:dir/>
          <dgm:animLvl val="ctr"/>
          <dgm:resizeHandles val="exact"/>
        </dgm:presLayoutVars>
      </dgm:prSet>
      <dgm:spPr/>
      <dgm:t>
        <a:bodyPr/>
        <a:lstStyle/>
        <a:p>
          <a:endParaRPr lang="en-US"/>
        </a:p>
      </dgm:t>
    </dgm:pt>
    <dgm:pt modelId="{336170CB-BEEC-46FE-8E36-194E9E325BA9}" type="pres">
      <dgm:prSet presAssocID="{900484D5-6815-4481-B316-6592BA5A1AB2}" presName="centerShape" presStyleLbl="node0" presStyleIdx="0" presStyleCnt="1" custLinFactNeighborX="944" custLinFactNeighborY="-5662"/>
      <dgm:spPr/>
      <dgm:t>
        <a:bodyPr/>
        <a:lstStyle/>
        <a:p>
          <a:endParaRPr lang="en-US"/>
        </a:p>
      </dgm:t>
    </dgm:pt>
    <dgm:pt modelId="{256E4F59-CEFE-4A5A-A1FF-F38D058EF28F}" type="pres">
      <dgm:prSet presAssocID="{1A60E96B-D3DE-4340-AA30-B8BD486B5861}" presName="node" presStyleLbl="node1" presStyleIdx="0" presStyleCnt="5" custScaleX="234805">
        <dgm:presLayoutVars>
          <dgm:bulletEnabled val="1"/>
        </dgm:presLayoutVars>
      </dgm:prSet>
      <dgm:spPr/>
      <dgm:t>
        <a:bodyPr/>
        <a:lstStyle/>
        <a:p>
          <a:endParaRPr lang="en-US"/>
        </a:p>
      </dgm:t>
    </dgm:pt>
    <dgm:pt modelId="{941C82AE-4E5B-4038-8858-82016583C2B9}" type="pres">
      <dgm:prSet presAssocID="{1A60E96B-D3DE-4340-AA30-B8BD486B5861}" presName="dummy" presStyleCnt="0"/>
      <dgm:spPr/>
    </dgm:pt>
    <dgm:pt modelId="{3CF5B31A-AD43-43C3-8B01-E865AF2A7556}" type="pres">
      <dgm:prSet presAssocID="{A858EF6B-E89A-46A8-A79C-BBE94A1AB46C}" presName="sibTrans" presStyleLbl="sibTrans2D1" presStyleIdx="0" presStyleCnt="5"/>
      <dgm:spPr/>
      <dgm:t>
        <a:bodyPr/>
        <a:lstStyle/>
        <a:p>
          <a:endParaRPr lang="en-US"/>
        </a:p>
      </dgm:t>
    </dgm:pt>
    <dgm:pt modelId="{078E9A33-7F6B-4ACC-8414-A4175E4E7FB8}" type="pres">
      <dgm:prSet presAssocID="{1AF2132D-7825-4720-9092-A935D1912FCF}" presName="node" presStyleLbl="node1" presStyleIdx="1" presStyleCnt="5" custScaleX="168470" custRadScaleRad="139611" custRadScaleInc="11739">
        <dgm:presLayoutVars>
          <dgm:bulletEnabled val="1"/>
        </dgm:presLayoutVars>
      </dgm:prSet>
      <dgm:spPr/>
      <dgm:t>
        <a:bodyPr/>
        <a:lstStyle/>
        <a:p>
          <a:endParaRPr lang="en-US"/>
        </a:p>
      </dgm:t>
    </dgm:pt>
    <dgm:pt modelId="{78DB5C1B-81CC-432E-812E-36D499D2BB5A}" type="pres">
      <dgm:prSet presAssocID="{1AF2132D-7825-4720-9092-A935D1912FCF}" presName="dummy" presStyleCnt="0"/>
      <dgm:spPr/>
    </dgm:pt>
    <dgm:pt modelId="{9D7C033A-8EF5-47A2-A694-8D07F5C2104A}" type="pres">
      <dgm:prSet presAssocID="{12B32EF4-A345-4946-BA4D-571149A23BE6}" presName="sibTrans" presStyleLbl="sibTrans2D1" presStyleIdx="1" presStyleCnt="5"/>
      <dgm:spPr/>
      <dgm:t>
        <a:bodyPr/>
        <a:lstStyle/>
        <a:p>
          <a:endParaRPr lang="en-US"/>
        </a:p>
      </dgm:t>
    </dgm:pt>
    <dgm:pt modelId="{79B1BC6F-0E51-429C-A15B-5DA2A7BE7E26}" type="pres">
      <dgm:prSet presAssocID="{E35E77AE-55DA-4AC7-B0BC-E73E5B00FC55}" presName="node" presStyleLbl="node1" presStyleIdx="2" presStyleCnt="5" custScaleX="170402" custRadScaleRad="118123" custRadScaleInc="-39597">
        <dgm:presLayoutVars>
          <dgm:bulletEnabled val="1"/>
        </dgm:presLayoutVars>
      </dgm:prSet>
      <dgm:spPr/>
      <dgm:t>
        <a:bodyPr/>
        <a:lstStyle/>
        <a:p>
          <a:endParaRPr lang="en-US"/>
        </a:p>
      </dgm:t>
    </dgm:pt>
    <dgm:pt modelId="{29822F1B-E6DD-47E4-89D5-CDF7A9E8B2CD}" type="pres">
      <dgm:prSet presAssocID="{E35E77AE-55DA-4AC7-B0BC-E73E5B00FC55}" presName="dummy" presStyleCnt="0"/>
      <dgm:spPr/>
    </dgm:pt>
    <dgm:pt modelId="{E7628995-E1D3-43FB-8CEB-FFE0F916CFB3}" type="pres">
      <dgm:prSet presAssocID="{44888AAA-3083-4C86-B924-1A0736244284}" presName="sibTrans" presStyleLbl="sibTrans2D1" presStyleIdx="2" presStyleCnt="5"/>
      <dgm:spPr/>
      <dgm:t>
        <a:bodyPr/>
        <a:lstStyle/>
        <a:p>
          <a:endParaRPr lang="en-US"/>
        </a:p>
      </dgm:t>
    </dgm:pt>
    <dgm:pt modelId="{FD8A7495-538C-4F1F-88BF-0919FD788F00}" type="pres">
      <dgm:prSet presAssocID="{D6745545-021D-4043-9EAF-1D841EA7C479}" presName="node" presStyleLbl="node1" presStyleIdx="3" presStyleCnt="5" custScaleX="173926" custRadScaleRad="114998" custRadScaleInc="52129">
        <dgm:presLayoutVars>
          <dgm:bulletEnabled val="1"/>
        </dgm:presLayoutVars>
      </dgm:prSet>
      <dgm:spPr/>
      <dgm:t>
        <a:bodyPr/>
        <a:lstStyle/>
        <a:p>
          <a:endParaRPr lang="en-US"/>
        </a:p>
      </dgm:t>
    </dgm:pt>
    <dgm:pt modelId="{079A281E-35AD-4608-9C91-8DB76729A6E0}" type="pres">
      <dgm:prSet presAssocID="{D6745545-021D-4043-9EAF-1D841EA7C479}" presName="dummy" presStyleCnt="0"/>
      <dgm:spPr/>
    </dgm:pt>
    <dgm:pt modelId="{0F5DA8A2-B5BF-45A0-AB86-9D1C0FB0EB3F}" type="pres">
      <dgm:prSet presAssocID="{3CA00622-366E-4FDA-8EDC-ACA0E7C7B31B}" presName="sibTrans" presStyleLbl="sibTrans2D1" presStyleIdx="3" presStyleCnt="5"/>
      <dgm:spPr/>
      <dgm:t>
        <a:bodyPr/>
        <a:lstStyle/>
        <a:p>
          <a:endParaRPr lang="en-US"/>
        </a:p>
      </dgm:t>
    </dgm:pt>
    <dgm:pt modelId="{BDE3065D-35C4-4C3E-910E-0BEAB8B03ABD}" type="pres">
      <dgm:prSet presAssocID="{DD46F9B2-3D8F-4527-B749-23DCC23D1BD3}" presName="node" presStyleLbl="node1" presStyleIdx="4" presStyleCnt="5" custScaleX="209675" custRadScaleRad="135971" custRadScaleInc="-10004">
        <dgm:presLayoutVars>
          <dgm:bulletEnabled val="1"/>
        </dgm:presLayoutVars>
      </dgm:prSet>
      <dgm:spPr/>
      <dgm:t>
        <a:bodyPr/>
        <a:lstStyle/>
        <a:p>
          <a:endParaRPr lang="en-US"/>
        </a:p>
      </dgm:t>
    </dgm:pt>
    <dgm:pt modelId="{07A15B7C-066F-4832-9421-68BA902DE585}" type="pres">
      <dgm:prSet presAssocID="{DD46F9B2-3D8F-4527-B749-23DCC23D1BD3}" presName="dummy" presStyleCnt="0"/>
      <dgm:spPr/>
    </dgm:pt>
    <dgm:pt modelId="{4FB11041-BE77-4C3D-A49E-C13E2B4A140D}" type="pres">
      <dgm:prSet presAssocID="{A8CC2794-69B4-46BF-A255-78E74B24E3D9}" presName="sibTrans" presStyleLbl="sibTrans2D1" presStyleIdx="4" presStyleCnt="5"/>
      <dgm:spPr/>
      <dgm:t>
        <a:bodyPr/>
        <a:lstStyle/>
        <a:p>
          <a:endParaRPr lang="en-US"/>
        </a:p>
      </dgm:t>
    </dgm:pt>
  </dgm:ptLst>
  <dgm:cxnLst>
    <dgm:cxn modelId="{BF80238C-32C4-48A8-BD32-ECF9D9C0AA72}" type="presOf" srcId="{12B32EF4-A345-4946-BA4D-571149A23BE6}" destId="{9D7C033A-8EF5-47A2-A694-8D07F5C2104A}" srcOrd="0" destOrd="0" presId="urn:microsoft.com/office/officeart/2005/8/layout/radial6"/>
    <dgm:cxn modelId="{E2A97F62-A706-4EA5-AB6D-C329D90AA2FE}" srcId="{81E7274E-0146-410A-BD75-985EA655D61A}" destId="{900484D5-6815-4481-B316-6592BA5A1AB2}" srcOrd="0" destOrd="0" parTransId="{2C435AE3-0558-4D47-A3EC-2B9141A5659C}" sibTransId="{7B353FFF-C445-450D-B4BA-43D57641B96D}"/>
    <dgm:cxn modelId="{D659E2B4-F42F-4C5E-836C-F678FACEED42}" type="presOf" srcId="{900484D5-6815-4481-B316-6592BA5A1AB2}" destId="{336170CB-BEEC-46FE-8E36-194E9E325BA9}" srcOrd="0" destOrd="0" presId="urn:microsoft.com/office/officeart/2005/8/layout/radial6"/>
    <dgm:cxn modelId="{EBF8B8BB-1634-46EB-92BC-2FC4DABA9B1C}" srcId="{900484D5-6815-4481-B316-6592BA5A1AB2}" destId="{1A60E96B-D3DE-4340-AA30-B8BD486B5861}" srcOrd="0" destOrd="0" parTransId="{6407B8CB-D9FC-4542-B3D5-1A0F2AC409FB}" sibTransId="{A858EF6B-E89A-46A8-A79C-BBE94A1AB46C}"/>
    <dgm:cxn modelId="{9956B8E0-B7A1-4267-8F7A-ED097B96EAA2}" srcId="{900484D5-6815-4481-B316-6592BA5A1AB2}" destId="{DD46F9B2-3D8F-4527-B749-23DCC23D1BD3}" srcOrd="4" destOrd="0" parTransId="{76935E3D-60B8-418B-A16E-B485E327A8B5}" sibTransId="{A8CC2794-69B4-46BF-A255-78E74B24E3D9}"/>
    <dgm:cxn modelId="{B392DC33-7495-4AB6-A2C3-9E5E90B70A60}" srcId="{900484D5-6815-4481-B316-6592BA5A1AB2}" destId="{1AF2132D-7825-4720-9092-A935D1912FCF}" srcOrd="1" destOrd="0" parTransId="{9D879F17-FFE3-4264-ABD6-501D518CC8BD}" sibTransId="{12B32EF4-A345-4946-BA4D-571149A23BE6}"/>
    <dgm:cxn modelId="{47347300-CB32-4F78-9770-1337EAC0AA62}" type="presOf" srcId="{3CA00622-366E-4FDA-8EDC-ACA0E7C7B31B}" destId="{0F5DA8A2-B5BF-45A0-AB86-9D1C0FB0EB3F}" srcOrd="0" destOrd="0" presId="urn:microsoft.com/office/officeart/2005/8/layout/radial6"/>
    <dgm:cxn modelId="{33D6E4C6-D293-420E-8BAA-0DEC92C6E51E}" type="presOf" srcId="{81E7274E-0146-410A-BD75-985EA655D61A}" destId="{EA8FDC33-D2DC-4E3F-B61C-DD31F808DCED}" srcOrd="0" destOrd="0" presId="urn:microsoft.com/office/officeart/2005/8/layout/radial6"/>
    <dgm:cxn modelId="{E957EEA6-86C5-44E8-B22A-4F900B206230}" type="presOf" srcId="{44888AAA-3083-4C86-B924-1A0736244284}" destId="{E7628995-E1D3-43FB-8CEB-FFE0F916CFB3}" srcOrd="0" destOrd="0" presId="urn:microsoft.com/office/officeart/2005/8/layout/radial6"/>
    <dgm:cxn modelId="{67EDFA0D-5EEE-41FB-845B-E3AE57D79F52}" type="presOf" srcId="{A8CC2794-69B4-46BF-A255-78E74B24E3D9}" destId="{4FB11041-BE77-4C3D-A49E-C13E2B4A140D}" srcOrd="0" destOrd="0" presId="urn:microsoft.com/office/officeart/2005/8/layout/radial6"/>
    <dgm:cxn modelId="{125F9353-32E9-454E-96DB-1969E608F7C5}" type="presOf" srcId="{E35E77AE-55DA-4AC7-B0BC-E73E5B00FC55}" destId="{79B1BC6F-0E51-429C-A15B-5DA2A7BE7E26}" srcOrd="0" destOrd="0" presId="urn:microsoft.com/office/officeart/2005/8/layout/radial6"/>
    <dgm:cxn modelId="{2BAA48B6-5849-4E3C-82DF-B63A4B76EE28}" srcId="{81E7274E-0146-410A-BD75-985EA655D61A}" destId="{8E12694F-3F16-44D7-8BAB-458D5FBE6C65}" srcOrd="1" destOrd="0" parTransId="{1612493E-A804-4AC5-8CB8-B1DD4351EBB5}" sibTransId="{FCBA5CEE-247D-498E-9E2A-D5205F327855}"/>
    <dgm:cxn modelId="{E63658C4-5BFB-42EB-A21A-65AFDFC5D8B3}" type="presOf" srcId="{1AF2132D-7825-4720-9092-A935D1912FCF}" destId="{078E9A33-7F6B-4ACC-8414-A4175E4E7FB8}" srcOrd="0" destOrd="0" presId="urn:microsoft.com/office/officeart/2005/8/layout/radial6"/>
    <dgm:cxn modelId="{47DCBA87-CCAB-4247-A9CC-FE27940639DE}" srcId="{900484D5-6815-4481-B316-6592BA5A1AB2}" destId="{E35E77AE-55DA-4AC7-B0BC-E73E5B00FC55}" srcOrd="2" destOrd="0" parTransId="{6C8E0361-19D2-4951-A3E4-0033567124B9}" sibTransId="{44888AAA-3083-4C86-B924-1A0736244284}"/>
    <dgm:cxn modelId="{F41B83CB-B814-492B-ADB1-08D1B785A144}" srcId="{900484D5-6815-4481-B316-6592BA5A1AB2}" destId="{D6745545-021D-4043-9EAF-1D841EA7C479}" srcOrd="3" destOrd="0" parTransId="{5070AC49-AB55-4DC6-BB34-17F736FC0E63}" sibTransId="{3CA00622-366E-4FDA-8EDC-ACA0E7C7B31B}"/>
    <dgm:cxn modelId="{9566142A-7DA6-47D8-A7CB-52D7833FC02B}" type="presOf" srcId="{1A60E96B-D3DE-4340-AA30-B8BD486B5861}" destId="{256E4F59-CEFE-4A5A-A1FF-F38D058EF28F}" srcOrd="0" destOrd="0" presId="urn:microsoft.com/office/officeart/2005/8/layout/radial6"/>
    <dgm:cxn modelId="{FA632B31-BC64-4FD4-9888-E7E022FBE410}" type="presOf" srcId="{DD46F9B2-3D8F-4527-B749-23DCC23D1BD3}" destId="{BDE3065D-35C4-4C3E-910E-0BEAB8B03ABD}" srcOrd="0" destOrd="0" presId="urn:microsoft.com/office/officeart/2005/8/layout/radial6"/>
    <dgm:cxn modelId="{1980BE6B-69BA-436E-BA80-8086CA136EC4}" type="presOf" srcId="{D6745545-021D-4043-9EAF-1D841EA7C479}" destId="{FD8A7495-538C-4F1F-88BF-0919FD788F00}" srcOrd="0" destOrd="0" presId="urn:microsoft.com/office/officeart/2005/8/layout/radial6"/>
    <dgm:cxn modelId="{FDED36ED-042B-404C-A7C9-F182E2BC7313}" type="presOf" srcId="{A858EF6B-E89A-46A8-A79C-BBE94A1AB46C}" destId="{3CF5B31A-AD43-43C3-8B01-E865AF2A7556}" srcOrd="0" destOrd="0" presId="urn:microsoft.com/office/officeart/2005/8/layout/radial6"/>
    <dgm:cxn modelId="{D4CDB9D6-6E26-468D-BE45-A335CF927B76}" type="presParOf" srcId="{EA8FDC33-D2DC-4E3F-B61C-DD31F808DCED}" destId="{336170CB-BEEC-46FE-8E36-194E9E325BA9}" srcOrd="0" destOrd="0" presId="urn:microsoft.com/office/officeart/2005/8/layout/radial6"/>
    <dgm:cxn modelId="{7FD1A775-F19F-4B53-99A6-4C5B1644FFC5}" type="presParOf" srcId="{EA8FDC33-D2DC-4E3F-B61C-DD31F808DCED}" destId="{256E4F59-CEFE-4A5A-A1FF-F38D058EF28F}" srcOrd="1" destOrd="0" presId="urn:microsoft.com/office/officeart/2005/8/layout/radial6"/>
    <dgm:cxn modelId="{D0DCCB8B-674B-41A4-B8D0-F7987E7D1556}" type="presParOf" srcId="{EA8FDC33-D2DC-4E3F-B61C-DD31F808DCED}" destId="{941C82AE-4E5B-4038-8858-82016583C2B9}" srcOrd="2" destOrd="0" presId="urn:microsoft.com/office/officeart/2005/8/layout/radial6"/>
    <dgm:cxn modelId="{860A9BB1-7E03-4B04-9C1C-8013381A5A0D}" type="presParOf" srcId="{EA8FDC33-D2DC-4E3F-B61C-DD31F808DCED}" destId="{3CF5B31A-AD43-43C3-8B01-E865AF2A7556}" srcOrd="3" destOrd="0" presId="urn:microsoft.com/office/officeart/2005/8/layout/radial6"/>
    <dgm:cxn modelId="{F86E8E24-ABA4-4439-8D5F-71C1AC9CDBD1}" type="presParOf" srcId="{EA8FDC33-D2DC-4E3F-B61C-DD31F808DCED}" destId="{078E9A33-7F6B-4ACC-8414-A4175E4E7FB8}" srcOrd="4" destOrd="0" presId="urn:microsoft.com/office/officeart/2005/8/layout/radial6"/>
    <dgm:cxn modelId="{1FD5D353-FC39-48F5-BA9B-7AA802050C07}" type="presParOf" srcId="{EA8FDC33-D2DC-4E3F-B61C-DD31F808DCED}" destId="{78DB5C1B-81CC-432E-812E-36D499D2BB5A}" srcOrd="5" destOrd="0" presId="urn:microsoft.com/office/officeart/2005/8/layout/radial6"/>
    <dgm:cxn modelId="{E88F4697-8650-4DA9-806C-B1A568A5000F}" type="presParOf" srcId="{EA8FDC33-D2DC-4E3F-B61C-DD31F808DCED}" destId="{9D7C033A-8EF5-47A2-A694-8D07F5C2104A}" srcOrd="6" destOrd="0" presId="urn:microsoft.com/office/officeart/2005/8/layout/radial6"/>
    <dgm:cxn modelId="{36578DE0-37EC-42E5-ABBA-30F8A00B60C3}" type="presParOf" srcId="{EA8FDC33-D2DC-4E3F-B61C-DD31F808DCED}" destId="{79B1BC6F-0E51-429C-A15B-5DA2A7BE7E26}" srcOrd="7" destOrd="0" presId="urn:microsoft.com/office/officeart/2005/8/layout/radial6"/>
    <dgm:cxn modelId="{60380608-05EE-42D6-B12C-30676F58FE4A}" type="presParOf" srcId="{EA8FDC33-D2DC-4E3F-B61C-DD31F808DCED}" destId="{29822F1B-E6DD-47E4-89D5-CDF7A9E8B2CD}" srcOrd="8" destOrd="0" presId="urn:microsoft.com/office/officeart/2005/8/layout/radial6"/>
    <dgm:cxn modelId="{C2369A18-7917-4CE1-B1C3-EE8D61DD937B}" type="presParOf" srcId="{EA8FDC33-D2DC-4E3F-B61C-DD31F808DCED}" destId="{E7628995-E1D3-43FB-8CEB-FFE0F916CFB3}" srcOrd="9" destOrd="0" presId="urn:microsoft.com/office/officeart/2005/8/layout/radial6"/>
    <dgm:cxn modelId="{C8A32D64-E66A-44A6-BF57-43FBDADE8363}" type="presParOf" srcId="{EA8FDC33-D2DC-4E3F-B61C-DD31F808DCED}" destId="{FD8A7495-538C-4F1F-88BF-0919FD788F00}" srcOrd="10" destOrd="0" presId="urn:microsoft.com/office/officeart/2005/8/layout/radial6"/>
    <dgm:cxn modelId="{816FDF8F-C3B8-4856-A884-3A67EB43C1F6}" type="presParOf" srcId="{EA8FDC33-D2DC-4E3F-B61C-DD31F808DCED}" destId="{079A281E-35AD-4608-9C91-8DB76729A6E0}" srcOrd="11" destOrd="0" presId="urn:microsoft.com/office/officeart/2005/8/layout/radial6"/>
    <dgm:cxn modelId="{CAA126F3-0C4B-492E-93E6-477D3752EE1B}" type="presParOf" srcId="{EA8FDC33-D2DC-4E3F-B61C-DD31F808DCED}" destId="{0F5DA8A2-B5BF-45A0-AB86-9D1C0FB0EB3F}" srcOrd="12" destOrd="0" presId="urn:microsoft.com/office/officeart/2005/8/layout/radial6"/>
    <dgm:cxn modelId="{C460535F-A70F-47BF-8F53-03C208A56682}" type="presParOf" srcId="{EA8FDC33-D2DC-4E3F-B61C-DD31F808DCED}" destId="{BDE3065D-35C4-4C3E-910E-0BEAB8B03ABD}" srcOrd="13" destOrd="0" presId="urn:microsoft.com/office/officeart/2005/8/layout/radial6"/>
    <dgm:cxn modelId="{197558B4-7CFE-40D9-B1ED-F50E2076B4A1}" type="presParOf" srcId="{EA8FDC33-D2DC-4E3F-B61C-DD31F808DCED}" destId="{07A15B7C-066F-4832-9421-68BA902DE585}" srcOrd="14" destOrd="0" presId="urn:microsoft.com/office/officeart/2005/8/layout/radial6"/>
    <dgm:cxn modelId="{CDCCEE30-1ACD-4FB9-946D-A37AD0628F49}" type="presParOf" srcId="{EA8FDC33-D2DC-4E3F-B61C-DD31F808DCED}" destId="{4FB11041-BE77-4C3D-A49E-C13E2B4A140D}" srcOrd="15"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10/22/2022</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14</a:t>
            </a:fld>
            <a:endParaRPr lang="en-US"/>
          </a:p>
        </p:txBody>
      </p:sp>
    </p:spTree>
    <p:extLst>
      <p:ext uri="{BB962C8B-B14F-4D97-AF65-F5344CB8AC3E}">
        <p14:creationId xmlns:p14="http://schemas.microsoft.com/office/powerpoint/2010/main" val="1894972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5C1B695C-2913-4EFB-B4F6-F847522FD8ED}" type="slidenum">
              <a:rPr lang="en-US" smtClean="0"/>
              <a:t>15</a:t>
            </a:fld>
            <a:endParaRPr lang="en-US"/>
          </a:p>
        </p:txBody>
      </p:sp>
    </p:spTree>
    <p:extLst>
      <p:ext uri="{BB962C8B-B14F-4D97-AF65-F5344CB8AC3E}">
        <p14:creationId xmlns:p14="http://schemas.microsoft.com/office/powerpoint/2010/main" val="28707591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10/22/2022</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t>10/22/2022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10/22/2022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10/22/2022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10/22/2022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t>10/22/2022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10/22/2022</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0322" y="2347343"/>
            <a:ext cx="8144134" cy="1373070"/>
          </a:xfrm>
        </p:spPr>
        <p:txBody>
          <a:bodyPr/>
          <a:lstStyle/>
          <a:p>
            <a:pPr algn="ctr"/>
            <a:r>
              <a:rPr lang="ar-SA" b="1" dirty="0"/>
              <a:t>أساسيات البيانات</a:t>
            </a:r>
            <a:endParaRPr lang="en-US" b="1" dirty="0"/>
          </a:p>
        </p:txBody>
      </p:sp>
      <p:sp>
        <p:nvSpPr>
          <p:cNvPr id="3" name="Sous-titre 2"/>
          <p:cNvSpPr>
            <a:spLocks noGrp="1"/>
          </p:cNvSpPr>
          <p:nvPr>
            <p:ph type="subTitle" idx="1"/>
          </p:nvPr>
        </p:nvSpPr>
        <p:spPr>
          <a:xfrm>
            <a:off x="680322" y="4291008"/>
            <a:ext cx="8144134" cy="2457522"/>
          </a:xfrm>
        </p:spPr>
        <p:txBody>
          <a:bodyPr>
            <a:normAutofit fontScale="70000" lnSpcReduction="20000"/>
          </a:bodyPr>
          <a:lstStyle/>
          <a:p>
            <a:pPr rtl="1"/>
            <a:r>
              <a:rPr lang="ar-DZ" sz="2800" b="1" u="sng" dirty="0" smtClean="0"/>
              <a:t>عناصر المحاضرة: </a:t>
            </a:r>
            <a:endParaRPr lang="en-GB" sz="2800" b="1" u="sng" dirty="0" smtClean="0"/>
          </a:p>
          <a:p>
            <a:pPr marL="457200" indent="-457200" rtl="1">
              <a:buFont typeface="Wingdings" panose="05000000000000000000" pitchFamily="2" charset="2"/>
              <a:buChar char="Ø"/>
            </a:pPr>
            <a:r>
              <a:rPr lang="ar-DZ" sz="2800" b="1" dirty="0" smtClean="0"/>
              <a:t>مفهوم البيانات، مصادر ، وطرق الحصول </a:t>
            </a:r>
            <a:r>
              <a:rPr lang="ar-DZ" sz="2800" b="1" dirty="0"/>
              <a:t>على </a:t>
            </a:r>
            <a:r>
              <a:rPr lang="ar-DZ" sz="2800" b="1" dirty="0" smtClean="0"/>
              <a:t>البيانات</a:t>
            </a:r>
          </a:p>
          <a:p>
            <a:pPr marL="457200" indent="-457200" rtl="1">
              <a:buFont typeface="Wingdings" panose="05000000000000000000" pitchFamily="2" charset="2"/>
              <a:buChar char="Ø"/>
            </a:pPr>
            <a:r>
              <a:rPr lang="ar-SA" sz="2800" b="1" dirty="0" smtClean="0"/>
              <a:t>قاعدة البيانات</a:t>
            </a:r>
            <a:r>
              <a:rPr lang="ar-DZ" sz="2800" b="1" dirty="0" smtClean="0"/>
              <a:t> (تعريف، فوائد، مكونات)</a:t>
            </a:r>
            <a:endParaRPr lang="en-GB" sz="2800" b="1" dirty="0" smtClean="0"/>
          </a:p>
          <a:p>
            <a:pPr marL="457200" indent="-457200" rtl="1">
              <a:buFont typeface="Wingdings" panose="05000000000000000000" pitchFamily="2" charset="2"/>
              <a:buChar char="Ø"/>
            </a:pPr>
            <a:r>
              <a:rPr lang="ar-SA" sz="2800" b="1" dirty="0"/>
              <a:t>معالجة </a:t>
            </a:r>
            <a:r>
              <a:rPr lang="ar-SA" sz="2800" b="1" dirty="0" smtClean="0"/>
              <a:t>البيانات</a:t>
            </a:r>
            <a:endParaRPr lang="en-GB" sz="2800" b="1" dirty="0" smtClean="0"/>
          </a:p>
          <a:p>
            <a:pPr marL="457200" indent="-457200" rtl="1">
              <a:buFont typeface="Wingdings" panose="05000000000000000000" pitchFamily="2" charset="2"/>
              <a:buChar char="Ø"/>
            </a:pPr>
            <a:r>
              <a:rPr lang="ar-SA" sz="2800" b="1" dirty="0" smtClean="0"/>
              <a:t>خطوات </a:t>
            </a:r>
            <a:r>
              <a:rPr lang="ar-SA" sz="2800" b="1" dirty="0"/>
              <a:t>معالجة </a:t>
            </a:r>
            <a:r>
              <a:rPr lang="ar-SA" sz="2800" b="1" dirty="0" smtClean="0"/>
              <a:t>البيانات</a:t>
            </a:r>
            <a:endParaRPr lang="en-GB" sz="2800" b="1" dirty="0" smtClean="0"/>
          </a:p>
          <a:p>
            <a:pPr marL="457200" indent="-457200" rtl="1">
              <a:buFont typeface="Wingdings" panose="05000000000000000000" pitchFamily="2" charset="2"/>
              <a:buChar char="Ø"/>
            </a:pPr>
            <a:r>
              <a:rPr lang="ar-SA" sz="2800" b="1" dirty="0"/>
              <a:t>طرق معالجة </a:t>
            </a:r>
            <a:r>
              <a:rPr lang="ar-SA" sz="2800" b="1" dirty="0" smtClean="0"/>
              <a:t>البيانات</a:t>
            </a:r>
            <a:r>
              <a:rPr lang="ar-DZ" sz="2800" b="1" dirty="0" smtClean="0"/>
              <a:t>/ شروط المعالجة</a:t>
            </a:r>
            <a:endParaRPr lang="en-GB" sz="2800" b="1" dirty="0" smtClean="0"/>
          </a:p>
          <a:p>
            <a:pPr marL="457200" indent="-457200" rtl="1">
              <a:buFont typeface="Wingdings" panose="05000000000000000000" pitchFamily="2" charset="2"/>
              <a:buChar char="Ø"/>
            </a:pPr>
            <a:r>
              <a:rPr lang="ar-SA" sz="2800" b="1" dirty="0"/>
              <a:t>الفرق بين البيانات والمعلومات</a:t>
            </a:r>
            <a:endParaRPr lang="ar-DZ" sz="2800" b="1" u="sng" dirty="0" smtClean="0"/>
          </a:p>
        </p:txBody>
      </p:sp>
      <p:sp>
        <p:nvSpPr>
          <p:cNvPr id="4" name="Rectangle 3"/>
          <p:cNvSpPr/>
          <p:nvPr/>
        </p:nvSpPr>
        <p:spPr>
          <a:xfrm>
            <a:off x="9221275" y="2733709"/>
            <a:ext cx="2653048"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bg1"/>
                </a:solidFill>
              </a:rPr>
              <a:t>محاضرة رقم 02:</a:t>
            </a:r>
            <a:endParaRPr lang="en-US" sz="3200" b="1" dirty="0">
              <a:solidFill>
                <a:schemeClr val="bg1"/>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u="sng" dirty="0" smtClean="0">
                <a:solidFill>
                  <a:schemeClr val="bg1"/>
                </a:solidFill>
                <a:effectLst>
                  <a:outerShdw blurRad="38100" dist="38100" dir="2700000" algn="tl">
                    <a:srgbClr val="000000">
                      <a:alpha val="43137"/>
                    </a:srgbClr>
                  </a:outerShdw>
                </a:effectLst>
              </a:rPr>
              <a:t>مقياس</a:t>
            </a:r>
            <a:r>
              <a:rPr lang="ar-DZ" sz="4000" b="1" dirty="0">
                <a:solidFill>
                  <a:schemeClr val="bg1"/>
                </a:solidFill>
                <a:effectLst>
                  <a:outerShdw blurRad="38100" dist="38100" dir="2700000" algn="tl">
                    <a:srgbClr val="000000">
                      <a:alpha val="43137"/>
                    </a:srgbClr>
                  </a:outerShdw>
                </a:effectLst>
              </a:rPr>
              <a:t>:</a:t>
            </a:r>
            <a:r>
              <a:rPr lang="ar-DZ" sz="4000" b="1" dirty="0" smtClean="0">
                <a:solidFill>
                  <a:schemeClr val="bg1"/>
                </a:solidFill>
                <a:effectLst>
                  <a:outerShdw blurRad="38100" dist="38100" dir="2700000" algn="tl">
                    <a:srgbClr val="000000">
                      <a:alpha val="43137"/>
                    </a:srgbClr>
                  </a:outerShdw>
                </a:effectLst>
              </a:rPr>
              <a:t> </a:t>
            </a:r>
            <a:r>
              <a:rPr lang="ar-DZ" sz="4000" b="1" u="sng" dirty="0" smtClean="0">
                <a:solidFill>
                  <a:schemeClr val="bg1"/>
                </a:solidFill>
                <a:effectLst>
                  <a:outerShdw blurRad="38100" dist="38100" dir="2700000" algn="tl">
                    <a:srgbClr val="000000">
                      <a:alpha val="43137"/>
                    </a:srgbClr>
                  </a:outerShdw>
                </a:effectLst>
              </a:rPr>
              <a:t>نظــــام المعلـومات التسويـــــقية </a:t>
            </a:r>
          </a:p>
          <a:p>
            <a:pPr algn="ctr" rtl="1"/>
            <a:r>
              <a:rPr lang="ar-DZ" sz="3200" b="1" dirty="0" smtClean="0">
                <a:solidFill>
                  <a:schemeClr val="bg1"/>
                </a:solidFill>
              </a:rPr>
              <a:t>مستوى سنة ثالثة تسويق</a:t>
            </a:r>
            <a:endParaRPr lang="en-US" sz="3200" b="1" dirty="0">
              <a:solidFill>
                <a:schemeClr val="bg1"/>
              </a:solidFill>
            </a:endParaRPr>
          </a:p>
        </p:txBody>
      </p:sp>
    </p:spTree>
    <p:extLst>
      <p:ext uri="{BB962C8B-B14F-4D97-AF65-F5344CB8AC3E}">
        <p14:creationId xmlns:p14="http://schemas.microsoft.com/office/powerpoint/2010/main" val="4142373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par>
                          <p:cTn id="17" fill="hold">
                            <p:stCondLst>
                              <p:cond delay="1750"/>
                            </p:stCondLst>
                            <p:childTnLst>
                              <p:par>
                                <p:cTn id="18" presetID="1" presetClass="entr" presetSubtype="0" fill="hold" grpId="0" nodeType="afterEffect">
                                  <p:stCondLst>
                                    <p:cond delay="500"/>
                                  </p:stCondLst>
                                  <p:childTnLst>
                                    <p:set>
                                      <p:cBhvr>
                                        <p:cTn id="19"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500"/>
                                  </p:stCondLst>
                                  <p:childTnLst>
                                    <p:set>
                                      <p:cBhvr>
                                        <p:cTn id="23"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500"/>
                                  </p:stCondLst>
                                  <p:childTnLst>
                                    <p:set>
                                      <p:cBhvr>
                                        <p:cTn id="2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500"/>
                                  </p:stCondLst>
                                  <p:childTnLst>
                                    <p:set>
                                      <p:cBhvr>
                                        <p:cTn id="3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500"/>
                                  </p:stCondLst>
                                  <p:childTnLst>
                                    <p:set>
                                      <p:cBhvr>
                                        <p:cTn id="35"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500"/>
                                  </p:stCondLst>
                                  <p:childTnLst>
                                    <p:set>
                                      <p:cBhvr>
                                        <p:cTn id="3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500"/>
                                  </p:stCondLst>
                                  <p:childTnLst>
                                    <p:set>
                                      <p:cBhvr>
                                        <p:cTn id="4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sz="3200" b="1" dirty="0"/>
              <a:t>طرق </a:t>
            </a:r>
            <a:r>
              <a:rPr lang="ar-DZ" sz="3200" b="1" dirty="0" smtClean="0"/>
              <a:t>الحصــــــــول </a:t>
            </a:r>
            <a:r>
              <a:rPr lang="ar-DZ" sz="3200" b="1" dirty="0"/>
              <a:t>على </a:t>
            </a:r>
            <a:r>
              <a:rPr lang="ar-DZ" sz="3200" b="1" dirty="0" smtClean="0"/>
              <a:t>البيانــــــــات</a:t>
            </a:r>
            <a:endParaRPr lang="en-US" sz="3200" b="1" dirty="0"/>
          </a:p>
        </p:txBody>
      </p:sp>
      <p:sp>
        <p:nvSpPr>
          <p:cNvPr id="3" name="Espace réservé du texte 2"/>
          <p:cNvSpPr>
            <a:spLocks noGrp="1"/>
          </p:cNvSpPr>
          <p:nvPr>
            <p:ph type="body" idx="1"/>
          </p:nvPr>
        </p:nvSpPr>
        <p:spPr>
          <a:xfrm>
            <a:off x="3108090" y="2390745"/>
            <a:ext cx="4472327" cy="693135"/>
          </a:xfrm>
          <a:solidFill>
            <a:schemeClr val="accent4">
              <a:lumMod val="20000"/>
              <a:lumOff val="80000"/>
            </a:schemeClr>
          </a:solidFill>
        </p:spPr>
        <p:style>
          <a:lnRef idx="1">
            <a:schemeClr val="dk1"/>
          </a:lnRef>
          <a:fillRef idx="2">
            <a:schemeClr val="dk1"/>
          </a:fillRef>
          <a:effectRef idx="1">
            <a:schemeClr val="dk1"/>
          </a:effectRef>
          <a:fontRef idx="minor">
            <a:schemeClr val="dk1"/>
          </a:fontRef>
        </p:style>
        <p:txBody>
          <a:bodyPr/>
          <a:lstStyle/>
          <a:p>
            <a:pPr algn="ctr" rtl="1"/>
            <a:r>
              <a:rPr lang="ar-DZ" dirty="0" smtClean="0"/>
              <a:t>المصادر والمراجع</a:t>
            </a:r>
            <a:endParaRPr lang="en-US" dirty="0"/>
          </a:p>
        </p:txBody>
      </p:sp>
      <p:sp>
        <p:nvSpPr>
          <p:cNvPr id="4" name="Espace réservé du contenu 3"/>
          <p:cNvSpPr>
            <a:spLocks noGrp="1"/>
          </p:cNvSpPr>
          <p:nvPr>
            <p:ph sz="half" idx="2"/>
          </p:nvPr>
        </p:nvSpPr>
        <p:spPr>
          <a:xfrm>
            <a:off x="2129051" y="3652852"/>
            <a:ext cx="6018661" cy="2906179"/>
          </a:xfrm>
        </p:spPr>
        <p:style>
          <a:lnRef idx="1">
            <a:schemeClr val="accent1"/>
          </a:lnRef>
          <a:fillRef idx="3">
            <a:schemeClr val="accent1"/>
          </a:fillRef>
          <a:effectRef idx="2">
            <a:schemeClr val="accent1"/>
          </a:effectRef>
          <a:fontRef idx="minor">
            <a:schemeClr val="lt1"/>
          </a:fontRef>
        </p:style>
        <p:txBody>
          <a:bodyPr>
            <a:normAutofit/>
          </a:bodyPr>
          <a:lstStyle/>
          <a:p>
            <a:pPr marL="0" indent="0" algn="ctr" rtl="1">
              <a:lnSpc>
                <a:spcPct val="150000"/>
              </a:lnSpc>
              <a:buNone/>
            </a:pPr>
            <a:r>
              <a:rPr lang="ar-DZ" sz="2800" b="1" dirty="0" smtClean="0">
                <a:solidFill>
                  <a:schemeClr val="bg1"/>
                </a:solidFill>
              </a:rPr>
              <a:t>تعتبر </a:t>
            </a:r>
            <a:r>
              <a:rPr lang="ar-DZ" sz="2800" b="1" dirty="0">
                <a:solidFill>
                  <a:schemeClr val="bg1"/>
                </a:solidFill>
              </a:rPr>
              <a:t>من أهم طرق عرض </a:t>
            </a:r>
            <a:r>
              <a:rPr lang="ar-DZ" sz="2800" b="1" dirty="0" smtClean="0">
                <a:solidFill>
                  <a:schemeClr val="bg1"/>
                </a:solidFill>
              </a:rPr>
              <a:t>البيانات، </a:t>
            </a:r>
            <a:r>
              <a:rPr lang="ar-DZ" sz="2800" b="1" dirty="0">
                <a:solidFill>
                  <a:schemeClr val="bg1"/>
                </a:solidFill>
              </a:rPr>
              <a:t>حيث تعتمد على عرض الدراسات </a:t>
            </a:r>
            <a:r>
              <a:rPr lang="ar-DZ" sz="2800" b="1" dirty="0" smtClean="0">
                <a:solidFill>
                  <a:schemeClr val="bg1"/>
                </a:solidFill>
              </a:rPr>
              <a:t>التي تم </a:t>
            </a:r>
            <a:r>
              <a:rPr lang="ar-DZ" sz="2800" b="1" dirty="0">
                <a:solidFill>
                  <a:schemeClr val="bg1"/>
                </a:solidFill>
              </a:rPr>
              <a:t>إجراؤها على مر السنوات </a:t>
            </a:r>
            <a:r>
              <a:rPr lang="ar-DZ" sz="2800" b="1" dirty="0" smtClean="0">
                <a:solidFill>
                  <a:schemeClr val="bg1"/>
                </a:solidFill>
              </a:rPr>
              <a:t>للاستفادة خلال </a:t>
            </a:r>
            <a:r>
              <a:rPr lang="ar-DZ" sz="2800" b="1" dirty="0">
                <a:solidFill>
                  <a:schemeClr val="bg1"/>
                </a:solidFill>
              </a:rPr>
              <a:t>البحث.</a:t>
            </a:r>
            <a:endParaRPr lang="en-US" sz="2800" b="1" dirty="0">
              <a:solidFill>
                <a:schemeClr val="bg1"/>
              </a:solidFill>
            </a:endParaRPr>
          </a:p>
        </p:txBody>
      </p:sp>
      <p:sp>
        <p:nvSpPr>
          <p:cNvPr id="8" name="Flèche courbée vers la droite 7"/>
          <p:cNvSpPr/>
          <p:nvPr/>
        </p:nvSpPr>
        <p:spPr>
          <a:xfrm rot="5400000">
            <a:off x="4932549" y="2649423"/>
            <a:ext cx="605044" cy="1473959"/>
          </a:xfrm>
          <a:prstGeom prst="curved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 8"/>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211601274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750"/>
                                  </p:stCondLst>
                                  <p:childTnLst>
                                    <p:set>
                                      <p:cBhvr>
                                        <p:cTn id="6" dur="1" fill="hold">
                                          <p:stCondLst>
                                            <p:cond delay="499"/>
                                          </p:stCondLst>
                                        </p:cTn>
                                        <p:tgtEl>
                                          <p:spTgt spid="3">
                                            <p:bg/>
                                          </p:spTgt>
                                        </p:tgtEl>
                                        <p:attrNameLst>
                                          <p:attrName>style.visibility</p:attrName>
                                        </p:attrNameLst>
                                      </p:cBhvr>
                                      <p:to>
                                        <p:strVal val="visible"/>
                                      </p:to>
                                    </p:set>
                                  </p:childTnLst>
                                </p:cTn>
                              </p:par>
                            </p:childTnLst>
                          </p:cTn>
                        </p:par>
                        <p:par>
                          <p:cTn id="7" fill="hold">
                            <p:stCondLst>
                              <p:cond delay="1250"/>
                            </p:stCondLst>
                            <p:childTnLst>
                              <p:par>
                                <p:cTn id="8" presetID="1" presetClass="entr" presetSubtype="0" fill="hold" grpId="0" nodeType="afterEffect">
                                  <p:stCondLst>
                                    <p:cond delay="750"/>
                                  </p:stCondLst>
                                  <p:childTnLst>
                                    <p:set>
                                      <p:cBhvr>
                                        <p:cTn id="9" dur="1" fill="hold">
                                          <p:stCondLst>
                                            <p:cond delay="499"/>
                                          </p:stCondLst>
                                        </p:cTn>
                                        <p:tgtEl>
                                          <p:spTgt spid="3">
                                            <p:txEl>
                                              <p:pRg st="0" end="0"/>
                                            </p:txEl>
                                          </p:spTgt>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750"/>
                                  </p:stCondLst>
                                  <p:childTnLst>
                                    <p:set>
                                      <p:cBhvr>
                                        <p:cTn id="12" dur="1" fill="hold">
                                          <p:stCondLst>
                                            <p:cond delay="499"/>
                                          </p:stCondLst>
                                        </p:cTn>
                                        <p:tgtEl>
                                          <p:spTgt spid="8"/>
                                        </p:tgtEl>
                                        <p:attrNameLst>
                                          <p:attrName>style.visibility</p:attrName>
                                        </p:attrNameLst>
                                      </p:cBhvr>
                                      <p:to>
                                        <p:strVal val="visible"/>
                                      </p:to>
                                    </p:set>
                                  </p:childTnLst>
                                </p:cTn>
                              </p:par>
                            </p:childTnLst>
                          </p:cTn>
                        </p:par>
                        <p:par>
                          <p:cTn id="13" fill="hold">
                            <p:stCondLst>
                              <p:cond delay="3750"/>
                            </p:stCondLst>
                            <p:childTnLst>
                              <p:par>
                                <p:cTn id="14" presetID="1" presetClass="entr" presetSubtype="0" fill="hold" grpId="0" nodeType="afterEffect">
                                  <p:stCondLst>
                                    <p:cond delay="750"/>
                                  </p:stCondLst>
                                  <p:childTnLst>
                                    <p:set>
                                      <p:cBhvr>
                                        <p:cTn id="15" dur="1" fill="hold">
                                          <p:stCondLst>
                                            <p:cond delay="499"/>
                                          </p:stCondLst>
                                        </p:cTn>
                                        <p:tgtEl>
                                          <p:spTgt spid="4">
                                            <p:bg/>
                                          </p:spTgt>
                                        </p:tgtEl>
                                        <p:attrNameLst>
                                          <p:attrName>style.visibility</p:attrName>
                                        </p:attrNameLst>
                                      </p:cBhvr>
                                      <p:to>
                                        <p:strVal val="visible"/>
                                      </p:to>
                                    </p:set>
                                  </p:childTnLst>
                                </p:cTn>
                              </p:par>
                            </p:childTnLst>
                          </p:cTn>
                        </p:par>
                        <p:par>
                          <p:cTn id="16" fill="hold">
                            <p:stCondLst>
                              <p:cond delay="5000"/>
                            </p:stCondLst>
                            <p:childTnLst>
                              <p:par>
                                <p:cTn id="17" presetID="1" presetClass="entr" presetSubtype="0" fill="hold" grpId="0" nodeType="afterEffect">
                                  <p:stCondLst>
                                    <p:cond delay="750"/>
                                  </p:stCondLst>
                                  <p:childTnLst>
                                    <p:set>
                                      <p:cBhvr>
                                        <p:cTn id="18" dur="1" fill="hold">
                                          <p:stCondLst>
                                            <p:cond delay="499"/>
                                          </p:stCondLst>
                                        </p:cTn>
                                        <p:tgtEl>
                                          <p:spTgt spid="4">
                                            <p:txEl>
                                              <p:pRg st="0" end="0"/>
                                            </p:txEl>
                                          </p:spTgt>
                                        </p:tgtEl>
                                        <p:attrNameLst>
                                          <p:attrName>style.visibility</p:attrName>
                                        </p:attrNameLst>
                                      </p:cBhvr>
                                      <p:to>
                                        <p:strVal val="visible"/>
                                      </p:to>
                                    </p:set>
                                  </p:childTnLst>
                                </p:cTn>
                              </p:par>
                              <p:par>
                                <p:cTn id="19" presetID="16" presetClass="entr" presetSubtype="21" fill="hold" grpId="0" nodeType="withEffect">
                                  <p:stCondLst>
                                    <p:cond delay="250"/>
                                  </p:stCondLst>
                                  <p:childTnLst>
                                    <p:set>
                                      <p:cBhvr>
                                        <p:cTn id="20" dur="1" fill="hold">
                                          <p:stCondLst>
                                            <p:cond delay="0"/>
                                          </p:stCondLst>
                                        </p:cTn>
                                        <p:tgtEl>
                                          <p:spTgt spid="9"/>
                                        </p:tgtEl>
                                        <p:attrNameLst>
                                          <p:attrName>style.visibility</p:attrName>
                                        </p:attrNameLst>
                                      </p:cBhvr>
                                      <p:to>
                                        <p:strVal val="visible"/>
                                      </p:to>
                                    </p:set>
                                    <p:animEffect transition="in" filter="barn(inVertical)">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sz="3200" b="1" dirty="0"/>
              <a:t>طرق </a:t>
            </a:r>
            <a:r>
              <a:rPr lang="ar-DZ" sz="3200" b="1" dirty="0" smtClean="0"/>
              <a:t>الحصــــــــول </a:t>
            </a:r>
            <a:r>
              <a:rPr lang="ar-DZ" sz="3200" b="1" dirty="0"/>
              <a:t>على </a:t>
            </a:r>
            <a:r>
              <a:rPr lang="ar-DZ" sz="3200" b="1" dirty="0" smtClean="0"/>
              <a:t>البيانــــــــات</a:t>
            </a:r>
            <a:endParaRPr lang="en-US" sz="3200" b="1" dirty="0"/>
          </a:p>
        </p:txBody>
      </p:sp>
      <p:sp>
        <p:nvSpPr>
          <p:cNvPr id="3" name="Espace réservé du texte 2"/>
          <p:cNvSpPr>
            <a:spLocks noGrp="1"/>
          </p:cNvSpPr>
          <p:nvPr>
            <p:ph type="body" idx="1"/>
          </p:nvPr>
        </p:nvSpPr>
        <p:spPr>
          <a:xfrm>
            <a:off x="2197290" y="2229516"/>
            <a:ext cx="6250674" cy="693135"/>
          </a:xfrm>
          <a:solidFill>
            <a:schemeClr val="accent4">
              <a:lumMod val="20000"/>
              <a:lumOff val="80000"/>
            </a:schemeClr>
          </a:solidFill>
        </p:spPr>
        <p:style>
          <a:lnRef idx="1">
            <a:schemeClr val="dk1"/>
          </a:lnRef>
          <a:fillRef idx="2">
            <a:schemeClr val="dk1"/>
          </a:fillRef>
          <a:effectRef idx="1">
            <a:schemeClr val="dk1"/>
          </a:effectRef>
          <a:fontRef idx="minor">
            <a:schemeClr val="dk1"/>
          </a:fontRef>
        </p:style>
        <p:txBody>
          <a:bodyPr/>
          <a:lstStyle/>
          <a:p>
            <a:pPr algn="ctr" rtl="1"/>
            <a:r>
              <a:rPr lang="ar-DZ" dirty="0"/>
              <a:t>التجربة:</a:t>
            </a:r>
            <a:endParaRPr lang="en-US" dirty="0"/>
          </a:p>
        </p:txBody>
      </p:sp>
      <p:sp>
        <p:nvSpPr>
          <p:cNvPr id="4" name="Espace réservé du contenu 3"/>
          <p:cNvSpPr>
            <a:spLocks noGrp="1"/>
          </p:cNvSpPr>
          <p:nvPr>
            <p:ph sz="half" idx="2"/>
          </p:nvPr>
        </p:nvSpPr>
        <p:spPr>
          <a:xfrm>
            <a:off x="1610436" y="3652852"/>
            <a:ext cx="7424382" cy="2906179"/>
          </a:xfrm>
        </p:spPr>
        <p:style>
          <a:lnRef idx="1">
            <a:schemeClr val="accent1"/>
          </a:lnRef>
          <a:fillRef idx="3">
            <a:schemeClr val="accent1"/>
          </a:fillRef>
          <a:effectRef idx="2">
            <a:schemeClr val="accent1"/>
          </a:effectRef>
          <a:fontRef idx="minor">
            <a:schemeClr val="lt1"/>
          </a:fontRef>
        </p:style>
        <p:txBody>
          <a:bodyPr>
            <a:noAutofit/>
          </a:bodyPr>
          <a:lstStyle/>
          <a:p>
            <a:pPr marL="0" indent="0" algn="ctr" rtl="1">
              <a:lnSpc>
                <a:spcPct val="150000"/>
              </a:lnSpc>
              <a:buNone/>
            </a:pPr>
            <a:r>
              <a:rPr lang="ar-DZ" b="1" dirty="0">
                <a:solidFill>
                  <a:schemeClr val="bg1"/>
                </a:solidFill>
              </a:rPr>
              <a:t>وهي تقنية مباشرة عادة ما تستعمل لدى بعض </a:t>
            </a:r>
            <a:r>
              <a:rPr lang="ar-DZ" b="1" dirty="0" smtClean="0">
                <a:solidFill>
                  <a:schemeClr val="bg1"/>
                </a:solidFill>
              </a:rPr>
              <a:t>الأفراد في </a:t>
            </a:r>
            <a:r>
              <a:rPr lang="ar-DZ" b="1" dirty="0">
                <a:solidFill>
                  <a:schemeClr val="bg1"/>
                </a:solidFill>
              </a:rPr>
              <a:t>إطار </a:t>
            </a:r>
            <a:r>
              <a:rPr lang="ar-DZ" b="1" dirty="0" smtClean="0">
                <a:solidFill>
                  <a:schemeClr val="bg1"/>
                </a:solidFill>
              </a:rPr>
              <a:t>تجربة </a:t>
            </a:r>
            <a:r>
              <a:rPr lang="ar-DZ" b="1" dirty="0">
                <a:solidFill>
                  <a:schemeClr val="bg1"/>
                </a:solidFill>
              </a:rPr>
              <a:t>تتم بصفة موجهة، والتجربة ليست منتشرة كثريا </a:t>
            </a:r>
            <a:r>
              <a:rPr lang="ar-DZ" b="1" dirty="0" smtClean="0">
                <a:solidFill>
                  <a:schemeClr val="bg1"/>
                </a:solidFill>
              </a:rPr>
              <a:t>في </a:t>
            </a:r>
            <a:r>
              <a:rPr lang="ar-DZ" b="1" dirty="0">
                <a:solidFill>
                  <a:schemeClr val="bg1"/>
                </a:solidFill>
              </a:rPr>
              <a:t>العلوم </a:t>
            </a:r>
            <a:r>
              <a:rPr lang="ar-DZ" b="1" dirty="0" smtClean="0">
                <a:solidFill>
                  <a:schemeClr val="bg1"/>
                </a:solidFill>
              </a:rPr>
              <a:t>الإنسانية كما هو الحال في العلوم الطبيعية، إلا </a:t>
            </a:r>
            <a:r>
              <a:rPr lang="ar-DZ" b="1" dirty="0">
                <a:solidFill>
                  <a:schemeClr val="bg1"/>
                </a:solidFill>
              </a:rPr>
              <a:t>أنه </a:t>
            </a:r>
            <a:r>
              <a:rPr lang="ar-DZ" b="1" dirty="0" smtClean="0">
                <a:solidFill>
                  <a:schemeClr val="bg1"/>
                </a:solidFill>
              </a:rPr>
              <a:t>تستعمل </a:t>
            </a:r>
            <a:r>
              <a:rPr lang="ar-DZ" b="1" dirty="0">
                <a:solidFill>
                  <a:schemeClr val="bg1"/>
                </a:solidFill>
              </a:rPr>
              <a:t>عندما يهدف الباحث للقيام بتحليل </a:t>
            </a:r>
            <a:r>
              <a:rPr lang="ar-DZ" b="1" dirty="0" smtClean="0">
                <a:solidFill>
                  <a:schemeClr val="bg1"/>
                </a:solidFill>
              </a:rPr>
              <a:t>علاقة بين السبب </a:t>
            </a:r>
            <a:r>
              <a:rPr lang="ar-DZ" b="1" dirty="0">
                <a:solidFill>
                  <a:schemeClr val="bg1"/>
                </a:solidFill>
              </a:rPr>
              <a:t>والنتيجة، وعندما تكون </a:t>
            </a:r>
            <a:r>
              <a:rPr lang="ar-DZ" b="1" dirty="0" smtClean="0">
                <a:solidFill>
                  <a:schemeClr val="bg1"/>
                </a:solidFill>
              </a:rPr>
              <a:t>المفاهيم الأساسية الموجودة في </a:t>
            </a:r>
            <a:r>
              <a:rPr lang="ar-DZ" b="1" dirty="0">
                <a:solidFill>
                  <a:schemeClr val="bg1"/>
                </a:solidFill>
              </a:rPr>
              <a:t>الفرضية قابلة للتحول </a:t>
            </a:r>
            <a:r>
              <a:rPr lang="ar-DZ" b="1" dirty="0" smtClean="0">
                <a:solidFill>
                  <a:schemeClr val="bg1"/>
                </a:solidFill>
              </a:rPr>
              <a:t>إلى متغيرات يمكن </a:t>
            </a:r>
            <a:r>
              <a:rPr lang="ar-DZ" b="1" dirty="0">
                <a:solidFill>
                  <a:schemeClr val="bg1"/>
                </a:solidFill>
              </a:rPr>
              <a:t>قياسها.</a:t>
            </a:r>
            <a:endParaRPr lang="en-US" b="1" dirty="0">
              <a:solidFill>
                <a:schemeClr val="bg1"/>
              </a:solidFill>
            </a:endParaRPr>
          </a:p>
        </p:txBody>
      </p:sp>
      <p:sp>
        <p:nvSpPr>
          <p:cNvPr id="8" name="Flèche courbée vers la droite 7"/>
          <p:cNvSpPr/>
          <p:nvPr/>
        </p:nvSpPr>
        <p:spPr>
          <a:xfrm rot="5400000">
            <a:off x="4918901" y="2550772"/>
            <a:ext cx="605044" cy="1473959"/>
          </a:xfrm>
          <a:prstGeom prst="curved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 8"/>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26424575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750"/>
                                  </p:stCondLst>
                                  <p:childTnLst>
                                    <p:set>
                                      <p:cBhvr>
                                        <p:cTn id="6" dur="1" fill="hold">
                                          <p:stCondLst>
                                            <p:cond delay="499"/>
                                          </p:stCondLst>
                                        </p:cTn>
                                        <p:tgtEl>
                                          <p:spTgt spid="3">
                                            <p:bg/>
                                          </p:spTgt>
                                        </p:tgtEl>
                                        <p:attrNameLst>
                                          <p:attrName>style.visibility</p:attrName>
                                        </p:attrNameLst>
                                      </p:cBhvr>
                                      <p:to>
                                        <p:strVal val="visible"/>
                                      </p:to>
                                    </p:set>
                                  </p:childTnLst>
                                </p:cTn>
                              </p:par>
                            </p:childTnLst>
                          </p:cTn>
                        </p:par>
                        <p:par>
                          <p:cTn id="7" fill="hold">
                            <p:stCondLst>
                              <p:cond delay="1250"/>
                            </p:stCondLst>
                            <p:childTnLst>
                              <p:par>
                                <p:cTn id="8" presetID="1" presetClass="entr" presetSubtype="0" fill="hold" grpId="0" nodeType="afterEffect">
                                  <p:stCondLst>
                                    <p:cond delay="750"/>
                                  </p:stCondLst>
                                  <p:childTnLst>
                                    <p:set>
                                      <p:cBhvr>
                                        <p:cTn id="9" dur="1" fill="hold">
                                          <p:stCondLst>
                                            <p:cond delay="499"/>
                                          </p:stCondLst>
                                        </p:cTn>
                                        <p:tgtEl>
                                          <p:spTgt spid="3">
                                            <p:txEl>
                                              <p:pRg st="0" end="0"/>
                                            </p:txEl>
                                          </p:spTgt>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750"/>
                                  </p:stCondLst>
                                  <p:childTnLst>
                                    <p:set>
                                      <p:cBhvr>
                                        <p:cTn id="12" dur="1" fill="hold">
                                          <p:stCondLst>
                                            <p:cond delay="499"/>
                                          </p:stCondLst>
                                        </p:cTn>
                                        <p:tgtEl>
                                          <p:spTgt spid="8"/>
                                        </p:tgtEl>
                                        <p:attrNameLst>
                                          <p:attrName>style.visibility</p:attrName>
                                        </p:attrNameLst>
                                      </p:cBhvr>
                                      <p:to>
                                        <p:strVal val="visible"/>
                                      </p:to>
                                    </p:set>
                                  </p:childTnLst>
                                </p:cTn>
                              </p:par>
                            </p:childTnLst>
                          </p:cTn>
                        </p:par>
                        <p:par>
                          <p:cTn id="13" fill="hold">
                            <p:stCondLst>
                              <p:cond delay="3750"/>
                            </p:stCondLst>
                            <p:childTnLst>
                              <p:par>
                                <p:cTn id="14" presetID="1" presetClass="entr" presetSubtype="0" fill="hold" grpId="0" nodeType="afterEffect">
                                  <p:stCondLst>
                                    <p:cond delay="750"/>
                                  </p:stCondLst>
                                  <p:childTnLst>
                                    <p:set>
                                      <p:cBhvr>
                                        <p:cTn id="15" dur="1" fill="hold">
                                          <p:stCondLst>
                                            <p:cond delay="499"/>
                                          </p:stCondLst>
                                        </p:cTn>
                                        <p:tgtEl>
                                          <p:spTgt spid="4">
                                            <p:bg/>
                                          </p:spTgt>
                                        </p:tgtEl>
                                        <p:attrNameLst>
                                          <p:attrName>style.visibility</p:attrName>
                                        </p:attrNameLst>
                                      </p:cBhvr>
                                      <p:to>
                                        <p:strVal val="visible"/>
                                      </p:to>
                                    </p:set>
                                  </p:childTnLst>
                                </p:cTn>
                              </p:par>
                            </p:childTnLst>
                          </p:cTn>
                        </p:par>
                        <p:par>
                          <p:cTn id="16" fill="hold">
                            <p:stCondLst>
                              <p:cond delay="5000"/>
                            </p:stCondLst>
                            <p:childTnLst>
                              <p:par>
                                <p:cTn id="17" presetID="1" presetClass="entr" presetSubtype="0" fill="hold" grpId="0" nodeType="afterEffect">
                                  <p:stCondLst>
                                    <p:cond delay="750"/>
                                  </p:stCondLst>
                                  <p:childTnLst>
                                    <p:set>
                                      <p:cBhvr>
                                        <p:cTn id="18" dur="1" fill="hold">
                                          <p:stCondLst>
                                            <p:cond delay="499"/>
                                          </p:stCondLst>
                                        </p:cTn>
                                        <p:tgtEl>
                                          <p:spTgt spid="4">
                                            <p:txEl>
                                              <p:pRg st="0" end="0"/>
                                            </p:txEl>
                                          </p:spTgt>
                                        </p:tgtEl>
                                        <p:attrNameLst>
                                          <p:attrName>style.visibility</p:attrName>
                                        </p:attrNameLst>
                                      </p:cBhvr>
                                      <p:to>
                                        <p:strVal val="visible"/>
                                      </p:to>
                                    </p:set>
                                  </p:childTnLst>
                                </p:cTn>
                              </p:par>
                              <p:par>
                                <p:cTn id="19" presetID="16" presetClass="entr" presetSubtype="21" fill="hold" grpId="0" nodeType="withEffect">
                                  <p:stCondLst>
                                    <p:cond delay="250"/>
                                  </p:stCondLst>
                                  <p:childTnLst>
                                    <p:set>
                                      <p:cBhvr>
                                        <p:cTn id="20" dur="1" fill="hold">
                                          <p:stCondLst>
                                            <p:cond delay="0"/>
                                          </p:stCondLst>
                                        </p:cTn>
                                        <p:tgtEl>
                                          <p:spTgt spid="9"/>
                                        </p:tgtEl>
                                        <p:attrNameLst>
                                          <p:attrName>style.visibility</p:attrName>
                                        </p:attrNameLst>
                                      </p:cBhvr>
                                      <p:to>
                                        <p:strVal val="visible"/>
                                      </p:to>
                                    </p:set>
                                    <p:animEffect transition="in" filter="barn(inVertical)">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smtClean="0"/>
              <a:t>قاعدة </a:t>
            </a:r>
            <a:r>
              <a:rPr lang="ar-SA" b="1" dirty="0"/>
              <a:t>البيانات</a:t>
            </a:r>
            <a:endParaRPr lang="en-US" dirty="0"/>
          </a:p>
        </p:txBody>
      </p:sp>
      <p:sp>
        <p:nvSpPr>
          <p:cNvPr id="3" name="Espace réservé du contenu 2"/>
          <p:cNvSpPr>
            <a:spLocks noGrp="1"/>
          </p:cNvSpPr>
          <p:nvPr>
            <p:ph idx="1"/>
          </p:nvPr>
        </p:nvSpPr>
        <p:spPr>
          <a:xfrm>
            <a:off x="680320" y="2227691"/>
            <a:ext cx="9613861" cy="4364178"/>
          </a:xfrm>
        </p:spPr>
        <p:style>
          <a:lnRef idx="1">
            <a:schemeClr val="accent1"/>
          </a:lnRef>
          <a:fillRef idx="2">
            <a:schemeClr val="accent1"/>
          </a:fillRef>
          <a:effectRef idx="1">
            <a:schemeClr val="accent1"/>
          </a:effectRef>
          <a:fontRef idx="minor">
            <a:schemeClr val="dk1"/>
          </a:fontRef>
        </p:style>
        <p:txBody>
          <a:bodyPr/>
          <a:lstStyle/>
          <a:p>
            <a:pPr marL="0" indent="0" algn="ctr" rtl="1">
              <a:buNone/>
            </a:pPr>
            <a:r>
              <a:rPr lang="ar-SA" b="1" dirty="0" smtClean="0"/>
              <a:t>تتمثل </a:t>
            </a:r>
            <a:r>
              <a:rPr lang="ar-SA" b="1" dirty="0"/>
              <a:t>في مجموعة متكاملة من الملفات التي تحوي بيانات مترابطة ومسجلة بأسلوب يخفض من تكرارها ويسهل من معالجتها.</a:t>
            </a:r>
            <a:endParaRPr lang="en-US" b="1" dirty="0"/>
          </a:p>
          <a:p>
            <a:endParaRPr lang="en-US" dirty="0"/>
          </a:p>
        </p:txBody>
      </p:sp>
      <p:pic>
        <p:nvPicPr>
          <p:cNvPr id="4" name="table"/>
          <p:cNvPicPr>
            <a:picLocks noChangeAspect="1"/>
          </p:cNvPicPr>
          <p:nvPr/>
        </p:nvPicPr>
        <p:blipFill>
          <a:blip r:embed="rId2"/>
          <a:stretch>
            <a:fillRect/>
          </a:stretch>
        </p:blipFill>
        <p:spPr>
          <a:xfrm>
            <a:off x="5986566" y="3193576"/>
            <a:ext cx="3929383" cy="3398293"/>
          </a:xfrm>
          <a:prstGeom prst="rect">
            <a:avLst/>
          </a:prstGeom>
          <a:ln>
            <a:noFill/>
          </a:ln>
          <a:effectLst>
            <a:outerShdw blurRad="292100" dist="139700" dir="2700000" algn="tl" rotWithShape="0">
              <a:srgbClr val="333333">
                <a:alpha val="65000"/>
              </a:srgbClr>
            </a:outerShdw>
          </a:effectLst>
        </p:spPr>
      </p:pic>
      <p:sp>
        <p:nvSpPr>
          <p:cNvPr id="5" name="Flèche vers le bas 4"/>
          <p:cNvSpPr/>
          <p:nvPr/>
        </p:nvSpPr>
        <p:spPr>
          <a:xfrm>
            <a:off x="4688857" y="1572270"/>
            <a:ext cx="1596788" cy="3548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descr="C:\Users\khene\Desktop\sans-titre.png"/>
          <p:cNvPicPr>
            <a:picLocks noChangeAspect="1" noChangeArrowheads="1"/>
          </p:cNvPicPr>
          <p:nvPr/>
        </p:nvPicPr>
        <p:blipFill>
          <a:blip r:embed="rId3"/>
          <a:srcRect/>
          <a:stretch>
            <a:fillRect/>
          </a:stretch>
        </p:blipFill>
        <p:spPr bwMode="auto">
          <a:xfrm>
            <a:off x="1626263" y="3193576"/>
            <a:ext cx="3341522" cy="3398293"/>
          </a:xfrm>
          <a:prstGeom prst="rect">
            <a:avLst/>
          </a:prstGeom>
          <a:noFill/>
        </p:spPr>
      </p:pic>
      <p:sp>
        <p:nvSpPr>
          <p:cNvPr id="8" name="Rectangle 7"/>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2360789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250" fill="hold"/>
                                        <p:tgtEl>
                                          <p:spTgt spid="5"/>
                                        </p:tgtEl>
                                        <p:attrNameLst>
                                          <p:attrName>ppt_x</p:attrName>
                                        </p:attrNameLst>
                                      </p:cBhvr>
                                      <p:tavLst>
                                        <p:tav tm="0">
                                          <p:val>
                                            <p:strVal val="#ppt_x"/>
                                          </p:val>
                                        </p:tav>
                                        <p:tav tm="100000">
                                          <p:val>
                                            <p:strVal val="#ppt_x"/>
                                          </p:val>
                                        </p:tav>
                                      </p:tavLst>
                                    </p:anim>
                                    <p:anim calcmode="lin" valueType="num">
                                      <p:cBhvr additive="base">
                                        <p:cTn id="8" dur="1250" fill="hold"/>
                                        <p:tgtEl>
                                          <p:spTgt spid="5"/>
                                        </p:tgtEl>
                                        <p:attrNameLst>
                                          <p:attrName>ppt_y</p:attrName>
                                        </p:attrNameLst>
                                      </p:cBhvr>
                                      <p:tavLst>
                                        <p:tav tm="0">
                                          <p:val>
                                            <p:strVal val="1+#ppt_h/2"/>
                                          </p:val>
                                        </p:tav>
                                        <p:tav tm="100000">
                                          <p:val>
                                            <p:strVal val="#ppt_y"/>
                                          </p:val>
                                        </p:tav>
                                      </p:tavLst>
                                    </p:anim>
                                  </p:childTnLst>
                                </p:cTn>
                              </p:par>
                              <p:par>
                                <p:cTn id="9" presetID="16" presetClass="entr" presetSubtype="21" fill="hold" grpId="0" nodeType="withEffect">
                                  <p:stCondLst>
                                    <p:cond delay="250"/>
                                  </p:stCondLst>
                                  <p:childTnLst>
                                    <p:set>
                                      <p:cBhvr>
                                        <p:cTn id="10" dur="1" fill="hold">
                                          <p:stCondLst>
                                            <p:cond delay="0"/>
                                          </p:stCondLst>
                                        </p:cTn>
                                        <p:tgtEl>
                                          <p:spTgt spid="8"/>
                                        </p:tgtEl>
                                        <p:attrNameLst>
                                          <p:attrName>style.visibility</p:attrName>
                                        </p:attrNameLst>
                                      </p:cBhvr>
                                      <p:to>
                                        <p:strVal val="visible"/>
                                      </p:to>
                                    </p:set>
                                    <p:animEffect transition="in" filter="barn(inVertical)">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6603" y="232012"/>
            <a:ext cx="9976513" cy="633256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285750" indent="-285750" algn="r" rtl="1">
              <a:buFont typeface="Wingdings" panose="05000000000000000000" pitchFamily="2" charset="2"/>
              <a:buChar char="ü"/>
            </a:pPr>
            <a:endParaRPr lang="ar-DZ" sz="2400" dirty="0" smtClean="0"/>
          </a:p>
          <a:p>
            <a:pPr marL="285750" indent="-285750" algn="r" rtl="1">
              <a:buFont typeface="Wingdings" panose="05000000000000000000" pitchFamily="2" charset="2"/>
              <a:buChar char="ü"/>
            </a:pPr>
            <a:r>
              <a:rPr lang="ar-DZ" sz="2400" dirty="0" smtClean="0"/>
              <a:t>مشاركة البيانات بين المستخدمين،</a:t>
            </a:r>
          </a:p>
          <a:p>
            <a:pPr marL="285750" indent="-285750" algn="r" rtl="1">
              <a:buFont typeface="Wingdings" panose="05000000000000000000" pitchFamily="2" charset="2"/>
              <a:buChar char="ü"/>
            </a:pPr>
            <a:r>
              <a:rPr lang="ar-DZ" sz="2400" dirty="0" smtClean="0"/>
              <a:t> </a:t>
            </a:r>
            <a:r>
              <a:rPr lang="ar-DZ" sz="2400" dirty="0"/>
              <a:t>منع الدخول </a:t>
            </a:r>
            <a:r>
              <a:rPr lang="ar-DZ" sz="2400" dirty="0" smtClean="0"/>
              <a:t>لغير المخولين، </a:t>
            </a:r>
          </a:p>
          <a:p>
            <a:pPr marL="285750" indent="-285750" algn="r" rtl="1">
              <a:buFont typeface="Wingdings" panose="05000000000000000000" pitchFamily="2" charset="2"/>
              <a:buChar char="ü"/>
            </a:pPr>
            <a:r>
              <a:rPr lang="ar-DZ" sz="2400" dirty="0" smtClean="0"/>
              <a:t>عمل </a:t>
            </a:r>
            <a:r>
              <a:rPr lang="ar-DZ" sz="2400" dirty="0"/>
              <a:t>نسخ احتياطية من </a:t>
            </a:r>
            <a:r>
              <a:rPr lang="ar-DZ" sz="2400" dirty="0" smtClean="0"/>
              <a:t>البيانات</a:t>
            </a:r>
          </a:p>
          <a:p>
            <a:pPr marL="285750" indent="-285750" algn="r" rtl="1">
              <a:buFont typeface="Wingdings" panose="05000000000000000000" pitchFamily="2" charset="2"/>
              <a:buChar char="ü"/>
            </a:pPr>
            <a:r>
              <a:rPr lang="ar-DZ" sz="2400" dirty="0" smtClean="0"/>
              <a:t> </a:t>
            </a:r>
            <a:r>
              <a:rPr lang="ar-DZ" sz="2400" dirty="0"/>
              <a:t>إمكانية عمل </a:t>
            </a:r>
            <a:r>
              <a:rPr lang="ar-DZ" sz="2400" dirty="0" smtClean="0"/>
              <a:t>علاقات بين البيانات،</a:t>
            </a:r>
          </a:p>
          <a:p>
            <a:pPr marL="285750" indent="-285750" algn="r" rtl="1">
              <a:buFont typeface="Wingdings" panose="05000000000000000000" pitchFamily="2" charset="2"/>
              <a:buChar char="ü"/>
            </a:pPr>
            <a:r>
              <a:rPr lang="ar-DZ" sz="2400" dirty="0" smtClean="0"/>
              <a:t> </a:t>
            </a:r>
            <a:r>
              <a:rPr lang="ar-DZ" sz="2400" dirty="0"/>
              <a:t>إمكانية وضع قيود </a:t>
            </a:r>
            <a:r>
              <a:rPr lang="ar-DZ" sz="2400" dirty="0" smtClean="0"/>
              <a:t>محددة </a:t>
            </a:r>
            <a:r>
              <a:rPr lang="ar-DZ" sz="2400" dirty="0"/>
              <a:t>على </a:t>
            </a:r>
            <a:r>
              <a:rPr lang="ar-DZ" sz="2400" dirty="0" smtClean="0"/>
              <a:t>البيانات، </a:t>
            </a:r>
          </a:p>
          <a:p>
            <a:pPr marL="285750" indent="-285750" algn="r" rtl="1">
              <a:buFont typeface="Wingdings" panose="05000000000000000000" pitchFamily="2" charset="2"/>
              <a:buChar char="ü"/>
            </a:pPr>
            <a:r>
              <a:rPr lang="ar-DZ" sz="2400" dirty="0" smtClean="0"/>
              <a:t>إمكانية تحديث </a:t>
            </a:r>
            <a:r>
              <a:rPr lang="ar-DZ" sz="2400" dirty="0"/>
              <a:t>وتعديل </a:t>
            </a:r>
            <a:r>
              <a:rPr lang="ar-DZ" sz="2400" dirty="0" smtClean="0"/>
              <a:t>البيانات،</a:t>
            </a:r>
          </a:p>
          <a:p>
            <a:pPr marL="285750" indent="-285750" algn="r" rtl="1">
              <a:buFont typeface="Wingdings" panose="05000000000000000000" pitchFamily="2" charset="2"/>
              <a:buChar char="ü"/>
            </a:pPr>
            <a:r>
              <a:rPr lang="ar-DZ" sz="2400" dirty="0" smtClean="0"/>
              <a:t> </a:t>
            </a:r>
            <a:r>
              <a:rPr lang="ar-DZ" sz="2400" dirty="0"/>
              <a:t>إمكانية إظهار واجهات </a:t>
            </a:r>
            <a:r>
              <a:rPr lang="ar-DZ" sz="2400" dirty="0" smtClean="0"/>
              <a:t>مختلفة </a:t>
            </a:r>
            <a:r>
              <a:rPr lang="ar-DZ" sz="2400" dirty="0"/>
              <a:t>للتواصل مع عدة </a:t>
            </a:r>
            <a:r>
              <a:rPr lang="ar-DZ" sz="2400" dirty="0" smtClean="0"/>
              <a:t>مستخدمين </a:t>
            </a:r>
            <a:r>
              <a:rPr lang="ar-DZ" sz="2400" dirty="0"/>
              <a:t>كل حسب عمله، </a:t>
            </a:r>
            <a:endParaRPr lang="ar-DZ" sz="2400" dirty="0" smtClean="0"/>
          </a:p>
          <a:p>
            <a:pPr marL="285750" indent="-285750" algn="r" rtl="1">
              <a:buFont typeface="Wingdings" panose="05000000000000000000" pitchFamily="2" charset="2"/>
              <a:buChar char="ü"/>
            </a:pPr>
            <a:r>
              <a:rPr lang="ar-DZ" sz="2400" dirty="0" smtClean="0"/>
              <a:t>فرض قيود التكامل المرجعي للبيانات،</a:t>
            </a:r>
          </a:p>
          <a:p>
            <a:pPr marL="285750" indent="-285750" algn="r" rtl="1">
              <a:buFont typeface="Wingdings" panose="05000000000000000000" pitchFamily="2" charset="2"/>
              <a:buChar char="ü"/>
            </a:pPr>
            <a:r>
              <a:rPr lang="ar-DZ" sz="2400" dirty="0" smtClean="0"/>
              <a:t> تنظيم وترتيب البيانات داخل الجداول بطرق سلسلة وتعدد طرق إدخال البيانات،</a:t>
            </a:r>
          </a:p>
          <a:p>
            <a:pPr marL="285750" indent="-285750" algn="r" rtl="1">
              <a:buFont typeface="Wingdings" panose="05000000000000000000" pitchFamily="2" charset="2"/>
              <a:buChar char="ü"/>
            </a:pPr>
            <a:r>
              <a:rPr lang="ar-DZ" sz="2400" dirty="0" smtClean="0"/>
              <a:t> </a:t>
            </a:r>
            <a:r>
              <a:rPr lang="ar-DZ" sz="2400" dirty="0"/>
              <a:t>معاجلة </a:t>
            </a:r>
            <a:r>
              <a:rPr lang="ar-DZ" sz="2400" dirty="0" smtClean="0"/>
              <a:t>البيانات </a:t>
            </a:r>
            <a:r>
              <a:rPr lang="ar-DZ" sz="2400" dirty="0"/>
              <a:t>وتطبيق العمليات </a:t>
            </a:r>
            <a:r>
              <a:rPr lang="ar-DZ" sz="2400" dirty="0" smtClean="0"/>
              <a:t>المطلوبة </a:t>
            </a:r>
            <a:r>
              <a:rPr lang="ar-DZ" sz="2400" dirty="0"/>
              <a:t>عليها مثل العمليات </a:t>
            </a:r>
            <a:r>
              <a:rPr lang="ar-DZ" sz="2400" dirty="0" smtClean="0"/>
              <a:t>الحسابية وغيرها</a:t>
            </a:r>
            <a:r>
              <a:rPr lang="ar-DZ" sz="2400" dirty="0"/>
              <a:t>، </a:t>
            </a:r>
            <a:endParaRPr lang="ar-DZ" sz="2400" dirty="0" smtClean="0"/>
          </a:p>
          <a:p>
            <a:pPr marL="285750" indent="-285750" algn="r" rtl="1">
              <a:buFont typeface="Wingdings" panose="05000000000000000000" pitchFamily="2" charset="2"/>
              <a:buChar char="ü"/>
            </a:pPr>
            <a:r>
              <a:rPr lang="ar-DZ" sz="2400" dirty="0" smtClean="0"/>
              <a:t>عرض البيانات </a:t>
            </a:r>
            <a:r>
              <a:rPr lang="ar-DZ" sz="2400" dirty="0"/>
              <a:t>بعدة طرق </a:t>
            </a:r>
            <a:r>
              <a:rPr lang="ar-DZ" sz="2400" dirty="0" smtClean="0"/>
              <a:t>للاستفادة </a:t>
            </a:r>
            <a:r>
              <a:rPr lang="ar-DZ" sz="2400" dirty="0"/>
              <a:t>منها وتسهيل فهمها مثل عرضها على شكل تقارير أو </a:t>
            </a:r>
            <a:r>
              <a:rPr lang="ar-DZ" sz="2400" dirty="0" smtClean="0"/>
              <a:t>نماذج.</a:t>
            </a:r>
          </a:p>
          <a:p>
            <a:pPr marL="285750" indent="-285750" algn="r" rtl="1">
              <a:buFont typeface="Wingdings" panose="05000000000000000000" pitchFamily="2" charset="2"/>
              <a:buChar char="ü"/>
            </a:pPr>
            <a:r>
              <a:rPr lang="ar-DZ" sz="2400" dirty="0" smtClean="0"/>
              <a:t> </a:t>
            </a:r>
            <a:r>
              <a:rPr lang="ar-DZ" sz="2400" dirty="0"/>
              <a:t>عدم تكرار </a:t>
            </a:r>
            <a:r>
              <a:rPr lang="ar-DZ" sz="2400" dirty="0" smtClean="0"/>
              <a:t>البيانات </a:t>
            </a:r>
            <a:r>
              <a:rPr lang="ar-DZ" sz="2400" dirty="0"/>
              <a:t>وإمكانية </a:t>
            </a:r>
            <a:r>
              <a:rPr lang="ar-DZ" sz="2400" dirty="0" smtClean="0"/>
              <a:t>تخزين </a:t>
            </a:r>
            <a:r>
              <a:rPr lang="ar-DZ" sz="2400" dirty="0"/>
              <a:t>كميات </a:t>
            </a:r>
            <a:r>
              <a:rPr lang="ar-DZ" sz="2400" dirty="0" smtClean="0"/>
              <a:t>كبيرة </a:t>
            </a:r>
            <a:r>
              <a:rPr lang="ar-DZ" sz="2400" dirty="0"/>
              <a:t>من </a:t>
            </a:r>
            <a:r>
              <a:rPr lang="ar-DZ" sz="2400" dirty="0" smtClean="0"/>
              <a:t>البيانات،</a:t>
            </a:r>
          </a:p>
          <a:p>
            <a:pPr marL="285750" indent="-285750" algn="r" rtl="1">
              <a:buFont typeface="Wingdings" panose="05000000000000000000" pitchFamily="2" charset="2"/>
              <a:buChar char="ü"/>
            </a:pPr>
            <a:r>
              <a:rPr lang="ar-DZ" sz="2400" dirty="0" smtClean="0"/>
              <a:t> التوفير في المصاريف الإدارية، </a:t>
            </a:r>
            <a:r>
              <a:rPr lang="ar-DZ" sz="2400" dirty="0"/>
              <a:t>نتيجة </a:t>
            </a:r>
            <a:r>
              <a:rPr lang="ar-DZ" sz="2400" dirty="0" smtClean="0"/>
              <a:t>لإيجابيات </a:t>
            </a:r>
            <a:r>
              <a:rPr lang="ar-DZ" sz="2400" dirty="0"/>
              <a:t>السابقة الذكر</a:t>
            </a:r>
            <a:r>
              <a:rPr lang="ar-DZ" sz="2400" dirty="0" smtClean="0"/>
              <a:t>،</a:t>
            </a:r>
          </a:p>
          <a:p>
            <a:pPr marL="285750" indent="-285750" algn="r" rtl="1">
              <a:buFont typeface="Wingdings" panose="05000000000000000000" pitchFamily="2" charset="2"/>
              <a:buChar char="ü"/>
            </a:pPr>
            <a:r>
              <a:rPr lang="ar-DZ" sz="2400" dirty="0" smtClean="0"/>
              <a:t> </a:t>
            </a:r>
            <a:r>
              <a:rPr lang="ar-DZ" sz="2400" dirty="0"/>
              <a:t>تسهيل </a:t>
            </a:r>
            <a:r>
              <a:rPr lang="ar-DZ" sz="2400" dirty="0" smtClean="0"/>
              <a:t>الأعمال </a:t>
            </a:r>
            <a:r>
              <a:rPr lang="ar-DZ" sz="2400" dirty="0"/>
              <a:t>التسويقية للمنظمة من </a:t>
            </a:r>
            <a:r>
              <a:rPr lang="ar-DZ" sz="2400" dirty="0" smtClean="0"/>
              <a:t>بيانات العملاء، المنافسين، المبيعات، المنتجات </a:t>
            </a:r>
            <a:r>
              <a:rPr lang="ar-DZ" sz="2400" dirty="0"/>
              <a:t>والربط بينهم.</a:t>
            </a:r>
            <a:endParaRPr lang="en-US" sz="2400" dirty="0"/>
          </a:p>
        </p:txBody>
      </p:sp>
      <p:sp>
        <p:nvSpPr>
          <p:cNvPr id="3" name="ZoneTexte 2"/>
          <p:cNvSpPr txBox="1"/>
          <p:nvPr/>
        </p:nvSpPr>
        <p:spPr>
          <a:xfrm>
            <a:off x="286604" y="232012"/>
            <a:ext cx="9976512" cy="58477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rtl="1"/>
            <a:r>
              <a:rPr lang="ar-DZ" sz="3200" b="1" dirty="0" smtClean="0">
                <a:solidFill>
                  <a:schemeClr val="bg1"/>
                </a:solidFill>
              </a:rPr>
              <a:t>فوائد قواعد البيانات</a:t>
            </a:r>
            <a:endParaRPr lang="en-US" sz="3200" b="1" dirty="0">
              <a:solidFill>
                <a:schemeClr val="bg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1750645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850867"/>
            <a:ext cx="9613861" cy="1080938"/>
          </a:xfrm>
        </p:spPr>
        <p:txBody>
          <a:bodyPr>
            <a:noAutofit/>
          </a:bodyPr>
          <a:lstStyle/>
          <a:p>
            <a:pPr lvl="1" algn="ctr" rtl="0">
              <a:lnSpc>
                <a:spcPct val="90000"/>
              </a:lnSpc>
              <a:spcBef>
                <a:spcPct val="0"/>
              </a:spcBef>
            </a:pPr>
            <a:r>
              <a:rPr lang="ar-DZ" sz="3200" b="1" dirty="0" smtClean="0">
                <a:solidFill>
                  <a:schemeClr val="tx1"/>
                </a:solidFill>
              </a:rPr>
              <a:t>المكـــونات الأســــــاسية لقـــــــواعد البيـــــانات</a:t>
            </a:r>
            <a:r>
              <a:rPr lang="ar-DZ" sz="2400" b="1" dirty="0" smtClean="0">
                <a:solidFill>
                  <a:schemeClr val="tx1"/>
                </a:solidFill>
              </a:rPr>
              <a:t/>
            </a:r>
            <a:br>
              <a:rPr lang="ar-DZ" sz="2400" b="1" dirty="0" smtClean="0">
                <a:solidFill>
                  <a:schemeClr val="tx1"/>
                </a:solidFill>
              </a:rPr>
            </a:br>
            <a:r>
              <a:rPr lang="ar-DZ" sz="2400" b="1" dirty="0" smtClean="0">
                <a:solidFill>
                  <a:schemeClr val="tx1"/>
                </a:solidFill>
              </a:rPr>
              <a:t> </a:t>
            </a:r>
            <a:r>
              <a:rPr lang="ar-DZ" sz="2000" dirty="0" smtClean="0">
                <a:solidFill>
                  <a:schemeClr val="tx1"/>
                </a:solidFill>
              </a:rPr>
              <a:t>تتكون قاعدة البيانات من عدة مكونات، وسنركز على المكونات الأساسية التي تشترك فيها كل أنواع قواعد البيانات، ويمكن توضيحها :</a:t>
            </a:r>
            <a:r>
              <a:rPr lang="en-US" sz="2400" b="1" dirty="0" smtClean="0">
                <a:solidFill>
                  <a:schemeClr val="tx1"/>
                </a:solidFill>
              </a:rPr>
              <a:t/>
            </a:r>
            <a:br>
              <a:rPr lang="en-US" sz="2400" b="1" dirty="0" smtClean="0">
                <a:solidFill>
                  <a:schemeClr val="tx1"/>
                </a:solidFill>
              </a:rPr>
            </a:br>
            <a:endParaRPr lang="en-US" sz="2400" b="1"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
        <p:nvSpPr>
          <p:cNvPr id="5" name="Rectangle à coins arrondis 4"/>
          <p:cNvSpPr/>
          <p:nvPr/>
        </p:nvSpPr>
        <p:spPr>
          <a:xfrm>
            <a:off x="9197380" y="2698055"/>
            <a:ext cx="2842504" cy="7097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الجداول</a:t>
            </a:r>
            <a:endParaRPr lang="en-US" sz="2400" b="1" dirty="0">
              <a:solidFill>
                <a:schemeClr val="bg1"/>
              </a:solidFill>
            </a:endParaRPr>
          </a:p>
        </p:txBody>
      </p:sp>
      <p:sp>
        <p:nvSpPr>
          <p:cNvPr id="9" name="Pentagone 8"/>
          <p:cNvSpPr/>
          <p:nvPr/>
        </p:nvSpPr>
        <p:spPr>
          <a:xfrm>
            <a:off x="353630" y="2321966"/>
            <a:ext cx="8843750" cy="1461959"/>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2000" b="1" u="sng" dirty="0"/>
              <a:t>السجل</a:t>
            </a:r>
            <a:r>
              <a:rPr lang="ar-DZ" sz="2000" b="1" dirty="0"/>
              <a:t>: </a:t>
            </a:r>
            <a:r>
              <a:rPr lang="ar-DZ" sz="2000" dirty="0"/>
              <a:t>عبارة عن سطر </a:t>
            </a:r>
            <a:r>
              <a:rPr lang="ar-DZ" sz="2000" dirty="0" smtClean="0"/>
              <a:t>واحد في الجدول ويحتوي </a:t>
            </a:r>
            <a:r>
              <a:rPr lang="ar-DZ" sz="2000" dirty="0"/>
              <a:t>على مقاطع من </a:t>
            </a:r>
            <a:r>
              <a:rPr lang="ar-DZ" sz="2000" dirty="0" smtClean="0"/>
              <a:t>مجموعة </a:t>
            </a:r>
            <a:r>
              <a:rPr lang="ar-DZ" sz="2000" dirty="0"/>
              <a:t>من </a:t>
            </a:r>
            <a:r>
              <a:rPr lang="ar-DZ" sz="2000" dirty="0" smtClean="0"/>
              <a:t>الحقول، </a:t>
            </a:r>
            <a:r>
              <a:rPr lang="ar-DZ" sz="2000" dirty="0"/>
              <a:t>و السجل يضم </a:t>
            </a:r>
            <a:r>
              <a:rPr lang="ar-DZ" sz="2000" dirty="0" smtClean="0"/>
              <a:t>بيانات </a:t>
            </a:r>
            <a:r>
              <a:rPr lang="ar-DZ" sz="2000" dirty="0"/>
              <a:t>كينونة واحدة فقط </a:t>
            </a:r>
          </a:p>
          <a:p>
            <a:pPr algn="ctr" rtl="1"/>
            <a:r>
              <a:rPr lang="ar-DZ" sz="2000" b="1" u="sng" dirty="0" smtClean="0"/>
              <a:t>الحقل</a:t>
            </a:r>
            <a:r>
              <a:rPr lang="ar-DZ" sz="2000" b="1" dirty="0"/>
              <a:t>: </a:t>
            </a:r>
            <a:r>
              <a:rPr lang="ar-DZ" sz="2000" dirty="0"/>
              <a:t>هو عبارة عن </a:t>
            </a:r>
            <a:r>
              <a:rPr lang="ar-DZ" sz="2000" dirty="0" smtClean="0"/>
              <a:t>بيانات </a:t>
            </a:r>
            <a:r>
              <a:rPr lang="ar-DZ" sz="2000" dirty="0"/>
              <a:t>موحدة من نفس النوع لعناصر </a:t>
            </a:r>
            <a:r>
              <a:rPr lang="ar-DZ" sz="2000" dirty="0" smtClean="0"/>
              <a:t>محددة </a:t>
            </a:r>
            <a:r>
              <a:rPr lang="ar-DZ" sz="2000" dirty="0"/>
              <a:t>داخل السجل </a:t>
            </a:r>
            <a:r>
              <a:rPr lang="ar-DZ" sz="2000" dirty="0" smtClean="0"/>
              <a:t>ويتم تحديده </a:t>
            </a:r>
            <a:r>
              <a:rPr lang="ar-DZ" sz="2000" dirty="0"/>
              <a:t>من حيث النوع </a:t>
            </a:r>
            <a:r>
              <a:rPr lang="ar-DZ" sz="2000" dirty="0" smtClean="0"/>
              <a:t>والحجم </a:t>
            </a:r>
            <a:r>
              <a:rPr lang="ar-DZ" sz="2000" dirty="0"/>
              <a:t>أو أي </a:t>
            </a:r>
            <a:r>
              <a:rPr lang="ar-DZ" sz="2000" dirty="0" smtClean="0"/>
              <a:t>معايير </a:t>
            </a:r>
            <a:r>
              <a:rPr lang="ar-DZ" sz="2000" dirty="0"/>
              <a:t>أخرى من طرف مصمم قواعد </a:t>
            </a:r>
            <a:r>
              <a:rPr lang="ar-DZ" sz="2000" dirty="0" smtClean="0"/>
              <a:t>البيانات</a:t>
            </a:r>
            <a:endParaRPr lang="en-US" sz="2000" dirty="0"/>
          </a:p>
        </p:txBody>
      </p:sp>
      <p:pic>
        <p:nvPicPr>
          <p:cNvPr id="13" name="Espace réservé du contenu 12"/>
          <p:cNvPicPr>
            <a:picLocks noGrp="1" noChangeAspect="1"/>
          </p:cNvPicPr>
          <p:nvPr>
            <p:ph idx="1"/>
          </p:nvPr>
        </p:nvPicPr>
        <p:blipFill>
          <a:blip r:embed="rId3"/>
          <a:stretch>
            <a:fillRect/>
          </a:stretch>
        </p:blipFill>
        <p:spPr>
          <a:xfrm>
            <a:off x="1965007" y="3987080"/>
            <a:ext cx="6128116" cy="2761967"/>
          </a:xfrm>
          <a:prstGeom prst="rect">
            <a:avLst/>
          </a:prstGeom>
        </p:spPr>
      </p:pic>
      <p:sp>
        <p:nvSpPr>
          <p:cNvPr id="14" name="Rectangle avec flèche vers le haut 13"/>
          <p:cNvSpPr/>
          <p:nvPr/>
        </p:nvSpPr>
        <p:spPr>
          <a:xfrm>
            <a:off x="9197380" y="3407834"/>
            <a:ext cx="2842504" cy="3088500"/>
          </a:xfrm>
          <a:prstGeom prst="upArrowCallou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2000" dirty="0">
                <a:solidFill>
                  <a:schemeClr val="bg1"/>
                </a:solidFill>
              </a:rPr>
              <a:t>هي عنصر أساسي </a:t>
            </a:r>
            <a:r>
              <a:rPr lang="ar-DZ" sz="2000" dirty="0" smtClean="0">
                <a:solidFill>
                  <a:schemeClr val="bg1"/>
                </a:solidFill>
              </a:rPr>
              <a:t>في </a:t>
            </a:r>
            <a:r>
              <a:rPr lang="ar-DZ" sz="2000" dirty="0">
                <a:solidFill>
                  <a:schemeClr val="bg1"/>
                </a:solidFill>
              </a:rPr>
              <a:t>قاعدة </a:t>
            </a:r>
            <a:r>
              <a:rPr lang="ar-DZ" sz="2000" dirty="0" smtClean="0">
                <a:solidFill>
                  <a:schemeClr val="bg1"/>
                </a:solidFill>
              </a:rPr>
              <a:t>البيانات، </a:t>
            </a:r>
            <a:r>
              <a:rPr lang="ar-DZ" sz="2000" dirty="0">
                <a:solidFill>
                  <a:schemeClr val="bg1"/>
                </a:solidFill>
              </a:rPr>
              <a:t>وكل منها عبارة عن </a:t>
            </a:r>
            <a:r>
              <a:rPr lang="ar-DZ" sz="2000" dirty="0" smtClean="0">
                <a:solidFill>
                  <a:schemeClr val="bg1"/>
                </a:solidFill>
              </a:rPr>
              <a:t>مجموعة </a:t>
            </a:r>
            <a:r>
              <a:rPr lang="ar-DZ" sz="2000" dirty="0">
                <a:solidFill>
                  <a:schemeClr val="bg1"/>
                </a:solidFill>
              </a:rPr>
              <a:t>من </a:t>
            </a:r>
            <a:r>
              <a:rPr lang="ar-DZ" sz="2000" dirty="0" smtClean="0">
                <a:solidFill>
                  <a:schemeClr val="bg1"/>
                </a:solidFill>
              </a:rPr>
              <a:t>السجلات والحقول، ويحتوي </a:t>
            </a:r>
            <a:r>
              <a:rPr lang="ar-DZ" sz="2000" dirty="0">
                <a:solidFill>
                  <a:schemeClr val="bg1"/>
                </a:solidFill>
              </a:rPr>
              <a:t>على </a:t>
            </a:r>
            <a:r>
              <a:rPr lang="ar-DZ" sz="2000" dirty="0" smtClean="0">
                <a:solidFill>
                  <a:schemeClr val="bg1"/>
                </a:solidFill>
              </a:rPr>
              <a:t>بيانات </a:t>
            </a:r>
            <a:r>
              <a:rPr lang="ar-DZ" sz="2000" dirty="0">
                <a:solidFill>
                  <a:schemeClr val="bg1"/>
                </a:solidFill>
              </a:rPr>
              <a:t>متجانسة</a:t>
            </a:r>
            <a:endParaRPr lang="en-US" sz="2000" dirty="0">
              <a:solidFill>
                <a:schemeClr val="bg1"/>
              </a:solidFill>
            </a:endParaRPr>
          </a:p>
        </p:txBody>
      </p:sp>
    </p:spTree>
    <p:extLst>
      <p:ext uri="{BB962C8B-B14F-4D97-AF65-F5344CB8AC3E}">
        <p14:creationId xmlns:p14="http://schemas.microsoft.com/office/powerpoint/2010/main" val="107404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42" presetClass="entr" presetSubtype="0" fill="hold" grpId="0" nodeType="afterEffect">
                                  <p:stCondLst>
                                    <p:cond delay="25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500"/>
                                        <p:tgtEl>
                                          <p:spTgt spid="5"/>
                                        </p:tgtEl>
                                      </p:cBhvr>
                                    </p:animEffect>
                                    <p:anim calcmode="lin" valueType="num">
                                      <p:cBhvr>
                                        <p:cTn id="12" dur="500" fill="hold"/>
                                        <p:tgtEl>
                                          <p:spTgt spid="5"/>
                                        </p:tgtEl>
                                        <p:attrNameLst>
                                          <p:attrName>ppt_x</p:attrName>
                                        </p:attrNameLst>
                                      </p:cBhvr>
                                      <p:tavLst>
                                        <p:tav tm="0">
                                          <p:val>
                                            <p:strVal val="#ppt_x"/>
                                          </p:val>
                                        </p:tav>
                                        <p:tav tm="100000">
                                          <p:val>
                                            <p:strVal val="#ppt_x"/>
                                          </p:val>
                                        </p:tav>
                                      </p:tavLst>
                                    </p:anim>
                                    <p:anim calcmode="lin" valueType="num">
                                      <p:cBhvr>
                                        <p:cTn id="13" dur="500" fill="hold"/>
                                        <p:tgtEl>
                                          <p:spTgt spid="5"/>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42" presetClass="entr" presetSubtype="0" fill="hold" grpId="0" nodeType="afterEffect">
                                  <p:stCondLst>
                                    <p:cond delay="25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anim calcmode="lin" valueType="num">
                                      <p:cBhvr>
                                        <p:cTn id="18" dur="500" fill="hold"/>
                                        <p:tgtEl>
                                          <p:spTgt spid="9"/>
                                        </p:tgtEl>
                                        <p:attrNameLst>
                                          <p:attrName>ppt_x</p:attrName>
                                        </p:attrNameLst>
                                      </p:cBhvr>
                                      <p:tavLst>
                                        <p:tav tm="0">
                                          <p:val>
                                            <p:strVal val="#ppt_x"/>
                                          </p:val>
                                        </p:tav>
                                        <p:tav tm="100000">
                                          <p:val>
                                            <p:strVal val="#ppt_x"/>
                                          </p:val>
                                        </p:tav>
                                      </p:tavLst>
                                    </p:anim>
                                    <p:anim calcmode="lin" valueType="num">
                                      <p:cBhvr>
                                        <p:cTn id="19" dur="500" fill="hold"/>
                                        <p:tgtEl>
                                          <p:spTgt spid="9"/>
                                        </p:tgtEl>
                                        <p:attrNameLst>
                                          <p:attrName>ppt_y</p:attrName>
                                        </p:attrNameLst>
                                      </p:cBhvr>
                                      <p:tavLst>
                                        <p:tav tm="0">
                                          <p:val>
                                            <p:strVal val="#ppt_y+.1"/>
                                          </p:val>
                                        </p:tav>
                                        <p:tav tm="100000">
                                          <p:val>
                                            <p:strVal val="#ppt_y"/>
                                          </p:val>
                                        </p:tav>
                                      </p:tavLst>
                                    </p:anim>
                                  </p:childTnLst>
                                </p:cTn>
                              </p:par>
                            </p:childTnLst>
                          </p:cTn>
                        </p:par>
                        <p:par>
                          <p:cTn id="20" fill="hold">
                            <p:stCondLst>
                              <p:cond delay="2250"/>
                            </p:stCondLst>
                            <p:childTnLst>
                              <p:par>
                                <p:cTn id="21" presetID="42" presetClass="entr" presetSubtype="0" fill="hold" nodeType="afterEffect">
                                  <p:stCondLst>
                                    <p:cond delay="25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anim calcmode="lin" valueType="num">
                                      <p:cBhvr>
                                        <p:cTn id="24" dur="500" fill="hold"/>
                                        <p:tgtEl>
                                          <p:spTgt spid="13"/>
                                        </p:tgtEl>
                                        <p:attrNameLst>
                                          <p:attrName>ppt_x</p:attrName>
                                        </p:attrNameLst>
                                      </p:cBhvr>
                                      <p:tavLst>
                                        <p:tav tm="0">
                                          <p:val>
                                            <p:strVal val="#ppt_x"/>
                                          </p:val>
                                        </p:tav>
                                        <p:tav tm="100000">
                                          <p:val>
                                            <p:strVal val="#ppt_x"/>
                                          </p:val>
                                        </p:tav>
                                      </p:tavLst>
                                    </p:anim>
                                    <p:anim calcmode="lin" valueType="num">
                                      <p:cBhvr>
                                        <p:cTn id="25" dur="5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850867"/>
            <a:ext cx="9613861" cy="1080938"/>
          </a:xfrm>
        </p:spPr>
        <p:txBody>
          <a:bodyPr>
            <a:noAutofit/>
          </a:bodyPr>
          <a:lstStyle/>
          <a:p>
            <a:pPr lvl="1" algn="ctr" rtl="0">
              <a:lnSpc>
                <a:spcPct val="90000"/>
              </a:lnSpc>
              <a:spcBef>
                <a:spcPct val="0"/>
              </a:spcBef>
            </a:pPr>
            <a:r>
              <a:rPr lang="ar-DZ" sz="3200" b="1" dirty="0" smtClean="0">
                <a:solidFill>
                  <a:schemeClr val="tx1"/>
                </a:solidFill>
              </a:rPr>
              <a:t>المكـــونات الأســــــاسية لقـــــــواعد البيـــــانات</a:t>
            </a:r>
            <a:r>
              <a:rPr lang="ar-DZ" sz="2400" b="1" dirty="0" smtClean="0">
                <a:solidFill>
                  <a:schemeClr val="tx1"/>
                </a:solidFill>
              </a:rPr>
              <a:t/>
            </a:r>
            <a:br>
              <a:rPr lang="ar-DZ" sz="2400" b="1" dirty="0" smtClean="0">
                <a:solidFill>
                  <a:schemeClr val="tx1"/>
                </a:solidFill>
              </a:rPr>
            </a:br>
            <a:r>
              <a:rPr lang="ar-DZ" sz="2400" b="1" dirty="0" smtClean="0">
                <a:solidFill>
                  <a:schemeClr val="tx1"/>
                </a:solidFill>
              </a:rPr>
              <a:t> </a:t>
            </a:r>
            <a:r>
              <a:rPr lang="ar-DZ" sz="2000" dirty="0" smtClean="0">
                <a:solidFill>
                  <a:schemeClr val="tx1"/>
                </a:solidFill>
              </a:rPr>
              <a:t>تتكون قاعدة البيانات من عدة مكونات، وسنركز على المكونات الأساسية التي تشترك فيها كل أنواع قواعد البيانات، ويمكن توضيحها :</a:t>
            </a:r>
            <a:r>
              <a:rPr lang="en-US" sz="2400" b="1" dirty="0" smtClean="0">
                <a:solidFill>
                  <a:schemeClr val="tx1"/>
                </a:solidFill>
              </a:rPr>
              <a:t/>
            </a:r>
            <a:br>
              <a:rPr lang="en-US" sz="2400" b="1" dirty="0" smtClean="0">
                <a:solidFill>
                  <a:schemeClr val="tx1"/>
                </a:solidFill>
              </a:rPr>
            </a:br>
            <a:endParaRPr lang="en-US" sz="2400" b="1" dirty="0">
              <a:solidFill>
                <a:schemeClr val="tx1"/>
              </a:solidFill>
            </a:endParaRPr>
          </a:p>
        </p:txBody>
      </p:sp>
      <p:sp>
        <p:nvSpPr>
          <p:cNvPr id="3" name="Espace réservé du contenu 2"/>
          <p:cNvSpPr>
            <a:spLocks noGrp="1"/>
          </p:cNvSpPr>
          <p:nvPr>
            <p:ph idx="1"/>
          </p:nvPr>
        </p:nvSpPr>
        <p:spPr>
          <a:xfrm>
            <a:off x="773065" y="2370405"/>
            <a:ext cx="7221733" cy="4135274"/>
          </a:xfrm>
        </p:spPr>
        <p:txBody>
          <a:bodyPr/>
          <a:lstStyle/>
          <a:p>
            <a:pPr marL="457200" lvl="1" indent="0" algn="ctr" rtl="1">
              <a:buNone/>
            </a:pP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
        <p:nvSpPr>
          <p:cNvPr id="6" name="Rectangle à coins arrondis 5"/>
          <p:cNvSpPr/>
          <p:nvPr/>
        </p:nvSpPr>
        <p:spPr>
          <a:xfrm>
            <a:off x="9197380" y="2237781"/>
            <a:ext cx="2842504" cy="7215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الاستعلامات</a:t>
            </a:r>
            <a:endParaRPr lang="en-US" sz="2400" b="1" dirty="0">
              <a:solidFill>
                <a:schemeClr val="bg1"/>
              </a:solidFill>
            </a:endParaRPr>
          </a:p>
        </p:txBody>
      </p:sp>
      <p:sp>
        <p:nvSpPr>
          <p:cNvPr id="7" name="Rectangle à coins arrondis 6"/>
          <p:cNvSpPr/>
          <p:nvPr/>
        </p:nvSpPr>
        <p:spPr>
          <a:xfrm>
            <a:off x="9250758" y="3575641"/>
            <a:ext cx="2842504" cy="6912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النماذج</a:t>
            </a:r>
            <a:endParaRPr lang="en-US" sz="2400" b="1" dirty="0">
              <a:solidFill>
                <a:schemeClr val="bg1"/>
              </a:solidFill>
            </a:endParaRPr>
          </a:p>
        </p:txBody>
      </p:sp>
      <p:sp>
        <p:nvSpPr>
          <p:cNvPr id="8" name="Rectangle à coins arrondis 7"/>
          <p:cNvSpPr/>
          <p:nvPr/>
        </p:nvSpPr>
        <p:spPr>
          <a:xfrm>
            <a:off x="9197380" y="4998937"/>
            <a:ext cx="2842504" cy="8097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التقارير</a:t>
            </a:r>
            <a:endParaRPr lang="en-US" sz="2400" b="1" dirty="0">
              <a:solidFill>
                <a:schemeClr val="bg1"/>
              </a:solidFill>
            </a:endParaRPr>
          </a:p>
        </p:txBody>
      </p:sp>
      <p:sp>
        <p:nvSpPr>
          <p:cNvPr id="10" name="Pentagone 9"/>
          <p:cNvSpPr/>
          <p:nvPr/>
        </p:nvSpPr>
        <p:spPr>
          <a:xfrm>
            <a:off x="211539" y="2155939"/>
            <a:ext cx="8843749" cy="885206"/>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2000" dirty="0">
                <a:solidFill>
                  <a:schemeClr val="bg1"/>
                </a:solidFill>
              </a:rPr>
              <a:t>عبارة عن استفسار أو سؤال يطرح على قاعدة </a:t>
            </a:r>
            <a:r>
              <a:rPr lang="ar-DZ" sz="2000" dirty="0" smtClean="0">
                <a:solidFill>
                  <a:schemeClr val="bg1"/>
                </a:solidFill>
              </a:rPr>
              <a:t>البيانات </a:t>
            </a:r>
            <a:r>
              <a:rPr lang="ar-DZ" sz="2000" dirty="0">
                <a:solidFill>
                  <a:schemeClr val="bg1"/>
                </a:solidFill>
              </a:rPr>
              <a:t>بصيغة شرط أو معيار معني </a:t>
            </a:r>
            <a:r>
              <a:rPr lang="ar-DZ" sz="2000" dirty="0" err="1" smtClean="0">
                <a:solidFill>
                  <a:schemeClr val="bg1"/>
                </a:solidFill>
              </a:rPr>
              <a:t>لايجاد</a:t>
            </a:r>
            <a:r>
              <a:rPr lang="ar-DZ" sz="2000" dirty="0" smtClean="0">
                <a:solidFill>
                  <a:schemeClr val="bg1"/>
                </a:solidFill>
              </a:rPr>
              <a:t> البيانات المطلوبة وتحقيق المعيار </a:t>
            </a:r>
            <a:r>
              <a:rPr lang="ar-DZ" sz="2000" dirty="0">
                <a:solidFill>
                  <a:schemeClr val="bg1"/>
                </a:solidFill>
              </a:rPr>
              <a:t>أو الشرط، </a:t>
            </a:r>
            <a:r>
              <a:rPr lang="ar-DZ" sz="2000" dirty="0" smtClean="0">
                <a:solidFill>
                  <a:schemeClr val="bg1"/>
                </a:solidFill>
              </a:rPr>
              <a:t>والاستعلام يجري </a:t>
            </a:r>
            <a:r>
              <a:rPr lang="ar-DZ" sz="2000" dirty="0">
                <a:solidFill>
                  <a:schemeClr val="bg1"/>
                </a:solidFill>
              </a:rPr>
              <a:t>على جدول أو أكثر </a:t>
            </a:r>
            <a:r>
              <a:rPr lang="ar-DZ" sz="2000" dirty="0" smtClean="0">
                <a:solidFill>
                  <a:schemeClr val="bg1"/>
                </a:solidFill>
              </a:rPr>
              <a:t>في </a:t>
            </a:r>
            <a:r>
              <a:rPr lang="ar-DZ" sz="2000" dirty="0">
                <a:solidFill>
                  <a:schemeClr val="bg1"/>
                </a:solidFill>
              </a:rPr>
              <a:t>قاعدة </a:t>
            </a:r>
            <a:r>
              <a:rPr lang="ar-DZ" sz="2000" dirty="0" smtClean="0">
                <a:solidFill>
                  <a:schemeClr val="bg1"/>
                </a:solidFill>
              </a:rPr>
              <a:t>البيانات.</a:t>
            </a:r>
            <a:endParaRPr lang="en-US" sz="2000" dirty="0">
              <a:solidFill>
                <a:schemeClr val="bg1"/>
              </a:solidFill>
            </a:endParaRPr>
          </a:p>
        </p:txBody>
      </p:sp>
      <p:sp>
        <p:nvSpPr>
          <p:cNvPr id="11" name="Pentagone 10"/>
          <p:cNvSpPr/>
          <p:nvPr/>
        </p:nvSpPr>
        <p:spPr>
          <a:xfrm>
            <a:off x="175826" y="3427212"/>
            <a:ext cx="8950508" cy="874730"/>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2000" dirty="0"/>
              <a:t>تستخدم كواجهة تطبيق سهلة </a:t>
            </a:r>
            <a:r>
              <a:rPr lang="ar-DZ" sz="2000" dirty="0" smtClean="0"/>
              <a:t>ومريحة </a:t>
            </a:r>
            <a:r>
              <a:rPr lang="ar-DZ" sz="2000" dirty="0"/>
              <a:t>للعمليات </a:t>
            </a:r>
            <a:r>
              <a:rPr lang="ar-DZ" sz="2000" dirty="0" smtClean="0"/>
              <a:t>:الاضافة</a:t>
            </a:r>
            <a:r>
              <a:rPr lang="ar-DZ" sz="2000" dirty="0"/>
              <a:t>، </a:t>
            </a:r>
            <a:r>
              <a:rPr lang="ar-DZ" sz="2000" dirty="0" smtClean="0"/>
              <a:t>الحذف، </a:t>
            </a:r>
            <a:r>
              <a:rPr lang="ar-DZ" sz="2000" dirty="0"/>
              <a:t>التعديل، البحث، وعرض </a:t>
            </a:r>
            <a:r>
              <a:rPr lang="ar-DZ" sz="2000" dirty="0" smtClean="0"/>
              <a:t>البيانات، التي تتم بين المستخدم </a:t>
            </a:r>
            <a:r>
              <a:rPr lang="ar-DZ" sz="2000" dirty="0"/>
              <a:t>وقاعدة </a:t>
            </a:r>
            <a:r>
              <a:rPr lang="ar-DZ" sz="2000" dirty="0" smtClean="0"/>
              <a:t>البيانات</a:t>
            </a:r>
            <a:endParaRPr lang="en-US" sz="2000" dirty="0"/>
          </a:p>
        </p:txBody>
      </p:sp>
      <p:sp>
        <p:nvSpPr>
          <p:cNvPr id="12" name="Pentagone 11"/>
          <p:cNvSpPr/>
          <p:nvPr/>
        </p:nvSpPr>
        <p:spPr>
          <a:xfrm>
            <a:off x="175826" y="4461797"/>
            <a:ext cx="8879462" cy="1884026"/>
          </a:xfrm>
          <a:prstGeom prst="homePlate">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2000" dirty="0" smtClean="0">
                <a:solidFill>
                  <a:schemeClr val="bg1"/>
                </a:solidFill>
              </a:rPr>
              <a:t>تعتبر </a:t>
            </a:r>
            <a:r>
              <a:rPr lang="ar-DZ" sz="2000" dirty="0">
                <a:solidFill>
                  <a:schemeClr val="bg1"/>
                </a:solidFill>
              </a:rPr>
              <a:t>التقارير </a:t>
            </a:r>
            <a:r>
              <a:rPr lang="ar-DZ" sz="2000" dirty="0" smtClean="0">
                <a:solidFill>
                  <a:schemeClr val="bg1"/>
                </a:solidFill>
              </a:rPr>
              <a:t>المرحلة </a:t>
            </a:r>
            <a:r>
              <a:rPr lang="ar-DZ" sz="2000" dirty="0">
                <a:solidFill>
                  <a:schemeClr val="bg1"/>
                </a:solidFill>
              </a:rPr>
              <a:t>النهائية، فهي </a:t>
            </a:r>
            <a:r>
              <a:rPr lang="ar-DZ" sz="2000" dirty="0" smtClean="0">
                <a:solidFill>
                  <a:schemeClr val="bg1"/>
                </a:solidFill>
              </a:rPr>
              <a:t>تعتبر </a:t>
            </a:r>
            <a:r>
              <a:rPr lang="ar-DZ" sz="2000" dirty="0">
                <a:solidFill>
                  <a:schemeClr val="bg1"/>
                </a:solidFill>
              </a:rPr>
              <a:t>طريقة عرض فقط </a:t>
            </a:r>
            <a:r>
              <a:rPr lang="ar-DZ" sz="2000" dirty="0" smtClean="0">
                <a:solidFill>
                  <a:schemeClr val="bg1"/>
                </a:solidFill>
              </a:rPr>
              <a:t>مشاهدة البيانات </a:t>
            </a:r>
            <a:r>
              <a:rPr lang="ar-DZ" sz="2000" dirty="0">
                <a:solidFill>
                  <a:schemeClr val="bg1"/>
                </a:solidFill>
              </a:rPr>
              <a:t>بطريقة واضحة ومناسبة للمستخدم، </a:t>
            </a:r>
            <a:r>
              <a:rPr lang="ar-DZ" sz="2000" dirty="0" smtClean="0">
                <a:solidFill>
                  <a:schemeClr val="bg1"/>
                </a:solidFill>
              </a:rPr>
              <a:t>وتعتبر </a:t>
            </a:r>
            <a:r>
              <a:rPr lang="ar-DZ" sz="2000" dirty="0">
                <a:solidFill>
                  <a:schemeClr val="bg1"/>
                </a:solidFill>
              </a:rPr>
              <a:t>نتيجة مراحل العمل السابقة، وتعد أهم </a:t>
            </a:r>
            <a:r>
              <a:rPr lang="ar-DZ" sz="2000" dirty="0" smtClean="0">
                <a:solidFill>
                  <a:schemeClr val="bg1"/>
                </a:solidFill>
              </a:rPr>
              <a:t>مكونات </a:t>
            </a:r>
            <a:r>
              <a:rPr lang="ar-DZ" sz="2000" dirty="0">
                <a:solidFill>
                  <a:schemeClr val="bg1"/>
                </a:solidFill>
              </a:rPr>
              <a:t>قاعدة </a:t>
            </a:r>
            <a:r>
              <a:rPr lang="ar-DZ" sz="2000" dirty="0" smtClean="0">
                <a:solidFill>
                  <a:schemeClr val="bg1"/>
                </a:solidFill>
              </a:rPr>
              <a:t>البيانات، وتشبه </a:t>
            </a:r>
            <a:r>
              <a:rPr lang="ar-DZ" sz="2000" dirty="0">
                <a:solidFill>
                  <a:schemeClr val="bg1"/>
                </a:solidFill>
              </a:rPr>
              <a:t>النموذج </a:t>
            </a:r>
            <a:r>
              <a:rPr lang="ar-DZ" sz="2000" dirty="0" smtClean="0">
                <a:solidFill>
                  <a:schemeClr val="bg1"/>
                </a:solidFill>
              </a:rPr>
              <a:t>إلى </a:t>
            </a:r>
            <a:r>
              <a:rPr lang="ar-DZ" sz="2000" dirty="0">
                <a:solidFill>
                  <a:schemeClr val="bg1"/>
                </a:solidFill>
              </a:rPr>
              <a:t>درجة </a:t>
            </a:r>
            <a:r>
              <a:rPr lang="ar-DZ" sz="2000" dirty="0" smtClean="0">
                <a:solidFill>
                  <a:schemeClr val="bg1"/>
                </a:solidFill>
              </a:rPr>
              <a:t>كبيرة، وتختلف عن الاستعلام بأن البيانات المسترجعة </a:t>
            </a:r>
            <a:r>
              <a:rPr lang="ar-DZ" sz="2000" dirty="0">
                <a:solidFill>
                  <a:schemeClr val="bg1"/>
                </a:solidFill>
              </a:rPr>
              <a:t>تعرض على شكل ورقة مطبوعة </a:t>
            </a:r>
            <a:r>
              <a:rPr lang="ar-DZ" sz="2000" dirty="0" smtClean="0">
                <a:solidFill>
                  <a:schemeClr val="bg1"/>
                </a:solidFill>
              </a:rPr>
              <a:t>ويمكن </a:t>
            </a:r>
            <a:r>
              <a:rPr lang="ar-DZ" sz="2000" dirty="0">
                <a:solidFill>
                  <a:schemeClr val="bg1"/>
                </a:solidFill>
              </a:rPr>
              <a:t>التحكم بتنسيقها ونوع </a:t>
            </a:r>
            <a:r>
              <a:rPr lang="ar-DZ" sz="2000" dirty="0" smtClean="0">
                <a:solidFill>
                  <a:schemeClr val="bg1"/>
                </a:solidFill>
              </a:rPr>
              <a:t>الخط </a:t>
            </a:r>
            <a:r>
              <a:rPr lang="ar-DZ" sz="2000" dirty="0">
                <a:solidFill>
                  <a:schemeClr val="bg1"/>
                </a:solidFill>
              </a:rPr>
              <a:t>واللون </a:t>
            </a:r>
            <a:r>
              <a:rPr lang="ar-DZ" sz="2000" dirty="0" smtClean="0">
                <a:solidFill>
                  <a:schemeClr val="bg1"/>
                </a:solidFill>
              </a:rPr>
              <a:t>والإطار...، والهدف </a:t>
            </a:r>
            <a:r>
              <a:rPr lang="ar-DZ" sz="2000" dirty="0">
                <a:solidFill>
                  <a:schemeClr val="bg1"/>
                </a:solidFill>
              </a:rPr>
              <a:t>منها هو تسهيل </a:t>
            </a:r>
            <a:r>
              <a:rPr lang="ar-DZ" sz="2000" dirty="0" smtClean="0">
                <a:solidFill>
                  <a:schemeClr val="bg1"/>
                </a:solidFill>
              </a:rPr>
              <a:t>الطالع </a:t>
            </a:r>
            <a:r>
              <a:rPr lang="ar-DZ" sz="2000" dirty="0">
                <a:solidFill>
                  <a:schemeClr val="bg1"/>
                </a:solidFill>
              </a:rPr>
              <a:t>على </a:t>
            </a:r>
            <a:r>
              <a:rPr lang="ar-DZ" sz="2000" dirty="0" smtClean="0">
                <a:solidFill>
                  <a:schemeClr val="bg1"/>
                </a:solidFill>
              </a:rPr>
              <a:t>المعلومات </a:t>
            </a:r>
            <a:r>
              <a:rPr lang="ar-DZ" sz="2000" dirty="0">
                <a:solidFill>
                  <a:schemeClr val="bg1"/>
                </a:solidFill>
              </a:rPr>
              <a:t>و توفريها </a:t>
            </a:r>
            <a:r>
              <a:rPr lang="ar-DZ" sz="2000" dirty="0" smtClean="0">
                <a:solidFill>
                  <a:schemeClr val="bg1"/>
                </a:solidFill>
              </a:rPr>
              <a:t>بين يدي </a:t>
            </a:r>
            <a:r>
              <a:rPr lang="ar-DZ" sz="2000" dirty="0">
                <a:solidFill>
                  <a:schemeClr val="bg1"/>
                </a:solidFill>
              </a:rPr>
              <a:t>من </a:t>
            </a:r>
            <a:r>
              <a:rPr lang="ar-DZ" sz="2000" dirty="0" smtClean="0">
                <a:solidFill>
                  <a:schemeClr val="bg1"/>
                </a:solidFill>
              </a:rPr>
              <a:t>يحتاجها</a:t>
            </a:r>
            <a:endParaRPr lang="en-US" sz="2000" dirty="0">
              <a:solidFill>
                <a:schemeClr val="bg1"/>
              </a:solidFill>
            </a:endParaRPr>
          </a:p>
        </p:txBody>
      </p:sp>
    </p:spTree>
    <p:extLst>
      <p:ext uri="{BB962C8B-B14F-4D97-AF65-F5344CB8AC3E}">
        <p14:creationId xmlns:p14="http://schemas.microsoft.com/office/powerpoint/2010/main" val="1713018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b="1" dirty="0" smtClean="0"/>
              <a:t>معالجة البيانات</a:t>
            </a:r>
            <a:endParaRPr lang="en-US" dirty="0"/>
          </a:p>
        </p:txBody>
      </p:sp>
      <p:sp>
        <p:nvSpPr>
          <p:cNvPr id="3" name="Espace réservé du contenu 2"/>
          <p:cNvSpPr>
            <a:spLocks noGrp="1"/>
          </p:cNvSpPr>
          <p:nvPr>
            <p:ph idx="1"/>
          </p:nvPr>
        </p:nvSpPr>
        <p:spPr>
          <a:xfrm>
            <a:off x="680321" y="2089332"/>
            <a:ext cx="9974811" cy="4639014"/>
          </a:xfrm>
        </p:spPr>
        <p:style>
          <a:lnRef idx="1">
            <a:schemeClr val="accent1"/>
          </a:lnRef>
          <a:fillRef idx="2">
            <a:schemeClr val="accent1"/>
          </a:fillRef>
          <a:effectRef idx="1">
            <a:schemeClr val="accent1"/>
          </a:effectRef>
          <a:fontRef idx="minor">
            <a:schemeClr val="dk1"/>
          </a:fontRef>
        </p:style>
        <p:txBody>
          <a:bodyPr/>
          <a:lstStyle/>
          <a:p>
            <a:pPr algn="ctr" rtl="1"/>
            <a:r>
              <a:rPr lang="ar-SA" b="1" dirty="0" smtClean="0"/>
              <a:t>يرى</a:t>
            </a:r>
            <a:r>
              <a:rPr lang="ar-DZ" b="1" dirty="0" smtClean="0"/>
              <a:t> </a:t>
            </a:r>
            <a:r>
              <a:rPr lang="ar-SA" b="1" dirty="0" smtClean="0"/>
              <a:t>الكثير </a:t>
            </a:r>
            <a:r>
              <a:rPr lang="ar-SA" b="1" dirty="0"/>
              <a:t>من الباحثين أن البيانات هي الحقائق أو المادة الخام التي يتم ترتيبها وتنظيمها للحصول على شكل أكثر فائدة وتسمى بالمعلومات. وتعرف عملية تحويل البيانات إلى معلومات باسم معالجة البيانات يتم من خلالها تحويل البيانات لمعلومات تفيد في اتخاذ </a:t>
            </a:r>
            <a:r>
              <a:rPr lang="ar-SA" b="1" dirty="0" smtClean="0"/>
              <a:t>القرارات.</a:t>
            </a:r>
            <a:endParaRPr lang="en-US" b="1" dirty="0"/>
          </a:p>
        </p:txBody>
      </p:sp>
      <p:sp>
        <p:nvSpPr>
          <p:cNvPr id="5" name="Flèche vers le bas 4"/>
          <p:cNvSpPr/>
          <p:nvPr/>
        </p:nvSpPr>
        <p:spPr>
          <a:xfrm>
            <a:off x="4858603" y="1578999"/>
            <a:ext cx="1181382" cy="5103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à coins arrondis 28"/>
          <p:cNvSpPr/>
          <p:nvPr/>
        </p:nvSpPr>
        <p:spPr>
          <a:xfrm>
            <a:off x="6810106" y="4335439"/>
            <a:ext cx="1665027" cy="7233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البيانات</a:t>
            </a:r>
            <a:endParaRPr lang="en-US" sz="2400" b="1" dirty="0">
              <a:solidFill>
                <a:schemeClr val="bg1"/>
              </a:solidFill>
            </a:endParaRPr>
          </a:p>
        </p:txBody>
      </p:sp>
      <p:sp>
        <p:nvSpPr>
          <p:cNvPr id="32" name="Rectangle à coins arrondis 31"/>
          <p:cNvSpPr/>
          <p:nvPr/>
        </p:nvSpPr>
        <p:spPr>
          <a:xfrm>
            <a:off x="3032920" y="4335439"/>
            <a:ext cx="1665027" cy="7233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المعلومات</a:t>
            </a:r>
            <a:endParaRPr lang="en-US" sz="2400" b="1" dirty="0">
              <a:solidFill>
                <a:schemeClr val="bg1"/>
              </a:solidFill>
            </a:endParaRPr>
          </a:p>
        </p:txBody>
      </p:sp>
      <p:sp>
        <p:nvSpPr>
          <p:cNvPr id="34" name="Rectangle à coins arrondis 33"/>
          <p:cNvSpPr/>
          <p:nvPr/>
        </p:nvSpPr>
        <p:spPr>
          <a:xfrm>
            <a:off x="8810736" y="4558352"/>
            <a:ext cx="1665027" cy="277504"/>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r>
              <a:rPr lang="ar-DZ" sz="2000" b="1" dirty="0" smtClean="0">
                <a:solidFill>
                  <a:schemeClr val="bg1"/>
                </a:solidFill>
              </a:rPr>
              <a:t>مصدر البيانات</a:t>
            </a:r>
            <a:endParaRPr lang="en-US" sz="2000" b="1" dirty="0">
              <a:solidFill>
                <a:schemeClr val="bg1"/>
              </a:solidFill>
            </a:endParaRPr>
          </a:p>
        </p:txBody>
      </p:sp>
      <p:sp>
        <p:nvSpPr>
          <p:cNvPr id="35" name="Rectangle à coins arrondis 34"/>
          <p:cNvSpPr/>
          <p:nvPr/>
        </p:nvSpPr>
        <p:spPr>
          <a:xfrm>
            <a:off x="4921513" y="4335439"/>
            <a:ext cx="1665027" cy="7233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المعالجة</a:t>
            </a:r>
            <a:endParaRPr lang="en-US" sz="2400" b="1" dirty="0">
              <a:solidFill>
                <a:schemeClr val="bg1"/>
              </a:solidFill>
            </a:endParaRPr>
          </a:p>
        </p:txBody>
      </p:sp>
      <p:sp>
        <p:nvSpPr>
          <p:cNvPr id="36" name="Rectangle à coins arrondis 35"/>
          <p:cNvSpPr/>
          <p:nvPr/>
        </p:nvSpPr>
        <p:spPr>
          <a:xfrm>
            <a:off x="998624" y="4558352"/>
            <a:ext cx="1665027" cy="277504"/>
          </a:xfrm>
          <a:prstGeom prst="roundRect">
            <a:avLst/>
          </a:prstGeom>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r>
              <a:rPr lang="ar-DZ" sz="2000" b="1" dirty="0" smtClean="0">
                <a:solidFill>
                  <a:schemeClr val="bg1"/>
                </a:solidFill>
              </a:rPr>
              <a:t>المستفيدون</a:t>
            </a:r>
            <a:endParaRPr lang="en-US" sz="2000" b="1" dirty="0">
              <a:solidFill>
                <a:schemeClr val="bg1"/>
              </a:solidFill>
            </a:endParaRPr>
          </a:p>
        </p:txBody>
      </p:sp>
      <p:cxnSp>
        <p:nvCxnSpPr>
          <p:cNvPr id="38" name="Connecteur droit avec flèche 37"/>
          <p:cNvCxnSpPr/>
          <p:nvPr/>
        </p:nvCxnSpPr>
        <p:spPr>
          <a:xfrm flipH="1">
            <a:off x="8475133" y="4697104"/>
            <a:ext cx="257486" cy="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39" name="Connecteur droit avec flèche 38"/>
          <p:cNvCxnSpPr/>
          <p:nvPr/>
        </p:nvCxnSpPr>
        <p:spPr>
          <a:xfrm flipH="1">
            <a:off x="2775434" y="4699378"/>
            <a:ext cx="257486" cy="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40" name="Connecteur droit avec flèche 39"/>
          <p:cNvCxnSpPr/>
          <p:nvPr/>
        </p:nvCxnSpPr>
        <p:spPr>
          <a:xfrm flipH="1">
            <a:off x="4664027" y="4697104"/>
            <a:ext cx="257486" cy="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cxnSp>
        <p:nvCxnSpPr>
          <p:cNvPr id="41" name="Connecteur droit avec flèche 40"/>
          <p:cNvCxnSpPr/>
          <p:nvPr/>
        </p:nvCxnSpPr>
        <p:spPr>
          <a:xfrm flipH="1">
            <a:off x="6552620" y="4697104"/>
            <a:ext cx="257486" cy="0"/>
          </a:xfrm>
          <a:prstGeom prst="straightConnector1">
            <a:avLst/>
          </a:prstGeom>
          <a:ln w="57150">
            <a:tailEnd type="triangle"/>
          </a:ln>
        </p:spPr>
        <p:style>
          <a:lnRef idx="3">
            <a:schemeClr val="dk1"/>
          </a:lnRef>
          <a:fillRef idx="0">
            <a:schemeClr val="dk1"/>
          </a:fillRef>
          <a:effectRef idx="2">
            <a:schemeClr val="dk1"/>
          </a:effectRef>
          <a:fontRef idx="minor">
            <a:schemeClr val="tx1"/>
          </a:fontRef>
        </p:style>
      </p:cxnSp>
      <p:sp>
        <p:nvSpPr>
          <p:cNvPr id="42" name="Rectangle 41"/>
          <p:cNvSpPr/>
          <p:nvPr/>
        </p:nvSpPr>
        <p:spPr>
          <a:xfrm>
            <a:off x="3047229" y="3245689"/>
            <a:ext cx="5486400" cy="641445"/>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2800" b="1" dirty="0" smtClean="0">
                <a:solidFill>
                  <a:schemeClr val="bg1"/>
                </a:solidFill>
              </a:rPr>
              <a:t>شكل : نظام معالجة البيانات</a:t>
            </a:r>
            <a:endParaRPr lang="en-US" sz="2800" b="1" dirty="0">
              <a:solidFill>
                <a:schemeClr val="bg1"/>
              </a:solidFill>
            </a:endParaRPr>
          </a:p>
        </p:txBody>
      </p:sp>
      <p:sp>
        <p:nvSpPr>
          <p:cNvPr id="43" name="Rectangle 42"/>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354007674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750"/>
                                        <p:tgtEl>
                                          <p:spTgt spid="5"/>
                                        </p:tgtEl>
                                      </p:cBhvr>
                                    </p:animEffect>
                                    <p:anim calcmode="lin" valueType="num">
                                      <p:cBhvr>
                                        <p:cTn id="8" dur="750" fill="hold"/>
                                        <p:tgtEl>
                                          <p:spTgt spid="5"/>
                                        </p:tgtEl>
                                        <p:attrNameLst>
                                          <p:attrName>ppt_x</p:attrName>
                                        </p:attrNameLst>
                                      </p:cBhvr>
                                      <p:tavLst>
                                        <p:tav tm="0">
                                          <p:val>
                                            <p:strVal val="#ppt_x"/>
                                          </p:val>
                                        </p:tav>
                                        <p:tav tm="100000">
                                          <p:val>
                                            <p:strVal val="#ppt_x"/>
                                          </p:val>
                                        </p:tav>
                                      </p:tavLst>
                                    </p:anim>
                                    <p:anim calcmode="lin" valueType="num">
                                      <p:cBhvr>
                                        <p:cTn id="9" dur="750" fill="hold"/>
                                        <p:tgtEl>
                                          <p:spTgt spid="5"/>
                                        </p:tgtEl>
                                        <p:attrNameLst>
                                          <p:attrName>ppt_y</p:attrName>
                                        </p:attrNameLst>
                                      </p:cBhvr>
                                      <p:tavLst>
                                        <p:tav tm="0">
                                          <p:val>
                                            <p:strVal val="#ppt_y+.1"/>
                                          </p:val>
                                        </p:tav>
                                        <p:tav tm="100000">
                                          <p:val>
                                            <p:strVal val="#ppt_y"/>
                                          </p:val>
                                        </p:tav>
                                      </p:tavLst>
                                    </p:anim>
                                  </p:childTnLst>
                                </p:cTn>
                              </p:par>
                            </p:childTnLst>
                          </p:cTn>
                        </p:par>
                        <p:par>
                          <p:cTn id="10" fill="hold">
                            <p:stCondLst>
                              <p:cond delay="1500"/>
                            </p:stCondLst>
                            <p:childTnLst>
                              <p:par>
                                <p:cTn id="11" presetID="53" presetClass="entr" presetSubtype="16" fill="hold" grpId="0" nodeType="afterEffect">
                                  <p:stCondLst>
                                    <p:cond delay="750"/>
                                  </p:stCondLst>
                                  <p:childTnLst>
                                    <p:set>
                                      <p:cBhvr>
                                        <p:cTn id="12" dur="1" fill="hold">
                                          <p:stCondLst>
                                            <p:cond delay="0"/>
                                          </p:stCondLst>
                                        </p:cTn>
                                        <p:tgtEl>
                                          <p:spTgt spid="34"/>
                                        </p:tgtEl>
                                        <p:attrNameLst>
                                          <p:attrName>style.visibility</p:attrName>
                                        </p:attrNameLst>
                                      </p:cBhvr>
                                      <p:to>
                                        <p:strVal val="visible"/>
                                      </p:to>
                                    </p:set>
                                    <p:anim calcmode="lin" valueType="num">
                                      <p:cBhvr>
                                        <p:cTn id="13" dur="750" fill="hold"/>
                                        <p:tgtEl>
                                          <p:spTgt spid="34"/>
                                        </p:tgtEl>
                                        <p:attrNameLst>
                                          <p:attrName>ppt_w</p:attrName>
                                        </p:attrNameLst>
                                      </p:cBhvr>
                                      <p:tavLst>
                                        <p:tav tm="0">
                                          <p:val>
                                            <p:fltVal val="0"/>
                                          </p:val>
                                        </p:tav>
                                        <p:tav tm="100000">
                                          <p:val>
                                            <p:strVal val="#ppt_w"/>
                                          </p:val>
                                        </p:tav>
                                      </p:tavLst>
                                    </p:anim>
                                    <p:anim calcmode="lin" valueType="num">
                                      <p:cBhvr>
                                        <p:cTn id="14" dur="750" fill="hold"/>
                                        <p:tgtEl>
                                          <p:spTgt spid="34"/>
                                        </p:tgtEl>
                                        <p:attrNameLst>
                                          <p:attrName>ppt_h</p:attrName>
                                        </p:attrNameLst>
                                      </p:cBhvr>
                                      <p:tavLst>
                                        <p:tav tm="0">
                                          <p:val>
                                            <p:fltVal val="0"/>
                                          </p:val>
                                        </p:tav>
                                        <p:tav tm="100000">
                                          <p:val>
                                            <p:strVal val="#ppt_h"/>
                                          </p:val>
                                        </p:tav>
                                      </p:tavLst>
                                    </p:anim>
                                    <p:animEffect transition="in" filter="fade">
                                      <p:cBhvr>
                                        <p:cTn id="15" dur="750"/>
                                        <p:tgtEl>
                                          <p:spTgt spid="34"/>
                                        </p:tgtEl>
                                      </p:cBhvr>
                                    </p:animEffect>
                                  </p:childTnLst>
                                </p:cTn>
                              </p:par>
                            </p:childTnLst>
                          </p:cTn>
                        </p:par>
                        <p:par>
                          <p:cTn id="16" fill="hold">
                            <p:stCondLst>
                              <p:cond delay="3000"/>
                            </p:stCondLst>
                            <p:childTnLst>
                              <p:par>
                                <p:cTn id="17" presetID="53" presetClass="entr" presetSubtype="16" fill="hold" nodeType="afterEffect">
                                  <p:stCondLst>
                                    <p:cond delay="750"/>
                                  </p:stCondLst>
                                  <p:childTnLst>
                                    <p:set>
                                      <p:cBhvr>
                                        <p:cTn id="18" dur="1" fill="hold">
                                          <p:stCondLst>
                                            <p:cond delay="0"/>
                                          </p:stCondLst>
                                        </p:cTn>
                                        <p:tgtEl>
                                          <p:spTgt spid="38"/>
                                        </p:tgtEl>
                                        <p:attrNameLst>
                                          <p:attrName>style.visibility</p:attrName>
                                        </p:attrNameLst>
                                      </p:cBhvr>
                                      <p:to>
                                        <p:strVal val="visible"/>
                                      </p:to>
                                    </p:set>
                                    <p:anim calcmode="lin" valueType="num">
                                      <p:cBhvr>
                                        <p:cTn id="19" dur="750" fill="hold"/>
                                        <p:tgtEl>
                                          <p:spTgt spid="38"/>
                                        </p:tgtEl>
                                        <p:attrNameLst>
                                          <p:attrName>ppt_w</p:attrName>
                                        </p:attrNameLst>
                                      </p:cBhvr>
                                      <p:tavLst>
                                        <p:tav tm="0">
                                          <p:val>
                                            <p:fltVal val="0"/>
                                          </p:val>
                                        </p:tav>
                                        <p:tav tm="100000">
                                          <p:val>
                                            <p:strVal val="#ppt_w"/>
                                          </p:val>
                                        </p:tav>
                                      </p:tavLst>
                                    </p:anim>
                                    <p:anim calcmode="lin" valueType="num">
                                      <p:cBhvr>
                                        <p:cTn id="20" dur="750" fill="hold"/>
                                        <p:tgtEl>
                                          <p:spTgt spid="38"/>
                                        </p:tgtEl>
                                        <p:attrNameLst>
                                          <p:attrName>ppt_h</p:attrName>
                                        </p:attrNameLst>
                                      </p:cBhvr>
                                      <p:tavLst>
                                        <p:tav tm="0">
                                          <p:val>
                                            <p:fltVal val="0"/>
                                          </p:val>
                                        </p:tav>
                                        <p:tav tm="100000">
                                          <p:val>
                                            <p:strVal val="#ppt_h"/>
                                          </p:val>
                                        </p:tav>
                                      </p:tavLst>
                                    </p:anim>
                                    <p:animEffect transition="in" filter="fade">
                                      <p:cBhvr>
                                        <p:cTn id="21" dur="750"/>
                                        <p:tgtEl>
                                          <p:spTgt spid="38"/>
                                        </p:tgtEl>
                                      </p:cBhvr>
                                    </p:animEffect>
                                  </p:childTnLst>
                                </p:cTn>
                              </p:par>
                            </p:childTnLst>
                          </p:cTn>
                        </p:par>
                        <p:par>
                          <p:cTn id="22" fill="hold">
                            <p:stCondLst>
                              <p:cond delay="4500"/>
                            </p:stCondLst>
                            <p:childTnLst>
                              <p:par>
                                <p:cTn id="23" presetID="53" presetClass="entr" presetSubtype="16" fill="hold" grpId="0" nodeType="afterEffect">
                                  <p:stCondLst>
                                    <p:cond delay="750"/>
                                  </p:stCondLst>
                                  <p:childTnLst>
                                    <p:set>
                                      <p:cBhvr>
                                        <p:cTn id="24" dur="1" fill="hold">
                                          <p:stCondLst>
                                            <p:cond delay="0"/>
                                          </p:stCondLst>
                                        </p:cTn>
                                        <p:tgtEl>
                                          <p:spTgt spid="29"/>
                                        </p:tgtEl>
                                        <p:attrNameLst>
                                          <p:attrName>style.visibility</p:attrName>
                                        </p:attrNameLst>
                                      </p:cBhvr>
                                      <p:to>
                                        <p:strVal val="visible"/>
                                      </p:to>
                                    </p:set>
                                    <p:anim calcmode="lin" valueType="num">
                                      <p:cBhvr>
                                        <p:cTn id="25" dur="750" fill="hold"/>
                                        <p:tgtEl>
                                          <p:spTgt spid="29"/>
                                        </p:tgtEl>
                                        <p:attrNameLst>
                                          <p:attrName>ppt_w</p:attrName>
                                        </p:attrNameLst>
                                      </p:cBhvr>
                                      <p:tavLst>
                                        <p:tav tm="0">
                                          <p:val>
                                            <p:fltVal val="0"/>
                                          </p:val>
                                        </p:tav>
                                        <p:tav tm="100000">
                                          <p:val>
                                            <p:strVal val="#ppt_w"/>
                                          </p:val>
                                        </p:tav>
                                      </p:tavLst>
                                    </p:anim>
                                    <p:anim calcmode="lin" valueType="num">
                                      <p:cBhvr>
                                        <p:cTn id="26" dur="750" fill="hold"/>
                                        <p:tgtEl>
                                          <p:spTgt spid="29"/>
                                        </p:tgtEl>
                                        <p:attrNameLst>
                                          <p:attrName>ppt_h</p:attrName>
                                        </p:attrNameLst>
                                      </p:cBhvr>
                                      <p:tavLst>
                                        <p:tav tm="0">
                                          <p:val>
                                            <p:fltVal val="0"/>
                                          </p:val>
                                        </p:tav>
                                        <p:tav tm="100000">
                                          <p:val>
                                            <p:strVal val="#ppt_h"/>
                                          </p:val>
                                        </p:tav>
                                      </p:tavLst>
                                    </p:anim>
                                    <p:animEffect transition="in" filter="fade">
                                      <p:cBhvr>
                                        <p:cTn id="27" dur="750"/>
                                        <p:tgtEl>
                                          <p:spTgt spid="29"/>
                                        </p:tgtEl>
                                      </p:cBhvr>
                                    </p:animEffect>
                                  </p:childTnLst>
                                </p:cTn>
                              </p:par>
                            </p:childTnLst>
                          </p:cTn>
                        </p:par>
                        <p:par>
                          <p:cTn id="28" fill="hold">
                            <p:stCondLst>
                              <p:cond delay="6000"/>
                            </p:stCondLst>
                            <p:childTnLst>
                              <p:par>
                                <p:cTn id="29" presetID="53" presetClass="entr" presetSubtype="16" fill="hold" nodeType="afterEffect">
                                  <p:stCondLst>
                                    <p:cond delay="750"/>
                                  </p:stCondLst>
                                  <p:childTnLst>
                                    <p:set>
                                      <p:cBhvr>
                                        <p:cTn id="30" dur="1" fill="hold">
                                          <p:stCondLst>
                                            <p:cond delay="0"/>
                                          </p:stCondLst>
                                        </p:cTn>
                                        <p:tgtEl>
                                          <p:spTgt spid="41"/>
                                        </p:tgtEl>
                                        <p:attrNameLst>
                                          <p:attrName>style.visibility</p:attrName>
                                        </p:attrNameLst>
                                      </p:cBhvr>
                                      <p:to>
                                        <p:strVal val="visible"/>
                                      </p:to>
                                    </p:set>
                                    <p:anim calcmode="lin" valueType="num">
                                      <p:cBhvr>
                                        <p:cTn id="31" dur="750" fill="hold"/>
                                        <p:tgtEl>
                                          <p:spTgt spid="41"/>
                                        </p:tgtEl>
                                        <p:attrNameLst>
                                          <p:attrName>ppt_w</p:attrName>
                                        </p:attrNameLst>
                                      </p:cBhvr>
                                      <p:tavLst>
                                        <p:tav tm="0">
                                          <p:val>
                                            <p:fltVal val="0"/>
                                          </p:val>
                                        </p:tav>
                                        <p:tav tm="100000">
                                          <p:val>
                                            <p:strVal val="#ppt_w"/>
                                          </p:val>
                                        </p:tav>
                                      </p:tavLst>
                                    </p:anim>
                                    <p:anim calcmode="lin" valueType="num">
                                      <p:cBhvr>
                                        <p:cTn id="32" dur="750" fill="hold"/>
                                        <p:tgtEl>
                                          <p:spTgt spid="41"/>
                                        </p:tgtEl>
                                        <p:attrNameLst>
                                          <p:attrName>ppt_h</p:attrName>
                                        </p:attrNameLst>
                                      </p:cBhvr>
                                      <p:tavLst>
                                        <p:tav tm="0">
                                          <p:val>
                                            <p:fltVal val="0"/>
                                          </p:val>
                                        </p:tav>
                                        <p:tav tm="100000">
                                          <p:val>
                                            <p:strVal val="#ppt_h"/>
                                          </p:val>
                                        </p:tav>
                                      </p:tavLst>
                                    </p:anim>
                                    <p:animEffect transition="in" filter="fade">
                                      <p:cBhvr>
                                        <p:cTn id="33" dur="750"/>
                                        <p:tgtEl>
                                          <p:spTgt spid="41"/>
                                        </p:tgtEl>
                                      </p:cBhvr>
                                    </p:animEffect>
                                  </p:childTnLst>
                                </p:cTn>
                              </p:par>
                            </p:childTnLst>
                          </p:cTn>
                        </p:par>
                        <p:par>
                          <p:cTn id="34" fill="hold">
                            <p:stCondLst>
                              <p:cond delay="7500"/>
                            </p:stCondLst>
                            <p:childTnLst>
                              <p:par>
                                <p:cTn id="35" presetID="53" presetClass="entr" presetSubtype="16" fill="hold" grpId="0" nodeType="afterEffect">
                                  <p:stCondLst>
                                    <p:cond delay="750"/>
                                  </p:stCondLst>
                                  <p:childTnLst>
                                    <p:set>
                                      <p:cBhvr>
                                        <p:cTn id="36" dur="1" fill="hold">
                                          <p:stCondLst>
                                            <p:cond delay="0"/>
                                          </p:stCondLst>
                                        </p:cTn>
                                        <p:tgtEl>
                                          <p:spTgt spid="35"/>
                                        </p:tgtEl>
                                        <p:attrNameLst>
                                          <p:attrName>style.visibility</p:attrName>
                                        </p:attrNameLst>
                                      </p:cBhvr>
                                      <p:to>
                                        <p:strVal val="visible"/>
                                      </p:to>
                                    </p:set>
                                    <p:anim calcmode="lin" valueType="num">
                                      <p:cBhvr>
                                        <p:cTn id="37" dur="750" fill="hold"/>
                                        <p:tgtEl>
                                          <p:spTgt spid="35"/>
                                        </p:tgtEl>
                                        <p:attrNameLst>
                                          <p:attrName>ppt_w</p:attrName>
                                        </p:attrNameLst>
                                      </p:cBhvr>
                                      <p:tavLst>
                                        <p:tav tm="0">
                                          <p:val>
                                            <p:fltVal val="0"/>
                                          </p:val>
                                        </p:tav>
                                        <p:tav tm="100000">
                                          <p:val>
                                            <p:strVal val="#ppt_w"/>
                                          </p:val>
                                        </p:tav>
                                      </p:tavLst>
                                    </p:anim>
                                    <p:anim calcmode="lin" valueType="num">
                                      <p:cBhvr>
                                        <p:cTn id="38" dur="750" fill="hold"/>
                                        <p:tgtEl>
                                          <p:spTgt spid="35"/>
                                        </p:tgtEl>
                                        <p:attrNameLst>
                                          <p:attrName>ppt_h</p:attrName>
                                        </p:attrNameLst>
                                      </p:cBhvr>
                                      <p:tavLst>
                                        <p:tav tm="0">
                                          <p:val>
                                            <p:fltVal val="0"/>
                                          </p:val>
                                        </p:tav>
                                        <p:tav tm="100000">
                                          <p:val>
                                            <p:strVal val="#ppt_h"/>
                                          </p:val>
                                        </p:tav>
                                      </p:tavLst>
                                    </p:anim>
                                    <p:animEffect transition="in" filter="fade">
                                      <p:cBhvr>
                                        <p:cTn id="39" dur="750"/>
                                        <p:tgtEl>
                                          <p:spTgt spid="35"/>
                                        </p:tgtEl>
                                      </p:cBhvr>
                                    </p:animEffect>
                                  </p:childTnLst>
                                </p:cTn>
                              </p:par>
                            </p:childTnLst>
                          </p:cTn>
                        </p:par>
                        <p:par>
                          <p:cTn id="40" fill="hold">
                            <p:stCondLst>
                              <p:cond delay="9000"/>
                            </p:stCondLst>
                            <p:childTnLst>
                              <p:par>
                                <p:cTn id="41" presetID="53" presetClass="entr" presetSubtype="16" fill="hold" nodeType="afterEffect">
                                  <p:stCondLst>
                                    <p:cond delay="750"/>
                                  </p:stCondLst>
                                  <p:childTnLst>
                                    <p:set>
                                      <p:cBhvr>
                                        <p:cTn id="42" dur="1" fill="hold">
                                          <p:stCondLst>
                                            <p:cond delay="0"/>
                                          </p:stCondLst>
                                        </p:cTn>
                                        <p:tgtEl>
                                          <p:spTgt spid="40"/>
                                        </p:tgtEl>
                                        <p:attrNameLst>
                                          <p:attrName>style.visibility</p:attrName>
                                        </p:attrNameLst>
                                      </p:cBhvr>
                                      <p:to>
                                        <p:strVal val="visible"/>
                                      </p:to>
                                    </p:set>
                                    <p:anim calcmode="lin" valueType="num">
                                      <p:cBhvr>
                                        <p:cTn id="43" dur="750" fill="hold"/>
                                        <p:tgtEl>
                                          <p:spTgt spid="40"/>
                                        </p:tgtEl>
                                        <p:attrNameLst>
                                          <p:attrName>ppt_w</p:attrName>
                                        </p:attrNameLst>
                                      </p:cBhvr>
                                      <p:tavLst>
                                        <p:tav tm="0">
                                          <p:val>
                                            <p:fltVal val="0"/>
                                          </p:val>
                                        </p:tav>
                                        <p:tav tm="100000">
                                          <p:val>
                                            <p:strVal val="#ppt_w"/>
                                          </p:val>
                                        </p:tav>
                                      </p:tavLst>
                                    </p:anim>
                                    <p:anim calcmode="lin" valueType="num">
                                      <p:cBhvr>
                                        <p:cTn id="44" dur="750" fill="hold"/>
                                        <p:tgtEl>
                                          <p:spTgt spid="40"/>
                                        </p:tgtEl>
                                        <p:attrNameLst>
                                          <p:attrName>ppt_h</p:attrName>
                                        </p:attrNameLst>
                                      </p:cBhvr>
                                      <p:tavLst>
                                        <p:tav tm="0">
                                          <p:val>
                                            <p:fltVal val="0"/>
                                          </p:val>
                                        </p:tav>
                                        <p:tav tm="100000">
                                          <p:val>
                                            <p:strVal val="#ppt_h"/>
                                          </p:val>
                                        </p:tav>
                                      </p:tavLst>
                                    </p:anim>
                                    <p:animEffect transition="in" filter="fade">
                                      <p:cBhvr>
                                        <p:cTn id="45" dur="750"/>
                                        <p:tgtEl>
                                          <p:spTgt spid="40"/>
                                        </p:tgtEl>
                                      </p:cBhvr>
                                    </p:animEffect>
                                  </p:childTnLst>
                                </p:cTn>
                              </p:par>
                            </p:childTnLst>
                          </p:cTn>
                        </p:par>
                        <p:par>
                          <p:cTn id="46" fill="hold">
                            <p:stCondLst>
                              <p:cond delay="10500"/>
                            </p:stCondLst>
                            <p:childTnLst>
                              <p:par>
                                <p:cTn id="47" presetID="53" presetClass="entr" presetSubtype="16" fill="hold" grpId="0" nodeType="afterEffect">
                                  <p:stCondLst>
                                    <p:cond delay="750"/>
                                  </p:stCondLst>
                                  <p:childTnLst>
                                    <p:set>
                                      <p:cBhvr>
                                        <p:cTn id="48" dur="1" fill="hold">
                                          <p:stCondLst>
                                            <p:cond delay="0"/>
                                          </p:stCondLst>
                                        </p:cTn>
                                        <p:tgtEl>
                                          <p:spTgt spid="32"/>
                                        </p:tgtEl>
                                        <p:attrNameLst>
                                          <p:attrName>style.visibility</p:attrName>
                                        </p:attrNameLst>
                                      </p:cBhvr>
                                      <p:to>
                                        <p:strVal val="visible"/>
                                      </p:to>
                                    </p:set>
                                    <p:anim calcmode="lin" valueType="num">
                                      <p:cBhvr>
                                        <p:cTn id="49" dur="750" fill="hold"/>
                                        <p:tgtEl>
                                          <p:spTgt spid="32"/>
                                        </p:tgtEl>
                                        <p:attrNameLst>
                                          <p:attrName>ppt_w</p:attrName>
                                        </p:attrNameLst>
                                      </p:cBhvr>
                                      <p:tavLst>
                                        <p:tav tm="0">
                                          <p:val>
                                            <p:fltVal val="0"/>
                                          </p:val>
                                        </p:tav>
                                        <p:tav tm="100000">
                                          <p:val>
                                            <p:strVal val="#ppt_w"/>
                                          </p:val>
                                        </p:tav>
                                      </p:tavLst>
                                    </p:anim>
                                    <p:anim calcmode="lin" valueType="num">
                                      <p:cBhvr>
                                        <p:cTn id="50" dur="750" fill="hold"/>
                                        <p:tgtEl>
                                          <p:spTgt spid="32"/>
                                        </p:tgtEl>
                                        <p:attrNameLst>
                                          <p:attrName>ppt_h</p:attrName>
                                        </p:attrNameLst>
                                      </p:cBhvr>
                                      <p:tavLst>
                                        <p:tav tm="0">
                                          <p:val>
                                            <p:fltVal val="0"/>
                                          </p:val>
                                        </p:tav>
                                        <p:tav tm="100000">
                                          <p:val>
                                            <p:strVal val="#ppt_h"/>
                                          </p:val>
                                        </p:tav>
                                      </p:tavLst>
                                    </p:anim>
                                    <p:animEffect transition="in" filter="fade">
                                      <p:cBhvr>
                                        <p:cTn id="51" dur="750"/>
                                        <p:tgtEl>
                                          <p:spTgt spid="32"/>
                                        </p:tgtEl>
                                      </p:cBhvr>
                                    </p:animEffect>
                                  </p:childTnLst>
                                </p:cTn>
                              </p:par>
                            </p:childTnLst>
                          </p:cTn>
                        </p:par>
                        <p:par>
                          <p:cTn id="52" fill="hold">
                            <p:stCondLst>
                              <p:cond delay="12000"/>
                            </p:stCondLst>
                            <p:childTnLst>
                              <p:par>
                                <p:cTn id="53" presetID="53" presetClass="entr" presetSubtype="16" fill="hold" nodeType="afterEffect">
                                  <p:stCondLst>
                                    <p:cond delay="750"/>
                                  </p:stCondLst>
                                  <p:childTnLst>
                                    <p:set>
                                      <p:cBhvr>
                                        <p:cTn id="54" dur="1" fill="hold">
                                          <p:stCondLst>
                                            <p:cond delay="0"/>
                                          </p:stCondLst>
                                        </p:cTn>
                                        <p:tgtEl>
                                          <p:spTgt spid="39"/>
                                        </p:tgtEl>
                                        <p:attrNameLst>
                                          <p:attrName>style.visibility</p:attrName>
                                        </p:attrNameLst>
                                      </p:cBhvr>
                                      <p:to>
                                        <p:strVal val="visible"/>
                                      </p:to>
                                    </p:set>
                                    <p:anim calcmode="lin" valueType="num">
                                      <p:cBhvr>
                                        <p:cTn id="55" dur="750" fill="hold"/>
                                        <p:tgtEl>
                                          <p:spTgt spid="39"/>
                                        </p:tgtEl>
                                        <p:attrNameLst>
                                          <p:attrName>ppt_w</p:attrName>
                                        </p:attrNameLst>
                                      </p:cBhvr>
                                      <p:tavLst>
                                        <p:tav tm="0">
                                          <p:val>
                                            <p:fltVal val="0"/>
                                          </p:val>
                                        </p:tav>
                                        <p:tav tm="100000">
                                          <p:val>
                                            <p:strVal val="#ppt_w"/>
                                          </p:val>
                                        </p:tav>
                                      </p:tavLst>
                                    </p:anim>
                                    <p:anim calcmode="lin" valueType="num">
                                      <p:cBhvr>
                                        <p:cTn id="56" dur="750" fill="hold"/>
                                        <p:tgtEl>
                                          <p:spTgt spid="39"/>
                                        </p:tgtEl>
                                        <p:attrNameLst>
                                          <p:attrName>ppt_h</p:attrName>
                                        </p:attrNameLst>
                                      </p:cBhvr>
                                      <p:tavLst>
                                        <p:tav tm="0">
                                          <p:val>
                                            <p:fltVal val="0"/>
                                          </p:val>
                                        </p:tav>
                                        <p:tav tm="100000">
                                          <p:val>
                                            <p:strVal val="#ppt_h"/>
                                          </p:val>
                                        </p:tav>
                                      </p:tavLst>
                                    </p:anim>
                                    <p:animEffect transition="in" filter="fade">
                                      <p:cBhvr>
                                        <p:cTn id="57" dur="750"/>
                                        <p:tgtEl>
                                          <p:spTgt spid="39"/>
                                        </p:tgtEl>
                                      </p:cBhvr>
                                    </p:animEffect>
                                  </p:childTnLst>
                                </p:cTn>
                              </p:par>
                            </p:childTnLst>
                          </p:cTn>
                        </p:par>
                        <p:par>
                          <p:cTn id="58" fill="hold">
                            <p:stCondLst>
                              <p:cond delay="13500"/>
                            </p:stCondLst>
                            <p:childTnLst>
                              <p:par>
                                <p:cTn id="59" presetID="53" presetClass="entr" presetSubtype="16" fill="hold" grpId="0" nodeType="afterEffect">
                                  <p:stCondLst>
                                    <p:cond delay="750"/>
                                  </p:stCondLst>
                                  <p:childTnLst>
                                    <p:set>
                                      <p:cBhvr>
                                        <p:cTn id="60" dur="1" fill="hold">
                                          <p:stCondLst>
                                            <p:cond delay="0"/>
                                          </p:stCondLst>
                                        </p:cTn>
                                        <p:tgtEl>
                                          <p:spTgt spid="36"/>
                                        </p:tgtEl>
                                        <p:attrNameLst>
                                          <p:attrName>style.visibility</p:attrName>
                                        </p:attrNameLst>
                                      </p:cBhvr>
                                      <p:to>
                                        <p:strVal val="visible"/>
                                      </p:to>
                                    </p:set>
                                    <p:anim calcmode="lin" valueType="num">
                                      <p:cBhvr>
                                        <p:cTn id="61" dur="750" fill="hold"/>
                                        <p:tgtEl>
                                          <p:spTgt spid="36"/>
                                        </p:tgtEl>
                                        <p:attrNameLst>
                                          <p:attrName>ppt_w</p:attrName>
                                        </p:attrNameLst>
                                      </p:cBhvr>
                                      <p:tavLst>
                                        <p:tav tm="0">
                                          <p:val>
                                            <p:fltVal val="0"/>
                                          </p:val>
                                        </p:tav>
                                        <p:tav tm="100000">
                                          <p:val>
                                            <p:strVal val="#ppt_w"/>
                                          </p:val>
                                        </p:tav>
                                      </p:tavLst>
                                    </p:anim>
                                    <p:anim calcmode="lin" valueType="num">
                                      <p:cBhvr>
                                        <p:cTn id="62" dur="750" fill="hold"/>
                                        <p:tgtEl>
                                          <p:spTgt spid="36"/>
                                        </p:tgtEl>
                                        <p:attrNameLst>
                                          <p:attrName>ppt_h</p:attrName>
                                        </p:attrNameLst>
                                      </p:cBhvr>
                                      <p:tavLst>
                                        <p:tav tm="0">
                                          <p:val>
                                            <p:fltVal val="0"/>
                                          </p:val>
                                        </p:tav>
                                        <p:tav tm="100000">
                                          <p:val>
                                            <p:strVal val="#ppt_h"/>
                                          </p:val>
                                        </p:tav>
                                      </p:tavLst>
                                    </p:anim>
                                    <p:animEffect transition="in" filter="fade">
                                      <p:cBhvr>
                                        <p:cTn id="63" dur="750"/>
                                        <p:tgtEl>
                                          <p:spTgt spid="36"/>
                                        </p:tgtEl>
                                      </p:cBhvr>
                                    </p:animEffect>
                                  </p:childTnLst>
                                </p:cTn>
                              </p:par>
                            </p:childTnLst>
                          </p:cTn>
                        </p:par>
                        <p:par>
                          <p:cTn id="64" fill="hold">
                            <p:stCondLst>
                              <p:cond delay="15000"/>
                            </p:stCondLst>
                            <p:childTnLst>
                              <p:par>
                                <p:cTn id="65" presetID="16" presetClass="entr" presetSubtype="21" fill="hold" grpId="0" nodeType="afterEffect">
                                  <p:stCondLst>
                                    <p:cond delay="500"/>
                                  </p:stCondLst>
                                  <p:childTnLst>
                                    <p:set>
                                      <p:cBhvr>
                                        <p:cTn id="66" dur="1" fill="hold">
                                          <p:stCondLst>
                                            <p:cond delay="0"/>
                                          </p:stCondLst>
                                        </p:cTn>
                                        <p:tgtEl>
                                          <p:spTgt spid="42"/>
                                        </p:tgtEl>
                                        <p:attrNameLst>
                                          <p:attrName>style.visibility</p:attrName>
                                        </p:attrNameLst>
                                      </p:cBhvr>
                                      <p:to>
                                        <p:strVal val="visible"/>
                                      </p:to>
                                    </p:set>
                                    <p:animEffect transition="in" filter="barn(inVertical)">
                                      <p:cBhvr>
                                        <p:cTn id="67" dur="10"/>
                                        <p:tgtEl>
                                          <p:spTgt spid="42"/>
                                        </p:tgtEl>
                                      </p:cBhvr>
                                    </p:animEffect>
                                  </p:childTnLst>
                                </p:cTn>
                              </p:par>
                              <p:par>
                                <p:cTn id="68" presetID="16" presetClass="entr" presetSubtype="21" fill="hold" grpId="0" nodeType="withEffect">
                                  <p:stCondLst>
                                    <p:cond delay="250"/>
                                  </p:stCondLst>
                                  <p:childTnLst>
                                    <p:set>
                                      <p:cBhvr>
                                        <p:cTn id="69" dur="1" fill="hold">
                                          <p:stCondLst>
                                            <p:cond delay="0"/>
                                          </p:stCondLst>
                                        </p:cTn>
                                        <p:tgtEl>
                                          <p:spTgt spid="43"/>
                                        </p:tgtEl>
                                        <p:attrNameLst>
                                          <p:attrName>style.visibility</p:attrName>
                                        </p:attrNameLst>
                                      </p:cBhvr>
                                      <p:to>
                                        <p:strVal val="visible"/>
                                      </p:to>
                                    </p:set>
                                    <p:animEffect transition="in" filter="barn(inVertical)">
                                      <p:cBhvr>
                                        <p:cTn id="70"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9" grpId="0" animBg="1"/>
      <p:bldP spid="32" grpId="0" animBg="1"/>
      <p:bldP spid="34" grpId="0" animBg="1"/>
      <p:bldP spid="35" grpId="0" animBg="1"/>
      <p:bldP spid="36" grpId="0" animBg="1"/>
      <p:bldP spid="42" grpId="0" animBg="1"/>
      <p:bldP spid="4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SA" b="1" dirty="0" smtClean="0"/>
              <a:t>خطوات </a:t>
            </a:r>
            <a:r>
              <a:rPr lang="ar-SA" b="1" dirty="0"/>
              <a:t>معالجة </a:t>
            </a:r>
            <a:r>
              <a:rPr lang="ar-SA" b="1" dirty="0" smtClean="0"/>
              <a:t>البيانات</a:t>
            </a:r>
            <a:r>
              <a:rPr lang="en-GB" b="1" dirty="0" smtClean="0"/>
              <a:t/>
            </a:r>
            <a:br>
              <a:rPr lang="en-GB" b="1" dirty="0" smtClean="0"/>
            </a:br>
            <a:r>
              <a:rPr lang="ar-SA" sz="2800" dirty="0" smtClean="0"/>
              <a:t>عادة </a:t>
            </a:r>
            <a:r>
              <a:rPr lang="ar-SA" sz="2800" dirty="0"/>
              <a:t>ما يتم معالجة البيانات بالاعتماد على الخطوات الأساسية التالية</a:t>
            </a:r>
            <a:r>
              <a:rPr lang="ar-SA" dirty="0"/>
              <a:t>:</a:t>
            </a:r>
            <a:endParaRPr lang="en-US" dirty="0"/>
          </a:p>
        </p:txBody>
      </p:sp>
      <p:sp>
        <p:nvSpPr>
          <p:cNvPr id="3" name="Espace réservé du contenu 2"/>
          <p:cNvSpPr>
            <a:spLocks noGrp="1"/>
          </p:cNvSpPr>
          <p:nvPr>
            <p:ph idx="1"/>
          </p:nvPr>
        </p:nvSpPr>
        <p:spPr>
          <a:xfrm>
            <a:off x="95534" y="2074460"/>
            <a:ext cx="11997727" cy="4626591"/>
          </a:xfrm>
        </p:spPr>
        <p:style>
          <a:lnRef idx="1">
            <a:schemeClr val="accent1"/>
          </a:lnRef>
          <a:fillRef idx="2">
            <a:schemeClr val="accent1"/>
          </a:fillRef>
          <a:effectRef idx="1">
            <a:schemeClr val="accent1"/>
          </a:effectRef>
          <a:fontRef idx="minor">
            <a:schemeClr val="dk1"/>
          </a:fontRef>
        </p:style>
        <p:txBody>
          <a:bodyPr>
            <a:normAutofit/>
          </a:bodyPr>
          <a:lstStyle/>
          <a:p>
            <a:pPr marL="0" lvl="0" indent="0" algn="r" rtl="1">
              <a:buNone/>
            </a:pP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
        <p:nvSpPr>
          <p:cNvPr id="5" name="Rectangle à coins arrondis 4"/>
          <p:cNvSpPr/>
          <p:nvPr/>
        </p:nvSpPr>
        <p:spPr>
          <a:xfrm>
            <a:off x="7898816" y="2326824"/>
            <a:ext cx="2063982" cy="75062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000" b="1" dirty="0"/>
              <a:t>الحصول على البيانات وتسجيلها</a:t>
            </a:r>
            <a:endParaRPr lang="en-US" sz="2000" b="1" dirty="0"/>
          </a:p>
        </p:txBody>
      </p:sp>
      <p:sp>
        <p:nvSpPr>
          <p:cNvPr id="6" name="Rectangle à coins arrondis 5"/>
          <p:cNvSpPr/>
          <p:nvPr/>
        </p:nvSpPr>
        <p:spPr>
          <a:xfrm>
            <a:off x="7934546" y="4949875"/>
            <a:ext cx="2063982" cy="75062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400" b="1" dirty="0"/>
              <a:t>الاسترجاع</a:t>
            </a:r>
            <a:endParaRPr lang="en-US" sz="2400" dirty="0"/>
          </a:p>
        </p:txBody>
      </p:sp>
      <p:sp>
        <p:nvSpPr>
          <p:cNvPr id="7" name="Rectangle à coins arrondis 6"/>
          <p:cNvSpPr/>
          <p:nvPr/>
        </p:nvSpPr>
        <p:spPr>
          <a:xfrm>
            <a:off x="5383808" y="5035885"/>
            <a:ext cx="2063982" cy="75062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400" b="1" dirty="0"/>
              <a:t>التخزين</a:t>
            </a:r>
            <a:endParaRPr lang="en-US" sz="2400" dirty="0"/>
          </a:p>
        </p:txBody>
      </p:sp>
      <p:sp>
        <p:nvSpPr>
          <p:cNvPr id="8" name="Rectangle à coins arrondis 7"/>
          <p:cNvSpPr/>
          <p:nvPr/>
        </p:nvSpPr>
        <p:spPr>
          <a:xfrm>
            <a:off x="250457" y="5017975"/>
            <a:ext cx="2063982" cy="75062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400" b="1" dirty="0"/>
              <a:t>تلخيص </a:t>
            </a:r>
            <a:r>
              <a:rPr lang="ar-SA" sz="2400" b="1" dirty="0" smtClean="0"/>
              <a:t>البيانات</a:t>
            </a:r>
            <a:endParaRPr lang="en-US" sz="2400" dirty="0"/>
          </a:p>
        </p:txBody>
      </p:sp>
      <p:sp>
        <p:nvSpPr>
          <p:cNvPr id="9" name="Rectangle à coins arrondis 8"/>
          <p:cNvSpPr/>
          <p:nvPr/>
        </p:nvSpPr>
        <p:spPr>
          <a:xfrm>
            <a:off x="5384466" y="2304197"/>
            <a:ext cx="2063982" cy="75062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400" b="1" dirty="0"/>
              <a:t>مراجعة البيانات</a:t>
            </a:r>
            <a:endParaRPr lang="en-US" sz="2400" dirty="0"/>
          </a:p>
        </p:txBody>
      </p:sp>
      <p:sp>
        <p:nvSpPr>
          <p:cNvPr id="10" name="Rectangle à coins arrondis 9"/>
          <p:cNvSpPr/>
          <p:nvPr/>
        </p:nvSpPr>
        <p:spPr>
          <a:xfrm>
            <a:off x="2865128" y="2337175"/>
            <a:ext cx="2063982" cy="75062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400" b="1" dirty="0"/>
              <a:t>تصنيف البيانات</a:t>
            </a:r>
            <a:endParaRPr lang="en-US" sz="2400" dirty="0"/>
          </a:p>
        </p:txBody>
      </p:sp>
      <p:sp>
        <p:nvSpPr>
          <p:cNvPr id="11" name="Rectangle à coins arrondis 10"/>
          <p:cNvSpPr/>
          <p:nvPr/>
        </p:nvSpPr>
        <p:spPr>
          <a:xfrm>
            <a:off x="350778" y="2337175"/>
            <a:ext cx="2063982" cy="75062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400" b="1" dirty="0"/>
              <a:t>فرز البيانات</a:t>
            </a:r>
            <a:endParaRPr lang="en-US" sz="2400" dirty="0"/>
          </a:p>
        </p:txBody>
      </p:sp>
      <p:sp>
        <p:nvSpPr>
          <p:cNvPr id="12" name="Rectangle à coins arrondis 11"/>
          <p:cNvSpPr/>
          <p:nvPr/>
        </p:nvSpPr>
        <p:spPr>
          <a:xfrm>
            <a:off x="2837739" y="5071964"/>
            <a:ext cx="2063982" cy="75062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400" b="1" dirty="0"/>
              <a:t>العمليات الحسابية والمنطقية</a:t>
            </a:r>
            <a:endParaRPr lang="en-US" sz="2400" dirty="0"/>
          </a:p>
        </p:txBody>
      </p:sp>
      <p:sp>
        <p:nvSpPr>
          <p:cNvPr id="16" name="Rectangle à coins arrondis 15"/>
          <p:cNvSpPr/>
          <p:nvPr/>
        </p:nvSpPr>
        <p:spPr>
          <a:xfrm>
            <a:off x="9854114" y="3228666"/>
            <a:ext cx="2063982" cy="1148123"/>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ar-SA" sz="2400" b="1" dirty="0"/>
              <a:t>التوزيع </a:t>
            </a:r>
            <a:r>
              <a:rPr lang="ar-SA" sz="2400" b="1" dirty="0" smtClean="0"/>
              <a:t>والاتصال</a:t>
            </a:r>
            <a:endParaRPr lang="en-US" sz="2400" dirty="0"/>
          </a:p>
        </p:txBody>
      </p:sp>
      <p:sp>
        <p:nvSpPr>
          <p:cNvPr id="17" name="Flèche vers le haut 16"/>
          <p:cNvSpPr/>
          <p:nvPr/>
        </p:nvSpPr>
        <p:spPr>
          <a:xfrm rot="16200000">
            <a:off x="7419368" y="2491853"/>
            <a:ext cx="494966" cy="375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èche vers le haut 17"/>
          <p:cNvSpPr/>
          <p:nvPr/>
        </p:nvSpPr>
        <p:spPr>
          <a:xfrm rot="5400000">
            <a:off x="4898750" y="5181139"/>
            <a:ext cx="494966" cy="375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lèche vers le haut 18"/>
          <p:cNvSpPr/>
          <p:nvPr/>
        </p:nvSpPr>
        <p:spPr>
          <a:xfrm rot="5400000">
            <a:off x="2364629" y="5261100"/>
            <a:ext cx="494966" cy="375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èche vers le haut 20"/>
          <p:cNvSpPr/>
          <p:nvPr/>
        </p:nvSpPr>
        <p:spPr>
          <a:xfrm rot="16389833">
            <a:off x="2401569" y="2524832"/>
            <a:ext cx="494966" cy="375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lèche vers le haut 21"/>
          <p:cNvSpPr/>
          <p:nvPr/>
        </p:nvSpPr>
        <p:spPr>
          <a:xfrm rot="16200000">
            <a:off x="4909305" y="2514481"/>
            <a:ext cx="494966" cy="375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lèche vers le haut 22"/>
          <p:cNvSpPr/>
          <p:nvPr/>
        </p:nvSpPr>
        <p:spPr>
          <a:xfrm rot="5400000">
            <a:off x="7463676" y="5181139"/>
            <a:ext cx="494966" cy="37531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Virage 24"/>
          <p:cNvSpPr/>
          <p:nvPr/>
        </p:nvSpPr>
        <p:spPr>
          <a:xfrm>
            <a:off x="8911988" y="3588743"/>
            <a:ext cx="805770" cy="1201621"/>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Flèche vers le bas 28"/>
          <p:cNvSpPr/>
          <p:nvPr/>
        </p:nvSpPr>
        <p:spPr>
          <a:xfrm>
            <a:off x="350778" y="3185773"/>
            <a:ext cx="574169" cy="176410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719523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16" presetClass="entr" presetSubtype="21" fill="hold" grpId="0" nodeType="afterEffect">
                                  <p:stCondLst>
                                    <p:cond delay="500"/>
                                  </p:stCondLst>
                                  <p:childTnLst>
                                    <p:set>
                                      <p:cBhvr>
                                        <p:cTn id="10" dur="1" fill="hold">
                                          <p:stCondLst>
                                            <p:cond delay="0"/>
                                          </p:stCondLst>
                                        </p:cTn>
                                        <p:tgtEl>
                                          <p:spTgt spid="5"/>
                                        </p:tgtEl>
                                        <p:attrNameLst>
                                          <p:attrName>style.visibility</p:attrName>
                                        </p:attrNameLst>
                                      </p:cBhvr>
                                      <p:to>
                                        <p:strVal val="visible"/>
                                      </p:to>
                                    </p:set>
                                    <p:animEffect transition="in" filter="barn(inVertical)">
                                      <p:cBhvr>
                                        <p:cTn id="11" dur="10"/>
                                        <p:tgtEl>
                                          <p:spTgt spid="5"/>
                                        </p:tgtEl>
                                      </p:cBhvr>
                                    </p:animEffect>
                                  </p:childTnLst>
                                </p:cTn>
                              </p:par>
                            </p:childTnLst>
                          </p:cTn>
                        </p:par>
                        <p:par>
                          <p:cTn id="12" fill="hold">
                            <p:stCondLst>
                              <p:cond delay="1260"/>
                            </p:stCondLst>
                            <p:childTnLst>
                              <p:par>
                                <p:cTn id="13" presetID="16" presetClass="entr" presetSubtype="21" fill="hold" grpId="0" nodeType="afterEffect">
                                  <p:stCondLst>
                                    <p:cond delay="500"/>
                                  </p:stCondLst>
                                  <p:childTnLst>
                                    <p:set>
                                      <p:cBhvr>
                                        <p:cTn id="14" dur="1" fill="hold">
                                          <p:stCondLst>
                                            <p:cond delay="0"/>
                                          </p:stCondLst>
                                        </p:cTn>
                                        <p:tgtEl>
                                          <p:spTgt spid="17"/>
                                        </p:tgtEl>
                                        <p:attrNameLst>
                                          <p:attrName>style.visibility</p:attrName>
                                        </p:attrNameLst>
                                      </p:cBhvr>
                                      <p:to>
                                        <p:strVal val="visible"/>
                                      </p:to>
                                    </p:set>
                                    <p:animEffect transition="in" filter="barn(inVertical)">
                                      <p:cBhvr>
                                        <p:cTn id="15" dur="10"/>
                                        <p:tgtEl>
                                          <p:spTgt spid="17"/>
                                        </p:tgtEl>
                                      </p:cBhvr>
                                    </p:animEffect>
                                  </p:childTnLst>
                                </p:cTn>
                              </p:par>
                            </p:childTnLst>
                          </p:cTn>
                        </p:par>
                        <p:par>
                          <p:cTn id="16" fill="hold">
                            <p:stCondLst>
                              <p:cond delay="1770"/>
                            </p:stCondLst>
                            <p:childTnLst>
                              <p:par>
                                <p:cTn id="17" presetID="16" presetClass="entr" presetSubtype="21" fill="hold" grpId="0" nodeType="afterEffect">
                                  <p:stCondLst>
                                    <p:cond delay="50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10"/>
                                        <p:tgtEl>
                                          <p:spTgt spid="9"/>
                                        </p:tgtEl>
                                      </p:cBhvr>
                                    </p:animEffect>
                                  </p:childTnLst>
                                </p:cTn>
                              </p:par>
                            </p:childTnLst>
                          </p:cTn>
                        </p:par>
                        <p:par>
                          <p:cTn id="20" fill="hold">
                            <p:stCondLst>
                              <p:cond delay="2280"/>
                            </p:stCondLst>
                            <p:childTnLst>
                              <p:par>
                                <p:cTn id="21" presetID="16" presetClass="entr" presetSubtype="21" fill="hold" grpId="0" nodeType="afterEffect">
                                  <p:stCondLst>
                                    <p:cond delay="500"/>
                                  </p:stCondLst>
                                  <p:childTnLst>
                                    <p:set>
                                      <p:cBhvr>
                                        <p:cTn id="22" dur="1" fill="hold">
                                          <p:stCondLst>
                                            <p:cond delay="0"/>
                                          </p:stCondLst>
                                        </p:cTn>
                                        <p:tgtEl>
                                          <p:spTgt spid="22"/>
                                        </p:tgtEl>
                                        <p:attrNameLst>
                                          <p:attrName>style.visibility</p:attrName>
                                        </p:attrNameLst>
                                      </p:cBhvr>
                                      <p:to>
                                        <p:strVal val="visible"/>
                                      </p:to>
                                    </p:set>
                                    <p:animEffect transition="in" filter="barn(inVertical)">
                                      <p:cBhvr>
                                        <p:cTn id="23" dur="10"/>
                                        <p:tgtEl>
                                          <p:spTgt spid="22"/>
                                        </p:tgtEl>
                                      </p:cBhvr>
                                    </p:animEffect>
                                  </p:childTnLst>
                                </p:cTn>
                              </p:par>
                            </p:childTnLst>
                          </p:cTn>
                        </p:par>
                        <p:par>
                          <p:cTn id="24" fill="hold">
                            <p:stCondLst>
                              <p:cond delay="2790"/>
                            </p:stCondLst>
                            <p:childTnLst>
                              <p:par>
                                <p:cTn id="25" presetID="16" presetClass="entr" presetSubtype="21" fill="hold" grpId="0" nodeType="afterEffect">
                                  <p:stCondLst>
                                    <p:cond delay="500"/>
                                  </p:stCondLst>
                                  <p:childTnLst>
                                    <p:set>
                                      <p:cBhvr>
                                        <p:cTn id="26" dur="1" fill="hold">
                                          <p:stCondLst>
                                            <p:cond delay="0"/>
                                          </p:stCondLst>
                                        </p:cTn>
                                        <p:tgtEl>
                                          <p:spTgt spid="3">
                                            <p:bg/>
                                          </p:spTgt>
                                        </p:tgtEl>
                                        <p:attrNameLst>
                                          <p:attrName>style.visibility</p:attrName>
                                        </p:attrNameLst>
                                      </p:cBhvr>
                                      <p:to>
                                        <p:strVal val="visible"/>
                                      </p:to>
                                    </p:set>
                                    <p:animEffect transition="in" filter="barn(inVertical)">
                                      <p:cBhvr>
                                        <p:cTn id="27" dur="10"/>
                                        <p:tgtEl>
                                          <p:spTgt spid="3">
                                            <p:bg/>
                                          </p:spTgt>
                                        </p:tgtEl>
                                      </p:cBhvr>
                                    </p:animEffect>
                                  </p:childTnLst>
                                </p:cTn>
                              </p:par>
                            </p:childTnLst>
                          </p:cTn>
                        </p:par>
                        <p:par>
                          <p:cTn id="28" fill="hold">
                            <p:stCondLst>
                              <p:cond delay="3300"/>
                            </p:stCondLst>
                            <p:childTnLst>
                              <p:par>
                                <p:cTn id="29" presetID="16" presetClass="entr" presetSubtype="21" fill="hold" grpId="0" nodeType="afterEffect" nodePh="1">
                                  <p:stCondLst>
                                    <p:cond delay="500"/>
                                  </p:stCondLst>
                                  <p:endCondLst>
                                    <p:cond evt="begin" delay="0">
                                      <p:tn val="29"/>
                                    </p:cond>
                                  </p:endCondLst>
                                  <p:childTnLst>
                                    <p:set>
                                      <p:cBhvr>
                                        <p:cTn id="30" dur="1" fill="hold">
                                          <p:stCondLst>
                                            <p:cond delay="0"/>
                                          </p:stCondLst>
                                        </p:cTn>
                                        <p:tgtEl>
                                          <p:spTgt spid="3">
                                            <p:txEl>
                                              <p:pRg st="0" end="0"/>
                                            </p:txEl>
                                          </p:spTgt>
                                        </p:tgtEl>
                                        <p:attrNameLst>
                                          <p:attrName>style.visibility</p:attrName>
                                        </p:attrNameLst>
                                      </p:cBhvr>
                                      <p:to>
                                        <p:strVal val="visible"/>
                                      </p:to>
                                    </p:set>
                                    <p:animEffect transition="in" filter="barn(inVertical)">
                                      <p:cBhvr>
                                        <p:cTn id="31" dur="10"/>
                                        <p:tgtEl>
                                          <p:spTgt spid="3">
                                            <p:txEl>
                                              <p:pRg st="0" end="0"/>
                                            </p:txEl>
                                          </p:spTgt>
                                        </p:tgtEl>
                                      </p:cBhvr>
                                    </p:animEffect>
                                  </p:childTnLst>
                                </p:cTn>
                              </p:par>
                            </p:childTnLst>
                          </p:cTn>
                        </p:par>
                        <p:par>
                          <p:cTn id="32" fill="hold">
                            <p:stCondLst>
                              <p:cond delay="3810"/>
                            </p:stCondLst>
                            <p:childTnLst>
                              <p:par>
                                <p:cTn id="33" presetID="16" presetClass="entr" presetSubtype="21" fill="hold" grpId="0" nodeType="afterEffect">
                                  <p:stCondLst>
                                    <p:cond delay="500"/>
                                  </p:stCondLst>
                                  <p:childTnLst>
                                    <p:set>
                                      <p:cBhvr>
                                        <p:cTn id="34" dur="1" fill="hold">
                                          <p:stCondLst>
                                            <p:cond delay="0"/>
                                          </p:stCondLst>
                                        </p:cTn>
                                        <p:tgtEl>
                                          <p:spTgt spid="10"/>
                                        </p:tgtEl>
                                        <p:attrNameLst>
                                          <p:attrName>style.visibility</p:attrName>
                                        </p:attrNameLst>
                                      </p:cBhvr>
                                      <p:to>
                                        <p:strVal val="visible"/>
                                      </p:to>
                                    </p:set>
                                    <p:animEffect transition="in" filter="barn(inVertical)">
                                      <p:cBhvr>
                                        <p:cTn id="35" dur="10"/>
                                        <p:tgtEl>
                                          <p:spTgt spid="10"/>
                                        </p:tgtEl>
                                      </p:cBhvr>
                                    </p:animEffect>
                                  </p:childTnLst>
                                </p:cTn>
                              </p:par>
                            </p:childTnLst>
                          </p:cTn>
                        </p:par>
                        <p:par>
                          <p:cTn id="36" fill="hold">
                            <p:stCondLst>
                              <p:cond delay="4320"/>
                            </p:stCondLst>
                            <p:childTnLst>
                              <p:par>
                                <p:cTn id="37" presetID="16" presetClass="entr" presetSubtype="21" fill="hold" grpId="0" nodeType="afterEffect">
                                  <p:stCondLst>
                                    <p:cond delay="500"/>
                                  </p:stCondLst>
                                  <p:childTnLst>
                                    <p:set>
                                      <p:cBhvr>
                                        <p:cTn id="38" dur="1" fill="hold">
                                          <p:stCondLst>
                                            <p:cond delay="0"/>
                                          </p:stCondLst>
                                        </p:cTn>
                                        <p:tgtEl>
                                          <p:spTgt spid="21"/>
                                        </p:tgtEl>
                                        <p:attrNameLst>
                                          <p:attrName>style.visibility</p:attrName>
                                        </p:attrNameLst>
                                      </p:cBhvr>
                                      <p:to>
                                        <p:strVal val="visible"/>
                                      </p:to>
                                    </p:set>
                                    <p:animEffect transition="in" filter="barn(inVertical)">
                                      <p:cBhvr>
                                        <p:cTn id="39" dur="10"/>
                                        <p:tgtEl>
                                          <p:spTgt spid="21"/>
                                        </p:tgtEl>
                                      </p:cBhvr>
                                    </p:animEffect>
                                  </p:childTnLst>
                                </p:cTn>
                              </p:par>
                            </p:childTnLst>
                          </p:cTn>
                        </p:par>
                        <p:par>
                          <p:cTn id="40" fill="hold">
                            <p:stCondLst>
                              <p:cond delay="4830"/>
                            </p:stCondLst>
                            <p:childTnLst>
                              <p:par>
                                <p:cTn id="41" presetID="16" presetClass="entr" presetSubtype="21" fill="hold" grpId="0" nodeType="afterEffect">
                                  <p:stCondLst>
                                    <p:cond delay="500"/>
                                  </p:stCondLst>
                                  <p:childTnLst>
                                    <p:set>
                                      <p:cBhvr>
                                        <p:cTn id="42" dur="1" fill="hold">
                                          <p:stCondLst>
                                            <p:cond delay="0"/>
                                          </p:stCondLst>
                                        </p:cTn>
                                        <p:tgtEl>
                                          <p:spTgt spid="11"/>
                                        </p:tgtEl>
                                        <p:attrNameLst>
                                          <p:attrName>style.visibility</p:attrName>
                                        </p:attrNameLst>
                                      </p:cBhvr>
                                      <p:to>
                                        <p:strVal val="visible"/>
                                      </p:to>
                                    </p:set>
                                    <p:animEffect transition="in" filter="barn(inVertical)">
                                      <p:cBhvr>
                                        <p:cTn id="43" dur="10"/>
                                        <p:tgtEl>
                                          <p:spTgt spid="11"/>
                                        </p:tgtEl>
                                      </p:cBhvr>
                                    </p:animEffect>
                                  </p:childTnLst>
                                </p:cTn>
                              </p:par>
                            </p:childTnLst>
                          </p:cTn>
                        </p:par>
                        <p:par>
                          <p:cTn id="44" fill="hold">
                            <p:stCondLst>
                              <p:cond delay="5340"/>
                            </p:stCondLst>
                            <p:childTnLst>
                              <p:par>
                                <p:cTn id="45" presetID="16" presetClass="entr" presetSubtype="21" fill="hold" grpId="0" nodeType="afterEffect">
                                  <p:stCondLst>
                                    <p:cond delay="500"/>
                                  </p:stCondLst>
                                  <p:childTnLst>
                                    <p:set>
                                      <p:cBhvr>
                                        <p:cTn id="46" dur="1" fill="hold">
                                          <p:stCondLst>
                                            <p:cond delay="0"/>
                                          </p:stCondLst>
                                        </p:cTn>
                                        <p:tgtEl>
                                          <p:spTgt spid="29"/>
                                        </p:tgtEl>
                                        <p:attrNameLst>
                                          <p:attrName>style.visibility</p:attrName>
                                        </p:attrNameLst>
                                      </p:cBhvr>
                                      <p:to>
                                        <p:strVal val="visible"/>
                                      </p:to>
                                    </p:set>
                                    <p:animEffect transition="in" filter="barn(inVertical)">
                                      <p:cBhvr>
                                        <p:cTn id="47" dur="10"/>
                                        <p:tgtEl>
                                          <p:spTgt spid="29"/>
                                        </p:tgtEl>
                                      </p:cBhvr>
                                    </p:animEffect>
                                  </p:childTnLst>
                                </p:cTn>
                              </p:par>
                            </p:childTnLst>
                          </p:cTn>
                        </p:par>
                        <p:par>
                          <p:cTn id="48" fill="hold">
                            <p:stCondLst>
                              <p:cond delay="5850"/>
                            </p:stCondLst>
                            <p:childTnLst>
                              <p:par>
                                <p:cTn id="49" presetID="16" presetClass="entr" presetSubtype="21" fill="hold" grpId="0" nodeType="afterEffect">
                                  <p:stCondLst>
                                    <p:cond delay="500"/>
                                  </p:stCondLst>
                                  <p:childTnLst>
                                    <p:set>
                                      <p:cBhvr>
                                        <p:cTn id="50" dur="1" fill="hold">
                                          <p:stCondLst>
                                            <p:cond delay="0"/>
                                          </p:stCondLst>
                                        </p:cTn>
                                        <p:tgtEl>
                                          <p:spTgt spid="8"/>
                                        </p:tgtEl>
                                        <p:attrNameLst>
                                          <p:attrName>style.visibility</p:attrName>
                                        </p:attrNameLst>
                                      </p:cBhvr>
                                      <p:to>
                                        <p:strVal val="visible"/>
                                      </p:to>
                                    </p:set>
                                    <p:animEffect transition="in" filter="barn(inVertical)">
                                      <p:cBhvr>
                                        <p:cTn id="51" dur="10"/>
                                        <p:tgtEl>
                                          <p:spTgt spid="8"/>
                                        </p:tgtEl>
                                      </p:cBhvr>
                                    </p:animEffect>
                                  </p:childTnLst>
                                </p:cTn>
                              </p:par>
                            </p:childTnLst>
                          </p:cTn>
                        </p:par>
                        <p:par>
                          <p:cTn id="52" fill="hold">
                            <p:stCondLst>
                              <p:cond delay="6360"/>
                            </p:stCondLst>
                            <p:childTnLst>
                              <p:par>
                                <p:cTn id="53" presetID="16" presetClass="entr" presetSubtype="21" fill="hold" grpId="0" nodeType="afterEffect">
                                  <p:stCondLst>
                                    <p:cond delay="500"/>
                                  </p:stCondLst>
                                  <p:childTnLst>
                                    <p:set>
                                      <p:cBhvr>
                                        <p:cTn id="54" dur="1" fill="hold">
                                          <p:stCondLst>
                                            <p:cond delay="0"/>
                                          </p:stCondLst>
                                        </p:cTn>
                                        <p:tgtEl>
                                          <p:spTgt spid="19"/>
                                        </p:tgtEl>
                                        <p:attrNameLst>
                                          <p:attrName>style.visibility</p:attrName>
                                        </p:attrNameLst>
                                      </p:cBhvr>
                                      <p:to>
                                        <p:strVal val="visible"/>
                                      </p:to>
                                    </p:set>
                                    <p:animEffect transition="in" filter="barn(inVertical)">
                                      <p:cBhvr>
                                        <p:cTn id="55" dur="10"/>
                                        <p:tgtEl>
                                          <p:spTgt spid="19"/>
                                        </p:tgtEl>
                                      </p:cBhvr>
                                    </p:animEffect>
                                  </p:childTnLst>
                                </p:cTn>
                              </p:par>
                            </p:childTnLst>
                          </p:cTn>
                        </p:par>
                        <p:par>
                          <p:cTn id="56" fill="hold">
                            <p:stCondLst>
                              <p:cond delay="6870"/>
                            </p:stCondLst>
                            <p:childTnLst>
                              <p:par>
                                <p:cTn id="57" presetID="16" presetClass="entr" presetSubtype="21" fill="hold" grpId="0" nodeType="afterEffect">
                                  <p:stCondLst>
                                    <p:cond delay="500"/>
                                  </p:stCondLst>
                                  <p:childTnLst>
                                    <p:set>
                                      <p:cBhvr>
                                        <p:cTn id="58" dur="1" fill="hold">
                                          <p:stCondLst>
                                            <p:cond delay="0"/>
                                          </p:stCondLst>
                                        </p:cTn>
                                        <p:tgtEl>
                                          <p:spTgt spid="12"/>
                                        </p:tgtEl>
                                        <p:attrNameLst>
                                          <p:attrName>style.visibility</p:attrName>
                                        </p:attrNameLst>
                                      </p:cBhvr>
                                      <p:to>
                                        <p:strVal val="visible"/>
                                      </p:to>
                                    </p:set>
                                    <p:animEffect transition="in" filter="barn(inVertical)">
                                      <p:cBhvr>
                                        <p:cTn id="59" dur="10"/>
                                        <p:tgtEl>
                                          <p:spTgt spid="12"/>
                                        </p:tgtEl>
                                      </p:cBhvr>
                                    </p:animEffect>
                                  </p:childTnLst>
                                </p:cTn>
                              </p:par>
                            </p:childTnLst>
                          </p:cTn>
                        </p:par>
                        <p:par>
                          <p:cTn id="60" fill="hold">
                            <p:stCondLst>
                              <p:cond delay="7380"/>
                            </p:stCondLst>
                            <p:childTnLst>
                              <p:par>
                                <p:cTn id="61" presetID="16" presetClass="entr" presetSubtype="21" fill="hold" grpId="0" nodeType="afterEffect">
                                  <p:stCondLst>
                                    <p:cond delay="500"/>
                                  </p:stCondLst>
                                  <p:childTnLst>
                                    <p:set>
                                      <p:cBhvr>
                                        <p:cTn id="62" dur="1" fill="hold">
                                          <p:stCondLst>
                                            <p:cond delay="0"/>
                                          </p:stCondLst>
                                        </p:cTn>
                                        <p:tgtEl>
                                          <p:spTgt spid="18"/>
                                        </p:tgtEl>
                                        <p:attrNameLst>
                                          <p:attrName>style.visibility</p:attrName>
                                        </p:attrNameLst>
                                      </p:cBhvr>
                                      <p:to>
                                        <p:strVal val="visible"/>
                                      </p:to>
                                    </p:set>
                                    <p:animEffect transition="in" filter="barn(inVertical)">
                                      <p:cBhvr>
                                        <p:cTn id="63" dur="10"/>
                                        <p:tgtEl>
                                          <p:spTgt spid="18"/>
                                        </p:tgtEl>
                                      </p:cBhvr>
                                    </p:animEffect>
                                  </p:childTnLst>
                                </p:cTn>
                              </p:par>
                            </p:childTnLst>
                          </p:cTn>
                        </p:par>
                        <p:par>
                          <p:cTn id="64" fill="hold">
                            <p:stCondLst>
                              <p:cond delay="7890"/>
                            </p:stCondLst>
                            <p:childTnLst>
                              <p:par>
                                <p:cTn id="65" presetID="16" presetClass="entr" presetSubtype="21" fill="hold" grpId="0" nodeType="afterEffect">
                                  <p:stCondLst>
                                    <p:cond delay="500"/>
                                  </p:stCondLst>
                                  <p:childTnLst>
                                    <p:set>
                                      <p:cBhvr>
                                        <p:cTn id="66" dur="1" fill="hold">
                                          <p:stCondLst>
                                            <p:cond delay="0"/>
                                          </p:stCondLst>
                                        </p:cTn>
                                        <p:tgtEl>
                                          <p:spTgt spid="7"/>
                                        </p:tgtEl>
                                        <p:attrNameLst>
                                          <p:attrName>style.visibility</p:attrName>
                                        </p:attrNameLst>
                                      </p:cBhvr>
                                      <p:to>
                                        <p:strVal val="visible"/>
                                      </p:to>
                                    </p:set>
                                    <p:animEffect transition="in" filter="barn(inVertical)">
                                      <p:cBhvr>
                                        <p:cTn id="67" dur="10"/>
                                        <p:tgtEl>
                                          <p:spTgt spid="7"/>
                                        </p:tgtEl>
                                      </p:cBhvr>
                                    </p:animEffect>
                                  </p:childTnLst>
                                </p:cTn>
                              </p:par>
                            </p:childTnLst>
                          </p:cTn>
                        </p:par>
                        <p:par>
                          <p:cTn id="68" fill="hold">
                            <p:stCondLst>
                              <p:cond delay="8400"/>
                            </p:stCondLst>
                            <p:childTnLst>
                              <p:par>
                                <p:cTn id="69" presetID="16" presetClass="entr" presetSubtype="21" fill="hold" grpId="0" nodeType="afterEffect">
                                  <p:stCondLst>
                                    <p:cond delay="500"/>
                                  </p:stCondLst>
                                  <p:childTnLst>
                                    <p:set>
                                      <p:cBhvr>
                                        <p:cTn id="70" dur="1" fill="hold">
                                          <p:stCondLst>
                                            <p:cond delay="0"/>
                                          </p:stCondLst>
                                        </p:cTn>
                                        <p:tgtEl>
                                          <p:spTgt spid="23"/>
                                        </p:tgtEl>
                                        <p:attrNameLst>
                                          <p:attrName>style.visibility</p:attrName>
                                        </p:attrNameLst>
                                      </p:cBhvr>
                                      <p:to>
                                        <p:strVal val="visible"/>
                                      </p:to>
                                    </p:set>
                                    <p:animEffect transition="in" filter="barn(inVertical)">
                                      <p:cBhvr>
                                        <p:cTn id="71" dur="10"/>
                                        <p:tgtEl>
                                          <p:spTgt spid="23"/>
                                        </p:tgtEl>
                                      </p:cBhvr>
                                    </p:animEffect>
                                  </p:childTnLst>
                                </p:cTn>
                              </p:par>
                            </p:childTnLst>
                          </p:cTn>
                        </p:par>
                        <p:par>
                          <p:cTn id="72" fill="hold">
                            <p:stCondLst>
                              <p:cond delay="8910"/>
                            </p:stCondLst>
                            <p:childTnLst>
                              <p:par>
                                <p:cTn id="73" presetID="16" presetClass="entr" presetSubtype="21" fill="hold" grpId="0" nodeType="afterEffect">
                                  <p:stCondLst>
                                    <p:cond delay="500"/>
                                  </p:stCondLst>
                                  <p:childTnLst>
                                    <p:set>
                                      <p:cBhvr>
                                        <p:cTn id="74" dur="1" fill="hold">
                                          <p:stCondLst>
                                            <p:cond delay="0"/>
                                          </p:stCondLst>
                                        </p:cTn>
                                        <p:tgtEl>
                                          <p:spTgt spid="6"/>
                                        </p:tgtEl>
                                        <p:attrNameLst>
                                          <p:attrName>style.visibility</p:attrName>
                                        </p:attrNameLst>
                                      </p:cBhvr>
                                      <p:to>
                                        <p:strVal val="visible"/>
                                      </p:to>
                                    </p:set>
                                    <p:animEffect transition="in" filter="barn(inVertical)">
                                      <p:cBhvr>
                                        <p:cTn id="75" dur="10"/>
                                        <p:tgtEl>
                                          <p:spTgt spid="6"/>
                                        </p:tgtEl>
                                      </p:cBhvr>
                                    </p:animEffect>
                                  </p:childTnLst>
                                </p:cTn>
                              </p:par>
                            </p:childTnLst>
                          </p:cTn>
                        </p:par>
                        <p:par>
                          <p:cTn id="76" fill="hold">
                            <p:stCondLst>
                              <p:cond delay="9420"/>
                            </p:stCondLst>
                            <p:childTnLst>
                              <p:par>
                                <p:cTn id="77" presetID="16" presetClass="entr" presetSubtype="21" fill="hold" grpId="0" nodeType="afterEffect">
                                  <p:stCondLst>
                                    <p:cond delay="500"/>
                                  </p:stCondLst>
                                  <p:childTnLst>
                                    <p:set>
                                      <p:cBhvr>
                                        <p:cTn id="78" dur="1" fill="hold">
                                          <p:stCondLst>
                                            <p:cond delay="0"/>
                                          </p:stCondLst>
                                        </p:cTn>
                                        <p:tgtEl>
                                          <p:spTgt spid="25"/>
                                        </p:tgtEl>
                                        <p:attrNameLst>
                                          <p:attrName>style.visibility</p:attrName>
                                        </p:attrNameLst>
                                      </p:cBhvr>
                                      <p:to>
                                        <p:strVal val="visible"/>
                                      </p:to>
                                    </p:set>
                                    <p:animEffect transition="in" filter="barn(inVertical)">
                                      <p:cBhvr>
                                        <p:cTn id="79" dur="10"/>
                                        <p:tgtEl>
                                          <p:spTgt spid="25"/>
                                        </p:tgtEl>
                                      </p:cBhvr>
                                    </p:animEffect>
                                  </p:childTnLst>
                                </p:cTn>
                              </p:par>
                            </p:childTnLst>
                          </p:cTn>
                        </p:par>
                      </p:childTnLst>
                    </p:cTn>
                  </p:par>
                  <p:par>
                    <p:cTn id="80" fill="hold">
                      <p:stCondLst>
                        <p:cond delay="indefinite"/>
                      </p:stCondLst>
                      <p:childTnLst>
                        <p:par>
                          <p:cTn id="81" fill="hold">
                            <p:stCondLst>
                              <p:cond delay="0"/>
                            </p:stCondLst>
                            <p:childTnLst>
                              <p:par>
                                <p:cTn id="82" presetID="45" presetClass="entr" presetSubtype="0" fill="hold" grpId="0" nodeType="clickEffect">
                                  <p:stCondLst>
                                    <p:cond delay="0"/>
                                  </p:stCondLst>
                                  <p:childTnLst>
                                    <p:set>
                                      <p:cBhvr>
                                        <p:cTn id="83" dur="1" fill="hold">
                                          <p:stCondLst>
                                            <p:cond delay="0"/>
                                          </p:stCondLst>
                                        </p:cTn>
                                        <p:tgtEl>
                                          <p:spTgt spid="16"/>
                                        </p:tgtEl>
                                        <p:attrNameLst>
                                          <p:attrName>style.visibility</p:attrName>
                                        </p:attrNameLst>
                                      </p:cBhvr>
                                      <p:to>
                                        <p:strVal val="visible"/>
                                      </p:to>
                                    </p:set>
                                    <p:animEffect transition="in" filter="fade">
                                      <p:cBhvr>
                                        <p:cTn id="84" dur="2000"/>
                                        <p:tgtEl>
                                          <p:spTgt spid="16"/>
                                        </p:tgtEl>
                                      </p:cBhvr>
                                    </p:animEffect>
                                    <p:anim calcmode="lin" valueType="num">
                                      <p:cBhvr>
                                        <p:cTn id="85" dur="2000" fill="hold"/>
                                        <p:tgtEl>
                                          <p:spTgt spid="16"/>
                                        </p:tgtEl>
                                        <p:attrNameLst>
                                          <p:attrName>ppt_w</p:attrName>
                                        </p:attrNameLst>
                                      </p:cBhvr>
                                      <p:tavLst>
                                        <p:tav tm="0" fmla="#ppt_w*sin(2.5*pi*$)">
                                          <p:val>
                                            <p:fltVal val="0"/>
                                          </p:val>
                                        </p:tav>
                                        <p:tav tm="100000">
                                          <p:val>
                                            <p:fltVal val="1"/>
                                          </p:val>
                                        </p:tav>
                                      </p:tavLst>
                                    </p:anim>
                                    <p:anim calcmode="lin" valueType="num">
                                      <p:cBhvr>
                                        <p:cTn id="86" dur="2000" fill="hold"/>
                                        <p:tgtEl>
                                          <p:spTgt spid="1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animBg="1"/>
      <p:bldP spid="5" grpId="0" animBg="1"/>
      <p:bldP spid="6" grpId="0" animBg="1"/>
      <p:bldP spid="7" grpId="0" animBg="1"/>
      <p:bldP spid="8" grpId="0" animBg="1"/>
      <p:bldP spid="9" grpId="0" animBg="1"/>
      <p:bldP spid="10" grpId="0" animBg="1"/>
      <p:bldP spid="11" grpId="0" animBg="1"/>
      <p:bldP spid="12" grpId="0" animBg="1"/>
      <p:bldP spid="16" grpId="0" animBg="1"/>
      <p:bldP spid="17" grpId="0" animBg="1"/>
      <p:bldP spid="18" grpId="0" animBg="1"/>
      <p:bldP spid="19" grpId="0" animBg="1"/>
      <p:bldP spid="21" grpId="0" animBg="1"/>
      <p:bldP spid="22" grpId="0" animBg="1"/>
      <p:bldP spid="23" grpId="0" animBg="1"/>
      <p:bldP spid="25" grpId="0" animBg="1"/>
      <p:bldP spid="2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SA" b="1" dirty="0" smtClean="0"/>
              <a:t>خطوات </a:t>
            </a:r>
            <a:r>
              <a:rPr lang="ar-SA" b="1" dirty="0"/>
              <a:t>معالجة </a:t>
            </a:r>
            <a:r>
              <a:rPr lang="ar-SA" b="1" dirty="0" smtClean="0"/>
              <a:t>البيانات</a:t>
            </a:r>
            <a:r>
              <a:rPr lang="en-GB" b="1" dirty="0" smtClean="0"/>
              <a:t/>
            </a:r>
            <a:br>
              <a:rPr lang="en-GB" b="1" dirty="0" smtClean="0"/>
            </a:br>
            <a:endParaRPr lang="en-US" dirty="0"/>
          </a:p>
        </p:txBody>
      </p:sp>
      <p:sp>
        <p:nvSpPr>
          <p:cNvPr id="3" name="Espace réservé du contenu 2"/>
          <p:cNvSpPr>
            <a:spLocks noGrp="1"/>
          </p:cNvSpPr>
          <p:nvPr>
            <p:ph idx="1"/>
          </p:nvPr>
        </p:nvSpPr>
        <p:spPr>
          <a:xfrm>
            <a:off x="95535" y="2074460"/>
            <a:ext cx="10304060" cy="4626591"/>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marL="457200" indent="-457200" algn="r" rtl="1">
              <a:buFont typeface="+mj-lt"/>
              <a:buAutoNum type="arabicParenR"/>
            </a:pPr>
            <a:endParaRPr lang="en-GB" b="1" dirty="0" smtClean="0"/>
          </a:p>
          <a:p>
            <a:pPr marL="457200" indent="-457200" algn="r" rtl="1">
              <a:buFont typeface="+mj-lt"/>
              <a:buAutoNum type="arabicParenR"/>
            </a:pPr>
            <a:r>
              <a:rPr lang="ar-SA" b="1" dirty="0" smtClean="0"/>
              <a:t>الحصول </a:t>
            </a:r>
            <a:r>
              <a:rPr lang="ar-SA" b="1" dirty="0"/>
              <a:t>على البيانات وتسجيلها:</a:t>
            </a:r>
            <a:r>
              <a:rPr lang="ar-SA" dirty="0"/>
              <a:t> </a:t>
            </a:r>
            <a:r>
              <a:rPr lang="ar-SA" dirty="0" smtClean="0"/>
              <a:t>تأتي </a:t>
            </a:r>
            <a:r>
              <a:rPr lang="ar-SA" dirty="0"/>
              <a:t>البيانات إما </a:t>
            </a:r>
            <a:r>
              <a:rPr lang="ar-SA" b="1" dirty="0"/>
              <a:t>من مصادر داخلية </a:t>
            </a:r>
            <a:r>
              <a:rPr lang="ar-SA" dirty="0"/>
              <a:t>كالسجلات والفواتير، أو قد تأتي من </a:t>
            </a:r>
            <a:r>
              <a:rPr lang="ar-SA" b="1" dirty="0"/>
              <a:t>مصادر خارجية </a:t>
            </a:r>
            <a:r>
              <a:rPr lang="ar-SA" dirty="0"/>
              <a:t>كأسعار المنافسين...وبعد الحصول على البيانات تبدأ عملية </a:t>
            </a:r>
            <a:r>
              <a:rPr lang="ar-SA" b="1" u="sng" dirty="0"/>
              <a:t>التسجيل</a:t>
            </a:r>
            <a:r>
              <a:rPr lang="ar-SA" dirty="0"/>
              <a:t> على نقل البيانات في سجل خاص بها ويتم ذلك أما يدويا أو باستخدام الآلات.  </a:t>
            </a:r>
            <a:endParaRPr lang="en-US" dirty="0"/>
          </a:p>
          <a:p>
            <a:pPr marL="457200" indent="-457200" algn="r" rtl="1">
              <a:buFont typeface="+mj-lt"/>
              <a:buAutoNum type="arabicParenR"/>
            </a:pPr>
            <a:r>
              <a:rPr lang="ar-SA" b="1" dirty="0"/>
              <a:t>مراجعة البيانات: </a:t>
            </a:r>
            <a:r>
              <a:rPr lang="ar-SA" dirty="0"/>
              <a:t>تهدف عملية مراجعة البيانات إلى التأكد من </a:t>
            </a:r>
            <a:r>
              <a:rPr lang="ar-SA" b="1" dirty="0"/>
              <a:t>مطابقة</a:t>
            </a:r>
            <a:r>
              <a:rPr lang="ar-SA" dirty="0"/>
              <a:t> البيانات التي تم تسجيلها مع </a:t>
            </a:r>
            <a:r>
              <a:rPr lang="ar-SA" b="1" dirty="0"/>
              <a:t>الموجودة</a:t>
            </a:r>
            <a:r>
              <a:rPr lang="ar-SA" dirty="0"/>
              <a:t> في المستندات الأصلية.</a:t>
            </a:r>
            <a:endParaRPr lang="en-US" dirty="0"/>
          </a:p>
          <a:p>
            <a:pPr marL="457200" indent="-457200" algn="r" rtl="1">
              <a:buFont typeface="+mj-lt"/>
              <a:buAutoNum type="arabicParenR"/>
            </a:pPr>
            <a:r>
              <a:rPr lang="ar-SA" b="1" dirty="0"/>
              <a:t>تصنيف البيانات:</a:t>
            </a:r>
            <a:r>
              <a:rPr lang="ar-SA" dirty="0"/>
              <a:t> أي وضع البيانات على شكل </a:t>
            </a:r>
            <a:r>
              <a:rPr lang="ar-SA" b="1" dirty="0"/>
              <a:t>مجموعات متجانسة </a:t>
            </a:r>
            <a:r>
              <a:rPr lang="ar-SA" dirty="0"/>
              <a:t>استنادا بالمعايير كأن يتم تصنيف المستهلكين وفق الجنس(ذكور، إناث)، أو تصنيف العمال وفق مستواهم التعليمي(ابتدائي، متوسط، ثانوي، عالي).</a:t>
            </a:r>
            <a:endParaRPr lang="en-US" dirty="0"/>
          </a:p>
          <a:p>
            <a:pPr marL="457200" indent="-457200" algn="r" rtl="1">
              <a:buFont typeface="+mj-lt"/>
              <a:buAutoNum type="arabicParenR"/>
            </a:pPr>
            <a:r>
              <a:rPr lang="ar-SA" b="1" dirty="0"/>
              <a:t>فرز البيانات:</a:t>
            </a:r>
            <a:r>
              <a:rPr lang="ar-SA" dirty="0"/>
              <a:t> يقصد بها </a:t>
            </a:r>
            <a:r>
              <a:rPr lang="ar-SA" b="1" dirty="0"/>
              <a:t>ترتيبها</a:t>
            </a:r>
            <a:r>
              <a:rPr lang="ar-SA" dirty="0"/>
              <a:t> بطريقة معينة تتفق مع الكيفية التي تستخدم بها تلك البيانات، فقد يتم مثلا ترتيب أسماء العملاء حسب الحروف الأبجدية.</a:t>
            </a:r>
            <a:endParaRPr lang="en-US" dirty="0"/>
          </a:p>
          <a:p>
            <a:pPr marL="457200" indent="-457200" algn="r" rtl="1">
              <a:buFont typeface="+mj-lt"/>
              <a:buAutoNum type="arabicParenR"/>
            </a:pPr>
            <a:r>
              <a:rPr lang="ar-SA" b="1" dirty="0"/>
              <a:t>تلخيص البيانات:</a:t>
            </a:r>
            <a:r>
              <a:rPr lang="ar-SA" dirty="0"/>
              <a:t> تهدف هذه العملية </a:t>
            </a:r>
            <a:r>
              <a:rPr lang="ar-SA" b="1" dirty="0"/>
              <a:t>لدمج</a:t>
            </a:r>
            <a:r>
              <a:rPr lang="ar-SA" dirty="0"/>
              <a:t> مجموعة من العناصر لعرضها في المستويات العليا للمؤسسة، كتقليص حجم الميزانيات.</a:t>
            </a:r>
            <a:endParaRPr lang="en-US" dirty="0"/>
          </a:p>
          <a:p>
            <a:pPr marL="457200" indent="-457200" algn="r" rtl="1">
              <a:buFont typeface="+mj-lt"/>
              <a:buAutoNum type="arabicParenR"/>
            </a:pPr>
            <a:r>
              <a:rPr lang="ar-SA" b="1" dirty="0"/>
              <a:t>العمليات الحسابية والمنطقية</a:t>
            </a:r>
            <a:r>
              <a:rPr lang="ar-SA" b="1" dirty="0" smtClean="0"/>
              <a:t>:</a:t>
            </a:r>
            <a:r>
              <a:rPr lang="ar-DZ" b="1" dirty="0" smtClean="0"/>
              <a:t> </a:t>
            </a:r>
            <a:r>
              <a:rPr lang="ar-SA" dirty="0" smtClean="0"/>
              <a:t>تكون </a:t>
            </a:r>
            <a:r>
              <a:rPr lang="ar-SA" dirty="0"/>
              <a:t>بين </a:t>
            </a:r>
            <a:r>
              <a:rPr lang="ar-SA" b="1" dirty="0"/>
              <a:t>البسيطة</a:t>
            </a:r>
            <a:r>
              <a:rPr lang="ar-SA" dirty="0"/>
              <a:t> </a:t>
            </a:r>
            <a:r>
              <a:rPr lang="ar-SA" b="1" dirty="0"/>
              <a:t>والمعقدة</a:t>
            </a:r>
            <a:r>
              <a:rPr lang="ar-SA" dirty="0"/>
              <a:t> كعمليات الجمع والطرح والمعادلات الرياضية المعقدة لحساب أجر العمال مثلا.</a:t>
            </a:r>
            <a:endParaRPr lang="en-US" dirty="0"/>
          </a:p>
          <a:p>
            <a:pPr marL="457200" indent="-457200" algn="r" rtl="1">
              <a:buFont typeface="+mj-lt"/>
              <a:buAutoNum type="arabicParenR"/>
            </a:pPr>
            <a:r>
              <a:rPr lang="ar-SA" b="1" dirty="0"/>
              <a:t>التخزين:</a:t>
            </a:r>
            <a:r>
              <a:rPr lang="ar-SA" dirty="0"/>
              <a:t> أي الاحتفاظ بالبيانات لحين </a:t>
            </a:r>
            <a:r>
              <a:rPr lang="ar-SA" b="1" dirty="0"/>
              <a:t>الحاجة لها </a:t>
            </a:r>
            <a:r>
              <a:rPr lang="ar-SA" dirty="0"/>
              <a:t>ويكون ذلك اما </a:t>
            </a:r>
            <a:r>
              <a:rPr lang="ar-SA" b="1" dirty="0"/>
              <a:t>بأسلوب مباشر </a:t>
            </a:r>
            <a:r>
              <a:rPr lang="ar-SA" dirty="0"/>
              <a:t>بواسطة الورقة الأصلية أو على مصغرات </a:t>
            </a:r>
            <a:r>
              <a:rPr lang="ar-SA" dirty="0" err="1"/>
              <a:t>فيلمية</a:t>
            </a:r>
            <a:r>
              <a:rPr lang="ar-SA" dirty="0"/>
              <a:t> أو على شرائط أو أقراص ممغنطة.... الخ، وتؤثر الوسيلة المستخدمة في حفظ البيانات على طريقة استرجاعها.</a:t>
            </a:r>
            <a:endParaRPr lang="en-US" dirty="0"/>
          </a:p>
          <a:p>
            <a:pPr marL="457200" indent="-457200" algn="r" rtl="1">
              <a:buFont typeface="+mj-lt"/>
              <a:buAutoNum type="arabicParenR"/>
            </a:pPr>
            <a:r>
              <a:rPr lang="ar-SA" b="1" dirty="0" smtClean="0"/>
              <a:t>الاسترجاع: </a:t>
            </a:r>
            <a:r>
              <a:rPr lang="ar-SA" dirty="0"/>
              <a:t>يقصد بها</a:t>
            </a:r>
            <a:r>
              <a:rPr lang="ar-SA" b="1" dirty="0"/>
              <a:t> </a:t>
            </a:r>
            <a:r>
              <a:rPr lang="ar-SA" dirty="0"/>
              <a:t>البحث عن بيانات المحتاج لها </a:t>
            </a:r>
            <a:r>
              <a:rPr lang="ar-SA" b="1" dirty="0"/>
              <a:t>واستعادتها.</a:t>
            </a:r>
            <a:endParaRPr lang="en-US" b="1" dirty="0"/>
          </a:p>
          <a:p>
            <a:pPr marL="457200" indent="-457200" algn="r" rtl="1">
              <a:buFont typeface="+mj-lt"/>
              <a:buAutoNum type="arabicParenR"/>
            </a:pPr>
            <a:r>
              <a:rPr lang="ar-SA" b="1" dirty="0">
                <a:solidFill>
                  <a:schemeClr val="bg1"/>
                </a:solidFill>
              </a:rPr>
              <a:t>التوزيع والاتصال:</a:t>
            </a:r>
            <a:r>
              <a:rPr lang="ar-SA" dirty="0">
                <a:solidFill>
                  <a:schemeClr val="bg1"/>
                </a:solidFill>
              </a:rPr>
              <a:t> </a:t>
            </a:r>
            <a:r>
              <a:rPr lang="ar-SA" dirty="0"/>
              <a:t>أي تقديم </a:t>
            </a:r>
            <a:r>
              <a:rPr lang="ar-SA" b="1" dirty="0"/>
              <a:t>المعلومات</a:t>
            </a:r>
            <a:r>
              <a:rPr lang="ar-SA" dirty="0"/>
              <a:t> لمن يحتاجها، بهدف إيصالها لمستخدميها في الوقت وبالشكل وفي المكان المناسب.</a:t>
            </a: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5975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rtl="1"/>
            <a:r>
              <a:rPr lang="ar-SA" b="1" dirty="0" smtClean="0"/>
              <a:t> </a:t>
            </a:r>
            <a:r>
              <a:rPr lang="ar-SA" b="1" dirty="0"/>
              <a:t>طرق معالجة </a:t>
            </a:r>
            <a:r>
              <a:rPr lang="ar-SA" b="1" dirty="0" smtClean="0"/>
              <a:t>البيانات</a:t>
            </a:r>
            <a:r>
              <a:rPr lang="en-GB" b="1" dirty="0" smtClean="0"/>
              <a:t/>
            </a:r>
            <a:br>
              <a:rPr lang="en-GB" b="1" dirty="0" smtClean="0"/>
            </a:br>
            <a:r>
              <a:rPr lang="ar-SA" sz="2700" dirty="0" smtClean="0"/>
              <a:t>إن </a:t>
            </a:r>
            <a:r>
              <a:rPr lang="ar-SA" sz="2700" dirty="0"/>
              <a:t>طرق وأساليب معالجة البيانات تخضع للتطوير المستمر تبعا للتطورات الفنية ومدى استخدامها في المنظمات إلا أنه يمكن التمييز بين طريقتين لمعالجة </a:t>
            </a:r>
            <a:r>
              <a:rPr lang="ar-SA" sz="2700" dirty="0" smtClean="0"/>
              <a:t>البيانات</a:t>
            </a:r>
            <a:endParaRPr lang="en-US" sz="31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3973595040"/>
              </p:ext>
            </p:extLst>
          </p:nvPr>
        </p:nvGraphicFramePr>
        <p:xfrm>
          <a:off x="6864068" y="2151476"/>
          <a:ext cx="3430114" cy="2768221"/>
        </p:xfrm>
        <a:graphic>
          <a:graphicData uri="http://schemas.openxmlformats.org/drawingml/2006/table">
            <a:tbl>
              <a:tblPr firstRow="1" bandRow="1">
                <a:tableStyleId>{5C22544A-7EE6-4342-B048-85BDC9FD1C3A}</a:tableStyleId>
              </a:tblPr>
              <a:tblGrid>
                <a:gridCol w="3430114"/>
              </a:tblGrid>
              <a:tr h="573661">
                <a:tc>
                  <a:txBody>
                    <a:bodyPr/>
                    <a:lstStyle/>
                    <a:p>
                      <a:pPr algn="ctr" rtl="1"/>
                      <a:r>
                        <a:rPr lang="en-GB" sz="2400" u="none" dirty="0" smtClean="0">
                          <a:solidFill>
                            <a:schemeClr val="bg1"/>
                          </a:solidFill>
                        </a:rPr>
                        <a:t> </a:t>
                      </a:r>
                      <a:r>
                        <a:rPr lang="ar-SA" sz="2400" b="1" u="none" dirty="0" smtClean="0">
                          <a:solidFill>
                            <a:schemeClr val="bg1"/>
                          </a:solidFill>
                        </a:rPr>
                        <a:t>المعالجة اليدوية للبيانات</a:t>
                      </a:r>
                      <a:endParaRPr lang="en-US" sz="2400" u="none" dirty="0">
                        <a:solidFill>
                          <a:schemeClr val="bg1"/>
                        </a:solidFill>
                      </a:endParaRPr>
                    </a:p>
                  </a:txBody>
                  <a:tcPr/>
                </a:tc>
              </a:tr>
              <a:tr h="2169995">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2000" dirty="0" smtClean="0"/>
                        <a:t>يقصد بها استخدام الجهد البشري كأساس لإجراء المعالجة الخاصة بالبيانات اعتمادا على الدفاتر والسجلات وبعض الأدوات البسيطة كالأقلام والآلات الحاسبة ولا تناسب إلا المنظمات الصغيرة.</a:t>
                      </a:r>
                      <a:endParaRPr lang="en-US" sz="2000" dirty="0" smtClean="0"/>
                    </a:p>
                    <a:p>
                      <a:endParaRPr lang="en-US" dirty="0"/>
                    </a:p>
                  </a:txBody>
                  <a:tcPr/>
                </a:tc>
              </a:tr>
            </a:tbl>
          </a:graphicData>
        </a:graphic>
      </p:graphicFrame>
      <p:graphicFrame>
        <p:nvGraphicFramePr>
          <p:cNvPr id="5" name="Espace réservé du contenu 3"/>
          <p:cNvGraphicFramePr>
            <a:graphicFrameLocks/>
          </p:cNvGraphicFramePr>
          <p:nvPr>
            <p:extLst>
              <p:ext uri="{D42A27DB-BD31-4B8C-83A1-F6EECF244321}">
                <p14:modId xmlns:p14="http://schemas.microsoft.com/office/powerpoint/2010/main" val="3161752211"/>
              </p:ext>
            </p:extLst>
          </p:nvPr>
        </p:nvGraphicFramePr>
        <p:xfrm>
          <a:off x="2829658" y="2135554"/>
          <a:ext cx="3430114" cy="2768221"/>
        </p:xfrm>
        <a:graphic>
          <a:graphicData uri="http://schemas.openxmlformats.org/drawingml/2006/table">
            <a:tbl>
              <a:tblPr firstRow="1" bandRow="1">
                <a:tableStyleId>{5C22544A-7EE6-4342-B048-85BDC9FD1C3A}</a:tableStyleId>
              </a:tblPr>
              <a:tblGrid>
                <a:gridCol w="3430114"/>
              </a:tblGrid>
              <a:tr h="573661">
                <a:tc>
                  <a:txBody>
                    <a:bodyPr/>
                    <a:lstStyle/>
                    <a:p>
                      <a:pPr algn="r" rtl="1"/>
                      <a:r>
                        <a:rPr lang="en-GB" dirty="0" smtClean="0"/>
                        <a:t> </a:t>
                      </a:r>
                      <a:r>
                        <a:rPr lang="ar-SA" sz="2400" b="1" u="none" kern="1200" dirty="0" smtClean="0">
                          <a:solidFill>
                            <a:schemeClr val="bg1"/>
                          </a:solidFill>
                          <a:latin typeface="+mn-lt"/>
                          <a:ea typeface="+mn-ea"/>
                          <a:cs typeface="+mn-cs"/>
                        </a:rPr>
                        <a:t>المعالجة الالكترونية للبيانات </a:t>
                      </a:r>
                      <a:endParaRPr lang="en-US" sz="2400" b="1" u="none" kern="1200" dirty="0">
                        <a:solidFill>
                          <a:schemeClr val="bg1"/>
                        </a:solidFill>
                        <a:latin typeface="+mn-lt"/>
                        <a:ea typeface="+mn-ea"/>
                        <a:cs typeface="+mn-cs"/>
                      </a:endParaRPr>
                    </a:p>
                  </a:txBody>
                  <a:tcPr/>
                </a:tc>
              </a:tr>
              <a:tr h="1808556">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SA" sz="2000" dirty="0" smtClean="0"/>
                        <a:t>يقصد بها استخدام الحواسيب الالكترونية في معالجة البيانات وقد أصبح ذلك ضروريا مع التطور الهائل في علم الحاسوب، نظرا لقدرته على تأدية المعالجة بكفاءة عالية لما يتميز من خصائص أهمها:</a:t>
                      </a:r>
                      <a:endParaRPr lang="en-US" sz="2000" dirty="0" smtClean="0"/>
                    </a:p>
                    <a:p>
                      <a:endParaRPr lang="en-US" dirty="0"/>
                    </a:p>
                  </a:txBody>
                  <a:tcPr/>
                </a:tc>
              </a:tr>
            </a:tbl>
          </a:graphicData>
        </a:graphic>
      </p:graphicFrame>
      <p:sp>
        <p:nvSpPr>
          <p:cNvPr id="6" name="Plaque 5"/>
          <p:cNvSpPr/>
          <p:nvPr/>
        </p:nvSpPr>
        <p:spPr>
          <a:xfrm>
            <a:off x="7781508" y="5461379"/>
            <a:ext cx="3766784" cy="128289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r>
              <a:rPr lang="ar-SA" b="1" i="1" dirty="0">
                <a:solidFill>
                  <a:schemeClr val="bg1"/>
                </a:solidFill>
              </a:rPr>
              <a:t>السرعة:</a:t>
            </a:r>
            <a:r>
              <a:rPr lang="ar-SA" dirty="0">
                <a:solidFill>
                  <a:schemeClr val="bg1"/>
                </a:solidFill>
              </a:rPr>
              <a:t> حيث قد تصل سرعة بعض الحواسيب في معالجة البيانات إلى إجراء ملايين العمليات في الثانية الواحدة.</a:t>
            </a:r>
            <a:endParaRPr lang="en-US" dirty="0">
              <a:solidFill>
                <a:schemeClr val="bg1"/>
              </a:solidFill>
            </a:endParaRPr>
          </a:p>
        </p:txBody>
      </p:sp>
      <p:sp>
        <p:nvSpPr>
          <p:cNvPr id="7" name="Plaque 6"/>
          <p:cNvSpPr/>
          <p:nvPr/>
        </p:nvSpPr>
        <p:spPr>
          <a:xfrm>
            <a:off x="4367285" y="5461379"/>
            <a:ext cx="3236793" cy="128289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r>
              <a:rPr lang="ar-SA" b="1" i="1" dirty="0">
                <a:solidFill>
                  <a:schemeClr val="bg1"/>
                </a:solidFill>
              </a:rPr>
              <a:t>الدقة:</a:t>
            </a:r>
            <a:r>
              <a:rPr lang="ar-SA" dirty="0">
                <a:solidFill>
                  <a:schemeClr val="bg1"/>
                </a:solidFill>
              </a:rPr>
              <a:t> معالجة كميات ضخمة من البيانات بدقة عالية، أي دقيق جدا في الحسابات.</a:t>
            </a:r>
            <a:endParaRPr lang="en-US" dirty="0">
              <a:solidFill>
                <a:schemeClr val="bg1"/>
              </a:solidFill>
            </a:endParaRPr>
          </a:p>
        </p:txBody>
      </p:sp>
      <p:sp>
        <p:nvSpPr>
          <p:cNvPr id="8" name="Plaque 7"/>
          <p:cNvSpPr/>
          <p:nvPr/>
        </p:nvSpPr>
        <p:spPr>
          <a:xfrm>
            <a:off x="0" y="5461379"/>
            <a:ext cx="4189855" cy="1282890"/>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r>
              <a:rPr lang="ar-SA" b="1" i="1" dirty="0">
                <a:solidFill>
                  <a:schemeClr val="bg1"/>
                </a:solidFill>
              </a:rPr>
              <a:t>الاقتصاد:</a:t>
            </a:r>
            <a:r>
              <a:rPr lang="ar-SA" dirty="0">
                <a:solidFill>
                  <a:schemeClr val="bg1"/>
                </a:solidFill>
              </a:rPr>
              <a:t> فاستخدام الحاسب الآلي في هذا المجال أكثر اقتصادا مقارنة بالمعالجة اليدوية وهذا ما أظهرته نتائج الدراسات الحديثة المختصة في تحليل تكلفة معالجة البيانات.</a:t>
            </a:r>
            <a:endParaRPr lang="en-US" dirty="0">
              <a:solidFill>
                <a:schemeClr val="bg1"/>
              </a:solidFill>
            </a:endParaRPr>
          </a:p>
        </p:txBody>
      </p:sp>
      <p:cxnSp>
        <p:nvCxnSpPr>
          <p:cNvPr id="11" name="Connecteur droit avec flèche 10"/>
          <p:cNvCxnSpPr>
            <a:stCxn id="5" idx="2"/>
            <a:endCxn id="7" idx="6"/>
          </p:cNvCxnSpPr>
          <p:nvPr/>
        </p:nvCxnSpPr>
        <p:spPr>
          <a:xfrm>
            <a:off x="4544715" y="4903775"/>
            <a:ext cx="1440967" cy="557604"/>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cxnSp>
        <p:nvCxnSpPr>
          <p:cNvPr id="12" name="Connecteur droit avec flèche 11"/>
          <p:cNvCxnSpPr>
            <a:stCxn id="5" idx="2"/>
          </p:cNvCxnSpPr>
          <p:nvPr/>
        </p:nvCxnSpPr>
        <p:spPr>
          <a:xfrm>
            <a:off x="4544715" y="4903775"/>
            <a:ext cx="4039727" cy="351182"/>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cxnSp>
        <p:nvCxnSpPr>
          <p:cNvPr id="13" name="Connecteur droit avec flèche 12"/>
          <p:cNvCxnSpPr>
            <a:stCxn id="5" idx="2"/>
            <a:endCxn id="8" idx="6"/>
          </p:cNvCxnSpPr>
          <p:nvPr/>
        </p:nvCxnSpPr>
        <p:spPr>
          <a:xfrm flipH="1">
            <a:off x="2094928" y="4903775"/>
            <a:ext cx="2449787" cy="557604"/>
          </a:xfrm>
          <a:prstGeom prst="straightConnector1">
            <a:avLst/>
          </a:prstGeom>
          <a:ln w="38100">
            <a:tailEnd type="triangle"/>
          </a:ln>
        </p:spPr>
        <p:style>
          <a:lnRef idx="3">
            <a:schemeClr val="dk1"/>
          </a:lnRef>
          <a:fillRef idx="0">
            <a:schemeClr val="dk1"/>
          </a:fillRef>
          <a:effectRef idx="2">
            <a:schemeClr val="dk1"/>
          </a:effectRef>
          <a:fontRef idx="minor">
            <a:schemeClr val="tx1"/>
          </a:fontRef>
        </p:style>
      </p:cxnSp>
      <p:sp>
        <p:nvSpPr>
          <p:cNvPr id="14" name="Rectangle 1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4031923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SA" sz="4400" b="1" dirty="0" smtClean="0"/>
              <a:t>مقدم</a:t>
            </a:r>
            <a:r>
              <a:rPr lang="ar-DZ" sz="4400" b="1" dirty="0" smtClean="0"/>
              <a:t>ـــــــ</a:t>
            </a:r>
            <a:r>
              <a:rPr lang="ar-SA" sz="4400" b="1" dirty="0" smtClean="0"/>
              <a:t>ة</a:t>
            </a:r>
            <a:endParaRPr lang="en-US" sz="4400" dirty="0"/>
          </a:p>
        </p:txBody>
      </p:sp>
      <p:sp>
        <p:nvSpPr>
          <p:cNvPr id="3" name="Espace réservé du contenu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normAutofit/>
          </a:bodyPr>
          <a:lstStyle/>
          <a:p>
            <a:pPr marL="0" indent="0" algn="ctr" rtl="1">
              <a:buNone/>
            </a:pPr>
            <a:r>
              <a:rPr lang="ar-DZ" sz="2800" b="1" dirty="0" smtClean="0"/>
              <a:t>لقد أصبح من الضروري على المؤسسات الاقتصادية، مواجهة تحديات كثيرة لكي تتمكن من الاستمرار في نشاطها، ومن أهم هذه التحديات والتغيرات : المنافسة، التطور التكنولوجي، تغير أذواق المستهلكين، ظهور منتجات جديدة، العولمة...الخ  ويلعب نظام المعلومات دورا هاما في استمرارية نشاط المؤسسة، وتحسين أدائها، وذلك لما يوفره من بيانات ومعلومات دقيقة وكافية عن البيئة الداخلية والخارجية لها، مما يمكن المؤسسة من مواجهة التغيرات والتكيف معها والقيام بعملية اتخاذ القرار.</a:t>
            </a:r>
          </a:p>
          <a:p>
            <a:pPr marL="0" indent="0" algn="ctr" rtl="1">
              <a:buNone/>
            </a:pPr>
            <a:r>
              <a:rPr lang="ar-SA" sz="2800" b="1" u="sng" dirty="0" smtClean="0"/>
              <a:t>فما </a:t>
            </a:r>
            <a:r>
              <a:rPr lang="ar-SA" sz="2800" b="1" u="sng" dirty="0"/>
              <a:t>معنى البيانات؟ وما </a:t>
            </a:r>
            <a:r>
              <a:rPr lang="ar-DZ" sz="2800" b="1" u="sng" dirty="0" smtClean="0"/>
              <a:t>الفرق بينها وبين</a:t>
            </a:r>
            <a:r>
              <a:rPr lang="ar-SA" sz="2800" b="1" u="sng" dirty="0" smtClean="0"/>
              <a:t> </a:t>
            </a:r>
            <a:r>
              <a:rPr lang="ar-SA" sz="2800" b="1" u="sng" dirty="0"/>
              <a:t>المعلومات؟</a:t>
            </a:r>
            <a:endParaRPr lang="en-US" sz="2800" b="1" u="sng"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15381918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par>
                          <p:cTn id="11" fill="hold">
                            <p:stCondLst>
                              <p:cond delay="750"/>
                            </p:stCondLst>
                            <p:childTnLst>
                              <p:par>
                                <p:cTn id="12" presetID="6" presetClass="emph" presetSubtype="0" fill="hold" nodeType="afterEffect">
                                  <p:stCondLst>
                                    <p:cond delay="500"/>
                                  </p:stCondLst>
                                  <p:childTnLst>
                                    <p:animScale>
                                      <p:cBhvr>
                                        <p:cTn id="13" dur="1750" fill="hold"/>
                                        <p:tgtEl>
                                          <p:spTgt spid="3">
                                            <p:txEl>
                                              <p:pRg st="1" end="1"/>
                                            </p:txEl>
                                          </p:spTgt>
                                        </p:tgtEl>
                                      </p:cBhvr>
                                      <p:by x="150000" y="150000"/>
                                    </p:animScale>
                                  </p:childTnLst>
                                </p:cTn>
                              </p:par>
                            </p:childTnLst>
                          </p:cTn>
                        </p:par>
                      </p:childTnLst>
                    </p:cTn>
                  </p:par>
                  <p:par>
                    <p:cTn id="14" fill="hold">
                      <p:stCondLst>
                        <p:cond delay="indefinite"/>
                      </p:stCondLst>
                      <p:childTnLst>
                        <p:par>
                          <p:cTn id="15" fill="hold">
                            <p:stCondLst>
                              <p:cond delay="0"/>
                            </p:stCondLst>
                            <p:childTnLst>
                              <p:par>
                                <p:cTn id="16" presetID="21" presetClass="emph" presetSubtype="0" fill="hold" grpId="0" nodeType="clickEffect">
                                  <p:stCondLst>
                                    <p:cond delay="0"/>
                                  </p:stCondLst>
                                  <p:iterate type="lt">
                                    <p:tmPct val="0"/>
                                  </p:iterate>
                                  <p:childTnLst>
                                    <p:animClr clrSpc="hsl" dir="cw">
                                      <p:cBhvr override="childStyle">
                                        <p:cTn id="17" dur="500" fill="hold"/>
                                        <p:tgtEl>
                                          <p:spTgt spid="2"/>
                                        </p:tgtEl>
                                        <p:attrNameLst>
                                          <p:attrName>style.color</p:attrName>
                                        </p:attrNameLst>
                                      </p:cBhvr>
                                      <p:by>
                                        <p:hsl h="7200000" s="0" l="0"/>
                                      </p:by>
                                    </p:animClr>
                                    <p:animClr clrSpc="hsl" dir="cw">
                                      <p:cBhvr>
                                        <p:cTn id="18" dur="500" fill="hold"/>
                                        <p:tgtEl>
                                          <p:spTgt spid="2"/>
                                        </p:tgtEl>
                                        <p:attrNameLst>
                                          <p:attrName>fillcolor</p:attrName>
                                        </p:attrNameLst>
                                      </p:cBhvr>
                                      <p:by>
                                        <p:hsl h="7200000" s="0" l="0"/>
                                      </p:by>
                                    </p:animClr>
                                    <p:animClr clrSpc="hsl" dir="cw">
                                      <p:cBhvr>
                                        <p:cTn id="19" dur="500" fill="hold"/>
                                        <p:tgtEl>
                                          <p:spTgt spid="2"/>
                                        </p:tgtEl>
                                        <p:attrNameLst>
                                          <p:attrName>stroke.color</p:attrName>
                                        </p:attrNameLst>
                                      </p:cBhvr>
                                      <p:by>
                                        <p:hsl h="7200000" s="0" l="0"/>
                                      </p:by>
                                    </p:animClr>
                                    <p:set>
                                      <p:cBhvr>
                                        <p:cTn id="20" dur="500" fill="hold"/>
                                        <p:tgtEl>
                                          <p:spTgt spid="2"/>
                                        </p:tgtEl>
                                        <p:attrNameLst>
                                          <p:attrName>fill.type</p:attrName>
                                        </p:attrNameLst>
                                      </p:cBhvr>
                                      <p:to>
                                        <p:strVal val="solid"/>
                                      </p:to>
                                    </p:set>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1" nodeType="clickEffect">
                                  <p:stCondLst>
                                    <p:cond delay="0"/>
                                  </p:stCondLst>
                                  <p:iterate type="lt">
                                    <p:tmPct val="0"/>
                                  </p:iterate>
                                  <p:childTnLst>
                                    <p:set>
                                      <p:cBhvr>
                                        <p:cTn id="24" dur="1" fill="hold">
                                          <p:stCondLst>
                                            <p:cond delay="0"/>
                                          </p:stCondLst>
                                        </p:cTn>
                                        <p:tgtEl>
                                          <p:spTgt spid="2"/>
                                        </p:tgtEl>
                                        <p:attrNameLst>
                                          <p:attrName>style.visibility</p:attrName>
                                        </p:attrNameLst>
                                      </p:cBhvr>
                                      <p:to>
                                        <p:strVal val="visible"/>
                                      </p:to>
                                    </p:set>
                                    <p:animEffect transition="in" filter="fade">
                                      <p:cBhvr>
                                        <p:cTn id="25" dur="2000"/>
                                        <p:tgtEl>
                                          <p:spTgt spid="2"/>
                                        </p:tgtEl>
                                      </p:cBhvr>
                                    </p:animEffect>
                                    <p:anim calcmode="lin" valueType="num">
                                      <p:cBhvr>
                                        <p:cTn id="26" dur="2000" fill="hold"/>
                                        <p:tgtEl>
                                          <p:spTgt spid="2"/>
                                        </p:tgtEl>
                                        <p:attrNameLst>
                                          <p:attrName>ppt_w</p:attrName>
                                        </p:attrNameLst>
                                      </p:cBhvr>
                                      <p:tavLst>
                                        <p:tav tm="0" fmla="#ppt_w*sin(2.5*pi*$)">
                                          <p:val>
                                            <p:fltVal val="0"/>
                                          </p:val>
                                        </p:tav>
                                        <p:tav tm="100000">
                                          <p:val>
                                            <p:fltVal val="1"/>
                                          </p:val>
                                        </p:tav>
                                      </p:tavLst>
                                    </p:anim>
                                    <p:anim calcmode="lin" valueType="num">
                                      <p:cBhvr>
                                        <p:cTn id="27"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28" fill="hold">
                      <p:stCondLst>
                        <p:cond delay="indefinite"/>
                      </p:stCondLst>
                      <p:childTnLst>
                        <p:par>
                          <p:cTn id="29" fill="hold">
                            <p:stCondLst>
                              <p:cond delay="0"/>
                            </p:stCondLst>
                            <p:childTnLst>
                              <p:par>
                                <p:cTn id="30" presetID="34" presetClass="emph" presetSubtype="0" fill="hold" grpId="2" nodeType="clickEffect">
                                  <p:stCondLst>
                                    <p:cond delay="0"/>
                                  </p:stCondLst>
                                  <p:iterate type="lt">
                                    <p:tmPct val="10000"/>
                                  </p:iterate>
                                  <p:childTnLst>
                                    <p:animMotion origin="layout" path="M 0.0 0.0 L 0.0 -0.07213" pathEditMode="relative" ptsTypes="">
                                      <p:cBhvr>
                                        <p:cTn id="31" dur="250" accel="50000" decel="50000" autoRev="1" fill="hold">
                                          <p:stCondLst>
                                            <p:cond delay="0"/>
                                          </p:stCondLst>
                                        </p:cTn>
                                        <p:tgtEl>
                                          <p:spTgt spid="2"/>
                                        </p:tgtEl>
                                        <p:attrNameLst>
                                          <p:attrName>ppt_x</p:attrName>
                                          <p:attrName>ppt_y</p:attrName>
                                        </p:attrNameLst>
                                      </p:cBhvr>
                                    </p:animMotion>
                                    <p:animRot by="1500000">
                                      <p:cBhvr>
                                        <p:cTn id="32" dur="125" fill="hold">
                                          <p:stCondLst>
                                            <p:cond delay="0"/>
                                          </p:stCondLst>
                                        </p:cTn>
                                        <p:tgtEl>
                                          <p:spTgt spid="2"/>
                                        </p:tgtEl>
                                        <p:attrNameLst>
                                          <p:attrName>r</p:attrName>
                                        </p:attrNameLst>
                                      </p:cBhvr>
                                    </p:animRot>
                                    <p:animRot by="-1500000">
                                      <p:cBhvr>
                                        <p:cTn id="33" dur="125" fill="hold">
                                          <p:stCondLst>
                                            <p:cond delay="125"/>
                                          </p:stCondLst>
                                        </p:cTn>
                                        <p:tgtEl>
                                          <p:spTgt spid="2"/>
                                        </p:tgtEl>
                                        <p:attrNameLst>
                                          <p:attrName>r</p:attrName>
                                        </p:attrNameLst>
                                      </p:cBhvr>
                                    </p:animRot>
                                    <p:animRot by="-1500000">
                                      <p:cBhvr>
                                        <p:cTn id="34" dur="125" fill="hold">
                                          <p:stCondLst>
                                            <p:cond delay="250"/>
                                          </p:stCondLst>
                                        </p:cTn>
                                        <p:tgtEl>
                                          <p:spTgt spid="2"/>
                                        </p:tgtEl>
                                        <p:attrNameLst>
                                          <p:attrName>r</p:attrName>
                                        </p:attrNameLst>
                                      </p:cBhvr>
                                    </p:animRot>
                                    <p:animRot by="1500000">
                                      <p:cBhvr>
                                        <p:cTn id="35"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idx="1"/>
            <p:extLst>
              <p:ext uri="{D42A27DB-BD31-4B8C-83A1-F6EECF244321}">
                <p14:modId xmlns:p14="http://schemas.microsoft.com/office/powerpoint/2010/main" val="2865725545"/>
              </p:ext>
            </p:extLst>
          </p:nvPr>
        </p:nvGraphicFramePr>
        <p:xfrm>
          <a:off x="681038" y="2336800"/>
          <a:ext cx="9613900"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re 3"/>
          <p:cNvSpPr>
            <a:spLocks noGrp="1"/>
          </p:cNvSpPr>
          <p:nvPr>
            <p:ph type="title"/>
          </p:nvPr>
        </p:nvSpPr>
        <p:spPr/>
        <p:txBody>
          <a:bodyPr>
            <a:normAutofit fontScale="90000"/>
          </a:bodyPr>
          <a:lstStyle/>
          <a:p>
            <a:pPr algn="ctr" rtl="1"/>
            <a:r>
              <a:rPr lang="ar-DZ" b="1" dirty="0" smtClean="0"/>
              <a:t/>
            </a:r>
            <a:br>
              <a:rPr lang="ar-DZ" b="1" dirty="0" smtClean="0"/>
            </a:br>
            <a:r>
              <a:rPr lang="ar-DZ" b="1" dirty="0"/>
              <a:t/>
            </a:r>
            <a:br>
              <a:rPr lang="ar-DZ" b="1" dirty="0"/>
            </a:br>
            <a:r>
              <a:rPr lang="ar-DZ" b="1" dirty="0" smtClean="0"/>
              <a:t>شروط </a:t>
            </a:r>
            <a:r>
              <a:rPr lang="ar-DZ" b="1" dirty="0"/>
              <a:t>معالجة </a:t>
            </a:r>
            <a:r>
              <a:rPr lang="ar-DZ" b="1" dirty="0" smtClean="0"/>
              <a:t>البيانات</a:t>
            </a:r>
            <a:br>
              <a:rPr lang="ar-DZ" b="1" dirty="0" smtClean="0"/>
            </a:br>
            <a:r>
              <a:rPr lang="ar-DZ" sz="2200" dirty="0"/>
              <a:t>يتم معالجة البيانات إما عن طريق المعالجة اليدوية أو المعالجة </a:t>
            </a:r>
            <a:r>
              <a:rPr lang="ar-DZ" sz="2200" dirty="0" smtClean="0"/>
              <a:t>الآلية </a:t>
            </a:r>
            <a:r>
              <a:rPr lang="ar-DZ" sz="2200" dirty="0"/>
              <a:t>أي باستخدام الحواسيب، ويتم الاختيار بين </a:t>
            </a:r>
            <a:r>
              <a:rPr lang="ar-DZ" sz="2200" dirty="0" smtClean="0"/>
              <a:t>الطريقتين من </a:t>
            </a:r>
            <a:r>
              <a:rPr lang="ar-DZ" sz="2200" dirty="0"/>
              <a:t>خلال عدة شروط نذكر </a:t>
            </a:r>
            <a:r>
              <a:rPr lang="ar-DZ" sz="2200"/>
              <a:t>أهمها </a:t>
            </a:r>
            <a:r>
              <a:rPr lang="ar-DZ" sz="2200" smtClean="0"/>
              <a:t>كالآتي </a:t>
            </a:r>
            <a:r>
              <a:rPr lang="ar-DZ" sz="4000" dirty="0"/>
              <a:t/>
            </a:r>
            <a:br>
              <a:rPr lang="ar-DZ" sz="4000" dirty="0"/>
            </a:br>
            <a:r>
              <a:rPr lang="ar-DZ" b="1" dirty="0"/>
              <a:t/>
            </a:r>
            <a:br>
              <a:rPr lang="ar-DZ" b="1" dirty="0"/>
            </a:br>
            <a:endParaRPr lang="en-US" b="1" dirty="0"/>
          </a:p>
        </p:txBody>
      </p:sp>
      <p:sp>
        <p:nvSpPr>
          <p:cNvPr id="6" name="Rectangle 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1970356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9516" y="2320121"/>
            <a:ext cx="11409528" cy="92804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buFont typeface="Wingdings" panose="05000000000000000000" pitchFamily="2" charset="2"/>
              <a:buChar char="ü"/>
            </a:pPr>
            <a:r>
              <a:rPr lang="ar-SA" sz="2000" dirty="0">
                <a:solidFill>
                  <a:schemeClr val="bg1"/>
                </a:solidFill>
              </a:rPr>
              <a:t>تعتبر </a:t>
            </a:r>
            <a:r>
              <a:rPr lang="ar-SA" sz="2000" b="1" dirty="0">
                <a:solidFill>
                  <a:schemeClr val="bg1"/>
                </a:solidFill>
              </a:rPr>
              <a:t>البيانات </a:t>
            </a:r>
            <a:r>
              <a:rPr lang="ar-SA" sz="2000" dirty="0">
                <a:solidFill>
                  <a:schemeClr val="bg1"/>
                </a:solidFill>
              </a:rPr>
              <a:t>هي المدخلات وهي كالمادة الخام عند الحصول </a:t>
            </a:r>
            <a:r>
              <a:rPr lang="ar-SA" sz="2000" dirty="0" smtClean="0">
                <a:solidFill>
                  <a:schemeClr val="bg1"/>
                </a:solidFill>
              </a:rPr>
              <a:t>عليها</a:t>
            </a:r>
            <a:endParaRPr lang="en-GB" sz="2000" dirty="0" smtClean="0">
              <a:solidFill>
                <a:schemeClr val="bg1"/>
              </a:solidFill>
            </a:endParaRPr>
          </a:p>
          <a:p>
            <a:pPr lvl="0" algn="r" rtl="1">
              <a:buFont typeface="Wingdings" panose="05000000000000000000" pitchFamily="2" charset="2"/>
              <a:buChar char="ü"/>
            </a:pPr>
            <a:r>
              <a:rPr lang="ar-SA" sz="2000" dirty="0" smtClean="0">
                <a:solidFill>
                  <a:schemeClr val="bg1"/>
                </a:solidFill>
              </a:rPr>
              <a:t> </a:t>
            </a:r>
            <a:r>
              <a:rPr lang="ar-SA" sz="2000" b="1" dirty="0">
                <a:solidFill>
                  <a:schemeClr val="bg1"/>
                </a:solidFill>
              </a:rPr>
              <a:t>والمعلومات</a:t>
            </a:r>
            <a:r>
              <a:rPr lang="ar-SA" sz="2000" dirty="0">
                <a:solidFill>
                  <a:schemeClr val="bg1"/>
                </a:solidFill>
              </a:rPr>
              <a:t> هي المخرجات، وهي كالمادة المصنعة، تمّ تصنيعها بعد الحصول على مواد الخام ومعالجتها، أي البيانات هي التي تدخل إلى النظام أولاً، ثم يتمّ معالجتها حتى تخرج على شكل معلومات مفيدة واضحة لها معنى وعلى ضوئها يتمّ اتخاذ القرارات.</a:t>
            </a:r>
            <a:endParaRPr lang="en-US" sz="2000" dirty="0">
              <a:solidFill>
                <a:schemeClr val="bg1"/>
              </a:solidFill>
            </a:endParaRPr>
          </a:p>
        </p:txBody>
      </p:sp>
      <p:sp>
        <p:nvSpPr>
          <p:cNvPr id="5" name="Rectangle 4"/>
          <p:cNvSpPr/>
          <p:nvPr/>
        </p:nvSpPr>
        <p:spPr>
          <a:xfrm>
            <a:off x="509516" y="3502926"/>
            <a:ext cx="11409528" cy="92804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r" rtl="1">
              <a:buFont typeface="Wingdings" panose="05000000000000000000" pitchFamily="2" charset="2"/>
              <a:buChar char="ü"/>
            </a:pPr>
            <a:r>
              <a:rPr lang="ar-SA" sz="2000" dirty="0">
                <a:solidFill>
                  <a:schemeClr val="bg1"/>
                </a:solidFill>
              </a:rPr>
              <a:t>تكون </a:t>
            </a:r>
            <a:r>
              <a:rPr lang="ar-SA" sz="2000" b="1" dirty="0">
                <a:solidFill>
                  <a:schemeClr val="bg1"/>
                </a:solidFill>
              </a:rPr>
              <a:t>البيانات</a:t>
            </a:r>
            <a:r>
              <a:rPr lang="ar-SA" sz="2000" dirty="0">
                <a:solidFill>
                  <a:schemeClr val="bg1"/>
                </a:solidFill>
              </a:rPr>
              <a:t> على هيئة أرقام وأشكال بيانيّة ورموز وأحرف وصور </a:t>
            </a:r>
            <a:r>
              <a:rPr lang="ar-SA" sz="2000" dirty="0" smtClean="0">
                <a:solidFill>
                  <a:schemeClr val="bg1"/>
                </a:solidFill>
              </a:rPr>
              <a:t>ونصوص</a:t>
            </a:r>
            <a:r>
              <a:rPr lang="ar-DZ" sz="2000" dirty="0" smtClean="0">
                <a:solidFill>
                  <a:schemeClr val="bg1"/>
                </a:solidFill>
              </a:rPr>
              <a:t>.</a:t>
            </a:r>
            <a:endParaRPr lang="en-GB" sz="2000" dirty="0">
              <a:solidFill>
                <a:schemeClr val="bg1"/>
              </a:solidFill>
            </a:endParaRPr>
          </a:p>
          <a:p>
            <a:pPr marL="342900" lvl="0" indent="-342900" algn="r" rtl="1">
              <a:buFont typeface="Wingdings" panose="05000000000000000000" pitchFamily="2" charset="2"/>
              <a:buChar char="ü"/>
            </a:pPr>
            <a:r>
              <a:rPr lang="ar-SA" sz="2000" dirty="0" smtClean="0">
                <a:solidFill>
                  <a:schemeClr val="bg1"/>
                </a:solidFill>
              </a:rPr>
              <a:t>بينما </a:t>
            </a:r>
            <a:r>
              <a:rPr lang="ar-SA" sz="2000" b="1" dirty="0">
                <a:solidFill>
                  <a:schemeClr val="bg1"/>
                </a:solidFill>
              </a:rPr>
              <a:t>المعلومات</a:t>
            </a:r>
            <a:r>
              <a:rPr lang="ar-SA" sz="2000" dirty="0">
                <a:solidFill>
                  <a:schemeClr val="bg1"/>
                </a:solidFill>
              </a:rPr>
              <a:t> تكون على شكل صور توضيحيّة، أو نصوص وعبارات مفهومة المعنى.</a:t>
            </a:r>
            <a:endParaRPr lang="en-US" sz="2000" dirty="0">
              <a:solidFill>
                <a:schemeClr val="bg1"/>
              </a:solidFill>
            </a:endParaRPr>
          </a:p>
        </p:txBody>
      </p:sp>
      <p:sp>
        <p:nvSpPr>
          <p:cNvPr id="6" name="Rectangle 5"/>
          <p:cNvSpPr/>
          <p:nvPr/>
        </p:nvSpPr>
        <p:spPr>
          <a:xfrm>
            <a:off x="509516" y="4685731"/>
            <a:ext cx="11409528" cy="92804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r>
              <a:rPr lang="ar-SA" sz="2000" dirty="0">
                <a:solidFill>
                  <a:schemeClr val="bg1"/>
                </a:solidFill>
              </a:rPr>
              <a:t>تُعتبر البيانات والمعلومات مكمّلات لبعضهما، فلولا البيانات لما تشكلت </a:t>
            </a:r>
            <a:r>
              <a:rPr lang="ar-SA" sz="2000" dirty="0" smtClean="0">
                <a:solidFill>
                  <a:schemeClr val="bg1"/>
                </a:solidFill>
              </a:rPr>
              <a:t>المعلومات</a:t>
            </a:r>
            <a:r>
              <a:rPr lang="ar-DZ" sz="2000" dirty="0" smtClean="0">
                <a:solidFill>
                  <a:schemeClr val="bg1"/>
                </a:solidFill>
              </a:rPr>
              <a:t>.</a:t>
            </a:r>
          </a:p>
          <a:p>
            <a:pPr lvl="0" algn="r" rtl="1">
              <a:buFont typeface="Wingdings" panose="05000000000000000000" pitchFamily="2" charset="2"/>
              <a:buChar char="ü"/>
            </a:pPr>
            <a:r>
              <a:rPr lang="ar-DZ" sz="2000" b="1" dirty="0">
                <a:solidFill>
                  <a:schemeClr val="bg1"/>
                </a:solidFill>
              </a:rPr>
              <a:t> </a:t>
            </a:r>
            <a:r>
              <a:rPr lang="ar-SA" sz="2000" b="1" dirty="0" smtClean="0">
                <a:solidFill>
                  <a:schemeClr val="bg1"/>
                </a:solidFill>
              </a:rPr>
              <a:t>فالمعلومة</a:t>
            </a:r>
            <a:r>
              <a:rPr lang="ar-SA" sz="2000" dirty="0" smtClean="0">
                <a:solidFill>
                  <a:schemeClr val="bg1"/>
                </a:solidFill>
              </a:rPr>
              <a:t> </a:t>
            </a:r>
            <a:r>
              <a:rPr lang="ar-SA" sz="2000" dirty="0">
                <a:solidFill>
                  <a:schemeClr val="bg1"/>
                </a:solidFill>
              </a:rPr>
              <a:t>لا تأتي من فراغ، وإنما من</a:t>
            </a:r>
            <a:r>
              <a:rPr lang="ar-SA" sz="2000" b="1" dirty="0">
                <a:solidFill>
                  <a:schemeClr val="bg1"/>
                </a:solidFill>
              </a:rPr>
              <a:t> بيانات </a:t>
            </a:r>
            <a:r>
              <a:rPr lang="ar-SA" sz="2000" dirty="0">
                <a:solidFill>
                  <a:schemeClr val="bg1"/>
                </a:solidFill>
              </a:rPr>
              <a:t>تم بذل الجهد عليها لتوفيرها، ومن ثمّ يُبذل جهد آخر لمعالجتها، وتحقيق معلومة تصنع منها قرارات، وتحقق غرضاً منشوداً.</a:t>
            </a:r>
            <a:endParaRPr lang="en-US" sz="2000" dirty="0">
              <a:solidFill>
                <a:schemeClr val="bg1"/>
              </a:solidFill>
            </a:endParaRPr>
          </a:p>
        </p:txBody>
      </p:sp>
      <p:sp>
        <p:nvSpPr>
          <p:cNvPr id="7" name="Rectangle 6"/>
          <p:cNvSpPr/>
          <p:nvPr/>
        </p:nvSpPr>
        <p:spPr>
          <a:xfrm>
            <a:off x="509516" y="5766179"/>
            <a:ext cx="11409528" cy="92804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buFont typeface="Wingdings" panose="05000000000000000000" pitchFamily="2" charset="2"/>
              <a:buChar char="ü"/>
            </a:pPr>
            <a:r>
              <a:rPr lang="ar-SA" sz="2000" dirty="0">
                <a:solidFill>
                  <a:schemeClr val="bg1"/>
                </a:solidFill>
              </a:rPr>
              <a:t>تعتمد التقارير الإدارية عند إرسالها على </a:t>
            </a:r>
            <a:r>
              <a:rPr lang="ar-SA" sz="2000" b="1" dirty="0">
                <a:solidFill>
                  <a:schemeClr val="bg1"/>
                </a:solidFill>
              </a:rPr>
              <a:t>معلومات</a:t>
            </a:r>
            <a:r>
              <a:rPr lang="ar-SA" sz="2000" dirty="0">
                <a:solidFill>
                  <a:schemeClr val="bg1"/>
                </a:solidFill>
              </a:rPr>
              <a:t> تمّ الحصول عليها من </a:t>
            </a:r>
            <a:r>
              <a:rPr lang="ar-SA" sz="2000" b="1" dirty="0" smtClean="0">
                <a:solidFill>
                  <a:schemeClr val="bg1"/>
                </a:solidFill>
              </a:rPr>
              <a:t>بيانات</a:t>
            </a:r>
            <a:r>
              <a:rPr lang="ar-DZ" sz="2000" dirty="0">
                <a:solidFill>
                  <a:schemeClr val="bg1"/>
                </a:solidFill>
              </a:rPr>
              <a:t>،</a:t>
            </a:r>
            <a:r>
              <a:rPr lang="ar-SA" sz="2000" dirty="0" smtClean="0">
                <a:solidFill>
                  <a:schemeClr val="bg1"/>
                </a:solidFill>
              </a:rPr>
              <a:t> </a:t>
            </a:r>
            <a:r>
              <a:rPr lang="ar-SA" sz="2000" dirty="0">
                <a:solidFill>
                  <a:schemeClr val="bg1"/>
                </a:solidFill>
              </a:rPr>
              <a:t>فالذي يدخل في التقارير هي معلومات حقيقيّة وصحيحة وليس بيانات غير معالجة بعد.</a:t>
            </a:r>
            <a:endParaRPr lang="en-US" sz="2000" dirty="0">
              <a:solidFill>
                <a:schemeClr val="bg1"/>
              </a:solidFill>
            </a:endParaRPr>
          </a:p>
        </p:txBody>
      </p:sp>
      <p:sp>
        <p:nvSpPr>
          <p:cNvPr id="8" name="Titre 7"/>
          <p:cNvSpPr>
            <a:spLocks noGrp="1"/>
          </p:cNvSpPr>
          <p:nvPr>
            <p:ph type="title"/>
          </p:nvPr>
        </p:nvSpPr>
        <p:spPr>
          <a:xfrm>
            <a:off x="686937" y="1111805"/>
            <a:ext cx="9613861" cy="1080938"/>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pPr algn="ctr" rtl="1"/>
            <a:endParaRPr lang="en-GB" b="1" dirty="0" smtClean="0">
              <a:solidFill>
                <a:schemeClr val="bg1"/>
              </a:solidFill>
            </a:endParaRPr>
          </a:p>
          <a:p>
            <a:pPr algn="ctr" rtl="1"/>
            <a:r>
              <a:rPr lang="ar-SA" sz="1800" b="1" dirty="0" smtClean="0">
                <a:solidFill>
                  <a:schemeClr val="bg1"/>
                </a:solidFill>
              </a:rPr>
              <a:t> فالعلاقة بينهما مثل علاقة المواد الخام بالمنتج النهائي، فالمعلومات هي البيانات التي تمت معالجتها بطريقة محددة بداء </a:t>
            </a:r>
            <a:r>
              <a:rPr lang="ar-SA" sz="1800" b="1" dirty="0" err="1" smtClean="0">
                <a:solidFill>
                  <a:schemeClr val="bg1"/>
                </a:solidFill>
              </a:rPr>
              <a:t>يتلقي</a:t>
            </a:r>
            <a:r>
              <a:rPr lang="ar-SA" sz="1800" b="1" dirty="0" smtClean="0">
                <a:solidFill>
                  <a:schemeClr val="bg1"/>
                </a:solidFill>
              </a:rPr>
              <a:t> البيانات من مصادرها المختلفة تم تحليلها و تبويبها و تطبيقها حتى يتم إرسالها إلى الجهات المعنية</a:t>
            </a:r>
            <a:r>
              <a:rPr lang="fr-FR" sz="1800" b="1" dirty="0" smtClean="0">
                <a:solidFill>
                  <a:schemeClr val="bg1"/>
                </a:solidFill>
              </a:rPr>
              <a:t>.</a:t>
            </a:r>
            <a:r>
              <a:rPr lang="ar-SA" sz="1800" b="1" dirty="0" smtClean="0">
                <a:solidFill>
                  <a:schemeClr val="bg1"/>
                </a:solidFill>
              </a:rPr>
              <a:t>وينبغي الاشارة لحقيقة أساسية أنه ما يعد معلومة بالنسبة لفرد معين قد تكون بيانات خام بالنسبة لفرد </a:t>
            </a:r>
            <a:r>
              <a:rPr lang="ar-SA" sz="1800" b="1" dirty="0" err="1" smtClean="0">
                <a:solidFill>
                  <a:schemeClr val="bg1"/>
                </a:solidFill>
              </a:rPr>
              <a:t>آخر.وتتمثل</a:t>
            </a:r>
            <a:r>
              <a:rPr lang="ar-SA" sz="1800" b="1" dirty="0" smtClean="0">
                <a:solidFill>
                  <a:schemeClr val="bg1"/>
                </a:solidFill>
              </a:rPr>
              <a:t> هذه الفروقات في:</a:t>
            </a:r>
            <a:endParaRPr lang="en-GB" sz="1800" b="1" dirty="0" smtClean="0">
              <a:solidFill>
                <a:schemeClr val="bg1"/>
              </a:solidFill>
            </a:endParaRPr>
          </a:p>
          <a:p>
            <a:pPr algn="ctr"/>
            <a:endParaRPr lang="en-US" dirty="0"/>
          </a:p>
        </p:txBody>
      </p:sp>
      <p:sp>
        <p:nvSpPr>
          <p:cNvPr id="9" name="Rectangle 8"/>
          <p:cNvSpPr/>
          <p:nvPr/>
        </p:nvSpPr>
        <p:spPr>
          <a:xfrm>
            <a:off x="3944700" y="588585"/>
            <a:ext cx="3704860" cy="523220"/>
          </a:xfrm>
          <a:prstGeom prst="rect">
            <a:avLst/>
          </a:prstGeom>
        </p:spPr>
        <p:txBody>
          <a:bodyPr wrap="none">
            <a:spAutoFit/>
          </a:bodyPr>
          <a:lstStyle/>
          <a:p>
            <a:r>
              <a:rPr lang="ar-SA" sz="2800" b="1" dirty="0"/>
              <a:t>الفرق بين البيانات </a:t>
            </a:r>
            <a:r>
              <a:rPr lang="ar-SA" sz="2800" b="1" dirty="0" smtClean="0"/>
              <a:t>والمعلومات</a:t>
            </a:r>
            <a:endParaRPr lang="en-US" sz="2800" dirty="0"/>
          </a:p>
        </p:txBody>
      </p:sp>
      <p:sp>
        <p:nvSpPr>
          <p:cNvPr id="10" name="Rectangle 9"/>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2013863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b="1" dirty="0"/>
              <a:t>مثال على البيانات والمعلومات</a:t>
            </a:r>
            <a:r>
              <a:rPr lang="en-US" dirty="0"/>
              <a:t/>
            </a:r>
            <a:br>
              <a:rPr lang="en-US" dirty="0"/>
            </a:br>
            <a:endParaRPr lang="en-US" dirty="0"/>
          </a:p>
        </p:txBody>
      </p:sp>
      <p:sp>
        <p:nvSpPr>
          <p:cNvPr id="3" name="Espace réservé du contenu 2"/>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lgn="ctr" rtl="1"/>
            <a:r>
              <a:rPr lang="ar-SA" dirty="0" smtClean="0"/>
              <a:t>أحد </a:t>
            </a:r>
            <a:r>
              <a:rPr lang="ar-SA" dirty="0"/>
              <a:t>المواطنين يريد معلومات عن حالة الطقس غداً، فدائرة الأرصاد الجوية تعتمد على بيانات مثل درجة الحرارة وحركة الرياح وسرعة الرياح، وقياس نسبة الرطوبة وحركة الغيوم، فهناك أدوات ومشاهدات توفر هذه البيانات، وبعد ذلك يتم معالجة هذه القياسات والقراءات باستخدام جهود مراقبي الأرصاد الجوية والخبراء لتحرير حالة الطقس غداً، وبهذا يحصل المواطن على معلومة من النشرة الجويّة التي تُعرض في وسائل الإعلام التي حصلت هي بدورها على المعلومات من الأرصاد الجويّة</a:t>
            </a:r>
            <a:r>
              <a:rPr lang="ar-SA" dirty="0" smtClean="0"/>
              <a:t>.</a:t>
            </a:r>
            <a:endParaRPr lang="en-US" dirty="0"/>
          </a:p>
          <a:p>
            <a:pPr algn="r"/>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2921376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280835" y="2195617"/>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
        <p:nvSpPr>
          <p:cNvPr id="5" name="Rectangle 4"/>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
        <p:nvSpPr>
          <p:cNvPr id="2" name="ZoneTexte 1"/>
          <p:cNvSpPr txBox="1"/>
          <p:nvPr/>
        </p:nvSpPr>
        <p:spPr>
          <a:xfrm>
            <a:off x="2449909" y="1080395"/>
            <a:ext cx="5568287" cy="707886"/>
          </a:xfrm>
          <a:prstGeom prst="rect">
            <a:avLst/>
          </a:prstGeom>
          <a:noFill/>
        </p:spPr>
        <p:txBody>
          <a:bodyPr wrap="square" rtlCol="0">
            <a:spAutoFit/>
          </a:bodyPr>
          <a:lstStyle/>
          <a:p>
            <a:pPr algn="ctr" rtl="1"/>
            <a:r>
              <a:rPr lang="ar-SA" sz="4000" b="1" dirty="0"/>
              <a:t>أساسيات البيانات</a:t>
            </a:r>
            <a:endParaRPr lang="en-US" sz="4000" dirty="0"/>
          </a:p>
        </p:txBody>
      </p:sp>
    </p:spTree>
    <p:extLst>
      <p:ext uri="{BB962C8B-B14F-4D97-AF65-F5344CB8AC3E}">
        <p14:creationId xmlns:p14="http://schemas.microsoft.com/office/powerpoint/2010/main" val="1928677691"/>
      </p:ext>
    </p:extLst>
  </p:cSld>
  <p:clrMapOvr>
    <a:masterClrMapping/>
  </p:clrMapOvr>
  <mc:AlternateContent xmlns:mc="http://schemas.openxmlformats.org/markup-compatibility/2006" xmlns:p14="http://schemas.microsoft.com/office/powerpoint/2010/main">
    <mc:Choice Requires="p14">
      <p:transition spd="slow" p14:dur="20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barn(inVertical)">
                                      <p:cBhvr>
                                        <p:cTn id="26" dur="1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a:t>مفهوم البيانات</a:t>
            </a:r>
            <a:endParaRPr lang="en-US" dirty="0"/>
          </a:p>
        </p:txBody>
      </p:sp>
      <p:sp>
        <p:nvSpPr>
          <p:cNvPr id="3" name="Espace réservé du contenu 2"/>
          <p:cNvSpPr>
            <a:spLocks noGrp="1"/>
          </p:cNvSpPr>
          <p:nvPr>
            <p:ph idx="1"/>
          </p:nvPr>
        </p:nvSpPr>
        <p:spPr>
          <a:xfrm>
            <a:off x="150125" y="2073074"/>
            <a:ext cx="10290412" cy="1802890"/>
          </a:xfrm>
        </p:spPr>
        <p:style>
          <a:lnRef idx="1">
            <a:schemeClr val="accent1"/>
          </a:lnRef>
          <a:fillRef idx="2">
            <a:schemeClr val="accent1"/>
          </a:fillRef>
          <a:effectRef idx="1">
            <a:schemeClr val="accent1"/>
          </a:effectRef>
          <a:fontRef idx="minor">
            <a:schemeClr val="dk1"/>
          </a:fontRef>
        </p:style>
        <p:txBody>
          <a:bodyPr/>
          <a:lstStyle/>
          <a:p>
            <a:pPr marL="0" lvl="0" indent="0" algn="just" rtl="1">
              <a:buNone/>
            </a:pPr>
            <a:r>
              <a:rPr lang="ar-SA" dirty="0">
                <a:solidFill>
                  <a:prstClr val="black"/>
                </a:solidFill>
              </a:rPr>
              <a:t>تشير إلى مجموعة حقائق غير منتظمة قد تكون في شكل أرقام أو كلمات أو رموز لا علاقة ببعضها البعض أي ليس لديها معنى حقيقي ولا تؤثر في سلوك من يستقبلها، فالبيانات بصورتها الخام لا تعطي </a:t>
            </a:r>
            <a:r>
              <a:rPr lang="ar-SA" dirty="0" smtClean="0">
                <a:solidFill>
                  <a:prstClr val="black"/>
                </a:solidFill>
              </a:rPr>
              <a:t>دلالة، </a:t>
            </a:r>
            <a:r>
              <a:rPr lang="ar-SA" dirty="0">
                <a:solidFill>
                  <a:prstClr val="black"/>
                </a:solidFill>
              </a:rPr>
              <a:t>.....فيتم تشغيلها بغرض تحويلها إلى معلومات مفيدة لعملية اتخاذ القرار. </a:t>
            </a:r>
            <a:endParaRPr lang="ar-DZ" dirty="0" smtClean="0">
              <a:solidFill>
                <a:prstClr val="black"/>
              </a:solidFill>
            </a:endParaRPr>
          </a:p>
          <a:p>
            <a:pPr marL="0" lvl="0" indent="0" algn="just" rtl="1">
              <a:buNone/>
            </a:pPr>
            <a:r>
              <a:rPr lang="ar-DZ" b="1" dirty="0" smtClean="0">
                <a:solidFill>
                  <a:prstClr val="black"/>
                </a:solidFill>
              </a:rPr>
              <a:t>مثال: بيانات الموظفين (الأسماء، الأرقام</a:t>
            </a:r>
            <a:r>
              <a:rPr lang="ar-DZ" b="1" dirty="0">
                <a:solidFill>
                  <a:prstClr val="black"/>
                </a:solidFill>
              </a:rPr>
              <a:t>،</a:t>
            </a:r>
            <a:r>
              <a:rPr lang="ar-DZ" b="1" dirty="0" smtClean="0">
                <a:solidFill>
                  <a:prstClr val="black"/>
                </a:solidFill>
              </a:rPr>
              <a:t> الوظيفة، الصورة...الخ)</a:t>
            </a:r>
            <a:endParaRPr lang="ar-DZ" b="1" dirty="0">
              <a:solidFill>
                <a:prstClr val="black"/>
              </a:solidFill>
            </a:endParaRPr>
          </a:p>
          <a:p>
            <a:endParaRPr lang="en-US" dirty="0"/>
          </a:p>
        </p:txBody>
      </p:sp>
      <p:pic>
        <p:nvPicPr>
          <p:cNvPr id="4" name="Picture 2" descr="C:\Users\khene\Desktop\sans-titre.png"/>
          <p:cNvPicPr>
            <a:picLocks noChangeAspect="1" noChangeArrowheads="1"/>
          </p:cNvPicPr>
          <p:nvPr/>
        </p:nvPicPr>
        <p:blipFill>
          <a:blip r:embed="rId2"/>
          <a:srcRect/>
          <a:stretch>
            <a:fillRect/>
          </a:stretch>
        </p:blipFill>
        <p:spPr bwMode="auto">
          <a:xfrm>
            <a:off x="805217" y="4217158"/>
            <a:ext cx="4831506" cy="2402005"/>
          </a:xfrm>
          <a:prstGeom prst="rect">
            <a:avLst/>
          </a:prstGeom>
          <a:noFill/>
        </p:spPr>
      </p:pic>
      <p:sp>
        <p:nvSpPr>
          <p:cNvPr id="5" name="Flèche vers le bas 4"/>
          <p:cNvSpPr/>
          <p:nvPr/>
        </p:nvSpPr>
        <p:spPr>
          <a:xfrm>
            <a:off x="4667534" y="1594247"/>
            <a:ext cx="1473958" cy="33080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
        <p:nvSpPr>
          <p:cNvPr id="7" name="Rectangle à coins arrondis 6"/>
          <p:cNvSpPr/>
          <p:nvPr/>
        </p:nvSpPr>
        <p:spPr>
          <a:xfrm>
            <a:off x="5895833" y="4217159"/>
            <a:ext cx="5868538" cy="240200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ar-DZ" sz="2000" b="1" dirty="0">
                <a:solidFill>
                  <a:schemeClr val="bg1"/>
                </a:solidFill>
              </a:rPr>
              <a:t>واستنادا لهذا التعريف، فالبيانات يمكن أن تكون: </a:t>
            </a:r>
            <a:endParaRPr lang="ar-DZ" sz="2000" b="1" dirty="0" smtClean="0">
              <a:solidFill>
                <a:schemeClr val="bg1"/>
              </a:solidFill>
            </a:endParaRPr>
          </a:p>
          <a:p>
            <a:pPr algn="r" rtl="1">
              <a:buFont typeface="Wingdings" panose="05000000000000000000" pitchFamily="2" charset="2"/>
              <a:buChar char="ü"/>
            </a:pPr>
            <a:r>
              <a:rPr lang="ar-DZ" sz="2000" b="1" dirty="0" smtClean="0">
                <a:solidFill>
                  <a:schemeClr val="bg1"/>
                </a:solidFill>
              </a:rPr>
              <a:t>حقائق</a:t>
            </a:r>
            <a:r>
              <a:rPr lang="ar-DZ" sz="2000" b="1" dirty="0">
                <a:solidFill>
                  <a:schemeClr val="bg1"/>
                </a:solidFill>
              </a:rPr>
              <a:t>: </a:t>
            </a:r>
            <a:r>
              <a:rPr lang="ar-DZ" sz="2000" dirty="0">
                <a:solidFill>
                  <a:schemeClr val="bg1"/>
                </a:solidFill>
              </a:rPr>
              <a:t>تعبر عن أحداث حالية مشاهدة أو تاريخية موثقة مثل: سجلات الموظفين...الخ</a:t>
            </a:r>
          </a:p>
          <a:p>
            <a:pPr algn="r" rtl="1">
              <a:buFont typeface="Wingdings" panose="05000000000000000000" pitchFamily="2" charset="2"/>
              <a:buChar char="ü"/>
            </a:pPr>
            <a:r>
              <a:rPr lang="ar-DZ" sz="2000" b="1" dirty="0">
                <a:solidFill>
                  <a:schemeClr val="bg1"/>
                </a:solidFill>
              </a:rPr>
              <a:t>تقديرات: </a:t>
            </a:r>
            <a:r>
              <a:rPr lang="ar-DZ" sz="2000" dirty="0">
                <a:solidFill>
                  <a:schemeClr val="bg1"/>
                </a:solidFill>
              </a:rPr>
              <a:t>يمكن التوصل اليها باستخدام الأساليب الإحصائية.</a:t>
            </a:r>
          </a:p>
          <a:p>
            <a:pPr algn="r" rtl="1">
              <a:buFont typeface="Wingdings" panose="05000000000000000000" pitchFamily="2" charset="2"/>
              <a:buChar char="ü"/>
            </a:pPr>
            <a:r>
              <a:rPr lang="ar-DZ" sz="2000" b="1" dirty="0">
                <a:solidFill>
                  <a:schemeClr val="bg1"/>
                </a:solidFill>
              </a:rPr>
              <a:t>توقعات: </a:t>
            </a:r>
            <a:r>
              <a:rPr lang="ar-DZ" sz="2000" dirty="0">
                <a:solidFill>
                  <a:schemeClr val="bg1"/>
                </a:solidFill>
              </a:rPr>
              <a:t>تعتمد على أسلوب التنبؤ.</a:t>
            </a:r>
            <a:endParaRPr lang="en-US" sz="2000" dirty="0">
              <a:solidFill>
                <a:schemeClr val="bg1"/>
              </a:solidFill>
            </a:endParaRPr>
          </a:p>
        </p:txBody>
      </p:sp>
    </p:spTree>
    <p:extLst>
      <p:ext uri="{BB962C8B-B14F-4D97-AF65-F5344CB8AC3E}">
        <p14:creationId xmlns:p14="http://schemas.microsoft.com/office/powerpoint/2010/main" val="2154030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75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25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par>
                          <p:cTn id="11" fill="hold">
                            <p:stCondLst>
                              <p:cond delay="1250"/>
                            </p:stCondLst>
                            <p:childTnLst>
                              <p:par>
                                <p:cTn id="12" presetID="42" presetClass="entr" presetSubtype="0" fill="hold" grpId="0" nodeType="afterEffect">
                                  <p:stCondLst>
                                    <p:cond delay="50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anim calcmode="lin" valueType="num">
                                      <p:cBhvr>
                                        <p:cTn id="15" dur="500" fill="hold"/>
                                        <p:tgtEl>
                                          <p:spTgt spid="7"/>
                                        </p:tgtEl>
                                        <p:attrNameLst>
                                          <p:attrName>ppt_x</p:attrName>
                                        </p:attrNameLst>
                                      </p:cBhvr>
                                      <p:tavLst>
                                        <p:tav tm="0">
                                          <p:val>
                                            <p:strVal val="#ppt_x"/>
                                          </p:val>
                                        </p:tav>
                                        <p:tav tm="100000">
                                          <p:val>
                                            <p:strVal val="#ppt_x"/>
                                          </p:val>
                                        </p:tav>
                                      </p:tavLst>
                                    </p:anim>
                                    <p:anim calcmode="lin" valueType="num">
                                      <p:cBhvr>
                                        <p:cTn id="16" dur="5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b="1" dirty="0" smtClean="0"/>
              <a:t>مصادر الحصول على البيانات</a:t>
            </a:r>
            <a:endParaRPr lang="en-US" b="1" dirty="0"/>
          </a:p>
        </p:txBody>
      </p:sp>
      <p:sp>
        <p:nvSpPr>
          <p:cNvPr id="3" name="Espace réservé du contenu 2"/>
          <p:cNvSpPr>
            <a:spLocks noGrp="1"/>
          </p:cNvSpPr>
          <p:nvPr>
            <p:ph idx="1"/>
          </p:nvPr>
        </p:nvSpPr>
        <p:spPr/>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
        <p:nvSpPr>
          <p:cNvPr id="5" name="Rectangle à coins arrondis 4"/>
          <p:cNvSpPr/>
          <p:nvPr/>
        </p:nvSpPr>
        <p:spPr>
          <a:xfrm>
            <a:off x="6523630" y="2336873"/>
            <a:ext cx="3152633" cy="13238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bg1"/>
                </a:solidFill>
              </a:rPr>
              <a:t>مصادر داخلية </a:t>
            </a:r>
            <a:endParaRPr lang="en-US" sz="2800" b="1" dirty="0">
              <a:solidFill>
                <a:schemeClr val="bg1"/>
              </a:solidFill>
            </a:endParaRPr>
          </a:p>
        </p:txBody>
      </p:sp>
      <p:sp>
        <p:nvSpPr>
          <p:cNvPr id="6" name="Rectangle à coins arrondis 5"/>
          <p:cNvSpPr/>
          <p:nvPr/>
        </p:nvSpPr>
        <p:spPr>
          <a:xfrm>
            <a:off x="1012209" y="2336873"/>
            <a:ext cx="3152633" cy="132383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smtClean="0">
                <a:solidFill>
                  <a:schemeClr val="bg1"/>
                </a:solidFill>
              </a:rPr>
              <a:t>مصادر خارجية</a:t>
            </a:r>
            <a:endParaRPr lang="en-US" sz="2800" b="1" dirty="0">
              <a:solidFill>
                <a:schemeClr val="bg1"/>
              </a:solidFill>
            </a:endParaRPr>
          </a:p>
        </p:txBody>
      </p:sp>
      <p:cxnSp>
        <p:nvCxnSpPr>
          <p:cNvPr id="11" name="Connecteur droit avec flèche 10"/>
          <p:cNvCxnSpPr/>
          <p:nvPr/>
        </p:nvCxnSpPr>
        <p:spPr>
          <a:xfrm>
            <a:off x="5211639" y="1834166"/>
            <a:ext cx="2551279" cy="404067"/>
          </a:xfrm>
          <a:prstGeom prst="straightConnector1">
            <a:avLst/>
          </a:prstGeom>
          <a:ln w="38100">
            <a:tailEnd type="triangle"/>
          </a:ln>
        </p:spPr>
        <p:style>
          <a:lnRef idx="2">
            <a:schemeClr val="accent6"/>
          </a:lnRef>
          <a:fillRef idx="0">
            <a:schemeClr val="accent6"/>
          </a:fillRef>
          <a:effectRef idx="1">
            <a:schemeClr val="accent6"/>
          </a:effectRef>
          <a:fontRef idx="minor">
            <a:schemeClr val="tx1"/>
          </a:fontRef>
        </p:style>
      </p:cxnSp>
      <p:cxnSp>
        <p:nvCxnSpPr>
          <p:cNvPr id="12" name="Connecteur droit avec flèche 11"/>
          <p:cNvCxnSpPr/>
          <p:nvPr/>
        </p:nvCxnSpPr>
        <p:spPr>
          <a:xfrm flipH="1">
            <a:off x="2588525" y="1834166"/>
            <a:ext cx="2643132" cy="404067"/>
          </a:xfrm>
          <a:prstGeom prst="straightConnector1">
            <a:avLst/>
          </a:prstGeom>
          <a:ln w="38100">
            <a:tailEnd type="triangle"/>
          </a:ln>
        </p:spPr>
        <p:style>
          <a:lnRef idx="2">
            <a:schemeClr val="accent6"/>
          </a:lnRef>
          <a:fillRef idx="0">
            <a:schemeClr val="accent6"/>
          </a:fillRef>
          <a:effectRef idx="1">
            <a:schemeClr val="accent6"/>
          </a:effectRef>
          <a:fontRef idx="minor">
            <a:schemeClr val="tx1"/>
          </a:fontRef>
        </p:style>
      </p:cxnSp>
      <p:sp>
        <p:nvSpPr>
          <p:cNvPr id="15" name="Rectangle avec flèche vers le haut 14"/>
          <p:cNvSpPr/>
          <p:nvPr/>
        </p:nvSpPr>
        <p:spPr>
          <a:xfrm>
            <a:off x="6487278" y="3319171"/>
            <a:ext cx="3373630" cy="2972106"/>
          </a:xfrm>
          <a:prstGeom prst="upArrowCallout">
            <a:avLst>
              <a:gd name="adj1" fmla="val 33495"/>
              <a:gd name="adj2" fmla="val 25000"/>
              <a:gd name="adj3" fmla="val 25000"/>
              <a:gd name="adj4" fmla="val 75000"/>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lnSpc>
                <a:spcPct val="150000"/>
              </a:lnSpc>
            </a:pPr>
            <a:r>
              <a:rPr lang="ar-DZ" b="1" dirty="0" smtClean="0">
                <a:solidFill>
                  <a:schemeClr val="bg1"/>
                </a:solidFill>
              </a:rPr>
              <a:t>يتم الحصول عليها من الإدارات والأقسام المختلفة داخل المؤسسة، ومن العاملين فيها، </a:t>
            </a:r>
            <a:r>
              <a:rPr lang="ar-DZ" b="1" dirty="0">
                <a:solidFill>
                  <a:schemeClr val="bg1"/>
                </a:solidFill>
              </a:rPr>
              <a:t>و</a:t>
            </a:r>
            <a:r>
              <a:rPr lang="ar-DZ" b="1" dirty="0" smtClean="0">
                <a:solidFill>
                  <a:schemeClr val="bg1"/>
                </a:solidFill>
              </a:rPr>
              <a:t>يتم عرضها على شكل تقارير، </a:t>
            </a:r>
            <a:r>
              <a:rPr lang="ar-DZ" b="1" dirty="0" err="1" smtClean="0">
                <a:solidFill>
                  <a:schemeClr val="bg1"/>
                </a:solidFill>
              </a:rPr>
              <a:t>ملاحضات</a:t>
            </a:r>
            <a:r>
              <a:rPr lang="ar-DZ" b="1" dirty="0" smtClean="0">
                <a:solidFill>
                  <a:schemeClr val="bg1"/>
                </a:solidFill>
              </a:rPr>
              <a:t>، ناتجة عن المناقشات مسجلة كـ: فواتير، أوامر الشراء، أرقام مبيعات...الخ</a:t>
            </a:r>
            <a:endParaRPr lang="en-US" b="1" dirty="0">
              <a:solidFill>
                <a:schemeClr val="bg1"/>
              </a:solidFill>
            </a:endParaRPr>
          </a:p>
        </p:txBody>
      </p:sp>
      <p:sp>
        <p:nvSpPr>
          <p:cNvPr id="16" name="Rectangle avec flèche vers le haut 15"/>
          <p:cNvSpPr/>
          <p:nvPr/>
        </p:nvSpPr>
        <p:spPr>
          <a:xfrm>
            <a:off x="914415" y="3319171"/>
            <a:ext cx="3070746" cy="2972106"/>
          </a:xfrm>
          <a:prstGeom prst="upArrowCallout">
            <a:avLst>
              <a:gd name="adj1" fmla="val 25000"/>
              <a:gd name="adj2" fmla="val 25000"/>
              <a:gd name="adj3" fmla="val 25000"/>
              <a:gd name="adj4" fmla="val 75000"/>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lnSpc>
                <a:spcPct val="150000"/>
              </a:lnSpc>
            </a:pPr>
            <a:r>
              <a:rPr lang="ar-DZ" sz="2000" b="1" dirty="0" smtClean="0"/>
              <a:t>يتم الحصول عليها من خارج المؤسسة: البيانات الخاصة بالموردين، زبائن، بنوك، الحكومة، منافسين...الخ</a:t>
            </a:r>
            <a:endParaRPr lang="en-US" sz="2000" b="1" dirty="0"/>
          </a:p>
        </p:txBody>
      </p:sp>
    </p:spTree>
    <p:extLst>
      <p:ext uri="{BB962C8B-B14F-4D97-AF65-F5344CB8AC3E}">
        <p14:creationId xmlns:p14="http://schemas.microsoft.com/office/powerpoint/2010/main" val="417661796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42" presetClass="entr" presetSubtype="0" fill="hold" nodeType="afterEffect">
                                  <p:stCondLst>
                                    <p:cond delay="50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500"/>
                                        <p:tgtEl>
                                          <p:spTgt spid="11"/>
                                        </p:tgtEl>
                                      </p:cBhvr>
                                    </p:animEffect>
                                    <p:anim calcmode="lin" valueType="num">
                                      <p:cBhvr>
                                        <p:cTn id="12" dur="500" fill="hold"/>
                                        <p:tgtEl>
                                          <p:spTgt spid="11"/>
                                        </p:tgtEl>
                                        <p:attrNameLst>
                                          <p:attrName>ppt_x</p:attrName>
                                        </p:attrNameLst>
                                      </p:cBhvr>
                                      <p:tavLst>
                                        <p:tav tm="0">
                                          <p:val>
                                            <p:strVal val="#ppt_x"/>
                                          </p:val>
                                        </p:tav>
                                        <p:tav tm="100000">
                                          <p:val>
                                            <p:strVal val="#ppt_x"/>
                                          </p:val>
                                        </p:tav>
                                      </p:tavLst>
                                    </p:anim>
                                    <p:anim calcmode="lin" valueType="num">
                                      <p:cBhvr>
                                        <p:cTn id="13" dur="500" fill="hold"/>
                                        <p:tgtEl>
                                          <p:spTgt spid="11"/>
                                        </p:tgtEl>
                                        <p:attrNameLst>
                                          <p:attrName>ppt_y</p:attrName>
                                        </p:attrNameLst>
                                      </p:cBhvr>
                                      <p:tavLst>
                                        <p:tav tm="0">
                                          <p:val>
                                            <p:strVal val="#ppt_y+.1"/>
                                          </p:val>
                                        </p:tav>
                                        <p:tav tm="100000">
                                          <p:val>
                                            <p:strVal val="#ppt_y"/>
                                          </p:val>
                                        </p:tav>
                                      </p:tavLst>
                                    </p:anim>
                                  </p:childTnLst>
                                </p:cTn>
                              </p:par>
                            </p:childTnLst>
                          </p:cTn>
                        </p:par>
                        <p:par>
                          <p:cTn id="14" fill="hold">
                            <p:stCondLst>
                              <p:cond delay="1750"/>
                            </p:stCondLst>
                            <p:childTnLst>
                              <p:par>
                                <p:cTn id="15" presetID="42" presetClass="entr" presetSubtype="0" fill="hold" grpId="0" nodeType="afterEffect">
                                  <p:stCondLst>
                                    <p:cond delay="50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anim calcmode="lin" valueType="num">
                                      <p:cBhvr>
                                        <p:cTn id="18" dur="500" fill="hold"/>
                                        <p:tgtEl>
                                          <p:spTgt spid="5"/>
                                        </p:tgtEl>
                                        <p:attrNameLst>
                                          <p:attrName>ppt_x</p:attrName>
                                        </p:attrNameLst>
                                      </p:cBhvr>
                                      <p:tavLst>
                                        <p:tav tm="0">
                                          <p:val>
                                            <p:strVal val="#ppt_x"/>
                                          </p:val>
                                        </p:tav>
                                        <p:tav tm="100000">
                                          <p:val>
                                            <p:strVal val="#ppt_x"/>
                                          </p:val>
                                        </p:tav>
                                      </p:tavLst>
                                    </p:anim>
                                    <p:anim calcmode="lin" valueType="num">
                                      <p:cBhvr>
                                        <p:cTn id="19" dur="500" fill="hold"/>
                                        <p:tgtEl>
                                          <p:spTgt spid="5"/>
                                        </p:tgtEl>
                                        <p:attrNameLst>
                                          <p:attrName>ppt_y</p:attrName>
                                        </p:attrNameLst>
                                      </p:cBhvr>
                                      <p:tavLst>
                                        <p:tav tm="0">
                                          <p:val>
                                            <p:strVal val="#ppt_y+.1"/>
                                          </p:val>
                                        </p:tav>
                                        <p:tav tm="100000">
                                          <p:val>
                                            <p:strVal val="#ppt_y"/>
                                          </p:val>
                                        </p:tav>
                                      </p:tavLst>
                                    </p:anim>
                                  </p:childTnLst>
                                </p:cTn>
                              </p:par>
                            </p:childTnLst>
                          </p:cTn>
                        </p:par>
                        <p:par>
                          <p:cTn id="20" fill="hold">
                            <p:stCondLst>
                              <p:cond delay="2750"/>
                            </p:stCondLst>
                            <p:childTnLst>
                              <p:par>
                                <p:cTn id="21" presetID="42" presetClass="entr" presetSubtype="0" fill="hold" grpId="0" nodeType="afterEffect">
                                  <p:stCondLst>
                                    <p:cond delay="50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500"/>
                                        <p:tgtEl>
                                          <p:spTgt spid="15"/>
                                        </p:tgtEl>
                                      </p:cBhvr>
                                    </p:animEffect>
                                    <p:anim calcmode="lin" valueType="num">
                                      <p:cBhvr>
                                        <p:cTn id="24" dur="500" fill="hold"/>
                                        <p:tgtEl>
                                          <p:spTgt spid="15"/>
                                        </p:tgtEl>
                                        <p:attrNameLst>
                                          <p:attrName>ppt_x</p:attrName>
                                        </p:attrNameLst>
                                      </p:cBhvr>
                                      <p:tavLst>
                                        <p:tav tm="0">
                                          <p:val>
                                            <p:strVal val="#ppt_x"/>
                                          </p:val>
                                        </p:tav>
                                        <p:tav tm="100000">
                                          <p:val>
                                            <p:strVal val="#ppt_x"/>
                                          </p:val>
                                        </p:tav>
                                      </p:tavLst>
                                    </p:anim>
                                    <p:anim calcmode="lin" valueType="num">
                                      <p:cBhvr>
                                        <p:cTn id="25" dur="500" fill="hold"/>
                                        <p:tgtEl>
                                          <p:spTgt spid="15"/>
                                        </p:tgtEl>
                                        <p:attrNameLst>
                                          <p:attrName>ppt_y</p:attrName>
                                        </p:attrNameLst>
                                      </p:cBhvr>
                                      <p:tavLst>
                                        <p:tav tm="0">
                                          <p:val>
                                            <p:strVal val="#ppt_y+.1"/>
                                          </p:val>
                                        </p:tav>
                                        <p:tav tm="100000">
                                          <p:val>
                                            <p:strVal val="#ppt_y"/>
                                          </p:val>
                                        </p:tav>
                                      </p:tavLst>
                                    </p:anim>
                                  </p:childTnLst>
                                </p:cTn>
                              </p:par>
                            </p:childTnLst>
                          </p:cTn>
                        </p:par>
                        <p:par>
                          <p:cTn id="26" fill="hold">
                            <p:stCondLst>
                              <p:cond delay="3750"/>
                            </p:stCondLst>
                            <p:childTnLst>
                              <p:par>
                                <p:cTn id="27" presetID="42" presetClass="entr" presetSubtype="0" fill="hold" nodeType="afterEffect">
                                  <p:stCondLst>
                                    <p:cond delay="50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500"/>
                                        <p:tgtEl>
                                          <p:spTgt spid="12"/>
                                        </p:tgtEl>
                                      </p:cBhvr>
                                    </p:animEffect>
                                    <p:anim calcmode="lin" valueType="num">
                                      <p:cBhvr>
                                        <p:cTn id="30" dur="500" fill="hold"/>
                                        <p:tgtEl>
                                          <p:spTgt spid="12"/>
                                        </p:tgtEl>
                                        <p:attrNameLst>
                                          <p:attrName>ppt_x</p:attrName>
                                        </p:attrNameLst>
                                      </p:cBhvr>
                                      <p:tavLst>
                                        <p:tav tm="0">
                                          <p:val>
                                            <p:strVal val="#ppt_x"/>
                                          </p:val>
                                        </p:tav>
                                        <p:tav tm="100000">
                                          <p:val>
                                            <p:strVal val="#ppt_x"/>
                                          </p:val>
                                        </p:tav>
                                      </p:tavLst>
                                    </p:anim>
                                    <p:anim calcmode="lin" valueType="num">
                                      <p:cBhvr>
                                        <p:cTn id="31" dur="500" fill="hold"/>
                                        <p:tgtEl>
                                          <p:spTgt spid="12"/>
                                        </p:tgtEl>
                                        <p:attrNameLst>
                                          <p:attrName>ppt_y</p:attrName>
                                        </p:attrNameLst>
                                      </p:cBhvr>
                                      <p:tavLst>
                                        <p:tav tm="0">
                                          <p:val>
                                            <p:strVal val="#ppt_y+.1"/>
                                          </p:val>
                                        </p:tav>
                                        <p:tav tm="100000">
                                          <p:val>
                                            <p:strVal val="#ppt_y"/>
                                          </p:val>
                                        </p:tav>
                                      </p:tavLst>
                                    </p:anim>
                                  </p:childTnLst>
                                </p:cTn>
                              </p:par>
                            </p:childTnLst>
                          </p:cTn>
                        </p:par>
                        <p:par>
                          <p:cTn id="32" fill="hold">
                            <p:stCondLst>
                              <p:cond delay="4750"/>
                            </p:stCondLst>
                            <p:childTnLst>
                              <p:par>
                                <p:cTn id="33" presetID="42" presetClass="entr" presetSubtype="0" fill="hold" grpId="0" nodeType="afterEffect">
                                  <p:stCondLst>
                                    <p:cond delay="50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500"/>
                                        <p:tgtEl>
                                          <p:spTgt spid="6"/>
                                        </p:tgtEl>
                                      </p:cBhvr>
                                    </p:animEffect>
                                    <p:anim calcmode="lin" valueType="num">
                                      <p:cBhvr>
                                        <p:cTn id="36" dur="500" fill="hold"/>
                                        <p:tgtEl>
                                          <p:spTgt spid="6"/>
                                        </p:tgtEl>
                                        <p:attrNameLst>
                                          <p:attrName>ppt_x</p:attrName>
                                        </p:attrNameLst>
                                      </p:cBhvr>
                                      <p:tavLst>
                                        <p:tav tm="0">
                                          <p:val>
                                            <p:strVal val="#ppt_x"/>
                                          </p:val>
                                        </p:tav>
                                        <p:tav tm="100000">
                                          <p:val>
                                            <p:strVal val="#ppt_x"/>
                                          </p:val>
                                        </p:tav>
                                      </p:tavLst>
                                    </p:anim>
                                    <p:anim calcmode="lin" valueType="num">
                                      <p:cBhvr>
                                        <p:cTn id="37" dur="500" fill="hold"/>
                                        <p:tgtEl>
                                          <p:spTgt spid="6"/>
                                        </p:tgtEl>
                                        <p:attrNameLst>
                                          <p:attrName>ppt_y</p:attrName>
                                        </p:attrNameLst>
                                      </p:cBhvr>
                                      <p:tavLst>
                                        <p:tav tm="0">
                                          <p:val>
                                            <p:strVal val="#ppt_y+.1"/>
                                          </p:val>
                                        </p:tav>
                                        <p:tav tm="100000">
                                          <p:val>
                                            <p:strVal val="#ppt_y"/>
                                          </p:val>
                                        </p:tav>
                                      </p:tavLst>
                                    </p:anim>
                                  </p:childTnLst>
                                </p:cTn>
                              </p:par>
                            </p:childTnLst>
                          </p:cTn>
                        </p:par>
                        <p:par>
                          <p:cTn id="38" fill="hold">
                            <p:stCondLst>
                              <p:cond delay="5750"/>
                            </p:stCondLst>
                            <p:childTnLst>
                              <p:par>
                                <p:cTn id="39" presetID="42" presetClass="entr" presetSubtype="0" fill="hold" grpId="0" nodeType="afterEffect">
                                  <p:stCondLst>
                                    <p:cond delay="500"/>
                                  </p:stCondLst>
                                  <p:childTnLst>
                                    <p:set>
                                      <p:cBhvr>
                                        <p:cTn id="40" dur="1" fill="hold">
                                          <p:stCondLst>
                                            <p:cond delay="0"/>
                                          </p:stCondLst>
                                        </p:cTn>
                                        <p:tgtEl>
                                          <p:spTgt spid="16"/>
                                        </p:tgtEl>
                                        <p:attrNameLst>
                                          <p:attrName>style.visibility</p:attrName>
                                        </p:attrNameLst>
                                      </p:cBhvr>
                                      <p:to>
                                        <p:strVal val="visible"/>
                                      </p:to>
                                    </p:set>
                                    <p:animEffect transition="in" filter="fade">
                                      <p:cBhvr>
                                        <p:cTn id="41" dur="500"/>
                                        <p:tgtEl>
                                          <p:spTgt spid="16"/>
                                        </p:tgtEl>
                                      </p:cBhvr>
                                    </p:animEffect>
                                    <p:anim calcmode="lin" valueType="num">
                                      <p:cBhvr>
                                        <p:cTn id="42" dur="500" fill="hold"/>
                                        <p:tgtEl>
                                          <p:spTgt spid="16"/>
                                        </p:tgtEl>
                                        <p:attrNameLst>
                                          <p:attrName>ppt_x</p:attrName>
                                        </p:attrNameLst>
                                      </p:cBhvr>
                                      <p:tavLst>
                                        <p:tav tm="0">
                                          <p:val>
                                            <p:strVal val="#ppt_x"/>
                                          </p:val>
                                        </p:tav>
                                        <p:tav tm="100000">
                                          <p:val>
                                            <p:strVal val="#ppt_x"/>
                                          </p:val>
                                        </p:tav>
                                      </p:tavLst>
                                    </p:anim>
                                    <p:anim calcmode="lin" valueType="num">
                                      <p:cBhvr>
                                        <p:cTn id="43" dur="5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15"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t>هنـــــــــــاك مصــــــادر أخرى نذكرهــــــــا: </a:t>
            </a:r>
            <a:endParaRPr lang="en-US" b="1" dirty="0"/>
          </a:p>
        </p:txBody>
      </p:sp>
      <p:sp>
        <p:nvSpPr>
          <p:cNvPr id="3" name="Espace réservé du contenu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endParaRPr lang="en-US" dirty="0"/>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
        <p:nvSpPr>
          <p:cNvPr id="9" name="Rectangle avec flèche vers la gauche 8"/>
          <p:cNvSpPr/>
          <p:nvPr/>
        </p:nvSpPr>
        <p:spPr>
          <a:xfrm>
            <a:off x="6141493" y="2408337"/>
            <a:ext cx="4094685" cy="968991"/>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bg1"/>
                </a:solidFill>
              </a:rPr>
              <a:t>المصادر الوثائقية/ والشفهية</a:t>
            </a:r>
            <a:endParaRPr lang="en-US" sz="2000" b="1" dirty="0">
              <a:solidFill>
                <a:schemeClr val="bg1"/>
              </a:solidFill>
            </a:endParaRPr>
          </a:p>
        </p:txBody>
      </p:sp>
      <p:sp>
        <p:nvSpPr>
          <p:cNvPr id="10" name="Rectangle avec flèche vers la gauche 9"/>
          <p:cNvSpPr/>
          <p:nvPr/>
        </p:nvSpPr>
        <p:spPr>
          <a:xfrm>
            <a:off x="6160258" y="3460216"/>
            <a:ext cx="4057154" cy="968991"/>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bg1"/>
                </a:solidFill>
              </a:rPr>
              <a:t>المصادر الأولية (المباشرة)</a:t>
            </a:r>
            <a:endParaRPr lang="en-US" sz="2000" b="1" dirty="0">
              <a:solidFill>
                <a:schemeClr val="bg1"/>
              </a:solidFill>
            </a:endParaRPr>
          </a:p>
        </p:txBody>
      </p:sp>
      <p:sp>
        <p:nvSpPr>
          <p:cNvPr id="11" name="Rectangle avec flèche vers la gauche 10"/>
          <p:cNvSpPr/>
          <p:nvPr/>
        </p:nvSpPr>
        <p:spPr>
          <a:xfrm>
            <a:off x="6141493" y="4709761"/>
            <a:ext cx="4152688" cy="968991"/>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000" b="1" dirty="0" smtClean="0">
                <a:solidFill>
                  <a:schemeClr val="bg1"/>
                </a:solidFill>
              </a:rPr>
              <a:t>المصادر الثانوية</a:t>
            </a:r>
            <a:endParaRPr lang="en-US" sz="2000" b="1" dirty="0">
              <a:solidFill>
                <a:schemeClr val="bg1"/>
              </a:solidFill>
            </a:endParaRPr>
          </a:p>
        </p:txBody>
      </p:sp>
      <p:sp>
        <p:nvSpPr>
          <p:cNvPr id="12" name="Rectangle 11"/>
          <p:cNvSpPr/>
          <p:nvPr/>
        </p:nvSpPr>
        <p:spPr>
          <a:xfrm>
            <a:off x="1091821" y="2408337"/>
            <a:ext cx="4885899" cy="883999"/>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2000" b="1" dirty="0" smtClean="0">
                <a:solidFill>
                  <a:schemeClr val="bg1"/>
                </a:solidFill>
              </a:rPr>
              <a:t>تعتمد أساسا على  البيانات من الوثائق/ ندوات ملتقيات...الخ</a:t>
            </a:r>
            <a:endParaRPr lang="en-US" sz="2000" b="1" dirty="0">
              <a:solidFill>
                <a:schemeClr val="bg1"/>
              </a:solidFill>
            </a:endParaRPr>
          </a:p>
        </p:txBody>
      </p:sp>
      <p:sp>
        <p:nvSpPr>
          <p:cNvPr id="13" name="Rectangle 12"/>
          <p:cNvSpPr/>
          <p:nvPr/>
        </p:nvSpPr>
        <p:spPr>
          <a:xfrm>
            <a:off x="1091821" y="3419531"/>
            <a:ext cx="4885899" cy="883999"/>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000" b="1" dirty="0" smtClean="0">
                <a:solidFill>
                  <a:schemeClr val="bg1"/>
                </a:solidFill>
              </a:rPr>
              <a:t>مصادر التي لها علاقة مباشرة بموضوع الدراسة عن طريق الباحث أو من ينوب عنه</a:t>
            </a:r>
            <a:endParaRPr lang="en-US" sz="2000" b="1" dirty="0">
              <a:solidFill>
                <a:schemeClr val="bg1"/>
              </a:solidFill>
            </a:endParaRPr>
          </a:p>
        </p:txBody>
      </p:sp>
      <p:sp>
        <p:nvSpPr>
          <p:cNvPr id="14" name="Rectangle 13"/>
          <p:cNvSpPr/>
          <p:nvPr/>
        </p:nvSpPr>
        <p:spPr>
          <a:xfrm>
            <a:off x="1091821" y="4429207"/>
            <a:ext cx="4885899" cy="1381305"/>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b="1" dirty="0" smtClean="0">
                <a:solidFill>
                  <a:schemeClr val="bg1"/>
                </a:solidFill>
              </a:rPr>
              <a:t>وهي التي تحتوي على معلومات منقولة عن مصادر أولية، بشكل مباشر أو غير مباشر. فيعتمد الباحث على بيانات لم يساهم في جمعها </a:t>
            </a:r>
            <a:r>
              <a:rPr lang="ar-DZ" b="1" dirty="0" err="1" smtClean="0">
                <a:solidFill>
                  <a:schemeClr val="bg1"/>
                </a:solidFill>
              </a:rPr>
              <a:t>وتويبها</a:t>
            </a:r>
            <a:r>
              <a:rPr lang="ar-DZ" b="1" dirty="0" smtClean="0">
                <a:solidFill>
                  <a:schemeClr val="bg1"/>
                </a:solidFill>
              </a:rPr>
              <a:t> وتصنيفها، مثل السجلات، دوريات، كتب، تقارير حكومية وغير </a:t>
            </a:r>
            <a:r>
              <a:rPr lang="ar-DZ" b="1" dirty="0" err="1" smtClean="0">
                <a:solidFill>
                  <a:schemeClr val="bg1"/>
                </a:solidFill>
              </a:rPr>
              <a:t>حكومية..الخ</a:t>
            </a:r>
            <a:endParaRPr lang="en-US" b="1" dirty="0">
              <a:solidFill>
                <a:schemeClr val="bg1"/>
              </a:solidFill>
            </a:endParaRPr>
          </a:p>
        </p:txBody>
      </p:sp>
    </p:spTree>
    <p:extLst>
      <p:ext uri="{BB962C8B-B14F-4D97-AF65-F5344CB8AC3E}">
        <p14:creationId xmlns:p14="http://schemas.microsoft.com/office/powerpoint/2010/main" val="1897710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42" presetClass="entr" presetSubtype="0" fill="hold" grpId="0" nodeType="afterEffect">
                                  <p:stCondLst>
                                    <p:cond delay="75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anim calcmode="lin" valueType="num">
                                      <p:cBhvr>
                                        <p:cTn id="12" dur="500" fill="hold"/>
                                        <p:tgtEl>
                                          <p:spTgt spid="9"/>
                                        </p:tgtEl>
                                        <p:attrNameLst>
                                          <p:attrName>ppt_x</p:attrName>
                                        </p:attrNameLst>
                                      </p:cBhvr>
                                      <p:tavLst>
                                        <p:tav tm="0">
                                          <p:val>
                                            <p:strVal val="#ppt_x"/>
                                          </p:val>
                                        </p:tav>
                                        <p:tav tm="100000">
                                          <p:val>
                                            <p:strVal val="#ppt_x"/>
                                          </p:val>
                                        </p:tav>
                                      </p:tavLst>
                                    </p:anim>
                                    <p:anim calcmode="lin" valueType="num">
                                      <p:cBhvr>
                                        <p:cTn id="13" dur="500" fill="hold"/>
                                        <p:tgtEl>
                                          <p:spTgt spid="9"/>
                                        </p:tgtEl>
                                        <p:attrNameLst>
                                          <p:attrName>ppt_y</p:attrName>
                                        </p:attrNameLst>
                                      </p:cBhvr>
                                      <p:tavLst>
                                        <p:tav tm="0">
                                          <p:val>
                                            <p:strVal val="#ppt_y+.1"/>
                                          </p:val>
                                        </p:tav>
                                        <p:tav tm="100000">
                                          <p:val>
                                            <p:strVal val="#ppt_y"/>
                                          </p:val>
                                        </p:tav>
                                      </p:tavLst>
                                    </p:anim>
                                  </p:childTnLst>
                                </p:cTn>
                              </p:par>
                            </p:childTnLst>
                          </p:cTn>
                        </p:par>
                        <p:par>
                          <p:cTn id="14" fill="hold">
                            <p:stCondLst>
                              <p:cond delay="2000"/>
                            </p:stCondLst>
                            <p:childTnLst>
                              <p:par>
                                <p:cTn id="15" presetID="42" presetClass="entr" presetSubtype="0" fill="hold" grpId="0" nodeType="afterEffect">
                                  <p:stCondLst>
                                    <p:cond delay="75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anim calcmode="lin" valueType="num">
                                      <p:cBhvr>
                                        <p:cTn id="18" dur="500" fill="hold"/>
                                        <p:tgtEl>
                                          <p:spTgt spid="12"/>
                                        </p:tgtEl>
                                        <p:attrNameLst>
                                          <p:attrName>ppt_x</p:attrName>
                                        </p:attrNameLst>
                                      </p:cBhvr>
                                      <p:tavLst>
                                        <p:tav tm="0">
                                          <p:val>
                                            <p:strVal val="#ppt_x"/>
                                          </p:val>
                                        </p:tav>
                                        <p:tav tm="100000">
                                          <p:val>
                                            <p:strVal val="#ppt_x"/>
                                          </p:val>
                                        </p:tav>
                                      </p:tavLst>
                                    </p:anim>
                                    <p:anim calcmode="lin" valueType="num">
                                      <p:cBhvr>
                                        <p:cTn id="19" dur="500" fill="hold"/>
                                        <p:tgtEl>
                                          <p:spTgt spid="12"/>
                                        </p:tgtEl>
                                        <p:attrNameLst>
                                          <p:attrName>ppt_y</p:attrName>
                                        </p:attrNameLst>
                                      </p:cBhvr>
                                      <p:tavLst>
                                        <p:tav tm="0">
                                          <p:val>
                                            <p:strVal val="#ppt_y+.1"/>
                                          </p:val>
                                        </p:tav>
                                        <p:tav tm="100000">
                                          <p:val>
                                            <p:strVal val="#ppt_y"/>
                                          </p:val>
                                        </p:tav>
                                      </p:tavLst>
                                    </p:anim>
                                  </p:childTnLst>
                                </p:cTn>
                              </p:par>
                            </p:childTnLst>
                          </p:cTn>
                        </p:par>
                        <p:par>
                          <p:cTn id="20" fill="hold">
                            <p:stCondLst>
                              <p:cond delay="3250"/>
                            </p:stCondLst>
                            <p:childTnLst>
                              <p:par>
                                <p:cTn id="21" presetID="42" presetClass="entr" presetSubtype="0" fill="hold" grpId="0" nodeType="afterEffect">
                                  <p:stCondLst>
                                    <p:cond delay="75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anim calcmode="lin" valueType="num">
                                      <p:cBhvr>
                                        <p:cTn id="24" dur="500" fill="hold"/>
                                        <p:tgtEl>
                                          <p:spTgt spid="10"/>
                                        </p:tgtEl>
                                        <p:attrNameLst>
                                          <p:attrName>ppt_x</p:attrName>
                                        </p:attrNameLst>
                                      </p:cBhvr>
                                      <p:tavLst>
                                        <p:tav tm="0">
                                          <p:val>
                                            <p:strVal val="#ppt_x"/>
                                          </p:val>
                                        </p:tav>
                                        <p:tav tm="100000">
                                          <p:val>
                                            <p:strVal val="#ppt_x"/>
                                          </p:val>
                                        </p:tav>
                                      </p:tavLst>
                                    </p:anim>
                                    <p:anim calcmode="lin" valueType="num">
                                      <p:cBhvr>
                                        <p:cTn id="25" dur="500" fill="hold"/>
                                        <p:tgtEl>
                                          <p:spTgt spid="10"/>
                                        </p:tgtEl>
                                        <p:attrNameLst>
                                          <p:attrName>ppt_y</p:attrName>
                                        </p:attrNameLst>
                                      </p:cBhvr>
                                      <p:tavLst>
                                        <p:tav tm="0">
                                          <p:val>
                                            <p:strVal val="#ppt_y+.1"/>
                                          </p:val>
                                        </p:tav>
                                        <p:tav tm="100000">
                                          <p:val>
                                            <p:strVal val="#ppt_y"/>
                                          </p:val>
                                        </p:tav>
                                      </p:tavLst>
                                    </p:anim>
                                  </p:childTnLst>
                                </p:cTn>
                              </p:par>
                            </p:childTnLst>
                          </p:cTn>
                        </p:par>
                        <p:par>
                          <p:cTn id="26" fill="hold">
                            <p:stCondLst>
                              <p:cond delay="4500"/>
                            </p:stCondLst>
                            <p:childTnLst>
                              <p:par>
                                <p:cTn id="27" presetID="42" presetClass="entr" presetSubtype="0" fill="hold" grpId="0" nodeType="afterEffect">
                                  <p:stCondLst>
                                    <p:cond delay="750"/>
                                  </p:stCondLst>
                                  <p:childTnLst>
                                    <p:set>
                                      <p:cBhvr>
                                        <p:cTn id="28" dur="1" fill="hold">
                                          <p:stCondLst>
                                            <p:cond delay="0"/>
                                          </p:stCondLst>
                                        </p:cTn>
                                        <p:tgtEl>
                                          <p:spTgt spid="13"/>
                                        </p:tgtEl>
                                        <p:attrNameLst>
                                          <p:attrName>style.visibility</p:attrName>
                                        </p:attrNameLst>
                                      </p:cBhvr>
                                      <p:to>
                                        <p:strVal val="visible"/>
                                      </p:to>
                                    </p:set>
                                    <p:animEffect transition="in" filter="fade">
                                      <p:cBhvr>
                                        <p:cTn id="29" dur="500"/>
                                        <p:tgtEl>
                                          <p:spTgt spid="13"/>
                                        </p:tgtEl>
                                      </p:cBhvr>
                                    </p:animEffect>
                                    <p:anim calcmode="lin" valueType="num">
                                      <p:cBhvr>
                                        <p:cTn id="30" dur="500" fill="hold"/>
                                        <p:tgtEl>
                                          <p:spTgt spid="13"/>
                                        </p:tgtEl>
                                        <p:attrNameLst>
                                          <p:attrName>ppt_x</p:attrName>
                                        </p:attrNameLst>
                                      </p:cBhvr>
                                      <p:tavLst>
                                        <p:tav tm="0">
                                          <p:val>
                                            <p:strVal val="#ppt_x"/>
                                          </p:val>
                                        </p:tav>
                                        <p:tav tm="100000">
                                          <p:val>
                                            <p:strVal val="#ppt_x"/>
                                          </p:val>
                                        </p:tav>
                                      </p:tavLst>
                                    </p:anim>
                                    <p:anim calcmode="lin" valueType="num">
                                      <p:cBhvr>
                                        <p:cTn id="31" dur="500" fill="hold"/>
                                        <p:tgtEl>
                                          <p:spTgt spid="13"/>
                                        </p:tgtEl>
                                        <p:attrNameLst>
                                          <p:attrName>ppt_y</p:attrName>
                                        </p:attrNameLst>
                                      </p:cBhvr>
                                      <p:tavLst>
                                        <p:tav tm="0">
                                          <p:val>
                                            <p:strVal val="#ppt_y+.1"/>
                                          </p:val>
                                        </p:tav>
                                        <p:tav tm="100000">
                                          <p:val>
                                            <p:strVal val="#ppt_y"/>
                                          </p:val>
                                        </p:tav>
                                      </p:tavLst>
                                    </p:anim>
                                  </p:childTnLst>
                                </p:cTn>
                              </p:par>
                            </p:childTnLst>
                          </p:cTn>
                        </p:par>
                        <p:par>
                          <p:cTn id="32" fill="hold">
                            <p:stCondLst>
                              <p:cond delay="5750"/>
                            </p:stCondLst>
                            <p:childTnLst>
                              <p:par>
                                <p:cTn id="33" presetID="42" presetClass="entr" presetSubtype="0" fill="hold" grpId="0" nodeType="afterEffect">
                                  <p:stCondLst>
                                    <p:cond delay="75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500"/>
                                        <p:tgtEl>
                                          <p:spTgt spid="11"/>
                                        </p:tgtEl>
                                      </p:cBhvr>
                                    </p:animEffect>
                                    <p:anim calcmode="lin" valueType="num">
                                      <p:cBhvr>
                                        <p:cTn id="36" dur="500" fill="hold"/>
                                        <p:tgtEl>
                                          <p:spTgt spid="11"/>
                                        </p:tgtEl>
                                        <p:attrNameLst>
                                          <p:attrName>ppt_x</p:attrName>
                                        </p:attrNameLst>
                                      </p:cBhvr>
                                      <p:tavLst>
                                        <p:tav tm="0">
                                          <p:val>
                                            <p:strVal val="#ppt_x"/>
                                          </p:val>
                                        </p:tav>
                                        <p:tav tm="100000">
                                          <p:val>
                                            <p:strVal val="#ppt_x"/>
                                          </p:val>
                                        </p:tav>
                                      </p:tavLst>
                                    </p:anim>
                                    <p:anim calcmode="lin" valueType="num">
                                      <p:cBhvr>
                                        <p:cTn id="37" dur="500" fill="hold"/>
                                        <p:tgtEl>
                                          <p:spTgt spid="11"/>
                                        </p:tgtEl>
                                        <p:attrNameLst>
                                          <p:attrName>ppt_y</p:attrName>
                                        </p:attrNameLst>
                                      </p:cBhvr>
                                      <p:tavLst>
                                        <p:tav tm="0">
                                          <p:val>
                                            <p:strVal val="#ppt_y+.1"/>
                                          </p:val>
                                        </p:tav>
                                        <p:tav tm="100000">
                                          <p:val>
                                            <p:strVal val="#ppt_y"/>
                                          </p:val>
                                        </p:tav>
                                      </p:tavLst>
                                    </p:anim>
                                  </p:childTnLst>
                                </p:cTn>
                              </p:par>
                            </p:childTnLst>
                          </p:cTn>
                        </p:par>
                        <p:par>
                          <p:cTn id="38" fill="hold">
                            <p:stCondLst>
                              <p:cond delay="7000"/>
                            </p:stCondLst>
                            <p:childTnLst>
                              <p:par>
                                <p:cTn id="39" presetID="42" presetClass="entr" presetSubtype="0" fill="hold" grpId="0" nodeType="afterEffect">
                                  <p:stCondLst>
                                    <p:cond delay="750"/>
                                  </p:stCondLst>
                                  <p:childTnLst>
                                    <p:set>
                                      <p:cBhvr>
                                        <p:cTn id="40" dur="1" fill="hold">
                                          <p:stCondLst>
                                            <p:cond delay="0"/>
                                          </p:stCondLst>
                                        </p:cTn>
                                        <p:tgtEl>
                                          <p:spTgt spid="14"/>
                                        </p:tgtEl>
                                        <p:attrNameLst>
                                          <p:attrName>style.visibility</p:attrName>
                                        </p:attrNameLst>
                                      </p:cBhvr>
                                      <p:to>
                                        <p:strVal val="visible"/>
                                      </p:to>
                                    </p:set>
                                    <p:animEffect transition="in" filter="fade">
                                      <p:cBhvr>
                                        <p:cTn id="41" dur="500"/>
                                        <p:tgtEl>
                                          <p:spTgt spid="14"/>
                                        </p:tgtEl>
                                      </p:cBhvr>
                                    </p:animEffect>
                                    <p:anim calcmode="lin" valueType="num">
                                      <p:cBhvr>
                                        <p:cTn id="42" dur="500" fill="hold"/>
                                        <p:tgtEl>
                                          <p:spTgt spid="14"/>
                                        </p:tgtEl>
                                        <p:attrNameLst>
                                          <p:attrName>ppt_x</p:attrName>
                                        </p:attrNameLst>
                                      </p:cBhvr>
                                      <p:tavLst>
                                        <p:tav tm="0">
                                          <p:val>
                                            <p:strVal val="#ppt_x"/>
                                          </p:val>
                                        </p:tav>
                                        <p:tav tm="100000">
                                          <p:val>
                                            <p:strVal val="#ppt_x"/>
                                          </p:val>
                                        </p:tav>
                                      </p:tavLst>
                                    </p:anim>
                                    <p:anim calcmode="lin" valueType="num">
                                      <p:cBhvr>
                                        <p:cTn id="43" dur="5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animBg="1"/>
      <p:bldP spid="11" grpId="0" animBg="1"/>
      <p:bldP spid="12" grpId="0" animBg="1"/>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sz="3200" b="1" dirty="0"/>
              <a:t>طرق </a:t>
            </a:r>
            <a:r>
              <a:rPr lang="ar-DZ" sz="3200" b="1" dirty="0" smtClean="0"/>
              <a:t>الحصــــــــول </a:t>
            </a:r>
            <a:r>
              <a:rPr lang="ar-DZ" sz="3200" b="1" dirty="0"/>
              <a:t>على </a:t>
            </a:r>
            <a:r>
              <a:rPr lang="ar-DZ" sz="3200" b="1" dirty="0" smtClean="0"/>
              <a:t>البيانــــــــات</a:t>
            </a:r>
            <a:endParaRPr lang="en-US" sz="3200" b="1" dirty="0"/>
          </a:p>
        </p:txBody>
      </p:sp>
      <p:sp>
        <p:nvSpPr>
          <p:cNvPr id="3" name="Espace réservé du texte 2"/>
          <p:cNvSpPr>
            <a:spLocks noGrp="1"/>
          </p:cNvSpPr>
          <p:nvPr>
            <p:ph type="body" idx="1"/>
          </p:nvPr>
        </p:nvSpPr>
        <p:spPr>
          <a:xfrm>
            <a:off x="3108090" y="2390745"/>
            <a:ext cx="4472327" cy="693135"/>
          </a:xfrm>
          <a:solidFill>
            <a:schemeClr val="accent4">
              <a:lumMod val="20000"/>
              <a:lumOff val="80000"/>
            </a:schemeClr>
          </a:solidFill>
        </p:spPr>
        <p:style>
          <a:lnRef idx="1">
            <a:schemeClr val="dk1"/>
          </a:lnRef>
          <a:fillRef idx="2">
            <a:schemeClr val="dk1"/>
          </a:fillRef>
          <a:effectRef idx="1">
            <a:schemeClr val="dk1"/>
          </a:effectRef>
          <a:fontRef idx="minor">
            <a:schemeClr val="dk1"/>
          </a:fontRef>
        </p:style>
        <p:txBody>
          <a:bodyPr/>
          <a:lstStyle/>
          <a:p>
            <a:pPr algn="ctr" rtl="1"/>
            <a:r>
              <a:rPr lang="ar-DZ" dirty="0" smtClean="0"/>
              <a:t>الملاحظة</a:t>
            </a:r>
            <a:endParaRPr lang="en-US" dirty="0"/>
          </a:p>
        </p:txBody>
      </p:sp>
      <p:sp>
        <p:nvSpPr>
          <p:cNvPr id="4" name="Espace réservé du contenu 3"/>
          <p:cNvSpPr>
            <a:spLocks noGrp="1"/>
          </p:cNvSpPr>
          <p:nvPr>
            <p:ph sz="half" idx="2"/>
          </p:nvPr>
        </p:nvSpPr>
        <p:spPr>
          <a:xfrm>
            <a:off x="5736135" y="3688927"/>
            <a:ext cx="4698355" cy="2906179"/>
          </a:xfrm>
        </p:spPr>
        <p:style>
          <a:lnRef idx="1">
            <a:schemeClr val="accent1"/>
          </a:lnRef>
          <a:fillRef idx="3">
            <a:schemeClr val="accent1"/>
          </a:fillRef>
          <a:effectRef idx="2">
            <a:schemeClr val="accent1"/>
          </a:effectRef>
          <a:fontRef idx="minor">
            <a:schemeClr val="lt1"/>
          </a:fontRef>
        </p:style>
        <p:txBody>
          <a:bodyPr>
            <a:normAutofit/>
          </a:bodyPr>
          <a:lstStyle/>
          <a:p>
            <a:pPr marL="0" indent="0" algn="ctr" rtl="1">
              <a:lnSpc>
                <a:spcPct val="150000"/>
              </a:lnSpc>
              <a:buNone/>
            </a:pPr>
            <a:r>
              <a:rPr lang="ar-DZ" b="1" dirty="0" smtClean="0">
                <a:solidFill>
                  <a:schemeClr val="bg1"/>
                </a:solidFill>
              </a:rPr>
              <a:t>هي </a:t>
            </a:r>
            <a:r>
              <a:rPr lang="ar-DZ" b="1" dirty="0">
                <a:solidFill>
                  <a:schemeClr val="bg1"/>
                </a:solidFill>
              </a:rPr>
              <a:t>طريقة منهجية لدراسة حالة أو ظاهرة معينة وذلك من </a:t>
            </a:r>
            <a:r>
              <a:rPr lang="ar-DZ" b="1" dirty="0" smtClean="0">
                <a:solidFill>
                  <a:schemeClr val="bg1"/>
                </a:solidFill>
              </a:rPr>
              <a:t>خلال </a:t>
            </a:r>
            <a:r>
              <a:rPr lang="ar-DZ" b="1" dirty="0">
                <a:solidFill>
                  <a:schemeClr val="bg1"/>
                </a:solidFill>
              </a:rPr>
              <a:t>مراقبتها </a:t>
            </a:r>
            <a:r>
              <a:rPr lang="ar-DZ" b="1" dirty="0" smtClean="0">
                <a:solidFill>
                  <a:schemeClr val="bg1"/>
                </a:solidFill>
              </a:rPr>
              <a:t>بهدف </a:t>
            </a:r>
            <a:r>
              <a:rPr lang="ar-DZ" b="1" dirty="0">
                <a:solidFill>
                  <a:schemeClr val="bg1"/>
                </a:solidFill>
              </a:rPr>
              <a:t>تفسريها واكتشاف </a:t>
            </a:r>
            <a:r>
              <a:rPr lang="ar-DZ" b="1" dirty="0" smtClean="0">
                <a:solidFill>
                  <a:schemeClr val="bg1"/>
                </a:solidFill>
              </a:rPr>
              <a:t>أسبابها </a:t>
            </a:r>
            <a:r>
              <a:rPr lang="ar-DZ" b="1" dirty="0">
                <a:solidFill>
                  <a:schemeClr val="bg1"/>
                </a:solidFill>
              </a:rPr>
              <a:t>والبحث عن حلول </a:t>
            </a:r>
            <a:r>
              <a:rPr lang="ar-DZ" b="1" dirty="0" smtClean="0">
                <a:solidFill>
                  <a:schemeClr val="bg1"/>
                </a:solidFill>
              </a:rPr>
              <a:t>هها. ويمكن </a:t>
            </a:r>
            <a:r>
              <a:rPr lang="ar-DZ" b="1" dirty="0">
                <a:solidFill>
                  <a:schemeClr val="bg1"/>
                </a:solidFill>
              </a:rPr>
              <a:t>ذكر بعض </a:t>
            </a:r>
            <a:r>
              <a:rPr lang="ar-DZ" b="1" dirty="0" smtClean="0">
                <a:solidFill>
                  <a:schemeClr val="bg1"/>
                </a:solidFill>
              </a:rPr>
              <a:t>مزايا </a:t>
            </a:r>
            <a:r>
              <a:rPr lang="ar-DZ" b="1" dirty="0">
                <a:solidFill>
                  <a:schemeClr val="bg1"/>
                </a:solidFill>
              </a:rPr>
              <a:t>وعيوب </a:t>
            </a:r>
            <a:r>
              <a:rPr lang="ar-DZ" b="1" dirty="0" smtClean="0">
                <a:solidFill>
                  <a:schemeClr val="bg1"/>
                </a:solidFill>
              </a:rPr>
              <a:t>الملاحظة </a:t>
            </a:r>
            <a:r>
              <a:rPr lang="ar-DZ" b="1" dirty="0">
                <a:solidFill>
                  <a:schemeClr val="bg1"/>
                </a:solidFill>
              </a:rPr>
              <a:t>فيما يلي:</a:t>
            </a:r>
            <a:endParaRPr lang="en-US" b="1" dirty="0">
              <a:solidFill>
                <a:schemeClr val="bg1"/>
              </a:solidFill>
            </a:endParaRPr>
          </a:p>
        </p:txBody>
      </p:sp>
      <p:sp>
        <p:nvSpPr>
          <p:cNvPr id="5" name="Espace réservé du texte 4"/>
          <p:cNvSpPr>
            <a:spLocks noGrp="1"/>
          </p:cNvSpPr>
          <p:nvPr>
            <p:ph type="body" sz="quarter" idx="3"/>
          </p:nvPr>
        </p:nvSpPr>
        <p:spPr>
          <a:xfrm>
            <a:off x="284537" y="1632279"/>
            <a:ext cx="9901071" cy="692076"/>
          </a:xfrm>
        </p:spPr>
        <p:style>
          <a:lnRef idx="2">
            <a:schemeClr val="dk1"/>
          </a:lnRef>
          <a:fillRef idx="1">
            <a:schemeClr val="lt1"/>
          </a:fillRef>
          <a:effectRef idx="0">
            <a:schemeClr val="dk1"/>
          </a:effectRef>
          <a:fontRef idx="minor">
            <a:schemeClr val="dk1"/>
          </a:fontRef>
        </p:style>
        <p:txBody>
          <a:bodyPr>
            <a:noAutofit/>
          </a:bodyPr>
          <a:lstStyle/>
          <a:p>
            <a:pPr algn="ctr" rtl="1"/>
            <a:r>
              <a:rPr lang="ar-DZ" sz="1600" dirty="0"/>
              <a:t>توجد العديد من الطرق للحصول على </a:t>
            </a:r>
            <a:r>
              <a:rPr lang="ar-DZ" sz="1600" dirty="0" smtClean="0"/>
              <a:t>البيانات، </a:t>
            </a:r>
            <a:r>
              <a:rPr lang="ar-DZ" sz="1600" dirty="0"/>
              <a:t>حيث يقوم </a:t>
            </a:r>
            <a:r>
              <a:rPr lang="ar-DZ" sz="1600" dirty="0" smtClean="0"/>
              <a:t>محلل </a:t>
            </a:r>
            <a:r>
              <a:rPr lang="ar-DZ" sz="1600" dirty="0"/>
              <a:t>نظام </a:t>
            </a:r>
            <a:r>
              <a:rPr lang="ar-DZ" sz="1600" dirty="0" smtClean="0"/>
              <a:t>المعلومات باختيار </a:t>
            </a:r>
            <a:r>
              <a:rPr lang="ar-DZ" sz="1600" dirty="0"/>
              <a:t>الطريقة </a:t>
            </a:r>
            <a:r>
              <a:rPr lang="ar-DZ" sz="1600" dirty="0" smtClean="0"/>
              <a:t>المناسبة </a:t>
            </a:r>
            <a:r>
              <a:rPr lang="ar-DZ" sz="1600" dirty="0"/>
              <a:t>حسب عدة اعتبارات </a:t>
            </a:r>
            <a:r>
              <a:rPr lang="ar-DZ" sz="1600" dirty="0" smtClean="0">
                <a:solidFill>
                  <a:schemeClr val="bg2"/>
                </a:solidFill>
              </a:rPr>
              <a:t>( </a:t>
            </a:r>
            <a:r>
              <a:rPr lang="ar-DZ" sz="1600" dirty="0">
                <a:solidFill>
                  <a:schemeClr val="bg2"/>
                </a:solidFill>
              </a:rPr>
              <a:t>نوع </a:t>
            </a:r>
            <a:r>
              <a:rPr lang="ar-DZ" sz="1600" dirty="0" smtClean="0">
                <a:solidFill>
                  <a:schemeClr val="bg2"/>
                </a:solidFill>
              </a:rPr>
              <a:t>البيانات التي </a:t>
            </a:r>
            <a:r>
              <a:rPr lang="ar-DZ" sz="1600" dirty="0">
                <a:solidFill>
                  <a:schemeClr val="bg2"/>
                </a:solidFill>
              </a:rPr>
              <a:t>يسعى للحصول </a:t>
            </a:r>
            <a:r>
              <a:rPr lang="ar-DZ" sz="1600" dirty="0" smtClean="0">
                <a:solidFill>
                  <a:schemeClr val="bg2"/>
                </a:solidFill>
              </a:rPr>
              <a:t>عليها، الوقت المتاح، الميزانية المتاحة، </a:t>
            </a:r>
            <a:r>
              <a:rPr lang="ar-DZ" sz="1600" dirty="0">
                <a:solidFill>
                  <a:schemeClr val="bg2"/>
                </a:solidFill>
              </a:rPr>
              <a:t>حجم </a:t>
            </a:r>
            <a:r>
              <a:rPr lang="ar-DZ" sz="1600" dirty="0" smtClean="0">
                <a:solidFill>
                  <a:schemeClr val="bg2"/>
                </a:solidFill>
              </a:rPr>
              <a:t>البيانات المطلوب الحصول عليها</a:t>
            </a:r>
            <a:r>
              <a:rPr lang="ar-DZ" sz="1600" dirty="0" smtClean="0"/>
              <a:t>)، ويمكن </a:t>
            </a:r>
            <a:r>
              <a:rPr lang="ar-DZ" sz="1600" dirty="0"/>
              <a:t>توضيح أهم الطرق كما يلي:</a:t>
            </a:r>
            <a:endParaRPr lang="en-US" sz="1600" dirty="0"/>
          </a:p>
        </p:txBody>
      </p:sp>
      <p:sp>
        <p:nvSpPr>
          <p:cNvPr id="6" name="Espace réservé du contenu 5"/>
          <p:cNvSpPr>
            <a:spLocks noGrp="1"/>
          </p:cNvSpPr>
          <p:nvPr>
            <p:ph sz="quarter" idx="4"/>
          </p:nvPr>
        </p:nvSpPr>
        <p:spPr>
          <a:xfrm>
            <a:off x="230481" y="3688926"/>
            <a:ext cx="4700059" cy="2906179"/>
          </a:xfrm>
        </p:spPr>
        <p:style>
          <a:lnRef idx="2">
            <a:schemeClr val="accent1">
              <a:shade val="50000"/>
            </a:schemeClr>
          </a:lnRef>
          <a:fillRef idx="1">
            <a:schemeClr val="accent1"/>
          </a:fillRef>
          <a:effectRef idx="0">
            <a:schemeClr val="accent1"/>
          </a:effectRef>
          <a:fontRef idx="minor">
            <a:schemeClr val="lt1"/>
          </a:fontRef>
        </p:style>
        <p:txBody>
          <a:bodyPr>
            <a:normAutofit fontScale="85000" lnSpcReduction="20000"/>
          </a:bodyPr>
          <a:lstStyle/>
          <a:p>
            <a:pPr marL="0" indent="0" algn="r" rtl="1">
              <a:buNone/>
            </a:pPr>
            <a:r>
              <a:rPr lang="ar-DZ" b="1" dirty="0" smtClean="0">
                <a:solidFill>
                  <a:schemeClr val="bg1"/>
                </a:solidFill>
              </a:rPr>
              <a:t>مزايا: </a:t>
            </a:r>
          </a:p>
          <a:p>
            <a:pPr algn="r" rtl="1">
              <a:buFont typeface="Wingdings" panose="05000000000000000000" pitchFamily="2" charset="2"/>
              <a:buChar char="q"/>
            </a:pPr>
            <a:r>
              <a:rPr lang="ar-DZ" dirty="0" smtClean="0">
                <a:solidFill>
                  <a:schemeClr val="bg1"/>
                </a:solidFill>
              </a:rPr>
              <a:t>تستخدم في مجالات </a:t>
            </a:r>
            <a:r>
              <a:rPr lang="ar-DZ" dirty="0">
                <a:solidFill>
                  <a:schemeClr val="bg1"/>
                </a:solidFill>
              </a:rPr>
              <a:t>واسعة خاصة ما يتعلق </a:t>
            </a:r>
            <a:r>
              <a:rPr lang="ar-DZ" dirty="0" smtClean="0">
                <a:solidFill>
                  <a:schemeClr val="bg1"/>
                </a:solidFill>
              </a:rPr>
              <a:t>بالسلوك الإنساني.</a:t>
            </a:r>
          </a:p>
          <a:p>
            <a:pPr algn="r" rtl="1">
              <a:buFont typeface="Wingdings" panose="05000000000000000000" pitchFamily="2" charset="2"/>
              <a:buChar char="q"/>
            </a:pPr>
            <a:r>
              <a:rPr lang="ar-DZ" dirty="0" smtClean="0">
                <a:solidFill>
                  <a:schemeClr val="bg1"/>
                </a:solidFill>
              </a:rPr>
              <a:t>لا </a:t>
            </a:r>
            <a:r>
              <a:rPr lang="ar-DZ" dirty="0">
                <a:solidFill>
                  <a:schemeClr val="bg1"/>
                </a:solidFill>
              </a:rPr>
              <a:t>تتطلب عددا </a:t>
            </a:r>
            <a:r>
              <a:rPr lang="ar-DZ" dirty="0" smtClean="0">
                <a:solidFill>
                  <a:schemeClr val="bg1"/>
                </a:solidFill>
              </a:rPr>
              <a:t>كبيرا </a:t>
            </a:r>
            <a:r>
              <a:rPr lang="ar-DZ" dirty="0">
                <a:solidFill>
                  <a:schemeClr val="bg1"/>
                </a:solidFill>
              </a:rPr>
              <a:t>من </a:t>
            </a:r>
            <a:r>
              <a:rPr lang="ar-DZ" dirty="0" err="1" smtClean="0">
                <a:solidFill>
                  <a:schemeClr val="bg1"/>
                </a:solidFill>
              </a:rPr>
              <a:t>المبحوثين</a:t>
            </a:r>
            <a:r>
              <a:rPr lang="ar-DZ" dirty="0" smtClean="0">
                <a:solidFill>
                  <a:schemeClr val="bg1"/>
                </a:solidFill>
              </a:rPr>
              <a:t>، </a:t>
            </a:r>
            <a:r>
              <a:rPr lang="ar-DZ" dirty="0">
                <a:solidFill>
                  <a:schemeClr val="bg1"/>
                </a:solidFill>
              </a:rPr>
              <a:t>يتم </a:t>
            </a:r>
            <a:r>
              <a:rPr lang="ar-DZ" dirty="0" smtClean="0">
                <a:solidFill>
                  <a:schemeClr val="bg1"/>
                </a:solidFill>
              </a:rPr>
              <a:t>ملاحظة </a:t>
            </a:r>
            <a:r>
              <a:rPr lang="ar-DZ" dirty="0">
                <a:solidFill>
                  <a:schemeClr val="bg1"/>
                </a:solidFill>
              </a:rPr>
              <a:t>السلوك </a:t>
            </a:r>
            <a:r>
              <a:rPr lang="ar-DZ" dirty="0" smtClean="0">
                <a:solidFill>
                  <a:schemeClr val="bg1"/>
                </a:solidFill>
              </a:rPr>
              <a:t>حين وقوعه.</a:t>
            </a:r>
          </a:p>
          <a:p>
            <a:pPr marL="0" indent="0" algn="r" rtl="1">
              <a:buNone/>
            </a:pPr>
            <a:r>
              <a:rPr lang="ar-DZ" b="1" dirty="0" smtClean="0">
                <a:solidFill>
                  <a:schemeClr val="bg1"/>
                </a:solidFill>
              </a:rPr>
              <a:t>عيوب:</a:t>
            </a:r>
          </a:p>
          <a:p>
            <a:pPr algn="r" rtl="1">
              <a:buFont typeface="Wingdings" panose="05000000000000000000" pitchFamily="2" charset="2"/>
              <a:buChar char="q"/>
            </a:pPr>
            <a:r>
              <a:rPr lang="ar-DZ" dirty="0" smtClean="0">
                <a:solidFill>
                  <a:schemeClr val="bg1"/>
                </a:solidFill>
              </a:rPr>
              <a:t>محدودة المكان </a:t>
            </a:r>
            <a:r>
              <a:rPr lang="ar-DZ" dirty="0">
                <a:solidFill>
                  <a:schemeClr val="bg1"/>
                </a:solidFill>
              </a:rPr>
              <a:t>والزمان الذي </a:t>
            </a:r>
            <a:r>
              <a:rPr lang="ar-DZ" dirty="0" smtClean="0">
                <a:solidFill>
                  <a:schemeClr val="bg1"/>
                </a:solidFill>
              </a:rPr>
              <a:t>تجري </a:t>
            </a:r>
            <a:r>
              <a:rPr lang="ar-DZ" dirty="0">
                <a:solidFill>
                  <a:schemeClr val="bg1"/>
                </a:solidFill>
              </a:rPr>
              <a:t>فيه </a:t>
            </a:r>
            <a:r>
              <a:rPr lang="ar-DZ" dirty="0" smtClean="0">
                <a:solidFill>
                  <a:schemeClr val="bg1"/>
                </a:solidFill>
              </a:rPr>
              <a:t>الأحداث </a:t>
            </a:r>
            <a:r>
              <a:rPr lang="ar-DZ" dirty="0">
                <a:solidFill>
                  <a:schemeClr val="bg1"/>
                </a:solidFill>
              </a:rPr>
              <a:t>وهو ما قد يستغرق وقتا </a:t>
            </a:r>
            <a:r>
              <a:rPr lang="ar-DZ" dirty="0" smtClean="0">
                <a:solidFill>
                  <a:schemeClr val="bg1"/>
                </a:solidFill>
              </a:rPr>
              <a:t>طويلا.</a:t>
            </a:r>
          </a:p>
          <a:p>
            <a:pPr algn="r" rtl="1">
              <a:buFont typeface="Wingdings" panose="05000000000000000000" pitchFamily="2" charset="2"/>
              <a:buChar char="q"/>
            </a:pPr>
            <a:r>
              <a:rPr lang="ar-DZ" dirty="0" smtClean="0">
                <a:solidFill>
                  <a:schemeClr val="bg1"/>
                </a:solidFill>
              </a:rPr>
              <a:t> </a:t>
            </a:r>
            <a:r>
              <a:rPr lang="ar-DZ" dirty="0">
                <a:solidFill>
                  <a:schemeClr val="bg1"/>
                </a:solidFill>
              </a:rPr>
              <a:t>قد يكون </a:t>
            </a:r>
            <a:r>
              <a:rPr lang="ar-DZ" dirty="0" smtClean="0">
                <a:solidFill>
                  <a:schemeClr val="bg1"/>
                </a:solidFill>
              </a:rPr>
              <a:t>سلوك الملاحظ </a:t>
            </a:r>
            <a:r>
              <a:rPr lang="ar-DZ" dirty="0">
                <a:solidFill>
                  <a:schemeClr val="bg1"/>
                </a:solidFill>
              </a:rPr>
              <a:t>مصطنعا و ليس حقيقيا.</a:t>
            </a:r>
            <a:endParaRPr lang="en-US" dirty="0">
              <a:solidFill>
                <a:schemeClr val="bg1"/>
              </a:solidFill>
            </a:endParaRPr>
          </a:p>
        </p:txBody>
      </p:sp>
      <p:sp>
        <p:nvSpPr>
          <p:cNvPr id="8" name="Flèche courbée vers la droite 7"/>
          <p:cNvSpPr/>
          <p:nvPr/>
        </p:nvSpPr>
        <p:spPr>
          <a:xfrm rot="5400000">
            <a:off x="4924571" y="2649424"/>
            <a:ext cx="605044" cy="1473959"/>
          </a:xfrm>
          <a:prstGeom prst="curved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 8"/>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125777242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750"/>
                                  </p:stCondLst>
                                  <p:childTnLst>
                                    <p:set>
                                      <p:cBhvr>
                                        <p:cTn id="6" dur="1" fill="hold">
                                          <p:stCondLst>
                                            <p:cond delay="499"/>
                                          </p:stCondLst>
                                        </p:cTn>
                                        <p:tgtEl>
                                          <p:spTgt spid="5">
                                            <p:bg/>
                                          </p:spTgt>
                                        </p:tgtEl>
                                        <p:attrNameLst>
                                          <p:attrName>style.visibility</p:attrName>
                                        </p:attrNameLst>
                                      </p:cBhvr>
                                      <p:to>
                                        <p:strVal val="visible"/>
                                      </p:to>
                                    </p:set>
                                  </p:childTnLst>
                                </p:cTn>
                              </p:par>
                            </p:childTnLst>
                          </p:cTn>
                        </p:par>
                        <p:par>
                          <p:cTn id="7" fill="hold">
                            <p:stCondLst>
                              <p:cond delay="1250"/>
                            </p:stCondLst>
                            <p:childTnLst>
                              <p:par>
                                <p:cTn id="8" presetID="1" presetClass="entr" presetSubtype="0" fill="hold" grpId="0" nodeType="afterEffect">
                                  <p:stCondLst>
                                    <p:cond delay="750"/>
                                  </p:stCondLst>
                                  <p:childTnLst>
                                    <p:set>
                                      <p:cBhvr>
                                        <p:cTn id="9" dur="1" fill="hold">
                                          <p:stCondLst>
                                            <p:cond delay="499"/>
                                          </p:stCondLst>
                                        </p:cTn>
                                        <p:tgtEl>
                                          <p:spTgt spid="5">
                                            <p:txEl>
                                              <p:pRg st="0" end="0"/>
                                            </p:txEl>
                                          </p:spTgt>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750"/>
                                  </p:stCondLst>
                                  <p:childTnLst>
                                    <p:set>
                                      <p:cBhvr>
                                        <p:cTn id="12" dur="1" fill="hold">
                                          <p:stCondLst>
                                            <p:cond delay="499"/>
                                          </p:stCondLst>
                                        </p:cTn>
                                        <p:tgtEl>
                                          <p:spTgt spid="3">
                                            <p:bg/>
                                          </p:spTgt>
                                        </p:tgtEl>
                                        <p:attrNameLst>
                                          <p:attrName>style.visibility</p:attrName>
                                        </p:attrNameLst>
                                      </p:cBhvr>
                                      <p:to>
                                        <p:strVal val="visible"/>
                                      </p:to>
                                    </p:set>
                                  </p:childTnLst>
                                </p:cTn>
                              </p:par>
                            </p:childTnLst>
                          </p:cTn>
                        </p:par>
                        <p:par>
                          <p:cTn id="13" fill="hold">
                            <p:stCondLst>
                              <p:cond delay="3750"/>
                            </p:stCondLst>
                            <p:childTnLst>
                              <p:par>
                                <p:cTn id="14" presetID="1" presetClass="entr" presetSubtype="0" fill="hold" grpId="0" nodeType="afterEffect">
                                  <p:stCondLst>
                                    <p:cond delay="750"/>
                                  </p:stCondLst>
                                  <p:childTnLst>
                                    <p:set>
                                      <p:cBhvr>
                                        <p:cTn id="15" dur="1" fill="hold">
                                          <p:stCondLst>
                                            <p:cond delay="499"/>
                                          </p:stCondLst>
                                        </p:cTn>
                                        <p:tgtEl>
                                          <p:spTgt spid="3">
                                            <p:txEl>
                                              <p:pRg st="0" end="0"/>
                                            </p:txEl>
                                          </p:spTgt>
                                        </p:tgtEl>
                                        <p:attrNameLst>
                                          <p:attrName>style.visibility</p:attrName>
                                        </p:attrNameLst>
                                      </p:cBhvr>
                                      <p:to>
                                        <p:strVal val="visible"/>
                                      </p:to>
                                    </p:set>
                                  </p:childTnLst>
                                </p:cTn>
                              </p:par>
                            </p:childTnLst>
                          </p:cTn>
                        </p:par>
                        <p:par>
                          <p:cTn id="16" fill="hold">
                            <p:stCondLst>
                              <p:cond delay="5000"/>
                            </p:stCondLst>
                            <p:childTnLst>
                              <p:par>
                                <p:cTn id="17" presetID="1" presetClass="entr" presetSubtype="0" fill="hold" grpId="0" nodeType="afterEffect">
                                  <p:stCondLst>
                                    <p:cond delay="750"/>
                                  </p:stCondLst>
                                  <p:childTnLst>
                                    <p:set>
                                      <p:cBhvr>
                                        <p:cTn id="18" dur="1" fill="hold">
                                          <p:stCondLst>
                                            <p:cond delay="499"/>
                                          </p:stCondLst>
                                        </p:cTn>
                                        <p:tgtEl>
                                          <p:spTgt spid="8"/>
                                        </p:tgtEl>
                                        <p:attrNameLst>
                                          <p:attrName>style.visibility</p:attrName>
                                        </p:attrNameLst>
                                      </p:cBhvr>
                                      <p:to>
                                        <p:strVal val="visible"/>
                                      </p:to>
                                    </p:set>
                                  </p:childTnLst>
                                </p:cTn>
                              </p:par>
                            </p:childTnLst>
                          </p:cTn>
                        </p:par>
                        <p:par>
                          <p:cTn id="19" fill="hold">
                            <p:stCondLst>
                              <p:cond delay="6250"/>
                            </p:stCondLst>
                            <p:childTnLst>
                              <p:par>
                                <p:cTn id="20" presetID="1" presetClass="entr" presetSubtype="0" fill="hold" grpId="0" nodeType="afterEffect">
                                  <p:stCondLst>
                                    <p:cond delay="750"/>
                                  </p:stCondLst>
                                  <p:childTnLst>
                                    <p:set>
                                      <p:cBhvr>
                                        <p:cTn id="21" dur="1" fill="hold">
                                          <p:stCondLst>
                                            <p:cond delay="499"/>
                                          </p:stCondLst>
                                        </p:cTn>
                                        <p:tgtEl>
                                          <p:spTgt spid="4">
                                            <p:bg/>
                                          </p:spTgt>
                                        </p:tgtEl>
                                        <p:attrNameLst>
                                          <p:attrName>style.visibility</p:attrName>
                                        </p:attrNameLst>
                                      </p:cBhvr>
                                      <p:to>
                                        <p:strVal val="visible"/>
                                      </p:to>
                                    </p:set>
                                  </p:childTnLst>
                                </p:cTn>
                              </p:par>
                            </p:childTnLst>
                          </p:cTn>
                        </p:par>
                        <p:par>
                          <p:cTn id="22" fill="hold">
                            <p:stCondLst>
                              <p:cond delay="7500"/>
                            </p:stCondLst>
                            <p:childTnLst>
                              <p:par>
                                <p:cTn id="23" presetID="1" presetClass="entr" presetSubtype="0" fill="hold" grpId="0" nodeType="afterEffect">
                                  <p:stCondLst>
                                    <p:cond delay="750"/>
                                  </p:stCondLst>
                                  <p:childTnLst>
                                    <p:set>
                                      <p:cBhvr>
                                        <p:cTn id="24" dur="1" fill="hold">
                                          <p:stCondLst>
                                            <p:cond delay="499"/>
                                          </p:stCondLst>
                                        </p:cTn>
                                        <p:tgtEl>
                                          <p:spTgt spid="4">
                                            <p:txEl>
                                              <p:pRg st="0" end="0"/>
                                            </p:txEl>
                                          </p:spTgt>
                                        </p:tgtEl>
                                        <p:attrNameLst>
                                          <p:attrName>style.visibility</p:attrName>
                                        </p:attrNameLst>
                                      </p:cBhvr>
                                      <p:to>
                                        <p:strVal val="visible"/>
                                      </p:to>
                                    </p:set>
                                  </p:childTnLst>
                                </p:cTn>
                              </p:par>
                            </p:childTnLst>
                          </p:cTn>
                        </p:par>
                        <p:par>
                          <p:cTn id="25" fill="hold">
                            <p:stCondLst>
                              <p:cond delay="8750"/>
                            </p:stCondLst>
                            <p:childTnLst>
                              <p:par>
                                <p:cTn id="26" presetID="1" presetClass="entr" presetSubtype="0" fill="hold" grpId="0" nodeType="afterEffect">
                                  <p:stCondLst>
                                    <p:cond delay="750"/>
                                  </p:stCondLst>
                                  <p:childTnLst>
                                    <p:set>
                                      <p:cBhvr>
                                        <p:cTn id="27" dur="1" fill="hold">
                                          <p:stCondLst>
                                            <p:cond delay="499"/>
                                          </p:stCondLst>
                                        </p:cTn>
                                        <p:tgtEl>
                                          <p:spTgt spid="6">
                                            <p:bg/>
                                          </p:spTgt>
                                        </p:tgtEl>
                                        <p:attrNameLst>
                                          <p:attrName>style.visibility</p:attrName>
                                        </p:attrNameLst>
                                      </p:cBhvr>
                                      <p:to>
                                        <p:strVal val="visible"/>
                                      </p:to>
                                    </p:set>
                                  </p:childTnLst>
                                </p:cTn>
                              </p:par>
                            </p:childTnLst>
                          </p:cTn>
                        </p:par>
                        <p:par>
                          <p:cTn id="28" fill="hold">
                            <p:stCondLst>
                              <p:cond delay="10000"/>
                            </p:stCondLst>
                            <p:childTnLst>
                              <p:par>
                                <p:cTn id="29" presetID="1" presetClass="entr" presetSubtype="0" fill="hold" grpId="0" nodeType="afterEffect">
                                  <p:stCondLst>
                                    <p:cond delay="750"/>
                                  </p:stCondLst>
                                  <p:childTnLst>
                                    <p:set>
                                      <p:cBhvr>
                                        <p:cTn id="30" dur="1" fill="hold">
                                          <p:stCondLst>
                                            <p:cond delay="499"/>
                                          </p:stCondLst>
                                        </p:cTn>
                                        <p:tgtEl>
                                          <p:spTgt spid="6">
                                            <p:txEl>
                                              <p:pRg st="0" end="0"/>
                                            </p:txEl>
                                          </p:spTgt>
                                        </p:tgtEl>
                                        <p:attrNameLst>
                                          <p:attrName>style.visibility</p:attrName>
                                        </p:attrNameLst>
                                      </p:cBhvr>
                                      <p:to>
                                        <p:strVal val="visible"/>
                                      </p:to>
                                    </p:set>
                                  </p:childTnLst>
                                </p:cTn>
                              </p:par>
                            </p:childTnLst>
                          </p:cTn>
                        </p:par>
                        <p:par>
                          <p:cTn id="31" fill="hold">
                            <p:stCondLst>
                              <p:cond delay="11250"/>
                            </p:stCondLst>
                            <p:childTnLst>
                              <p:par>
                                <p:cTn id="32" presetID="1" presetClass="entr" presetSubtype="0" fill="hold" grpId="0" nodeType="afterEffect">
                                  <p:stCondLst>
                                    <p:cond delay="750"/>
                                  </p:stCondLst>
                                  <p:childTnLst>
                                    <p:set>
                                      <p:cBhvr>
                                        <p:cTn id="33" dur="1" fill="hold">
                                          <p:stCondLst>
                                            <p:cond delay="499"/>
                                          </p:stCondLst>
                                        </p:cTn>
                                        <p:tgtEl>
                                          <p:spTgt spid="6">
                                            <p:txEl>
                                              <p:pRg st="1" end="1"/>
                                            </p:txEl>
                                          </p:spTgt>
                                        </p:tgtEl>
                                        <p:attrNameLst>
                                          <p:attrName>style.visibility</p:attrName>
                                        </p:attrNameLst>
                                      </p:cBhvr>
                                      <p:to>
                                        <p:strVal val="visible"/>
                                      </p:to>
                                    </p:set>
                                  </p:childTnLst>
                                </p:cTn>
                              </p:par>
                            </p:childTnLst>
                          </p:cTn>
                        </p:par>
                        <p:par>
                          <p:cTn id="34" fill="hold">
                            <p:stCondLst>
                              <p:cond delay="12500"/>
                            </p:stCondLst>
                            <p:childTnLst>
                              <p:par>
                                <p:cTn id="35" presetID="1" presetClass="entr" presetSubtype="0" fill="hold" grpId="0" nodeType="afterEffect">
                                  <p:stCondLst>
                                    <p:cond delay="750"/>
                                  </p:stCondLst>
                                  <p:childTnLst>
                                    <p:set>
                                      <p:cBhvr>
                                        <p:cTn id="36" dur="1" fill="hold">
                                          <p:stCondLst>
                                            <p:cond delay="499"/>
                                          </p:stCondLst>
                                        </p:cTn>
                                        <p:tgtEl>
                                          <p:spTgt spid="6">
                                            <p:txEl>
                                              <p:pRg st="2" end="2"/>
                                            </p:txEl>
                                          </p:spTgt>
                                        </p:tgtEl>
                                        <p:attrNameLst>
                                          <p:attrName>style.visibility</p:attrName>
                                        </p:attrNameLst>
                                      </p:cBhvr>
                                      <p:to>
                                        <p:strVal val="visible"/>
                                      </p:to>
                                    </p:set>
                                  </p:childTnLst>
                                </p:cTn>
                              </p:par>
                            </p:childTnLst>
                          </p:cTn>
                        </p:par>
                        <p:par>
                          <p:cTn id="37" fill="hold">
                            <p:stCondLst>
                              <p:cond delay="13750"/>
                            </p:stCondLst>
                            <p:childTnLst>
                              <p:par>
                                <p:cTn id="38" presetID="1" presetClass="entr" presetSubtype="0" fill="hold" grpId="0" nodeType="afterEffect">
                                  <p:stCondLst>
                                    <p:cond delay="750"/>
                                  </p:stCondLst>
                                  <p:childTnLst>
                                    <p:set>
                                      <p:cBhvr>
                                        <p:cTn id="39" dur="1" fill="hold">
                                          <p:stCondLst>
                                            <p:cond delay="499"/>
                                          </p:stCondLst>
                                        </p:cTn>
                                        <p:tgtEl>
                                          <p:spTgt spid="6">
                                            <p:txEl>
                                              <p:pRg st="3" end="3"/>
                                            </p:txEl>
                                          </p:spTgt>
                                        </p:tgtEl>
                                        <p:attrNameLst>
                                          <p:attrName>style.visibility</p:attrName>
                                        </p:attrNameLst>
                                      </p:cBhvr>
                                      <p:to>
                                        <p:strVal val="visible"/>
                                      </p:to>
                                    </p:set>
                                  </p:childTnLst>
                                </p:cTn>
                              </p:par>
                            </p:childTnLst>
                          </p:cTn>
                        </p:par>
                        <p:par>
                          <p:cTn id="40" fill="hold">
                            <p:stCondLst>
                              <p:cond delay="15000"/>
                            </p:stCondLst>
                            <p:childTnLst>
                              <p:par>
                                <p:cTn id="41" presetID="1" presetClass="entr" presetSubtype="0" fill="hold" grpId="0" nodeType="afterEffect">
                                  <p:stCondLst>
                                    <p:cond delay="750"/>
                                  </p:stCondLst>
                                  <p:childTnLst>
                                    <p:set>
                                      <p:cBhvr>
                                        <p:cTn id="42" dur="1" fill="hold">
                                          <p:stCondLst>
                                            <p:cond delay="499"/>
                                          </p:stCondLst>
                                        </p:cTn>
                                        <p:tgtEl>
                                          <p:spTgt spid="6">
                                            <p:txEl>
                                              <p:pRg st="4" end="4"/>
                                            </p:txEl>
                                          </p:spTgt>
                                        </p:tgtEl>
                                        <p:attrNameLst>
                                          <p:attrName>style.visibility</p:attrName>
                                        </p:attrNameLst>
                                      </p:cBhvr>
                                      <p:to>
                                        <p:strVal val="visible"/>
                                      </p:to>
                                    </p:set>
                                  </p:childTnLst>
                                </p:cTn>
                              </p:par>
                            </p:childTnLst>
                          </p:cTn>
                        </p:par>
                        <p:par>
                          <p:cTn id="43" fill="hold">
                            <p:stCondLst>
                              <p:cond delay="16250"/>
                            </p:stCondLst>
                            <p:childTnLst>
                              <p:par>
                                <p:cTn id="44" presetID="1" presetClass="entr" presetSubtype="0" fill="hold" grpId="0" nodeType="afterEffect">
                                  <p:stCondLst>
                                    <p:cond delay="750"/>
                                  </p:stCondLst>
                                  <p:childTnLst>
                                    <p:set>
                                      <p:cBhvr>
                                        <p:cTn id="45" dur="1" fill="hold">
                                          <p:stCondLst>
                                            <p:cond delay="499"/>
                                          </p:stCondLst>
                                        </p:cTn>
                                        <p:tgtEl>
                                          <p:spTgt spid="6">
                                            <p:txEl>
                                              <p:pRg st="5" end="5"/>
                                            </p:txEl>
                                          </p:spTgt>
                                        </p:tgtEl>
                                        <p:attrNameLst>
                                          <p:attrName>style.visibility</p:attrName>
                                        </p:attrNameLst>
                                      </p:cBhvr>
                                      <p:to>
                                        <p:strVal val="visible"/>
                                      </p:to>
                                    </p:set>
                                  </p:childTnLst>
                                </p:cTn>
                              </p:par>
                              <p:par>
                                <p:cTn id="46" presetID="16" presetClass="entr" presetSubtype="21" fill="hold" grpId="0" nodeType="withEffect">
                                  <p:stCondLst>
                                    <p:cond delay="250"/>
                                  </p:stCondLst>
                                  <p:childTnLst>
                                    <p:set>
                                      <p:cBhvr>
                                        <p:cTn id="47" dur="1" fill="hold">
                                          <p:stCondLst>
                                            <p:cond delay="0"/>
                                          </p:stCondLst>
                                        </p:cTn>
                                        <p:tgtEl>
                                          <p:spTgt spid="9"/>
                                        </p:tgtEl>
                                        <p:attrNameLst>
                                          <p:attrName>style.visibility</p:attrName>
                                        </p:attrNameLst>
                                      </p:cBhvr>
                                      <p:to>
                                        <p:strVal val="visible"/>
                                      </p:to>
                                    </p:set>
                                    <p:animEffect transition="in" filter="barn(inVertical)">
                                      <p:cBhvr>
                                        <p:cTn id="4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P spid="5" grpId="0" build="p" animBg="1"/>
      <p:bldP spid="6" grpId="0" build="p"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sz="3200" b="1" dirty="0"/>
              <a:t>طرق </a:t>
            </a:r>
            <a:r>
              <a:rPr lang="ar-DZ" sz="3200" b="1" dirty="0" smtClean="0"/>
              <a:t>الحصــــــــول </a:t>
            </a:r>
            <a:r>
              <a:rPr lang="ar-DZ" sz="3200" b="1" dirty="0"/>
              <a:t>على </a:t>
            </a:r>
            <a:r>
              <a:rPr lang="ar-DZ" sz="3200" b="1" dirty="0" smtClean="0"/>
              <a:t>البيانــــــــات</a:t>
            </a:r>
            <a:endParaRPr lang="en-US" sz="3200" b="1" dirty="0"/>
          </a:p>
        </p:txBody>
      </p:sp>
      <p:sp>
        <p:nvSpPr>
          <p:cNvPr id="3" name="Espace réservé du texte 2"/>
          <p:cNvSpPr>
            <a:spLocks noGrp="1"/>
          </p:cNvSpPr>
          <p:nvPr>
            <p:ph type="body" idx="1"/>
          </p:nvPr>
        </p:nvSpPr>
        <p:spPr>
          <a:xfrm>
            <a:off x="159452" y="1732367"/>
            <a:ext cx="10390325" cy="1060290"/>
          </a:xfrm>
          <a:solidFill>
            <a:schemeClr val="accent4">
              <a:lumMod val="20000"/>
              <a:lumOff val="80000"/>
            </a:schemeClr>
          </a:solidFill>
        </p:spPr>
        <p:style>
          <a:lnRef idx="1">
            <a:schemeClr val="dk1"/>
          </a:lnRef>
          <a:fillRef idx="2">
            <a:schemeClr val="dk1"/>
          </a:fillRef>
          <a:effectRef idx="1">
            <a:schemeClr val="dk1"/>
          </a:effectRef>
          <a:fontRef idx="minor">
            <a:schemeClr val="dk1"/>
          </a:fontRef>
        </p:style>
        <p:txBody>
          <a:bodyPr>
            <a:normAutofit fontScale="92500" lnSpcReduction="10000"/>
          </a:bodyPr>
          <a:lstStyle/>
          <a:p>
            <a:pPr algn="ctr" rtl="1"/>
            <a:endParaRPr lang="ar-DZ" dirty="0" smtClean="0"/>
          </a:p>
          <a:p>
            <a:pPr algn="ctr" rtl="1"/>
            <a:r>
              <a:rPr lang="ar-DZ" dirty="0" smtClean="0">
                <a:effectLst>
                  <a:outerShdw blurRad="38100" dist="38100" dir="2700000" algn="tl">
                    <a:srgbClr val="000000">
                      <a:alpha val="43137"/>
                    </a:srgbClr>
                  </a:outerShdw>
                </a:effectLst>
              </a:rPr>
              <a:t>المقابلة </a:t>
            </a:r>
            <a:r>
              <a:rPr lang="ar-DZ" dirty="0" err="1" smtClean="0">
                <a:effectLst>
                  <a:outerShdw blurRad="38100" dist="38100" dir="2700000" algn="tl">
                    <a:srgbClr val="000000">
                      <a:alpha val="43137"/>
                    </a:srgbClr>
                  </a:outerShdw>
                </a:effectLst>
              </a:rPr>
              <a:t>الشخصية:</a:t>
            </a:r>
            <a:r>
              <a:rPr lang="ar-DZ" b="0" dirty="0" err="1">
                <a:solidFill>
                  <a:schemeClr val="bg1"/>
                </a:solidFill>
                <a:effectLst>
                  <a:outerShdw blurRad="38100" dist="38100" dir="2700000" algn="tl">
                    <a:srgbClr val="000000">
                      <a:alpha val="43137"/>
                    </a:srgbClr>
                  </a:outerShdw>
                </a:effectLst>
              </a:rPr>
              <a:t>هو</a:t>
            </a:r>
            <a:r>
              <a:rPr lang="ar-DZ" dirty="0">
                <a:solidFill>
                  <a:schemeClr val="bg1"/>
                </a:solidFill>
                <a:effectLst>
                  <a:outerShdw blurRad="38100" dist="38100" dir="2700000" algn="tl">
                    <a:srgbClr val="000000">
                      <a:alpha val="43137"/>
                    </a:srgbClr>
                  </a:outerShdw>
                </a:effectLst>
              </a:rPr>
              <a:t> </a:t>
            </a:r>
            <a:r>
              <a:rPr lang="ar-DZ" b="0" dirty="0">
                <a:solidFill>
                  <a:schemeClr val="bg1"/>
                </a:solidFill>
                <a:effectLst>
                  <a:outerShdw blurRad="38100" dist="38100" dir="2700000" algn="tl">
                    <a:srgbClr val="000000">
                      <a:alpha val="43137"/>
                    </a:srgbClr>
                  </a:outerShdw>
                </a:effectLst>
              </a:rPr>
              <a:t>أسلوب يعتمد كليا على التفاعل اللفظي بين الأفراد، حيث يبدأ الباحث باستثارة رأي </a:t>
            </a:r>
            <a:r>
              <a:rPr lang="ar-DZ" b="0" dirty="0" err="1" smtClean="0">
                <a:solidFill>
                  <a:schemeClr val="bg1"/>
                </a:solidFill>
                <a:effectLst>
                  <a:outerShdw blurRad="38100" dist="38100" dir="2700000" algn="tl">
                    <a:srgbClr val="000000">
                      <a:alpha val="43137"/>
                    </a:srgbClr>
                  </a:outerShdw>
                </a:effectLst>
              </a:rPr>
              <a:t>المبحوثين</a:t>
            </a:r>
            <a:r>
              <a:rPr lang="ar-DZ" b="0" dirty="0" smtClean="0">
                <a:solidFill>
                  <a:schemeClr val="bg1"/>
                </a:solidFill>
                <a:effectLst>
                  <a:outerShdw blurRad="38100" dist="38100" dir="2700000" algn="tl">
                    <a:srgbClr val="000000">
                      <a:alpha val="43137"/>
                    </a:srgbClr>
                  </a:outerShdw>
                </a:effectLst>
              </a:rPr>
              <a:t> </a:t>
            </a:r>
            <a:r>
              <a:rPr lang="ar-DZ" b="0" dirty="0">
                <a:solidFill>
                  <a:schemeClr val="bg1"/>
                </a:solidFill>
                <a:effectLst>
                  <a:outerShdw blurRad="38100" dist="38100" dir="2700000" algn="tl">
                    <a:srgbClr val="000000">
                      <a:alpha val="43137"/>
                    </a:srgbClr>
                  </a:outerShdw>
                </a:effectLst>
              </a:rPr>
              <a:t>والتعرف على معتقداتهم وذلك للحصول على البيانات </a:t>
            </a:r>
            <a:r>
              <a:rPr lang="ar-DZ" b="0" dirty="0" smtClean="0">
                <a:solidFill>
                  <a:schemeClr val="bg1"/>
                </a:solidFill>
                <a:effectLst>
                  <a:outerShdw blurRad="38100" dist="38100" dir="2700000" algn="tl">
                    <a:srgbClr val="000000">
                      <a:alpha val="43137"/>
                    </a:srgbClr>
                  </a:outerShdw>
                </a:effectLst>
              </a:rPr>
              <a:t>التي يحتاجها </a:t>
            </a:r>
            <a:r>
              <a:rPr lang="ar-DZ" b="0" dirty="0">
                <a:solidFill>
                  <a:schemeClr val="bg1"/>
                </a:solidFill>
                <a:effectLst>
                  <a:outerShdw blurRad="38100" dist="38100" dir="2700000" algn="tl">
                    <a:srgbClr val="000000">
                      <a:alpha val="43137"/>
                    </a:srgbClr>
                  </a:outerShdw>
                </a:effectLst>
              </a:rPr>
              <a:t>حول موضوع </a:t>
            </a:r>
            <a:r>
              <a:rPr lang="ar-DZ" b="0" dirty="0" smtClean="0">
                <a:solidFill>
                  <a:schemeClr val="bg1"/>
                </a:solidFill>
                <a:effectLst>
                  <a:outerShdw blurRad="38100" dist="38100" dir="2700000" algn="tl">
                    <a:srgbClr val="000000">
                      <a:alpha val="43137"/>
                    </a:srgbClr>
                  </a:outerShdw>
                </a:effectLst>
              </a:rPr>
              <a:t>معين</a:t>
            </a:r>
            <a:endParaRPr lang="en-US" b="0" dirty="0">
              <a:solidFill>
                <a:schemeClr val="bg1"/>
              </a:solidFill>
              <a:effectLst>
                <a:outerShdw blurRad="38100" dist="38100" dir="2700000" algn="tl">
                  <a:srgbClr val="000000">
                    <a:alpha val="43137"/>
                  </a:srgbClr>
                </a:outerShdw>
              </a:effectLst>
            </a:endParaRPr>
          </a:p>
          <a:p>
            <a:pPr algn="ctr" rtl="1"/>
            <a:endParaRPr lang="en-US" dirty="0"/>
          </a:p>
        </p:txBody>
      </p:sp>
      <p:sp>
        <p:nvSpPr>
          <p:cNvPr id="4" name="Espace réservé du contenu 3"/>
          <p:cNvSpPr>
            <a:spLocks noGrp="1"/>
          </p:cNvSpPr>
          <p:nvPr>
            <p:ph sz="half" idx="2"/>
          </p:nvPr>
        </p:nvSpPr>
        <p:spPr>
          <a:xfrm>
            <a:off x="6496334" y="3305403"/>
            <a:ext cx="5336275" cy="3422944"/>
          </a:xfrm>
        </p:spPr>
        <p:style>
          <a:lnRef idx="2">
            <a:schemeClr val="accent1"/>
          </a:lnRef>
          <a:fillRef idx="1">
            <a:schemeClr val="lt1"/>
          </a:fillRef>
          <a:effectRef idx="0">
            <a:schemeClr val="accent1"/>
          </a:effectRef>
          <a:fontRef idx="minor">
            <a:schemeClr val="dk1"/>
          </a:fontRef>
        </p:style>
        <p:txBody>
          <a:bodyPr>
            <a:normAutofit fontScale="40000" lnSpcReduction="20000"/>
          </a:bodyPr>
          <a:lstStyle/>
          <a:p>
            <a:pPr algn="r" rtl="1">
              <a:lnSpc>
                <a:spcPct val="150000"/>
              </a:lnSpc>
              <a:buFont typeface="Wingdings" panose="05000000000000000000" pitchFamily="2" charset="2"/>
              <a:buChar char="ü"/>
            </a:pPr>
            <a:r>
              <a:rPr lang="ar-DZ" sz="4000" b="1" dirty="0" smtClean="0"/>
              <a:t>يمكن </a:t>
            </a:r>
            <a:r>
              <a:rPr lang="ar-DZ" sz="4000" b="1" dirty="0"/>
              <a:t>استخدامها </a:t>
            </a:r>
            <a:r>
              <a:rPr lang="ar-DZ" sz="4000" b="1" dirty="0" smtClean="0"/>
              <a:t>في الحالات التي يصعب </a:t>
            </a:r>
            <a:r>
              <a:rPr lang="ar-DZ" sz="4000" b="1" dirty="0"/>
              <a:t>فيها استخدام </a:t>
            </a:r>
            <a:r>
              <a:rPr lang="ar-DZ" sz="4000" b="1" dirty="0" smtClean="0"/>
              <a:t>الاستبيان،</a:t>
            </a:r>
          </a:p>
          <a:p>
            <a:pPr algn="r" rtl="1">
              <a:lnSpc>
                <a:spcPct val="150000"/>
              </a:lnSpc>
              <a:buFont typeface="Wingdings" panose="05000000000000000000" pitchFamily="2" charset="2"/>
              <a:buChar char="ü"/>
            </a:pPr>
            <a:r>
              <a:rPr lang="ar-DZ" sz="4000" b="1" dirty="0" smtClean="0"/>
              <a:t>إمكانية الحصول </a:t>
            </a:r>
            <a:r>
              <a:rPr lang="ar-DZ" sz="4000" b="1" dirty="0"/>
              <a:t>على </a:t>
            </a:r>
            <a:r>
              <a:rPr lang="ar-DZ" sz="4000" b="1" dirty="0" smtClean="0"/>
              <a:t>إجابات </a:t>
            </a:r>
            <a:r>
              <a:rPr lang="ar-DZ" sz="4000" b="1" dirty="0"/>
              <a:t>معظم من تتم مقابلتهم، </a:t>
            </a:r>
            <a:endParaRPr lang="ar-DZ" sz="4000" b="1" dirty="0" smtClean="0"/>
          </a:p>
          <a:p>
            <a:pPr algn="r" rtl="1">
              <a:lnSpc>
                <a:spcPct val="150000"/>
              </a:lnSpc>
              <a:buFont typeface="Wingdings" panose="05000000000000000000" pitchFamily="2" charset="2"/>
              <a:buChar char="ü"/>
            </a:pPr>
            <a:r>
              <a:rPr lang="ar-DZ" sz="4000" b="1" dirty="0" smtClean="0"/>
              <a:t>توفر </a:t>
            </a:r>
            <a:r>
              <a:rPr lang="ar-DZ" sz="4000" b="1" dirty="0"/>
              <a:t>مؤشرات </a:t>
            </a:r>
            <a:r>
              <a:rPr lang="ar-DZ" sz="4000" b="1" dirty="0" smtClean="0"/>
              <a:t>غير لفظية </a:t>
            </a:r>
            <a:r>
              <a:rPr lang="ar-DZ" sz="4000" b="1" dirty="0"/>
              <a:t>تعزز </a:t>
            </a:r>
            <a:r>
              <a:rPr lang="ar-DZ" sz="4000" b="1" dirty="0" smtClean="0"/>
              <a:t>الإجابات،</a:t>
            </a:r>
          </a:p>
          <a:p>
            <a:pPr algn="r" rtl="1">
              <a:lnSpc>
                <a:spcPct val="150000"/>
              </a:lnSpc>
              <a:buFont typeface="Wingdings" panose="05000000000000000000" pitchFamily="2" charset="2"/>
              <a:buChar char="ü"/>
            </a:pPr>
            <a:r>
              <a:rPr lang="ar-DZ" sz="4000" b="1" dirty="0" smtClean="0"/>
              <a:t>المرونة </a:t>
            </a:r>
            <a:r>
              <a:rPr lang="ar-DZ" sz="4000" b="1" dirty="0"/>
              <a:t>وقابلية الشرح وتوضيح </a:t>
            </a:r>
            <a:r>
              <a:rPr lang="ar-DZ" sz="4000" b="1" dirty="0" smtClean="0"/>
              <a:t>الأسئلة في </a:t>
            </a:r>
            <a:r>
              <a:rPr lang="ar-DZ" sz="4000" b="1" dirty="0"/>
              <a:t>حالة عدم فهمها من طرف </a:t>
            </a:r>
            <a:r>
              <a:rPr lang="ar-DZ" sz="4000" b="1" dirty="0" smtClean="0"/>
              <a:t>المستجوبين،</a:t>
            </a:r>
          </a:p>
          <a:p>
            <a:pPr algn="r" rtl="1">
              <a:lnSpc>
                <a:spcPct val="150000"/>
              </a:lnSpc>
              <a:buFont typeface="Wingdings" panose="05000000000000000000" pitchFamily="2" charset="2"/>
              <a:buChar char="ü"/>
            </a:pPr>
            <a:r>
              <a:rPr lang="ar-DZ" sz="4000" b="1" dirty="0" smtClean="0"/>
              <a:t> </a:t>
            </a:r>
            <a:r>
              <a:rPr lang="ar-DZ" sz="4000" b="1" dirty="0"/>
              <a:t>مراقبة السلوك وردود أفعال </a:t>
            </a:r>
            <a:r>
              <a:rPr lang="ar-DZ" sz="4000" b="1" dirty="0" smtClean="0"/>
              <a:t>المستجوبين </a:t>
            </a:r>
            <a:r>
              <a:rPr lang="ar-DZ" sz="4000" b="1" dirty="0"/>
              <a:t>والتأكد من حقيقة </a:t>
            </a:r>
            <a:r>
              <a:rPr lang="ar-DZ" sz="4000" b="1" dirty="0" smtClean="0"/>
              <a:t>الإجابات المقدمة،</a:t>
            </a:r>
          </a:p>
          <a:p>
            <a:pPr algn="r" rtl="1">
              <a:lnSpc>
                <a:spcPct val="150000"/>
              </a:lnSpc>
              <a:buFont typeface="Wingdings" panose="05000000000000000000" pitchFamily="2" charset="2"/>
              <a:buChar char="ü"/>
            </a:pPr>
            <a:r>
              <a:rPr lang="ar-DZ" sz="4000" b="1" dirty="0" smtClean="0"/>
              <a:t>التحكم في </a:t>
            </a:r>
            <a:r>
              <a:rPr lang="ar-DZ" sz="4000" b="1" dirty="0"/>
              <a:t>البيئة </a:t>
            </a:r>
            <a:r>
              <a:rPr lang="ar-DZ" sz="4000" b="1" dirty="0" smtClean="0"/>
              <a:t>المحيطة بالمقابلة </a:t>
            </a:r>
            <a:r>
              <a:rPr lang="ar-DZ" sz="4000" b="1" dirty="0"/>
              <a:t>من حيث </a:t>
            </a:r>
            <a:r>
              <a:rPr lang="ar-DZ" sz="4000" b="1" dirty="0" smtClean="0"/>
              <a:t>الهدوء </a:t>
            </a:r>
            <a:r>
              <a:rPr lang="ar-DZ" sz="4000" b="1" dirty="0"/>
              <a:t>والسرية ...،</a:t>
            </a:r>
            <a:endParaRPr lang="en-US" sz="4000" b="1" dirty="0">
              <a:solidFill>
                <a:schemeClr val="bg1"/>
              </a:solidFill>
            </a:endParaRPr>
          </a:p>
          <a:p>
            <a:pPr marL="0" indent="0" algn="ctr" rtl="1">
              <a:lnSpc>
                <a:spcPct val="150000"/>
              </a:lnSpc>
              <a:buNone/>
            </a:pPr>
            <a:endParaRPr lang="en-US" b="1" dirty="0">
              <a:solidFill>
                <a:schemeClr val="bg1"/>
              </a:solidFill>
            </a:endParaRPr>
          </a:p>
        </p:txBody>
      </p:sp>
      <p:sp>
        <p:nvSpPr>
          <p:cNvPr id="6" name="Espace réservé du contenu 5"/>
          <p:cNvSpPr>
            <a:spLocks noGrp="1"/>
          </p:cNvSpPr>
          <p:nvPr>
            <p:ph sz="quarter" idx="4"/>
          </p:nvPr>
        </p:nvSpPr>
        <p:spPr>
          <a:xfrm>
            <a:off x="517765" y="3305403"/>
            <a:ext cx="4956447" cy="3422943"/>
          </a:xfrm>
        </p:spPr>
        <p:style>
          <a:lnRef idx="2">
            <a:schemeClr val="accent6"/>
          </a:lnRef>
          <a:fillRef idx="1">
            <a:schemeClr val="lt1"/>
          </a:fillRef>
          <a:effectRef idx="0">
            <a:schemeClr val="accent6"/>
          </a:effectRef>
          <a:fontRef idx="minor">
            <a:schemeClr val="dk1"/>
          </a:fontRef>
        </p:style>
        <p:txBody>
          <a:bodyPr>
            <a:normAutofit/>
          </a:bodyPr>
          <a:lstStyle/>
          <a:p>
            <a:pPr algn="r" rtl="1">
              <a:buFont typeface="Wingdings" panose="05000000000000000000" pitchFamily="2" charset="2"/>
              <a:buChar char="ü"/>
            </a:pPr>
            <a:endParaRPr lang="ar-DZ" sz="1800" b="1" dirty="0" smtClean="0">
              <a:solidFill>
                <a:schemeClr val="dk1"/>
              </a:solidFill>
            </a:endParaRPr>
          </a:p>
          <a:p>
            <a:pPr algn="r" rtl="1">
              <a:buFont typeface="Wingdings" panose="05000000000000000000" pitchFamily="2" charset="2"/>
              <a:buChar char="ü"/>
            </a:pPr>
            <a:r>
              <a:rPr lang="ar-DZ" sz="1800" b="1" dirty="0" smtClean="0">
                <a:solidFill>
                  <a:schemeClr val="dk1"/>
                </a:solidFill>
              </a:rPr>
              <a:t>فإن المقابل </a:t>
            </a:r>
            <a:r>
              <a:rPr lang="ar-DZ" sz="1800" b="1" dirty="0">
                <a:solidFill>
                  <a:schemeClr val="dk1"/>
                </a:solidFill>
              </a:rPr>
              <a:t>يعتمد </a:t>
            </a:r>
            <a:r>
              <a:rPr lang="ar-DZ" sz="1800" b="1" dirty="0" smtClean="0"/>
              <a:t>الى</a:t>
            </a:r>
            <a:r>
              <a:rPr lang="ar-DZ" sz="1800" b="1" dirty="0" smtClean="0">
                <a:solidFill>
                  <a:schemeClr val="dk1"/>
                </a:solidFill>
              </a:rPr>
              <a:t> </a:t>
            </a:r>
            <a:r>
              <a:rPr lang="ar-DZ" sz="1800" b="1" dirty="0">
                <a:solidFill>
                  <a:schemeClr val="dk1"/>
                </a:solidFill>
              </a:rPr>
              <a:t>حد </a:t>
            </a:r>
            <a:r>
              <a:rPr lang="ar-DZ" sz="1800" b="1" dirty="0" smtClean="0">
                <a:solidFill>
                  <a:schemeClr val="dk1"/>
                </a:solidFill>
              </a:rPr>
              <a:t>كبير </a:t>
            </a:r>
            <a:r>
              <a:rPr lang="ar-DZ" sz="1800" b="1" dirty="0">
                <a:solidFill>
                  <a:schemeClr val="dk1"/>
                </a:solidFill>
              </a:rPr>
              <a:t>على رغبة </a:t>
            </a:r>
            <a:r>
              <a:rPr lang="ar-DZ" sz="1800" b="1" dirty="0" smtClean="0">
                <a:solidFill>
                  <a:schemeClr val="dk1"/>
                </a:solidFill>
              </a:rPr>
              <a:t>المستجوب في </a:t>
            </a:r>
            <a:r>
              <a:rPr lang="ar-DZ" sz="1800" b="1" dirty="0">
                <a:solidFill>
                  <a:schemeClr val="dk1"/>
                </a:solidFill>
              </a:rPr>
              <a:t>التعاون وإعطاء معلومات دقيقة </a:t>
            </a:r>
            <a:r>
              <a:rPr lang="ar-DZ" sz="1800" b="1" dirty="0" smtClean="0">
                <a:solidFill>
                  <a:schemeClr val="dk1"/>
                </a:solidFill>
              </a:rPr>
              <a:t>وموثوقة،</a:t>
            </a:r>
          </a:p>
          <a:p>
            <a:pPr algn="r" rtl="1">
              <a:buFont typeface="Wingdings" panose="05000000000000000000" pitchFamily="2" charset="2"/>
              <a:buChar char="ü"/>
            </a:pPr>
            <a:r>
              <a:rPr lang="ar-DZ" sz="1800" b="1" dirty="0" smtClean="0">
                <a:solidFill>
                  <a:schemeClr val="dk1"/>
                </a:solidFill>
              </a:rPr>
              <a:t> </a:t>
            </a:r>
            <a:r>
              <a:rPr lang="ar-DZ" sz="1800" b="1" dirty="0">
                <a:solidFill>
                  <a:schemeClr val="dk1"/>
                </a:solidFill>
              </a:rPr>
              <a:t>يصعب مقابلة عدد </a:t>
            </a:r>
            <a:r>
              <a:rPr lang="ar-DZ" sz="1800" b="1" dirty="0" smtClean="0">
                <a:solidFill>
                  <a:schemeClr val="dk1"/>
                </a:solidFill>
              </a:rPr>
              <a:t>كبير نسبيا </a:t>
            </a:r>
            <a:r>
              <a:rPr lang="ar-DZ" sz="1800" b="1" dirty="0">
                <a:solidFill>
                  <a:schemeClr val="dk1"/>
                </a:solidFill>
              </a:rPr>
              <a:t>من </a:t>
            </a:r>
            <a:r>
              <a:rPr lang="ar-DZ" sz="1800" b="1" dirty="0" smtClean="0">
                <a:solidFill>
                  <a:schemeClr val="dk1"/>
                </a:solidFill>
              </a:rPr>
              <a:t>الأفراد لأن مقابلة </a:t>
            </a:r>
            <a:r>
              <a:rPr lang="ar-DZ" sz="1800" b="1" dirty="0">
                <a:solidFill>
                  <a:schemeClr val="dk1"/>
                </a:solidFill>
              </a:rPr>
              <a:t>الفرد الواحد تستغرق وقتا </a:t>
            </a:r>
            <a:r>
              <a:rPr lang="ar-DZ" sz="1800" b="1" dirty="0" smtClean="0">
                <a:solidFill>
                  <a:schemeClr val="dk1"/>
                </a:solidFill>
              </a:rPr>
              <a:t>طويلا نسبيا،</a:t>
            </a:r>
          </a:p>
          <a:p>
            <a:pPr algn="r" rtl="1">
              <a:buFont typeface="Wingdings" panose="05000000000000000000" pitchFamily="2" charset="2"/>
              <a:buChar char="ü"/>
            </a:pPr>
            <a:r>
              <a:rPr lang="ar-DZ" sz="1800" b="1" dirty="0" smtClean="0">
                <a:solidFill>
                  <a:schemeClr val="dk1"/>
                </a:solidFill>
              </a:rPr>
              <a:t> </a:t>
            </a:r>
            <a:r>
              <a:rPr lang="ar-DZ" sz="1800" b="1" dirty="0">
                <a:solidFill>
                  <a:schemeClr val="dk1"/>
                </a:solidFill>
              </a:rPr>
              <a:t>تتطلب من الباحث الذي يقوم </a:t>
            </a:r>
            <a:r>
              <a:rPr lang="ar-DZ" sz="1800" b="1" dirty="0" smtClean="0">
                <a:solidFill>
                  <a:schemeClr val="dk1"/>
                </a:solidFill>
              </a:rPr>
              <a:t>بالمقابلة </a:t>
            </a:r>
            <a:r>
              <a:rPr lang="ar-DZ" sz="1800" b="1" dirty="0">
                <a:solidFill>
                  <a:schemeClr val="dk1"/>
                </a:solidFill>
              </a:rPr>
              <a:t>أن يكون </a:t>
            </a:r>
            <a:r>
              <a:rPr lang="ar-DZ" sz="1800" b="1" dirty="0" smtClean="0">
                <a:solidFill>
                  <a:schemeClr val="dk1"/>
                </a:solidFill>
              </a:rPr>
              <a:t>مدربا </a:t>
            </a:r>
            <a:r>
              <a:rPr lang="ar-DZ" sz="1800" b="1" dirty="0">
                <a:solidFill>
                  <a:schemeClr val="dk1"/>
                </a:solidFill>
              </a:rPr>
              <a:t>تدريبا جيدا ويتصف </a:t>
            </a:r>
            <a:r>
              <a:rPr lang="ar-DZ" sz="1800" b="1" dirty="0" smtClean="0">
                <a:solidFill>
                  <a:schemeClr val="dk1"/>
                </a:solidFill>
              </a:rPr>
              <a:t>بخصائص </a:t>
            </a:r>
            <a:r>
              <a:rPr lang="ar-DZ" sz="1800" b="1" dirty="0">
                <a:solidFill>
                  <a:schemeClr val="dk1"/>
                </a:solidFill>
              </a:rPr>
              <a:t>معينة </a:t>
            </a:r>
            <a:r>
              <a:rPr lang="ar-DZ" sz="1800" b="1" dirty="0" smtClean="0">
                <a:solidFill>
                  <a:schemeClr val="dk1"/>
                </a:solidFill>
              </a:rPr>
              <a:t>كالذكاء الدقة..</a:t>
            </a:r>
          </a:p>
          <a:p>
            <a:pPr algn="r" rtl="1">
              <a:buFont typeface="Wingdings" panose="05000000000000000000" pitchFamily="2" charset="2"/>
              <a:buChar char="ü"/>
            </a:pPr>
            <a:r>
              <a:rPr lang="ar-DZ" sz="1800" b="1" dirty="0">
                <a:solidFill>
                  <a:schemeClr val="dk1"/>
                </a:solidFill>
              </a:rPr>
              <a:t>صعوبة التقدير الكمي </a:t>
            </a:r>
            <a:r>
              <a:rPr lang="ar-DZ" sz="1800" b="1" dirty="0" smtClean="0">
                <a:solidFill>
                  <a:schemeClr val="dk1"/>
                </a:solidFill>
              </a:rPr>
              <a:t>للإجابات </a:t>
            </a:r>
            <a:r>
              <a:rPr lang="ar-DZ" sz="1800" b="1" dirty="0">
                <a:solidFill>
                  <a:schemeClr val="dk1"/>
                </a:solidFill>
              </a:rPr>
              <a:t>وخاصة فيما يتعلق </a:t>
            </a:r>
            <a:r>
              <a:rPr lang="ar-DZ" sz="1800" b="1" dirty="0" smtClean="0">
                <a:solidFill>
                  <a:schemeClr val="dk1"/>
                </a:solidFill>
              </a:rPr>
              <a:t>بالمقابلة المفتوحة.</a:t>
            </a:r>
            <a:endParaRPr lang="en-US" sz="1800" b="1" dirty="0">
              <a:solidFill>
                <a:schemeClr val="dk1"/>
              </a:solidFill>
            </a:endParaRPr>
          </a:p>
        </p:txBody>
      </p:sp>
      <p:sp>
        <p:nvSpPr>
          <p:cNvPr id="8" name="Flèche courbée vers la droite 7"/>
          <p:cNvSpPr/>
          <p:nvPr/>
        </p:nvSpPr>
        <p:spPr>
          <a:xfrm rot="5400000">
            <a:off x="5653451" y="2482481"/>
            <a:ext cx="844298" cy="1505946"/>
          </a:xfrm>
          <a:prstGeom prst="curved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 8"/>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
        <p:nvSpPr>
          <p:cNvPr id="7" name="Espace réservé du texte 6"/>
          <p:cNvSpPr>
            <a:spLocks noGrp="1"/>
          </p:cNvSpPr>
          <p:nvPr>
            <p:ph type="body" sz="quarter" idx="3"/>
          </p:nvPr>
        </p:nvSpPr>
        <p:spPr>
          <a:xfrm>
            <a:off x="6863125" y="2864472"/>
            <a:ext cx="4969484" cy="369115"/>
          </a:xfrm>
        </p:spPr>
        <p:style>
          <a:lnRef idx="2">
            <a:schemeClr val="accent1">
              <a:shade val="50000"/>
            </a:schemeClr>
          </a:lnRef>
          <a:fillRef idx="1">
            <a:schemeClr val="accent1"/>
          </a:fillRef>
          <a:effectRef idx="0">
            <a:schemeClr val="accent1"/>
          </a:effectRef>
          <a:fontRef idx="minor">
            <a:schemeClr val="lt1"/>
          </a:fontRef>
        </p:style>
        <p:txBody>
          <a:bodyPr>
            <a:normAutofit fontScale="85000" lnSpcReduction="20000"/>
          </a:bodyPr>
          <a:lstStyle/>
          <a:p>
            <a:pPr algn="ctr"/>
            <a:r>
              <a:rPr lang="ar-DZ" sz="3000" dirty="0" smtClean="0">
                <a:solidFill>
                  <a:schemeClr val="bg1"/>
                </a:solidFill>
              </a:rPr>
              <a:t>مزايا</a:t>
            </a:r>
            <a:r>
              <a:rPr lang="ar-DZ" b="0" dirty="0" smtClean="0"/>
              <a:t>:</a:t>
            </a:r>
            <a:endParaRPr lang="en-US" b="0" dirty="0"/>
          </a:p>
        </p:txBody>
      </p:sp>
      <p:sp>
        <p:nvSpPr>
          <p:cNvPr id="10" name="Espace réservé du texte 6"/>
          <p:cNvSpPr txBox="1">
            <a:spLocks/>
          </p:cNvSpPr>
          <p:nvPr/>
        </p:nvSpPr>
        <p:spPr>
          <a:xfrm>
            <a:off x="504728" y="2891213"/>
            <a:ext cx="4969484" cy="3691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lt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lt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lt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9pPr>
          </a:lstStyle>
          <a:p>
            <a:pPr algn="ctr"/>
            <a:r>
              <a:rPr lang="ar-DZ" sz="2800" dirty="0" smtClean="0">
                <a:solidFill>
                  <a:schemeClr val="bg1"/>
                </a:solidFill>
              </a:rPr>
              <a:t>عيوب:</a:t>
            </a:r>
            <a:endParaRPr lang="en-US" sz="2800" dirty="0">
              <a:solidFill>
                <a:schemeClr val="bg1"/>
              </a:solidFill>
            </a:endParaRPr>
          </a:p>
        </p:txBody>
      </p:sp>
    </p:spTree>
    <p:extLst>
      <p:ext uri="{BB962C8B-B14F-4D97-AF65-F5344CB8AC3E}">
        <p14:creationId xmlns:p14="http://schemas.microsoft.com/office/powerpoint/2010/main" val="74103113"/>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sz="3200" b="1" dirty="0"/>
              <a:t>طرق </a:t>
            </a:r>
            <a:r>
              <a:rPr lang="ar-DZ" sz="3200" b="1" dirty="0" smtClean="0"/>
              <a:t>الحصــــــــول </a:t>
            </a:r>
            <a:r>
              <a:rPr lang="ar-DZ" sz="3200" b="1" dirty="0"/>
              <a:t>على </a:t>
            </a:r>
            <a:r>
              <a:rPr lang="ar-DZ" sz="3200" b="1" dirty="0" smtClean="0"/>
              <a:t>البيانــــــــات</a:t>
            </a:r>
            <a:endParaRPr lang="en-US" sz="3200" b="1" dirty="0"/>
          </a:p>
        </p:txBody>
      </p:sp>
      <p:sp>
        <p:nvSpPr>
          <p:cNvPr id="3" name="Espace réservé du texte 2"/>
          <p:cNvSpPr>
            <a:spLocks noGrp="1"/>
          </p:cNvSpPr>
          <p:nvPr>
            <p:ph type="body" idx="1"/>
          </p:nvPr>
        </p:nvSpPr>
        <p:spPr>
          <a:xfrm>
            <a:off x="159452" y="1732367"/>
            <a:ext cx="10390325" cy="1060290"/>
          </a:xfrm>
          <a:solidFill>
            <a:schemeClr val="accent4">
              <a:lumMod val="20000"/>
              <a:lumOff val="80000"/>
            </a:schemeClr>
          </a:solidFill>
        </p:spPr>
        <p:style>
          <a:lnRef idx="1">
            <a:schemeClr val="dk1"/>
          </a:lnRef>
          <a:fillRef idx="2">
            <a:schemeClr val="dk1"/>
          </a:fillRef>
          <a:effectRef idx="1">
            <a:schemeClr val="dk1"/>
          </a:effectRef>
          <a:fontRef idx="minor">
            <a:schemeClr val="dk1"/>
          </a:fontRef>
        </p:style>
        <p:txBody>
          <a:bodyPr>
            <a:normAutofit fontScale="92500" lnSpcReduction="10000"/>
          </a:bodyPr>
          <a:lstStyle/>
          <a:p>
            <a:pPr algn="ctr" rtl="1"/>
            <a:endParaRPr lang="ar-DZ" dirty="0" smtClean="0"/>
          </a:p>
          <a:p>
            <a:pPr algn="ctr" rtl="1"/>
            <a:r>
              <a:rPr lang="ar-DZ" dirty="0" smtClean="0"/>
              <a:t>-الاستبيان: </a:t>
            </a:r>
            <a:r>
              <a:rPr lang="ar-DZ" dirty="0"/>
              <a:t>هو </a:t>
            </a:r>
            <a:r>
              <a:rPr lang="ar-DZ" dirty="0" smtClean="0"/>
              <a:t>جموعه </a:t>
            </a:r>
            <a:r>
              <a:rPr lang="ar-DZ" dirty="0"/>
              <a:t>من </a:t>
            </a:r>
            <a:r>
              <a:rPr lang="ar-DZ" dirty="0" smtClean="0"/>
              <a:t>الأسئلة المكتوبة في </a:t>
            </a:r>
            <a:r>
              <a:rPr lang="ar-DZ" dirty="0"/>
              <a:t>استمارة يتم </a:t>
            </a:r>
            <a:r>
              <a:rPr lang="ar-DZ" dirty="0" smtClean="0"/>
              <a:t>الإجابة </a:t>
            </a:r>
            <a:r>
              <a:rPr lang="ar-DZ" dirty="0"/>
              <a:t>عنها من طرف </a:t>
            </a:r>
            <a:r>
              <a:rPr lang="ar-DZ" dirty="0" smtClean="0"/>
              <a:t>المستجوب، </a:t>
            </a:r>
            <a:r>
              <a:rPr lang="ar-DZ" dirty="0"/>
              <a:t>وهو نوعان مغلق أو مفتوح، </a:t>
            </a:r>
            <a:r>
              <a:rPr lang="ar-DZ" dirty="0" smtClean="0"/>
              <a:t>يتم بجمع بيانات </a:t>
            </a:r>
            <a:r>
              <a:rPr lang="ar-DZ" dirty="0"/>
              <a:t>تتعلق </a:t>
            </a:r>
            <a:r>
              <a:rPr lang="ar-DZ" dirty="0" smtClean="0"/>
              <a:t>بأحوال الأفراد وميولهم واتجاهاتهم ورغباتهم...الخ</a:t>
            </a:r>
            <a:endParaRPr lang="en-US" dirty="0"/>
          </a:p>
        </p:txBody>
      </p:sp>
      <p:sp>
        <p:nvSpPr>
          <p:cNvPr id="4" name="Espace réservé du contenu 3"/>
          <p:cNvSpPr>
            <a:spLocks noGrp="1"/>
          </p:cNvSpPr>
          <p:nvPr>
            <p:ph sz="half" idx="2"/>
          </p:nvPr>
        </p:nvSpPr>
        <p:spPr>
          <a:xfrm>
            <a:off x="6496334" y="3305403"/>
            <a:ext cx="5336275" cy="3422944"/>
          </a:xfrm>
        </p:spPr>
        <p:style>
          <a:lnRef idx="2">
            <a:schemeClr val="accent1"/>
          </a:lnRef>
          <a:fillRef idx="1">
            <a:schemeClr val="lt1"/>
          </a:fillRef>
          <a:effectRef idx="0">
            <a:schemeClr val="accent1"/>
          </a:effectRef>
          <a:fontRef idx="minor">
            <a:schemeClr val="dk1"/>
          </a:fontRef>
        </p:style>
        <p:txBody>
          <a:bodyPr>
            <a:normAutofit/>
          </a:bodyPr>
          <a:lstStyle/>
          <a:p>
            <a:pPr algn="r" rtl="1">
              <a:lnSpc>
                <a:spcPct val="150000"/>
              </a:lnSpc>
              <a:buFont typeface="Wingdings" panose="05000000000000000000" pitchFamily="2" charset="2"/>
              <a:buChar char="ü"/>
            </a:pPr>
            <a:r>
              <a:rPr lang="ar-DZ" sz="2000" b="1" dirty="0" smtClean="0"/>
              <a:t>يمكن </a:t>
            </a:r>
            <a:r>
              <a:rPr lang="ar-DZ" sz="2000" b="1" dirty="0"/>
              <a:t>من </a:t>
            </a:r>
            <a:r>
              <a:rPr lang="ar-DZ" sz="2000" b="1" dirty="0" smtClean="0"/>
              <a:t>جمع </a:t>
            </a:r>
            <a:r>
              <a:rPr lang="ar-DZ" sz="2000" b="1" dirty="0"/>
              <a:t>معلومات من عدد </a:t>
            </a:r>
            <a:r>
              <a:rPr lang="ar-DZ" sz="2000" b="1" dirty="0" smtClean="0"/>
              <a:t>كبير </a:t>
            </a:r>
            <a:r>
              <a:rPr lang="ar-DZ" sz="2000" b="1" dirty="0"/>
              <a:t>من </a:t>
            </a:r>
            <a:r>
              <a:rPr lang="ar-DZ" sz="2000" b="1" dirty="0" smtClean="0"/>
              <a:t>الأفراد بأقل </a:t>
            </a:r>
            <a:r>
              <a:rPr lang="ar-DZ" sz="2000" b="1" dirty="0"/>
              <a:t>وقت و أقل جهد</a:t>
            </a:r>
            <a:r>
              <a:rPr lang="ar-DZ" sz="2000" b="1" dirty="0" smtClean="0"/>
              <a:t>،</a:t>
            </a:r>
          </a:p>
          <a:p>
            <a:pPr algn="r" rtl="1">
              <a:lnSpc>
                <a:spcPct val="150000"/>
              </a:lnSpc>
              <a:buFont typeface="Wingdings" panose="05000000000000000000" pitchFamily="2" charset="2"/>
              <a:buChar char="ü"/>
            </a:pPr>
            <a:r>
              <a:rPr lang="ar-DZ" sz="2000" b="1" dirty="0" smtClean="0"/>
              <a:t> </a:t>
            </a:r>
            <a:r>
              <a:rPr lang="ar-DZ" sz="2000" b="1" dirty="0"/>
              <a:t>تصلح </a:t>
            </a:r>
            <a:r>
              <a:rPr lang="ar-DZ" sz="2000" b="1" dirty="0" smtClean="0"/>
              <a:t>في </a:t>
            </a:r>
            <a:r>
              <a:rPr lang="ar-DZ" sz="2000" b="1" dirty="0"/>
              <a:t>البحوث </a:t>
            </a:r>
            <a:r>
              <a:rPr lang="ar-DZ" sz="2000" b="1" dirty="0" smtClean="0"/>
              <a:t>التي </a:t>
            </a:r>
            <a:r>
              <a:rPr lang="ar-DZ" sz="2000" b="1" dirty="0"/>
              <a:t>تتطلب </a:t>
            </a:r>
            <a:r>
              <a:rPr lang="ar-DZ" sz="2000" b="1" dirty="0" smtClean="0"/>
              <a:t>الحصول </a:t>
            </a:r>
            <a:r>
              <a:rPr lang="ar-DZ" sz="2000" b="1" dirty="0"/>
              <a:t>على </a:t>
            </a:r>
            <a:r>
              <a:rPr lang="ar-DZ" sz="2000" b="1" dirty="0" smtClean="0"/>
              <a:t>بيانات سرية،</a:t>
            </a:r>
          </a:p>
          <a:p>
            <a:pPr algn="r" rtl="1">
              <a:lnSpc>
                <a:spcPct val="150000"/>
              </a:lnSpc>
              <a:buFont typeface="Wingdings" panose="05000000000000000000" pitchFamily="2" charset="2"/>
              <a:buChar char="ü"/>
            </a:pPr>
            <a:r>
              <a:rPr lang="ar-DZ" sz="2000" b="1" dirty="0" smtClean="0"/>
              <a:t>يمكن </a:t>
            </a:r>
            <a:r>
              <a:rPr lang="ar-DZ" sz="2000" b="1" dirty="0"/>
              <a:t>من </a:t>
            </a:r>
            <a:r>
              <a:rPr lang="ar-DZ" sz="2000" b="1" dirty="0" smtClean="0"/>
              <a:t>خلالها جمع البيانات </a:t>
            </a:r>
            <a:r>
              <a:rPr lang="ar-DZ" sz="2000" b="1" dirty="0"/>
              <a:t>من </a:t>
            </a:r>
            <a:r>
              <a:rPr lang="ar-DZ" sz="2000" b="1" dirty="0" smtClean="0"/>
              <a:t>المستقصي </a:t>
            </a:r>
            <a:r>
              <a:rPr lang="ar-DZ" sz="2000" b="1" dirty="0"/>
              <a:t>منهم بطريقة فردية أو </a:t>
            </a:r>
            <a:r>
              <a:rPr lang="ar-DZ" sz="2000" b="1" dirty="0" smtClean="0"/>
              <a:t>جماعية،</a:t>
            </a:r>
            <a:endParaRPr lang="en-US" sz="3600" b="1" dirty="0">
              <a:solidFill>
                <a:schemeClr val="bg1"/>
              </a:solidFill>
            </a:endParaRPr>
          </a:p>
        </p:txBody>
      </p:sp>
      <p:sp>
        <p:nvSpPr>
          <p:cNvPr id="6" name="Espace réservé du contenu 5"/>
          <p:cNvSpPr>
            <a:spLocks noGrp="1"/>
          </p:cNvSpPr>
          <p:nvPr>
            <p:ph sz="quarter" idx="4"/>
          </p:nvPr>
        </p:nvSpPr>
        <p:spPr>
          <a:xfrm>
            <a:off x="517765" y="3305403"/>
            <a:ext cx="4956447" cy="3422943"/>
          </a:xfrm>
        </p:spPr>
        <p:style>
          <a:lnRef idx="2">
            <a:schemeClr val="accent6"/>
          </a:lnRef>
          <a:fillRef idx="1">
            <a:schemeClr val="lt1"/>
          </a:fillRef>
          <a:effectRef idx="0">
            <a:schemeClr val="accent6"/>
          </a:effectRef>
          <a:fontRef idx="minor">
            <a:schemeClr val="dk1"/>
          </a:fontRef>
        </p:style>
        <p:txBody>
          <a:bodyPr>
            <a:normAutofit/>
          </a:bodyPr>
          <a:lstStyle/>
          <a:p>
            <a:pPr algn="r" rtl="1">
              <a:buFont typeface="Wingdings" panose="05000000000000000000" pitchFamily="2" charset="2"/>
              <a:buChar char="ü"/>
            </a:pPr>
            <a:endParaRPr lang="ar-DZ" sz="1800" b="1" dirty="0" smtClean="0">
              <a:solidFill>
                <a:schemeClr val="dk1"/>
              </a:solidFill>
            </a:endParaRPr>
          </a:p>
          <a:p>
            <a:pPr algn="r" rtl="1">
              <a:buFont typeface="Wingdings" panose="05000000000000000000" pitchFamily="2" charset="2"/>
              <a:buChar char="ü"/>
            </a:pPr>
            <a:r>
              <a:rPr lang="ar-DZ" sz="2000" b="1" dirty="0" smtClean="0"/>
              <a:t>تحتاج إلى </a:t>
            </a:r>
            <a:r>
              <a:rPr lang="ar-DZ" sz="2000" b="1" dirty="0"/>
              <a:t>جهد وعناية </a:t>
            </a:r>
            <a:r>
              <a:rPr lang="ar-DZ" sz="2000" b="1" dirty="0" smtClean="0"/>
              <a:t>في </a:t>
            </a:r>
            <a:r>
              <a:rPr lang="ar-DZ" sz="2000" b="1" dirty="0"/>
              <a:t>إعدادها وصياغة العبارات </a:t>
            </a:r>
            <a:r>
              <a:rPr lang="ar-DZ" sz="2000" b="1" dirty="0" smtClean="0"/>
              <a:t>والأسئلة التي يحتويها الاستبيان، </a:t>
            </a:r>
          </a:p>
          <a:p>
            <a:pPr algn="r" rtl="1">
              <a:buFont typeface="Wingdings" panose="05000000000000000000" pitchFamily="2" charset="2"/>
              <a:buChar char="ü"/>
            </a:pPr>
            <a:r>
              <a:rPr lang="ar-DZ" sz="2000" b="1" dirty="0" smtClean="0"/>
              <a:t>احتمال </a:t>
            </a:r>
            <a:r>
              <a:rPr lang="ar-DZ" sz="2000" b="1" dirty="0"/>
              <a:t>سوء فهم بعض </a:t>
            </a:r>
            <a:r>
              <a:rPr lang="ar-DZ" sz="2000" b="1" dirty="0" smtClean="0"/>
              <a:t>الأسئلة، </a:t>
            </a:r>
          </a:p>
          <a:p>
            <a:pPr algn="r" rtl="1">
              <a:buFont typeface="Wingdings" panose="05000000000000000000" pitchFamily="2" charset="2"/>
              <a:buChar char="ü"/>
            </a:pPr>
            <a:r>
              <a:rPr lang="ar-DZ" sz="2000" b="1" dirty="0" smtClean="0"/>
              <a:t>تعطي </a:t>
            </a:r>
            <a:r>
              <a:rPr lang="ar-DZ" sz="2000" b="1" dirty="0"/>
              <a:t>فرصة </a:t>
            </a:r>
            <a:r>
              <a:rPr lang="ar-DZ" sz="2000" b="1" dirty="0" smtClean="0"/>
              <a:t>للمستقصي </a:t>
            </a:r>
            <a:r>
              <a:rPr lang="ar-DZ" sz="2000" b="1" dirty="0"/>
              <a:t>منه </a:t>
            </a:r>
            <a:r>
              <a:rPr lang="ar-DZ" sz="2000" b="1" dirty="0" smtClean="0"/>
              <a:t>بمناقشة الأسئلة </a:t>
            </a:r>
            <a:r>
              <a:rPr lang="ar-DZ" sz="2000" b="1" dirty="0"/>
              <a:t>مع </a:t>
            </a:r>
            <a:r>
              <a:rPr lang="ar-DZ" sz="2000" b="1" dirty="0" smtClean="0"/>
              <a:t>غيره </a:t>
            </a:r>
            <a:r>
              <a:rPr lang="ar-DZ" sz="2000" b="1" dirty="0"/>
              <a:t>مما </a:t>
            </a:r>
            <a:r>
              <a:rPr lang="ar-DZ" sz="2000" b="1" dirty="0" smtClean="0"/>
              <a:t>يجعله </a:t>
            </a:r>
            <a:r>
              <a:rPr lang="ar-DZ" sz="2000" b="1" dirty="0"/>
              <a:t>عرضة للتأثر </a:t>
            </a:r>
            <a:r>
              <a:rPr lang="ar-DZ" sz="2000" b="1" dirty="0" smtClean="0"/>
              <a:t>بآرائهم،</a:t>
            </a:r>
          </a:p>
          <a:p>
            <a:pPr algn="r" rtl="1">
              <a:buFont typeface="Wingdings" panose="05000000000000000000" pitchFamily="2" charset="2"/>
              <a:buChar char="ü"/>
            </a:pPr>
            <a:r>
              <a:rPr lang="ar-DZ" sz="2000" b="1" dirty="0" smtClean="0"/>
              <a:t> </a:t>
            </a:r>
            <a:r>
              <a:rPr lang="ar-DZ" sz="2000" b="1" dirty="0"/>
              <a:t>احتمال قيام أفراد آخرين </a:t>
            </a:r>
            <a:r>
              <a:rPr lang="ar-DZ" sz="2000" b="1" dirty="0" smtClean="0"/>
              <a:t>غيره بالإجابة </a:t>
            </a:r>
            <a:r>
              <a:rPr lang="ar-DZ" sz="2000" b="1" dirty="0"/>
              <a:t>على </a:t>
            </a:r>
            <a:r>
              <a:rPr lang="ar-DZ" sz="2000" b="1" dirty="0" smtClean="0"/>
              <a:t>الاستبيانات</a:t>
            </a:r>
            <a:endParaRPr lang="en-US" sz="2000" b="1" dirty="0"/>
          </a:p>
        </p:txBody>
      </p:sp>
      <p:sp>
        <p:nvSpPr>
          <p:cNvPr id="8" name="Flèche courbée vers la droite 7"/>
          <p:cNvSpPr/>
          <p:nvPr/>
        </p:nvSpPr>
        <p:spPr>
          <a:xfrm rot="5400000">
            <a:off x="5667913" y="2433748"/>
            <a:ext cx="651782" cy="1227449"/>
          </a:xfrm>
          <a:prstGeom prst="curved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 8"/>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
        <p:nvSpPr>
          <p:cNvPr id="7" name="Espace réservé du texte 6"/>
          <p:cNvSpPr>
            <a:spLocks noGrp="1"/>
          </p:cNvSpPr>
          <p:nvPr>
            <p:ph type="body" sz="quarter" idx="3"/>
          </p:nvPr>
        </p:nvSpPr>
        <p:spPr>
          <a:xfrm>
            <a:off x="6863125" y="2864472"/>
            <a:ext cx="4969484" cy="369115"/>
          </a:xfrm>
        </p:spPr>
        <p:style>
          <a:lnRef idx="2">
            <a:schemeClr val="accent1">
              <a:shade val="50000"/>
            </a:schemeClr>
          </a:lnRef>
          <a:fillRef idx="1">
            <a:schemeClr val="accent1"/>
          </a:fillRef>
          <a:effectRef idx="0">
            <a:schemeClr val="accent1"/>
          </a:effectRef>
          <a:fontRef idx="minor">
            <a:schemeClr val="lt1"/>
          </a:fontRef>
        </p:style>
        <p:txBody>
          <a:bodyPr>
            <a:normAutofit fontScale="85000" lnSpcReduction="20000"/>
          </a:bodyPr>
          <a:lstStyle/>
          <a:p>
            <a:pPr algn="ctr"/>
            <a:r>
              <a:rPr lang="ar-DZ" sz="3000" dirty="0" smtClean="0">
                <a:solidFill>
                  <a:schemeClr val="bg1"/>
                </a:solidFill>
              </a:rPr>
              <a:t>مزايا</a:t>
            </a:r>
            <a:r>
              <a:rPr lang="ar-DZ" b="0" dirty="0" smtClean="0"/>
              <a:t>:</a:t>
            </a:r>
            <a:endParaRPr lang="en-US" b="0" dirty="0"/>
          </a:p>
        </p:txBody>
      </p:sp>
      <p:sp>
        <p:nvSpPr>
          <p:cNvPr id="10" name="Espace réservé du texte 6"/>
          <p:cNvSpPr txBox="1">
            <a:spLocks/>
          </p:cNvSpPr>
          <p:nvPr/>
        </p:nvSpPr>
        <p:spPr>
          <a:xfrm>
            <a:off x="504728" y="2891213"/>
            <a:ext cx="4969484" cy="3691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b">
            <a:no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lt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lt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lt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9pPr>
          </a:lstStyle>
          <a:p>
            <a:pPr algn="ctr"/>
            <a:r>
              <a:rPr lang="ar-DZ" sz="2800" dirty="0" smtClean="0">
                <a:solidFill>
                  <a:schemeClr val="bg1"/>
                </a:solidFill>
              </a:rPr>
              <a:t>عيوب:</a:t>
            </a:r>
            <a:endParaRPr lang="en-US" sz="2800" dirty="0">
              <a:solidFill>
                <a:schemeClr val="bg1"/>
              </a:solidFill>
            </a:endParaRPr>
          </a:p>
        </p:txBody>
      </p:sp>
      <p:sp>
        <p:nvSpPr>
          <p:cNvPr id="11" name="Espace réservé du texte 2"/>
          <p:cNvSpPr txBox="1">
            <a:spLocks/>
          </p:cNvSpPr>
          <p:nvPr/>
        </p:nvSpPr>
        <p:spPr>
          <a:xfrm>
            <a:off x="159452" y="1664407"/>
            <a:ext cx="10390325" cy="1060290"/>
          </a:xfrm>
          <a:prstGeom prst="rect">
            <a:avLst/>
          </a:prstGeom>
          <a:solidFill>
            <a:schemeClr val="accent4">
              <a:lumMod val="20000"/>
              <a:lumOff val="80000"/>
            </a:schemeClr>
          </a:solidFill>
        </p:spPr>
        <p:style>
          <a:lnRef idx="1">
            <a:schemeClr val="dk1"/>
          </a:lnRef>
          <a:fillRef idx="2">
            <a:schemeClr val="dk1"/>
          </a:fillRef>
          <a:effectRef idx="1">
            <a:schemeClr val="dk1"/>
          </a:effectRef>
          <a:fontRef idx="minor">
            <a:schemeClr val="dk1"/>
          </a:fontRef>
        </p:style>
        <p:txBody>
          <a:bodyPr vert="horz" lIns="91440" tIns="45720" rIns="91440" bIns="45720" rtlCol="0" anchor="b">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dk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dk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dk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dk1"/>
                </a:solidFill>
                <a:latin typeface="+mn-lt"/>
                <a:ea typeface="+mn-ea"/>
                <a:cs typeface="+mn-cs"/>
              </a:defRPr>
            </a:lvl9pPr>
          </a:lstStyle>
          <a:p>
            <a:pPr algn="ctr" rtl="1"/>
            <a:endParaRPr lang="ar-DZ" smtClean="0"/>
          </a:p>
          <a:p>
            <a:pPr algn="ctr" rtl="1"/>
            <a:r>
              <a:rPr lang="ar-DZ" smtClean="0"/>
              <a:t>-الاستبيان: هو جموعه من الأسئلة المكتوبة في استمارة يتم الإجابة عنها من طرف المستجوب، وهو نوعان مغلق أو مفتوح، يتم بجمع بيانات تتعلق بأحوال الأفراد وميولهم واتجاهاتهم ورغباتهم...الخ</a:t>
            </a:r>
            <a:endParaRPr lang="en-US" dirty="0"/>
          </a:p>
        </p:txBody>
      </p:sp>
      <p:sp>
        <p:nvSpPr>
          <p:cNvPr id="12" name="Espace réservé du contenu 3"/>
          <p:cNvSpPr txBox="1">
            <a:spLocks/>
          </p:cNvSpPr>
          <p:nvPr/>
        </p:nvSpPr>
        <p:spPr>
          <a:xfrm>
            <a:off x="6496334" y="3237443"/>
            <a:ext cx="5336275" cy="3422944"/>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dk1"/>
                </a:solidFill>
                <a:latin typeface="+mn-lt"/>
                <a:ea typeface="+mn-ea"/>
                <a:cs typeface="+mn-cs"/>
              </a:defRPr>
            </a:lvl9pPr>
          </a:lstStyle>
          <a:p>
            <a:pPr algn="r" rtl="1">
              <a:lnSpc>
                <a:spcPct val="150000"/>
              </a:lnSpc>
              <a:buFont typeface="Wingdings" panose="05000000000000000000" pitchFamily="2" charset="2"/>
              <a:buChar char="ü"/>
            </a:pPr>
            <a:r>
              <a:rPr lang="ar-DZ" sz="2000" b="1" smtClean="0"/>
              <a:t>يمكن من جمع معلومات من عدد كبير من الأفراد بأقل وقت و أقل جهد،</a:t>
            </a:r>
          </a:p>
          <a:p>
            <a:pPr algn="r" rtl="1">
              <a:lnSpc>
                <a:spcPct val="150000"/>
              </a:lnSpc>
              <a:buFont typeface="Wingdings" panose="05000000000000000000" pitchFamily="2" charset="2"/>
              <a:buChar char="ü"/>
            </a:pPr>
            <a:r>
              <a:rPr lang="ar-DZ" sz="2000" b="1" smtClean="0"/>
              <a:t> تصلح في البحوث التي تتطلب الحصول على بيانات سرية،</a:t>
            </a:r>
          </a:p>
          <a:p>
            <a:pPr algn="r" rtl="1">
              <a:lnSpc>
                <a:spcPct val="150000"/>
              </a:lnSpc>
              <a:buFont typeface="Wingdings" panose="05000000000000000000" pitchFamily="2" charset="2"/>
              <a:buChar char="ü"/>
            </a:pPr>
            <a:r>
              <a:rPr lang="ar-DZ" sz="2000" b="1" smtClean="0"/>
              <a:t>يمكن من خلالها جمع البيانات من المستقصي منهم بطريقة فردية أو جماعية،</a:t>
            </a:r>
            <a:endParaRPr lang="en-US" sz="3600" b="1" dirty="0">
              <a:solidFill>
                <a:schemeClr val="bg1"/>
              </a:solidFill>
            </a:endParaRPr>
          </a:p>
        </p:txBody>
      </p:sp>
      <p:sp>
        <p:nvSpPr>
          <p:cNvPr id="13" name="Flèche courbée vers la droite 12"/>
          <p:cNvSpPr/>
          <p:nvPr/>
        </p:nvSpPr>
        <p:spPr>
          <a:xfrm rot="5400000">
            <a:off x="5667913" y="2365788"/>
            <a:ext cx="651782" cy="1227449"/>
          </a:xfrm>
          <a:prstGeom prst="curved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Espace réservé du texte 6"/>
          <p:cNvSpPr txBox="1">
            <a:spLocks/>
          </p:cNvSpPr>
          <p:nvPr/>
        </p:nvSpPr>
        <p:spPr>
          <a:xfrm>
            <a:off x="6863125" y="2796512"/>
            <a:ext cx="4969484" cy="3691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b">
            <a:normAutofit fontScale="850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lt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lt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lt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lt1"/>
                </a:solidFill>
                <a:latin typeface="+mn-lt"/>
                <a:ea typeface="+mn-ea"/>
                <a:cs typeface="+mn-cs"/>
              </a:defRPr>
            </a:lvl9pPr>
          </a:lstStyle>
          <a:p>
            <a:pPr algn="ctr"/>
            <a:r>
              <a:rPr lang="ar-DZ" sz="3000" smtClean="0">
                <a:solidFill>
                  <a:schemeClr val="bg1"/>
                </a:solidFill>
              </a:rPr>
              <a:t>مزايا</a:t>
            </a:r>
            <a:r>
              <a:rPr lang="ar-DZ" b="0" smtClean="0"/>
              <a:t>:</a:t>
            </a:r>
            <a:endParaRPr lang="en-US" b="0" dirty="0"/>
          </a:p>
        </p:txBody>
      </p:sp>
    </p:spTree>
    <p:extLst>
      <p:ext uri="{BB962C8B-B14F-4D97-AF65-F5344CB8AC3E}">
        <p14:creationId xmlns:p14="http://schemas.microsoft.com/office/powerpoint/2010/main" val="2713571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125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435">
                                          <p:stCondLst>
                                            <p:cond delay="0"/>
                                          </p:stCondLst>
                                        </p:cTn>
                                        <p:tgtEl>
                                          <p:spTgt spid="11"/>
                                        </p:tgtEl>
                                      </p:cBhvr>
                                    </p:animEffect>
                                    <p:anim calcmode="lin" valueType="num">
                                      <p:cBhvr>
                                        <p:cTn id="8" dur="1367"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498"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498" tmFilter="0, 0; 0.125,0.2665; 0.25,0.4; 0.375,0.465; 0.5,0.5;  0.625,0.535; 0.75,0.6; 0.875,0.7335; 1,1">
                                          <p:stCondLst>
                                            <p:cond delay="498"/>
                                          </p:stCondLst>
                                        </p:cTn>
                                        <p:tgtEl>
                                          <p:spTgt spid="11"/>
                                        </p:tgtEl>
                                        <p:attrNameLst>
                                          <p:attrName>ppt_y</p:attrName>
                                        </p:attrNameLst>
                                      </p:cBhvr>
                                      <p:tavLst>
                                        <p:tav tm="0" fmla="#ppt_y-sin(pi*$)/9">
                                          <p:val>
                                            <p:fltVal val="0"/>
                                          </p:val>
                                        </p:tav>
                                        <p:tav tm="100000">
                                          <p:val>
                                            <p:fltVal val="1"/>
                                          </p:val>
                                        </p:tav>
                                      </p:tavLst>
                                    </p:anim>
                                    <p:anim calcmode="lin" valueType="num">
                                      <p:cBhvr>
                                        <p:cTn id="11" dur="249" tmFilter="0, 0; 0.125,0.2665; 0.25,0.4; 0.375,0.465; 0.5,0.5;  0.625,0.535; 0.75,0.6; 0.875,0.7335; 1,1">
                                          <p:stCondLst>
                                            <p:cond delay="993"/>
                                          </p:stCondLst>
                                        </p:cTn>
                                        <p:tgtEl>
                                          <p:spTgt spid="11"/>
                                        </p:tgtEl>
                                        <p:attrNameLst>
                                          <p:attrName>ppt_y</p:attrName>
                                        </p:attrNameLst>
                                      </p:cBhvr>
                                      <p:tavLst>
                                        <p:tav tm="0" fmla="#ppt_y-sin(pi*$)/27">
                                          <p:val>
                                            <p:fltVal val="0"/>
                                          </p:val>
                                        </p:tav>
                                        <p:tav tm="100000">
                                          <p:val>
                                            <p:fltVal val="1"/>
                                          </p:val>
                                        </p:tav>
                                      </p:tavLst>
                                    </p:anim>
                                    <p:anim calcmode="lin" valueType="num">
                                      <p:cBhvr>
                                        <p:cTn id="12" dur="123" tmFilter="0, 0; 0.125,0.2665; 0.25,0.4; 0.375,0.465; 0.5,0.5;  0.625,0.535; 0.75,0.6; 0.875,0.7335; 1,1">
                                          <p:stCondLst>
                                            <p:cond delay="1242"/>
                                          </p:stCondLst>
                                        </p:cTn>
                                        <p:tgtEl>
                                          <p:spTgt spid="11"/>
                                        </p:tgtEl>
                                        <p:attrNameLst>
                                          <p:attrName>ppt_y</p:attrName>
                                        </p:attrNameLst>
                                      </p:cBhvr>
                                      <p:tavLst>
                                        <p:tav tm="0" fmla="#ppt_y-sin(pi*$)/81">
                                          <p:val>
                                            <p:fltVal val="0"/>
                                          </p:val>
                                        </p:tav>
                                        <p:tav tm="100000">
                                          <p:val>
                                            <p:fltVal val="1"/>
                                          </p:val>
                                        </p:tav>
                                      </p:tavLst>
                                    </p:anim>
                                    <p:animScale>
                                      <p:cBhvr>
                                        <p:cTn id="13" dur="20">
                                          <p:stCondLst>
                                            <p:cond delay="487"/>
                                          </p:stCondLst>
                                        </p:cTn>
                                        <p:tgtEl>
                                          <p:spTgt spid="11"/>
                                        </p:tgtEl>
                                      </p:cBhvr>
                                      <p:to x="100000" y="60000"/>
                                    </p:animScale>
                                    <p:animScale>
                                      <p:cBhvr>
                                        <p:cTn id="14" dur="124" decel="50000">
                                          <p:stCondLst>
                                            <p:cond delay="507"/>
                                          </p:stCondLst>
                                        </p:cTn>
                                        <p:tgtEl>
                                          <p:spTgt spid="11"/>
                                        </p:tgtEl>
                                      </p:cBhvr>
                                      <p:to x="100000" y="100000"/>
                                    </p:animScale>
                                    <p:animScale>
                                      <p:cBhvr>
                                        <p:cTn id="15" dur="20">
                                          <p:stCondLst>
                                            <p:cond delay="984"/>
                                          </p:stCondLst>
                                        </p:cTn>
                                        <p:tgtEl>
                                          <p:spTgt spid="11"/>
                                        </p:tgtEl>
                                      </p:cBhvr>
                                      <p:to x="100000" y="80000"/>
                                    </p:animScale>
                                    <p:animScale>
                                      <p:cBhvr>
                                        <p:cTn id="16" dur="124" decel="50000">
                                          <p:stCondLst>
                                            <p:cond delay="1004"/>
                                          </p:stCondLst>
                                        </p:cTn>
                                        <p:tgtEl>
                                          <p:spTgt spid="11"/>
                                        </p:tgtEl>
                                      </p:cBhvr>
                                      <p:to x="100000" y="100000"/>
                                    </p:animScale>
                                    <p:animScale>
                                      <p:cBhvr>
                                        <p:cTn id="17" dur="20">
                                          <p:stCondLst>
                                            <p:cond delay="1231"/>
                                          </p:stCondLst>
                                        </p:cTn>
                                        <p:tgtEl>
                                          <p:spTgt spid="11"/>
                                        </p:tgtEl>
                                      </p:cBhvr>
                                      <p:to x="100000" y="90000"/>
                                    </p:animScale>
                                    <p:animScale>
                                      <p:cBhvr>
                                        <p:cTn id="18" dur="124" decel="50000">
                                          <p:stCondLst>
                                            <p:cond delay="1251"/>
                                          </p:stCondLst>
                                        </p:cTn>
                                        <p:tgtEl>
                                          <p:spTgt spid="11"/>
                                        </p:tgtEl>
                                      </p:cBhvr>
                                      <p:to x="100000" y="100000"/>
                                    </p:animScale>
                                    <p:animScale>
                                      <p:cBhvr>
                                        <p:cTn id="19" dur="20">
                                          <p:stCondLst>
                                            <p:cond delay="1356"/>
                                          </p:stCondLst>
                                        </p:cTn>
                                        <p:tgtEl>
                                          <p:spTgt spid="11"/>
                                        </p:tgtEl>
                                      </p:cBhvr>
                                      <p:to x="100000" y="95000"/>
                                    </p:animScale>
                                    <p:animScale>
                                      <p:cBhvr>
                                        <p:cTn id="20" dur="124" decel="50000">
                                          <p:stCondLst>
                                            <p:cond delay="1376"/>
                                          </p:stCondLst>
                                        </p:cTn>
                                        <p:tgtEl>
                                          <p:spTgt spid="11"/>
                                        </p:tgtEl>
                                      </p:cBhvr>
                                      <p:to x="100000" y="100000"/>
                                    </p:animScale>
                                  </p:childTnLst>
                                </p:cTn>
                              </p:par>
                            </p:childTnLst>
                          </p:cTn>
                        </p:par>
                        <p:par>
                          <p:cTn id="21" fill="hold">
                            <p:stCondLst>
                              <p:cond delay="2750"/>
                            </p:stCondLst>
                            <p:childTnLst>
                              <p:par>
                                <p:cTn id="22" presetID="26" presetClass="entr" presetSubtype="0" fill="hold" grpId="0" nodeType="afterEffect">
                                  <p:stCondLst>
                                    <p:cond delay="1250"/>
                                  </p:stCondLst>
                                  <p:childTnLst>
                                    <p:set>
                                      <p:cBhvr>
                                        <p:cTn id="23" dur="1" fill="hold">
                                          <p:stCondLst>
                                            <p:cond delay="0"/>
                                          </p:stCondLst>
                                        </p:cTn>
                                        <p:tgtEl>
                                          <p:spTgt spid="12"/>
                                        </p:tgtEl>
                                        <p:attrNameLst>
                                          <p:attrName>style.visibility</p:attrName>
                                        </p:attrNameLst>
                                      </p:cBhvr>
                                      <p:to>
                                        <p:strVal val="visible"/>
                                      </p:to>
                                    </p:set>
                                    <p:animEffect transition="in" filter="wipe(down)">
                                      <p:cBhvr>
                                        <p:cTn id="24" dur="435">
                                          <p:stCondLst>
                                            <p:cond delay="0"/>
                                          </p:stCondLst>
                                        </p:cTn>
                                        <p:tgtEl>
                                          <p:spTgt spid="12"/>
                                        </p:tgtEl>
                                      </p:cBhvr>
                                    </p:animEffect>
                                    <p:anim calcmode="lin" valueType="num">
                                      <p:cBhvr>
                                        <p:cTn id="25" dur="1367"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26" dur="498"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27" dur="498" tmFilter="0, 0; 0.125,0.2665; 0.25,0.4; 0.375,0.465; 0.5,0.5;  0.625,0.535; 0.75,0.6; 0.875,0.7335; 1,1">
                                          <p:stCondLst>
                                            <p:cond delay="498"/>
                                          </p:stCondLst>
                                        </p:cTn>
                                        <p:tgtEl>
                                          <p:spTgt spid="12"/>
                                        </p:tgtEl>
                                        <p:attrNameLst>
                                          <p:attrName>ppt_y</p:attrName>
                                        </p:attrNameLst>
                                      </p:cBhvr>
                                      <p:tavLst>
                                        <p:tav tm="0" fmla="#ppt_y-sin(pi*$)/9">
                                          <p:val>
                                            <p:fltVal val="0"/>
                                          </p:val>
                                        </p:tav>
                                        <p:tav tm="100000">
                                          <p:val>
                                            <p:fltVal val="1"/>
                                          </p:val>
                                        </p:tav>
                                      </p:tavLst>
                                    </p:anim>
                                    <p:anim calcmode="lin" valueType="num">
                                      <p:cBhvr>
                                        <p:cTn id="28" dur="249" tmFilter="0, 0; 0.125,0.2665; 0.25,0.4; 0.375,0.465; 0.5,0.5;  0.625,0.535; 0.75,0.6; 0.875,0.7335; 1,1">
                                          <p:stCondLst>
                                            <p:cond delay="993"/>
                                          </p:stCondLst>
                                        </p:cTn>
                                        <p:tgtEl>
                                          <p:spTgt spid="12"/>
                                        </p:tgtEl>
                                        <p:attrNameLst>
                                          <p:attrName>ppt_y</p:attrName>
                                        </p:attrNameLst>
                                      </p:cBhvr>
                                      <p:tavLst>
                                        <p:tav tm="0" fmla="#ppt_y-sin(pi*$)/27">
                                          <p:val>
                                            <p:fltVal val="0"/>
                                          </p:val>
                                        </p:tav>
                                        <p:tav tm="100000">
                                          <p:val>
                                            <p:fltVal val="1"/>
                                          </p:val>
                                        </p:tav>
                                      </p:tavLst>
                                    </p:anim>
                                    <p:anim calcmode="lin" valueType="num">
                                      <p:cBhvr>
                                        <p:cTn id="29" dur="123" tmFilter="0, 0; 0.125,0.2665; 0.25,0.4; 0.375,0.465; 0.5,0.5;  0.625,0.535; 0.75,0.6; 0.875,0.7335; 1,1">
                                          <p:stCondLst>
                                            <p:cond delay="1242"/>
                                          </p:stCondLst>
                                        </p:cTn>
                                        <p:tgtEl>
                                          <p:spTgt spid="12"/>
                                        </p:tgtEl>
                                        <p:attrNameLst>
                                          <p:attrName>ppt_y</p:attrName>
                                        </p:attrNameLst>
                                      </p:cBhvr>
                                      <p:tavLst>
                                        <p:tav tm="0" fmla="#ppt_y-sin(pi*$)/81">
                                          <p:val>
                                            <p:fltVal val="0"/>
                                          </p:val>
                                        </p:tav>
                                        <p:tav tm="100000">
                                          <p:val>
                                            <p:fltVal val="1"/>
                                          </p:val>
                                        </p:tav>
                                      </p:tavLst>
                                    </p:anim>
                                    <p:animScale>
                                      <p:cBhvr>
                                        <p:cTn id="30" dur="20">
                                          <p:stCondLst>
                                            <p:cond delay="487"/>
                                          </p:stCondLst>
                                        </p:cTn>
                                        <p:tgtEl>
                                          <p:spTgt spid="12"/>
                                        </p:tgtEl>
                                      </p:cBhvr>
                                      <p:to x="100000" y="60000"/>
                                    </p:animScale>
                                    <p:animScale>
                                      <p:cBhvr>
                                        <p:cTn id="31" dur="124" decel="50000">
                                          <p:stCondLst>
                                            <p:cond delay="507"/>
                                          </p:stCondLst>
                                        </p:cTn>
                                        <p:tgtEl>
                                          <p:spTgt spid="12"/>
                                        </p:tgtEl>
                                      </p:cBhvr>
                                      <p:to x="100000" y="100000"/>
                                    </p:animScale>
                                    <p:animScale>
                                      <p:cBhvr>
                                        <p:cTn id="32" dur="20">
                                          <p:stCondLst>
                                            <p:cond delay="984"/>
                                          </p:stCondLst>
                                        </p:cTn>
                                        <p:tgtEl>
                                          <p:spTgt spid="12"/>
                                        </p:tgtEl>
                                      </p:cBhvr>
                                      <p:to x="100000" y="80000"/>
                                    </p:animScale>
                                    <p:animScale>
                                      <p:cBhvr>
                                        <p:cTn id="33" dur="124" decel="50000">
                                          <p:stCondLst>
                                            <p:cond delay="1004"/>
                                          </p:stCondLst>
                                        </p:cTn>
                                        <p:tgtEl>
                                          <p:spTgt spid="12"/>
                                        </p:tgtEl>
                                      </p:cBhvr>
                                      <p:to x="100000" y="100000"/>
                                    </p:animScale>
                                    <p:animScale>
                                      <p:cBhvr>
                                        <p:cTn id="34" dur="20">
                                          <p:stCondLst>
                                            <p:cond delay="1231"/>
                                          </p:stCondLst>
                                        </p:cTn>
                                        <p:tgtEl>
                                          <p:spTgt spid="12"/>
                                        </p:tgtEl>
                                      </p:cBhvr>
                                      <p:to x="100000" y="90000"/>
                                    </p:animScale>
                                    <p:animScale>
                                      <p:cBhvr>
                                        <p:cTn id="35" dur="124" decel="50000">
                                          <p:stCondLst>
                                            <p:cond delay="1251"/>
                                          </p:stCondLst>
                                        </p:cTn>
                                        <p:tgtEl>
                                          <p:spTgt spid="12"/>
                                        </p:tgtEl>
                                      </p:cBhvr>
                                      <p:to x="100000" y="100000"/>
                                    </p:animScale>
                                    <p:animScale>
                                      <p:cBhvr>
                                        <p:cTn id="36" dur="20">
                                          <p:stCondLst>
                                            <p:cond delay="1356"/>
                                          </p:stCondLst>
                                        </p:cTn>
                                        <p:tgtEl>
                                          <p:spTgt spid="12"/>
                                        </p:tgtEl>
                                      </p:cBhvr>
                                      <p:to x="100000" y="95000"/>
                                    </p:animScale>
                                    <p:animScale>
                                      <p:cBhvr>
                                        <p:cTn id="37" dur="124" decel="50000">
                                          <p:stCondLst>
                                            <p:cond delay="1376"/>
                                          </p:stCondLst>
                                        </p:cTn>
                                        <p:tgtEl>
                                          <p:spTgt spid="12"/>
                                        </p:tgtEl>
                                      </p:cBhvr>
                                      <p:to x="100000" y="100000"/>
                                    </p:animScale>
                                  </p:childTnLst>
                                </p:cTn>
                              </p:par>
                            </p:childTnLst>
                          </p:cTn>
                        </p:par>
                        <p:par>
                          <p:cTn id="38" fill="hold">
                            <p:stCondLst>
                              <p:cond delay="5500"/>
                            </p:stCondLst>
                            <p:childTnLst>
                              <p:par>
                                <p:cTn id="39" presetID="26" presetClass="entr" presetSubtype="0" fill="hold" grpId="0" nodeType="afterEffect">
                                  <p:stCondLst>
                                    <p:cond delay="1250"/>
                                  </p:stCondLst>
                                  <p:childTnLst>
                                    <p:set>
                                      <p:cBhvr>
                                        <p:cTn id="40" dur="1" fill="hold">
                                          <p:stCondLst>
                                            <p:cond delay="0"/>
                                          </p:stCondLst>
                                        </p:cTn>
                                        <p:tgtEl>
                                          <p:spTgt spid="13"/>
                                        </p:tgtEl>
                                        <p:attrNameLst>
                                          <p:attrName>style.visibility</p:attrName>
                                        </p:attrNameLst>
                                      </p:cBhvr>
                                      <p:to>
                                        <p:strVal val="visible"/>
                                      </p:to>
                                    </p:set>
                                    <p:animEffect transition="in" filter="wipe(down)">
                                      <p:cBhvr>
                                        <p:cTn id="41" dur="435">
                                          <p:stCondLst>
                                            <p:cond delay="0"/>
                                          </p:stCondLst>
                                        </p:cTn>
                                        <p:tgtEl>
                                          <p:spTgt spid="13"/>
                                        </p:tgtEl>
                                      </p:cBhvr>
                                    </p:animEffect>
                                    <p:anim calcmode="lin" valueType="num">
                                      <p:cBhvr>
                                        <p:cTn id="42" dur="1367"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43" dur="498"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44" dur="498" tmFilter="0, 0; 0.125,0.2665; 0.25,0.4; 0.375,0.465; 0.5,0.5;  0.625,0.535; 0.75,0.6; 0.875,0.7335; 1,1">
                                          <p:stCondLst>
                                            <p:cond delay="498"/>
                                          </p:stCondLst>
                                        </p:cTn>
                                        <p:tgtEl>
                                          <p:spTgt spid="13"/>
                                        </p:tgtEl>
                                        <p:attrNameLst>
                                          <p:attrName>ppt_y</p:attrName>
                                        </p:attrNameLst>
                                      </p:cBhvr>
                                      <p:tavLst>
                                        <p:tav tm="0" fmla="#ppt_y-sin(pi*$)/9">
                                          <p:val>
                                            <p:fltVal val="0"/>
                                          </p:val>
                                        </p:tav>
                                        <p:tav tm="100000">
                                          <p:val>
                                            <p:fltVal val="1"/>
                                          </p:val>
                                        </p:tav>
                                      </p:tavLst>
                                    </p:anim>
                                    <p:anim calcmode="lin" valueType="num">
                                      <p:cBhvr>
                                        <p:cTn id="45" dur="249" tmFilter="0, 0; 0.125,0.2665; 0.25,0.4; 0.375,0.465; 0.5,0.5;  0.625,0.535; 0.75,0.6; 0.875,0.7335; 1,1">
                                          <p:stCondLst>
                                            <p:cond delay="993"/>
                                          </p:stCondLst>
                                        </p:cTn>
                                        <p:tgtEl>
                                          <p:spTgt spid="13"/>
                                        </p:tgtEl>
                                        <p:attrNameLst>
                                          <p:attrName>ppt_y</p:attrName>
                                        </p:attrNameLst>
                                      </p:cBhvr>
                                      <p:tavLst>
                                        <p:tav tm="0" fmla="#ppt_y-sin(pi*$)/27">
                                          <p:val>
                                            <p:fltVal val="0"/>
                                          </p:val>
                                        </p:tav>
                                        <p:tav tm="100000">
                                          <p:val>
                                            <p:fltVal val="1"/>
                                          </p:val>
                                        </p:tav>
                                      </p:tavLst>
                                    </p:anim>
                                    <p:anim calcmode="lin" valueType="num">
                                      <p:cBhvr>
                                        <p:cTn id="46" dur="123" tmFilter="0, 0; 0.125,0.2665; 0.25,0.4; 0.375,0.465; 0.5,0.5;  0.625,0.535; 0.75,0.6; 0.875,0.7335; 1,1">
                                          <p:stCondLst>
                                            <p:cond delay="1242"/>
                                          </p:stCondLst>
                                        </p:cTn>
                                        <p:tgtEl>
                                          <p:spTgt spid="13"/>
                                        </p:tgtEl>
                                        <p:attrNameLst>
                                          <p:attrName>ppt_y</p:attrName>
                                        </p:attrNameLst>
                                      </p:cBhvr>
                                      <p:tavLst>
                                        <p:tav tm="0" fmla="#ppt_y-sin(pi*$)/81">
                                          <p:val>
                                            <p:fltVal val="0"/>
                                          </p:val>
                                        </p:tav>
                                        <p:tav tm="100000">
                                          <p:val>
                                            <p:fltVal val="1"/>
                                          </p:val>
                                        </p:tav>
                                      </p:tavLst>
                                    </p:anim>
                                    <p:animScale>
                                      <p:cBhvr>
                                        <p:cTn id="47" dur="20">
                                          <p:stCondLst>
                                            <p:cond delay="487"/>
                                          </p:stCondLst>
                                        </p:cTn>
                                        <p:tgtEl>
                                          <p:spTgt spid="13"/>
                                        </p:tgtEl>
                                      </p:cBhvr>
                                      <p:to x="100000" y="60000"/>
                                    </p:animScale>
                                    <p:animScale>
                                      <p:cBhvr>
                                        <p:cTn id="48" dur="124" decel="50000">
                                          <p:stCondLst>
                                            <p:cond delay="507"/>
                                          </p:stCondLst>
                                        </p:cTn>
                                        <p:tgtEl>
                                          <p:spTgt spid="13"/>
                                        </p:tgtEl>
                                      </p:cBhvr>
                                      <p:to x="100000" y="100000"/>
                                    </p:animScale>
                                    <p:animScale>
                                      <p:cBhvr>
                                        <p:cTn id="49" dur="20">
                                          <p:stCondLst>
                                            <p:cond delay="984"/>
                                          </p:stCondLst>
                                        </p:cTn>
                                        <p:tgtEl>
                                          <p:spTgt spid="13"/>
                                        </p:tgtEl>
                                      </p:cBhvr>
                                      <p:to x="100000" y="80000"/>
                                    </p:animScale>
                                    <p:animScale>
                                      <p:cBhvr>
                                        <p:cTn id="50" dur="124" decel="50000">
                                          <p:stCondLst>
                                            <p:cond delay="1004"/>
                                          </p:stCondLst>
                                        </p:cTn>
                                        <p:tgtEl>
                                          <p:spTgt spid="13"/>
                                        </p:tgtEl>
                                      </p:cBhvr>
                                      <p:to x="100000" y="100000"/>
                                    </p:animScale>
                                    <p:animScale>
                                      <p:cBhvr>
                                        <p:cTn id="51" dur="20">
                                          <p:stCondLst>
                                            <p:cond delay="1231"/>
                                          </p:stCondLst>
                                        </p:cTn>
                                        <p:tgtEl>
                                          <p:spTgt spid="13"/>
                                        </p:tgtEl>
                                      </p:cBhvr>
                                      <p:to x="100000" y="90000"/>
                                    </p:animScale>
                                    <p:animScale>
                                      <p:cBhvr>
                                        <p:cTn id="52" dur="124" decel="50000">
                                          <p:stCondLst>
                                            <p:cond delay="1251"/>
                                          </p:stCondLst>
                                        </p:cTn>
                                        <p:tgtEl>
                                          <p:spTgt spid="13"/>
                                        </p:tgtEl>
                                      </p:cBhvr>
                                      <p:to x="100000" y="100000"/>
                                    </p:animScale>
                                    <p:animScale>
                                      <p:cBhvr>
                                        <p:cTn id="53" dur="20">
                                          <p:stCondLst>
                                            <p:cond delay="1356"/>
                                          </p:stCondLst>
                                        </p:cTn>
                                        <p:tgtEl>
                                          <p:spTgt spid="13"/>
                                        </p:tgtEl>
                                      </p:cBhvr>
                                      <p:to x="100000" y="95000"/>
                                    </p:animScale>
                                    <p:animScale>
                                      <p:cBhvr>
                                        <p:cTn id="54" dur="124" decel="50000">
                                          <p:stCondLst>
                                            <p:cond delay="1376"/>
                                          </p:stCondLst>
                                        </p:cTn>
                                        <p:tgtEl>
                                          <p:spTgt spid="13"/>
                                        </p:tgtEl>
                                      </p:cBhvr>
                                      <p:to x="100000" y="100000"/>
                                    </p:animScale>
                                  </p:childTnLst>
                                </p:cTn>
                              </p:par>
                            </p:childTnLst>
                          </p:cTn>
                        </p:par>
                        <p:par>
                          <p:cTn id="55" fill="hold">
                            <p:stCondLst>
                              <p:cond delay="8250"/>
                            </p:stCondLst>
                            <p:childTnLst>
                              <p:par>
                                <p:cTn id="56" presetID="26" presetClass="entr" presetSubtype="0" fill="hold" grpId="0" nodeType="afterEffect">
                                  <p:stCondLst>
                                    <p:cond delay="1250"/>
                                  </p:stCondLst>
                                  <p:childTnLst>
                                    <p:set>
                                      <p:cBhvr>
                                        <p:cTn id="57" dur="1" fill="hold">
                                          <p:stCondLst>
                                            <p:cond delay="0"/>
                                          </p:stCondLst>
                                        </p:cTn>
                                        <p:tgtEl>
                                          <p:spTgt spid="14"/>
                                        </p:tgtEl>
                                        <p:attrNameLst>
                                          <p:attrName>style.visibility</p:attrName>
                                        </p:attrNameLst>
                                      </p:cBhvr>
                                      <p:to>
                                        <p:strVal val="visible"/>
                                      </p:to>
                                    </p:set>
                                    <p:animEffect transition="in" filter="wipe(down)">
                                      <p:cBhvr>
                                        <p:cTn id="58" dur="435">
                                          <p:stCondLst>
                                            <p:cond delay="0"/>
                                          </p:stCondLst>
                                        </p:cTn>
                                        <p:tgtEl>
                                          <p:spTgt spid="14"/>
                                        </p:tgtEl>
                                      </p:cBhvr>
                                    </p:animEffect>
                                    <p:anim calcmode="lin" valueType="num">
                                      <p:cBhvr>
                                        <p:cTn id="59" dur="1367"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60" dur="498"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61" dur="498" tmFilter="0, 0; 0.125,0.2665; 0.25,0.4; 0.375,0.465; 0.5,0.5;  0.625,0.535; 0.75,0.6; 0.875,0.7335; 1,1">
                                          <p:stCondLst>
                                            <p:cond delay="498"/>
                                          </p:stCondLst>
                                        </p:cTn>
                                        <p:tgtEl>
                                          <p:spTgt spid="14"/>
                                        </p:tgtEl>
                                        <p:attrNameLst>
                                          <p:attrName>ppt_y</p:attrName>
                                        </p:attrNameLst>
                                      </p:cBhvr>
                                      <p:tavLst>
                                        <p:tav tm="0" fmla="#ppt_y-sin(pi*$)/9">
                                          <p:val>
                                            <p:fltVal val="0"/>
                                          </p:val>
                                        </p:tav>
                                        <p:tav tm="100000">
                                          <p:val>
                                            <p:fltVal val="1"/>
                                          </p:val>
                                        </p:tav>
                                      </p:tavLst>
                                    </p:anim>
                                    <p:anim calcmode="lin" valueType="num">
                                      <p:cBhvr>
                                        <p:cTn id="62" dur="249" tmFilter="0, 0; 0.125,0.2665; 0.25,0.4; 0.375,0.465; 0.5,0.5;  0.625,0.535; 0.75,0.6; 0.875,0.7335; 1,1">
                                          <p:stCondLst>
                                            <p:cond delay="993"/>
                                          </p:stCondLst>
                                        </p:cTn>
                                        <p:tgtEl>
                                          <p:spTgt spid="14"/>
                                        </p:tgtEl>
                                        <p:attrNameLst>
                                          <p:attrName>ppt_y</p:attrName>
                                        </p:attrNameLst>
                                      </p:cBhvr>
                                      <p:tavLst>
                                        <p:tav tm="0" fmla="#ppt_y-sin(pi*$)/27">
                                          <p:val>
                                            <p:fltVal val="0"/>
                                          </p:val>
                                        </p:tav>
                                        <p:tav tm="100000">
                                          <p:val>
                                            <p:fltVal val="1"/>
                                          </p:val>
                                        </p:tav>
                                      </p:tavLst>
                                    </p:anim>
                                    <p:anim calcmode="lin" valueType="num">
                                      <p:cBhvr>
                                        <p:cTn id="63" dur="123" tmFilter="0, 0; 0.125,0.2665; 0.25,0.4; 0.375,0.465; 0.5,0.5;  0.625,0.535; 0.75,0.6; 0.875,0.7335; 1,1">
                                          <p:stCondLst>
                                            <p:cond delay="1242"/>
                                          </p:stCondLst>
                                        </p:cTn>
                                        <p:tgtEl>
                                          <p:spTgt spid="14"/>
                                        </p:tgtEl>
                                        <p:attrNameLst>
                                          <p:attrName>ppt_y</p:attrName>
                                        </p:attrNameLst>
                                      </p:cBhvr>
                                      <p:tavLst>
                                        <p:tav tm="0" fmla="#ppt_y-sin(pi*$)/81">
                                          <p:val>
                                            <p:fltVal val="0"/>
                                          </p:val>
                                        </p:tav>
                                        <p:tav tm="100000">
                                          <p:val>
                                            <p:fltVal val="1"/>
                                          </p:val>
                                        </p:tav>
                                      </p:tavLst>
                                    </p:anim>
                                    <p:animScale>
                                      <p:cBhvr>
                                        <p:cTn id="64" dur="20">
                                          <p:stCondLst>
                                            <p:cond delay="487"/>
                                          </p:stCondLst>
                                        </p:cTn>
                                        <p:tgtEl>
                                          <p:spTgt spid="14"/>
                                        </p:tgtEl>
                                      </p:cBhvr>
                                      <p:to x="100000" y="60000"/>
                                    </p:animScale>
                                    <p:animScale>
                                      <p:cBhvr>
                                        <p:cTn id="65" dur="124" decel="50000">
                                          <p:stCondLst>
                                            <p:cond delay="507"/>
                                          </p:stCondLst>
                                        </p:cTn>
                                        <p:tgtEl>
                                          <p:spTgt spid="14"/>
                                        </p:tgtEl>
                                      </p:cBhvr>
                                      <p:to x="100000" y="100000"/>
                                    </p:animScale>
                                    <p:animScale>
                                      <p:cBhvr>
                                        <p:cTn id="66" dur="20">
                                          <p:stCondLst>
                                            <p:cond delay="984"/>
                                          </p:stCondLst>
                                        </p:cTn>
                                        <p:tgtEl>
                                          <p:spTgt spid="14"/>
                                        </p:tgtEl>
                                      </p:cBhvr>
                                      <p:to x="100000" y="80000"/>
                                    </p:animScale>
                                    <p:animScale>
                                      <p:cBhvr>
                                        <p:cTn id="67" dur="124" decel="50000">
                                          <p:stCondLst>
                                            <p:cond delay="1004"/>
                                          </p:stCondLst>
                                        </p:cTn>
                                        <p:tgtEl>
                                          <p:spTgt spid="14"/>
                                        </p:tgtEl>
                                      </p:cBhvr>
                                      <p:to x="100000" y="100000"/>
                                    </p:animScale>
                                    <p:animScale>
                                      <p:cBhvr>
                                        <p:cTn id="68" dur="20">
                                          <p:stCondLst>
                                            <p:cond delay="1231"/>
                                          </p:stCondLst>
                                        </p:cTn>
                                        <p:tgtEl>
                                          <p:spTgt spid="14"/>
                                        </p:tgtEl>
                                      </p:cBhvr>
                                      <p:to x="100000" y="90000"/>
                                    </p:animScale>
                                    <p:animScale>
                                      <p:cBhvr>
                                        <p:cTn id="69" dur="124" decel="50000">
                                          <p:stCondLst>
                                            <p:cond delay="1251"/>
                                          </p:stCondLst>
                                        </p:cTn>
                                        <p:tgtEl>
                                          <p:spTgt spid="14"/>
                                        </p:tgtEl>
                                      </p:cBhvr>
                                      <p:to x="100000" y="100000"/>
                                    </p:animScale>
                                    <p:animScale>
                                      <p:cBhvr>
                                        <p:cTn id="70" dur="20">
                                          <p:stCondLst>
                                            <p:cond delay="1356"/>
                                          </p:stCondLst>
                                        </p:cTn>
                                        <p:tgtEl>
                                          <p:spTgt spid="14"/>
                                        </p:tgtEl>
                                      </p:cBhvr>
                                      <p:to x="100000" y="95000"/>
                                    </p:animScale>
                                    <p:animScale>
                                      <p:cBhvr>
                                        <p:cTn id="71" dur="124" decel="50000">
                                          <p:stCondLst>
                                            <p:cond delay="1376"/>
                                          </p:stCondLst>
                                        </p:cTn>
                                        <p:tgtEl>
                                          <p:spTgt spid="14"/>
                                        </p:tgtEl>
                                      </p:cBhvr>
                                      <p:to x="100000" y="100000"/>
                                    </p:animScale>
                                  </p:childTnLst>
                                </p:cTn>
                              </p:par>
                            </p:childTnLst>
                          </p:cTn>
                        </p:par>
                        <p:par>
                          <p:cTn id="72" fill="hold">
                            <p:stCondLst>
                              <p:cond delay="11000"/>
                            </p:stCondLst>
                            <p:childTnLst>
                              <p:par>
                                <p:cTn id="73" presetID="26" presetClass="entr" presetSubtype="0" fill="hold" grpId="0" nodeType="afterEffect">
                                  <p:stCondLst>
                                    <p:cond delay="1250"/>
                                  </p:stCondLst>
                                  <p:childTnLst>
                                    <p:set>
                                      <p:cBhvr>
                                        <p:cTn id="74" dur="1" fill="hold">
                                          <p:stCondLst>
                                            <p:cond delay="0"/>
                                          </p:stCondLst>
                                        </p:cTn>
                                        <p:tgtEl>
                                          <p:spTgt spid="10"/>
                                        </p:tgtEl>
                                        <p:attrNameLst>
                                          <p:attrName>style.visibility</p:attrName>
                                        </p:attrNameLst>
                                      </p:cBhvr>
                                      <p:to>
                                        <p:strVal val="visible"/>
                                      </p:to>
                                    </p:set>
                                    <p:animEffect transition="in" filter="wipe(down)">
                                      <p:cBhvr>
                                        <p:cTn id="75" dur="435">
                                          <p:stCondLst>
                                            <p:cond delay="0"/>
                                          </p:stCondLst>
                                        </p:cTn>
                                        <p:tgtEl>
                                          <p:spTgt spid="10"/>
                                        </p:tgtEl>
                                      </p:cBhvr>
                                    </p:animEffect>
                                    <p:anim calcmode="lin" valueType="num">
                                      <p:cBhvr>
                                        <p:cTn id="76" dur="1367"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77" dur="498"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78" dur="498" tmFilter="0, 0; 0.125,0.2665; 0.25,0.4; 0.375,0.465; 0.5,0.5;  0.625,0.535; 0.75,0.6; 0.875,0.7335; 1,1">
                                          <p:stCondLst>
                                            <p:cond delay="498"/>
                                          </p:stCondLst>
                                        </p:cTn>
                                        <p:tgtEl>
                                          <p:spTgt spid="10"/>
                                        </p:tgtEl>
                                        <p:attrNameLst>
                                          <p:attrName>ppt_y</p:attrName>
                                        </p:attrNameLst>
                                      </p:cBhvr>
                                      <p:tavLst>
                                        <p:tav tm="0" fmla="#ppt_y-sin(pi*$)/9">
                                          <p:val>
                                            <p:fltVal val="0"/>
                                          </p:val>
                                        </p:tav>
                                        <p:tav tm="100000">
                                          <p:val>
                                            <p:fltVal val="1"/>
                                          </p:val>
                                        </p:tav>
                                      </p:tavLst>
                                    </p:anim>
                                    <p:anim calcmode="lin" valueType="num">
                                      <p:cBhvr>
                                        <p:cTn id="79" dur="249" tmFilter="0, 0; 0.125,0.2665; 0.25,0.4; 0.375,0.465; 0.5,0.5;  0.625,0.535; 0.75,0.6; 0.875,0.7335; 1,1">
                                          <p:stCondLst>
                                            <p:cond delay="993"/>
                                          </p:stCondLst>
                                        </p:cTn>
                                        <p:tgtEl>
                                          <p:spTgt spid="10"/>
                                        </p:tgtEl>
                                        <p:attrNameLst>
                                          <p:attrName>ppt_y</p:attrName>
                                        </p:attrNameLst>
                                      </p:cBhvr>
                                      <p:tavLst>
                                        <p:tav tm="0" fmla="#ppt_y-sin(pi*$)/27">
                                          <p:val>
                                            <p:fltVal val="0"/>
                                          </p:val>
                                        </p:tav>
                                        <p:tav tm="100000">
                                          <p:val>
                                            <p:fltVal val="1"/>
                                          </p:val>
                                        </p:tav>
                                      </p:tavLst>
                                    </p:anim>
                                    <p:anim calcmode="lin" valueType="num">
                                      <p:cBhvr>
                                        <p:cTn id="80" dur="123" tmFilter="0, 0; 0.125,0.2665; 0.25,0.4; 0.375,0.465; 0.5,0.5;  0.625,0.535; 0.75,0.6; 0.875,0.7335; 1,1">
                                          <p:stCondLst>
                                            <p:cond delay="1242"/>
                                          </p:stCondLst>
                                        </p:cTn>
                                        <p:tgtEl>
                                          <p:spTgt spid="10"/>
                                        </p:tgtEl>
                                        <p:attrNameLst>
                                          <p:attrName>ppt_y</p:attrName>
                                        </p:attrNameLst>
                                      </p:cBhvr>
                                      <p:tavLst>
                                        <p:tav tm="0" fmla="#ppt_y-sin(pi*$)/81">
                                          <p:val>
                                            <p:fltVal val="0"/>
                                          </p:val>
                                        </p:tav>
                                        <p:tav tm="100000">
                                          <p:val>
                                            <p:fltVal val="1"/>
                                          </p:val>
                                        </p:tav>
                                      </p:tavLst>
                                    </p:anim>
                                    <p:animScale>
                                      <p:cBhvr>
                                        <p:cTn id="81" dur="20">
                                          <p:stCondLst>
                                            <p:cond delay="487"/>
                                          </p:stCondLst>
                                        </p:cTn>
                                        <p:tgtEl>
                                          <p:spTgt spid="10"/>
                                        </p:tgtEl>
                                      </p:cBhvr>
                                      <p:to x="100000" y="60000"/>
                                    </p:animScale>
                                    <p:animScale>
                                      <p:cBhvr>
                                        <p:cTn id="82" dur="124" decel="50000">
                                          <p:stCondLst>
                                            <p:cond delay="507"/>
                                          </p:stCondLst>
                                        </p:cTn>
                                        <p:tgtEl>
                                          <p:spTgt spid="10"/>
                                        </p:tgtEl>
                                      </p:cBhvr>
                                      <p:to x="100000" y="100000"/>
                                    </p:animScale>
                                    <p:animScale>
                                      <p:cBhvr>
                                        <p:cTn id="83" dur="20">
                                          <p:stCondLst>
                                            <p:cond delay="984"/>
                                          </p:stCondLst>
                                        </p:cTn>
                                        <p:tgtEl>
                                          <p:spTgt spid="10"/>
                                        </p:tgtEl>
                                      </p:cBhvr>
                                      <p:to x="100000" y="80000"/>
                                    </p:animScale>
                                    <p:animScale>
                                      <p:cBhvr>
                                        <p:cTn id="84" dur="124" decel="50000">
                                          <p:stCondLst>
                                            <p:cond delay="1004"/>
                                          </p:stCondLst>
                                        </p:cTn>
                                        <p:tgtEl>
                                          <p:spTgt spid="10"/>
                                        </p:tgtEl>
                                      </p:cBhvr>
                                      <p:to x="100000" y="100000"/>
                                    </p:animScale>
                                    <p:animScale>
                                      <p:cBhvr>
                                        <p:cTn id="85" dur="20">
                                          <p:stCondLst>
                                            <p:cond delay="1231"/>
                                          </p:stCondLst>
                                        </p:cTn>
                                        <p:tgtEl>
                                          <p:spTgt spid="10"/>
                                        </p:tgtEl>
                                      </p:cBhvr>
                                      <p:to x="100000" y="90000"/>
                                    </p:animScale>
                                    <p:animScale>
                                      <p:cBhvr>
                                        <p:cTn id="86" dur="124" decel="50000">
                                          <p:stCondLst>
                                            <p:cond delay="1251"/>
                                          </p:stCondLst>
                                        </p:cTn>
                                        <p:tgtEl>
                                          <p:spTgt spid="10"/>
                                        </p:tgtEl>
                                      </p:cBhvr>
                                      <p:to x="100000" y="100000"/>
                                    </p:animScale>
                                    <p:animScale>
                                      <p:cBhvr>
                                        <p:cTn id="87" dur="20">
                                          <p:stCondLst>
                                            <p:cond delay="1356"/>
                                          </p:stCondLst>
                                        </p:cTn>
                                        <p:tgtEl>
                                          <p:spTgt spid="10"/>
                                        </p:tgtEl>
                                      </p:cBhvr>
                                      <p:to x="100000" y="95000"/>
                                    </p:animScale>
                                    <p:animScale>
                                      <p:cBhvr>
                                        <p:cTn id="88" dur="124" decel="50000">
                                          <p:stCondLst>
                                            <p:cond delay="1376"/>
                                          </p:stCondLst>
                                        </p:cTn>
                                        <p:tgtEl>
                                          <p:spTgt spid="10"/>
                                        </p:tgtEl>
                                      </p:cBhvr>
                                      <p:to x="100000" y="100000"/>
                                    </p:animScale>
                                  </p:childTnLst>
                                </p:cTn>
                              </p:par>
                            </p:childTnLst>
                          </p:cTn>
                        </p:par>
                        <p:par>
                          <p:cTn id="89" fill="hold">
                            <p:stCondLst>
                              <p:cond delay="13750"/>
                            </p:stCondLst>
                            <p:childTnLst>
                              <p:par>
                                <p:cTn id="90" presetID="26" presetClass="entr" presetSubtype="0" fill="hold" grpId="0" nodeType="afterEffect">
                                  <p:stCondLst>
                                    <p:cond delay="1250"/>
                                  </p:stCondLst>
                                  <p:childTnLst>
                                    <p:set>
                                      <p:cBhvr>
                                        <p:cTn id="91" dur="1" fill="hold">
                                          <p:stCondLst>
                                            <p:cond delay="0"/>
                                          </p:stCondLst>
                                        </p:cTn>
                                        <p:tgtEl>
                                          <p:spTgt spid="6">
                                            <p:bg/>
                                          </p:spTgt>
                                        </p:tgtEl>
                                        <p:attrNameLst>
                                          <p:attrName>style.visibility</p:attrName>
                                        </p:attrNameLst>
                                      </p:cBhvr>
                                      <p:to>
                                        <p:strVal val="visible"/>
                                      </p:to>
                                    </p:set>
                                    <p:animEffect transition="in" filter="wipe(down)">
                                      <p:cBhvr>
                                        <p:cTn id="92" dur="435">
                                          <p:stCondLst>
                                            <p:cond delay="0"/>
                                          </p:stCondLst>
                                        </p:cTn>
                                        <p:tgtEl>
                                          <p:spTgt spid="6">
                                            <p:bg/>
                                          </p:spTgt>
                                        </p:tgtEl>
                                      </p:cBhvr>
                                    </p:animEffect>
                                    <p:anim calcmode="lin" valueType="num">
                                      <p:cBhvr>
                                        <p:cTn id="93" dur="1367" tmFilter="0,0; 0.14,0.36; 0.43,0.73; 0.71,0.91; 1.0,1.0">
                                          <p:stCondLst>
                                            <p:cond delay="0"/>
                                          </p:stCondLst>
                                        </p:cTn>
                                        <p:tgtEl>
                                          <p:spTgt spid="6">
                                            <p:bg/>
                                          </p:spTgt>
                                        </p:tgtEl>
                                        <p:attrNameLst>
                                          <p:attrName>ppt_x</p:attrName>
                                        </p:attrNameLst>
                                      </p:cBhvr>
                                      <p:tavLst>
                                        <p:tav tm="0">
                                          <p:val>
                                            <p:strVal val="#ppt_x-0.25"/>
                                          </p:val>
                                        </p:tav>
                                        <p:tav tm="100000">
                                          <p:val>
                                            <p:strVal val="#ppt_x"/>
                                          </p:val>
                                        </p:tav>
                                      </p:tavLst>
                                    </p:anim>
                                    <p:anim calcmode="lin" valueType="num">
                                      <p:cBhvr>
                                        <p:cTn id="94" dur="498" tmFilter="0.0,0.0; 0.25,0.07; 0.50,0.2; 0.75,0.467; 1.0,1.0">
                                          <p:stCondLst>
                                            <p:cond delay="0"/>
                                          </p:stCondLst>
                                        </p:cTn>
                                        <p:tgtEl>
                                          <p:spTgt spid="6">
                                            <p:bg/>
                                          </p:spTgt>
                                        </p:tgtEl>
                                        <p:attrNameLst>
                                          <p:attrName>ppt_y</p:attrName>
                                        </p:attrNameLst>
                                      </p:cBhvr>
                                      <p:tavLst>
                                        <p:tav tm="0" fmla="#ppt_y-sin(pi*$)/3">
                                          <p:val>
                                            <p:fltVal val="0.5"/>
                                          </p:val>
                                        </p:tav>
                                        <p:tav tm="100000">
                                          <p:val>
                                            <p:fltVal val="1"/>
                                          </p:val>
                                        </p:tav>
                                      </p:tavLst>
                                    </p:anim>
                                    <p:anim calcmode="lin" valueType="num">
                                      <p:cBhvr>
                                        <p:cTn id="95" dur="498" tmFilter="0, 0; 0.125,0.2665; 0.25,0.4; 0.375,0.465; 0.5,0.5;  0.625,0.535; 0.75,0.6; 0.875,0.7335; 1,1">
                                          <p:stCondLst>
                                            <p:cond delay="498"/>
                                          </p:stCondLst>
                                        </p:cTn>
                                        <p:tgtEl>
                                          <p:spTgt spid="6">
                                            <p:bg/>
                                          </p:spTgt>
                                        </p:tgtEl>
                                        <p:attrNameLst>
                                          <p:attrName>ppt_y</p:attrName>
                                        </p:attrNameLst>
                                      </p:cBhvr>
                                      <p:tavLst>
                                        <p:tav tm="0" fmla="#ppt_y-sin(pi*$)/9">
                                          <p:val>
                                            <p:fltVal val="0"/>
                                          </p:val>
                                        </p:tav>
                                        <p:tav tm="100000">
                                          <p:val>
                                            <p:fltVal val="1"/>
                                          </p:val>
                                        </p:tav>
                                      </p:tavLst>
                                    </p:anim>
                                    <p:anim calcmode="lin" valueType="num">
                                      <p:cBhvr>
                                        <p:cTn id="96" dur="249" tmFilter="0, 0; 0.125,0.2665; 0.25,0.4; 0.375,0.465; 0.5,0.5;  0.625,0.535; 0.75,0.6; 0.875,0.7335; 1,1">
                                          <p:stCondLst>
                                            <p:cond delay="993"/>
                                          </p:stCondLst>
                                        </p:cTn>
                                        <p:tgtEl>
                                          <p:spTgt spid="6">
                                            <p:bg/>
                                          </p:spTgt>
                                        </p:tgtEl>
                                        <p:attrNameLst>
                                          <p:attrName>ppt_y</p:attrName>
                                        </p:attrNameLst>
                                      </p:cBhvr>
                                      <p:tavLst>
                                        <p:tav tm="0" fmla="#ppt_y-sin(pi*$)/27">
                                          <p:val>
                                            <p:fltVal val="0"/>
                                          </p:val>
                                        </p:tav>
                                        <p:tav tm="100000">
                                          <p:val>
                                            <p:fltVal val="1"/>
                                          </p:val>
                                        </p:tav>
                                      </p:tavLst>
                                    </p:anim>
                                    <p:anim calcmode="lin" valueType="num">
                                      <p:cBhvr>
                                        <p:cTn id="97" dur="123" tmFilter="0, 0; 0.125,0.2665; 0.25,0.4; 0.375,0.465; 0.5,0.5;  0.625,0.535; 0.75,0.6; 0.875,0.7335; 1,1">
                                          <p:stCondLst>
                                            <p:cond delay="1242"/>
                                          </p:stCondLst>
                                        </p:cTn>
                                        <p:tgtEl>
                                          <p:spTgt spid="6">
                                            <p:bg/>
                                          </p:spTgt>
                                        </p:tgtEl>
                                        <p:attrNameLst>
                                          <p:attrName>ppt_y</p:attrName>
                                        </p:attrNameLst>
                                      </p:cBhvr>
                                      <p:tavLst>
                                        <p:tav tm="0" fmla="#ppt_y-sin(pi*$)/81">
                                          <p:val>
                                            <p:fltVal val="0"/>
                                          </p:val>
                                        </p:tav>
                                        <p:tav tm="100000">
                                          <p:val>
                                            <p:fltVal val="1"/>
                                          </p:val>
                                        </p:tav>
                                      </p:tavLst>
                                    </p:anim>
                                    <p:animScale>
                                      <p:cBhvr>
                                        <p:cTn id="98" dur="20">
                                          <p:stCondLst>
                                            <p:cond delay="487"/>
                                          </p:stCondLst>
                                        </p:cTn>
                                        <p:tgtEl>
                                          <p:spTgt spid="6">
                                            <p:bg/>
                                          </p:spTgt>
                                        </p:tgtEl>
                                      </p:cBhvr>
                                      <p:to x="100000" y="60000"/>
                                    </p:animScale>
                                    <p:animScale>
                                      <p:cBhvr>
                                        <p:cTn id="99" dur="124" decel="50000">
                                          <p:stCondLst>
                                            <p:cond delay="507"/>
                                          </p:stCondLst>
                                        </p:cTn>
                                        <p:tgtEl>
                                          <p:spTgt spid="6">
                                            <p:bg/>
                                          </p:spTgt>
                                        </p:tgtEl>
                                      </p:cBhvr>
                                      <p:to x="100000" y="100000"/>
                                    </p:animScale>
                                    <p:animScale>
                                      <p:cBhvr>
                                        <p:cTn id="100" dur="20">
                                          <p:stCondLst>
                                            <p:cond delay="984"/>
                                          </p:stCondLst>
                                        </p:cTn>
                                        <p:tgtEl>
                                          <p:spTgt spid="6">
                                            <p:bg/>
                                          </p:spTgt>
                                        </p:tgtEl>
                                      </p:cBhvr>
                                      <p:to x="100000" y="80000"/>
                                    </p:animScale>
                                    <p:animScale>
                                      <p:cBhvr>
                                        <p:cTn id="101" dur="124" decel="50000">
                                          <p:stCondLst>
                                            <p:cond delay="1004"/>
                                          </p:stCondLst>
                                        </p:cTn>
                                        <p:tgtEl>
                                          <p:spTgt spid="6">
                                            <p:bg/>
                                          </p:spTgt>
                                        </p:tgtEl>
                                      </p:cBhvr>
                                      <p:to x="100000" y="100000"/>
                                    </p:animScale>
                                    <p:animScale>
                                      <p:cBhvr>
                                        <p:cTn id="102" dur="20">
                                          <p:stCondLst>
                                            <p:cond delay="1231"/>
                                          </p:stCondLst>
                                        </p:cTn>
                                        <p:tgtEl>
                                          <p:spTgt spid="6">
                                            <p:bg/>
                                          </p:spTgt>
                                        </p:tgtEl>
                                      </p:cBhvr>
                                      <p:to x="100000" y="90000"/>
                                    </p:animScale>
                                    <p:animScale>
                                      <p:cBhvr>
                                        <p:cTn id="103" dur="124" decel="50000">
                                          <p:stCondLst>
                                            <p:cond delay="1251"/>
                                          </p:stCondLst>
                                        </p:cTn>
                                        <p:tgtEl>
                                          <p:spTgt spid="6">
                                            <p:bg/>
                                          </p:spTgt>
                                        </p:tgtEl>
                                      </p:cBhvr>
                                      <p:to x="100000" y="100000"/>
                                    </p:animScale>
                                    <p:animScale>
                                      <p:cBhvr>
                                        <p:cTn id="104" dur="20">
                                          <p:stCondLst>
                                            <p:cond delay="1356"/>
                                          </p:stCondLst>
                                        </p:cTn>
                                        <p:tgtEl>
                                          <p:spTgt spid="6">
                                            <p:bg/>
                                          </p:spTgt>
                                        </p:tgtEl>
                                      </p:cBhvr>
                                      <p:to x="100000" y="95000"/>
                                    </p:animScale>
                                    <p:animScale>
                                      <p:cBhvr>
                                        <p:cTn id="105" dur="124" decel="50000">
                                          <p:stCondLst>
                                            <p:cond delay="1376"/>
                                          </p:stCondLst>
                                        </p:cTn>
                                        <p:tgtEl>
                                          <p:spTgt spid="6">
                                            <p:bg/>
                                          </p:spTgt>
                                        </p:tgtEl>
                                      </p:cBhvr>
                                      <p:to x="100000" y="100000"/>
                                    </p:animScale>
                                  </p:childTnLst>
                                </p:cTn>
                              </p:par>
                            </p:childTnLst>
                          </p:cTn>
                        </p:par>
                        <p:par>
                          <p:cTn id="106" fill="hold">
                            <p:stCondLst>
                              <p:cond delay="16500"/>
                            </p:stCondLst>
                            <p:childTnLst>
                              <p:par>
                                <p:cTn id="107" presetID="26" presetClass="entr" presetSubtype="0" fill="hold" grpId="0" nodeType="afterEffect">
                                  <p:stCondLst>
                                    <p:cond delay="1250"/>
                                  </p:stCondLst>
                                  <p:childTnLst>
                                    <p:set>
                                      <p:cBhvr>
                                        <p:cTn id="108" dur="1" fill="hold">
                                          <p:stCondLst>
                                            <p:cond delay="0"/>
                                          </p:stCondLst>
                                        </p:cTn>
                                        <p:tgtEl>
                                          <p:spTgt spid="6">
                                            <p:txEl>
                                              <p:pRg st="1" end="1"/>
                                            </p:txEl>
                                          </p:spTgt>
                                        </p:tgtEl>
                                        <p:attrNameLst>
                                          <p:attrName>style.visibility</p:attrName>
                                        </p:attrNameLst>
                                      </p:cBhvr>
                                      <p:to>
                                        <p:strVal val="visible"/>
                                      </p:to>
                                    </p:set>
                                    <p:animEffect transition="in" filter="wipe(down)">
                                      <p:cBhvr>
                                        <p:cTn id="109" dur="435">
                                          <p:stCondLst>
                                            <p:cond delay="0"/>
                                          </p:stCondLst>
                                        </p:cTn>
                                        <p:tgtEl>
                                          <p:spTgt spid="6">
                                            <p:txEl>
                                              <p:pRg st="1" end="1"/>
                                            </p:txEl>
                                          </p:spTgt>
                                        </p:tgtEl>
                                      </p:cBhvr>
                                    </p:animEffect>
                                    <p:anim calcmode="lin" valueType="num">
                                      <p:cBhvr>
                                        <p:cTn id="110" dur="1367" tmFilter="0,0; 0.14,0.36; 0.43,0.73; 0.71,0.91; 1.0,1.0">
                                          <p:stCondLst>
                                            <p:cond delay="0"/>
                                          </p:stCondLst>
                                        </p:cTn>
                                        <p:tgtEl>
                                          <p:spTgt spid="6">
                                            <p:txEl>
                                              <p:pRg st="1" end="1"/>
                                            </p:txEl>
                                          </p:spTgt>
                                        </p:tgtEl>
                                        <p:attrNameLst>
                                          <p:attrName>ppt_x</p:attrName>
                                        </p:attrNameLst>
                                      </p:cBhvr>
                                      <p:tavLst>
                                        <p:tav tm="0">
                                          <p:val>
                                            <p:strVal val="#ppt_x-0.25"/>
                                          </p:val>
                                        </p:tav>
                                        <p:tav tm="100000">
                                          <p:val>
                                            <p:strVal val="#ppt_x"/>
                                          </p:val>
                                        </p:tav>
                                      </p:tavLst>
                                    </p:anim>
                                    <p:anim calcmode="lin" valueType="num">
                                      <p:cBhvr>
                                        <p:cTn id="111" dur="498" tmFilter="0.0,0.0; 0.25,0.07; 0.50,0.2; 0.75,0.467; 1.0,1.0">
                                          <p:stCondLst>
                                            <p:cond delay="0"/>
                                          </p:stCondLst>
                                        </p:cTn>
                                        <p:tgtEl>
                                          <p:spTgt spid="6">
                                            <p:txEl>
                                              <p:pRg st="1" end="1"/>
                                            </p:txEl>
                                          </p:spTgt>
                                        </p:tgtEl>
                                        <p:attrNameLst>
                                          <p:attrName>ppt_y</p:attrName>
                                        </p:attrNameLst>
                                      </p:cBhvr>
                                      <p:tavLst>
                                        <p:tav tm="0" fmla="#ppt_y-sin(pi*$)/3">
                                          <p:val>
                                            <p:fltVal val="0.5"/>
                                          </p:val>
                                        </p:tav>
                                        <p:tav tm="100000">
                                          <p:val>
                                            <p:fltVal val="1"/>
                                          </p:val>
                                        </p:tav>
                                      </p:tavLst>
                                    </p:anim>
                                    <p:anim calcmode="lin" valueType="num">
                                      <p:cBhvr>
                                        <p:cTn id="112" dur="498" tmFilter="0, 0; 0.125,0.2665; 0.25,0.4; 0.375,0.465; 0.5,0.5;  0.625,0.535; 0.75,0.6; 0.875,0.7335; 1,1">
                                          <p:stCondLst>
                                            <p:cond delay="498"/>
                                          </p:stCondLst>
                                        </p:cTn>
                                        <p:tgtEl>
                                          <p:spTgt spid="6">
                                            <p:txEl>
                                              <p:pRg st="1" end="1"/>
                                            </p:txEl>
                                          </p:spTgt>
                                        </p:tgtEl>
                                        <p:attrNameLst>
                                          <p:attrName>ppt_y</p:attrName>
                                        </p:attrNameLst>
                                      </p:cBhvr>
                                      <p:tavLst>
                                        <p:tav tm="0" fmla="#ppt_y-sin(pi*$)/9">
                                          <p:val>
                                            <p:fltVal val="0"/>
                                          </p:val>
                                        </p:tav>
                                        <p:tav tm="100000">
                                          <p:val>
                                            <p:fltVal val="1"/>
                                          </p:val>
                                        </p:tav>
                                      </p:tavLst>
                                    </p:anim>
                                    <p:anim calcmode="lin" valueType="num">
                                      <p:cBhvr>
                                        <p:cTn id="113" dur="249" tmFilter="0, 0; 0.125,0.2665; 0.25,0.4; 0.375,0.465; 0.5,0.5;  0.625,0.535; 0.75,0.6; 0.875,0.7335; 1,1">
                                          <p:stCondLst>
                                            <p:cond delay="993"/>
                                          </p:stCondLst>
                                        </p:cTn>
                                        <p:tgtEl>
                                          <p:spTgt spid="6">
                                            <p:txEl>
                                              <p:pRg st="1" end="1"/>
                                            </p:txEl>
                                          </p:spTgt>
                                        </p:tgtEl>
                                        <p:attrNameLst>
                                          <p:attrName>ppt_y</p:attrName>
                                        </p:attrNameLst>
                                      </p:cBhvr>
                                      <p:tavLst>
                                        <p:tav tm="0" fmla="#ppt_y-sin(pi*$)/27">
                                          <p:val>
                                            <p:fltVal val="0"/>
                                          </p:val>
                                        </p:tav>
                                        <p:tav tm="100000">
                                          <p:val>
                                            <p:fltVal val="1"/>
                                          </p:val>
                                        </p:tav>
                                      </p:tavLst>
                                    </p:anim>
                                    <p:anim calcmode="lin" valueType="num">
                                      <p:cBhvr>
                                        <p:cTn id="114" dur="123" tmFilter="0, 0; 0.125,0.2665; 0.25,0.4; 0.375,0.465; 0.5,0.5;  0.625,0.535; 0.75,0.6; 0.875,0.7335; 1,1">
                                          <p:stCondLst>
                                            <p:cond delay="1242"/>
                                          </p:stCondLst>
                                        </p:cTn>
                                        <p:tgtEl>
                                          <p:spTgt spid="6">
                                            <p:txEl>
                                              <p:pRg st="1" end="1"/>
                                            </p:txEl>
                                          </p:spTgt>
                                        </p:tgtEl>
                                        <p:attrNameLst>
                                          <p:attrName>ppt_y</p:attrName>
                                        </p:attrNameLst>
                                      </p:cBhvr>
                                      <p:tavLst>
                                        <p:tav tm="0" fmla="#ppt_y-sin(pi*$)/81">
                                          <p:val>
                                            <p:fltVal val="0"/>
                                          </p:val>
                                        </p:tav>
                                        <p:tav tm="100000">
                                          <p:val>
                                            <p:fltVal val="1"/>
                                          </p:val>
                                        </p:tav>
                                      </p:tavLst>
                                    </p:anim>
                                    <p:animScale>
                                      <p:cBhvr>
                                        <p:cTn id="115" dur="20">
                                          <p:stCondLst>
                                            <p:cond delay="487"/>
                                          </p:stCondLst>
                                        </p:cTn>
                                        <p:tgtEl>
                                          <p:spTgt spid="6">
                                            <p:txEl>
                                              <p:pRg st="1" end="1"/>
                                            </p:txEl>
                                          </p:spTgt>
                                        </p:tgtEl>
                                      </p:cBhvr>
                                      <p:to x="100000" y="60000"/>
                                    </p:animScale>
                                    <p:animScale>
                                      <p:cBhvr>
                                        <p:cTn id="116" dur="124" decel="50000">
                                          <p:stCondLst>
                                            <p:cond delay="507"/>
                                          </p:stCondLst>
                                        </p:cTn>
                                        <p:tgtEl>
                                          <p:spTgt spid="6">
                                            <p:txEl>
                                              <p:pRg st="1" end="1"/>
                                            </p:txEl>
                                          </p:spTgt>
                                        </p:tgtEl>
                                      </p:cBhvr>
                                      <p:to x="100000" y="100000"/>
                                    </p:animScale>
                                    <p:animScale>
                                      <p:cBhvr>
                                        <p:cTn id="117" dur="20">
                                          <p:stCondLst>
                                            <p:cond delay="984"/>
                                          </p:stCondLst>
                                        </p:cTn>
                                        <p:tgtEl>
                                          <p:spTgt spid="6">
                                            <p:txEl>
                                              <p:pRg st="1" end="1"/>
                                            </p:txEl>
                                          </p:spTgt>
                                        </p:tgtEl>
                                      </p:cBhvr>
                                      <p:to x="100000" y="80000"/>
                                    </p:animScale>
                                    <p:animScale>
                                      <p:cBhvr>
                                        <p:cTn id="118" dur="124" decel="50000">
                                          <p:stCondLst>
                                            <p:cond delay="1004"/>
                                          </p:stCondLst>
                                        </p:cTn>
                                        <p:tgtEl>
                                          <p:spTgt spid="6">
                                            <p:txEl>
                                              <p:pRg st="1" end="1"/>
                                            </p:txEl>
                                          </p:spTgt>
                                        </p:tgtEl>
                                      </p:cBhvr>
                                      <p:to x="100000" y="100000"/>
                                    </p:animScale>
                                    <p:animScale>
                                      <p:cBhvr>
                                        <p:cTn id="119" dur="20">
                                          <p:stCondLst>
                                            <p:cond delay="1231"/>
                                          </p:stCondLst>
                                        </p:cTn>
                                        <p:tgtEl>
                                          <p:spTgt spid="6">
                                            <p:txEl>
                                              <p:pRg st="1" end="1"/>
                                            </p:txEl>
                                          </p:spTgt>
                                        </p:tgtEl>
                                      </p:cBhvr>
                                      <p:to x="100000" y="90000"/>
                                    </p:animScale>
                                    <p:animScale>
                                      <p:cBhvr>
                                        <p:cTn id="120" dur="124" decel="50000">
                                          <p:stCondLst>
                                            <p:cond delay="1251"/>
                                          </p:stCondLst>
                                        </p:cTn>
                                        <p:tgtEl>
                                          <p:spTgt spid="6">
                                            <p:txEl>
                                              <p:pRg st="1" end="1"/>
                                            </p:txEl>
                                          </p:spTgt>
                                        </p:tgtEl>
                                      </p:cBhvr>
                                      <p:to x="100000" y="100000"/>
                                    </p:animScale>
                                    <p:animScale>
                                      <p:cBhvr>
                                        <p:cTn id="121" dur="20">
                                          <p:stCondLst>
                                            <p:cond delay="1356"/>
                                          </p:stCondLst>
                                        </p:cTn>
                                        <p:tgtEl>
                                          <p:spTgt spid="6">
                                            <p:txEl>
                                              <p:pRg st="1" end="1"/>
                                            </p:txEl>
                                          </p:spTgt>
                                        </p:tgtEl>
                                      </p:cBhvr>
                                      <p:to x="100000" y="95000"/>
                                    </p:animScale>
                                    <p:animScale>
                                      <p:cBhvr>
                                        <p:cTn id="122" dur="124" decel="50000">
                                          <p:stCondLst>
                                            <p:cond delay="1376"/>
                                          </p:stCondLst>
                                        </p:cTn>
                                        <p:tgtEl>
                                          <p:spTgt spid="6">
                                            <p:txEl>
                                              <p:pRg st="1" end="1"/>
                                            </p:txEl>
                                          </p:spTgt>
                                        </p:tgtEl>
                                      </p:cBhvr>
                                      <p:to x="100000" y="100000"/>
                                    </p:animScale>
                                  </p:childTnLst>
                                </p:cTn>
                              </p:par>
                            </p:childTnLst>
                          </p:cTn>
                        </p:par>
                        <p:par>
                          <p:cTn id="123" fill="hold">
                            <p:stCondLst>
                              <p:cond delay="19250"/>
                            </p:stCondLst>
                            <p:childTnLst>
                              <p:par>
                                <p:cTn id="124" presetID="26" presetClass="entr" presetSubtype="0" fill="hold" grpId="0" nodeType="afterEffect">
                                  <p:stCondLst>
                                    <p:cond delay="1250"/>
                                  </p:stCondLst>
                                  <p:childTnLst>
                                    <p:set>
                                      <p:cBhvr>
                                        <p:cTn id="125" dur="1" fill="hold">
                                          <p:stCondLst>
                                            <p:cond delay="0"/>
                                          </p:stCondLst>
                                        </p:cTn>
                                        <p:tgtEl>
                                          <p:spTgt spid="6">
                                            <p:txEl>
                                              <p:pRg st="2" end="2"/>
                                            </p:txEl>
                                          </p:spTgt>
                                        </p:tgtEl>
                                        <p:attrNameLst>
                                          <p:attrName>style.visibility</p:attrName>
                                        </p:attrNameLst>
                                      </p:cBhvr>
                                      <p:to>
                                        <p:strVal val="visible"/>
                                      </p:to>
                                    </p:set>
                                    <p:animEffect transition="in" filter="wipe(down)">
                                      <p:cBhvr>
                                        <p:cTn id="126" dur="435">
                                          <p:stCondLst>
                                            <p:cond delay="0"/>
                                          </p:stCondLst>
                                        </p:cTn>
                                        <p:tgtEl>
                                          <p:spTgt spid="6">
                                            <p:txEl>
                                              <p:pRg st="2" end="2"/>
                                            </p:txEl>
                                          </p:spTgt>
                                        </p:tgtEl>
                                      </p:cBhvr>
                                    </p:animEffect>
                                    <p:anim calcmode="lin" valueType="num">
                                      <p:cBhvr>
                                        <p:cTn id="127" dur="1367" tmFilter="0,0; 0.14,0.36; 0.43,0.73; 0.71,0.91; 1.0,1.0">
                                          <p:stCondLst>
                                            <p:cond delay="0"/>
                                          </p:stCondLst>
                                        </p:cTn>
                                        <p:tgtEl>
                                          <p:spTgt spid="6">
                                            <p:txEl>
                                              <p:pRg st="2" end="2"/>
                                            </p:txEl>
                                          </p:spTgt>
                                        </p:tgtEl>
                                        <p:attrNameLst>
                                          <p:attrName>ppt_x</p:attrName>
                                        </p:attrNameLst>
                                      </p:cBhvr>
                                      <p:tavLst>
                                        <p:tav tm="0">
                                          <p:val>
                                            <p:strVal val="#ppt_x-0.25"/>
                                          </p:val>
                                        </p:tav>
                                        <p:tav tm="100000">
                                          <p:val>
                                            <p:strVal val="#ppt_x"/>
                                          </p:val>
                                        </p:tav>
                                      </p:tavLst>
                                    </p:anim>
                                    <p:anim calcmode="lin" valueType="num">
                                      <p:cBhvr>
                                        <p:cTn id="128" dur="498" tmFilter="0.0,0.0; 0.25,0.07; 0.50,0.2; 0.75,0.467; 1.0,1.0">
                                          <p:stCondLst>
                                            <p:cond delay="0"/>
                                          </p:stCondLst>
                                        </p:cTn>
                                        <p:tgtEl>
                                          <p:spTgt spid="6">
                                            <p:txEl>
                                              <p:pRg st="2" end="2"/>
                                            </p:txEl>
                                          </p:spTgt>
                                        </p:tgtEl>
                                        <p:attrNameLst>
                                          <p:attrName>ppt_y</p:attrName>
                                        </p:attrNameLst>
                                      </p:cBhvr>
                                      <p:tavLst>
                                        <p:tav tm="0" fmla="#ppt_y-sin(pi*$)/3">
                                          <p:val>
                                            <p:fltVal val="0.5"/>
                                          </p:val>
                                        </p:tav>
                                        <p:tav tm="100000">
                                          <p:val>
                                            <p:fltVal val="1"/>
                                          </p:val>
                                        </p:tav>
                                      </p:tavLst>
                                    </p:anim>
                                    <p:anim calcmode="lin" valueType="num">
                                      <p:cBhvr>
                                        <p:cTn id="129" dur="498" tmFilter="0, 0; 0.125,0.2665; 0.25,0.4; 0.375,0.465; 0.5,0.5;  0.625,0.535; 0.75,0.6; 0.875,0.7335; 1,1">
                                          <p:stCondLst>
                                            <p:cond delay="498"/>
                                          </p:stCondLst>
                                        </p:cTn>
                                        <p:tgtEl>
                                          <p:spTgt spid="6">
                                            <p:txEl>
                                              <p:pRg st="2" end="2"/>
                                            </p:txEl>
                                          </p:spTgt>
                                        </p:tgtEl>
                                        <p:attrNameLst>
                                          <p:attrName>ppt_y</p:attrName>
                                        </p:attrNameLst>
                                      </p:cBhvr>
                                      <p:tavLst>
                                        <p:tav tm="0" fmla="#ppt_y-sin(pi*$)/9">
                                          <p:val>
                                            <p:fltVal val="0"/>
                                          </p:val>
                                        </p:tav>
                                        <p:tav tm="100000">
                                          <p:val>
                                            <p:fltVal val="1"/>
                                          </p:val>
                                        </p:tav>
                                      </p:tavLst>
                                    </p:anim>
                                    <p:anim calcmode="lin" valueType="num">
                                      <p:cBhvr>
                                        <p:cTn id="130" dur="249" tmFilter="0, 0; 0.125,0.2665; 0.25,0.4; 0.375,0.465; 0.5,0.5;  0.625,0.535; 0.75,0.6; 0.875,0.7335; 1,1">
                                          <p:stCondLst>
                                            <p:cond delay="993"/>
                                          </p:stCondLst>
                                        </p:cTn>
                                        <p:tgtEl>
                                          <p:spTgt spid="6">
                                            <p:txEl>
                                              <p:pRg st="2" end="2"/>
                                            </p:txEl>
                                          </p:spTgt>
                                        </p:tgtEl>
                                        <p:attrNameLst>
                                          <p:attrName>ppt_y</p:attrName>
                                        </p:attrNameLst>
                                      </p:cBhvr>
                                      <p:tavLst>
                                        <p:tav tm="0" fmla="#ppt_y-sin(pi*$)/27">
                                          <p:val>
                                            <p:fltVal val="0"/>
                                          </p:val>
                                        </p:tav>
                                        <p:tav tm="100000">
                                          <p:val>
                                            <p:fltVal val="1"/>
                                          </p:val>
                                        </p:tav>
                                      </p:tavLst>
                                    </p:anim>
                                    <p:anim calcmode="lin" valueType="num">
                                      <p:cBhvr>
                                        <p:cTn id="131" dur="123" tmFilter="0, 0; 0.125,0.2665; 0.25,0.4; 0.375,0.465; 0.5,0.5;  0.625,0.535; 0.75,0.6; 0.875,0.7335; 1,1">
                                          <p:stCondLst>
                                            <p:cond delay="1242"/>
                                          </p:stCondLst>
                                        </p:cTn>
                                        <p:tgtEl>
                                          <p:spTgt spid="6">
                                            <p:txEl>
                                              <p:pRg st="2" end="2"/>
                                            </p:txEl>
                                          </p:spTgt>
                                        </p:tgtEl>
                                        <p:attrNameLst>
                                          <p:attrName>ppt_y</p:attrName>
                                        </p:attrNameLst>
                                      </p:cBhvr>
                                      <p:tavLst>
                                        <p:tav tm="0" fmla="#ppt_y-sin(pi*$)/81">
                                          <p:val>
                                            <p:fltVal val="0"/>
                                          </p:val>
                                        </p:tav>
                                        <p:tav tm="100000">
                                          <p:val>
                                            <p:fltVal val="1"/>
                                          </p:val>
                                        </p:tav>
                                      </p:tavLst>
                                    </p:anim>
                                    <p:animScale>
                                      <p:cBhvr>
                                        <p:cTn id="132" dur="20">
                                          <p:stCondLst>
                                            <p:cond delay="487"/>
                                          </p:stCondLst>
                                        </p:cTn>
                                        <p:tgtEl>
                                          <p:spTgt spid="6">
                                            <p:txEl>
                                              <p:pRg st="2" end="2"/>
                                            </p:txEl>
                                          </p:spTgt>
                                        </p:tgtEl>
                                      </p:cBhvr>
                                      <p:to x="100000" y="60000"/>
                                    </p:animScale>
                                    <p:animScale>
                                      <p:cBhvr>
                                        <p:cTn id="133" dur="124" decel="50000">
                                          <p:stCondLst>
                                            <p:cond delay="507"/>
                                          </p:stCondLst>
                                        </p:cTn>
                                        <p:tgtEl>
                                          <p:spTgt spid="6">
                                            <p:txEl>
                                              <p:pRg st="2" end="2"/>
                                            </p:txEl>
                                          </p:spTgt>
                                        </p:tgtEl>
                                      </p:cBhvr>
                                      <p:to x="100000" y="100000"/>
                                    </p:animScale>
                                    <p:animScale>
                                      <p:cBhvr>
                                        <p:cTn id="134" dur="20">
                                          <p:stCondLst>
                                            <p:cond delay="984"/>
                                          </p:stCondLst>
                                        </p:cTn>
                                        <p:tgtEl>
                                          <p:spTgt spid="6">
                                            <p:txEl>
                                              <p:pRg st="2" end="2"/>
                                            </p:txEl>
                                          </p:spTgt>
                                        </p:tgtEl>
                                      </p:cBhvr>
                                      <p:to x="100000" y="80000"/>
                                    </p:animScale>
                                    <p:animScale>
                                      <p:cBhvr>
                                        <p:cTn id="135" dur="124" decel="50000">
                                          <p:stCondLst>
                                            <p:cond delay="1004"/>
                                          </p:stCondLst>
                                        </p:cTn>
                                        <p:tgtEl>
                                          <p:spTgt spid="6">
                                            <p:txEl>
                                              <p:pRg st="2" end="2"/>
                                            </p:txEl>
                                          </p:spTgt>
                                        </p:tgtEl>
                                      </p:cBhvr>
                                      <p:to x="100000" y="100000"/>
                                    </p:animScale>
                                    <p:animScale>
                                      <p:cBhvr>
                                        <p:cTn id="136" dur="20">
                                          <p:stCondLst>
                                            <p:cond delay="1231"/>
                                          </p:stCondLst>
                                        </p:cTn>
                                        <p:tgtEl>
                                          <p:spTgt spid="6">
                                            <p:txEl>
                                              <p:pRg st="2" end="2"/>
                                            </p:txEl>
                                          </p:spTgt>
                                        </p:tgtEl>
                                      </p:cBhvr>
                                      <p:to x="100000" y="90000"/>
                                    </p:animScale>
                                    <p:animScale>
                                      <p:cBhvr>
                                        <p:cTn id="137" dur="124" decel="50000">
                                          <p:stCondLst>
                                            <p:cond delay="1251"/>
                                          </p:stCondLst>
                                        </p:cTn>
                                        <p:tgtEl>
                                          <p:spTgt spid="6">
                                            <p:txEl>
                                              <p:pRg st="2" end="2"/>
                                            </p:txEl>
                                          </p:spTgt>
                                        </p:tgtEl>
                                      </p:cBhvr>
                                      <p:to x="100000" y="100000"/>
                                    </p:animScale>
                                    <p:animScale>
                                      <p:cBhvr>
                                        <p:cTn id="138" dur="20">
                                          <p:stCondLst>
                                            <p:cond delay="1356"/>
                                          </p:stCondLst>
                                        </p:cTn>
                                        <p:tgtEl>
                                          <p:spTgt spid="6">
                                            <p:txEl>
                                              <p:pRg st="2" end="2"/>
                                            </p:txEl>
                                          </p:spTgt>
                                        </p:tgtEl>
                                      </p:cBhvr>
                                      <p:to x="100000" y="95000"/>
                                    </p:animScale>
                                    <p:animScale>
                                      <p:cBhvr>
                                        <p:cTn id="139" dur="124" decel="50000">
                                          <p:stCondLst>
                                            <p:cond delay="1376"/>
                                          </p:stCondLst>
                                        </p:cTn>
                                        <p:tgtEl>
                                          <p:spTgt spid="6">
                                            <p:txEl>
                                              <p:pRg st="2" end="2"/>
                                            </p:txEl>
                                          </p:spTgt>
                                        </p:tgtEl>
                                      </p:cBhvr>
                                      <p:to x="100000" y="100000"/>
                                    </p:animScale>
                                  </p:childTnLst>
                                </p:cTn>
                              </p:par>
                            </p:childTnLst>
                          </p:cTn>
                        </p:par>
                        <p:par>
                          <p:cTn id="140" fill="hold">
                            <p:stCondLst>
                              <p:cond delay="22000"/>
                            </p:stCondLst>
                            <p:childTnLst>
                              <p:par>
                                <p:cTn id="141" presetID="26" presetClass="entr" presetSubtype="0" fill="hold" grpId="0" nodeType="afterEffect">
                                  <p:stCondLst>
                                    <p:cond delay="1250"/>
                                  </p:stCondLst>
                                  <p:childTnLst>
                                    <p:set>
                                      <p:cBhvr>
                                        <p:cTn id="142" dur="1" fill="hold">
                                          <p:stCondLst>
                                            <p:cond delay="0"/>
                                          </p:stCondLst>
                                        </p:cTn>
                                        <p:tgtEl>
                                          <p:spTgt spid="6">
                                            <p:txEl>
                                              <p:pRg st="3" end="3"/>
                                            </p:txEl>
                                          </p:spTgt>
                                        </p:tgtEl>
                                        <p:attrNameLst>
                                          <p:attrName>style.visibility</p:attrName>
                                        </p:attrNameLst>
                                      </p:cBhvr>
                                      <p:to>
                                        <p:strVal val="visible"/>
                                      </p:to>
                                    </p:set>
                                    <p:animEffect transition="in" filter="wipe(down)">
                                      <p:cBhvr>
                                        <p:cTn id="143" dur="435">
                                          <p:stCondLst>
                                            <p:cond delay="0"/>
                                          </p:stCondLst>
                                        </p:cTn>
                                        <p:tgtEl>
                                          <p:spTgt spid="6">
                                            <p:txEl>
                                              <p:pRg st="3" end="3"/>
                                            </p:txEl>
                                          </p:spTgt>
                                        </p:tgtEl>
                                      </p:cBhvr>
                                    </p:animEffect>
                                    <p:anim calcmode="lin" valueType="num">
                                      <p:cBhvr>
                                        <p:cTn id="144" dur="1367" tmFilter="0,0; 0.14,0.36; 0.43,0.73; 0.71,0.91; 1.0,1.0">
                                          <p:stCondLst>
                                            <p:cond delay="0"/>
                                          </p:stCondLst>
                                        </p:cTn>
                                        <p:tgtEl>
                                          <p:spTgt spid="6">
                                            <p:txEl>
                                              <p:pRg st="3" end="3"/>
                                            </p:txEl>
                                          </p:spTgt>
                                        </p:tgtEl>
                                        <p:attrNameLst>
                                          <p:attrName>ppt_x</p:attrName>
                                        </p:attrNameLst>
                                      </p:cBhvr>
                                      <p:tavLst>
                                        <p:tav tm="0">
                                          <p:val>
                                            <p:strVal val="#ppt_x-0.25"/>
                                          </p:val>
                                        </p:tav>
                                        <p:tav tm="100000">
                                          <p:val>
                                            <p:strVal val="#ppt_x"/>
                                          </p:val>
                                        </p:tav>
                                      </p:tavLst>
                                    </p:anim>
                                    <p:anim calcmode="lin" valueType="num">
                                      <p:cBhvr>
                                        <p:cTn id="145" dur="498" tmFilter="0.0,0.0; 0.25,0.07; 0.50,0.2; 0.75,0.467; 1.0,1.0">
                                          <p:stCondLst>
                                            <p:cond delay="0"/>
                                          </p:stCondLst>
                                        </p:cTn>
                                        <p:tgtEl>
                                          <p:spTgt spid="6">
                                            <p:txEl>
                                              <p:pRg st="3" end="3"/>
                                            </p:txEl>
                                          </p:spTgt>
                                        </p:tgtEl>
                                        <p:attrNameLst>
                                          <p:attrName>ppt_y</p:attrName>
                                        </p:attrNameLst>
                                      </p:cBhvr>
                                      <p:tavLst>
                                        <p:tav tm="0" fmla="#ppt_y-sin(pi*$)/3">
                                          <p:val>
                                            <p:fltVal val="0.5"/>
                                          </p:val>
                                        </p:tav>
                                        <p:tav tm="100000">
                                          <p:val>
                                            <p:fltVal val="1"/>
                                          </p:val>
                                        </p:tav>
                                      </p:tavLst>
                                    </p:anim>
                                    <p:anim calcmode="lin" valueType="num">
                                      <p:cBhvr>
                                        <p:cTn id="146" dur="498" tmFilter="0, 0; 0.125,0.2665; 0.25,0.4; 0.375,0.465; 0.5,0.5;  0.625,0.535; 0.75,0.6; 0.875,0.7335; 1,1">
                                          <p:stCondLst>
                                            <p:cond delay="498"/>
                                          </p:stCondLst>
                                        </p:cTn>
                                        <p:tgtEl>
                                          <p:spTgt spid="6">
                                            <p:txEl>
                                              <p:pRg st="3" end="3"/>
                                            </p:txEl>
                                          </p:spTgt>
                                        </p:tgtEl>
                                        <p:attrNameLst>
                                          <p:attrName>ppt_y</p:attrName>
                                        </p:attrNameLst>
                                      </p:cBhvr>
                                      <p:tavLst>
                                        <p:tav tm="0" fmla="#ppt_y-sin(pi*$)/9">
                                          <p:val>
                                            <p:fltVal val="0"/>
                                          </p:val>
                                        </p:tav>
                                        <p:tav tm="100000">
                                          <p:val>
                                            <p:fltVal val="1"/>
                                          </p:val>
                                        </p:tav>
                                      </p:tavLst>
                                    </p:anim>
                                    <p:anim calcmode="lin" valueType="num">
                                      <p:cBhvr>
                                        <p:cTn id="147" dur="249" tmFilter="0, 0; 0.125,0.2665; 0.25,0.4; 0.375,0.465; 0.5,0.5;  0.625,0.535; 0.75,0.6; 0.875,0.7335; 1,1">
                                          <p:stCondLst>
                                            <p:cond delay="993"/>
                                          </p:stCondLst>
                                        </p:cTn>
                                        <p:tgtEl>
                                          <p:spTgt spid="6">
                                            <p:txEl>
                                              <p:pRg st="3" end="3"/>
                                            </p:txEl>
                                          </p:spTgt>
                                        </p:tgtEl>
                                        <p:attrNameLst>
                                          <p:attrName>ppt_y</p:attrName>
                                        </p:attrNameLst>
                                      </p:cBhvr>
                                      <p:tavLst>
                                        <p:tav tm="0" fmla="#ppt_y-sin(pi*$)/27">
                                          <p:val>
                                            <p:fltVal val="0"/>
                                          </p:val>
                                        </p:tav>
                                        <p:tav tm="100000">
                                          <p:val>
                                            <p:fltVal val="1"/>
                                          </p:val>
                                        </p:tav>
                                      </p:tavLst>
                                    </p:anim>
                                    <p:anim calcmode="lin" valueType="num">
                                      <p:cBhvr>
                                        <p:cTn id="148" dur="123" tmFilter="0, 0; 0.125,0.2665; 0.25,0.4; 0.375,0.465; 0.5,0.5;  0.625,0.535; 0.75,0.6; 0.875,0.7335; 1,1">
                                          <p:stCondLst>
                                            <p:cond delay="1242"/>
                                          </p:stCondLst>
                                        </p:cTn>
                                        <p:tgtEl>
                                          <p:spTgt spid="6">
                                            <p:txEl>
                                              <p:pRg st="3" end="3"/>
                                            </p:txEl>
                                          </p:spTgt>
                                        </p:tgtEl>
                                        <p:attrNameLst>
                                          <p:attrName>ppt_y</p:attrName>
                                        </p:attrNameLst>
                                      </p:cBhvr>
                                      <p:tavLst>
                                        <p:tav tm="0" fmla="#ppt_y-sin(pi*$)/81">
                                          <p:val>
                                            <p:fltVal val="0"/>
                                          </p:val>
                                        </p:tav>
                                        <p:tav tm="100000">
                                          <p:val>
                                            <p:fltVal val="1"/>
                                          </p:val>
                                        </p:tav>
                                      </p:tavLst>
                                    </p:anim>
                                    <p:animScale>
                                      <p:cBhvr>
                                        <p:cTn id="149" dur="20">
                                          <p:stCondLst>
                                            <p:cond delay="487"/>
                                          </p:stCondLst>
                                        </p:cTn>
                                        <p:tgtEl>
                                          <p:spTgt spid="6">
                                            <p:txEl>
                                              <p:pRg st="3" end="3"/>
                                            </p:txEl>
                                          </p:spTgt>
                                        </p:tgtEl>
                                      </p:cBhvr>
                                      <p:to x="100000" y="60000"/>
                                    </p:animScale>
                                    <p:animScale>
                                      <p:cBhvr>
                                        <p:cTn id="150" dur="124" decel="50000">
                                          <p:stCondLst>
                                            <p:cond delay="507"/>
                                          </p:stCondLst>
                                        </p:cTn>
                                        <p:tgtEl>
                                          <p:spTgt spid="6">
                                            <p:txEl>
                                              <p:pRg st="3" end="3"/>
                                            </p:txEl>
                                          </p:spTgt>
                                        </p:tgtEl>
                                      </p:cBhvr>
                                      <p:to x="100000" y="100000"/>
                                    </p:animScale>
                                    <p:animScale>
                                      <p:cBhvr>
                                        <p:cTn id="151" dur="20">
                                          <p:stCondLst>
                                            <p:cond delay="984"/>
                                          </p:stCondLst>
                                        </p:cTn>
                                        <p:tgtEl>
                                          <p:spTgt spid="6">
                                            <p:txEl>
                                              <p:pRg st="3" end="3"/>
                                            </p:txEl>
                                          </p:spTgt>
                                        </p:tgtEl>
                                      </p:cBhvr>
                                      <p:to x="100000" y="80000"/>
                                    </p:animScale>
                                    <p:animScale>
                                      <p:cBhvr>
                                        <p:cTn id="152" dur="124" decel="50000">
                                          <p:stCondLst>
                                            <p:cond delay="1004"/>
                                          </p:stCondLst>
                                        </p:cTn>
                                        <p:tgtEl>
                                          <p:spTgt spid="6">
                                            <p:txEl>
                                              <p:pRg st="3" end="3"/>
                                            </p:txEl>
                                          </p:spTgt>
                                        </p:tgtEl>
                                      </p:cBhvr>
                                      <p:to x="100000" y="100000"/>
                                    </p:animScale>
                                    <p:animScale>
                                      <p:cBhvr>
                                        <p:cTn id="153" dur="20">
                                          <p:stCondLst>
                                            <p:cond delay="1231"/>
                                          </p:stCondLst>
                                        </p:cTn>
                                        <p:tgtEl>
                                          <p:spTgt spid="6">
                                            <p:txEl>
                                              <p:pRg st="3" end="3"/>
                                            </p:txEl>
                                          </p:spTgt>
                                        </p:tgtEl>
                                      </p:cBhvr>
                                      <p:to x="100000" y="90000"/>
                                    </p:animScale>
                                    <p:animScale>
                                      <p:cBhvr>
                                        <p:cTn id="154" dur="124" decel="50000">
                                          <p:stCondLst>
                                            <p:cond delay="1251"/>
                                          </p:stCondLst>
                                        </p:cTn>
                                        <p:tgtEl>
                                          <p:spTgt spid="6">
                                            <p:txEl>
                                              <p:pRg st="3" end="3"/>
                                            </p:txEl>
                                          </p:spTgt>
                                        </p:tgtEl>
                                      </p:cBhvr>
                                      <p:to x="100000" y="100000"/>
                                    </p:animScale>
                                    <p:animScale>
                                      <p:cBhvr>
                                        <p:cTn id="155" dur="20">
                                          <p:stCondLst>
                                            <p:cond delay="1356"/>
                                          </p:stCondLst>
                                        </p:cTn>
                                        <p:tgtEl>
                                          <p:spTgt spid="6">
                                            <p:txEl>
                                              <p:pRg st="3" end="3"/>
                                            </p:txEl>
                                          </p:spTgt>
                                        </p:tgtEl>
                                      </p:cBhvr>
                                      <p:to x="100000" y="95000"/>
                                    </p:animScale>
                                    <p:animScale>
                                      <p:cBhvr>
                                        <p:cTn id="156" dur="124" decel="50000">
                                          <p:stCondLst>
                                            <p:cond delay="1376"/>
                                          </p:stCondLst>
                                        </p:cTn>
                                        <p:tgtEl>
                                          <p:spTgt spid="6">
                                            <p:txEl>
                                              <p:pRg st="3" end="3"/>
                                            </p:txEl>
                                          </p:spTgt>
                                        </p:tgtEl>
                                      </p:cBhvr>
                                      <p:to x="100000" y="100000"/>
                                    </p:animScale>
                                  </p:childTnLst>
                                </p:cTn>
                              </p:par>
                            </p:childTnLst>
                          </p:cTn>
                        </p:par>
                        <p:par>
                          <p:cTn id="157" fill="hold">
                            <p:stCondLst>
                              <p:cond delay="24750"/>
                            </p:stCondLst>
                            <p:childTnLst>
                              <p:par>
                                <p:cTn id="158" presetID="26" presetClass="entr" presetSubtype="0" fill="hold" grpId="0" nodeType="afterEffect">
                                  <p:stCondLst>
                                    <p:cond delay="1250"/>
                                  </p:stCondLst>
                                  <p:childTnLst>
                                    <p:set>
                                      <p:cBhvr>
                                        <p:cTn id="159" dur="1" fill="hold">
                                          <p:stCondLst>
                                            <p:cond delay="0"/>
                                          </p:stCondLst>
                                        </p:cTn>
                                        <p:tgtEl>
                                          <p:spTgt spid="6">
                                            <p:txEl>
                                              <p:pRg st="4" end="4"/>
                                            </p:txEl>
                                          </p:spTgt>
                                        </p:tgtEl>
                                        <p:attrNameLst>
                                          <p:attrName>style.visibility</p:attrName>
                                        </p:attrNameLst>
                                      </p:cBhvr>
                                      <p:to>
                                        <p:strVal val="visible"/>
                                      </p:to>
                                    </p:set>
                                    <p:animEffect transition="in" filter="wipe(down)">
                                      <p:cBhvr>
                                        <p:cTn id="160" dur="435">
                                          <p:stCondLst>
                                            <p:cond delay="0"/>
                                          </p:stCondLst>
                                        </p:cTn>
                                        <p:tgtEl>
                                          <p:spTgt spid="6">
                                            <p:txEl>
                                              <p:pRg st="4" end="4"/>
                                            </p:txEl>
                                          </p:spTgt>
                                        </p:tgtEl>
                                      </p:cBhvr>
                                    </p:animEffect>
                                    <p:anim calcmode="lin" valueType="num">
                                      <p:cBhvr>
                                        <p:cTn id="161" dur="1367" tmFilter="0,0; 0.14,0.36; 0.43,0.73; 0.71,0.91; 1.0,1.0">
                                          <p:stCondLst>
                                            <p:cond delay="0"/>
                                          </p:stCondLst>
                                        </p:cTn>
                                        <p:tgtEl>
                                          <p:spTgt spid="6">
                                            <p:txEl>
                                              <p:pRg st="4" end="4"/>
                                            </p:txEl>
                                          </p:spTgt>
                                        </p:tgtEl>
                                        <p:attrNameLst>
                                          <p:attrName>ppt_x</p:attrName>
                                        </p:attrNameLst>
                                      </p:cBhvr>
                                      <p:tavLst>
                                        <p:tav tm="0">
                                          <p:val>
                                            <p:strVal val="#ppt_x-0.25"/>
                                          </p:val>
                                        </p:tav>
                                        <p:tav tm="100000">
                                          <p:val>
                                            <p:strVal val="#ppt_x"/>
                                          </p:val>
                                        </p:tav>
                                      </p:tavLst>
                                    </p:anim>
                                    <p:anim calcmode="lin" valueType="num">
                                      <p:cBhvr>
                                        <p:cTn id="162" dur="498" tmFilter="0.0,0.0; 0.25,0.07; 0.50,0.2; 0.75,0.467; 1.0,1.0">
                                          <p:stCondLst>
                                            <p:cond delay="0"/>
                                          </p:stCondLst>
                                        </p:cTn>
                                        <p:tgtEl>
                                          <p:spTgt spid="6">
                                            <p:txEl>
                                              <p:pRg st="4" end="4"/>
                                            </p:txEl>
                                          </p:spTgt>
                                        </p:tgtEl>
                                        <p:attrNameLst>
                                          <p:attrName>ppt_y</p:attrName>
                                        </p:attrNameLst>
                                      </p:cBhvr>
                                      <p:tavLst>
                                        <p:tav tm="0" fmla="#ppt_y-sin(pi*$)/3">
                                          <p:val>
                                            <p:fltVal val="0.5"/>
                                          </p:val>
                                        </p:tav>
                                        <p:tav tm="100000">
                                          <p:val>
                                            <p:fltVal val="1"/>
                                          </p:val>
                                        </p:tav>
                                      </p:tavLst>
                                    </p:anim>
                                    <p:anim calcmode="lin" valueType="num">
                                      <p:cBhvr>
                                        <p:cTn id="163" dur="498" tmFilter="0, 0; 0.125,0.2665; 0.25,0.4; 0.375,0.465; 0.5,0.5;  0.625,0.535; 0.75,0.6; 0.875,0.7335; 1,1">
                                          <p:stCondLst>
                                            <p:cond delay="498"/>
                                          </p:stCondLst>
                                        </p:cTn>
                                        <p:tgtEl>
                                          <p:spTgt spid="6">
                                            <p:txEl>
                                              <p:pRg st="4" end="4"/>
                                            </p:txEl>
                                          </p:spTgt>
                                        </p:tgtEl>
                                        <p:attrNameLst>
                                          <p:attrName>ppt_y</p:attrName>
                                        </p:attrNameLst>
                                      </p:cBhvr>
                                      <p:tavLst>
                                        <p:tav tm="0" fmla="#ppt_y-sin(pi*$)/9">
                                          <p:val>
                                            <p:fltVal val="0"/>
                                          </p:val>
                                        </p:tav>
                                        <p:tav tm="100000">
                                          <p:val>
                                            <p:fltVal val="1"/>
                                          </p:val>
                                        </p:tav>
                                      </p:tavLst>
                                    </p:anim>
                                    <p:anim calcmode="lin" valueType="num">
                                      <p:cBhvr>
                                        <p:cTn id="164" dur="249" tmFilter="0, 0; 0.125,0.2665; 0.25,0.4; 0.375,0.465; 0.5,0.5;  0.625,0.535; 0.75,0.6; 0.875,0.7335; 1,1">
                                          <p:stCondLst>
                                            <p:cond delay="993"/>
                                          </p:stCondLst>
                                        </p:cTn>
                                        <p:tgtEl>
                                          <p:spTgt spid="6">
                                            <p:txEl>
                                              <p:pRg st="4" end="4"/>
                                            </p:txEl>
                                          </p:spTgt>
                                        </p:tgtEl>
                                        <p:attrNameLst>
                                          <p:attrName>ppt_y</p:attrName>
                                        </p:attrNameLst>
                                      </p:cBhvr>
                                      <p:tavLst>
                                        <p:tav tm="0" fmla="#ppt_y-sin(pi*$)/27">
                                          <p:val>
                                            <p:fltVal val="0"/>
                                          </p:val>
                                        </p:tav>
                                        <p:tav tm="100000">
                                          <p:val>
                                            <p:fltVal val="1"/>
                                          </p:val>
                                        </p:tav>
                                      </p:tavLst>
                                    </p:anim>
                                    <p:anim calcmode="lin" valueType="num">
                                      <p:cBhvr>
                                        <p:cTn id="165" dur="123" tmFilter="0, 0; 0.125,0.2665; 0.25,0.4; 0.375,0.465; 0.5,0.5;  0.625,0.535; 0.75,0.6; 0.875,0.7335; 1,1">
                                          <p:stCondLst>
                                            <p:cond delay="1242"/>
                                          </p:stCondLst>
                                        </p:cTn>
                                        <p:tgtEl>
                                          <p:spTgt spid="6">
                                            <p:txEl>
                                              <p:pRg st="4" end="4"/>
                                            </p:txEl>
                                          </p:spTgt>
                                        </p:tgtEl>
                                        <p:attrNameLst>
                                          <p:attrName>ppt_y</p:attrName>
                                        </p:attrNameLst>
                                      </p:cBhvr>
                                      <p:tavLst>
                                        <p:tav tm="0" fmla="#ppt_y-sin(pi*$)/81">
                                          <p:val>
                                            <p:fltVal val="0"/>
                                          </p:val>
                                        </p:tav>
                                        <p:tav tm="100000">
                                          <p:val>
                                            <p:fltVal val="1"/>
                                          </p:val>
                                        </p:tav>
                                      </p:tavLst>
                                    </p:anim>
                                    <p:animScale>
                                      <p:cBhvr>
                                        <p:cTn id="166" dur="20">
                                          <p:stCondLst>
                                            <p:cond delay="487"/>
                                          </p:stCondLst>
                                        </p:cTn>
                                        <p:tgtEl>
                                          <p:spTgt spid="6">
                                            <p:txEl>
                                              <p:pRg st="4" end="4"/>
                                            </p:txEl>
                                          </p:spTgt>
                                        </p:tgtEl>
                                      </p:cBhvr>
                                      <p:to x="100000" y="60000"/>
                                    </p:animScale>
                                    <p:animScale>
                                      <p:cBhvr>
                                        <p:cTn id="167" dur="124" decel="50000">
                                          <p:stCondLst>
                                            <p:cond delay="507"/>
                                          </p:stCondLst>
                                        </p:cTn>
                                        <p:tgtEl>
                                          <p:spTgt spid="6">
                                            <p:txEl>
                                              <p:pRg st="4" end="4"/>
                                            </p:txEl>
                                          </p:spTgt>
                                        </p:tgtEl>
                                      </p:cBhvr>
                                      <p:to x="100000" y="100000"/>
                                    </p:animScale>
                                    <p:animScale>
                                      <p:cBhvr>
                                        <p:cTn id="168" dur="20">
                                          <p:stCondLst>
                                            <p:cond delay="984"/>
                                          </p:stCondLst>
                                        </p:cTn>
                                        <p:tgtEl>
                                          <p:spTgt spid="6">
                                            <p:txEl>
                                              <p:pRg st="4" end="4"/>
                                            </p:txEl>
                                          </p:spTgt>
                                        </p:tgtEl>
                                      </p:cBhvr>
                                      <p:to x="100000" y="80000"/>
                                    </p:animScale>
                                    <p:animScale>
                                      <p:cBhvr>
                                        <p:cTn id="169" dur="124" decel="50000">
                                          <p:stCondLst>
                                            <p:cond delay="1004"/>
                                          </p:stCondLst>
                                        </p:cTn>
                                        <p:tgtEl>
                                          <p:spTgt spid="6">
                                            <p:txEl>
                                              <p:pRg st="4" end="4"/>
                                            </p:txEl>
                                          </p:spTgt>
                                        </p:tgtEl>
                                      </p:cBhvr>
                                      <p:to x="100000" y="100000"/>
                                    </p:animScale>
                                    <p:animScale>
                                      <p:cBhvr>
                                        <p:cTn id="170" dur="20">
                                          <p:stCondLst>
                                            <p:cond delay="1231"/>
                                          </p:stCondLst>
                                        </p:cTn>
                                        <p:tgtEl>
                                          <p:spTgt spid="6">
                                            <p:txEl>
                                              <p:pRg st="4" end="4"/>
                                            </p:txEl>
                                          </p:spTgt>
                                        </p:tgtEl>
                                      </p:cBhvr>
                                      <p:to x="100000" y="90000"/>
                                    </p:animScale>
                                    <p:animScale>
                                      <p:cBhvr>
                                        <p:cTn id="171" dur="124" decel="50000">
                                          <p:stCondLst>
                                            <p:cond delay="1251"/>
                                          </p:stCondLst>
                                        </p:cTn>
                                        <p:tgtEl>
                                          <p:spTgt spid="6">
                                            <p:txEl>
                                              <p:pRg st="4" end="4"/>
                                            </p:txEl>
                                          </p:spTgt>
                                        </p:tgtEl>
                                      </p:cBhvr>
                                      <p:to x="100000" y="100000"/>
                                    </p:animScale>
                                    <p:animScale>
                                      <p:cBhvr>
                                        <p:cTn id="172" dur="20">
                                          <p:stCondLst>
                                            <p:cond delay="1356"/>
                                          </p:stCondLst>
                                        </p:cTn>
                                        <p:tgtEl>
                                          <p:spTgt spid="6">
                                            <p:txEl>
                                              <p:pRg st="4" end="4"/>
                                            </p:txEl>
                                          </p:spTgt>
                                        </p:tgtEl>
                                      </p:cBhvr>
                                      <p:to x="100000" y="95000"/>
                                    </p:animScale>
                                    <p:animScale>
                                      <p:cBhvr>
                                        <p:cTn id="173" dur="124" decel="50000">
                                          <p:stCondLst>
                                            <p:cond delay="1376"/>
                                          </p:stCondLst>
                                        </p:cTn>
                                        <p:tgtEl>
                                          <p:spTgt spid="6">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10" grpId="0" animBg="1"/>
      <p:bldP spid="11" grpId="0" animBg="1"/>
      <p:bldP spid="12" grpId="0" animBg="1"/>
      <p:bldP spid="13"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rtl="1"/>
            <a:r>
              <a:rPr lang="ar-DZ" sz="3200" b="1" dirty="0"/>
              <a:t>طرق </a:t>
            </a:r>
            <a:r>
              <a:rPr lang="ar-DZ" sz="3200" b="1" dirty="0" smtClean="0"/>
              <a:t>الحصــــــــول </a:t>
            </a:r>
            <a:r>
              <a:rPr lang="ar-DZ" sz="3200" b="1" dirty="0"/>
              <a:t>على </a:t>
            </a:r>
            <a:r>
              <a:rPr lang="ar-DZ" sz="3200" b="1" dirty="0" smtClean="0"/>
              <a:t>البيانــــــــات</a:t>
            </a:r>
            <a:endParaRPr lang="en-US" sz="3200" b="1" dirty="0"/>
          </a:p>
        </p:txBody>
      </p:sp>
      <p:sp>
        <p:nvSpPr>
          <p:cNvPr id="3" name="Espace réservé du texte 2"/>
          <p:cNvSpPr>
            <a:spLocks noGrp="1"/>
          </p:cNvSpPr>
          <p:nvPr>
            <p:ph type="body" idx="1"/>
          </p:nvPr>
        </p:nvSpPr>
        <p:spPr>
          <a:xfrm>
            <a:off x="2990027" y="2152807"/>
            <a:ext cx="4472327" cy="693135"/>
          </a:xfrm>
          <a:solidFill>
            <a:schemeClr val="accent4">
              <a:lumMod val="20000"/>
              <a:lumOff val="80000"/>
            </a:schemeClr>
          </a:solidFill>
        </p:spPr>
        <p:style>
          <a:lnRef idx="1">
            <a:schemeClr val="dk1"/>
          </a:lnRef>
          <a:fillRef idx="2">
            <a:schemeClr val="dk1"/>
          </a:fillRef>
          <a:effectRef idx="1">
            <a:schemeClr val="dk1"/>
          </a:effectRef>
          <a:fontRef idx="minor">
            <a:schemeClr val="dk1"/>
          </a:fontRef>
        </p:style>
        <p:txBody>
          <a:bodyPr/>
          <a:lstStyle/>
          <a:p>
            <a:pPr algn="ctr" rtl="1"/>
            <a:r>
              <a:rPr lang="ar-DZ" dirty="0"/>
              <a:t>البحث وفحص </a:t>
            </a:r>
            <a:r>
              <a:rPr lang="ar-DZ" dirty="0" smtClean="0"/>
              <a:t>السجلات</a:t>
            </a:r>
            <a:endParaRPr lang="en-US" dirty="0"/>
          </a:p>
        </p:txBody>
      </p:sp>
      <p:sp>
        <p:nvSpPr>
          <p:cNvPr id="4" name="Espace réservé du contenu 3"/>
          <p:cNvSpPr>
            <a:spLocks noGrp="1"/>
          </p:cNvSpPr>
          <p:nvPr>
            <p:ph sz="half" idx="2"/>
          </p:nvPr>
        </p:nvSpPr>
        <p:spPr>
          <a:xfrm>
            <a:off x="2429301" y="3652853"/>
            <a:ext cx="5593781" cy="2906179"/>
          </a:xfrm>
        </p:spPr>
        <p:style>
          <a:lnRef idx="1">
            <a:schemeClr val="accent1"/>
          </a:lnRef>
          <a:fillRef idx="3">
            <a:schemeClr val="accent1"/>
          </a:fillRef>
          <a:effectRef idx="2">
            <a:schemeClr val="accent1"/>
          </a:effectRef>
          <a:fontRef idx="minor">
            <a:schemeClr val="lt1"/>
          </a:fontRef>
        </p:style>
        <p:txBody>
          <a:bodyPr>
            <a:normAutofit/>
          </a:bodyPr>
          <a:lstStyle/>
          <a:p>
            <a:pPr marL="0" indent="0" algn="ctr" rtl="1">
              <a:lnSpc>
                <a:spcPct val="150000"/>
              </a:lnSpc>
              <a:buNone/>
            </a:pPr>
            <a:r>
              <a:rPr lang="ar-DZ" b="1" dirty="0">
                <a:solidFill>
                  <a:schemeClr val="bg1"/>
                </a:solidFill>
              </a:rPr>
              <a:t>يتم ذلك من </a:t>
            </a:r>
            <a:r>
              <a:rPr lang="ar-DZ" b="1" dirty="0" smtClean="0">
                <a:solidFill>
                  <a:schemeClr val="bg1"/>
                </a:solidFill>
              </a:rPr>
              <a:t>خلال </a:t>
            </a:r>
            <a:r>
              <a:rPr lang="ar-DZ" b="1" dirty="0">
                <a:solidFill>
                  <a:schemeClr val="bg1"/>
                </a:solidFill>
              </a:rPr>
              <a:t>متابعة </a:t>
            </a:r>
            <a:r>
              <a:rPr lang="ar-DZ" b="1" dirty="0" smtClean="0">
                <a:solidFill>
                  <a:schemeClr val="bg1"/>
                </a:solidFill>
              </a:rPr>
              <a:t>الملفات </a:t>
            </a:r>
            <a:r>
              <a:rPr lang="ar-DZ" b="1" dirty="0">
                <a:solidFill>
                  <a:schemeClr val="bg1"/>
                </a:solidFill>
              </a:rPr>
              <a:t>والتقارير، </a:t>
            </a:r>
            <a:r>
              <a:rPr lang="ar-DZ" b="1" dirty="0" smtClean="0">
                <a:solidFill>
                  <a:schemeClr val="bg1"/>
                </a:solidFill>
              </a:rPr>
              <a:t>الهيكل التنظيمي، سجلات </a:t>
            </a:r>
            <a:r>
              <a:rPr lang="ar-DZ" b="1" dirty="0">
                <a:solidFill>
                  <a:schemeClr val="bg1"/>
                </a:solidFill>
              </a:rPr>
              <a:t>القرارات </a:t>
            </a:r>
            <a:r>
              <a:rPr lang="ar-DZ" b="1" dirty="0" smtClean="0">
                <a:solidFill>
                  <a:schemeClr val="bg1"/>
                </a:solidFill>
              </a:rPr>
              <a:t>الهامة والشكاوي، المشاكل والصعوبات التي </a:t>
            </a:r>
            <a:r>
              <a:rPr lang="ar-DZ" b="1" dirty="0">
                <a:solidFill>
                  <a:schemeClr val="bg1"/>
                </a:solidFill>
              </a:rPr>
              <a:t>سجلت </a:t>
            </a:r>
            <a:r>
              <a:rPr lang="ar-DZ" b="1" dirty="0" smtClean="0">
                <a:solidFill>
                  <a:schemeClr val="bg1"/>
                </a:solidFill>
              </a:rPr>
              <a:t>حين </a:t>
            </a:r>
            <a:r>
              <a:rPr lang="ar-DZ" b="1" dirty="0">
                <a:solidFill>
                  <a:schemeClr val="bg1"/>
                </a:solidFill>
              </a:rPr>
              <a:t>إعداد وتنفيذ </a:t>
            </a:r>
            <a:r>
              <a:rPr lang="ar-DZ" b="1" dirty="0" smtClean="0">
                <a:solidFill>
                  <a:schemeClr val="bg1"/>
                </a:solidFill>
              </a:rPr>
              <a:t>الخطط، المراسلات الرسمية...</a:t>
            </a:r>
            <a:r>
              <a:rPr lang="ar-DZ" b="1" dirty="0" err="1">
                <a:solidFill>
                  <a:schemeClr val="bg1"/>
                </a:solidFill>
              </a:rPr>
              <a:t>إخ</a:t>
            </a:r>
            <a:endParaRPr lang="en-US" b="1" dirty="0">
              <a:solidFill>
                <a:schemeClr val="bg1"/>
              </a:solidFill>
            </a:endParaRPr>
          </a:p>
        </p:txBody>
      </p:sp>
      <p:sp>
        <p:nvSpPr>
          <p:cNvPr id="8" name="Flèche courbée vers la droite 7"/>
          <p:cNvSpPr/>
          <p:nvPr/>
        </p:nvSpPr>
        <p:spPr>
          <a:xfrm rot="5400000">
            <a:off x="4780652" y="2478774"/>
            <a:ext cx="605044" cy="1473959"/>
          </a:xfrm>
          <a:prstGeom prst="curved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 8"/>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02:</a:t>
            </a:r>
            <a:endParaRPr lang="en-US" sz="2400" b="1" dirty="0">
              <a:solidFill>
                <a:schemeClr val="bg1"/>
              </a:solidFill>
            </a:endParaRPr>
          </a:p>
        </p:txBody>
      </p:sp>
    </p:spTree>
    <p:extLst>
      <p:ext uri="{BB962C8B-B14F-4D97-AF65-F5344CB8AC3E}">
        <p14:creationId xmlns:p14="http://schemas.microsoft.com/office/powerpoint/2010/main" val="208862366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750"/>
                                  </p:stCondLst>
                                  <p:childTnLst>
                                    <p:set>
                                      <p:cBhvr>
                                        <p:cTn id="6" dur="1" fill="hold">
                                          <p:stCondLst>
                                            <p:cond delay="499"/>
                                          </p:stCondLst>
                                        </p:cTn>
                                        <p:tgtEl>
                                          <p:spTgt spid="3">
                                            <p:bg/>
                                          </p:spTgt>
                                        </p:tgtEl>
                                        <p:attrNameLst>
                                          <p:attrName>style.visibility</p:attrName>
                                        </p:attrNameLst>
                                      </p:cBhvr>
                                      <p:to>
                                        <p:strVal val="visible"/>
                                      </p:to>
                                    </p:set>
                                  </p:childTnLst>
                                </p:cTn>
                              </p:par>
                            </p:childTnLst>
                          </p:cTn>
                        </p:par>
                        <p:par>
                          <p:cTn id="7" fill="hold">
                            <p:stCondLst>
                              <p:cond delay="1250"/>
                            </p:stCondLst>
                            <p:childTnLst>
                              <p:par>
                                <p:cTn id="8" presetID="1" presetClass="entr" presetSubtype="0" fill="hold" grpId="0" nodeType="afterEffect">
                                  <p:stCondLst>
                                    <p:cond delay="750"/>
                                  </p:stCondLst>
                                  <p:childTnLst>
                                    <p:set>
                                      <p:cBhvr>
                                        <p:cTn id="9" dur="1" fill="hold">
                                          <p:stCondLst>
                                            <p:cond delay="499"/>
                                          </p:stCondLst>
                                        </p:cTn>
                                        <p:tgtEl>
                                          <p:spTgt spid="3">
                                            <p:txEl>
                                              <p:pRg st="0" end="0"/>
                                            </p:txEl>
                                          </p:spTgt>
                                        </p:tgtEl>
                                        <p:attrNameLst>
                                          <p:attrName>style.visibility</p:attrName>
                                        </p:attrNameLst>
                                      </p:cBhvr>
                                      <p:to>
                                        <p:strVal val="visible"/>
                                      </p:to>
                                    </p:set>
                                  </p:childTnLst>
                                </p:cTn>
                              </p:par>
                            </p:childTnLst>
                          </p:cTn>
                        </p:par>
                        <p:par>
                          <p:cTn id="10" fill="hold">
                            <p:stCondLst>
                              <p:cond delay="2500"/>
                            </p:stCondLst>
                            <p:childTnLst>
                              <p:par>
                                <p:cTn id="11" presetID="1" presetClass="entr" presetSubtype="0" fill="hold" grpId="0" nodeType="afterEffect">
                                  <p:stCondLst>
                                    <p:cond delay="750"/>
                                  </p:stCondLst>
                                  <p:childTnLst>
                                    <p:set>
                                      <p:cBhvr>
                                        <p:cTn id="12" dur="1" fill="hold">
                                          <p:stCondLst>
                                            <p:cond delay="499"/>
                                          </p:stCondLst>
                                        </p:cTn>
                                        <p:tgtEl>
                                          <p:spTgt spid="8"/>
                                        </p:tgtEl>
                                        <p:attrNameLst>
                                          <p:attrName>style.visibility</p:attrName>
                                        </p:attrNameLst>
                                      </p:cBhvr>
                                      <p:to>
                                        <p:strVal val="visible"/>
                                      </p:to>
                                    </p:set>
                                  </p:childTnLst>
                                </p:cTn>
                              </p:par>
                            </p:childTnLst>
                          </p:cTn>
                        </p:par>
                        <p:par>
                          <p:cTn id="13" fill="hold">
                            <p:stCondLst>
                              <p:cond delay="3750"/>
                            </p:stCondLst>
                            <p:childTnLst>
                              <p:par>
                                <p:cTn id="14" presetID="1" presetClass="entr" presetSubtype="0" fill="hold" grpId="0" nodeType="afterEffect">
                                  <p:stCondLst>
                                    <p:cond delay="750"/>
                                  </p:stCondLst>
                                  <p:childTnLst>
                                    <p:set>
                                      <p:cBhvr>
                                        <p:cTn id="15" dur="1" fill="hold">
                                          <p:stCondLst>
                                            <p:cond delay="499"/>
                                          </p:stCondLst>
                                        </p:cTn>
                                        <p:tgtEl>
                                          <p:spTgt spid="4">
                                            <p:bg/>
                                          </p:spTgt>
                                        </p:tgtEl>
                                        <p:attrNameLst>
                                          <p:attrName>style.visibility</p:attrName>
                                        </p:attrNameLst>
                                      </p:cBhvr>
                                      <p:to>
                                        <p:strVal val="visible"/>
                                      </p:to>
                                    </p:set>
                                  </p:childTnLst>
                                </p:cTn>
                              </p:par>
                            </p:childTnLst>
                          </p:cTn>
                        </p:par>
                        <p:par>
                          <p:cTn id="16" fill="hold">
                            <p:stCondLst>
                              <p:cond delay="5000"/>
                            </p:stCondLst>
                            <p:childTnLst>
                              <p:par>
                                <p:cTn id="17" presetID="1" presetClass="entr" presetSubtype="0" fill="hold" grpId="0" nodeType="afterEffect">
                                  <p:stCondLst>
                                    <p:cond delay="750"/>
                                  </p:stCondLst>
                                  <p:childTnLst>
                                    <p:set>
                                      <p:cBhvr>
                                        <p:cTn id="18" dur="1" fill="hold">
                                          <p:stCondLst>
                                            <p:cond delay="499"/>
                                          </p:stCondLst>
                                        </p:cTn>
                                        <p:tgtEl>
                                          <p:spTgt spid="4">
                                            <p:txEl>
                                              <p:pRg st="0" end="0"/>
                                            </p:txEl>
                                          </p:spTgt>
                                        </p:tgtEl>
                                        <p:attrNameLst>
                                          <p:attrName>style.visibility</p:attrName>
                                        </p:attrNameLst>
                                      </p:cBhvr>
                                      <p:to>
                                        <p:strVal val="visible"/>
                                      </p:to>
                                    </p:set>
                                  </p:childTnLst>
                                </p:cTn>
                              </p:par>
                              <p:par>
                                <p:cTn id="19" presetID="16" presetClass="entr" presetSubtype="21" fill="hold" grpId="0" nodeType="withEffect">
                                  <p:stCondLst>
                                    <p:cond delay="250"/>
                                  </p:stCondLst>
                                  <p:childTnLst>
                                    <p:set>
                                      <p:cBhvr>
                                        <p:cTn id="20" dur="1" fill="hold">
                                          <p:stCondLst>
                                            <p:cond delay="0"/>
                                          </p:stCondLst>
                                        </p:cTn>
                                        <p:tgtEl>
                                          <p:spTgt spid="9"/>
                                        </p:tgtEl>
                                        <p:attrNameLst>
                                          <p:attrName>style.visibility</p:attrName>
                                        </p:attrNameLst>
                                      </p:cBhvr>
                                      <p:to>
                                        <p:strVal val="visible"/>
                                      </p:to>
                                    </p:set>
                                    <p:animEffect transition="in" filter="barn(inVertical)">
                                      <p:cBhvr>
                                        <p:cTn id="2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P spid="8" grpId="0" animBg="1"/>
      <p:bldP spid="9" grpId="0" animBg="1"/>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5873</TotalTime>
  <Words>2233</Words>
  <Application>Microsoft Office PowerPoint</Application>
  <PresentationFormat>Grand écran</PresentationFormat>
  <Paragraphs>199</Paragraphs>
  <Slides>23</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23</vt:i4>
      </vt:variant>
    </vt:vector>
  </HeadingPairs>
  <TitlesOfParts>
    <vt:vector size="29" baseType="lpstr">
      <vt:lpstr>Arial</vt:lpstr>
      <vt:lpstr>Calibri</vt:lpstr>
      <vt:lpstr>Times New Roman</vt:lpstr>
      <vt:lpstr>Trebuchet MS</vt:lpstr>
      <vt:lpstr>Wingdings</vt:lpstr>
      <vt:lpstr>Berlin</vt:lpstr>
      <vt:lpstr>أساسيات البيانات</vt:lpstr>
      <vt:lpstr>مقدمـــــــة</vt:lpstr>
      <vt:lpstr>مفهوم البيانات</vt:lpstr>
      <vt:lpstr>مصادر الحصول على البيانات</vt:lpstr>
      <vt:lpstr>هنـــــــــــاك مصــــــادر أخرى نذكرهــــــــا: </vt:lpstr>
      <vt:lpstr>طرق الحصــــــــول على البيانــــــــات</vt:lpstr>
      <vt:lpstr>طرق الحصــــــــول على البيانــــــــات</vt:lpstr>
      <vt:lpstr>طرق الحصــــــــول على البيانــــــــات</vt:lpstr>
      <vt:lpstr>طرق الحصــــــــول على البيانــــــــات</vt:lpstr>
      <vt:lpstr>طرق الحصــــــــول على البيانــــــــات</vt:lpstr>
      <vt:lpstr>طرق الحصــــــــول على البيانــــــــات</vt:lpstr>
      <vt:lpstr>قاعدة البيانات</vt:lpstr>
      <vt:lpstr>Présentation PowerPoint</vt:lpstr>
      <vt:lpstr>المكـــونات الأســــــاسية لقـــــــواعد البيـــــانات  تتكون قاعدة البيانات من عدة مكونات، وسنركز على المكونات الأساسية التي تشترك فيها كل أنواع قواعد البيانات، ويمكن توضيحها : </vt:lpstr>
      <vt:lpstr>المكـــونات الأســــــاسية لقـــــــواعد البيـــــانات  تتكون قاعدة البيانات من عدة مكونات، وسنركز على المكونات الأساسية التي تشترك فيها كل أنواع قواعد البيانات، ويمكن توضيحها : </vt:lpstr>
      <vt:lpstr>معالجة البيانات</vt:lpstr>
      <vt:lpstr>خطوات معالجة البيانات عادة ما يتم معالجة البيانات بالاعتماد على الخطوات الأساسية التالية:</vt:lpstr>
      <vt:lpstr>خطوات معالجة البيانات </vt:lpstr>
      <vt:lpstr> طرق معالجة البيانات إن طرق وأساليب معالجة البيانات تخضع للتطوير المستمر تبعا للتطورات الفنية ومدى استخدامها في المنظمات إلا أنه يمكن التمييز بين طريقتين لمعالجة البيانات</vt:lpstr>
      <vt:lpstr>  شروط معالجة البيانات يتم معالجة البيانات إما عن طريق المعالجة اليدوية أو المعالجة الآلية أي باستخدام الحواسيب، ويتم الاختيار بين الطريقتين من خلال عدة شروط نذكر أهمها كالآتي   </vt:lpstr>
      <vt:lpstr>  فالعلاقة بينهما مثل علاقة المواد الخام بالمنتج النهائي، فالمعلومات هي البيانات التي تمت معالجتها بطريقة محددة بداء يتلقي البيانات من مصادرها المختلفة تم تحليلها و تبويبها و تطبيقها حتى يتم إرسالها إلى الجهات المعنية.وينبغي الاشارة لحقيقة أساسية أنه ما يعد معلومة بالنسبة لفرد معين قد تكون بيانات خام بالنسبة لفرد آخر.وتتمثل هذه الفروقات في: </vt:lpstr>
      <vt:lpstr>مثال على البيانات والمعلومات </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134</cp:revision>
  <dcterms:created xsi:type="dcterms:W3CDTF">2022-09-20T18:14:57Z</dcterms:created>
  <dcterms:modified xsi:type="dcterms:W3CDTF">2022-10-22T11:58:58Z</dcterms:modified>
</cp:coreProperties>
</file>