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1D9BE-1301-4AEB-BADD-01E00D0A96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BFC71D7-D174-4765-B53A-97DAB5EF1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4E9356-6377-4EC3-9249-978593D1DDB2}"/>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25B2DA86-B8EF-49CE-9CC6-13D40DE5AF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DE86E7-4791-4AD5-86FB-8AA3024FAA37}"/>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21481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093D5-9A10-43F9-9823-C2FABD314A4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44EEB8-7D6C-426A-95C0-23C116F119B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4E0FEA-BE68-44D1-982A-ADDF73D5DBEB}"/>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241E0AC3-2799-41A0-9C10-C42167E390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B4D3A8-8EDE-43A9-A6B3-B2DCE65C913C}"/>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168543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6503AB-E985-4F5E-8D1D-47F82632CF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85CA10-8E2D-40A0-B193-1B3C24B62E3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5BED03-1365-4DF8-8737-89673A026FB2}"/>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44169652-1512-4E45-AA32-E63644CE9F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F5B7CF-85E9-4254-97EE-32F9206F6112}"/>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383653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4C535-DBD3-43B2-8907-4BF39EA607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6C91B4-DCB6-4A30-870B-B716ACCDE2D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6C3012-776C-4DB5-97CD-D74E4D0B5039}"/>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1768725E-CC77-43C4-91D2-C15D4C9CC3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735B57-9E9A-4AE7-B3B3-E2D58CE8B172}"/>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97509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D3809-C9EA-40BF-9424-4E2497640A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5848DC-757C-4B6C-8D3C-39984BF35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A3A54D2-5EE4-4180-815E-C16D6F68CF8F}"/>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C2E42B5F-85AB-4157-B09F-76E62A3177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02502B-4A44-4E22-A8A7-2A6AE8CA75F3}"/>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61190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759C3-CBDB-4301-B25F-EB5826C51D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F8A69F-B733-4377-97E5-1FDB1954198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904D16-09B5-402E-A0D5-F293B33611C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4E335C-38A8-47CF-83D1-91FA895EB20B}"/>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AA185320-D35F-40FD-BE4B-041B67E02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A08C65-E6EB-4283-A1AA-BCFC9866E0F3}"/>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995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770AA-54AC-4D59-9F74-B990A8FE73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A5103A9-2C9C-47DC-AF59-0F2B02076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AB20E04-A6A6-4627-92F9-F6429440ECA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1F81F7-D64C-412B-98B0-BDD048176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A3D9DF9-6D84-4A54-9A17-FCBAC1CD1EE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160A2D-CD9E-4F69-A01C-0857C55FA941}"/>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8" name="Espace réservé du pied de page 7">
            <a:extLst>
              <a:ext uri="{FF2B5EF4-FFF2-40B4-BE49-F238E27FC236}">
                <a16:creationId xmlns:a16="http://schemas.microsoft.com/office/drawing/2014/main" id="{CE383936-892A-4FCF-B9A7-C3D4C7A9754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4FD91C9-B238-424C-9DA5-10E66F295BB9}"/>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202016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10A1D-B72C-4670-942B-8188494CCA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E6AE7B-38D9-4B69-8742-99F7A4AF5CB4}"/>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4" name="Espace réservé du pied de page 3">
            <a:extLst>
              <a:ext uri="{FF2B5EF4-FFF2-40B4-BE49-F238E27FC236}">
                <a16:creationId xmlns:a16="http://schemas.microsoft.com/office/drawing/2014/main" id="{4EB04752-CA7F-44B2-8F24-4A561DC6EBA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420D41-64F2-4981-9C76-DFDB2CBED3B2}"/>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36012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AD63FA-A651-48D1-AF88-2A287F5BF0AA}"/>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3" name="Espace réservé du pied de page 2">
            <a:extLst>
              <a:ext uri="{FF2B5EF4-FFF2-40B4-BE49-F238E27FC236}">
                <a16:creationId xmlns:a16="http://schemas.microsoft.com/office/drawing/2014/main" id="{356C423E-E4CF-41EC-8A08-54D8B56498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16074A-4094-467B-B4E0-FBB1945CB745}"/>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305078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557F0-5334-4B22-B995-6F99A76B8E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4C39E8F-8C90-4B79-9284-662E128F2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CF02BAC-40E4-4091-92FD-B723446AD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056C433-602F-4E5A-8538-ED395E7A56CA}"/>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4B4484B1-98ED-49A4-9A14-1CF4278F17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F7A0E8-24E0-4DFE-9AB1-E77C06E31805}"/>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67130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B604A-6C70-4A50-937B-B4CABDE9DB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E344EC3-06A4-4166-8295-23D098545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931908-F558-49BD-AE10-E45330268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B8006B3-681F-407F-AB4E-A6C0FBAAF40E}"/>
              </a:ext>
            </a:extLst>
          </p:cNvPr>
          <p:cNvSpPr>
            <a:spLocks noGrp="1"/>
          </p:cNvSpPr>
          <p:nvPr>
            <p:ph type="dt" sz="half" idx="10"/>
          </p:nvPr>
        </p:nvSpPr>
        <p:spPr/>
        <p:txBody>
          <a:bodyPr/>
          <a:lstStyle/>
          <a:p>
            <a:fld id="{D16A0118-853F-43E9-94FE-9052B6616990}"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E515C2A1-FE7D-4033-B166-1559A6FB4F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E03B6D-E093-4BFF-A125-99F64320107C}"/>
              </a:ext>
            </a:extLst>
          </p:cNvPr>
          <p:cNvSpPr>
            <a:spLocks noGrp="1"/>
          </p:cNvSpPr>
          <p:nvPr>
            <p:ph type="sldNum" sz="quarter" idx="12"/>
          </p:nvPr>
        </p:nvSpPr>
        <p:spPr/>
        <p:txBody>
          <a:bodyPr/>
          <a:lstStyle/>
          <a:p>
            <a:fld id="{27A6BD3A-EBA8-427F-92A0-169765CEB63B}" type="slidenum">
              <a:rPr lang="fr-FR" smtClean="0"/>
              <a:t>‹N°›</a:t>
            </a:fld>
            <a:endParaRPr lang="fr-FR"/>
          </a:p>
        </p:txBody>
      </p:sp>
    </p:spTree>
    <p:extLst>
      <p:ext uri="{BB962C8B-B14F-4D97-AF65-F5344CB8AC3E}">
        <p14:creationId xmlns:p14="http://schemas.microsoft.com/office/powerpoint/2010/main" val="91058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FE26CB-DAF6-4248-80C2-DEFA40167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7CACDB6-150B-4D92-8039-7123AA261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8AF6E3-2A9E-4D5F-A59D-71EF57515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A0118-853F-43E9-94FE-9052B6616990}"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E54DDB3C-0E8C-462A-85F1-CDA974F13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C755F19-5033-42AA-816E-71BB424BD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6BD3A-EBA8-427F-92A0-169765CEB63B}" type="slidenum">
              <a:rPr lang="fr-FR" smtClean="0"/>
              <a:t>‹N°›</a:t>
            </a:fld>
            <a:endParaRPr lang="fr-FR"/>
          </a:p>
        </p:txBody>
      </p:sp>
    </p:spTree>
    <p:extLst>
      <p:ext uri="{BB962C8B-B14F-4D97-AF65-F5344CB8AC3E}">
        <p14:creationId xmlns:p14="http://schemas.microsoft.com/office/powerpoint/2010/main" val="302024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8CE1542-08E2-41C5-A4EC-E87B1AA8EDF7}"/>
              </a:ext>
            </a:extLst>
          </p:cNvPr>
          <p:cNvSpPr>
            <a:spLocks noGrp="1"/>
          </p:cNvSpPr>
          <p:nvPr>
            <p:ph type="subTitle" idx="1"/>
          </p:nvPr>
        </p:nvSpPr>
        <p:spPr>
          <a:xfrm>
            <a:off x="114300" y="160020"/>
            <a:ext cx="11795760" cy="6480810"/>
          </a:xfrm>
        </p:spPr>
        <p:txBody>
          <a:bodyPr/>
          <a:lstStyle/>
          <a:p>
            <a:endParaRPr lang="fr-FR" dirty="0"/>
          </a:p>
        </p:txBody>
      </p:sp>
      <p:pic>
        <p:nvPicPr>
          <p:cNvPr id="2" name="Image 1">
            <a:extLst>
              <a:ext uri="{FF2B5EF4-FFF2-40B4-BE49-F238E27FC236}">
                <a16:creationId xmlns:a16="http://schemas.microsoft.com/office/drawing/2014/main" id="{85140DA0-A344-469A-B413-F0754C5FFB4E}"/>
              </a:ext>
            </a:extLst>
          </p:cNvPr>
          <p:cNvPicPr>
            <a:picLocks noChangeAspect="1"/>
          </p:cNvPicPr>
          <p:nvPr/>
        </p:nvPicPr>
        <p:blipFill>
          <a:blip r:embed="rId2"/>
          <a:stretch>
            <a:fillRect/>
          </a:stretch>
        </p:blipFill>
        <p:spPr>
          <a:xfrm>
            <a:off x="114300" y="217170"/>
            <a:ext cx="11795760" cy="6423660"/>
          </a:xfrm>
          <a:prstGeom prst="rect">
            <a:avLst/>
          </a:prstGeom>
        </p:spPr>
      </p:pic>
      <p:sp>
        <p:nvSpPr>
          <p:cNvPr id="4" name="Rectangle 3">
            <a:extLst>
              <a:ext uri="{FF2B5EF4-FFF2-40B4-BE49-F238E27FC236}">
                <a16:creationId xmlns:a16="http://schemas.microsoft.com/office/drawing/2014/main" id="{33AE344B-D90B-41C1-B96A-93480F4037ED}"/>
              </a:ext>
            </a:extLst>
          </p:cNvPr>
          <p:cNvSpPr/>
          <p:nvPr/>
        </p:nvSpPr>
        <p:spPr>
          <a:xfrm>
            <a:off x="3063240" y="1805254"/>
            <a:ext cx="5635523" cy="3416320"/>
          </a:xfrm>
          <a:prstGeom prst="rect">
            <a:avLst/>
          </a:prstGeom>
        </p:spPr>
        <p:txBody>
          <a:bodyPr wrap="square">
            <a:spAutoFit/>
          </a:bodyPr>
          <a:lstStyle/>
          <a:p>
            <a:pPr algn="ctr">
              <a:lnSpc>
                <a:spcPct val="200000"/>
              </a:lnSpc>
            </a:pPr>
            <a:r>
              <a:rPr lang="fr-FR" sz="3600" b="1" dirty="0">
                <a:latin typeface="Times New Roman" panose="02020603050405020304" pitchFamily="18" charset="0"/>
                <a:cs typeface="Times New Roman" panose="02020603050405020304" pitchFamily="18" charset="0"/>
              </a:rPr>
              <a:t>Module Botanique </a:t>
            </a:r>
          </a:p>
          <a:p>
            <a:pPr algn="ctr">
              <a:lnSpc>
                <a:spcPct val="200000"/>
              </a:lnSpc>
            </a:pPr>
            <a:r>
              <a:rPr lang="fr-FR" sz="3600" b="1" dirty="0">
                <a:latin typeface="Times New Roman" panose="02020603050405020304" pitchFamily="18" charset="0"/>
                <a:cs typeface="Times New Roman" panose="02020603050405020304" pitchFamily="18" charset="0"/>
              </a:rPr>
              <a:t>Chapitre VIIII</a:t>
            </a:r>
          </a:p>
          <a:p>
            <a:pPr algn="ctr">
              <a:lnSpc>
                <a:spcPct val="200000"/>
              </a:lnSpc>
            </a:pPr>
            <a:r>
              <a:rPr lang="fr-FR" sz="3600" b="1" dirty="0">
                <a:latin typeface="Times New Roman" panose="02020603050405020304" pitchFamily="18" charset="0"/>
                <a:cs typeface="Times New Roman" panose="02020603050405020304" pitchFamily="18" charset="0"/>
              </a:rPr>
              <a:t>Les    Ginkgophytes</a:t>
            </a:r>
            <a:endParaRPr lang="fr-FR" sz="3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CF38818-38B1-480D-B151-4012BE1B5B04}"/>
              </a:ext>
            </a:extLst>
          </p:cNvPr>
          <p:cNvSpPr/>
          <p:nvPr/>
        </p:nvSpPr>
        <p:spPr>
          <a:xfrm>
            <a:off x="7440964" y="5746536"/>
            <a:ext cx="3564117" cy="369332"/>
          </a:xfrm>
          <a:prstGeom prst="rect">
            <a:avLst/>
          </a:prstGeom>
        </p:spPr>
        <p:txBody>
          <a:bodyPr wrap="none">
            <a:spAutoFit/>
          </a:bodyPr>
          <a:lstStyle/>
          <a:p>
            <a:r>
              <a:rPr lang="fr-FR" b="1" dirty="0">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p>
        </p:txBody>
      </p:sp>
    </p:spTree>
    <p:extLst>
      <p:ext uri="{BB962C8B-B14F-4D97-AF65-F5344CB8AC3E}">
        <p14:creationId xmlns:p14="http://schemas.microsoft.com/office/powerpoint/2010/main" val="86468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76CF2F-39CE-4ED4-9CDA-65E15EDDDEB4}"/>
              </a:ext>
            </a:extLst>
          </p:cNvPr>
          <p:cNvSpPr>
            <a:spLocks noGrp="1"/>
          </p:cNvSpPr>
          <p:nvPr>
            <p:ph idx="1"/>
          </p:nvPr>
        </p:nvSpPr>
        <p:spPr>
          <a:xfrm>
            <a:off x="838200" y="365760"/>
            <a:ext cx="10515600" cy="5811203"/>
          </a:xfrm>
        </p:spPr>
        <p:txBody>
          <a:bodyPr>
            <a:normAutofit/>
          </a:bodyPr>
          <a:lstStyle/>
          <a:p>
            <a:pPr marL="0" indent="0">
              <a:lnSpc>
                <a:spcPct val="150000"/>
              </a:lnSpc>
              <a:buNone/>
            </a:pPr>
            <a:r>
              <a:rPr lang="fr-FR" sz="2000" b="1" dirty="0" err="1">
                <a:latin typeface="Times New Roman" panose="02020603050405020304" pitchFamily="18" charset="0"/>
                <a:cs typeface="Times New Roman" panose="02020603050405020304" pitchFamily="18" charset="0"/>
              </a:rPr>
              <a:t>I.Généralité</a:t>
            </a:r>
            <a:endParaRPr lang="fr-FR" sz="2000" b="1" dirty="0">
              <a:latin typeface="Times New Roman" panose="02020603050405020304" pitchFamily="18" charset="0"/>
              <a:cs typeface="Times New Roman" panose="02020603050405020304" pitchFamily="18" charset="0"/>
            </a:endParaRPr>
          </a:p>
          <a:p>
            <a:pPr marL="0" indent="0">
              <a:lnSpc>
                <a:spcPct val="150000"/>
              </a:lnSpc>
              <a:buNone/>
            </a:pPr>
            <a:r>
              <a:rPr lang="fr-FR" sz="1800" dirty="0">
                <a:latin typeface="Times New Roman" panose="02020603050405020304" pitchFamily="18" charset="0"/>
                <a:cs typeface="Times New Roman" panose="02020603050405020304" pitchFamily="18" charset="0"/>
              </a:rPr>
              <a:t>les Ginkgophytes possèdent des ovules. On les retrouve donc parmi les spermaphytes, plus précisément parmi les Gymnospermes, car leurs ovules ne sont pas protégés. Ils partagent une caractéristique commune avec les cycadophytes : ils ne produisent pas de vraies graines. Pour cette raison, les Ginkgophytes et les cycadophytes sont regroupés sous le nom de pré spermaphytes. Actuellement, on ne retrouve qu’une seule famille, un seul genre Ginkgo et une seule espèce Ginkgo biloba parmi les Ginkgophytes. Depuis environ 200 millions d'années, ils sont présents dans une forme fossile. Ils</a:t>
            </a:r>
            <a:r>
              <a:rPr lang="fr-FR" sz="1800" dirty="0"/>
              <a:t> sont restreints à leur état naturel dans quelques vallées éloignées des montagnes chinoises, </a:t>
            </a:r>
            <a:r>
              <a:rPr lang="fr-FR" dirty="0"/>
              <a:t> </a:t>
            </a:r>
            <a:r>
              <a:rPr lang="fr-FR" sz="1800" dirty="0">
                <a:latin typeface="Times New Roman" panose="02020603050405020304" pitchFamily="18" charset="0"/>
                <a:cs typeface="Times New Roman" panose="02020603050405020304" pitchFamily="18" charset="0"/>
              </a:rPr>
              <a:t>peut être disparus, </a:t>
            </a:r>
            <a:r>
              <a:rPr lang="fr-FR" sz="1800" dirty="0"/>
              <a:t>étant donné que leur écologie est peu connue. Actuellement, on la retrouve dans de nombreux jardins de décoration..</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46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3FE9CF-058C-4A6E-B853-001B780A1C84}"/>
              </a:ext>
            </a:extLst>
          </p:cNvPr>
          <p:cNvSpPr>
            <a:spLocks noGrp="1"/>
          </p:cNvSpPr>
          <p:nvPr>
            <p:ph idx="1"/>
          </p:nvPr>
        </p:nvSpPr>
        <p:spPr>
          <a:xfrm>
            <a:off x="838200" y="457200"/>
            <a:ext cx="10515600" cy="5932169"/>
          </a:xfrm>
        </p:spPr>
        <p:txBody>
          <a:bodyPr>
            <a:normAutofit/>
          </a:bodyPr>
          <a:lstStyle/>
          <a:p>
            <a:pPr marL="0" indent="0">
              <a:buNone/>
            </a:pPr>
            <a:r>
              <a:rPr lang="fr-FR" sz="2000" b="1" dirty="0" err="1">
                <a:latin typeface="Times New Roman" panose="02020603050405020304" pitchFamily="18" charset="0"/>
                <a:cs typeface="Times New Roman" panose="02020603050405020304" pitchFamily="18" charset="0"/>
              </a:rPr>
              <a:t>II.Appareil</a:t>
            </a:r>
            <a:r>
              <a:rPr lang="fr-FR" sz="2000" b="1" dirty="0">
                <a:latin typeface="Times New Roman" panose="02020603050405020304" pitchFamily="18" charset="0"/>
                <a:cs typeface="Times New Roman" panose="02020603050405020304" pitchFamily="18" charset="0"/>
              </a:rPr>
              <a:t> végétatif</a:t>
            </a:r>
          </a:p>
          <a:p>
            <a:pPr marL="0" indent="0">
              <a:lnSpc>
                <a:spcPct val="150000"/>
              </a:lnSpc>
              <a:buNone/>
            </a:pPr>
            <a:r>
              <a:rPr lang="fr-FR" sz="1800" dirty="0">
                <a:latin typeface="Times New Roman" panose="02020603050405020304" pitchFamily="18" charset="0"/>
                <a:cs typeface="Times New Roman" panose="02020603050405020304" pitchFamily="18" charset="0"/>
              </a:rPr>
              <a:t>Les arbres peuvent atteindre une hauteur de 30 mètres (certaines sont plus de 1000 ans), sont dioïques, avec une couronne plus ou moins asymétrique et une écorce grise, circulaire. Les canaux résinifères sont absents. Il a deux catégories de branches : des branches longues avec des feuilles éloignées les unes des autres et des branches courtes avec des feuilles et des organes reproducteurs composant des bouquets</a:t>
            </a:r>
            <a:r>
              <a:rPr lang="fr-FR" sz="2000" dirty="0"/>
              <a:t>.</a:t>
            </a:r>
          </a:p>
        </p:txBody>
      </p:sp>
      <p:pic>
        <p:nvPicPr>
          <p:cNvPr id="4" name="Image 3">
            <a:extLst>
              <a:ext uri="{FF2B5EF4-FFF2-40B4-BE49-F238E27FC236}">
                <a16:creationId xmlns:a16="http://schemas.microsoft.com/office/drawing/2014/main" id="{A63E9A7E-6589-44E3-B821-ADD78A0ACFDA}"/>
              </a:ext>
            </a:extLst>
          </p:cNvPr>
          <p:cNvPicPr>
            <a:picLocks noChangeAspect="1"/>
          </p:cNvPicPr>
          <p:nvPr/>
        </p:nvPicPr>
        <p:blipFill>
          <a:blip r:embed="rId2"/>
          <a:stretch>
            <a:fillRect/>
          </a:stretch>
        </p:blipFill>
        <p:spPr>
          <a:xfrm>
            <a:off x="4529137" y="2691765"/>
            <a:ext cx="3133725" cy="3709035"/>
          </a:xfrm>
          <a:prstGeom prst="rect">
            <a:avLst/>
          </a:prstGeom>
        </p:spPr>
      </p:pic>
      <p:pic>
        <p:nvPicPr>
          <p:cNvPr id="5" name="Image 4">
            <a:extLst>
              <a:ext uri="{FF2B5EF4-FFF2-40B4-BE49-F238E27FC236}">
                <a16:creationId xmlns:a16="http://schemas.microsoft.com/office/drawing/2014/main" id="{C90E6CE0-AD00-4AB3-BEA7-5E212A06F7E7}"/>
              </a:ext>
            </a:extLst>
          </p:cNvPr>
          <p:cNvPicPr>
            <a:picLocks noChangeAspect="1"/>
          </p:cNvPicPr>
          <p:nvPr/>
        </p:nvPicPr>
        <p:blipFill>
          <a:blip r:embed="rId3"/>
          <a:stretch>
            <a:fillRect/>
          </a:stretch>
        </p:blipFill>
        <p:spPr>
          <a:xfrm>
            <a:off x="838200" y="2691765"/>
            <a:ext cx="3596640" cy="3697604"/>
          </a:xfrm>
          <a:prstGeom prst="rect">
            <a:avLst/>
          </a:prstGeom>
        </p:spPr>
      </p:pic>
      <p:pic>
        <p:nvPicPr>
          <p:cNvPr id="6" name="Image 5">
            <a:extLst>
              <a:ext uri="{FF2B5EF4-FFF2-40B4-BE49-F238E27FC236}">
                <a16:creationId xmlns:a16="http://schemas.microsoft.com/office/drawing/2014/main" id="{2D6533F0-E894-4FCA-BC67-7317B1EF9E6F}"/>
              </a:ext>
            </a:extLst>
          </p:cNvPr>
          <p:cNvPicPr>
            <a:picLocks noChangeAspect="1"/>
          </p:cNvPicPr>
          <p:nvPr/>
        </p:nvPicPr>
        <p:blipFill>
          <a:blip r:embed="rId4"/>
          <a:stretch>
            <a:fillRect/>
          </a:stretch>
        </p:blipFill>
        <p:spPr>
          <a:xfrm>
            <a:off x="7757159" y="2691765"/>
            <a:ext cx="3596641" cy="3709036"/>
          </a:xfrm>
          <a:prstGeom prst="rect">
            <a:avLst/>
          </a:prstGeom>
        </p:spPr>
      </p:pic>
    </p:spTree>
    <p:extLst>
      <p:ext uri="{BB962C8B-B14F-4D97-AF65-F5344CB8AC3E}">
        <p14:creationId xmlns:p14="http://schemas.microsoft.com/office/powerpoint/2010/main" val="336441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C686B7-EB13-47E9-B23C-F09518DB66CE}"/>
              </a:ext>
            </a:extLst>
          </p:cNvPr>
          <p:cNvSpPr>
            <a:spLocks noGrp="1"/>
          </p:cNvSpPr>
          <p:nvPr>
            <p:ph idx="1"/>
          </p:nvPr>
        </p:nvSpPr>
        <p:spPr>
          <a:xfrm>
            <a:off x="838200" y="285750"/>
            <a:ext cx="7917180" cy="2651759"/>
          </a:xfrm>
        </p:spPr>
        <p:txBody>
          <a:bodyPr>
            <a:normAutofit lnSpcReduction="10000"/>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Feuilles caduques, pédicellées, simples (avec un limbe en forme d'éventail et souvent bilobé), alternes, espacées de manière importante sur les rameaux longs des terminaisons raméales mais densément fasciculées sur les rameaux courts en coussinets sur les branches adultes, avec une nervation dichotomique. Les feuilles du Ginkgo présentent une grande distinction par rapport à celles de la plupart des autres plantes spermaphytes non angiospermes</a:t>
            </a:r>
            <a:r>
              <a:rPr lang="fr-FR" dirty="0">
                <a:latin typeface="Times New Roman" panose="02020603050405020304" pitchFamily="18" charset="0"/>
                <a:cs typeface="Times New Roman" panose="02020603050405020304" pitchFamily="18" charset="0"/>
              </a:rPr>
              <a:t>.</a:t>
            </a:r>
          </a:p>
          <a:p>
            <a:pPr marL="0" indent="0">
              <a:lnSpc>
                <a:spcPct val="150000"/>
              </a:lnSpc>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p>
        </p:txBody>
      </p:sp>
      <p:pic>
        <p:nvPicPr>
          <p:cNvPr id="4" name="Image 3">
            <a:extLst>
              <a:ext uri="{FF2B5EF4-FFF2-40B4-BE49-F238E27FC236}">
                <a16:creationId xmlns:a16="http://schemas.microsoft.com/office/drawing/2014/main" id="{2EF8DAC4-3853-4170-86DC-98EBD454254B}"/>
              </a:ext>
            </a:extLst>
          </p:cNvPr>
          <p:cNvPicPr>
            <a:picLocks noChangeAspect="1"/>
          </p:cNvPicPr>
          <p:nvPr/>
        </p:nvPicPr>
        <p:blipFill>
          <a:blip r:embed="rId2"/>
          <a:stretch>
            <a:fillRect/>
          </a:stretch>
        </p:blipFill>
        <p:spPr>
          <a:xfrm>
            <a:off x="838200" y="3051810"/>
            <a:ext cx="2549769" cy="3101376"/>
          </a:xfrm>
          <a:prstGeom prst="rect">
            <a:avLst/>
          </a:prstGeom>
        </p:spPr>
      </p:pic>
      <p:pic>
        <p:nvPicPr>
          <p:cNvPr id="5" name="Image 4">
            <a:extLst>
              <a:ext uri="{FF2B5EF4-FFF2-40B4-BE49-F238E27FC236}">
                <a16:creationId xmlns:a16="http://schemas.microsoft.com/office/drawing/2014/main" id="{7FCB8336-E584-46D0-A262-360E9FADF393}"/>
              </a:ext>
            </a:extLst>
          </p:cNvPr>
          <p:cNvPicPr>
            <a:picLocks noChangeAspect="1"/>
          </p:cNvPicPr>
          <p:nvPr/>
        </p:nvPicPr>
        <p:blipFill>
          <a:blip r:embed="rId3"/>
          <a:stretch>
            <a:fillRect/>
          </a:stretch>
        </p:blipFill>
        <p:spPr>
          <a:xfrm>
            <a:off x="3479993" y="3051810"/>
            <a:ext cx="3108375" cy="3101376"/>
          </a:xfrm>
          <a:prstGeom prst="rect">
            <a:avLst/>
          </a:prstGeom>
        </p:spPr>
      </p:pic>
      <p:pic>
        <p:nvPicPr>
          <p:cNvPr id="8" name="Image 7">
            <a:extLst>
              <a:ext uri="{FF2B5EF4-FFF2-40B4-BE49-F238E27FC236}">
                <a16:creationId xmlns:a16="http://schemas.microsoft.com/office/drawing/2014/main" id="{D2E50603-77BC-49FE-AF33-40239E2DF894}"/>
              </a:ext>
            </a:extLst>
          </p:cNvPr>
          <p:cNvPicPr>
            <a:picLocks noChangeAspect="1"/>
          </p:cNvPicPr>
          <p:nvPr/>
        </p:nvPicPr>
        <p:blipFill>
          <a:blip r:embed="rId4"/>
          <a:stretch>
            <a:fillRect/>
          </a:stretch>
        </p:blipFill>
        <p:spPr>
          <a:xfrm>
            <a:off x="6916614" y="2937509"/>
            <a:ext cx="5062026" cy="3239454"/>
          </a:xfrm>
          <a:prstGeom prst="rect">
            <a:avLst/>
          </a:prstGeom>
        </p:spPr>
      </p:pic>
      <p:pic>
        <p:nvPicPr>
          <p:cNvPr id="2" name="Image 1">
            <a:extLst>
              <a:ext uri="{FF2B5EF4-FFF2-40B4-BE49-F238E27FC236}">
                <a16:creationId xmlns:a16="http://schemas.microsoft.com/office/drawing/2014/main" id="{D69FECC9-1ACA-47B5-B586-D415B24D600E}"/>
              </a:ext>
            </a:extLst>
          </p:cNvPr>
          <p:cNvPicPr>
            <a:picLocks noChangeAspect="1"/>
          </p:cNvPicPr>
          <p:nvPr/>
        </p:nvPicPr>
        <p:blipFill>
          <a:blip r:embed="rId5"/>
          <a:stretch>
            <a:fillRect/>
          </a:stretch>
        </p:blipFill>
        <p:spPr>
          <a:xfrm>
            <a:off x="8755379" y="125730"/>
            <a:ext cx="3436621" cy="2811779"/>
          </a:xfrm>
          <a:prstGeom prst="rect">
            <a:avLst/>
          </a:prstGeom>
        </p:spPr>
      </p:pic>
    </p:spTree>
    <p:extLst>
      <p:ext uri="{BB962C8B-B14F-4D97-AF65-F5344CB8AC3E}">
        <p14:creationId xmlns:p14="http://schemas.microsoft.com/office/powerpoint/2010/main" val="295815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35A763-8247-4496-A585-C71DEBC57F6A}"/>
              </a:ext>
            </a:extLst>
          </p:cNvPr>
          <p:cNvSpPr>
            <a:spLocks noGrp="1"/>
          </p:cNvSpPr>
          <p:nvPr>
            <p:ph idx="1"/>
          </p:nvPr>
        </p:nvSpPr>
        <p:spPr>
          <a:xfrm>
            <a:off x="838200" y="281355"/>
            <a:ext cx="10515600" cy="6260122"/>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III . Appareil reproducteur</a:t>
            </a:r>
          </a:p>
          <a:p>
            <a:pPr marL="0" indent="0">
              <a:lnSpc>
                <a:spcPct val="150000"/>
              </a:lnSpc>
              <a:buNone/>
            </a:pPr>
            <a:r>
              <a:rPr lang="fr-FR" sz="2000" b="1" dirty="0">
                <a:latin typeface="Times New Roman" panose="02020603050405020304" pitchFamily="18" charset="0"/>
                <a:cs typeface="Times New Roman" panose="02020603050405020304" pitchFamily="18" charset="0"/>
              </a:rPr>
              <a:t>III.1. Appareil reproducteur femelle</a:t>
            </a:r>
          </a:p>
          <a:p>
            <a:pPr marL="0" indent="0">
              <a:lnSpc>
                <a:spcPct val="150000"/>
              </a:lnSpc>
              <a:buNone/>
            </a:pPr>
            <a:r>
              <a:rPr lang="fr-FR" sz="1800" dirty="0">
                <a:latin typeface="Times New Roman" panose="02020603050405020304" pitchFamily="18" charset="0"/>
                <a:cs typeface="Times New Roman" panose="02020603050405020304" pitchFamily="18" charset="0"/>
              </a:rPr>
              <a:t>Les ovules apparaissent en automne, par paires (présentent une paire d’ovules), à l’extrémité de longs pédoncules (4-5 cm). Le plus souvent, l’un des deux ovules de chaque paire avorte. Celui qui reste ressemble à une mirabelle d’un diamètre d’environ 02 ou 03 cm à maturité et de couleur jaune orangé</a:t>
            </a:r>
          </a:p>
        </p:txBody>
      </p:sp>
      <p:pic>
        <p:nvPicPr>
          <p:cNvPr id="4" name="Image 3">
            <a:extLst>
              <a:ext uri="{FF2B5EF4-FFF2-40B4-BE49-F238E27FC236}">
                <a16:creationId xmlns:a16="http://schemas.microsoft.com/office/drawing/2014/main" id="{823E6C3A-0EAE-41C0-B538-B122D6DD4662}"/>
              </a:ext>
            </a:extLst>
          </p:cNvPr>
          <p:cNvPicPr>
            <a:picLocks noChangeAspect="1"/>
          </p:cNvPicPr>
          <p:nvPr/>
        </p:nvPicPr>
        <p:blipFill>
          <a:blip r:embed="rId2"/>
          <a:stretch>
            <a:fillRect/>
          </a:stretch>
        </p:blipFill>
        <p:spPr>
          <a:xfrm>
            <a:off x="1023204" y="2813537"/>
            <a:ext cx="6139596" cy="3552093"/>
          </a:xfrm>
          <a:prstGeom prst="rect">
            <a:avLst/>
          </a:prstGeom>
        </p:spPr>
      </p:pic>
      <p:pic>
        <p:nvPicPr>
          <p:cNvPr id="5" name="Image 4">
            <a:extLst>
              <a:ext uri="{FF2B5EF4-FFF2-40B4-BE49-F238E27FC236}">
                <a16:creationId xmlns:a16="http://schemas.microsoft.com/office/drawing/2014/main" id="{84CE1BA4-FB09-4E25-8A17-6307AE291729}"/>
              </a:ext>
            </a:extLst>
          </p:cNvPr>
          <p:cNvPicPr>
            <a:picLocks noChangeAspect="1"/>
          </p:cNvPicPr>
          <p:nvPr/>
        </p:nvPicPr>
        <p:blipFill>
          <a:blip r:embed="rId3"/>
          <a:stretch>
            <a:fillRect/>
          </a:stretch>
        </p:blipFill>
        <p:spPr>
          <a:xfrm>
            <a:off x="7347805" y="2813537"/>
            <a:ext cx="4005996" cy="3552093"/>
          </a:xfrm>
          <a:prstGeom prst="rect">
            <a:avLst/>
          </a:prstGeom>
        </p:spPr>
      </p:pic>
    </p:spTree>
    <p:extLst>
      <p:ext uri="{BB962C8B-B14F-4D97-AF65-F5344CB8AC3E}">
        <p14:creationId xmlns:p14="http://schemas.microsoft.com/office/powerpoint/2010/main" val="415755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5B41D5-B257-4A54-B30F-9ECE9385BA31}"/>
              </a:ext>
            </a:extLst>
          </p:cNvPr>
          <p:cNvSpPr>
            <a:spLocks noGrp="1"/>
          </p:cNvSpPr>
          <p:nvPr>
            <p:ph idx="1"/>
          </p:nvPr>
        </p:nvSpPr>
        <p:spPr>
          <a:xfrm>
            <a:off x="838200" y="398584"/>
            <a:ext cx="11107615" cy="2672861"/>
          </a:xfrm>
        </p:spPr>
        <p:txBody>
          <a:bodyPr>
            <a:normAutofit fontScale="92500"/>
          </a:bodyPr>
          <a:lstStyle/>
          <a:p>
            <a:pPr marL="0" indent="0">
              <a:lnSpc>
                <a:spcPct val="150000"/>
              </a:lnSpc>
              <a:buNone/>
            </a:pPr>
            <a:r>
              <a:rPr lang="fr-FR" sz="2400" b="1" dirty="0">
                <a:latin typeface="Times New Roman" panose="02020603050405020304" pitchFamily="18" charset="0"/>
                <a:cs typeface="Times New Roman" panose="02020603050405020304" pitchFamily="18" charset="0"/>
              </a:rPr>
              <a:t>III.2. Appareil reproducteur mâle</a:t>
            </a:r>
          </a:p>
          <a:p>
            <a:pPr marL="0" indent="0">
              <a:lnSpc>
                <a:spcPct val="150000"/>
              </a:lnSpc>
              <a:buNone/>
            </a:pPr>
            <a:r>
              <a:rPr lang="fr-FR" sz="2100" dirty="0">
                <a:latin typeface="Times New Roman" panose="02020603050405020304" pitchFamily="18" charset="0"/>
                <a:cs typeface="Times New Roman" panose="02020603050405020304" pitchFamily="18" charset="0"/>
              </a:rPr>
              <a:t>Au printemps, l'appareil reproducteur masculin se manifeste sous la forme de petits chatons d'étamines regroupés en bouquets au milieu des feuilles. Deux sacs polliniques (microsporanges) sont présents dans chaque étamine, qui sont déhiscents par une fente longitudinale. Les microspores se forment de la même manière que chez les cycadophytes, mais les </a:t>
            </a:r>
            <a:r>
              <a:rPr lang="fr-FR" sz="2100" dirty="0" err="1">
                <a:latin typeface="Times New Roman" panose="02020603050405020304" pitchFamily="18" charset="0"/>
                <a:cs typeface="Times New Roman" panose="02020603050405020304" pitchFamily="18" charset="0"/>
              </a:rPr>
              <a:t>microprothalles</a:t>
            </a:r>
            <a:r>
              <a:rPr lang="fr-FR" sz="2100" dirty="0">
                <a:latin typeface="Times New Roman" panose="02020603050405020304" pitchFamily="18" charset="0"/>
                <a:cs typeface="Times New Roman" panose="02020603050405020304" pitchFamily="18" charset="0"/>
              </a:rPr>
              <a:t> (grains de pollen) ont quatre cellules ici</a:t>
            </a:r>
          </a:p>
        </p:txBody>
      </p:sp>
      <p:pic>
        <p:nvPicPr>
          <p:cNvPr id="5" name="Image 4">
            <a:extLst>
              <a:ext uri="{FF2B5EF4-FFF2-40B4-BE49-F238E27FC236}">
                <a16:creationId xmlns:a16="http://schemas.microsoft.com/office/drawing/2014/main" id="{29831EE5-19B3-481E-B973-4C90691DD6DB}"/>
              </a:ext>
            </a:extLst>
          </p:cNvPr>
          <p:cNvPicPr>
            <a:picLocks noChangeAspect="1"/>
          </p:cNvPicPr>
          <p:nvPr/>
        </p:nvPicPr>
        <p:blipFill>
          <a:blip r:embed="rId2"/>
          <a:stretch>
            <a:fillRect/>
          </a:stretch>
        </p:blipFill>
        <p:spPr>
          <a:xfrm>
            <a:off x="6188393" y="3200399"/>
            <a:ext cx="5663638" cy="2145323"/>
          </a:xfrm>
          <a:prstGeom prst="rect">
            <a:avLst/>
          </a:prstGeom>
        </p:spPr>
      </p:pic>
      <p:pic>
        <p:nvPicPr>
          <p:cNvPr id="6" name="Image 5">
            <a:extLst>
              <a:ext uri="{FF2B5EF4-FFF2-40B4-BE49-F238E27FC236}">
                <a16:creationId xmlns:a16="http://schemas.microsoft.com/office/drawing/2014/main" id="{2D0C463C-8264-4196-867F-5410AB508795}"/>
              </a:ext>
            </a:extLst>
          </p:cNvPr>
          <p:cNvPicPr>
            <a:picLocks noChangeAspect="1"/>
          </p:cNvPicPr>
          <p:nvPr/>
        </p:nvPicPr>
        <p:blipFill>
          <a:blip r:embed="rId3"/>
          <a:stretch>
            <a:fillRect/>
          </a:stretch>
        </p:blipFill>
        <p:spPr>
          <a:xfrm>
            <a:off x="6188393" y="5468816"/>
            <a:ext cx="5663638" cy="990600"/>
          </a:xfrm>
          <a:prstGeom prst="rect">
            <a:avLst/>
          </a:prstGeom>
        </p:spPr>
      </p:pic>
      <p:pic>
        <p:nvPicPr>
          <p:cNvPr id="2" name="Image 1">
            <a:extLst>
              <a:ext uri="{FF2B5EF4-FFF2-40B4-BE49-F238E27FC236}">
                <a16:creationId xmlns:a16="http://schemas.microsoft.com/office/drawing/2014/main" id="{A8C22A7E-7F5B-4912-93E7-D5F9BB22D96C}"/>
              </a:ext>
            </a:extLst>
          </p:cNvPr>
          <p:cNvPicPr>
            <a:picLocks noChangeAspect="1"/>
          </p:cNvPicPr>
          <p:nvPr/>
        </p:nvPicPr>
        <p:blipFill>
          <a:blip r:embed="rId4"/>
          <a:stretch>
            <a:fillRect/>
          </a:stretch>
        </p:blipFill>
        <p:spPr>
          <a:xfrm>
            <a:off x="838200" y="3200399"/>
            <a:ext cx="5350193" cy="3417571"/>
          </a:xfrm>
          <a:prstGeom prst="rect">
            <a:avLst/>
          </a:prstGeom>
        </p:spPr>
      </p:pic>
    </p:spTree>
    <p:extLst>
      <p:ext uri="{BB962C8B-B14F-4D97-AF65-F5344CB8AC3E}">
        <p14:creationId xmlns:p14="http://schemas.microsoft.com/office/powerpoint/2010/main" val="261034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0852CE-6C26-4FBC-BA90-61FDDC6997AF}"/>
              </a:ext>
            </a:extLst>
          </p:cNvPr>
          <p:cNvSpPr>
            <a:spLocks noGrp="1"/>
          </p:cNvSpPr>
          <p:nvPr>
            <p:ph idx="1"/>
          </p:nvPr>
        </p:nvSpPr>
        <p:spPr>
          <a:xfrm>
            <a:off x="838200" y="205740"/>
            <a:ext cx="10515600" cy="5971223"/>
          </a:xfrm>
        </p:spPr>
        <p:txBody>
          <a:bodyPr>
            <a:normAutofit/>
          </a:bodyPr>
          <a:lstStyle/>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r>
              <a:rPr lang="fr-FR" sz="1800" b="1">
                <a:latin typeface="Times New Roman" panose="02020603050405020304" pitchFamily="18" charset="0"/>
                <a:cs typeface="Times New Roman" panose="02020603050405020304" pitchFamily="18" charset="0"/>
              </a:rPr>
              <a:t>III.3. </a:t>
            </a:r>
            <a:r>
              <a:rPr lang="fr-FR" sz="1800" b="1" dirty="0">
                <a:latin typeface="Times New Roman" panose="02020603050405020304" pitchFamily="18" charset="0"/>
                <a:cs typeface="Times New Roman" panose="02020603050405020304" pitchFamily="18" charset="0"/>
              </a:rPr>
              <a:t>Cycle de reproduction </a:t>
            </a:r>
          </a:p>
          <a:p>
            <a:pPr marL="0" indent="0">
              <a:lnSpc>
                <a:spcPct val="150000"/>
              </a:lnSpc>
              <a:buNone/>
            </a:pPr>
            <a:r>
              <a:rPr lang="fr-FR" sz="1800" dirty="0">
                <a:latin typeface="Times New Roman" panose="02020603050405020304" pitchFamily="18" charset="0"/>
                <a:cs typeface="Times New Roman" panose="02020603050405020304" pitchFamily="18" charset="0"/>
              </a:rPr>
              <a:t>La pollinisation à l'aide du vent. Le schéma conceptualisé du processus de reproduction des </a:t>
            </a:r>
            <a:r>
              <a:rPr lang="fr-FR" sz="1800" dirty="0" err="1">
                <a:latin typeface="Times New Roman" panose="02020603050405020304" pitchFamily="18" charset="0"/>
                <a:cs typeface="Times New Roman" panose="02020603050405020304" pitchFamily="18" charset="0"/>
              </a:rPr>
              <a:t>cycadophytes</a:t>
            </a:r>
            <a:r>
              <a:rPr lang="fr-FR" sz="1800" dirty="0">
                <a:latin typeface="Times New Roman" panose="02020603050405020304" pitchFamily="18" charset="0"/>
                <a:cs typeface="Times New Roman" panose="02020603050405020304" pitchFamily="18" charset="0"/>
              </a:rPr>
              <a:t>. Il est également possible d'utiliser cela pour les Ginkgophytes car les différentes étapes du processus sont identiques (pollinisation et fécondation), à l'exception du liquide de fécondation produit par l'ovule (cellules de nucelle) et des tubes polliniques qui sont très ramifiés. Avant de se développer complètement, l'ovule fécondé se transforme en une prégraine à tégument charnu, tout comme les </a:t>
            </a:r>
            <a:r>
              <a:rPr lang="fr-FR" sz="1800" dirty="0" err="1">
                <a:latin typeface="Times New Roman" panose="02020603050405020304" pitchFamily="18" charset="0"/>
                <a:cs typeface="Times New Roman" panose="02020603050405020304" pitchFamily="18" charset="0"/>
              </a:rPr>
              <a:t>cycadophytes</a:t>
            </a:r>
            <a:r>
              <a:rPr lang="fr-F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090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5CB47A4-FC4A-4E50-B0A7-F189781E20FC}"/>
              </a:ext>
            </a:extLst>
          </p:cNvPr>
          <p:cNvPicPr>
            <a:picLocks noGrp="1" noChangeAspect="1"/>
          </p:cNvPicPr>
          <p:nvPr>
            <p:ph idx="1"/>
          </p:nvPr>
        </p:nvPicPr>
        <p:blipFill>
          <a:blip r:embed="rId2"/>
          <a:stretch>
            <a:fillRect/>
          </a:stretch>
        </p:blipFill>
        <p:spPr>
          <a:xfrm>
            <a:off x="1051560" y="514350"/>
            <a:ext cx="10321290" cy="5589270"/>
          </a:xfrm>
          <a:prstGeom prst="rect">
            <a:avLst/>
          </a:prstGeom>
        </p:spPr>
      </p:pic>
      <p:sp>
        <p:nvSpPr>
          <p:cNvPr id="5" name="Rectangle 4">
            <a:extLst>
              <a:ext uri="{FF2B5EF4-FFF2-40B4-BE49-F238E27FC236}">
                <a16:creationId xmlns:a16="http://schemas.microsoft.com/office/drawing/2014/main" id="{EE7984ED-3DA6-4F94-9563-C78CAB620C06}"/>
              </a:ext>
            </a:extLst>
          </p:cNvPr>
          <p:cNvSpPr/>
          <p:nvPr/>
        </p:nvSpPr>
        <p:spPr>
          <a:xfrm>
            <a:off x="2719364" y="6158984"/>
            <a:ext cx="6511719"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Cycle de développement du Ginkgo biloba (</a:t>
            </a:r>
            <a:r>
              <a:rPr lang="fr-FR" sz="2000" b="1" dirty="0" err="1">
                <a:latin typeface="Times New Roman" panose="02020603050405020304" pitchFamily="18" charset="0"/>
                <a:cs typeface="Times New Roman" panose="02020603050405020304" pitchFamily="18" charset="0"/>
              </a:rPr>
              <a:t>Ginkgoaceae</a:t>
            </a:r>
            <a:r>
              <a:rPr lang="fr-FR"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046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72B6A7-D112-4646-AE25-23245914298E}"/>
              </a:ext>
            </a:extLst>
          </p:cNvPr>
          <p:cNvSpPr>
            <a:spLocks noGrp="1"/>
          </p:cNvSpPr>
          <p:nvPr>
            <p:ph idx="1"/>
          </p:nvPr>
        </p:nvSpPr>
        <p:spPr>
          <a:xfrm>
            <a:off x="736600" y="978958"/>
            <a:ext cx="10515600" cy="4351338"/>
          </a:xfrm>
        </p:spPr>
        <p:txBody>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                                                                     Références</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Zhou, ZY et Zheng, S. (2003). Le chaînon manquant dans l'évolution du Ginkgo. Nature, 423(6942), 821-822.</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Royer, DL, </a:t>
            </a:r>
            <a:r>
              <a:rPr lang="fr-FR" sz="1800" dirty="0" err="1">
                <a:latin typeface="Times New Roman" panose="02020603050405020304" pitchFamily="18" charset="0"/>
                <a:cs typeface="Times New Roman" panose="02020603050405020304" pitchFamily="18" charset="0"/>
              </a:rPr>
              <a:t>Hickey</a:t>
            </a:r>
            <a:r>
              <a:rPr lang="fr-FR" sz="1800" dirty="0">
                <a:latin typeface="Times New Roman" panose="02020603050405020304" pitchFamily="18" charset="0"/>
                <a:cs typeface="Times New Roman" panose="02020603050405020304" pitchFamily="18" charset="0"/>
              </a:rPr>
              <a:t>, LJ et Wing, SL (2003). Conservatisme écologique chez le Ginkgo « fossile vivant ». Paléobiologie, 29(1), 84-104.</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Lui, SA, Pei, D. et Hearn, DJ (2004). L'histoire de la vie du Ginkgo : de la distribution mondiale à la culture. Pages de ginkgo.</a:t>
            </a:r>
          </a:p>
          <a:p>
            <a:endParaRPr lang="fr-FR" dirty="0"/>
          </a:p>
        </p:txBody>
      </p:sp>
    </p:spTree>
    <p:extLst>
      <p:ext uri="{BB962C8B-B14F-4D97-AF65-F5344CB8AC3E}">
        <p14:creationId xmlns:p14="http://schemas.microsoft.com/office/powerpoint/2010/main" val="25904983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635</Words>
  <Application>Microsoft Office PowerPoint</Application>
  <PresentationFormat>Grand écran</PresentationFormat>
  <Paragraphs>24</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22</cp:revision>
  <dcterms:created xsi:type="dcterms:W3CDTF">2024-03-03T05:19:45Z</dcterms:created>
  <dcterms:modified xsi:type="dcterms:W3CDTF">2024-04-06T06:53:00Z</dcterms:modified>
</cp:coreProperties>
</file>