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p:sldMasterIdLst>
    <p:sldMasterId id="2147483648" r:id="rId1"/>
  </p:sldMasterIdLst>
  <p:notesMasterIdLst>
    <p:notesMasterId r:id="rId14"/>
  </p:notesMasterIdLst>
  <p:sldIdLst>
    <p:sldId id="256" r:id="rId2"/>
    <p:sldId id="469" r:id="rId3"/>
    <p:sldId id="470" r:id="rId4"/>
    <p:sldId id="471" r:id="rId5"/>
    <p:sldId id="472" r:id="rId6"/>
    <p:sldId id="473" r:id="rId7"/>
    <p:sldId id="474" r:id="rId8"/>
    <p:sldId id="475" r:id="rId9"/>
    <p:sldId id="476" r:id="rId10"/>
    <p:sldId id="477" r:id="rId11"/>
    <p:sldId id="478" r:id="rId12"/>
    <p:sldId id="304" r:id="rId13"/>
  </p:sldIdLst>
  <p:sldSz cx="9144000" cy="6858000" type="screen4x3"/>
  <p:notesSz cx="6735763" cy="9869488"/>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08B8"/>
    <a:srgbClr val="0A0ACC"/>
    <a:srgbClr val="2F1B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706" autoAdjust="0"/>
    <p:restoredTop sz="99821" autoAdjust="0"/>
  </p:normalViewPr>
  <p:slideViewPr>
    <p:cSldViewPr>
      <p:cViewPr varScale="1">
        <p:scale>
          <a:sx n="67" d="100"/>
          <a:sy n="67" d="100"/>
        </p:scale>
        <p:origin x="1272" y="44"/>
      </p:cViewPr>
      <p:guideLst>
        <p:guide orient="horz" pos="2160"/>
        <p:guide pos="2880"/>
      </p:guideLst>
    </p:cSldViewPr>
  </p:slideViewPr>
  <p:notesTextViewPr>
    <p:cViewPr>
      <p:scale>
        <a:sx n="100" d="100"/>
        <a:sy n="100" d="100"/>
      </p:scale>
      <p:origin x="0" y="0"/>
    </p:cViewPr>
  </p:notesTextViewPr>
  <p:sorterViewPr>
    <p:cViewPr>
      <p:scale>
        <a:sx n="66" d="100"/>
        <a:sy n="66" d="100"/>
      </p:scale>
      <p:origin x="-114" y="330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18831" cy="493474"/>
          </a:xfrm>
          <a:prstGeom prst="rect">
            <a:avLst/>
          </a:prstGeom>
        </p:spPr>
        <p:txBody>
          <a:bodyPr vert="horz" lIns="91440" tIns="45720" rIns="91440" bIns="45720" rtlCol="0"/>
          <a:lstStyle>
            <a:lvl1pPr algn="l">
              <a:defRPr sz="1200"/>
            </a:lvl1pPr>
          </a:lstStyle>
          <a:p>
            <a:endParaRPr lang="fr-FR"/>
          </a:p>
        </p:txBody>
      </p:sp>
      <p:sp>
        <p:nvSpPr>
          <p:cNvPr id="3" name="عنصر نائب للتاريخ 2"/>
          <p:cNvSpPr>
            <a:spLocks noGrp="1"/>
          </p:cNvSpPr>
          <p:nvPr>
            <p:ph type="dt" idx="1"/>
          </p:nvPr>
        </p:nvSpPr>
        <p:spPr>
          <a:xfrm>
            <a:off x="3815373" y="0"/>
            <a:ext cx="2918831" cy="493474"/>
          </a:xfrm>
          <a:prstGeom prst="rect">
            <a:avLst/>
          </a:prstGeom>
        </p:spPr>
        <p:txBody>
          <a:bodyPr vert="horz" lIns="91440" tIns="45720" rIns="91440" bIns="45720" rtlCol="0"/>
          <a:lstStyle>
            <a:lvl1pPr algn="r">
              <a:defRPr sz="1200"/>
            </a:lvl1pPr>
          </a:lstStyle>
          <a:p>
            <a:fld id="{74D241DE-BDC9-4335-80EF-18AADFC7618F}" type="datetimeFigureOut">
              <a:rPr lang="fr-FR" smtClean="0"/>
              <a:pPr/>
              <a:t>14/05/2024</a:t>
            </a:fld>
            <a:endParaRPr lang="fr-FR"/>
          </a:p>
        </p:txBody>
      </p:sp>
      <p:sp>
        <p:nvSpPr>
          <p:cNvPr id="4" name="عنصر نائب لصورة الشريحة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0" anchor="ctr"/>
          <a:lstStyle/>
          <a:p>
            <a:endParaRPr lang="fr-FR"/>
          </a:p>
        </p:txBody>
      </p:sp>
      <p:sp>
        <p:nvSpPr>
          <p:cNvPr id="5" name="عنصر نائب للملاحظات 4"/>
          <p:cNvSpPr>
            <a:spLocks noGrp="1"/>
          </p:cNvSpPr>
          <p:nvPr>
            <p:ph type="body" sz="quarter" idx="3"/>
          </p:nvPr>
        </p:nvSpPr>
        <p:spPr>
          <a:xfrm>
            <a:off x="673577" y="4688007"/>
            <a:ext cx="5388610" cy="4441270"/>
          </a:xfrm>
          <a:prstGeom prst="rect">
            <a:avLst/>
          </a:prstGeom>
        </p:spPr>
        <p:txBody>
          <a:bodyPr vert="horz" lIns="91440" tIns="45720" rIns="91440" bIns="45720" rtlCol="0">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fr-FR"/>
          </a:p>
        </p:txBody>
      </p:sp>
      <p:sp>
        <p:nvSpPr>
          <p:cNvPr id="6" name="عنصر نائب للتذييل 5"/>
          <p:cNvSpPr>
            <a:spLocks noGrp="1"/>
          </p:cNvSpPr>
          <p:nvPr>
            <p:ph type="ftr" sz="quarter" idx="4"/>
          </p:nvPr>
        </p:nvSpPr>
        <p:spPr>
          <a:xfrm>
            <a:off x="0" y="9374301"/>
            <a:ext cx="2918831" cy="493474"/>
          </a:xfrm>
          <a:prstGeom prst="rect">
            <a:avLst/>
          </a:prstGeom>
        </p:spPr>
        <p:txBody>
          <a:bodyPr vert="horz" lIns="91440" tIns="45720" rIns="91440" bIns="45720" rtlCol="0" anchor="b"/>
          <a:lstStyle>
            <a:lvl1pPr algn="l">
              <a:defRPr sz="1200"/>
            </a:lvl1pPr>
          </a:lstStyle>
          <a:p>
            <a:endParaRPr lang="fr-FR"/>
          </a:p>
        </p:txBody>
      </p:sp>
      <p:sp>
        <p:nvSpPr>
          <p:cNvPr id="7" name="عنصر نائب لرقم الشريحة 6"/>
          <p:cNvSpPr>
            <a:spLocks noGrp="1"/>
          </p:cNvSpPr>
          <p:nvPr>
            <p:ph type="sldNum" sz="quarter" idx="5"/>
          </p:nvPr>
        </p:nvSpPr>
        <p:spPr>
          <a:xfrm>
            <a:off x="3815373" y="9374301"/>
            <a:ext cx="2918831" cy="493474"/>
          </a:xfrm>
          <a:prstGeom prst="rect">
            <a:avLst/>
          </a:prstGeom>
        </p:spPr>
        <p:txBody>
          <a:bodyPr vert="horz" lIns="91440" tIns="45720" rIns="91440" bIns="45720" rtlCol="0" anchor="b"/>
          <a:lstStyle>
            <a:lvl1pPr algn="r">
              <a:defRPr sz="1200"/>
            </a:lvl1pPr>
          </a:lstStyle>
          <a:p>
            <a:fld id="{2A8A29DF-9DC2-402B-A1B2-37A6726F7DA9}" type="slidenum">
              <a:rPr lang="fr-FR" smtClean="0"/>
              <a:pPr/>
              <a:t>‹#›</a:t>
            </a:fld>
            <a:endParaRPr lang="fr-FR"/>
          </a:p>
        </p:txBody>
      </p:sp>
    </p:spTree>
    <p:extLst>
      <p:ext uri="{BB962C8B-B14F-4D97-AF65-F5344CB8AC3E}">
        <p14:creationId xmlns:p14="http://schemas.microsoft.com/office/powerpoint/2010/main" val="473823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dirty="0"/>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10</a:t>
            </a:fld>
            <a:endParaRPr lang="fr-FR"/>
          </a:p>
        </p:txBody>
      </p:sp>
    </p:spTree>
    <p:extLst>
      <p:ext uri="{BB962C8B-B14F-4D97-AF65-F5344CB8AC3E}">
        <p14:creationId xmlns:p14="http://schemas.microsoft.com/office/powerpoint/2010/main" val="393812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11</a:t>
            </a:fld>
            <a:endParaRPr lang="fr-FR"/>
          </a:p>
        </p:txBody>
      </p:sp>
    </p:spTree>
    <p:extLst>
      <p:ext uri="{BB962C8B-B14F-4D97-AF65-F5344CB8AC3E}">
        <p14:creationId xmlns:p14="http://schemas.microsoft.com/office/powerpoint/2010/main" val="26523608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pPr>
              <a:defRPr/>
            </a:pPr>
            <a:fld id="{EC80CDA9-8BC9-4FD9-92CB-A8774ED60FD6}" type="slidenum">
              <a:rPr lang="fr-FR" smtClean="0"/>
              <a:pPr>
                <a:defRPr/>
              </a:pPr>
              <a:t>12</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2</a:t>
            </a:fld>
            <a:endParaRPr lang="fr-FR"/>
          </a:p>
        </p:txBody>
      </p:sp>
    </p:spTree>
    <p:extLst>
      <p:ext uri="{BB962C8B-B14F-4D97-AF65-F5344CB8AC3E}">
        <p14:creationId xmlns:p14="http://schemas.microsoft.com/office/powerpoint/2010/main" val="1846239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3</a:t>
            </a:fld>
            <a:endParaRPr lang="fr-FR"/>
          </a:p>
        </p:txBody>
      </p:sp>
    </p:spTree>
    <p:extLst>
      <p:ext uri="{BB962C8B-B14F-4D97-AF65-F5344CB8AC3E}">
        <p14:creationId xmlns:p14="http://schemas.microsoft.com/office/powerpoint/2010/main" val="3689962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4</a:t>
            </a:fld>
            <a:endParaRPr lang="fr-FR"/>
          </a:p>
        </p:txBody>
      </p:sp>
    </p:spTree>
    <p:extLst>
      <p:ext uri="{BB962C8B-B14F-4D97-AF65-F5344CB8AC3E}">
        <p14:creationId xmlns:p14="http://schemas.microsoft.com/office/powerpoint/2010/main" val="233098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5</a:t>
            </a:fld>
            <a:endParaRPr lang="fr-FR"/>
          </a:p>
        </p:txBody>
      </p:sp>
    </p:spTree>
    <p:extLst>
      <p:ext uri="{BB962C8B-B14F-4D97-AF65-F5344CB8AC3E}">
        <p14:creationId xmlns:p14="http://schemas.microsoft.com/office/powerpoint/2010/main" val="3618787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6</a:t>
            </a:fld>
            <a:endParaRPr lang="fr-FR"/>
          </a:p>
        </p:txBody>
      </p:sp>
    </p:spTree>
    <p:extLst>
      <p:ext uri="{BB962C8B-B14F-4D97-AF65-F5344CB8AC3E}">
        <p14:creationId xmlns:p14="http://schemas.microsoft.com/office/powerpoint/2010/main" val="14601244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7</a:t>
            </a:fld>
            <a:endParaRPr lang="fr-FR"/>
          </a:p>
        </p:txBody>
      </p:sp>
    </p:spTree>
    <p:extLst>
      <p:ext uri="{BB962C8B-B14F-4D97-AF65-F5344CB8AC3E}">
        <p14:creationId xmlns:p14="http://schemas.microsoft.com/office/powerpoint/2010/main" val="861766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8</a:t>
            </a:fld>
            <a:endParaRPr lang="fr-FR"/>
          </a:p>
        </p:txBody>
      </p:sp>
    </p:spTree>
    <p:extLst>
      <p:ext uri="{BB962C8B-B14F-4D97-AF65-F5344CB8AC3E}">
        <p14:creationId xmlns:p14="http://schemas.microsoft.com/office/powerpoint/2010/main" val="31350662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9</a:t>
            </a:fld>
            <a:endParaRPr lang="fr-FR"/>
          </a:p>
        </p:txBody>
      </p:sp>
    </p:spTree>
    <p:extLst>
      <p:ext uri="{BB962C8B-B14F-4D97-AF65-F5344CB8AC3E}">
        <p14:creationId xmlns:p14="http://schemas.microsoft.com/office/powerpoint/2010/main" val="23615608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B605279C-559D-4F21-B6DF-62FCB7227E04}" type="datetime1">
              <a:rPr lang="ar-SA" smtClean="0"/>
              <a:pPr/>
              <a:t>07/11/1445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CC19F99C-297D-42BD-B938-FFCA28F6E065}" type="datetime1">
              <a:rPr lang="ar-SA" smtClean="0"/>
              <a:pPr/>
              <a:t>07/11/1445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D4F74600-86D7-469D-8DD9-2954B6B39C08}" type="datetime1">
              <a:rPr lang="ar-SA" smtClean="0"/>
              <a:pPr/>
              <a:t>07/11/1445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2A6F5865-32D2-4A80-A6FF-5714CF427984}" type="datetime1">
              <a:rPr lang="ar-SA" smtClean="0"/>
              <a:pPr/>
              <a:t>07/11/1445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17CB1E45-6B68-46D6-8AE6-7D780C6CB39E}" type="datetime1">
              <a:rPr lang="ar-SA" smtClean="0"/>
              <a:pPr/>
              <a:t>07/11/1445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69FD5883-1F2F-48B0-A04E-E22B16894AB0}" type="datetime1">
              <a:rPr lang="ar-SA" smtClean="0"/>
              <a:pPr/>
              <a:t>07/11/1445</a:t>
            </a:fld>
            <a:endParaRPr lang="ar-SA"/>
          </a:p>
        </p:txBody>
      </p:sp>
      <p:sp>
        <p:nvSpPr>
          <p:cNvPr id="6" name="عنصر نائب للتذييل 5"/>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D5BD4CC2-CA65-4E10-9DC1-BE564FDA58F0}" type="datetime1">
              <a:rPr lang="ar-SA" smtClean="0"/>
              <a:pPr/>
              <a:t>07/11/1445</a:t>
            </a:fld>
            <a:endParaRPr lang="ar-SA"/>
          </a:p>
        </p:txBody>
      </p:sp>
      <p:sp>
        <p:nvSpPr>
          <p:cNvPr id="8" name="عنصر نائب للتذييل 7"/>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E784CA9B-2506-4D9D-B200-2EB22D419A7C}" type="datetime1">
              <a:rPr lang="ar-SA" smtClean="0"/>
              <a:pPr/>
              <a:t>07/11/1445</a:t>
            </a:fld>
            <a:endParaRPr lang="ar-SA"/>
          </a:p>
        </p:txBody>
      </p:sp>
      <p:sp>
        <p:nvSpPr>
          <p:cNvPr id="4" name="عنصر نائب للتذييل 3"/>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E4952D05-A59B-43A4-B6D3-C9E989809CF5}" type="datetime1">
              <a:rPr lang="ar-SA" smtClean="0"/>
              <a:pPr/>
              <a:t>07/11/1445</a:t>
            </a:fld>
            <a:endParaRPr lang="ar-SA"/>
          </a:p>
        </p:txBody>
      </p:sp>
      <p:sp>
        <p:nvSpPr>
          <p:cNvPr id="3" name="عنصر نائب للتذييل 2"/>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8717D734-D4FD-4FA2-81F2-3510EF78E4AB}" type="datetime1">
              <a:rPr lang="ar-SA" smtClean="0"/>
              <a:pPr/>
              <a:t>07/11/1445</a:t>
            </a:fld>
            <a:endParaRPr lang="ar-SA"/>
          </a:p>
        </p:txBody>
      </p:sp>
      <p:sp>
        <p:nvSpPr>
          <p:cNvPr id="6" name="عنصر نائب للتذييل 5"/>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940C62F7-1AE7-453B-954B-8E7D604A7840}" type="datetime1">
              <a:rPr lang="ar-SA" smtClean="0"/>
              <a:pPr/>
              <a:t>07/11/1445</a:t>
            </a:fld>
            <a:endParaRPr lang="ar-SA"/>
          </a:p>
        </p:txBody>
      </p:sp>
      <p:sp>
        <p:nvSpPr>
          <p:cNvPr id="6" name="عنصر نائب للتذييل 5"/>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5DBAC7C-DF1F-402E-96DD-F6C1A9F293B6}" type="datetime1">
              <a:rPr lang="ar-SA" smtClean="0"/>
              <a:pPr/>
              <a:t>07/11/1445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3714744" y="214290"/>
            <a:ext cx="5000660" cy="1214446"/>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DZ" sz="3200" b="1" dirty="0">
                <a:cs typeface="Simplified Arabic" pitchFamily="2" charset="-78"/>
              </a:rPr>
              <a:t>جامعة محمد </a:t>
            </a:r>
            <a:r>
              <a:rPr lang="ar-DZ" sz="3200" b="1" dirty="0" err="1">
                <a:cs typeface="Simplified Arabic" pitchFamily="2" charset="-78"/>
              </a:rPr>
              <a:t>خيضر</a:t>
            </a:r>
            <a:r>
              <a:rPr lang="ar-DZ" sz="3200" b="1" dirty="0">
                <a:cs typeface="Simplified Arabic" pitchFamily="2" charset="-78"/>
              </a:rPr>
              <a:t> بسكرة</a:t>
            </a:r>
            <a:br>
              <a:rPr lang="ar-DZ" sz="3200" b="1" dirty="0">
                <a:cs typeface="Simplified Arabic" pitchFamily="2" charset="-78"/>
              </a:rPr>
            </a:br>
            <a:r>
              <a:rPr lang="ar-DZ" sz="2800" b="1" dirty="0">
                <a:cs typeface="Simplified Arabic" pitchFamily="2" charset="-78"/>
              </a:rPr>
              <a:t>كلية العلوم الإنسانية والاجتماعية </a:t>
            </a:r>
            <a:endParaRPr lang="fr-FR" sz="2800" b="1" dirty="0"/>
          </a:p>
        </p:txBody>
      </p:sp>
      <p:sp>
        <p:nvSpPr>
          <p:cNvPr id="7" name="مستطيل مستدير الزوايا 6"/>
          <p:cNvSpPr/>
          <p:nvPr/>
        </p:nvSpPr>
        <p:spPr>
          <a:xfrm>
            <a:off x="2000232" y="1500174"/>
            <a:ext cx="5429288" cy="1785950"/>
          </a:xfrm>
          <a:prstGeom prst="round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DZ" sz="6000" b="1" dirty="0">
                <a:solidFill>
                  <a:srgbClr val="0A0ACC"/>
                </a:solidFill>
                <a:cs typeface="DecoType Naskh" pitchFamily="2" charset="-78"/>
              </a:rPr>
              <a:t>الفلسفة واليومي: </a:t>
            </a:r>
          </a:p>
          <a:p>
            <a:pPr algn="ctr"/>
            <a:r>
              <a:rPr lang="ar-DZ" sz="4000" b="1" dirty="0">
                <a:solidFill>
                  <a:srgbClr val="0A0ACC"/>
                </a:solidFill>
                <a:cs typeface="DecoType Naskh" pitchFamily="2" charset="-78"/>
              </a:rPr>
              <a:t>الفلسفة العملية وأزمة التنظير</a:t>
            </a:r>
            <a:endParaRPr lang="fr-FR" sz="4000" b="1" dirty="0">
              <a:solidFill>
                <a:srgbClr val="0070C0"/>
              </a:solidFill>
              <a:cs typeface="Simplified Arabic" pitchFamily="2" charset="-78"/>
            </a:endParaRPr>
          </a:p>
        </p:txBody>
      </p:sp>
      <p:sp>
        <p:nvSpPr>
          <p:cNvPr id="15" name="مستطيل 14"/>
          <p:cNvSpPr/>
          <p:nvPr/>
        </p:nvSpPr>
        <p:spPr>
          <a:xfrm>
            <a:off x="2285984" y="5497282"/>
            <a:ext cx="4572032" cy="1003552"/>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DZ" sz="2400" b="1" dirty="0">
                <a:solidFill>
                  <a:schemeClr val="tx1"/>
                </a:solidFill>
                <a:cs typeface="Simplified Arabic" pitchFamily="2" charset="-78"/>
              </a:rPr>
              <a:t>من إعداد الدكتور: </a:t>
            </a:r>
            <a:r>
              <a:rPr lang="ar-DZ" sz="2400" b="1" dirty="0">
                <a:solidFill>
                  <a:srgbClr val="0A0ACC"/>
                </a:solidFill>
                <a:cs typeface="Simplified Arabic" pitchFamily="2" charset="-78"/>
              </a:rPr>
              <a:t>جمال الدين بن سليمان</a:t>
            </a:r>
          </a:p>
        </p:txBody>
      </p:sp>
      <p:sp>
        <p:nvSpPr>
          <p:cNvPr id="12" name="وسيلة شرح على شكل سحابة 11"/>
          <p:cNvSpPr/>
          <p:nvPr/>
        </p:nvSpPr>
        <p:spPr>
          <a:xfrm>
            <a:off x="6786578" y="3857628"/>
            <a:ext cx="2214546" cy="1214446"/>
          </a:xfrm>
          <a:prstGeom prst="cloudCallout">
            <a:avLst>
              <a:gd name="adj1" fmla="val -34312"/>
              <a:gd name="adj2" fmla="val -104693"/>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DZ" sz="2800" dirty="0">
                <a:latin typeface="Monotype Koufi" pitchFamily="2" charset="-78"/>
                <a:ea typeface="Monotype Koufi" pitchFamily="2" charset="-78"/>
                <a:cs typeface="PT Bold Heading" pitchFamily="2" charset="-78"/>
              </a:rPr>
              <a:t>المحاضرة: </a:t>
            </a:r>
            <a:r>
              <a:rPr lang="ar-DZ" sz="2800" dirty="0">
                <a:latin typeface="Monotype Koufi" pitchFamily="2" charset="-78"/>
                <a:ea typeface="Monotype Koufi" pitchFamily="2" charset="-78"/>
                <a:cs typeface="+mj-cs"/>
              </a:rPr>
              <a:t>(</a:t>
            </a:r>
            <a:r>
              <a:rPr lang="en-US" sz="2800" dirty="0">
                <a:latin typeface="Monotype Koufi" pitchFamily="2" charset="-78"/>
                <a:ea typeface="Monotype Koufi" pitchFamily="2" charset="-78"/>
                <a:cs typeface="+mj-cs"/>
              </a:rPr>
              <a:t>04</a:t>
            </a:r>
            <a:r>
              <a:rPr lang="ar-DZ" sz="2800" dirty="0">
                <a:latin typeface="Monotype Koufi" pitchFamily="2" charset="-78"/>
                <a:ea typeface="Monotype Koufi" pitchFamily="2" charset="-78"/>
                <a:cs typeface="+mj-cs"/>
              </a:rPr>
              <a:t>)</a:t>
            </a:r>
          </a:p>
        </p:txBody>
      </p:sp>
      <p:sp>
        <p:nvSpPr>
          <p:cNvPr id="18" name="مستطيل 17"/>
          <p:cNvSpPr/>
          <p:nvPr/>
        </p:nvSpPr>
        <p:spPr>
          <a:xfrm>
            <a:off x="1142976" y="3429000"/>
            <a:ext cx="4500594" cy="178595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DZ" sz="2200" b="1" dirty="0">
                <a:solidFill>
                  <a:srgbClr val="FF0000"/>
                </a:solidFill>
                <a:cs typeface="Simplified Arabic" pitchFamily="2" charset="-78"/>
              </a:rPr>
              <a:t>سنة ثالثة </a:t>
            </a:r>
            <a:r>
              <a:rPr lang="ar-DZ" sz="2200" b="1" dirty="0">
                <a:solidFill>
                  <a:srgbClr val="0A0ACC"/>
                </a:solidFill>
                <a:cs typeface="Simplified Arabic" pitchFamily="2" charset="-78"/>
              </a:rPr>
              <a:t>فلسفة عامة</a:t>
            </a:r>
          </a:p>
          <a:p>
            <a:pPr algn="ctr"/>
            <a:endParaRPr lang="ar-DZ" sz="1400" b="1" dirty="0">
              <a:solidFill>
                <a:srgbClr val="FF0000"/>
              </a:solidFill>
              <a:cs typeface="Simplified Arabic" pitchFamily="2" charset="-78"/>
            </a:endParaRPr>
          </a:p>
          <a:p>
            <a:pPr algn="ctr"/>
            <a:r>
              <a:rPr lang="ar-DZ" sz="2200" b="1" dirty="0">
                <a:solidFill>
                  <a:srgbClr val="FF0000"/>
                </a:solidFill>
                <a:cs typeface="Simplified Arabic" pitchFamily="2" charset="-78"/>
              </a:rPr>
              <a:t>مقرر:  </a:t>
            </a:r>
            <a:r>
              <a:rPr lang="ar-DZ" sz="2200" b="1" dirty="0">
                <a:solidFill>
                  <a:srgbClr val="0A0ACC"/>
                </a:solidFill>
                <a:cs typeface="Simplified Arabic" pitchFamily="2" charset="-78"/>
              </a:rPr>
              <a:t>الفلسفة واليومي</a:t>
            </a:r>
          </a:p>
          <a:p>
            <a:pPr algn="ctr"/>
            <a:endParaRPr lang="ar-DZ" sz="1200" b="1" dirty="0">
              <a:solidFill>
                <a:srgbClr val="0A0ACC"/>
              </a:solidFill>
              <a:cs typeface="Simplified Arabic" pitchFamily="2" charset="-78"/>
            </a:endParaRPr>
          </a:p>
          <a:p>
            <a:pPr algn="ctr"/>
            <a:r>
              <a:rPr lang="ar-DZ" sz="2200" b="1" dirty="0">
                <a:solidFill>
                  <a:srgbClr val="FF0000"/>
                </a:solidFill>
                <a:cs typeface="Simplified Arabic" pitchFamily="2" charset="-78"/>
              </a:rPr>
              <a:t>السنة الجامعية: 2024/2023</a:t>
            </a:r>
            <a:endParaRPr lang="fr-FR" sz="2200" b="1" dirty="0">
              <a:solidFill>
                <a:srgbClr val="FF0000"/>
              </a:solidFill>
              <a:cs typeface="Simplified Arabic" pitchFamily="2" charset="-78"/>
            </a:endParaRPr>
          </a:p>
        </p:txBody>
      </p:sp>
      <p:pic>
        <p:nvPicPr>
          <p:cNvPr id="1026" name="Picture 2" descr="C:\Users\Djamel\Desktop\541141_241638465937138_377928302_n.jpg"/>
          <p:cNvPicPr>
            <a:picLocks noChangeAspect="1" noChangeArrowheads="1"/>
          </p:cNvPicPr>
          <p:nvPr/>
        </p:nvPicPr>
        <p:blipFill>
          <a:blip r:embed="rId3"/>
          <a:srcRect/>
          <a:stretch>
            <a:fillRect/>
          </a:stretch>
        </p:blipFill>
        <p:spPr bwMode="auto">
          <a:xfrm>
            <a:off x="214282" y="142852"/>
            <a:ext cx="2357454" cy="1928826"/>
          </a:xfrm>
          <a:prstGeom prst="rect">
            <a:avLst/>
          </a:prstGeom>
          <a:noFill/>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heckerboard(across)">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0-#ppt_w/2"/>
                                          </p:val>
                                        </p:tav>
                                        <p:tav tm="100000">
                                          <p:val>
                                            <p:strVal val="#ppt_x"/>
                                          </p:val>
                                        </p:tav>
                                      </p:tavLst>
                                    </p:anim>
                                    <p:anim calcmode="lin" valueType="num">
                                      <p:cBhvr additive="base">
                                        <p:cTn id="13"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linds(horizont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animBg="1"/>
      <p:bldP spid="12" grpId="0" animBg="1"/>
      <p:bldP spid="1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0"/>
            <a:ext cx="4320480" cy="1196752"/>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10</a:t>
            </a:fld>
            <a:endParaRPr lang="ar-SA" sz="2000" b="1" dirty="0">
              <a:solidFill>
                <a:srgbClr val="FF0000"/>
              </a:solidFill>
              <a:cs typeface="+mj-cs"/>
            </a:endParaRPr>
          </a:p>
        </p:txBody>
      </p:sp>
      <p:sp>
        <p:nvSpPr>
          <p:cNvPr id="12" name="وسيلة شرح على شكل سحابة 11"/>
          <p:cNvSpPr/>
          <p:nvPr/>
        </p:nvSpPr>
        <p:spPr>
          <a:xfrm>
            <a:off x="4248497" y="215854"/>
            <a:ext cx="4752528" cy="857256"/>
          </a:xfrm>
          <a:prstGeom prst="cloudCallout">
            <a:avLst>
              <a:gd name="adj1" fmla="val 26265"/>
              <a:gd name="adj2" fmla="val 6499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الفلسفة العملية وأزمة التنظير</a:t>
            </a:r>
            <a:endParaRPr lang="fr-FR" sz="2400" b="1" dirty="0">
              <a:solidFill>
                <a:srgbClr val="0A0ACC"/>
              </a:solidFill>
              <a:cs typeface="Simplified Arabic" pitchFamily="2" charset="-78"/>
            </a:endParaRPr>
          </a:p>
        </p:txBody>
      </p:sp>
      <p:sp>
        <p:nvSpPr>
          <p:cNvPr id="14" name="مستطيل 13"/>
          <p:cNvSpPr/>
          <p:nvPr/>
        </p:nvSpPr>
        <p:spPr>
          <a:xfrm>
            <a:off x="251520" y="1279465"/>
            <a:ext cx="8640960" cy="5007055"/>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400" dirty="0">
                <a:solidFill>
                  <a:schemeClr val="tx1"/>
                </a:solidFill>
                <a:cs typeface="Simplified Arabic" pitchFamily="2" charset="-78"/>
              </a:rPr>
              <a:t>إن واقع الإنسان في ظل هذه الظروف متأزم جدا، ولابد للفلسفة أن تنزل إلى هذا الواقع وتعمل على إصلاحه وتخليص الإنسان من التعاسة والعمل على تحرره .</a:t>
            </a:r>
          </a:p>
          <a:p>
            <a:pPr algn="just"/>
            <a:r>
              <a:rPr lang="ar-DZ" sz="2400" dirty="0">
                <a:solidFill>
                  <a:schemeClr val="tx1"/>
                </a:solidFill>
                <a:cs typeface="Simplified Arabic" pitchFamily="2" charset="-78"/>
              </a:rPr>
              <a:t>إن الفلسفة هي التي تستطيع أن تنقل المجتمع من الهيمنة إلى التحرر، ومن التبعية إلى الاستقلال، ومن الاحتلال إلى حق تقرير المصير، ومن الظلم الاجتماعي إلى العدالة الاجتماعية، و من الاغتراب إلى إثبات الهوية، ومن السلبية و اللامبالاة إلى الإيجابية والالتزام. ولذلك نجد الكثير من آمن بهذه الرسالة التي يتوجب على الفلسفة القيام بها كثير من الفلاسفة المعاصرين نجد من بينهم  الفيلسوف "بول </a:t>
            </a:r>
            <a:r>
              <a:rPr lang="ar-DZ" sz="2400" dirty="0" err="1">
                <a:solidFill>
                  <a:schemeClr val="tx1"/>
                </a:solidFill>
                <a:cs typeface="Simplified Arabic" pitchFamily="2" charset="-78"/>
              </a:rPr>
              <a:t>ريكور</a:t>
            </a:r>
            <a:r>
              <a:rPr lang="ar-DZ" sz="2400" dirty="0">
                <a:solidFill>
                  <a:schemeClr val="tx1"/>
                </a:solidFill>
                <a:cs typeface="Simplified Arabic" pitchFamily="2" charset="-78"/>
              </a:rPr>
              <a:t>" الذي قال :" إن المهمة الأولى للفلسفة تتمثل في الإثراء و التنوير المستمرين للوجود الإنساني " ، و هو بهذا المعنى ينظر إلى الفلسفة عامة، على أنها أساسا تفلسف، و ليست مجرد أطروحات و خطابات نظرية لا صلة لها بالواقع، و الفلسفة في نظره، ليست أنساقا مغلقة أو أفكار مجردة، أو تأويلات نظرية لا صلة لها بالواقع الإنساني، بل إنها فكر حامل لكل الآمال الإنسانية.</a:t>
            </a:r>
            <a:endParaRPr lang="fr-FR" sz="2400" dirty="0">
              <a:solidFill>
                <a:schemeClr val="tx1"/>
              </a:solidFill>
              <a:cs typeface="Simplified Arabic" pitchFamily="2" charset="-78"/>
            </a:endParaRPr>
          </a:p>
        </p:txBody>
      </p:sp>
    </p:spTree>
    <p:extLst>
      <p:ext uri="{BB962C8B-B14F-4D97-AF65-F5344CB8AC3E}">
        <p14:creationId xmlns:p14="http://schemas.microsoft.com/office/powerpoint/2010/main" val="2204426035"/>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0"/>
            <a:ext cx="4320480" cy="1196752"/>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11</a:t>
            </a:fld>
            <a:endParaRPr lang="ar-SA" sz="2000" b="1" dirty="0">
              <a:solidFill>
                <a:srgbClr val="FF0000"/>
              </a:solidFill>
              <a:cs typeface="+mj-cs"/>
            </a:endParaRPr>
          </a:p>
        </p:txBody>
      </p:sp>
      <p:sp>
        <p:nvSpPr>
          <p:cNvPr id="12" name="وسيلة شرح على شكل سحابة 11"/>
          <p:cNvSpPr/>
          <p:nvPr/>
        </p:nvSpPr>
        <p:spPr>
          <a:xfrm>
            <a:off x="4248497" y="215854"/>
            <a:ext cx="4752528" cy="857256"/>
          </a:xfrm>
          <a:prstGeom prst="cloudCallout">
            <a:avLst>
              <a:gd name="adj1" fmla="val 26265"/>
              <a:gd name="adj2" fmla="val 6499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الفلسفة العملية وأزمة التنظير</a:t>
            </a:r>
            <a:endParaRPr lang="fr-FR" sz="2400" b="1" dirty="0">
              <a:solidFill>
                <a:srgbClr val="0A0ACC"/>
              </a:solidFill>
              <a:cs typeface="Simplified Arabic" pitchFamily="2" charset="-78"/>
            </a:endParaRPr>
          </a:p>
        </p:txBody>
      </p:sp>
      <p:sp>
        <p:nvSpPr>
          <p:cNvPr id="14" name="مستطيل 13"/>
          <p:cNvSpPr/>
          <p:nvPr/>
        </p:nvSpPr>
        <p:spPr>
          <a:xfrm>
            <a:off x="251520" y="1279465"/>
            <a:ext cx="8640960" cy="5007055"/>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400" dirty="0">
                <a:solidFill>
                  <a:schemeClr val="tx1"/>
                </a:solidFill>
                <a:cs typeface="Simplified Arabic" pitchFamily="2" charset="-78"/>
              </a:rPr>
              <a:t>ونجد الكثير ممن حاولوا التركيز على أهميّة التجديد في قضايا الفكر والفلسفة من خلال السعي إلى إظهار أهميّة ما هو يوميّ في فهم المجتمع وقضاياه وخلق وعي مغاير لمشاكله. يقول الدكتور فتحي التريكي في مقدّمة كتابه " فلسفة الحياة اليومية: " أريد أن أتناول بالبحث إشكالية علاقة الفلسفة الحالية بالواقع المعاش، ومطمحنا في كلّ ذلك هو التأكيد على ضرورة التفكير الملّحة في مجتمعاتنا الحالية تلك التي هيمنت عليها النظريات الإقصائية التي ترتدي تارة ثوب التكنولوجيا مؤكّدة أنّ الفلسفة ما هي إلاّ أضغاث صالونات وتارة أخرى ثوب التديّن لتعلن أنّ الفكر الفلسفي يعادي في كنهه الإيمان. </a:t>
            </a:r>
            <a:r>
              <a:rPr lang="ar-DZ" sz="2400">
                <a:solidFill>
                  <a:schemeClr val="tx1"/>
                </a:solidFill>
                <a:cs typeface="Simplified Arabic" pitchFamily="2" charset="-78"/>
              </a:rPr>
              <a:t>وهذا يعني أن الفلسفة لا بد لها أن تلتفت إلى قضايا اليومي سعيا منها لجعل هذه القضايا موضوع تفكير فلسفي، وبالتالي يصبح هذا اليومي من مشمولات الفلسفة و اهتماماتها، لكن هذا لا يعني تخلي الفلسفة من طابعها النظري المجرد، بل يعني ضرورة إسقاط أطروحاتها النظرية على أرض الواقع لتفهم مشكلات اليومي ورسم آفاق للمستقبل.</a:t>
            </a:r>
          </a:p>
          <a:p>
            <a:pPr algn="just"/>
            <a:endParaRPr lang="fr-FR" sz="2400" dirty="0">
              <a:solidFill>
                <a:schemeClr val="tx1"/>
              </a:solidFill>
              <a:cs typeface="Simplified Arabic" pitchFamily="2" charset="-78"/>
            </a:endParaRPr>
          </a:p>
        </p:txBody>
      </p:sp>
    </p:spTree>
    <p:extLst>
      <p:ext uri="{BB962C8B-B14F-4D97-AF65-F5344CB8AC3E}">
        <p14:creationId xmlns:p14="http://schemas.microsoft.com/office/powerpoint/2010/main" val="981525186"/>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وسيلة شرح على شكل سحابة 4"/>
          <p:cNvSpPr/>
          <p:nvPr/>
        </p:nvSpPr>
        <p:spPr>
          <a:xfrm>
            <a:off x="4143372" y="642918"/>
            <a:ext cx="4071966" cy="1500198"/>
          </a:xfrm>
          <a:prstGeom prst="cloudCallout">
            <a:avLst>
              <a:gd name="adj1" fmla="val -12667"/>
              <a:gd name="adj2" fmla="val 9944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3200" b="1" dirty="0">
                <a:latin typeface="Traditional Arabic" pitchFamily="2" charset="-78"/>
                <a:cs typeface="Simplified Arabic" pitchFamily="2" charset="-78"/>
              </a:rPr>
              <a:t>وفي الأخير:</a:t>
            </a:r>
            <a:endParaRPr lang="fr-FR" sz="3200" b="1" dirty="0">
              <a:latin typeface="Traditional Arabic" pitchFamily="2" charset="-78"/>
              <a:cs typeface="Simplified Arabic" pitchFamily="2" charset="-78"/>
            </a:endParaRPr>
          </a:p>
        </p:txBody>
      </p:sp>
      <p:sp>
        <p:nvSpPr>
          <p:cNvPr id="6" name="مستطيل مستدير الزوايا 5"/>
          <p:cNvSpPr/>
          <p:nvPr/>
        </p:nvSpPr>
        <p:spPr>
          <a:xfrm>
            <a:off x="428596" y="3143248"/>
            <a:ext cx="8286808" cy="107157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3200" b="1" dirty="0">
                <a:latin typeface="Traditional Arabic" pitchFamily="2" charset="-78"/>
                <a:cs typeface="Traditional Arabic" pitchFamily="2" charset="-78"/>
              </a:rPr>
              <a:t>لكم منا كافة الشكر والتقدير والاحترام على حسن الإصغاء والمتابعة</a:t>
            </a:r>
            <a:endParaRPr lang="fr-FR" sz="3200" b="1" dirty="0">
              <a:latin typeface="Traditional Arabic" pitchFamily="2" charset="-78"/>
              <a:cs typeface="Traditional Arabic" pitchFamily="2" charset="-78"/>
            </a:endParaRPr>
          </a:p>
        </p:txBody>
      </p:sp>
      <p:sp>
        <p:nvSpPr>
          <p:cNvPr id="8" name="مخطط انسيابي: متعدد المستندات 7"/>
          <p:cNvSpPr/>
          <p:nvPr/>
        </p:nvSpPr>
        <p:spPr>
          <a:xfrm>
            <a:off x="2000232" y="4786322"/>
            <a:ext cx="3857652" cy="1357322"/>
          </a:xfrm>
          <a:prstGeom prst="flowChartMultidocumen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3200" b="1" dirty="0">
                <a:cs typeface="Simplified Arabic" pitchFamily="2" charset="-78"/>
              </a:rPr>
              <a:t>ودمتم سالمين</a:t>
            </a:r>
            <a:endParaRPr lang="fr-FR" sz="3200" b="1" dirty="0">
              <a:cs typeface="Simplified Arabic"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0"/>
            <a:ext cx="4320480" cy="1196752"/>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2</a:t>
            </a:fld>
            <a:endParaRPr lang="ar-SA" sz="2000" b="1" dirty="0">
              <a:solidFill>
                <a:srgbClr val="FF0000"/>
              </a:solidFill>
              <a:cs typeface="+mj-cs"/>
            </a:endParaRPr>
          </a:p>
        </p:txBody>
      </p:sp>
      <p:sp>
        <p:nvSpPr>
          <p:cNvPr id="12" name="وسيلة شرح على شكل سحابة 11"/>
          <p:cNvSpPr/>
          <p:nvPr/>
        </p:nvSpPr>
        <p:spPr>
          <a:xfrm>
            <a:off x="4248497" y="215854"/>
            <a:ext cx="4752528" cy="857256"/>
          </a:xfrm>
          <a:prstGeom prst="cloudCallout">
            <a:avLst>
              <a:gd name="adj1" fmla="val 26265"/>
              <a:gd name="adj2" fmla="val 6499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الفلسفة العملية وأزمة التنظير</a:t>
            </a:r>
            <a:endParaRPr lang="fr-FR" sz="2400" b="1" dirty="0">
              <a:solidFill>
                <a:srgbClr val="0A0ACC"/>
              </a:solidFill>
              <a:cs typeface="Simplified Arabic" pitchFamily="2" charset="-78"/>
            </a:endParaRPr>
          </a:p>
        </p:txBody>
      </p:sp>
      <p:sp>
        <p:nvSpPr>
          <p:cNvPr id="14" name="مستطيل 13"/>
          <p:cNvSpPr/>
          <p:nvPr/>
        </p:nvSpPr>
        <p:spPr>
          <a:xfrm>
            <a:off x="251520" y="1277183"/>
            <a:ext cx="8640960" cy="5007055"/>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400" dirty="0">
                <a:cs typeface="Simplified Arabic" pitchFamily="2" charset="-78"/>
              </a:rPr>
              <a:t>إذا ما جئنا إلى الكلام عن الفلسفة العملية وأزمة التنظير فإن المشهد العلمي يوضح أن الفلسفة المعاصرة قد استفادت من حدثين مهمين في سياقها الفكري والعلمي، فأول هذين الحدثين هو الثورة العلمية في مجال العلوم التطبيقية والاستقرائية مثل الرياضيات الفيزياء والبيولوجيا، وثاني هذين الحدثين هو انشقاق العلوم الاجتماعية والإنسانية عن الفلسفة مثل علم النفس وعلم اجتماع وغيره، وعلى إثر ذلك تحول اهتمام الفلسفة المعاصرة إلى دراسة ونقد المعرفة العلمية وبرز الشق </a:t>
            </a:r>
            <a:r>
              <a:rPr lang="ar-DZ" sz="2400" dirty="0" err="1">
                <a:cs typeface="Simplified Arabic" pitchFamily="2" charset="-78"/>
              </a:rPr>
              <a:t>الابستيمولوجي</a:t>
            </a:r>
            <a:r>
              <a:rPr lang="ar-DZ" sz="2400" dirty="0">
                <a:cs typeface="Simplified Arabic" pitchFamily="2" charset="-78"/>
              </a:rPr>
              <a:t> أكثر من غيره في هذه الفترة الذي يعنى بمنتوج الفكري الانساني من علم موضوعي مصدره العقل أو التجربة وعلى إثر الحدث الثاني جاء الاهتمام بمعنى الوجود الانساني أي التحول إلى معالجة قضايا الانسان وعلاقته بالمجتمع وقضايا الانسان وعلاقته بالحكم والدولة، أي القضايا الاجتماعية والسياسية وبالتالي </a:t>
            </a:r>
            <a:r>
              <a:rPr lang="ar-DZ" sz="2400" dirty="0">
                <a:highlight>
                  <a:srgbClr val="FFFF00"/>
                </a:highlight>
                <a:cs typeface="Simplified Arabic" pitchFamily="2" charset="-78"/>
              </a:rPr>
              <a:t>تجدد الخطاب الفلسفي المعاصر</a:t>
            </a:r>
            <a:r>
              <a:rPr lang="ar-DZ" sz="2400" dirty="0">
                <a:cs typeface="Simplified Arabic" pitchFamily="2" charset="-78"/>
              </a:rPr>
              <a:t> من تلك التطورات وأصبح يقوم على نقد مبادئ العلوم نقدا معرفيا وفحصا بما ينسجم وروح العصر فضلا عن الاتجاه نحو القضايا الانسانية المعاصرة واشكالياتها المعرفية والوجودية والقيمية أي تلك المشكلات التي تتعلق بوجوده الشخصي الاجتماعي السياسي ومن ثم البيئي.</a:t>
            </a:r>
            <a:endParaRPr lang="fr-FR" sz="2400" b="1" dirty="0">
              <a:solidFill>
                <a:srgbClr val="FF0000"/>
              </a:solidFill>
              <a:cs typeface="Simplified Arabic" pitchFamily="2" charset="-78"/>
            </a:endParaRPr>
          </a:p>
        </p:txBody>
      </p:sp>
    </p:spTree>
    <p:extLst>
      <p:ext uri="{BB962C8B-B14F-4D97-AF65-F5344CB8AC3E}">
        <p14:creationId xmlns:p14="http://schemas.microsoft.com/office/powerpoint/2010/main" val="3470727146"/>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0"/>
            <a:ext cx="4320480" cy="1196752"/>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3</a:t>
            </a:fld>
            <a:endParaRPr lang="ar-SA" sz="2000" b="1" dirty="0">
              <a:solidFill>
                <a:srgbClr val="FF0000"/>
              </a:solidFill>
              <a:cs typeface="+mj-cs"/>
            </a:endParaRPr>
          </a:p>
        </p:txBody>
      </p:sp>
      <p:sp>
        <p:nvSpPr>
          <p:cNvPr id="12" name="وسيلة شرح على شكل سحابة 11"/>
          <p:cNvSpPr/>
          <p:nvPr/>
        </p:nvSpPr>
        <p:spPr>
          <a:xfrm>
            <a:off x="4248497" y="215854"/>
            <a:ext cx="4752528" cy="857256"/>
          </a:xfrm>
          <a:prstGeom prst="cloudCallout">
            <a:avLst>
              <a:gd name="adj1" fmla="val 26265"/>
              <a:gd name="adj2" fmla="val 6499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الفلسفة العملية وأزمة التنظير</a:t>
            </a:r>
            <a:endParaRPr lang="fr-FR" sz="2400" b="1" dirty="0">
              <a:solidFill>
                <a:srgbClr val="0A0ACC"/>
              </a:solidFill>
              <a:cs typeface="Simplified Arabic" pitchFamily="2" charset="-78"/>
            </a:endParaRPr>
          </a:p>
        </p:txBody>
      </p:sp>
      <p:sp>
        <p:nvSpPr>
          <p:cNvPr id="14" name="مستطيل 13"/>
          <p:cNvSpPr/>
          <p:nvPr/>
        </p:nvSpPr>
        <p:spPr>
          <a:xfrm>
            <a:off x="251520" y="1277902"/>
            <a:ext cx="8640960" cy="5084798"/>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400" dirty="0">
                <a:cs typeface="Simplified Arabic" pitchFamily="2" charset="-78"/>
              </a:rPr>
              <a:t>وعليه يمكن القول أن انشغال الفلسفة المعاصرة قد تعدى المعرفة العلمية بأنواعها إلى نقد الفلسفات السابقة القديمة منها والحديثة وذلك من أجل النظر في مبادئ صحتها واشكالياتها الأصيلة وبالتالي تخطي الاشكاليات المثالية البحتة التي تم تناولها والمفارقة للواقع أي محاوله تأسيس خطاب فلسفي يستجيب لتحديات العصر ويناسب متطلبات العقل الانساني والمجتمع أي فتحه آفاق جديده للتفلسف والتنظير الفلسفي وهنا ظهرت الفلسفة العملية كونها ذلك النوع من التفلسف الذي يخرج الفكرة من مجردة من مجال المجرد المفارق إلى الواقع أو إلى سلوك عملي يمكن ممارسته وبالتالي انشاء فلسفه تنظر في المبادئ التي تؤطر هذا السلوك وتزود بأسس الحكم عليه وتقييمه أي المبادئ الأولية التي تفرض سيطرتها على السلوك الانساني في المجتمع. </a:t>
            </a:r>
            <a:r>
              <a:rPr lang="ar-DZ" sz="2400" b="1" dirty="0">
                <a:cs typeface="Simplified Arabic" pitchFamily="2" charset="-78"/>
                <a:sym typeface="Wingdings" pitchFamily="2" charset="2"/>
              </a:rPr>
              <a:t></a:t>
            </a:r>
            <a:endParaRPr lang="fr-FR" sz="2400" b="1" dirty="0">
              <a:solidFill>
                <a:srgbClr val="FF0000"/>
              </a:solidFill>
              <a:cs typeface="Simplified Arabic" pitchFamily="2" charset="-78"/>
            </a:endParaRPr>
          </a:p>
        </p:txBody>
      </p:sp>
    </p:spTree>
    <p:extLst>
      <p:ext uri="{BB962C8B-B14F-4D97-AF65-F5344CB8AC3E}">
        <p14:creationId xmlns:p14="http://schemas.microsoft.com/office/powerpoint/2010/main" val="180475526"/>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0"/>
            <a:ext cx="4320480" cy="1196752"/>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4</a:t>
            </a:fld>
            <a:endParaRPr lang="ar-SA" sz="2000" b="1" dirty="0">
              <a:solidFill>
                <a:srgbClr val="FF0000"/>
              </a:solidFill>
              <a:cs typeface="+mj-cs"/>
            </a:endParaRPr>
          </a:p>
        </p:txBody>
      </p:sp>
      <p:sp>
        <p:nvSpPr>
          <p:cNvPr id="12" name="وسيلة شرح على شكل سحابة 11"/>
          <p:cNvSpPr/>
          <p:nvPr/>
        </p:nvSpPr>
        <p:spPr>
          <a:xfrm>
            <a:off x="4248497" y="215854"/>
            <a:ext cx="4752528" cy="857256"/>
          </a:xfrm>
          <a:prstGeom prst="cloudCallout">
            <a:avLst>
              <a:gd name="adj1" fmla="val 26265"/>
              <a:gd name="adj2" fmla="val 6499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الفلسفة العملية وأزمة التنظير</a:t>
            </a:r>
            <a:endParaRPr lang="fr-FR" sz="2400" b="1" dirty="0">
              <a:solidFill>
                <a:srgbClr val="0A0ACC"/>
              </a:solidFill>
              <a:cs typeface="Simplified Arabic" pitchFamily="2" charset="-78"/>
            </a:endParaRPr>
          </a:p>
        </p:txBody>
      </p:sp>
      <p:sp>
        <p:nvSpPr>
          <p:cNvPr id="14" name="مستطيل 13"/>
          <p:cNvSpPr/>
          <p:nvPr/>
        </p:nvSpPr>
        <p:spPr>
          <a:xfrm>
            <a:off x="251520" y="1277902"/>
            <a:ext cx="8640960" cy="5007055"/>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800" dirty="0">
                <a:cs typeface="Simplified Arabic" pitchFamily="2" charset="-78"/>
              </a:rPr>
              <a:t>فالفلسفة العملية تدعو إلى الاشتغال بالقضايا ذات الصلة بالواقع الانساني والحياة اليومية أي قضايا الرجل العادي، وهو ما يجعل الفلسفة العملية تخرج عن مسار الفلسفة المجردة النظرية المثالية الخالصة المفارقة للواقع وبالتالي فهذه الفلسفة العملية تفتح السبل للتساؤل عن الحياة اليومية كما هي بغيه خدمتها وتحسينها وتسهيلها رفاهيه للإنسان، فيصبح بذلك السؤال البسيط عن قضايا اليومي اشكالا فلسفيا بامتياز ويغدو الواقع الذي تم تهميشه من طرف الفلسفات المثالية ذا أولوية، فمواضيع مثل الغذاء، اللباس، المناخ من صلب السؤال الفلسفي في الفلسفة العملية.</a:t>
            </a:r>
            <a:endParaRPr lang="fr-FR" sz="2800" b="1" dirty="0">
              <a:solidFill>
                <a:srgbClr val="FF0000"/>
              </a:solidFill>
              <a:cs typeface="Simplified Arabic" pitchFamily="2" charset="-78"/>
            </a:endParaRPr>
          </a:p>
        </p:txBody>
      </p:sp>
    </p:spTree>
    <p:extLst>
      <p:ext uri="{BB962C8B-B14F-4D97-AF65-F5344CB8AC3E}">
        <p14:creationId xmlns:p14="http://schemas.microsoft.com/office/powerpoint/2010/main" val="3196085745"/>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0"/>
            <a:ext cx="4320480" cy="1196752"/>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5</a:t>
            </a:fld>
            <a:endParaRPr lang="ar-SA" sz="2000" b="1" dirty="0">
              <a:solidFill>
                <a:srgbClr val="FF0000"/>
              </a:solidFill>
              <a:cs typeface="+mj-cs"/>
            </a:endParaRPr>
          </a:p>
        </p:txBody>
      </p:sp>
      <p:sp>
        <p:nvSpPr>
          <p:cNvPr id="12" name="وسيلة شرح على شكل سحابة 11"/>
          <p:cNvSpPr/>
          <p:nvPr/>
        </p:nvSpPr>
        <p:spPr>
          <a:xfrm>
            <a:off x="4248497" y="215854"/>
            <a:ext cx="4752528" cy="857256"/>
          </a:xfrm>
          <a:prstGeom prst="cloudCallout">
            <a:avLst>
              <a:gd name="adj1" fmla="val 26265"/>
              <a:gd name="adj2" fmla="val 6499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الفلسفة العملية وأزمة التنظير</a:t>
            </a:r>
            <a:endParaRPr lang="fr-FR" sz="2400" b="1" dirty="0">
              <a:solidFill>
                <a:srgbClr val="0A0ACC"/>
              </a:solidFill>
              <a:cs typeface="Simplified Arabic" pitchFamily="2" charset="-78"/>
            </a:endParaRPr>
          </a:p>
        </p:txBody>
      </p:sp>
      <p:sp>
        <p:nvSpPr>
          <p:cNvPr id="14" name="مستطيل 13"/>
          <p:cNvSpPr/>
          <p:nvPr/>
        </p:nvSpPr>
        <p:spPr>
          <a:xfrm>
            <a:off x="251520" y="1277902"/>
            <a:ext cx="8640960" cy="5007055"/>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800" dirty="0">
                <a:cs typeface="Simplified Arabic" pitchFamily="2" charset="-78"/>
              </a:rPr>
              <a:t>وبالتالي يمكن القول </a:t>
            </a:r>
            <a:r>
              <a:rPr lang="ar-DZ" sz="2800" dirty="0" err="1">
                <a:cs typeface="Simplified Arabic" pitchFamily="2" charset="-78"/>
              </a:rPr>
              <a:t>ابستيمولوجيا</a:t>
            </a:r>
            <a:r>
              <a:rPr lang="ar-DZ" sz="2800" dirty="0">
                <a:cs typeface="Simplified Arabic" pitchFamily="2" charset="-78"/>
              </a:rPr>
              <a:t> أن هذه الفلسفة العملية أو هذا الشق الفلسفي يقابل تلك الفلسفات النظرية بالمفهوم الكلاسيكي أي التأمل التجريدي الميتافيزيقي وهذا يبرر تلك الهجمات التي لطالما تلقتها الفلسفة بأنها مجرد كلام مفارق يجهد العقل ولا طائل من ورائه لدرجة أن كلمة فلسفة صارت تشير إلى كل ما هو غامض وطوباوي يجهد العقل دونما فائدة تتحقق في الواقع العملي وبالتالي أصبح من الشائع لدى العامة بل وحتى المجتمع العلمي أن الفلسفة بعيدة عن الحياة اليومية وعن كل ما هو عملي فكانت الفلسفة العملية أو بالأحرى عملية إحياء الفلسفة العملية بعثا جديدا إلى أن ما يؤطر حياه الانسان اليومية والاجتماعية والسياسية وسلوكياته بمختلف انواعها إنما هو الفلسفة العملية التي لطالما كانت تصاحب مثل هذه القضايا منذ نشأتها مع الفلاسفة اليونان.</a:t>
            </a:r>
            <a:endParaRPr lang="fr-FR" sz="2800" b="1" dirty="0">
              <a:solidFill>
                <a:srgbClr val="FF0000"/>
              </a:solidFill>
              <a:cs typeface="Simplified Arabic" pitchFamily="2" charset="-78"/>
            </a:endParaRPr>
          </a:p>
        </p:txBody>
      </p:sp>
    </p:spTree>
    <p:extLst>
      <p:ext uri="{BB962C8B-B14F-4D97-AF65-F5344CB8AC3E}">
        <p14:creationId xmlns:p14="http://schemas.microsoft.com/office/powerpoint/2010/main" val="2680780534"/>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0"/>
            <a:ext cx="4320480" cy="1196752"/>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6</a:t>
            </a:fld>
            <a:endParaRPr lang="ar-SA" sz="2000" b="1" dirty="0">
              <a:solidFill>
                <a:srgbClr val="FF0000"/>
              </a:solidFill>
              <a:cs typeface="+mj-cs"/>
            </a:endParaRPr>
          </a:p>
        </p:txBody>
      </p:sp>
      <p:sp>
        <p:nvSpPr>
          <p:cNvPr id="12" name="وسيلة شرح على شكل سحابة 11"/>
          <p:cNvSpPr/>
          <p:nvPr/>
        </p:nvSpPr>
        <p:spPr>
          <a:xfrm>
            <a:off x="4248497" y="215854"/>
            <a:ext cx="4752528" cy="857256"/>
          </a:xfrm>
          <a:prstGeom prst="cloudCallout">
            <a:avLst>
              <a:gd name="adj1" fmla="val 26265"/>
              <a:gd name="adj2" fmla="val 6499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الفلسفة العملية وأزمة التنظير</a:t>
            </a:r>
            <a:endParaRPr lang="fr-FR" sz="2400" b="1" dirty="0">
              <a:solidFill>
                <a:srgbClr val="0A0ACC"/>
              </a:solidFill>
              <a:cs typeface="Simplified Arabic" pitchFamily="2" charset="-78"/>
            </a:endParaRPr>
          </a:p>
        </p:txBody>
      </p:sp>
      <p:sp>
        <p:nvSpPr>
          <p:cNvPr id="14" name="مستطيل 13"/>
          <p:cNvSpPr/>
          <p:nvPr/>
        </p:nvSpPr>
        <p:spPr>
          <a:xfrm>
            <a:off x="251520" y="1277902"/>
            <a:ext cx="8640960" cy="5007055"/>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400" dirty="0">
                <a:cs typeface="Simplified Arabic" pitchFamily="2" charset="-78"/>
              </a:rPr>
              <a:t>رأينا أنه مع الثورة العلمية وما شهده العصر الحديث من تقديس للعقل وما هو علمي تطبيقي أوقع الانسان في مأزق </a:t>
            </a:r>
            <a:r>
              <a:rPr lang="ar-DZ" sz="2400" dirty="0" err="1">
                <a:cs typeface="Simplified Arabic" pitchFamily="2" charset="-78"/>
              </a:rPr>
              <a:t>ابستيمولوجي</a:t>
            </a:r>
            <a:r>
              <a:rPr lang="ar-DZ" sz="2400" dirty="0">
                <a:cs typeface="Simplified Arabic" pitchFamily="2" charset="-78"/>
              </a:rPr>
              <a:t> حيث أصبح الانسان نفسه ذلك الكائن التاريخي المنتج والعاقل والمتكلم انسانا وضعيا يجعل من نفسه شيئا ماديا وموضوعا خاضعا للتجربة حيث تم تحديد مجموعة من القوانين تتحكم فيه ولا يختلف كثيرا عن أية واقعة أخرى من الوقائع التي تدرسها العلوم الوضعية بحيث تتجاوز النقد والمساءلة والتفكير والتغيير والتقييم والمقارنة بعيدا عن الوعي والتجربة الحية أي أن هذا الانسان الوضعي لا يفكر في هذه التجارب المعاش إلا من خلال التجريد ولا ينتبه إلى أن الوقائع تحوز على معان ذاتيه تحترم الطبيعة الإنسانية وبالتالي فهذه النظرة الوضعية تعتمد أساسا على الرؤى العلمية وتفصل المشكلات المعرفية عن المشكلات الحيوية وتختزل المعارف في البعد الوضعي وتقضي على تكاملها مما بعث أزمه واقعية حقيقية في صلب الإنسانية تجلت في أزمة القيم ضمن الوجود الانساني.</a:t>
            </a:r>
            <a:endParaRPr lang="fr-FR" sz="2400" b="1" dirty="0">
              <a:solidFill>
                <a:srgbClr val="FF0000"/>
              </a:solidFill>
              <a:cs typeface="Simplified Arabic" pitchFamily="2" charset="-78"/>
            </a:endParaRPr>
          </a:p>
        </p:txBody>
      </p:sp>
    </p:spTree>
    <p:extLst>
      <p:ext uri="{BB962C8B-B14F-4D97-AF65-F5344CB8AC3E}">
        <p14:creationId xmlns:p14="http://schemas.microsoft.com/office/powerpoint/2010/main" val="2317420123"/>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0"/>
            <a:ext cx="4320480" cy="1196752"/>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7</a:t>
            </a:fld>
            <a:endParaRPr lang="ar-SA" sz="2000" b="1" dirty="0">
              <a:solidFill>
                <a:srgbClr val="FF0000"/>
              </a:solidFill>
              <a:cs typeface="+mj-cs"/>
            </a:endParaRPr>
          </a:p>
        </p:txBody>
      </p:sp>
      <p:sp>
        <p:nvSpPr>
          <p:cNvPr id="12" name="وسيلة شرح على شكل سحابة 11"/>
          <p:cNvSpPr/>
          <p:nvPr/>
        </p:nvSpPr>
        <p:spPr>
          <a:xfrm>
            <a:off x="4248497" y="215854"/>
            <a:ext cx="4752528" cy="857256"/>
          </a:xfrm>
          <a:prstGeom prst="cloudCallout">
            <a:avLst>
              <a:gd name="adj1" fmla="val 26265"/>
              <a:gd name="adj2" fmla="val 6499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الفلسفة العملية وأزمة التنظير</a:t>
            </a:r>
            <a:endParaRPr lang="fr-FR" sz="2400" b="1" dirty="0">
              <a:solidFill>
                <a:srgbClr val="0A0ACC"/>
              </a:solidFill>
              <a:cs typeface="Simplified Arabic" pitchFamily="2" charset="-78"/>
            </a:endParaRPr>
          </a:p>
        </p:txBody>
      </p:sp>
      <p:sp>
        <p:nvSpPr>
          <p:cNvPr id="14" name="مستطيل 13"/>
          <p:cNvSpPr/>
          <p:nvPr/>
        </p:nvSpPr>
        <p:spPr>
          <a:xfrm>
            <a:off x="251520" y="1279465"/>
            <a:ext cx="8640960" cy="5007055"/>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400" dirty="0">
                <a:cs typeface="Simplified Arabic" pitchFamily="2" charset="-78"/>
              </a:rPr>
              <a:t>ان التطور </a:t>
            </a:r>
            <a:r>
              <a:rPr lang="ar-DZ" sz="2400" dirty="0" err="1">
                <a:cs typeface="Simplified Arabic" pitchFamily="2" charset="-78"/>
              </a:rPr>
              <a:t>الابستيمولوجي</a:t>
            </a:r>
            <a:r>
              <a:rPr lang="ar-DZ" sz="2400" dirty="0">
                <a:cs typeface="Simplified Arabic" pitchFamily="2" charset="-78"/>
              </a:rPr>
              <a:t> حول المعرفة العلمية إبان عصر الثورة العلمية قد خلف فجوة لطالما كانت قديما تعبر عن الوحدة بين العلوم والقيم وبين نظام الوقائع ونظام الغايات حيث كانت منعقدة في الماضي بين المعرفة والايمان وبين الفلسفة والدين وبين المعقول والمحسوس وبين المثال والواقع وبين الفكر والمادة وبين العقل والوحي، ولكن كما قلنا تلك التحولات التي بدأت مع فكر عصر النهضة والاصلاح الديني والثورة العلمية والحداثة الفلسفية غلّبت طرفا على آخر واحدثت انشطارا بين الانسان والطبيعة وبين الذات والعالم وبين الكائن والكينونة فكانت أزمة العلوم أو الثورة العلمية بدورها أزمة في الفلسفة في حد ذاتها، تمثلت في الانقطاع عن اعتبار مساءلة معنى التاريخ والقيم الإنسانية مواضيع بحث معرفي أصيلة، فأحدثت بذلك أزمة في المستوى الاخلاقي والسياسي أي أن الأزمة </a:t>
            </a:r>
            <a:r>
              <a:rPr lang="ar-DZ" sz="2400" dirty="0" err="1">
                <a:cs typeface="Simplified Arabic" pitchFamily="2" charset="-78"/>
              </a:rPr>
              <a:t>الاتيقية</a:t>
            </a:r>
            <a:r>
              <a:rPr lang="ar-DZ" sz="2400" dirty="0">
                <a:cs typeface="Simplified Arabic" pitchFamily="2" charset="-78"/>
              </a:rPr>
              <a:t> هي أزمة جذرية توغلت في العقل نفسه ووضعت المشروع الانساني موضع تشكيك ودفعته إلى مراجعه بديهياته وتقصي مسلماته ونقد التربية والتنوير والتقدم.</a:t>
            </a:r>
            <a:endParaRPr lang="fr-FR" sz="2400" b="1" dirty="0">
              <a:solidFill>
                <a:srgbClr val="FF0000"/>
              </a:solidFill>
              <a:cs typeface="Simplified Arabic" pitchFamily="2" charset="-78"/>
            </a:endParaRPr>
          </a:p>
        </p:txBody>
      </p:sp>
    </p:spTree>
    <p:extLst>
      <p:ext uri="{BB962C8B-B14F-4D97-AF65-F5344CB8AC3E}">
        <p14:creationId xmlns:p14="http://schemas.microsoft.com/office/powerpoint/2010/main" val="67406619"/>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0"/>
            <a:ext cx="4320480" cy="1196752"/>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8</a:t>
            </a:fld>
            <a:endParaRPr lang="ar-SA" sz="2000" b="1" dirty="0">
              <a:solidFill>
                <a:srgbClr val="FF0000"/>
              </a:solidFill>
              <a:cs typeface="+mj-cs"/>
            </a:endParaRPr>
          </a:p>
        </p:txBody>
      </p:sp>
      <p:sp>
        <p:nvSpPr>
          <p:cNvPr id="12" name="وسيلة شرح على شكل سحابة 11"/>
          <p:cNvSpPr/>
          <p:nvPr/>
        </p:nvSpPr>
        <p:spPr>
          <a:xfrm>
            <a:off x="4248497" y="215854"/>
            <a:ext cx="4752528" cy="857256"/>
          </a:xfrm>
          <a:prstGeom prst="cloudCallout">
            <a:avLst>
              <a:gd name="adj1" fmla="val 26265"/>
              <a:gd name="adj2" fmla="val 6499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الفلسفة العملية وأزمة التنظير</a:t>
            </a:r>
            <a:endParaRPr lang="fr-FR" sz="2400" b="1" dirty="0">
              <a:solidFill>
                <a:srgbClr val="0A0ACC"/>
              </a:solidFill>
              <a:cs typeface="Simplified Arabic" pitchFamily="2" charset="-78"/>
            </a:endParaRPr>
          </a:p>
        </p:txBody>
      </p:sp>
      <p:sp>
        <p:nvSpPr>
          <p:cNvPr id="14" name="مستطيل 13"/>
          <p:cNvSpPr/>
          <p:nvPr/>
        </p:nvSpPr>
        <p:spPr>
          <a:xfrm>
            <a:off x="251520" y="1277902"/>
            <a:ext cx="8640960" cy="5007055"/>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800" dirty="0">
                <a:cs typeface="Simplified Arabic" pitchFamily="2" charset="-78"/>
              </a:rPr>
              <a:t>فقد انتجت هذه الأزمة نموذجين من الإنسان: الأول هو الفرد الأناني المنغلق على ذاته يدعي امتلاك المعرفة المطلقة والسيطرة على الكون والطبيعة والثاني هو إنسان وضعي عبارة عن آلة حاسبة وفضاء متاح للاختبار التجريبي لا يختلف عن المواضيع المادية الاخرى التي توجد في الطبيعة وبالتالي فقد شكل هذا الوضع في صورته الراهنة دافعا للفلسفة نحو إعادة النظر في مواضيعها وتجديد آليات التفكير داخله وأصبح من الضروري أن يشارك الفيلسوف في قضايا الراهن واليومي للسيطرة عليه والتحكم فيه من جهة وردعه وتحريره من ضيق </a:t>
            </a:r>
            <a:r>
              <a:rPr lang="ar-DZ" sz="2800" dirty="0" err="1">
                <a:cs typeface="Simplified Arabic" pitchFamily="2" charset="-78"/>
              </a:rPr>
              <a:t>الدوغمائية</a:t>
            </a:r>
            <a:r>
              <a:rPr lang="ar-DZ" sz="2800" dirty="0">
                <a:cs typeface="Simplified Arabic" pitchFamily="2" charset="-78"/>
              </a:rPr>
              <a:t> التي استولت عليه لأزمنة عديدة من جهة أخرى.</a:t>
            </a:r>
            <a:endParaRPr lang="fr-FR" sz="2800" b="1" dirty="0">
              <a:solidFill>
                <a:srgbClr val="FF0000"/>
              </a:solidFill>
              <a:cs typeface="Simplified Arabic" pitchFamily="2" charset="-78"/>
            </a:endParaRPr>
          </a:p>
        </p:txBody>
      </p:sp>
    </p:spTree>
    <p:extLst>
      <p:ext uri="{BB962C8B-B14F-4D97-AF65-F5344CB8AC3E}">
        <p14:creationId xmlns:p14="http://schemas.microsoft.com/office/powerpoint/2010/main" val="1137457760"/>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0"/>
            <a:ext cx="4320480" cy="1196752"/>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9</a:t>
            </a:fld>
            <a:endParaRPr lang="ar-SA" sz="2000" b="1" dirty="0">
              <a:solidFill>
                <a:srgbClr val="FF0000"/>
              </a:solidFill>
              <a:cs typeface="+mj-cs"/>
            </a:endParaRPr>
          </a:p>
        </p:txBody>
      </p:sp>
      <p:sp>
        <p:nvSpPr>
          <p:cNvPr id="12" name="وسيلة شرح على شكل سحابة 11"/>
          <p:cNvSpPr/>
          <p:nvPr/>
        </p:nvSpPr>
        <p:spPr>
          <a:xfrm>
            <a:off x="4248497" y="215854"/>
            <a:ext cx="4752528" cy="857256"/>
          </a:xfrm>
          <a:prstGeom prst="cloudCallout">
            <a:avLst>
              <a:gd name="adj1" fmla="val 26265"/>
              <a:gd name="adj2" fmla="val 6499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الفلسفة العملية وأزمة التنظير</a:t>
            </a:r>
            <a:endParaRPr lang="fr-FR" sz="2400" b="1" dirty="0">
              <a:solidFill>
                <a:srgbClr val="0A0ACC"/>
              </a:solidFill>
              <a:cs typeface="Simplified Arabic" pitchFamily="2" charset="-78"/>
            </a:endParaRPr>
          </a:p>
        </p:txBody>
      </p:sp>
      <p:sp>
        <p:nvSpPr>
          <p:cNvPr id="14" name="مستطيل 13"/>
          <p:cNvSpPr/>
          <p:nvPr/>
        </p:nvSpPr>
        <p:spPr>
          <a:xfrm>
            <a:off x="251520" y="1279465"/>
            <a:ext cx="8640960" cy="5007055"/>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400" dirty="0">
                <a:cs typeface="Simplified Arabic" pitchFamily="2" charset="-78"/>
              </a:rPr>
              <a:t>يمكننا القول أن هذا التحول كان نتيجة لمجموعة من الدوافع و الأسباب نجد من بينها:</a:t>
            </a:r>
          </a:p>
          <a:p>
            <a:pPr algn="just"/>
            <a:r>
              <a:rPr lang="ar-DZ" sz="2400" dirty="0">
                <a:solidFill>
                  <a:schemeClr val="tx1"/>
                </a:solidFill>
                <a:cs typeface="Simplified Arabic" pitchFamily="2" charset="-78"/>
              </a:rPr>
              <a:t> التقدم العلمي و التكنولوجي الهائل و انعكاساته السلبية على الإنسان في مختلف المجالات الحياتية، والتي صارت تهدد قدرات الإنسان الإبداعية وتدمير الطبيعة بمختلف أنواع التلوث.</a:t>
            </a:r>
          </a:p>
          <a:p>
            <a:pPr algn="just"/>
            <a:r>
              <a:rPr lang="ar-DZ" sz="2400" dirty="0">
                <a:solidFill>
                  <a:schemeClr val="tx1"/>
                </a:solidFill>
                <a:cs typeface="Simplified Arabic" pitchFamily="2" charset="-78"/>
              </a:rPr>
              <a:t> الانهيار القيمي الذي أصاب المجتمع الإنساني، فتحول سؤال الفلسفة إلى مجال القيم (أخلاق طبية-أخلاق بيولوجية-أخلاق في السياسة-أخلاق في الإعلام وفي مجال المال و الأعمال و الاقتصاد و البيئة...الخ) فلإنسان إذن أمام أزمة أخلاقية.</a:t>
            </a:r>
          </a:p>
          <a:p>
            <a:pPr algn="just"/>
            <a:r>
              <a:rPr lang="ar-DZ" sz="2400" dirty="0">
                <a:solidFill>
                  <a:schemeClr val="tx1"/>
                </a:solidFill>
                <a:cs typeface="Simplified Arabic" pitchFamily="2" charset="-78"/>
              </a:rPr>
              <a:t> التطبيقات العلمية و مخلفاتها على الإنسان المعاصر.( الأمراض المستعصية، أزمة المناخ، الأسلحة النووية، الحروب المدمرة...الخ.</a:t>
            </a:r>
          </a:p>
          <a:p>
            <a:pPr algn="just"/>
            <a:r>
              <a:rPr lang="ar-DZ" sz="2400" dirty="0">
                <a:solidFill>
                  <a:schemeClr val="tx1"/>
                </a:solidFill>
                <a:cs typeface="Simplified Arabic" pitchFamily="2" charset="-78"/>
              </a:rPr>
              <a:t> عصر الأضداد العشر: ( الحياة -الموت، الحرية -الاستعباد، المساواة –التمييز العنصري، الإخاء – العداء، العدل -الظلم، الاستقلال -الاحتلال، الكرامة- استباحة الحرمات و المقدسات،  العولمة- الهيمنة،  الحوار- الصراع،  الفردانية – الاستنساخ).</a:t>
            </a:r>
            <a:endParaRPr lang="fr-FR" sz="2400" dirty="0">
              <a:solidFill>
                <a:schemeClr val="tx1"/>
              </a:solidFill>
              <a:cs typeface="Simplified Arabic" pitchFamily="2" charset="-78"/>
            </a:endParaRPr>
          </a:p>
        </p:txBody>
      </p:sp>
    </p:spTree>
    <p:extLst>
      <p:ext uri="{BB962C8B-B14F-4D97-AF65-F5344CB8AC3E}">
        <p14:creationId xmlns:p14="http://schemas.microsoft.com/office/powerpoint/2010/main" val="3221475130"/>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17135</TotalTime>
  <Words>1578</Words>
  <Application>Microsoft Office PowerPoint</Application>
  <PresentationFormat>On-screen Show (4:3)</PresentationFormat>
  <Paragraphs>70</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Monotype Koufi</vt:lpstr>
      <vt:lpstr>Traditional Arabic</vt:lpstr>
      <vt:lpstr>سمة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Djoual Mohammed Said</dc:creator>
  <cp:lastModifiedBy>Pc Occas</cp:lastModifiedBy>
  <cp:revision>1006</cp:revision>
  <dcterms:created xsi:type="dcterms:W3CDTF">2010-05-30T17:04:18Z</dcterms:created>
  <dcterms:modified xsi:type="dcterms:W3CDTF">2024-05-14T21:33:57Z</dcterms:modified>
</cp:coreProperties>
</file>