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8" r:id="rId1"/>
  </p:sldMasterIdLst>
  <p:notesMasterIdLst>
    <p:notesMasterId r:id="rId19"/>
  </p:notesMasterIdLst>
  <p:sldIdLst>
    <p:sldId id="256" r:id="rId2"/>
    <p:sldId id="448" r:id="rId3"/>
    <p:sldId id="449" r:id="rId4"/>
    <p:sldId id="443" r:id="rId5"/>
    <p:sldId id="456" r:id="rId6"/>
    <p:sldId id="458" r:id="rId7"/>
    <p:sldId id="457" r:id="rId8"/>
    <p:sldId id="464" r:id="rId9"/>
    <p:sldId id="459" r:id="rId10"/>
    <p:sldId id="460" r:id="rId11"/>
    <p:sldId id="461" r:id="rId12"/>
    <p:sldId id="462" r:id="rId13"/>
    <p:sldId id="463" r:id="rId14"/>
    <p:sldId id="465" r:id="rId15"/>
    <p:sldId id="466" r:id="rId16"/>
    <p:sldId id="467" r:id="rId17"/>
    <p:sldId id="304" r:id="rId18"/>
  </p:sldIdLst>
  <p:sldSz cx="9144000" cy="6858000" type="screen4x3"/>
  <p:notesSz cx="6735763" cy="986948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08B8"/>
    <a:srgbClr val="0A0ACC"/>
    <a:srgbClr val="2F1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706" autoAdjust="0"/>
    <p:restoredTop sz="99821" autoAdjust="0"/>
  </p:normalViewPr>
  <p:slideViewPr>
    <p:cSldViewPr>
      <p:cViewPr varScale="1">
        <p:scale>
          <a:sx n="67" d="100"/>
          <a:sy n="67" d="100"/>
        </p:scale>
        <p:origin x="127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114" y="33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fr-FR"/>
          </a:p>
        </p:txBody>
      </p:sp>
      <p:sp>
        <p:nvSpPr>
          <p:cNvPr id="3" name="عنصر نائب للتاريخ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74D241DE-BDC9-4335-80EF-18AADFC7618F}" type="datetimeFigureOut">
              <a:rPr lang="fr-FR" smtClean="0"/>
              <a:pPr/>
              <a:t>24/05/2024</a:t>
            </a:fld>
            <a:endParaRPr lang="fr-FR"/>
          </a:p>
        </p:txBody>
      </p:sp>
      <p:sp>
        <p:nvSpPr>
          <p:cNvPr id="4" name="عنصر نائب لصورة الشريحة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عنصر نائب للملاحظات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fr-FR"/>
          </a:p>
        </p:txBody>
      </p:sp>
      <p:sp>
        <p:nvSpPr>
          <p:cNvPr id="6" name="عنصر نائب للتذييل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fr-FR"/>
          </a:p>
        </p:txBody>
      </p:sp>
      <p:sp>
        <p:nvSpPr>
          <p:cNvPr id="7" name="عنصر نائب لرقم الشريحة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2A8A29DF-9DC2-402B-A1B2-37A6726F7DA9}" type="slidenum">
              <a:rPr lang="fr-FR" smtClean="0"/>
              <a:pPr/>
              <a:t>‹#›</a:t>
            </a:fld>
            <a:endParaRPr lang="fr-FR"/>
          </a:p>
        </p:txBody>
      </p:sp>
    </p:spTree>
    <p:extLst>
      <p:ext uri="{BB962C8B-B14F-4D97-AF65-F5344CB8AC3E}">
        <p14:creationId xmlns:p14="http://schemas.microsoft.com/office/powerpoint/2010/main" val="473823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dirty="0"/>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10</a:t>
            </a:fld>
            <a:endParaRPr lang="fr-FR"/>
          </a:p>
        </p:txBody>
      </p:sp>
    </p:spTree>
    <p:extLst>
      <p:ext uri="{BB962C8B-B14F-4D97-AF65-F5344CB8AC3E}">
        <p14:creationId xmlns:p14="http://schemas.microsoft.com/office/powerpoint/2010/main" val="3896669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11</a:t>
            </a:fld>
            <a:endParaRPr lang="fr-FR"/>
          </a:p>
        </p:txBody>
      </p:sp>
    </p:spTree>
    <p:extLst>
      <p:ext uri="{BB962C8B-B14F-4D97-AF65-F5344CB8AC3E}">
        <p14:creationId xmlns:p14="http://schemas.microsoft.com/office/powerpoint/2010/main" val="892048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12</a:t>
            </a:fld>
            <a:endParaRPr lang="fr-FR"/>
          </a:p>
        </p:txBody>
      </p:sp>
    </p:spTree>
    <p:extLst>
      <p:ext uri="{BB962C8B-B14F-4D97-AF65-F5344CB8AC3E}">
        <p14:creationId xmlns:p14="http://schemas.microsoft.com/office/powerpoint/2010/main" val="615771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13</a:t>
            </a:fld>
            <a:endParaRPr lang="fr-FR"/>
          </a:p>
        </p:txBody>
      </p:sp>
    </p:spTree>
    <p:extLst>
      <p:ext uri="{BB962C8B-B14F-4D97-AF65-F5344CB8AC3E}">
        <p14:creationId xmlns:p14="http://schemas.microsoft.com/office/powerpoint/2010/main" val="4207207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14</a:t>
            </a:fld>
            <a:endParaRPr lang="fr-FR"/>
          </a:p>
        </p:txBody>
      </p:sp>
    </p:spTree>
    <p:extLst>
      <p:ext uri="{BB962C8B-B14F-4D97-AF65-F5344CB8AC3E}">
        <p14:creationId xmlns:p14="http://schemas.microsoft.com/office/powerpoint/2010/main" val="2023794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15</a:t>
            </a:fld>
            <a:endParaRPr lang="fr-FR"/>
          </a:p>
        </p:txBody>
      </p:sp>
    </p:spTree>
    <p:extLst>
      <p:ext uri="{BB962C8B-B14F-4D97-AF65-F5344CB8AC3E}">
        <p14:creationId xmlns:p14="http://schemas.microsoft.com/office/powerpoint/2010/main" val="2937264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16</a:t>
            </a:fld>
            <a:endParaRPr lang="fr-FR"/>
          </a:p>
        </p:txBody>
      </p:sp>
    </p:spTree>
    <p:extLst>
      <p:ext uri="{BB962C8B-B14F-4D97-AF65-F5344CB8AC3E}">
        <p14:creationId xmlns:p14="http://schemas.microsoft.com/office/powerpoint/2010/main" val="3667750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pPr>
              <a:defRPr/>
            </a:pPr>
            <a:fld id="{EC80CDA9-8BC9-4FD9-92CB-A8774ED60FD6}" type="slidenum">
              <a:rPr lang="fr-FR" smtClean="0"/>
              <a:pPr>
                <a:defRPr/>
              </a:pPr>
              <a:t>17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5</a:t>
            </a:fld>
            <a:endParaRPr lang="fr-FR"/>
          </a:p>
        </p:txBody>
      </p:sp>
    </p:spTree>
    <p:extLst>
      <p:ext uri="{BB962C8B-B14F-4D97-AF65-F5344CB8AC3E}">
        <p14:creationId xmlns:p14="http://schemas.microsoft.com/office/powerpoint/2010/main" val="2965376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6</a:t>
            </a:fld>
            <a:endParaRPr lang="fr-FR"/>
          </a:p>
        </p:txBody>
      </p:sp>
    </p:spTree>
    <p:extLst>
      <p:ext uri="{BB962C8B-B14F-4D97-AF65-F5344CB8AC3E}">
        <p14:creationId xmlns:p14="http://schemas.microsoft.com/office/powerpoint/2010/main" val="2365560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7</a:t>
            </a:fld>
            <a:endParaRPr lang="fr-FR"/>
          </a:p>
        </p:txBody>
      </p:sp>
    </p:spTree>
    <p:extLst>
      <p:ext uri="{BB962C8B-B14F-4D97-AF65-F5344CB8AC3E}">
        <p14:creationId xmlns:p14="http://schemas.microsoft.com/office/powerpoint/2010/main" val="2691402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8</a:t>
            </a:fld>
            <a:endParaRPr lang="fr-FR"/>
          </a:p>
        </p:txBody>
      </p:sp>
    </p:spTree>
    <p:extLst>
      <p:ext uri="{BB962C8B-B14F-4D97-AF65-F5344CB8AC3E}">
        <p14:creationId xmlns:p14="http://schemas.microsoft.com/office/powerpoint/2010/main" val="2052349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9</a:t>
            </a:fld>
            <a:endParaRPr lang="fr-FR"/>
          </a:p>
        </p:txBody>
      </p:sp>
    </p:spTree>
    <p:extLst>
      <p:ext uri="{BB962C8B-B14F-4D97-AF65-F5344CB8AC3E}">
        <p14:creationId xmlns:p14="http://schemas.microsoft.com/office/powerpoint/2010/main" val="171843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B605279C-559D-4F21-B6DF-62FCB7227E04}" type="datetime1">
              <a:rPr lang="ar-SA" smtClean="0"/>
              <a:pPr/>
              <a:t>17/11/1445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C19F99C-297D-42BD-B938-FFCA28F6E065}" type="datetime1">
              <a:rPr lang="ar-SA" smtClean="0"/>
              <a:pPr/>
              <a:t>17/11/1445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D4F74600-86D7-469D-8DD9-2954B6B39C08}" type="datetime1">
              <a:rPr lang="ar-SA" smtClean="0"/>
              <a:pPr/>
              <a:t>17/11/1445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A6F5865-32D2-4A80-A6FF-5714CF427984}" type="datetime1">
              <a:rPr lang="ar-SA" smtClean="0"/>
              <a:pPr/>
              <a:t>17/11/1445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7CB1E45-6B68-46D6-8AE6-7D780C6CB39E}" type="datetime1">
              <a:rPr lang="ar-SA" smtClean="0"/>
              <a:pPr/>
              <a:t>17/11/1445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69FD5883-1F2F-48B0-A04E-E22B16894AB0}" type="datetime1">
              <a:rPr lang="ar-SA" smtClean="0"/>
              <a:pPr/>
              <a:t>17/11/1445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D5BD4CC2-CA65-4E10-9DC1-BE564FDA58F0}" type="datetime1">
              <a:rPr lang="ar-SA" smtClean="0"/>
              <a:pPr/>
              <a:t>17/11/1445</a:t>
            </a:fld>
            <a:endParaRPr lang="ar-SA"/>
          </a:p>
        </p:txBody>
      </p:sp>
      <p:sp>
        <p:nvSpPr>
          <p:cNvPr id="8" name="عنصر نائب للتذييل 7"/>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E784CA9B-2506-4D9D-B200-2EB22D419A7C}" type="datetime1">
              <a:rPr lang="ar-SA" smtClean="0"/>
              <a:pPr/>
              <a:t>17/11/1445</a:t>
            </a:fld>
            <a:endParaRPr lang="ar-SA"/>
          </a:p>
        </p:txBody>
      </p:sp>
      <p:sp>
        <p:nvSpPr>
          <p:cNvPr id="4" name="عنصر نائب للتذييل 3"/>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4952D05-A59B-43A4-B6D3-C9E989809CF5}" type="datetime1">
              <a:rPr lang="ar-SA" smtClean="0"/>
              <a:pPr/>
              <a:t>17/11/1445</a:t>
            </a:fld>
            <a:endParaRPr lang="ar-SA"/>
          </a:p>
        </p:txBody>
      </p:sp>
      <p:sp>
        <p:nvSpPr>
          <p:cNvPr id="3" name="عنصر نائب للتذييل 2"/>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717D734-D4FD-4FA2-81F2-3510EF78E4AB}" type="datetime1">
              <a:rPr lang="ar-SA" smtClean="0"/>
              <a:pPr/>
              <a:t>17/11/1445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940C62F7-1AE7-453B-954B-8E7D604A7840}" type="datetime1">
              <a:rPr lang="ar-SA" smtClean="0"/>
              <a:pPr/>
              <a:t>17/11/1445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5DBAC7C-DF1F-402E-96DD-F6C1A9F293B6}" type="datetime1">
              <a:rPr lang="ar-SA" smtClean="0"/>
              <a:pPr/>
              <a:t>17/11/1445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3714744" y="214290"/>
            <a:ext cx="5000660" cy="121444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b="1" dirty="0">
                <a:cs typeface="Simplified Arabic" pitchFamily="2" charset="-78"/>
              </a:rPr>
              <a:t>جامعة محمد </a:t>
            </a:r>
            <a:r>
              <a:rPr lang="ar-DZ" sz="3200" b="1" dirty="0" err="1">
                <a:cs typeface="Simplified Arabic" pitchFamily="2" charset="-78"/>
              </a:rPr>
              <a:t>خيضر</a:t>
            </a:r>
            <a:r>
              <a:rPr lang="ar-DZ" sz="3200" b="1" dirty="0">
                <a:cs typeface="Simplified Arabic" pitchFamily="2" charset="-78"/>
              </a:rPr>
              <a:t> بسكرة</a:t>
            </a:r>
            <a:br>
              <a:rPr lang="ar-DZ" sz="3200" b="1" dirty="0">
                <a:cs typeface="Simplified Arabic" pitchFamily="2" charset="-78"/>
              </a:rPr>
            </a:br>
            <a:r>
              <a:rPr lang="ar-DZ" sz="2800" b="1" dirty="0">
                <a:cs typeface="Simplified Arabic" pitchFamily="2" charset="-78"/>
              </a:rPr>
              <a:t>كلية العلوم الإنسانية والاجتماعية </a:t>
            </a:r>
            <a:endParaRPr lang="fr-FR" sz="2800" b="1" dirty="0"/>
          </a:p>
        </p:txBody>
      </p:sp>
      <p:sp>
        <p:nvSpPr>
          <p:cNvPr id="7" name="مستطيل مستدير الزوايا 6"/>
          <p:cNvSpPr/>
          <p:nvPr/>
        </p:nvSpPr>
        <p:spPr>
          <a:xfrm>
            <a:off x="2000232" y="1500174"/>
            <a:ext cx="5429288" cy="178595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6000" b="1" dirty="0">
                <a:solidFill>
                  <a:srgbClr val="0A0ACC"/>
                </a:solidFill>
                <a:cs typeface="DecoType Naskh" pitchFamily="2" charset="-78"/>
              </a:rPr>
              <a:t>الفلسفة واليومي: </a:t>
            </a:r>
          </a:p>
          <a:p>
            <a:pPr algn="ctr"/>
            <a:r>
              <a:rPr lang="ar-DZ" sz="4000" b="1" dirty="0" err="1">
                <a:solidFill>
                  <a:srgbClr val="0A0ACC"/>
                </a:solidFill>
                <a:cs typeface="DecoType Naskh" pitchFamily="2" charset="-78"/>
              </a:rPr>
              <a:t>الراهنية</a:t>
            </a:r>
            <a:r>
              <a:rPr lang="ar-DZ" sz="4000" b="1" dirty="0">
                <a:solidFill>
                  <a:srgbClr val="0A0ACC"/>
                </a:solidFill>
                <a:cs typeface="DecoType Naskh" pitchFamily="2" charset="-78"/>
              </a:rPr>
              <a:t> والضرورة والواقعية والتوجهات المعاصرة</a:t>
            </a:r>
            <a:endParaRPr lang="fr-FR" sz="4000" b="1" dirty="0">
              <a:solidFill>
                <a:srgbClr val="0070C0"/>
              </a:solidFill>
              <a:cs typeface="Simplified Arabic" pitchFamily="2" charset="-78"/>
            </a:endParaRPr>
          </a:p>
        </p:txBody>
      </p:sp>
      <p:sp>
        <p:nvSpPr>
          <p:cNvPr id="15" name="مستطيل 14"/>
          <p:cNvSpPr/>
          <p:nvPr/>
        </p:nvSpPr>
        <p:spPr>
          <a:xfrm>
            <a:off x="2285984" y="5497282"/>
            <a:ext cx="4572032" cy="100355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a:solidFill>
                  <a:schemeClr val="tx1"/>
                </a:solidFill>
                <a:cs typeface="Simplified Arabic" pitchFamily="2" charset="-78"/>
              </a:rPr>
              <a:t>من إعداد الدكتور: </a:t>
            </a:r>
            <a:r>
              <a:rPr lang="ar-DZ" sz="2400" b="1" dirty="0">
                <a:solidFill>
                  <a:srgbClr val="0A0ACC"/>
                </a:solidFill>
                <a:cs typeface="Simplified Arabic" pitchFamily="2" charset="-78"/>
              </a:rPr>
              <a:t>جمال الدين بن سليمان</a:t>
            </a:r>
          </a:p>
        </p:txBody>
      </p:sp>
      <p:sp>
        <p:nvSpPr>
          <p:cNvPr id="12" name="وسيلة شرح على شكل سحابة 11"/>
          <p:cNvSpPr/>
          <p:nvPr/>
        </p:nvSpPr>
        <p:spPr>
          <a:xfrm>
            <a:off x="6786578" y="3857628"/>
            <a:ext cx="2214546" cy="1214446"/>
          </a:xfrm>
          <a:prstGeom prst="cloudCallout">
            <a:avLst>
              <a:gd name="adj1" fmla="val -34312"/>
              <a:gd name="adj2" fmla="val -104693"/>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800" dirty="0">
                <a:latin typeface="Monotype Koufi" pitchFamily="2" charset="-78"/>
                <a:ea typeface="Monotype Koufi" pitchFamily="2" charset="-78"/>
                <a:cs typeface="PT Bold Heading" pitchFamily="2" charset="-78"/>
              </a:rPr>
              <a:t>المحاضرة: </a:t>
            </a:r>
            <a:r>
              <a:rPr lang="ar-DZ" sz="2800" dirty="0">
                <a:latin typeface="Monotype Koufi" pitchFamily="2" charset="-78"/>
                <a:ea typeface="Monotype Koufi" pitchFamily="2" charset="-78"/>
                <a:cs typeface="+mj-cs"/>
              </a:rPr>
              <a:t>(</a:t>
            </a:r>
            <a:r>
              <a:rPr lang="en-US" sz="2800" dirty="0">
                <a:latin typeface="Monotype Koufi" pitchFamily="2" charset="-78"/>
                <a:ea typeface="Monotype Koufi" pitchFamily="2" charset="-78"/>
                <a:cs typeface="+mj-cs"/>
              </a:rPr>
              <a:t>04</a:t>
            </a:r>
            <a:r>
              <a:rPr lang="ar-DZ" sz="2800" dirty="0">
                <a:latin typeface="Monotype Koufi" pitchFamily="2" charset="-78"/>
                <a:ea typeface="Monotype Koufi" pitchFamily="2" charset="-78"/>
                <a:cs typeface="+mj-cs"/>
              </a:rPr>
              <a:t>)</a:t>
            </a:r>
          </a:p>
        </p:txBody>
      </p:sp>
      <p:sp>
        <p:nvSpPr>
          <p:cNvPr id="18" name="مستطيل 17"/>
          <p:cNvSpPr/>
          <p:nvPr/>
        </p:nvSpPr>
        <p:spPr>
          <a:xfrm>
            <a:off x="1142976" y="3429000"/>
            <a:ext cx="4500594"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200" b="1" dirty="0">
                <a:solidFill>
                  <a:srgbClr val="FF0000"/>
                </a:solidFill>
                <a:cs typeface="Simplified Arabic" pitchFamily="2" charset="-78"/>
              </a:rPr>
              <a:t>سنة ثالثة </a:t>
            </a:r>
            <a:r>
              <a:rPr lang="ar-DZ" sz="2200" b="1" dirty="0">
                <a:solidFill>
                  <a:srgbClr val="0A0ACC"/>
                </a:solidFill>
                <a:cs typeface="Simplified Arabic" pitchFamily="2" charset="-78"/>
              </a:rPr>
              <a:t>فلسفة عامة</a:t>
            </a:r>
          </a:p>
          <a:p>
            <a:pPr algn="ctr"/>
            <a:endParaRPr lang="ar-DZ" sz="1400" b="1" dirty="0">
              <a:solidFill>
                <a:srgbClr val="FF0000"/>
              </a:solidFill>
              <a:cs typeface="Simplified Arabic" pitchFamily="2" charset="-78"/>
            </a:endParaRPr>
          </a:p>
          <a:p>
            <a:pPr algn="ctr"/>
            <a:r>
              <a:rPr lang="ar-DZ" sz="2200" b="1" dirty="0">
                <a:solidFill>
                  <a:srgbClr val="FF0000"/>
                </a:solidFill>
                <a:cs typeface="Simplified Arabic" pitchFamily="2" charset="-78"/>
              </a:rPr>
              <a:t>مقرر:  </a:t>
            </a:r>
            <a:r>
              <a:rPr lang="ar-DZ" sz="2200" b="1" dirty="0">
                <a:solidFill>
                  <a:srgbClr val="0A0ACC"/>
                </a:solidFill>
                <a:cs typeface="Simplified Arabic" pitchFamily="2" charset="-78"/>
              </a:rPr>
              <a:t>الفلسفة واليومي</a:t>
            </a:r>
          </a:p>
          <a:p>
            <a:pPr algn="ctr"/>
            <a:endParaRPr lang="ar-DZ" sz="1200" b="1" dirty="0">
              <a:solidFill>
                <a:srgbClr val="0A0ACC"/>
              </a:solidFill>
              <a:cs typeface="Simplified Arabic" pitchFamily="2" charset="-78"/>
            </a:endParaRPr>
          </a:p>
          <a:p>
            <a:pPr algn="ctr"/>
            <a:r>
              <a:rPr lang="ar-DZ" sz="2200" b="1" dirty="0">
                <a:solidFill>
                  <a:srgbClr val="FF0000"/>
                </a:solidFill>
                <a:cs typeface="Simplified Arabic" pitchFamily="2" charset="-78"/>
              </a:rPr>
              <a:t>السنة الجامعية: 2024/2023</a:t>
            </a:r>
            <a:endParaRPr lang="fr-FR" sz="2200" b="1" dirty="0">
              <a:solidFill>
                <a:srgbClr val="FF0000"/>
              </a:solidFill>
              <a:cs typeface="Simplified Arabic" pitchFamily="2" charset="-78"/>
            </a:endParaRPr>
          </a:p>
        </p:txBody>
      </p:sp>
      <p:pic>
        <p:nvPicPr>
          <p:cNvPr id="1026" name="Picture 2" descr="C:\Users\Djamel\Desktop\541141_241638465937138_377928302_n.jpg"/>
          <p:cNvPicPr>
            <a:picLocks noChangeAspect="1" noChangeArrowheads="1"/>
          </p:cNvPicPr>
          <p:nvPr/>
        </p:nvPicPr>
        <p:blipFill>
          <a:blip r:embed="rId3"/>
          <a:srcRect/>
          <a:stretch>
            <a:fillRect/>
          </a:stretch>
        </p:blipFill>
        <p:spPr bwMode="auto">
          <a:xfrm>
            <a:off x="214282" y="142852"/>
            <a:ext cx="2357454" cy="1928826"/>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2" grpId="0" animBg="1"/>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122902"/>
            <a:ext cx="4860032" cy="1198485"/>
          </a:xfrm>
          <a:prstGeom prst="rect">
            <a:avLst/>
          </a:prstGeom>
          <a:noFill/>
          <a:ln w="9525">
            <a:noFill/>
            <a:miter lim="800000"/>
            <a:headEnd/>
            <a:tailEnd/>
          </a:ln>
        </p:spPr>
      </p:pic>
      <p:sp>
        <p:nvSpPr>
          <p:cNvPr id="6" name="مستطيل 5"/>
          <p:cNvSpPr/>
          <p:nvPr/>
        </p:nvSpPr>
        <p:spPr>
          <a:xfrm>
            <a:off x="2555776" y="428604"/>
            <a:ext cx="1440160" cy="40810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000" b="1" dirty="0">
                <a:solidFill>
                  <a:srgbClr val="FF0000"/>
                </a:solidFill>
                <a:cs typeface="Simplified Arabic" pitchFamily="2" charset="-78"/>
              </a:rPr>
              <a:t>توطئة:</a:t>
            </a:r>
            <a:endParaRPr lang="fr-FR" sz="20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10</a:t>
            </a:fld>
            <a:endParaRPr lang="ar-SA" sz="2000" b="1" dirty="0">
              <a:solidFill>
                <a:srgbClr val="FF0000"/>
              </a:solidFill>
              <a:cs typeface="+mj-cs"/>
            </a:endParaRPr>
          </a:p>
        </p:txBody>
      </p:sp>
      <p:sp>
        <p:nvSpPr>
          <p:cNvPr id="12" name="وسيلة شرح على شكل سحابة 11"/>
          <p:cNvSpPr/>
          <p:nvPr/>
        </p:nvSpPr>
        <p:spPr>
          <a:xfrm>
            <a:off x="4604837" y="122902"/>
            <a:ext cx="4320480" cy="857256"/>
          </a:xfrm>
          <a:prstGeom prst="cloudCallout">
            <a:avLst>
              <a:gd name="adj1" fmla="val 24341"/>
              <a:gd name="adj2" fmla="val 8721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318758" y="1412776"/>
            <a:ext cx="8496944" cy="4667389"/>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وبالتالي فمن السهل جدا الوقوف على مدى </a:t>
            </a:r>
            <a:r>
              <a:rPr lang="ar-DZ" sz="2800" b="1" dirty="0">
                <a:cs typeface="Simplified Arabic" pitchFamily="2" charset="-78"/>
              </a:rPr>
              <a:t>حتمية وضرورة</a:t>
            </a:r>
            <a:r>
              <a:rPr lang="ar-DZ" sz="2800" dirty="0">
                <a:cs typeface="Simplified Arabic" pitchFamily="2" charset="-78"/>
              </a:rPr>
              <a:t> هذا الالتفات الفلسفي والانشغال باليومي للغوص عميقا فيه وتأمله وتحليله ومحاولة ضبط مفاهيمه الجديدة والجوهرية ومعرفة تغيراته الكلية في التاريخ ومقارنته بطبعاته السابقة وبذلك إصلاحه والتدخل في علاقته الإيجابية بالإنسان والمجتمع. كأن تكون من وجهة نظر تبتغي فهم </a:t>
            </a:r>
            <a:r>
              <a:rPr lang="ar-DZ" sz="2800" dirty="0" err="1">
                <a:cs typeface="Simplified Arabic" pitchFamily="2" charset="-78"/>
              </a:rPr>
              <a:t>الانزياحات</a:t>
            </a:r>
            <a:r>
              <a:rPr lang="ar-DZ" sz="2800" dirty="0">
                <a:cs typeface="Simplified Arabic" pitchFamily="2" charset="-78"/>
              </a:rPr>
              <a:t> الثقافية التي تطال جميع المجتمعات بالمفهوم الأنثروبولوجي أو الاجتماعي، فعولمة نمط العيش، وعولمة المشاعر الإنسانية وغيرها هي واحدة من أهمّ هذه </a:t>
            </a:r>
            <a:r>
              <a:rPr lang="ar-DZ" sz="2800" dirty="0" err="1">
                <a:cs typeface="Simplified Arabic" pitchFamily="2" charset="-78"/>
              </a:rPr>
              <a:t>الانزياحات</a:t>
            </a:r>
            <a:r>
              <a:rPr lang="ar-DZ" sz="2800" dirty="0">
                <a:cs typeface="Simplified Arabic" pitchFamily="2" charset="-78"/>
              </a:rPr>
              <a:t>. وتشكل موضوعا ملحا لعمل الفيلسوف في اليومي. </a:t>
            </a:r>
            <a:r>
              <a:rPr lang="ar-DZ" sz="2800" b="1" dirty="0">
                <a:cs typeface="Simplified Arabic" pitchFamily="2" charset="-78"/>
                <a:sym typeface="Wingdings" pitchFamily="2" charset="2"/>
              </a:rPr>
              <a:t></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391641082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054469"/>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11</a:t>
            </a:fld>
            <a:endParaRPr lang="ar-SA" sz="2000" b="1" dirty="0">
              <a:solidFill>
                <a:srgbClr val="FF0000"/>
              </a:solidFill>
              <a:cs typeface="+mj-cs"/>
            </a:endParaRPr>
          </a:p>
        </p:txBody>
      </p:sp>
      <p:sp>
        <p:nvSpPr>
          <p:cNvPr id="12" name="وسيلة شرح على شكل سحابة 11"/>
          <p:cNvSpPr/>
          <p:nvPr/>
        </p:nvSpPr>
        <p:spPr>
          <a:xfrm>
            <a:off x="4619695" y="122902"/>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323528" y="1268760"/>
            <a:ext cx="8496944" cy="5017760"/>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أليس الاستهلاك ما يحكم شتى الجوانب المختلفة لحياتنا اليومية: من الأكل واللّباس واستعمال التقنية وفي الشوارع والمقاهي والأعمال؛ إضافة إلى توسيع رقعة المشاعر المشتركة بين شعوب العالم من قبيل ردود الأفعال حول الكوارث الإنسانية التي تصيب الإنسان جرّاء الطبيعة أو العنف البشري. هذه الكوارث توحّد المشاعر وردود أفعالها بفضل تقنيات الاتّصالات العالمية. فمن هذه الاعتبارات، ألسنا مدعوون جميعا لتأمّل تحوّلات العالم الذي نعيش فيه ومتورّطين إنسانيّا في صنع حياة مشتركة تحفظ للإنسان كرامته. لذلك انفتاح الفلسفة على مجرى الواقع اليوميّ يلبّي مثل هذا التورّط للفهم بعمق وإعمال الفكر في ظواهر اجتماعية وآثارها مثل السينما والرياضة والسياسة والإعلام والموضة والغناء والأزياء والدين هي حصانة ضدّ السقوط في فخّ تعالي الفكر وانفصاله عن الهمّ اليوميّ. </a:t>
            </a:r>
            <a:r>
              <a:rPr lang="ar-DZ" sz="2800" b="1" dirty="0">
                <a:cs typeface="Simplified Arabic" pitchFamily="2" charset="-78"/>
                <a:sym typeface="Wingdings" pitchFamily="2" charset="2"/>
              </a:rPr>
              <a:t></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156856290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280163"/>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12</a:t>
            </a:fld>
            <a:endParaRPr lang="ar-SA" sz="2000" b="1" dirty="0">
              <a:solidFill>
                <a:srgbClr val="FF0000"/>
              </a:solidFill>
              <a:cs typeface="+mj-cs"/>
            </a:endParaRPr>
          </a:p>
        </p:txBody>
      </p:sp>
      <p:sp>
        <p:nvSpPr>
          <p:cNvPr id="12" name="وسيلة شرح على شكل سحابة 11"/>
          <p:cNvSpPr/>
          <p:nvPr/>
        </p:nvSpPr>
        <p:spPr>
          <a:xfrm>
            <a:off x="4716016" y="275753"/>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500034" y="1494454"/>
            <a:ext cx="8208912" cy="4742858"/>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فقد تحدّث رولان بارت عن الرياضة والموضة بوصفهما إحدى أهمّ </a:t>
            </a:r>
            <a:r>
              <a:rPr lang="ar-DZ" sz="2800" dirty="0" err="1">
                <a:cs typeface="Simplified Arabic" pitchFamily="2" charset="-78"/>
              </a:rPr>
              <a:t>ميتولوجيات</a:t>
            </a:r>
            <a:r>
              <a:rPr lang="ar-DZ" sz="2800" dirty="0">
                <a:cs typeface="Simplified Arabic" pitchFamily="2" charset="-78"/>
              </a:rPr>
              <a:t> الواقع اليوميّ؟. والعديد من المفكّرين والفلاسفة أخذوا الفلسفة ومناهجها إلى الارتباط بالفكر اليومي؛ من ميشيل فوكو وجيل دولوز وجاك </a:t>
            </a:r>
            <a:r>
              <a:rPr lang="ar-DZ" sz="2800" dirty="0" err="1">
                <a:cs typeface="Simplified Arabic" pitchFamily="2" charset="-78"/>
              </a:rPr>
              <a:t>ديريدا</a:t>
            </a:r>
            <a:r>
              <a:rPr lang="ar-DZ" sz="2800" dirty="0">
                <a:cs typeface="Simplified Arabic" pitchFamily="2" charset="-78"/>
              </a:rPr>
              <a:t> إلى جان </a:t>
            </a:r>
            <a:r>
              <a:rPr lang="ar-DZ" sz="2800" dirty="0" err="1">
                <a:cs typeface="Simplified Arabic" pitchFamily="2" charset="-78"/>
              </a:rPr>
              <a:t>بودريار</a:t>
            </a:r>
            <a:r>
              <a:rPr lang="ar-DZ" sz="2800" dirty="0">
                <a:cs typeface="Simplified Arabic" pitchFamily="2" charset="-78"/>
              </a:rPr>
              <a:t> وجان </a:t>
            </a:r>
            <a:r>
              <a:rPr lang="ar-DZ" sz="2800" dirty="0" err="1">
                <a:cs typeface="Simplified Arabic" pitchFamily="2" charset="-78"/>
              </a:rPr>
              <a:t>ليوتار</a:t>
            </a:r>
            <a:r>
              <a:rPr lang="ar-DZ" sz="2800" dirty="0">
                <a:cs typeface="Simplified Arabic" pitchFamily="2" charset="-78"/>
              </a:rPr>
              <a:t>. إلى عالم اجتماع اليومي مشيل </a:t>
            </a:r>
            <a:r>
              <a:rPr lang="ar-DZ" sz="2800" dirty="0" err="1">
                <a:cs typeface="Simplified Arabic" pitchFamily="2" charset="-78"/>
              </a:rPr>
              <a:t>مافيزولي</a:t>
            </a:r>
            <a:r>
              <a:rPr lang="ar-DZ" sz="2800" dirty="0">
                <a:cs typeface="Simplified Arabic" pitchFamily="2" charset="-78"/>
              </a:rPr>
              <a:t> حيث يقول في كتابه تأمّل العالم من خلال مقدّمة </a:t>
            </a:r>
            <a:r>
              <a:rPr lang="ar-DZ" sz="2800" dirty="0" err="1">
                <a:cs typeface="Simplified Arabic" pitchFamily="2" charset="-78"/>
              </a:rPr>
              <a:t>مُترجِمِه</a:t>
            </a:r>
            <a:r>
              <a:rPr lang="ar-DZ" sz="2800" dirty="0">
                <a:cs typeface="Simplified Arabic" pitchFamily="2" charset="-78"/>
              </a:rPr>
              <a:t>( فريد الزاهي) "إنّ الغرب يشهد منذ ثمانينات القرن الماضي انهيارا متواترا للبنيات المؤسّسية الكبرى التي كانت تمنح معنى للمجتمع. فقد انتهى الغرب إلى ضرب من الإشباع في مجال الظواهر التجريدية والقيم الكبرى والآليات الاقتصادية والإيديولوجية. بالمقابل ثمّة انبثاق للكيفي واللَهْوِي وتجذّر للصورة وثورة في مجال التواصل وبدأت الجماهير تركّز وتتمركز حول اليوميّ والحاضر والأنشطة التي لا غائية لها". </a:t>
            </a:r>
            <a:r>
              <a:rPr lang="ar-DZ" sz="2800" b="1" dirty="0">
                <a:cs typeface="Simplified Arabic" pitchFamily="2" charset="-78"/>
                <a:sym typeface="Wingdings" pitchFamily="2" charset="2"/>
              </a:rPr>
              <a:t></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320995811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486518"/>
          </a:xfrm>
          <a:prstGeom prst="rect">
            <a:avLst/>
          </a:prstGeom>
          <a:noFill/>
          <a:ln w="9525">
            <a:noFill/>
            <a:miter lim="800000"/>
            <a:headEnd/>
            <a:tailEnd/>
          </a:ln>
        </p:spPr>
      </p:pic>
      <p:sp>
        <p:nvSpPr>
          <p:cNvPr id="6" name="مستطيل 5"/>
          <p:cNvSpPr/>
          <p:nvPr/>
        </p:nvSpPr>
        <p:spPr>
          <a:xfrm>
            <a:off x="2428860" y="428604"/>
            <a:ext cx="1714512"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13</a:t>
            </a:fld>
            <a:endParaRPr lang="ar-SA" sz="2000" b="1" dirty="0">
              <a:solidFill>
                <a:srgbClr val="FF0000"/>
              </a:solidFill>
              <a:cs typeface="+mj-cs"/>
            </a:endParaRPr>
          </a:p>
        </p:txBody>
      </p:sp>
      <p:sp>
        <p:nvSpPr>
          <p:cNvPr id="12" name="وسيلة شرح على شكل سحابة 11"/>
          <p:cNvSpPr/>
          <p:nvPr/>
        </p:nvSpPr>
        <p:spPr>
          <a:xfrm>
            <a:off x="4644008" y="620688"/>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500034" y="1700809"/>
            <a:ext cx="8208912" cy="4379356"/>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ولنلاحظ مثلا تشكيلة مؤلفات ميشيل </a:t>
            </a:r>
            <a:r>
              <a:rPr lang="ar-DZ" sz="2800" dirty="0" err="1">
                <a:cs typeface="Simplified Arabic" pitchFamily="2" charset="-78"/>
              </a:rPr>
              <a:t>مافيزولي</a:t>
            </a:r>
            <a:r>
              <a:rPr lang="ar-DZ" sz="2800" dirty="0">
                <a:cs typeface="Simplified Arabic" pitchFamily="2" charset="-78"/>
              </a:rPr>
              <a:t>: </a:t>
            </a:r>
          </a:p>
          <a:p>
            <a:pPr algn="just"/>
            <a:r>
              <a:rPr lang="ar-DZ" sz="2800" dirty="0">
                <a:cs typeface="Simplified Arabic" pitchFamily="2" charset="-78"/>
              </a:rPr>
              <a:t>تأمل العالم: الصورة والأسلوب في الحياة الاجتماعية· </a:t>
            </a:r>
          </a:p>
          <a:p>
            <a:pPr algn="just"/>
            <a:r>
              <a:rPr lang="ar-DZ" sz="2800" dirty="0">
                <a:cs typeface="Simplified Arabic" pitchFamily="2" charset="-78"/>
              </a:rPr>
              <a:t>في الحل والترحال عن أشكال التيه المعاصرة · </a:t>
            </a:r>
          </a:p>
          <a:p>
            <a:pPr algn="just"/>
            <a:r>
              <a:rPr lang="ar-DZ" sz="2800" dirty="0">
                <a:cs typeface="Simplified Arabic" pitchFamily="2" charset="-78"/>
              </a:rPr>
              <a:t>نظام الأشياء: التفكير في ما بعد الحداثة. </a:t>
            </a:r>
          </a:p>
          <a:p>
            <a:pPr algn="just"/>
            <a:r>
              <a:rPr lang="ar-DZ" sz="2800" dirty="0">
                <a:cs typeface="Simplified Arabic" pitchFamily="2" charset="-78"/>
                <a:sym typeface="Wingdings" pitchFamily="2" charset="2"/>
              </a:rPr>
              <a:t>بمقاربة </a:t>
            </a:r>
            <a:r>
              <a:rPr lang="ar-DZ" sz="2800" dirty="0" err="1">
                <a:cs typeface="Simplified Arabic" pitchFamily="2" charset="-78"/>
                <a:sym typeface="Wingdings" pitchFamily="2" charset="2"/>
              </a:rPr>
              <a:t>سوسيولوجية</a:t>
            </a:r>
            <a:r>
              <a:rPr lang="ar-DZ" sz="2800" dirty="0">
                <a:cs typeface="Simplified Arabic" pitchFamily="2" charset="-78"/>
                <a:sym typeface="Wingdings" pitchFamily="2" charset="2"/>
              </a:rPr>
              <a:t> لما بعد الحداثة يحاول التوجه إلى اليومي وسبر أغواره وفهم محتواه في خطه العام ومعرفة تغيراته الطارئة. </a:t>
            </a:r>
          </a:p>
        </p:txBody>
      </p:sp>
    </p:spTree>
    <p:extLst>
      <p:ext uri="{BB962C8B-B14F-4D97-AF65-F5344CB8AC3E}">
        <p14:creationId xmlns:p14="http://schemas.microsoft.com/office/powerpoint/2010/main" val="407238527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055675"/>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14</a:t>
            </a:fld>
            <a:endParaRPr lang="ar-SA" sz="2000" b="1" dirty="0">
              <a:solidFill>
                <a:srgbClr val="FF0000"/>
              </a:solidFill>
              <a:cs typeface="+mj-cs"/>
            </a:endParaRPr>
          </a:p>
        </p:txBody>
      </p:sp>
      <p:sp>
        <p:nvSpPr>
          <p:cNvPr id="12" name="وسيلة شرح على شكل سحابة 11"/>
          <p:cNvSpPr/>
          <p:nvPr/>
        </p:nvSpPr>
        <p:spPr>
          <a:xfrm>
            <a:off x="4604490" y="206355"/>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500034" y="1277902"/>
            <a:ext cx="8208912" cy="4959410"/>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يأتي أيضا </a:t>
            </a:r>
            <a:r>
              <a:rPr lang="ar-DZ" sz="2800" dirty="0" err="1">
                <a:cs typeface="Simplified Arabic" pitchFamily="2" charset="-78"/>
              </a:rPr>
              <a:t>زيجمونت</a:t>
            </a:r>
            <a:r>
              <a:rPr lang="ar-DZ" sz="2800" dirty="0">
                <a:cs typeface="Simplified Arabic" pitchFamily="2" charset="-78"/>
              </a:rPr>
              <a:t> باومان </a:t>
            </a:r>
            <a:r>
              <a:rPr lang="en-US" sz="2800" dirty="0">
                <a:cs typeface="Simplified Arabic" pitchFamily="2" charset="-78"/>
              </a:rPr>
              <a:t>Zygmunt Bauman (1925 – 2017)</a:t>
            </a:r>
            <a:r>
              <a:rPr lang="ar-DZ" sz="2800" dirty="0">
                <a:cs typeface="Simplified Arabic" pitchFamily="2" charset="-78"/>
              </a:rPr>
              <a:t> في سلسلة السيولة عن عصر الاستهلاك، يتناول "باومان"، بترجمة </a:t>
            </a:r>
            <a:r>
              <a:rPr lang="ar-DZ" sz="2800" dirty="0" err="1">
                <a:cs typeface="Simplified Arabic" pitchFamily="2" charset="-78"/>
              </a:rPr>
              <a:t>للدكتور"حجاج</a:t>
            </a:r>
            <a:r>
              <a:rPr lang="ar-DZ" sz="2800" dirty="0">
                <a:cs typeface="Simplified Arabic" pitchFamily="2" charset="-78"/>
              </a:rPr>
              <a:t> أبو جبر وتقديم للدكتورة "هبة رؤوف عزت"، مفهومي الحداثة وما بعد الحداثة بنظرته الخاصة، ليحولهما إلى مصطلحين جديدين على القارئ العربي، فيبدل الحداثة (وهي مرحلة سيادة العقل على كل شيء) بتعبير الحداثة الصلبة، ويعبّر عن مرحلة ما بعد الحداثة (وهي مرحلة تفكك المفاهيم الصلبة والتحرر من كل الحقائق والمفاهيم والمقدسات) بتعبير الحداثة السائلة، ليخرج لنا بسلسلة السيولة التي كونتها كُتبه الثمانية عن هذه الظاهرة، فمن كتابه الأول "الحداثة السائلة" ينطلق "باومان" إلى ما طالته السيولة من "الحياة، والحب، والأخلاق، والأزمنة، والخوف، والمراقبة، والشر". </a:t>
            </a:r>
            <a:r>
              <a:rPr lang="ar-DZ" sz="2800" b="1" dirty="0">
                <a:cs typeface="Simplified Arabic" pitchFamily="2" charset="-78"/>
                <a:sym typeface="Wingdings" pitchFamily="2" charset="2"/>
              </a:rPr>
              <a:t></a:t>
            </a:r>
          </a:p>
        </p:txBody>
      </p:sp>
    </p:spTree>
    <p:extLst>
      <p:ext uri="{BB962C8B-B14F-4D97-AF65-F5344CB8AC3E}">
        <p14:creationId xmlns:p14="http://schemas.microsoft.com/office/powerpoint/2010/main" val="123196313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486518"/>
          </a:xfrm>
          <a:prstGeom prst="rect">
            <a:avLst/>
          </a:prstGeom>
          <a:noFill/>
          <a:ln w="9525">
            <a:noFill/>
            <a:miter lim="800000"/>
            <a:headEnd/>
            <a:tailEnd/>
          </a:ln>
        </p:spPr>
      </p:pic>
      <p:sp>
        <p:nvSpPr>
          <p:cNvPr id="6" name="مستطيل 5"/>
          <p:cNvSpPr/>
          <p:nvPr/>
        </p:nvSpPr>
        <p:spPr>
          <a:xfrm>
            <a:off x="2428860" y="428604"/>
            <a:ext cx="1714512"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15</a:t>
            </a:fld>
            <a:endParaRPr lang="ar-SA" sz="2000" b="1" dirty="0">
              <a:solidFill>
                <a:srgbClr val="FF0000"/>
              </a:solidFill>
              <a:cs typeface="+mj-cs"/>
            </a:endParaRPr>
          </a:p>
        </p:txBody>
      </p:sp>
      <p:sp>
        <p:nvSpPr>
          <p:cNvPr id="12" name="وسيلة شرح على شكل سحابة 11"/>
          <p:cNvSpPr/>
          <p:nvPr/>
        </p:nvSpPr>
        <p:spPr>
          <a:xfrm>
            <a:off x="4644008" y="620688"/>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500034" y="1700809"/>
            <a:ext cx="8208912" cy="4379356"/>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فهذه التأمّلات العميقة في التحليل للمجتمع الغربي يقف خلفها ثراء معرفي في المصادر والرؤى والمناهج، وإحساس عميق يعي تماما </a:t>
            </a:r>
            <a:r>
              <a:rPr lang="ar-DZ" sz="2800" dirty="0" err="1">
                <a:cs typeface="Simplified Arabic" pitchFamily="2" charset="-78"/>
              </a:rPr>
              <a:t>زمنيته</a:t>
            </a:r>
            <a:r>
              <a:rPr lang="ar-DZ" sz="2800" dirty="0">
                <a:cs typeface="Simplified Arabic" pitchFamily="2" charset="-78"/>
              </a:rPr>
              <a:t> إزاء ما يحدث للبنية الاجتماعية والثقافية من شروخ تمسّ عمق الشعور الإنساني. لذلك من يحاول أن يفهم المجتمعات الغربية عليه أن يوجد الصلة الوثيقة بين النصوص الفكرية والفلسفية والأدبية من جهة، وبين علاقتها بالواقع اليومي التي اتّكأت عليه تلك النصوص في إنتاج مفاهيمها وتصوّراتها ونتائجها. لا يجدي أن نفهم النصوص بمعزل عن ارتباط تشكلها بالحياة اليومية في الغرب، وهذا بالتأكيد يتطلّب معرفة دقيقة بالتاريخ الغربي في أدقّ تفاصيله.. </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128408833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486518"/>
          </a:xfrm>
          <a:prstGeom prst="rect">
            <a:avLst/>
          </a:prstGeom>
          <a:noFill/>
          <a:ln w="9525">
            <a:noFill/>
            <a:miter lim="800000"/>
            <a:headEnd/>
            <a:tailEnd/>
          </a:ln>
        </p:spPr>
      </p:pic>
      <p:sp>
        <p:nvSpPr>
          <p:cNvPr id="6" name="مستطيل 5"/>
          <p:cNvSpPr/>
          <p:nvPr/>
        </p:nvSpPr>
        <p:spPr>
          <a:xfrm>
            <a:off x="2428860" y="428604"/>
            <a:ext cx="1714512"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16</a:t>
            </a:fld>
            <a:endParaRPr lang="ar-SA" sz="2000" b="1" dirty="0">
              <a:solidFill>
                <a:srgbClr val="FF0000"/>
              </a:solidFill>
              <a:cs typeface="+mj-cs"/>
            </a:endParaRPr>
          </a:p>
        </p:txBody>
      </p:sp>
      <p:sp>
        <p:nvSpPr>
          <p:cNvPr id="12" name="وسيلة شرح على شكل سحابة 11"/>
          <p:cNvSpPr/>
          <p:nvPr/>
        </p:nvSpPr>
        <p:spPr>
          <a:xfrm>
            <a:off x="4644008" y="620688"/>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500034" y="1700809"/>
            <a:ext cx="8208912" cy="4379356"/>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وهنا يشير فتح التريكي في كتابه فلسفه الحياة اليومية إلى أن الهدف من دراسته لليوم هو أنه يريد أن يتناول بالبحث إشكالية علاقة الفلسفة الحالية بالواقع المعاش. واتجه الخطاب الفلسفي اليوم نحو الاهتمام بقضايا الانسان المعاصر واشكالياته المعرفية والوجودية والقيمية فضلا عن تلك المشكلات التي تتعلق بوجوده الشخصي والسياسي والاجتماعي والبيئي وتأسيس خطاب فلسفي يستجيب لتحديات العصر ويفتح آفاقا جديدة للتفلسف.</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338507949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وسيلة شرح على شكل سحابة 4"/>
          <p:cNvSpPr/>
          <p:nvPr/>
        </p:nvSpPr>
        <p:spPr>
          <a:xfrm>
            <a:off x="4143372" y="642918"/>
            <a:ext cx="4071966" cy="1500198"/>
          </a:xfrm>
          <a:prstGeom prst="cloudCallout">
            <a:avLst>
              <a:gd name="adj1" fmla="val -12667"/>
              <a:gd name="adj2" fmla="val 9944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latin typeface="Traditional Arabic" pitchFamily="2" charset="-78"/>
                <a:cs typeface="Simplified Arabic" pitchFamily="2" charset="-78"/>
              </a:rPr>
              <a:t>وفي الأخير:</a:t>
            </a:r>
            <a:endParaRPr lang="fr-FR" sz="3200" b="1" dirty="0">
              <a:latin typeface="Traditional Arabic" pitchFamily="2" charset="-78"/>
              <a:cs typeface="Simplified Arabic" pitchFamily="2" charset="-78"/>
            </a:endParaRPr>
          </a:p>
        </p:txBody>
      </p:sp>
      <p:sp>
        <p:nvSpPr>
          <p:cNvPr id="6" name="مستطيل مستدير الزوايا 5"/>
          <p:cNvSpPr/>
          <p:nvPr/>
        </p:nvSpPr>
        <p:spPr>
          <a:xfrm>
            <a:off x="428596" y="3143248"/>
            <a:ext cx="8286808"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3200" b="1" dirty="0">
                <a:latin typeface="Traditional Arabic" pitchFamily="2" charset="-78"/>
                <a:cs typeface="Traditional Arabic" pitchFamily="2" charset="-78"/>
              </a:rPr>
              <a:t>لكم منا كافة الشكر والتقدير والاحترام على حسن الإصغاء والمتابعة</a:t>
            </a:r>
            <a:endParaRPr lang="fr-FR" sz="3200" b="1" dirty="0">
              <a:latin typeface="Traditional Arabic" pitchFamily="2" charset="-78"/>
              <a:cs typeface="Traditional Arabic" pitchFamily="2" charset="-78"/>
            </a:endParaRPr>
          </a:p>
        </p:txBody>
      </p:sp>
      <p:sp>
        <p:nvSpPr>
          <p:cNvPr id="8" name="مخطط انسيابي: متعدد المستندات 7"/>
          <p:cNvSpPr/>
          <p:nvPr/>
        </p:nvSpPr>
        <p:spPr>
          <a:xfrm>
            <a:off x="2000232" y="4786322"/>
            <a:ext cx="3857652" cy="1357322"/>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cs typeface="Simplified Arabic" pitchFamily="2" charset="-78"/>
              </a:rPr>
              <a:t>ودمتم سالمين</a:t>
            </a:r>
            <a:endParaRPr lang="fr-FR" sz="3200" b="1" dirty="0">
              <a:cs typeface="Simplified Arabic"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2</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628800"/>
            <a:ext cx="8064896" cy="1728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3356991"/>
            <a:ext cx="8064896" cy="283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293152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3</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844824"/>
            <a:ext cx="7920880"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358663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4716016" cy="1414510"/>
          </a:xfrm>
          <a:prstGeom prst="rect">
            <a:avLst/>
          </a:prstGeom>
          <a:noFill/>
          <a:ln w="9525">
            <a:noFill/>
            <a:miter lim="800000"/>
            <a:headEnd/>
            <a:tailEnd/>
          </a:ln>
        </p:spPr>
      </p:pic>
      <p:sp>
        <p:nvSpPr>
          <p:cNvPr id="6" name="مستطيل 5"/>
          <p:cNvSpPr/>
          <p:nvPr/>
        </p:nvSpPr>
        <p:spPr>
          <a:xfrm>
            <a:off x="2267744" y="367141"/>
            <a:ext cx="1498488"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4</a:t>
            </a:fld>
            <a:endParaRPr lang="ar-SA" sz="2000" b="1" dirty="0">
              <a:solidFill>
                <a:srgbClr val="FF0000"/>
              </a:solidFill>
              <a:cs typeface="+mj-cs"/>
            </a:endParaRPr>
          </a:p>
        </p:txBody>
      </p:sp>
      <p:sp>
        <p:nvSpPr>
          <p:cNvPr id="12" name="وسيلة شرح على شكل سحابة 11"/>
          <p:cNvSpPr/>
          <p:nvPr/>
        </p:nvSpPr>
        <p:spPr>
          <a:xfrm>
            <a:off x="4716016" y="214290"/>
            <a:ext cx="4320480" cy="857256"/>
          </a:xfrm>
          <a:prstGeom prst="cloudCallout">
            <a:avLst>
              <a:gd name="adj1" fmla="val 29299"/>
              <a:gd name="adj2" fmla="val 10738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8" name="TextBox 7">
            <a:extLst>
              <a:ext uri="{FF2B5EF4-FFF2-40B4-BE49-F238E27FC236}">
                <a16:creationId xmlns:a16="http://schemas.microsoft.com/office/drawing/2014/main" id="{34B1FC0B-4205-4CC4-A965-5007B8B94B4E}"/>
              </a:ext>
            </a:extLst>
          </p:cNvPr>
          <p:cNvSpPr txBox="1"/>
          <p:nvPr/>
        </p:nvSpPr>
        <p:spPr>
          <a:xfrm>
            <a:off x="611560" y="1988840"/>
            <a:ext cx="7776864" cy="3416320"/>
          </a:xfrm>
          <a:prstGeom prst="rect">
            <a:avLst/>
          </a:prstGeom>
          <a:noFill/>
        </p:spPr>
        <p:txBody>
          <a:bodyPr wrap="square">
            <a:spAutoFit/>
          </a:bodyPr>
          <a:lstStyle/>
          <a:p>
            <a:pPr algn="just"/>
            <a:r>
              <a:rPr lang="ar-DZ" sz="2400" b="1" dirty="0">
                <a:latin typeface="Simplified Arabic" panose="02020603050405020304" pitchFamily="18" charset="-78"/>
                <a:cs typeface="Simplified Arabic" panose="02020603050405020304" pitchFamily="18" charset="-78"/>
              </a:rPr>
              <a:t>والفلسفة واليومي </a:t>
            </a:r>
            <a:r>
              <a:rPr lang="ar-DZ" sz="2400" dirty="0">
                <a:latin typeface="Simplified Arabic" panose="02020603050405020304" pitchFamily="18" charset="-78"/>
                <a:cs typeface="Simplified Arabic" panose="02020603050405020304" pitchFamily="18" charset="-78"/>
              </a:rPr>
              <a:t>عنوان يراهن على ضرورة إعادة النظر في منزلة الفلسفة اليوم من جهة مدى قدرتها على بناء علاقة ايجابية بالحياة اليومية، كيف يمكن للفلسفة اليوم أن تكون فاعلة في الحياة اليومية وأن تواجه تحديات</a:t>
            </a:r>
            <a:r>
              <a:rPr lang="en-US" sz="2400" dirty="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 العصر والفواعل الجديدة التي دخلت بشكل حاسم في رتابة الحياة اليومية لتصبح جزءا لا يتجزأ من هذا اليومي، مثل تحديات وسائل الإعلام والتواصل الاجتماعي والإيديولوجيات وأثرها على الإنسان في صلب مفهوم اليومي. كيف يمكن تناول هذا اليومي فلسفيا دون الانقياد التوجه العامي أو الرجل العادي؟ وكيف يمكن أن يتميز هذا التناول الفلسفي لما يتخذ من اليومي موضوعا له؟ وكيف يكون اليومي في تنوعه الشديد حاملا ومؤسسا لفكر ولمنطق تستطيع الفلسفة ملاحظته؟</a:t>
            </a:r>
            <a:endParaRPr lang="en-US"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78962870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0"/>
            <a:ext cx="5214974" cy="898530"/>
          </a:xfrm>
          <a:prstGeom prst="rect">
            <a:avLst/>
          </a:prstGeom>
          <a:noFill/>
          <a:ln w="9525">
            <a:noFill/>
            <a:miter lim="800000"/>
            <a:headEnd/>
            <a:tailEnd/>
          </a:ln>
        </p:spPr>
      </p:pic>
      <p:sp>
        <p:nvSpPr>
          <p:cNvPr id="6" name="مستطيل 5"/>
          <p:cNvSpPr/>
          <p:nvPr/>
        </p:nvSpPr>
        <p:spPr>
          <a:xfrm>
            <a:off x="2428860" y="428604"/>
            <a:ext cx="1495068" cy="19208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000" b="1" dirty="0">
                <a:solidFill>
                  <a:srgbClr val="FF0000"/>
                </a:solidFill>
                <a:cs typeface="Simplified Arabic" pitchFamily="2" charset="-78"/>
              </a:rPr>
              <a:t>توطئة</a:t>
            </a:r>
            <a:r>
              <a:rPr lang="ar-DZ" sz="2800" b="1" dirty="0">
                <a:solidFill>
                  <a:srgbClr val="FF0000"/>
                </a:solidFill>
                <a:cs typeface="Simplified Arabic" pitchFamily="2" charset="-78"/>
              </a:rPr>
              <a:t>:</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5</a:t>
            </a:fld>
            <a:endParaRPr lang="ar-SA" sz="2000" b="1" dirty="0">
              <a:solidFill>
                <a:srgbClr val="FF0000"/>
              </a:solidFill>
              <a:cs typeface="+mj-cs"/>
            </a:endParaRPr>
          </a:p>
        </p:txBody>
      </p:sp>
      <p:sp>
        <p:nvSpPr>
          <p:cNvPr id="12" name="وسيلة شرح على شكل سحابة 11"/>
          <p:cNvSpPr/>
          <p:nvPr/>
        </p:nvSpPr>
        <p:spPr>
          <a:xfrm>
            <a:off x="4604490" y="206355"/>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46750" y="1327134"/>
            <a:ext cx="8640960" cy="4910177"/>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للفظ اليومي معاني معقدة يصعب ضبطها بوضوح، إذ إن كلمة اليومي يمكن أن تحيل على الرتابة والثبات، وبالتالي كل ما يتكرر يوميا، أي ما يعود كل يوم على نفس الشاكلة، ومن مدلولاته "الحياة اليومية"  "الواقع اليومي"، كون العالم يتشكل من نظام يقوم على التكرار والتشابه. كما يحيل على الاجترار والانغلاق والخمول والكسل الفكري والرضا بالجاهز والتسليم به وإن شئنا فلسفيا فإنه يحيل إلى الفكر أو نمط التفكير السائد بمعنى الذي يسلم دون إعمال للعقل، فاليومي هو ما يتكرر بشكل آلي ويشمل كل مستويات حياتنا ويمتد إلى كل أبعاد وجودنا إذ يتعلق بمأكلنا وملبسنا وأقوالنا وأفعالنا ورؤيتنا للأشياء وتعاملنا وتفاعلنا مع الواقع المحيط فهو حاضر في الأخلاق والمعتقدات والسياسة والاقتصاد والعبادة والاشهار والترفيه وغيرها من </a:t>
            </a:r>
            <a:r>
              <a:rPr lang="ar-DZ" sz="2800" dirty="0" err="1">
                <a:cs typeface="Simplified Arabic" pitchFamily="2" charset="-78"/>
              </a:rPr>
              <a:t>تمظهرات</a:t>
            </a:r>
            <a:r>
              <a:rPr lang="ar-DZ" sz="2800" dirty="0">
                <a:cs typeface="Simplified Arabic" pitchFamily="2" charset="-78"/>
              </a:rPr>
              <a:t> وأنماط الحياه اليومية.</a:t>
            </a:r>
            <a:r>
              <a:rPr lang="ar-DZ" sz="2800" b="1" dirty="0">
                <a:cs typeface="Simplified Arabic" pitchFamily="2" charset="-78"/>
                <a:sym typeface="Wingdings" pitchFamily="2" charset="2"/>
              </a:rPr>
              <a:t></a:t>
            </a:r>
            <a:endParaRPr lang="ar-DZ" sz="2800" dirty="0">
              <a:cs typeface="Simplified Arabic" pitchFamily="2" charset="-78"/>
            </a:endParaRPr>
          </a:p>
        </p:txBody>
      </p:sp>
    </p:spTree>
    <p:extLst>
      <p:ext uri="{BB962C8B-B14F-4D97-AF65-F5344CB8AC3E}">
        <p14:creationId xmlns:p14="http://schemas.microsoft.com/office/powerpoint/2010/main" val="286250609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972222"/>
          </a:xfrm>
          <a:prstGeom prst="rect">
            <a:avLst/>
          </a:prstGeom>
          <a:noFill/>
          <a:ln w="9525">
            <a:noFill/>
            <a:miter lim="800000"/>
            <a:headEnd/>
            <a:tailEnd/>
          </a:ln>
        </p:spPr>
      </p:pic>
      <p:sp>
        <p:nvSpPr>
          <p:cNvPr id="6" name="مستطيل 5"/>
          <p:cNvSpPr/>
          <p:nvPr/>
        </p:nvSpPr>
        <p:spPr>
          <a:xfrm>
            <a:off x="2627783" y="354327"/>
            <a:ext cx="1324035" cy="33837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000" b="1" dirty="0">
                <a:solidFill>
                  <a:srgbClr val="FF0000"/>
                </a:solidFill>
                <a:cs typeface="Simplified Arabic" pitchFamily="2" charset="-78"/>
              </a:rPr>
              <a:t>توطئة:</a:t>
            </a:r>
            <a:endParaRPr lang="fr-FR" sz="20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6</a:t>
            </a:fld>
            <a:endParaRPr lang="ar-SA" sz="2000" b="1" dirty="0">
              <a:solidFill>
                <a:srgbClr val="FF0000"/>
              </a:solidFill>
              <a:cs typeface="+mj-cs"/>
            </a:endParaRPr>
          </a:p>
        </p:txBody>
      </p:sp>
      <p:sp>
        <p:nvSpPr>
          <p:cNvPr id="12" name="وسيلة شرح على شكل سحابة 11"/>
          <p:cNvSpPr/>
          <p:nvPr/>
        </p:nvSpPr>
        <p:spPr>
          <a:xfrm>
            <a:off x="4567230" y="122902"/>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326549"/>
            <a:ext cx="8636190" cy="4959971"/>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فالحياة اليومية مجموعة من الأحداث المتعددة والمتنوعة المتكررة بشكل متواصل زمنيا، كما قد ينتهي الحدث في اللحظة التي يولد فيها، وذلك من حيث ثقل الحدث أو من حيث </a:t>
            </a:r>
            <a:r>
              <a:rPr lang="ar-DZ" sz="2800" dirty="0" err="1">
                <a:cs typeface="Simplified Arabic" pitchFamily="2" charset="-78"/>
              </a:rPr>
              <a:t>رمزيته</a:t>
            </a:r>
            <a:r>
              <a:rPr lang="ar-DZ" sz="2800" dirty="0">
                <a:cs typeface="Simplified Arabic" pitchFamily="2" charset="-78"/>
              </a:rPr>
              <a:t>. فإذا تمظهر في نظام الأشياء أصبح واقعا يوميا مألوفا، أي يتحول إلى وقائع عادية، ومنه تبدو مهمة اليومي هي تقريب الحدث الخارق ليصبح عاديا. فحتى وإن هزت رتابته واقعة جديدة في أي مجال إلا أنها على نحو عابر سرعان ما تنسى كحدث عابر وتدخل في رتابة اليومي، وبالتالي فهو يمارس سلطة الخضوع والمسايرة، فهو ليس فقط ما نشاهده أو نسمعه بل هو أيضا في جوهره الوسط الذي ننخرط فيه والقانون الذي علينا أن نطيعه. </a:t>
            </a:r>
            <a:r>
              <a:rPr lang="ar-DZ" sz="2800" b="1" dirty="0">
                <a:cs typeface="Simplified Arabic" pitchFamily="2" charset="-78"/>
                <a:sym typeface="Wingdings" pitchFamily="2" charset="2"/>
              </a:rPr>
              <a:t></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113971992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486518"/>
          </a:xfrm>
          <a:prstGeom prst="rect">
            <a:avLst/>
          </a:prstGeom>
          <a:noFill/>
          <a:ln w="9525">
            <a:noFill/>
            <a:miter lim="800000"/>
            <a:headEnd/>
            <a:tailEnd/>
          </a:ln>
        </p:spPr>
      </p:pic>
      <p:sp>
        <p:nvSpPr>
          <p:cNvPr id="6" name="مستطيل 5"/>
          <p:cNvSpPr/>
          <p:nvPr/>
        </p:nvSpPr>
        <p:spPr>
          <a:xfrm>
            <a:off x="2428860" y="428604"/>
            <a:ext cx="1714512"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7</a:t>
            </a:fld>
            <a:endParaRPr lang="ar-SA" sz="2000" b="1" dirty="0">
              <a:solidFill>
                <a:srgbClr val="FF0000"/>
              </a:solidFill>
              <a:cs typeface="+mj-cs"/>
            </a:endParaRPr>
          </a:p>
        </p:txBody>
      </p:sp>
      <p:sp>
        <p:nvSpPr>
          <p:cNvPr id="12" name="وسيلة شرح على شكل سحابة 11"/>
          <p:cNvSpPr/>
          <p:nvPr/>
        </p:nvSpPr>
        <p:spPr>
          <a:xfrm>
            <a:off x="4644008" y="620688"/>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500034" y="1700809"/>
            <a:ext cx="8208912" cy="4379356"/>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وفي ذلك يرى هيدغر تجربة اليومي بأنه يرتقي من مجرد تجربة مكررة ومبتذلة إلى نمط من أنماط وجودنا الإنساني". ويحدد كارل </a:t>
            </a:r>
            <a:r>
              <a:rPr lang="ar-DZ" sz="2800" dirty="0" err="1">
                <a:cs typeface="Simplified Arabic" pitchFamily="2" charset="-78"/>
              </a:rPr>
              <a:t>ياسبرس</a:t>
            </a:r>
            <a:r>
              <a:rPr lang="ar-DZ" sz="2800" dirty="0">
                <a:cs typeface="Simplified Arabic" pitchFamily="2" charset="-78"/>
              </a:rPr>
              <a:t> مفهوم اليومي انطلاقا من نتائجه السلبية على الذات، حيث يولد تبعية الإنسان، فيصبح الفرد عبدا لمنتوجات الحياة اليومية، كما يبعث على حالة من الجمود الفكري يغيب الوعي فيها عن الفرد ليصبح هو ذاته كالآلة فيتولد لديه الإحساس بالضياع والتيه وبالتالي الاغتراب والاستلاب، لتعيق عملية التفكير.</a:t>
            </a:r>
            <a:r>
              <a:rPr lang="ar-DZ" sz="2800" b="1" dirty="0">
                <a:cs typeface="Simplified Arabic" pitchFamily="2" charset="-78"/>
                <a:sym typeface="Wingdings" pitchFamily="2" charset="2"/>
              </a:rPr>
              <a:t></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258734265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486518"/>
          </a:xfrm>
          <a:prstGeom prst="rect">
            <a:avLst/>
          </a:prstGeom>
          <a:noFill/>
          <a:ln w="9525">
            <a:noFill/>
            <a:miter lim="800000"/>
            <a:headEnd/>
            <a:tailEnd/>
          </a:ln>
        </p:spPr>
      </p:pic>
      <p:sp>
        <p:nvSpPr>
          <p:cNvPr id="6" name="مستطيل 5"/>
          <p:cNvSpPr/>
          <p:nvPr/>
        </p:nvSpPr>
        <p:spPr>
          <a:xfrm>
            <a:off x="2428860" y="428604"/>
            <a:ext cx="1714512" cy="55155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rgbClr val="FF0000"/>
                </a:solidFill>
                <a:cs typeface="Simplified Arabic" pitchFamily="2" charset="-78"/>
              </a:rPr>
              <a:t>توطئة:</a:t>
            </a:r>
            <a:endParaRPr lang="fr-FR" sz="28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8</a:t>
            </a:fld>
            <a:endParaRPr lang="ar-SA" sz="2000" b="1" dirty="0">
              <a:solidFill>
                <a:srgbClr val="FF0000"/>
              </a:solidFill>
              <a:cs typeface="+mj-cs"/>
            </a:endParaRPr>
          </a:p>
        </p:txBody>
      </p:sp>
      <p:sp>
        <p:nvSpPr>
          <p:cNvPr id="12" name="وسيلة شرح على شكل سحابة 11"/>
          <p:cNvSpPr/>
          <p:nvPr/>
        </p:nvSpPr>
        <p:spPr>
          <a:xfrm>
            <a:off x="4644008" y="620688"/>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500034" y="1700809"/>
            <a:ext cx="8208912" cy="4379356"/>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b="1" dirty="0">
                <a:cs typeface="Simplified Arabic" pitchFamily="2" charset="-78"/>
              </a:rPr>
              <a:t>الفلسفة وعلاقتها باليومي</a:t>
            </a:r>
            <a:r>
              <a:rPr lang="ar-DZ" sz="2800" dirty="0">
                <a:cs typeface="Simplified Arabic" pitchFamily="2" charset="-78"/>
              </a:rPr>
              <a:t>: تصبو الفلسفة في اشتغالها على اليومي إلى إعادة النظر في الرتابة والمألوف، وتحريك العقل للتفكير في صلب الأحداث واستنباط تغيراتها على المستوى الكلي بعيدا عن جزئياتها اليومية، وكذا آثارها ومخلفاتها على الانسان والحياة الاجتماعية في مستوى أول تشخيصي نظري، وفي مستوى ثان إصلاحي تطبيقي بعث روح التحديث فيما يكون تقليديا، فالفلسفة هي محاولة لاسترجاع الإنسان إنسانيته بعيدا عن عالم يفرض الطاعة على الفرد ويفقده حتى القدرة على التمييز، والفلسفة ايضا محاولة لإحياء حس الانتباه والنقد والاختلاف والتحرر. </a:t>
            </a:r>
            <a:r>
              <a:rPr lang="ar-DZ" sz="2800" b="1" dirty="0">
                <a:cs typeface="Simplified Arabic" pitchFamily="2" charset="-78"/>
                <a:sym typeface="Wingdings" pitchFamily="2" charset="2"/>
              </a:rPr>
              <a:t></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76897381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214291"/>
            <a:ext cx="5214974" cy="1126477"/>
          </a:xfrm>
          <a:prstGeom prst="rect">
            <a:avLst/>
          </a:prstGeom>
          <a:noFill/>
          <a:ln w="9525">
            <a:noFill/>
            <a:miter lim="800000"/>
            <a:headEnd/>
            <a:tailEnd/>
          </a:ln>
        </p:spPr>
      </p:pic>
      <p:sp>
        <p:nvSpPr>
          <p:cNvPr id="6" name="مستطيل 5"/>
          <p:cNvSpPr/>
          <p:nvPr/>
        </p:nvSpPr>
        <p:spPr>
          <a:xfrm>
            <a:off x="2627784" y="429026"/>
            <a:ext cx="1351052" cy="34923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ar-DZ" sz="2000" b="1" dirty="0">
                <a:solidFill>
                  <a:srgbClr val="FF0000"/>
                </a:solidFill>
                <a:cs typeface="Simplified Arabic" pitchFamily="2" charset="-78"/>
              </a:rPr>
              <a:t>توطئة:</a:t>
            </a:r>
            <a:endParaRPr lang="fr-FR" sz="2000" b="1" dirty="0">
              <a:solidFill>
                <a:srgbClr val="FF0000"/>
              </a:solidFill>
              <a:cs typeface="Simplified Arabic" pitchFamily="2" charset="-78"/>
            </a:endParaRPr>
          </a:p>
        </p:txBody>
      </p:sp>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9</a:t>
            </a:fld>
            <a:endParaRPr lang="ar-SA" sz="2000" b="1" dirty="0">
              <a:solidFill>
                <a:srgbClr val="FF0000"/>
              </a:solidFill>
              <a:cs typeface="+mj-cs"/>
            </a:endParaRPr>
          </a:p>
        </p:txBody>
      </p:sp>
      <p:sp>
        <p:nvSpPr>
          <p:cNvPr id="12" name="وسيلة شرح على شكل سحابة 11"/>
          <p:cNvSpPr/>
          <p:nvPr/>
        </p:nvSpPr>
        <p:spPr>
          <a:xfrm>
            <a:off x="4633412" y="217443"/>
            <a:ext cx="4320480" cy="857256"/>
          </a:xfrm>
          <a:prstGeom prst="cloudCallout">
            <a:avLst>
              <a:gd name="adj1" fmla="val 25664"/>
              <a:gd name="adj2" fmla="val 738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موضوع الفلسفة واليومي</a:t>
            </a:r>
            <a:endParaRPr lang="fr-FR" sz="2400" b="1" dirty="0">
              <a:solidFill>
                <a:srgbClr val="0A0ACC"/>
              </a:solidFill>
              <a:cs typeface="Simplified Arabic" pitchFamily="2" charset="-78"/>
            </a:endParaRPr>
          </a:p>
        </p:txBody>
      </p:sp>
      <p:sp>
        <p:nvSpPr>
          <p:cNvPr id="14" name="مستطيل 13"/>
          <p:cNvSpPr/>
          <p:nvPr/>
        </p:nvSpPr>
        <p:spPr>
          <a:xfrm>
            <a:off x="251520" y="1340768"/>
            <a:ext cx="8568952" cy="4945752"/>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والتفكير باليومي والاشتغال على أهمّ القضايا التي تخترقه من العمق، هو أحد أهمّ التوجّهات الفلسفية القديمة الجديدة المعاصرة. كما وضحنا ذلك سابقا النظر في اعتبار تاريخي، تنظيري حسب طبيعة المشكلات المراد التفكير فيها بين الفلسفة النظرية الخالصة وذات الطابع العملي، حيث تهدف التوجّهات المعاصرة إلى التخلّص من مأزق الفلسفة الذي وصلت فيه إلى طريق مسدود في فترة ما بسبب ما يُنسب إليها من نظريات ومناهج ومقولات تتعالى فيها على ما هو يوميّ ومتغيّر وآنيّ وجزئيّ لصالح ما هو كوني وشمولي وأنساق ثابتة، حتّى بدت منطوية على نفسها تعيد طرح مواضيعها وفرز توجّهاتها، بينما الواقع اليومي بهمومه وقضاياه يتنفّس هواء مختلفا ويطرح تحديّات على الفكر ليس بوسع الفلسفة النظرية ومناهجها التي أن تجيب عن مثل هذه القضايا والتحديّات. </a:t>
            </a:r>
            <a:r>
              <a:rPr lang="ar-DZ" sz="2800" b="1" dirty="0">
                <a:cs typeface="Simplified Arabic" pitchFamily="2" charset="-78"/>
                <a:sym typeface="Wingdings" pitchFamily="2" charset="2"/>
              </a:rPr>
              <a:t></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57277378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17136</TotalTime>
  <Words>1632</Words>
  <Application>Microsoft Office PowerPoint</Application>
  <PresentationFormat>On-screen Show (4:3)</PresentationFormat>
  <Paragraphs>104</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Monotype Koufi</vt:lpstr>
      <vt:lpstr>Simplified Arabic</vt:lpstr>
      <vt:lpstr>Traditional Arabic</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Djoual Mohammed Said</dc:creator>
  <cp:lastModifiedBy>Pc Occas</cp:lastModifiedBy>
  <cp:revision>1007</cp:revision>
  <dcterms:created xsi:type="dcterms:W3CDTF">2010-05-30T17:04:18Z</dcterms:created>
  <dcterms:modified xsi:type="dcterms:W3CDTF">2024-05-24T09:13:12Z</dcterms:modified>
</cp:coreProperties>
</file>