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2"/>
  </p:notesMasterIdLst>
  <p:sldIdLst>
    <p:sldId id="256" r:id="rId2"/>
    <p:sldId id="482" r:id="rId3"/>
    <p:sldId id="484" r:id="rId4"/>
    <p:sldId id="490" r:id="rId5"/>
    <p:sldId id="491" r:id="rId6"/>
    <p:sldId id="492" r:id="rId7"/>
    <p:sldId id="493" r:id="rId8"/>
    <p:sldId id="483" r:id="rId9"/>
    <p:sldId id="495" r:id="rId10"/>
    <p:sldId id="304" r:id="rId11"/>
  </p:sldIdLst>
  <p:sldSz cx="9144000" cy="6858000" type="screen4x3"/>
  <p:notesSz cx="6735763" cy="986948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8B8"/>
    <a:srgbClr val="0A0ACC"/>
    <a:srgbClr val="2F1B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706" autoAdjust="0"/>
    <p:restoredTop sz="99821" autoAdjust="0"/>
  </p:normalViewPr>
  <p:slideViewPr>
    <p:cSldViewPr>
      <p:cViewPr varScale="1">
        <p:scale>
          <a:sx n="67" d="100"/>
          <a:sy n="67" d="100"/>
        </p:scale>
        <p:origin x="127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114" y="33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fr-FR"/>
          </a:p>
        </p:txBody>
      </p:sp>
      <p:sp>
        <p:nvSpPr>
          <p:cNvPr id="3" name="عنصر نائب للتاريخ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74D241DE-BDC9-4335-80EF-18AADFC7618F}" type="datetimeFigureOut">
              <a:rPr lang="fr-FR" smtClean="0"/>
              <a:pPr/>
              <a:t>25/05/2024</a:t>
            </a:fld>
            <a:endParaRPr lang="fr-FR"/>
          </a:p>
        </p:txBody>
      </p:sp>
      <p:sp>
        <p:nvSpPr>
          <p:cNvPr id="4" name="عنصر نائب لصورة الشريحة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عنصر نائب للملاحظات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6" name="عنصر نائب للتذييل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fr-FR"/>
          </a:p>
        </p:txBody>
      </p:sp>
      <p:sp>
        <p:nvSpPr>
          <p:cNvPr id="7" name="عنصر نائب لرقم الشريحة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2A8A29DF-9DC2-402B-A1B2-37A6726F7DA9}" type="slidenum">
              <a:rPr lang="fr-FR" smtClean="0"/>
              <a:pPr/>
              <a:t>‹#›</a:t>
            </a:fld>
            <a:endParaRPr lang="fr-FR"/>
          </a:p>
        </p:txBody>
      </p:sp>
    </p:spTree>
    <p:extLst>
      <p:ext uri="{BB962C8B-B14F-4D97-AF65-F5344CB8AC3E}">
        <p14:creationId xmlns:p14="http://schemas.microsoft.com/office/powerpoint/2010/main" val="47382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dirty="0"/>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pPr>
              <a:defRPr/>
            </a:pPr>
            <a:fld id="{EC80CDA9-8BC9-4FD9-92CB-A8774ED60FD6}" type="slidenum">
              <a:rPr lang="fr-FR" smtClean="0"/>
              <a:pPr>
                <a:defRPr/>
              </a:pPr>
              <a:t>10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2</a:t>
            </a:fld>
            <a:endParaRPr lang="fr-FR"/>
          </a:p>
        </p:txBody>
      </p:sp>
    </p:spTree>
    <p:extLst>
      <p:ext uri="{BB962C8B-B14F-4D97-AF65-F5344CB8AC3E}">
        <p14:creationId xmlns:p14="http://schemas.microsoft.com/office/powerpoint/2010/main" val="3201129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3</a:t>
            </a:fld>
            <a:endParaRPr lang="fr-FR"/>
          </a:p>
        </p:txBody>
      </p:sp>
    </p:spTree>
    <p:extLst>
      <p:ext uri="{BB962C8B-B14F-4D97-AF65-F5344CB8AC3E}">
        <p14:creationId xmlns:p14="http://schemas.microsoft.com/office/powerpoint/2010/main" val="326714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4</a:t>
            </a:fld>
            <a:endParaRPr lang="fr-FR"/>
          </a:p>
        </p:txBody>
      </p:sp>
    </p:spTree>
    <p:extLst>
      <p:ext uri="{BB962C8B-B14F-4D97-AF65-F5344CB8AC3E}">
        <p14:creationId xmlns:p14="http://schemas.microsoft.com/office/powerpoint/2010/main" val="1536593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5</a:t>
            </a:fld>
            <a:endParaRPr lang="fr-FR"/>
          </a:p>
        </p:txBody>
      </p:sp>
    </p:spTree>
    <p:extLst>
      <p:ext uri="{BB962C8B-B14F-4D97-AF65-F5344CB8AC3E}">
        <p14:creationId xmlns:p14="http://schemas.microsoft.com/office/powerpoint/2010/main" val="3937700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6</a:t>
            </a:fld>
            <a:endParaRPr lang="fr-FR"/>
          </a:p>
        </p:txBody>
      </p:sp>
    </p:spTree>
    <p:extLst>
      <p:ext uri="{BB962C8B-B14F-4D97-AF65-F5344CB8AC3E}">
        <p14:creationId xmlns:p14="http://schemas.microsoft.com/office/powerpoint/2010/main" val="1900262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7</a:t>
            </a:fld>
            <a:endParaRPr lang="fr-FR"/>
          </a:p>
        </p:txBody>
      </p:sp>
    </p:spTree>
    <p:extLst>
      <p:ext uri="{BB962C8B-B14F-4D97-AF65-F5344CB8AC3E}">
        <p14:creationId xmlns:p14="http://schemas.microsoft.com/office/powerpoint/2010/main" val="831783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8</a:t>
            </a:fld>
            <a:endParaRPr lang="fr-FR"/>
          </a:p>
        </p:txBody>
      </p:sp>
    </p:spTree>
    <p:extLst>
      <p:ext uri="{BB962C8B-B14F-4D97-AF65-F5344CB8AC3E}">
        <p14:creationId xmlns:p14="http://schemas.microsoft.com/office/powerpoint/2010/main" val="632294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9</a:t>
            </a:fld>
            <a:endParaRPr lang="fr-FR"/>
          </a:p>
        </p:txBody>
      </p:sp>
    </p:spTree>
    <p:extLst>
      <p:ext uri="{BB962C8B-B14F-4D97-AF65-F5344CB8AC3E}">
        <p14:creationId xmlns:p14="http://schemas.microsoft.com/office/powerpoint/2010/main" val="254646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B605279C-559D-4F21-B6DF-62FCB7227E04}" type="datetime1">
              <a:rPr lang="ar-SA" smtClean="0"/>
              <a:pPr/>
              <a:t>18/11/1445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C19F99C-297D-42BD-B938-FFCA28F6E065}" type="datetime1">
              <a:rPr lang="ar-SA" smtClean="0"/>
              <a:pPr/>
              <a:t>18/11/1445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4F74600-86D7-469D-8DD9-2954B6B39C08}" type="datetime1">
              <a:rPr lang="ar-SA" smtClean="0"/>
              <a:pPr/>
              <a:t>18/11/1445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A6F5865-32D2-4A80-A6FF-5714CF427984}" type="datetime1">
              <a:rPr lang="ar-SA" smtClean="0"/>
              <a:pPr/>
              <a:t>18/11/1445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7CB1E45-6B68-46D6-8AE6-7D780C6CB39E}" type="datetime1">
              <a:rPr lang="ar-SA" smtClean="0"/>
              <a:pPr/>
              <a:t>18/11/1445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69FD5883-1F2F-48B0-A04E-E22B16894AB0}" type="datetime1">
              <a:rPr lang="ar-SA" smtClean="0"/>
              <a:pPr/>
              <a:t>18/11/1445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D5BD4CC2-CA65-4E10-9DC1-BE564FDA58F0}" type="datetime1">
              <a:rPr lang="ar-SA" smtClean="0"/>
              <a:pPr/>
              <a:t>18/11/1445</a:t>
            </a:fld>
            <a:endParaRPr lang="ar-SA"/>
          </a:p>
        </p:txBody>
      </p:sp>
      <p:sp>
        <p:nvSpPr>
          <p:cNvPr id="8" name="عنصر نائب للتذييل 7"/>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E784CA9B-2506-4D9D-B200-2EB22D419A7C}" type="datetime1">
              <a:rPr lang="ar-SA" smtClean="0"/>
              <a:pPr/>
              <a:t>18/11/1445</a:t>
            </a:fld>
            <a:endParaRPr lang="ar-SA"/>
          </a:p>
        </p:txBody>
      </p:sp>
      <p:sp>
        <p:nvSpPr>
          <p:cNvPr id="4" name="عنصر نائب للتذييل 3"/>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952D05-A59B-43A4-B6D3-C9E989809CF5}" type="datetime1">
              <a:rPr lang="ar-SA" smtClean="0"/>
              <a:pPr/>
              <a:t>18/11/1445</a:t>
            </a:fld>
            <a:endParaRPr lang="ar-SA"/>
          </a:p>
        </p:txBody>
      </p:sp>
      <p:sp>
        <p:nvSpPr>
          <p:cNvPr id="3" name="عنصر نائب للتذييل 2"/>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717D734-D4FD-4FA2-81F2-3510EF78E4AB}" type="datetime1">
              <a:rPr lang="ar-SA" smtClean="0"/>
              <a:pPr/>
              <a:t>18/11/1445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40C62F7-1AE7-453B-954B-8E7D604A7840}" type="datetime1">
              <a:rPr lang="ar-SA" smtClean="0"/>
              <a:pPr/>
              <a:t>18/11/1445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5DBAC7C-DF1F-402E-96DD-F6C1A9F293B6}" type="datetime1">
              <a:rPr lang="ar-SA" smtClean="0"/>
              <a:pPr/>
              <a:t>18/11/1445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3714744" y="214290"/>
            <a:ext cx="5000660" cy="1214446"/>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3200" b="1" dirty="0">
                <a:cs typeface="Simplified Arabic" pitchFamily="2" charset="-78"/>
              </a:rPr>
              <a:t>جامعة محمد </a:t>
            </a:r>
            <a:r>
              <a:rPr lang="ar-DZ" sz="3200" b="1" dirty="0" err="1">
                <a:cs typeface="Simplified Arabic" pitchFamily="2" charset="-78"/>
              </a:rPr>
              <a:t>خيضر</a:t>
            </a:r>
            <a:r>
              <a:rPr lang="ar-DZ" sz="3200" b="1" dirty="0">
                <a:cs typeface="Simplified Arabic" pitchFamily="2" charset="-78"/>
              </a:rPr>
              <a:t> بسكرة</a:t>
            </a:r>
            <a:br>
              <a:rPr lang="ar-DZ" sz="3200" b="1" dirty="0">
                <a:cs typeface="Simplified Arabic" pitchFamily="2" charset="-78"/>
              </a:rPr>
            </a:br>
            <a:r>
              <a:rPr lang="ar-DZ" sz="2800" b="1" dirty="0">
                <a:cs typeface="Simplified Arabic" pitchFamily="2" charset="-78"/>
              </a:rPr>
              <a:t>كلية العلوم الإنسانية والاجتماعية </a:t>
            </a:r>
            <a:endParaRPr lang="fr-FR" sz="2800" b="1" dirty="0"/>
          </a:p>
        </p:txBody>
      </p:sp>
      <p:sp>
        <p:nvSpPr>
          <p:cNvPr id="7" name="مستطيل مستدير الزوايا 6"/>
          <p:cNvSpPr/>
          <p:nvPr/>
        </p:nvSpPr>
        <p:spPr>
          <a:xfrm>
            <a:off x="2000232" y="1500174"/>
            <a:ext cx="5429288" cy="1785950"/>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6000" b="1" dirty="0">
                <a:solidFill>
                  <a:srgbClr val="0A0ACC"/>
                </a:solidFill>
                <a:cs typeface="DecoType Naskh" pitchFamily="2" charset="-78"/>
              </a:rPr>
              <a:t>الفلسفة واليومي: </a:t>
            </a:r>
          </a:p>
          <a:p>
            <a:pPr algn="ctr"/>
            <a:r>
              <a:rPr lang="ar-DZ" sz="4000" b="1" dirty="0">
                <a:solidFill>
                  <a:srgbClr val="0A0ACC"/>
                </a:solidFill>
                <a:cs typeface="Simplified Arabic" pitchFamily="2" charset="-78"/>
              </a:rPr>
              <a:t>الإنسان و أزمة العيش</a:t>
            </a:r>
            <a:endParaRPr lang="fr-FR" sz="4000" b="1" dirty="0">
              <a:solidFill>
                <a:srgbClr val="0A0ACC"/>
              </a:solidFill>
              <a:cs typeface="Simplified Arabic" pitchFamily="2" charset="-78"/>
            </a:endParaRPr>
          </a:p>
        </p:txBody>
      </p:sp>
      <p:sp>
        <p:nvSpPr>
          <p:cNvPr id="15" name="مستطيل 14"/>
          <p:cNvSpPr/>
          <p:nvPr/>
        </p:nvSpPr>
        <p:spPr>
          <a:xfrm>
            <a:off x="2285984" y="5497282"/>
            <a:ext cx="4572032" cy="100355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400" b="1" dirty="0">
                <a:solidFill>
                  <a:schemeClr val="tx1"/>
                </a:solidFill>
                <a:cs typeface="Simplified Arabic" pitchFamily="2" charset="-78"/>
              </a:rPr>
              <a:t>من إعداد الدكتور: </a:t>
            </a:r>
            <a:r>
              <a:rPr lang="ar-DZ" sz="2400" b="1" dirty="0">
                <a:solidFill>
                  <a:srgbClr val="0A0ACC"/>
                </a:solidFill>
                <a:cs typeface="Simplified Arabic" pitchFamily="2" charset="-78"/>
              </a:rPr>
              <a:t>جمال الدين بن سليمان</a:t>
            </a:r>
          </a:p>
        </p:txBody>
      </p:sp>
      <p:sp>
        <p:nvSpPr>
          <p:cNvPr id="12" name="وسيلة شرح على شكل سحابة 11"/>
          <p:cNvSpPr/>
          <p:nvPr/>
        </p:nvSpPr>
        <p:spPr>
          <a:xfrm>
            <a:off x="6786578" y="3857628"/>
            <a:ext cx="2214546" cy="1214446"/>
          </a:xfrm>
          <a:prstGeom prst="cloudCallout">
            <a:avLst>
              <a:gd name="adj1" fmla="val -34312"/>
              <a:gd name="adj2" fmla="val -104693"/>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800" dirty="0">
                <a:latin typeface="Monotype Koufi" pitchFamily="2" charset="-78"/>
                <a:ea typeface="Monotype Koufi" pitchFamily="2" charset="-78"/>
                <a:cs typeface="PT Bold Heading" pitchFamily="2" charset="-78"/>
              </a:rPr>
              <a:t>المحاضرة: </a:t>
            </a:r>
            <a:r>
              <a:rPr lang="ar-DZ" sz="2800" dirty="0">
                <a:latin typeface="Monotype Koufi" pitchFamily="2" charset="-78"/>
                <a:ea typeface="Monotype Koufi" pitchFamily="2" charset="-78"/>
                <a:cs typeface="+mj-cs"/>
              </a:rPr>
              <a:t>(</a:t>
            </a:r>
            <a:r>
              <a:rPr lang="en-US" sz="2800" dirty="0">
                <a:latin typeface="Monotype Koufi" pitchFamily="2" charset="-78"/>
                <a:ea typeface="Monotype Koufi" pitchFamily="2" charset="-78"/>
                <a:cs typeface="+mj-cs"/>
              </a:rPr>
              <a:t>07</a:t>
            </a:r>
            <a:r>
              <a:rPr lang="ar-DZ" sz="2800" dirty="0">
                <a:latin typeface="Monotype Koufi" pitchFamily="2" charset="-78"/>
                <a:ea typeface="Monotype Koufi" pitchFamily="2" charset="-78"/>
                <a:cs typeface="+mj-cs"/>
              </a:rPr>
              <a:t>)</a:t>
            </a:r>
          </a:p>
        </p:txBody>
      </p:sp>
      <p:sp>
        <p:nvSpPr>
          <p:cNvPr id="18" name="مستطيل 17"/>
          <p:cNvSpPr/>
          <p:nvPr/>
        </p:nvSpPr>
        <p:spPr>
          <a:xfrm>
            <a:off x="1142976" y="3429000"/>
            <a:ext cx="4500594" cy="178595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200" b="1" dirty="0">
                <a:solidFill>
                  <a:srgbClr val="FF0000"/>
                </a:solidFill>
                <a:cs typeface="Simplified Arabic" pitchFamily="2" charset="-78"/>
              </a:rPr>
              <a:t>سنة ثالثة </a:t>
            </a:r>
            <a:r>
              <a:rPr lang="ar-DZ" sz="2200" b="1" dirty="0">
                <a:solidFill>
                  <a:srgbClr val="0A0ACC"/>
                </a:solidFill>
                <a:cs typeface="Simplified Arabic" pitchFamily="2" charset="-78"/>
              </a:rPr>
              <a:t>فلسفة عامة</a:t>
            </a:r>
          </a:p>
          <a:p>
            <a:pPr algn="ctr"/>
            <a:endParaRPr lang="ar-DZ" sz="1400" b="1" dirty="0">
              <a:solidFill>
                <a:srgbClr val="FF0000"/>
              </a:solidFill>
              <a:cs typeface="Simplified Arabic" pitchFamily="2" charset="-78"/>
            </a:endParaRPr>
          </a:p>
          <a:p>
            <a:pPr algn="ctr"/>
            <a:r>
              <a:rPr lang="ar-DZ" sz="2200" b="1" dirty="0">
                <a:solidFill>
                  <a:srgbClr val="FF0000"/>
                </a:solidFill>
                <a:cs typeface="Simplified Arabic" pitchFamily="2" charset="-78"/>
              </a:rPr>
              <a:t>مقرر:  </a:t>
            </a:r>
            <a:r>
              <a:rPr lang="ar-DZ" sz="2200" b="1" dirty="0">
                <a:solidFill>
                  <a:srgbClr val="0A0ACC"/>
                </a:solidFill>
                <a:cs typeface="Simplified Arabic" pitchFamily="2" charset="-78"/>
              </a:rPr>
              <a:t>الفلسفة واليومي</a:t>
            </a:r>
          </a:p>
          <a:p>
            <a:pPr algn="ctr"/>
            <a:endParaRPr lang="ar-DZ" sz="1200" b="1" dirty="0">
              <a:solidFill>
                <a:srgbClr val="0A0ACC"/>
              </a:solidFill>
              <a:cs typeface="Simplified Arabic" pitchFamily="2" charset="-78"/>
            </a:endParaRPr>
          </a:p>
          <a:p>
            <a:pPr algn="ctr"/>
            <a:r>
              <a:rPr lang="ar-DZ" sz="2200" b="1" dirty="0">
                <a:solidFill>
                  <a:srgbClr val="FF0000"/>
                </a:solidFill>
                <a:cs typeface="Simplified Arabic" pitchFamily="2" charset="-78"/>
              </a:rPr>
              <a:t>السنة الجامعية: 2024/2023</a:t>
            </a:r>
            <a:endParaRPr lang="fr-FR" sz="2200" b="1" dirty="0">
              <a:solidFill>
                <a:srgbClr val="FF0000"/>
              </a:solidFill>
              <a:cs typeface="Simplified Arabic" pitchFamily="2" charset="-78"/>
            </a:endParaRPr>
          </a:p>
        </p:txBody>
      </p:sp>
      <p:pic>
        <p:nvPicPr>
          <p:cNvPr id="1026" name="Picture 2" descr="C:\Users\Djamel\Desktop\541141_241638465937138_377928302_n.jpg"/>
          <p:cNvPicPr>
            <a:picLocks noChangeAspect="1" noChangeArrowheads="1"/>
          </p:cNvPicPr>
          <p:nvPr/>
        </p:nvPicPr>
        <p:blipFill>
          <a:blip r:embed="rId3"/>
          <a:srcRect/>
          <a:stretch>
            <a:fillRect/>
          </a:stretch>
        </p:blipFill>
        <p:spPr bwMode="auto">
          <a:xfrm>
            <a:off x="214282" y="142852"/>
            <a:ext cx="2357454" cy="1928826"/>
          </a:xfrm>
          <a:prstGeom prst="rect">
            <a:avLst/>
          </a:prstGeom>
          <a:noFill/>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0-#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fill="hold"/>
                                        <p:tgtEl>
                                          <p:spTgt spid="15"/>
                                        </p:tgtEl>
                                        <p:attrNameLst>
                                          <p:attrName>ppt_x</p:attrName>
                                        </p:attrNameLst>
                                      </p:cBhvr>
                                      <p:tavLst>
                                        <p:tav tm="0">
                                          <p:val>
                                            <p:strVal val="#ppt_x"/>
                                          </p:val>
                                        </p:tav>
                                        <p:tav tm="100000">
                                          <p:val>
                                            <p:strVal val="#ppt_x"/>
                                          </p:val>
                                        </p:tav>
                                      </p:tavLst>
                                    </p:anim>
                                    <p:anim calcmode="lin" valueType="num">
                                      <p:cBhvr additive="base">
                                        <p:cTn id="2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2" grpId="0" animBg="1"/>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وسيلة شرح على شكل سحابة 4"/>
          <p:cNvSpPr/>
          <p:nvPr/>
        </p:nvSpPr>
        <p:spPr>
          <a:xfrm>
            <a:off x="4143372" y="642918"/>
            <a:ext cx="4071966" cy="1500198"/>
          </a:xfrm>
          <a:prstGeom prst="cloudCallout">
            <a:avLst>
              <a:gd name="adj1" fmla="val -12667"/>
              <a:gd name="adj2" fmla="val 9944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200" b="1" dirty="0">
                <a:latin typeface="Traditional Arabic" pitchFamily="2" charset="-78"/>
                <a:cs typeface="Simplified Arabic" pitchFamily="2" charset="-78"/>
              </a:rPr>
              <a:t>وفي الأخير:</a:t>
            </a:r>
            <a:endParaRPr lang="fr-FR" sz="3200" b="1" dirty="0">
              <a:latin typeface="Traditional Arabic" pitchFamily="2" charset="-78"/>
              <a:cs typeface="Simplified Arabic" pitchFamily="2" charset="-78"/>
            </a:endParaRPr>
          </a:p>
        </p:txBody>
      </p:sp>
      <p:sp>
        <p:nvSpPr>
          <p:cNvPr id="6" name="مستطيل مستدير الزوايا 5"/>
          <p:cNvSpPr/>
          <p:nvPr/>
        </p:nvSpPr>
        <p:spPr>
          <a:xfrm>
            <a:off x="428596" y="3143248"/>
            <a:ext cx="8286808" cy="10715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3200" b="1" dirty="0">
                <a:latin typeface="Traditional Arabic" pitchFamily="2" charset="-78"/>
                <a:cs typeface="Traditional Arabic" pitchFamily="2" charset="-78"/>
              </a:rPr>
              <a:t>لكم منا كافة الشكر والتقدير والاحترام على حسن الإصغاء والمتابعة</a:t>
            </a:r>
            <a:endParaRPr lang="fr-FR" sz="3200" b="1" dirty="0">
              <a:latin typeface="Traditional Arabic" pitchFamily="2" charset="-78"/>
              <a:cs typeface="Traditional Arabic" pitchFamily="2" charset="-78"/>
            </a:endParaRPr>
          </a:p>
        </p:txBody>
      </p:sp>
      <p:sp>
        <p:nvSpPr>
          <p:cNvPr id="8" name="مخطط انسيابي: متعدد المستندات 7"/>
          <p:cNvSpPr/>
          <p:nvPr/>
        </p:nvSpPr>
        <p:spPr>
          <a:xfrm>
            <a:off x="2000232" y="4786322"/>
            <a:ext cx="3857652" cy="1357322"/>
          </a:xfrm>
          <a:prstGeom prst="flowChartMultidocumen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200" b="1" dirty="0">
                <a:cs typeface="Simplified Arabic" pitchFamily="2" charset="-78"/>
              </a:rPr>
              <a:t>ودمتم سالمين</a:t>
            </a:r>
            <a:endParaRPr lang="fr-FR" sz="3200" b="1" dirty="0">
              <a:cs typeface="Simplified Arabic"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2</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لو تأملنا السؤال المطروح للمناقشة، على أي نحو ينبغي أن نعيش؟ تأملاً فاحصًا، فإنّنا نكتشف أنّه يحتمل قراءتين، القراءة الأولى ستقودنا إلى </a:t>
            </a:r>
            <a:r>
              <a:rPr lang="ar-DZ" sz="2400" b="1" dirty="0">
                <a:solidFill>
                  <a:schemeClr val="tx1"/>
                </a:solidFill>
                <a:cs typeface="Simplified Arabic" pitchFamily="2" charset="-78"/>
              </a:rPr>
              <a:t>موقف معياري</a:t>
            </a:r>
            <a:r>
              <a:rPr lang="ar-DZ" sz="2400" dirty="0">
                <a:solidFill>
                  <a:schemeClr val="tx1"/>
                </a:solidFill>
                <a:cs typeface="Simplified Arabic" pitchFamily="2" charset="-78"/>
              </a:rPr>
              <a:t> وفق المنظور الأخلاقي، أما القراءة الثانية فهي تقودنا إلى موقف وجودي، وفق منظور مغاير يتجاوز المعيارية الأخلاقية، نحو </a:t>
            </a:r>
            <a:r>
              <a:rPr lang="ar-DZ" sz="2400" dirty="0" err="1">
                <a:solidFill>
                  <a:schemeClr val="tx1"/>
                </a:solidFill>
                <a:cs typeface="Simplified Arabic" pitchFamily="2" charset="-78"/>
              </a:rPr>
              <a:t>إثيقا</a:t>
            </a:r>
            <a:r>
              <a:rPr lang="ar-DZ" sz="2400" dirty="0">
                <a:solidFill>
                  <a:schemeClr val="tx1"/>
                </a:solidFill>
                <a:cs typeface="Simplified Arabic" pitchFamily="2" charset="-78"/>
              </a:rPr>
              <a:t> الوجود.</a:t>
            </a:r>
          </a:p>
        </p:txBody>
      </p:sp>
    </p:spTree>
    <p:extLst>
      <p:ext uri="{BB962C8B-B14F-4D97-AF65-F5344CB8AC3E}">
        <p14:creationId xmlns:p14="http://schemas.microsoft.com/office/powerpoint/2010/main" val="235354965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3</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في القراءة الأولى يتمحور الإشكال حول "ما ينبغي" فهذه الصيغة لها دلالة السؤال الأخلاقي </a:t>
            </a:r>
            <a:r>
              <a:rPr lang="ar-DZ" sz="2400" dirty="0" err="1">
                <a:solidFill>
                  <a:schemeClr val="tx1"/>
                </a:solidFill>
                <a:cs typeface="Simplified Arabic" pitchFamily="2" charset="-78"/>
              </a:rPr>
              <a:t>الكانطي</a:t>
            </a:r>
            <a:r>
              <a:rPr lang="ar-DZ" sz="2400" dirty="0">
                <a:solidFill>
                  <a:schemeClr val="tx1"/>
                </a:solidFill>
                <a:cs typeface="Simplified Arabic" pitchFamily="2" charset="-78"/>
              </a:rPr>
              <a:t> نفسها، ما الذي يجب علي فعله؟ وهو ما يؤسس للواجب الأخلاقي، فالكائن الأخلاقي هو الذي يمتثل للواجب، ويخضع سلوكه لقواعد أخلاقية كلية غير مشروطة بشروط الحساسية. وبالتالي فإنّ النحو أو بالأحرى الكيفية التي ينبغي العيش وفقها ليست سوى كيفية معيارية يخضع فيها الخاص أو الخصوصي، لما هو كلي وكوني. ومن ثمة فليست الأخلاقية سوى ذلك الأفق الذي يحدد معايير السلوك الإنساني التي تصيره مطابقًا للقواعد الأخلاقية، وهو ما يعني أنّ أي تصرف إمّا أن يكون تصرفًا أخلاقيًّا، وإمّا أن يكون لا أخلاقيًّا بانزياحه عن الواجب وعن القاعدة الأخلاقية المجردة.</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87145487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4</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ويمكننا وفق هذا اختزال تلك اللحظة في القاعدة التالية: "ينبغي أن نعيش على نحو يمتثل فيه سلوكنا المعيش للقواعد الأخلاقية" يفضي بنا هذا الجواب إلى معيارية صارمة، لكنه لا يحل إشكال "الوجود الإنساني" باعتباره "وجودًا معيشًا"، ذلك لأنّ الحل الذي يفترضه يستهدف </a:t>
            </a:r>
            <a:r>
              <a:rPr lang="ar-DZ" sz="2400" dirty="0">
                <a:solidFill>
                  <a:schemeClr val="tx1"/>
                </a:solidFill>
                <a:highlight>
                  <a:srgbClr val="FFFF00"/>
                </a:highlight>
                <a:cs typeface="Simplified Arabic" pitchFamily="2" charset="-78"/>
              </a:rPr>
              <a:t>الإنسان لا بوصفه جسدًا، وإنّما بوصفه عقلاً منزهًا، </a:t>
            </a:r>
            <a:r>
              <a:rPr lang="ar-DZ" sz="2400" dirty="0">
                <a:solidFill>
                  <a:schemeClr val="tx1"/>
                </a:solidFill>
                <a:cs typeface="Simplified Arabic" pitchFamily="2" charset="-78"/>
              </a:rPr>
              <a:t>أو إرادة محضة من غير مضمون حسي أو وجداني، فالامتثال للواجب يفقد قيمته الأخلاقية بالنسبة إلى كانط حينما يكون دافعه الميل أو الرغبة أو حين يكون مشروطًا بمنفعة ذاتية. إنّ هذا المأزق الذي يفصل الكائن العاقل عن جسده، هو أساس كون الأخلاق في عمومها لا تجيبنا عن سؤال </a:t>
            </a:r>
            <a:r>
              <a:rPr lang="ar-DZ" sz="2400" b="1" dirty="0">
                <a:solidFill>
                  <a:schemeClr val="tx1"/>
                </a:solidFill>
                <a:cs typeface="Simplified Arabic" pitchFamily="2" charset="-78"/>
              </a:rPr>
              <a:t>الكيف</a:t>
            </a:r>
            <a:r>
              <a:rPr lang="ar-DZ" sz="2400" dirty="0">
                <a:solidFill>
                  <a:schemeClr val="tx1"/>
                </a:solidFill>
                <a:cs typeface="Simplified Arabic" pitchFamily="2" charset="-78"/>
              </a:rPr>
              <a:t>، لأنّها ظلت منذ تأسيسها وحتى اللحظة </a:t>
            </a:r>
            <a:r>
              <a:rPr lang="ar-DZ" sz="2400" dirty="0" err="1">
                <a:solidFill>
                  <a:schemeClr val="tx1"/>
                </a:solidFill>
                <a:cs typeface="Simplified Arabic" pitchFamily="2" charset="-78"/>
              </a:rPr>
              <a:t>الكانطية</a:t>
            </a:r>
            <a:r>
              <a:rPr lang="ar-DZ" sz="2400" dirty="0">
                <a:solidFill>
                  <a:schemeClr val="tx1"/>
                </a:solidFill>
                <a:cs typeface="Simplified Arabic" pitchFamily="2" charset="-78"/>
              </a:rPr>
              <a:t> باستثناء اللحظتين الأبيقورية والرواقية، تنظر للإنسان لا جسدًا وبنية مركبة أساسها الرغبة، وإنّما بوصفه روحًا تتحدد أخلاقيتها بنفيها للميول الذاتية، والرغبات الحسية، وقمعها لمتع الجسد وملذاته. وهي لذلك تؤسس نوعًا للطهرانية التي تقود إلى اختزال الجسد وإرجاعه مغتربًا عن عالمه المعيش.</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130860100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914340"/>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5</a:t>
            </a:fld>
            <a:endParaRPr lang="ar-SA" sz="2000" b="1" dirty="0">
              <a:solidFill>
                <a:srgbClr val="FF0000"/>
              </a:solidFill>
              <a:cs typeface="+mj-cs"/>
            </a:endParaRPr>
          </a:p>
        </p:txBody>
      </p:sp>
      <p:sp>
        <p:nvSpPr>
          <p:cNvPr id="12" name="وسيلة شرح على شكل سحابة 11"/>
          <p:cNvSpPr/>
          <p:nvPr/>
        </p:nvSpPr>
        <p:spPr>
          <a:xfrm>
            <a:off x="4320480" y="5708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120695"/>
            <a:ext cx="8640960" cy="516582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وبالتالي لم تستطع الأخلاق عمومًا أن تجيب عن سؤال الكيف، وإنّما ظلت جوابًا عن سؤال </a:t>
            </a:r>
            <a:r>
              <a:rPr lang="ar-DZ" sz="2400" b="1" dirty="0">
                <a:solidFill>
                  <a:schemeClr val="tx1"/>
                </a:solidFill>
                <a:cs typeface="Simplified Arabic" pitchFamily="2" charset="-78"/>
              </a:rPr>
              <a:t>ما الذي يجب أن يفعله الإنسان ليكون أخلاقيًّا</a:t>
            </a:r>
            <a:r>
              <a:rPr lang="ar-DZ" sz="2400" dirty="0">
                <a:solidFill>
                  <a:schemeClr val="tx1"/>
                </a:solidFill>
                <a:cs typeface="Simplified Arabic" pitchFamily="2" charset="-78"/>
              </a:rPr>
              <a:t>، ويكتسب فعله قيمة فاضلة. بينما تتميز </a:t>
            </a:r>
            <a:r>
              <a:rPr lang="ar-DZ" sz="2400" dirty="0" err="1">
                <a:solidFill>
                  <a:schemeClr val="tx1"/>
                </a:solidFill>
                <a:cs typeface="Simplified Arabic" pitchFamily="2" charset="-78"/>
              </a:rPr>
              <a:t>الإيتيقا</a:t>
            </a:r>
            <a:r>
              <a:rPr lang="ar-DZ" sz="2400" dirty="0">
                <a:solidFill>
                  <a:schemeClr val="tx1"/>
                </a:solidFill>
                <a:cs typeface="Simplified Arabic" pitchFamily="2" charset="-78"/>
              </a:rPr>
              <a:t> بوصفها علمًا وفنًّا يعيد تأسيس الأخلاق لا وفق ما ينبغي فعله </a:t>
            </a:r>
            <a:r>
              <a:rPr lang="ar-DZ" sz="2400" b="1" dirty="0">
                <a:solidFill>
                  <a:schemeClr val="tx1"/>
                </a:solidFill>
                <a:highlight>
                  <a:srgbClr val="FFFF00"/>
                </a:highlight>
                <a:cs typeface="Simplified Arabic" pitchFamily="2" charset="-78"/>
              </a:rPr>
              <a:t>ولكن وفق كيفية يغدو من خلالها الفعل الأخلاقي تعبيرًا عن رغبة الإنسان بما هو ذات جسدية خاصة، تلتقي برغبات ذوات أخرى راغبة، وبالتالي تغدو تعبيرًا عن كيفية من الكيفيات الذاتية الإنسانية المشتركة عمومًا</a:t>
            </a:r>
            <a:r>
              <a:rPr lang="ar-DZ" sz="2400" b="1" dirty="0">
                <a:solidFill>
                  <a:schemeClr val="tx1"/>
                </a:solidFill>
                <a:cs typeface="Simplified Arabic" pitchFamily="2" charset="-78"/>
              </a:rPr>
              <a:t>. </a:t>
            </a:r>
            <a:r>
              <a:rPr lang="ar-DZ" sz="2400" dirty="0">
                <a:solidFill>
                  <a:schemeClr val="tx1"/>
                </a:solidFill>
                <a:cs typeface="Simplified Arabic" pitchFamily="2" charset="-78"/>
              </a:rPr>
              <a:t>لا يمكننا الوقوف على الموضوع إلا إذا وقفنا على مفاهيم الحياة اليومية و أزمة العيش، و من ثم الحديث عن اليومي ضمن هذه المفاهيم وموقع الإنسان ضمنها، </a:t>
            </a:r>
            <a:r>
              <a:rPr lang="ar-DZ" sz="2400" b="1" dirty="0">
                <a:solidFill>
                  <a:schemeClr val="tx1"/>
                </a:solidFill>
                <a:cs typeface="Simplified Arabic" pitchFamily="2" charset="-78"/>
              </a:rPr>
              <a:t>فالحياة اليومية </a:t>
            </a:r>
            <a:r>
              <a:rPr lang="ar-DZ" sz="2400" dirty="0">
                <a:solidFill>
                  <a:schemeClr val="tx1"/>
                </a:solidFill>
                <a:cs typeface="Simplified Arabic" pitchFamily="2" charset="-78"/>
              </a:rPr>
              <a:t>هي عبارة تستخدم للإشارة إلى الطريقة (أو النمط) التي يعيش بها أو يمكن أن يتصرف بها عادة شخص ما أو فرد ما أو جماعة أو مجتمع ما، وكيف يفكر، ويشعر على أساس يومي. الفكرة تنطوي على تعريف الذات، وكيف يمكن للناس وضع تصور للعلاقات مع العالم والآخرين، مفهوم الحياة اليومية الطبيعية يمكن أن تكون تلك القواعد الاجتماعية والنفسية للخيارات السلوكية، والأفكار والمعتقدات. فالحياة اليومية يمكن وصفها بأنها الحياة الدنيوية، وحياة الروتين اليومي المتلاحقة بأيام السنة، أو تلك الحياة الطبيعية والمعتادة بشكل عام.</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262767558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6</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فأزمات الحياة اليومية أو اليومي كغيرها من الأزمات عبارة عن أي نوع من الطوارئ أو حدوث خلل خطير ومفاجئ في النظام اليومي، أي مجموعة الظروف والأحداث المفاجئة التي تنطوي على تهديد واضح للوضع الراهن المستقر في طبيعة الأشياء. </a:t>
            </a:r>
          </a:p>
          <a:p>
            <a:pPr algn="just"/>
            <a:r>
              <a:rPr lang="ar-DZ" sz="2400" dirty="0">
                <a:solidFill>
                  <a:schemeClr val="tx1"/>
                </a:solidFill>
                <a:cs typeface="Simplified Arabic" pitchFamily="2" charset="-78"/>
              </a:rPr>
              <a:t>كما أن أسباب نشوء أزمات اليومي كثيرة منها الفقر والتخلف والجهل والعوز والفتنة والأمراض والتعليم المحدود وندرة الموارد وتدهور البيئة والكوارث الطبيعية والنمو السكاني والتطرف والجريمة المنظمة والبطالة كل هذه الأمور تشكل أرضاً خصبة لنشوء الأزمات، كما تمثل بذرة النزاعات وعدم الاستقرار في كثير من الأحيان كما ان سوء الفهم والإدراك أو سوء التقدير والتقييم أو الرغبة في الابتزاز واستعراض القوة وتعارض المصالح.</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230329567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7</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وأن لكل أزمة أداء وسلوك ومن خلالهما يمكن معرفة عناصر شدتها وقوتها والمصدر المنفذ لها وكيفية التعامل معها لمواجهة الأزمة ، </a:t>
            </a:r>
            <a:r>
              <a:rPr lang="ar-DZ" sz="2400" dirty="0">
                <a:solidFill>
                  <a:schemeClr val="tx1"/>
                </a:solidFill>
                <a:highlight>
                  <a:srgbClr val="FFFF00"/>
                </a:highlight>
                <a:cs typeface="Simplified Arabic" pitchFamily="2" charset="-78"/>
              </a:rPr>
              <a:t>وبما أن لكل شيء سبباً فإن هناك عوامل تتسبب في  وجود الأزمة، فهي لا تنشأ مجزأة، وليست وليدة اللحظة، ولكنها نتاج تفاعل أسباب وعوامل نشأت قبل ظهور الأزمة، </a:t>
            </a:r>
            <a:r>
              <a:rPr lang="ar-DZ" sz="2400" dirty="0">
                <a:solidFill>
                  <a:schemeClr val="tx1"/>
                </a:solidFill>
                <a:cs typeface="Simplified Arabic" pitchFamily="2" charset="-78"/>
              </a:rPr>
              <a:t>وتتعدد الأسباب التي تؤدي إلى نشوب الأزمة، كما أن الأزمات تنشب من أجل  الموارد كالمياه والغذاء والمراعي والصراع من أجل التوسع السكاني، وأزمات الانفجار السكاني، وأزمات النظام الرأسمالي والصراع الأيديولوجي والاجتماعي، والصراع على الأسواق ومصادر المواد الأولية، والصراع السياسي على السلطة بين الأحزاب المختلفة كذلك الصراع على الهيبة والنفوذ بالإضافة إلى الأسباب الاجتماعية والاقتصادية للصراع.</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139669707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1196752"/>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8</a:t>
            </a:fld>
            <a:endParaRPr lang="ar-SA" sz="2000" b="1" dirty="0">
              <a:solidFill>
                <a:srgbClr val="FF0000"/>
              </a:solidFill>
              <a:cs typeface="+mj-cs"/>
            </a:endParaRPr>
          </a:p>
        </p:txBody>
      </p:sp>
      <p:sp>
        <p:nvSpPr>
          <p:cNvPr id="12" name="وسيلة شرح على شكل سحابة 11"/>
          <p:cNvSpPr/>
          <p:nvPr/>
        </p:nvSpPr>
        <p:spPr>
          <a:xfrm>
            <a:off x="4248497" y="215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279465"/>
            <a:ext cx="8640960" cy="5007055"/>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dirty="0">
                <a:solidFill>
                  <a:schemeClr val="tx1"/>
                </a:solidFill>
                <a:cs typeface="Simplified Arabic" pitchFamily="2" charset="-78"/>
              </a:rPr>
              <a:t>فالحديث عن اليومي يعني الحديث عن الإنسان ضمن هذا اليومي، وما ينجرّ عنه من إشكاليات ترتبط أساسا بحياة هذا الإنسان وعيشه، وعليه يمكننا التساؤل: </a:t>
            </a:r>
          </a:p>
          <a:p>
            <a:pPr algn="just"/>
            <a:r>
              <a:rPr lang="ar-DZ" sz="2400" dirty="0">
                <a:solidFill>
                  <a:schemeClr val="tx1"/>
                </a:solidFill>
                <a:cs typeface="Simplified Arabic" pitchFamily="2" charset="-78"/>
              </a:rPr>
              <a:t>ما علاقة اليومي </a:t>
            </a:r>
            <a:r>
              <a:rPr lang="ar-DZ" sz="2400" dirty="0">
                <a:solidFill>
                  <a:schemeClr val="tx1"/>
                </a:solidFill>
                <a:highlight>
                  <a:srgbClr val="FFFF00"/>
                </a:highlight>
                <a:cs typeface="Simplified Arabic" pitchFamily="2" charset="-78"/>
              </a:rPr>
              <a:t>بإشكالية الحياة وأزمة العيش </a:t>
            </a:r>
            <a:r>
              <a:rPr lang="ar-DZ" sz="2400" dirty="0">
                <a:solidFill>
                  <a:schemeClr val="tx1"/>
                </a:solidFill>
                <a:cs typeface="Simplified Arabic" pitchFamily="2" charset="-78"/>
              </a:rPr>
              <a:t>لدى الإنسان؟ فهل معرفة الإنسان باليومي ومقتضياته من شأنه أن يساعده على فهم إشكالية الحياة والوعي بأزمة العيش وكل تفرعاتها؟</a:t>
            </a:r>
          </a:p>
          <a:p>
            <a:pPr algn="just"/>
            <a:r>
              <a:rPr lang="ar-DZ" sz="2400" dirty="0">
                <a:solidFill>
                  <a:schemeClr val="tx1"/>
                </a:solidFill>
                <a:cs typeface="Simplified Arabic" pitchFamily="2" charset="-78"/>
              </a:rPr>
              <a:t>يمكننا تقديم الإجابة عن هذه التساؤلات من خلال الحديث عن مختلف الأزمات التي تعترض حياة الإنسان في يومياته، كأزمة </a:t>
            </a:r>
            <a:r>
              <a:rPr lang="ar-DZ" sz="2400" b="1" dirty="0">
                <a:solidFill>
                  <a:schemeClr val="tx1"/>
                </a:solidFill>
                <a:highlight>
                  <a:srgbClr val="FFFF00"/>
                </a:highlight>
                <a:cs typeface="Simplified Arabic" pitchFamily="2" charset="-78"/>
              </a:rPr>
              <a:t>العيش</a:t>
            </a:r>
            <a:r>
              <a:rPr lang="ar-DZ" sz="2400" dirty="0">
                <a:solidFill>
                  <a:schemeClr val="tx1"/>
                </a:solidFill>
                <a:cs typeface="Simplified Arabic" pitchFamily="2" charset="-78"/>
              </a:rPr>
              <a:t> وأزمة </a:t>
            </a:r>
            <a:r>
              <a:rPr lang="ar-DZ" sz="2400" b="1" dirty="0">
                <a:solidFill>
                  <a:schemeClr val="tx1"/>
                </a:solidFill>
                <a:highlight>
                  <a:srgbClr val="FFFF00"/>
                </a:highlight>
                <a:cs typeface="Simplified Arabic" pitchFamily="2" charset="-78"/>
              </a:rPr>
              <a:t>التعبير</a:t>
            </a:r>
            <a:r>
              <a:rPr lang="ar-DZ" sz="2400" dirty="0">
                <a:solidFill>
                  <a:schemeClr val="tx1"/>
                </a:solidFill>
                <a:cs typeface="Simplified Arabic" pitchFamily="2" charset="-78"/>
              </a:rPr>
              <a:t> وأزمة </a:t>
            </a:r>
            <a:r>
              <a:rPr lang="ar-DZ" sz="2400" b="1" dirty="0">
                <a:solidFill>
                  <a:schemeClr val="tx1"/>
                </a:solidFill>
                <a:highlight>
                  <a:srgbClr val="FFFF00"/>
                </a:highlight>
                <a:cs typeface="Simplified Arabic" pitchFamily="2" charset="-78"/>
              </a:rPr>
              <a:t>الحكم</a:t>
            </a:r>
            <a:r>
              <a:rPr lang="ar-DZ" sz="2400" dirty="0">
                <a:solidFill>
                  <a:schemeClr val="tx1"/>
                </a:solidFill>
                <a:cs typeface="Simplified Arabic" pitchFamily="2" charset="-78"/>
              </a:rPr>
              <a:t> وأزمة </a:t>
            </a:r>
            <a:r>
              <a:rPr lang="ar-DZ" sz="2400" b="1" dirty="0">
                <a:solidFill>
                  <a:schemeClr val="tx1"/>
                </a:solidFill>
                <a:highlight>
                  <a:srgbClr val="FFFF00"/>
                </a:highlight>
                <a:cs typeface="Simplified Arabic" pitchFamily="2" charset="-78"/>
              </a:rPr>
              <a:t>العواطف</a:t>
            </a:r>
            <a:r>
              <a:rPr lang="ar-DZ" sz="2400" dirty="0">
                <a:solidFill>
                  <a:schemeClr val="tx1"/>
                </a:solidFill>
                <a:cs typeface="Simplified Arabic" pitchFamily="2" charset="-78"/>
              </a:rPr>
              <a:t> وغيرها من الأزمات.</a:t>
            </a:r>
            <a:endParaRPr lang="fr-FR" sz="2400" dirty="0">
              <a:solidFill>
                <a:schemeClr val="tx1"/>
              </a:solidFill>
              <a:cs typeface="Simplified Arabic" pitchFamily="2" charset="-78"/>
            </a:endParaRPr>
          </a:p>
        </p:txBody>
      </p:sp>
    </p:spTree>
    <p:extLst>
      <p:ext uri="{BB962C8B-B14F-4D97-AF65-F5344CB8AC3E}">
        <p14:creationId xmlns:p14="http://schemas.microsoft.com/office/powerpoint/2010/main" val="300180501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0"/>
            <a:ext cx="4320480" cy="935110"/>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9</a:t>
            </a:fld>
            <a:endParaRPr lang="ar-SA" sz="2000" b="1" dirty="0">
              <a:solidFill>
                <a:srgbClr val="FF0000"/>
              </a:solidFill>
              <a:cs typeface="+mj-cs"/>
            </a:endParaRPr>
          </a:p>
        </p:txBody>
      </p:sp>
      <p:sp>
        <p:nvSpPr>
          <p:cNvPr id="12" name="وسيلة شرح على شكل سحابة 11"/>
          <p:cNvSpPr/>
          <p:nvPr/>
        </p:nvSpPr>
        <p:spPr>
          <a:xfrm>
            <a:off x="4211960" y="77854"/>
            <a:ext cx="4752528" cy="857256"/>
          </a:xfrm>
          <a:prstGeom prst="cloudCallout">
            <a:avLst>
              <a:gd name="adj1" fmla="val 26265"/>
              <a:gd name="adj2" fmla="val 6499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الإنسان و أزمة العيش</a:t>
            </a:r>
            <a:endParaRPr lang="fr-FR" sz="2400" b="1" dirty="0">
              <a:solidFill>
                <a:srgbClr val="0A0ACC"/>
              </a:solidFill>
              <a:cs typeface="Simplified Arabic" pitchFamily="2" charset="-78"/>
            </a:endParaRPr>
          </a:p>
        </p:txBody>
      </p:sp>
      <p:sp>
        <p:nvSpPr>
          <p:cNvPr id="14" name="مستطيل 13"/>
          <p:cNvSpPr/>
          <p:nvPr/>
        </p:nvSpPr>
        <p:spPr>
          <a:xfrm>
            <a:off x="251520" y="1012965"/>
            <a:ext cx="8640960" cy="52735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200" dirty="0">
                <a:solidFill>
                  <a:schemeClr val="tx1"/>
                </a:solidFill>
                <a:cs typeface="Simplified Arabic" pitchFamily="2" charset="-78"/>
              </a:rPr>
              <a:t>ينبني أسلوب عيش </a:t>
            </a:r>
            <a:r>
              <a:rPr lang="ar-DZ" sz="2200" dirty="0" err="1">
                <a:solidFill>
                  <a:schemeClr val="tx1"/>
                </a:solidFill>
                <a:cs typeface="Simplified Arabic" pitchFamily="2" charset="-78"/>
              </a:rPr>
              <a:t>التذاوت</a:t>
            </a:r>
            <a:r>
              <a:rPr lang="ar-DZ" sz="2200" dirty="0">
                <a:solidFill>
                  <a:schemeClr val="tx1"/>
                </a:solidFill>
                <a:cs typeface="Simplified Arabic" pitchFamily="2" charset="-78"/>
              </a:rPr>
              <a:t> المشترك على الوعي بالآخر، أي على حياة الوعي الذي يندرج ضمن نسق يعلي من شأن إمكانية التفاعل بين الإرادات الحرة التي لا يُرضي رغباتها سوى العيش داخل أفق ديمقراطي، ذلك لأنّ الإرادة المشتركة هي المعنية بمصيرها. ومن خلال الاختيارات الإستراتيجية التي تبني من خلالها أفقها التاريخي، الذي يجعلها منتمية للفضاء الكوني للإنسانية أي لهذا الروح الكوني الذي يجعل العيش المشترك ممكنًا، ذلك لأنّه عيش وفق مقتضى روح المدينة/الدولة، ومن ثمة لن تغدو كيفية العيش تصريفًا لإرادة الاستحواذ والتملك التي تجهز على اختيارات الذاتية المشتركة، لصالح ذات مطلقة أو طائفة مهيمنة، لتتحكم في مصير مجتمع ما، بل على العكس من ذلك سيغدو أسلوب العيش فنًّا لتدبير الحياة اليقظة، يتمثل هذا العيش في المواطنة والسلوك المدني أي العيش وفق مقتضى الحق والواجب، أي وفق مقتضى العقل، بما يفرضه على الذاتية المشتركة من احترام لقواعد المدينة، إنّه الاحترام الذي لا يعني فقط الاعتراف ما بين الذوات التي تتقاسم العيش، وإنّما يعني ترسيخ المسؤولية بما يمنح المعنى أو القيمة لفن الحياة داخل المدينة، فبغياب المسؤولية تبدو المدينة بلا معنى أو قيمة، تعيش على نحو غفل، الذي ليس عيشًا وفق فوضى خلاقة (تحدث بعد سقوط الأنظمة الشمولية غالبًا، لكن سرعان ما تعيد بناء نظام جديد يستجيب لأفق مغاير)، وإنّما هو عيش وفق قطيع لا يرى أبعد مما هو عليه، ولا يعنيه بتاتًا ذلك الآخر الذي يشاركه العيش، ليس في عيش القطيع وعي بالذات أو اعتراف بالآخر..</a:t>
            </a:r>
            <a:endParaRPr lang="fr-FR" sz="2200" dirty="0">
              <a:solidFill>
                <a:schemeClr val="tx1"/>
              </a:solidFill>
              <a:cs typeface="Simplified Arabic" pitchFamily="2" charset="-78"/>
            </a:endParaRPr>
          </a:p>
        </p:txBody>
      </p:sp>
    </p:spTree>
    <p:extLst>
      <p:ext uri="{BB962C8B-B14F-4D97-AF65-F5344CB8AC3E}">
        <p14:creationId xmlns:p14="http://schemas.microsoft.com/office/powerpoint/2010/main" val="58388759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17135</TotalTime>
  <Words>1290</Words>
  <Application>Microsoft Office PowerPoint</Application>
  <PresentationFormat>On-screen Show (4:3)</PresentationFormat>
  <Paragraphs>58</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Monotype Koufi</vt:lpstr>
      <vt:lpstr>Traditional Arabic</vt: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Djoual Mohammed Said</dc:creator>
  <cp:lastModifiedBy>Pc Occas</cp:lastModifiedBy>
  <cp:revision>1007</cp:revision>
  <dcterms:created xsi:type="dcterms:W3CDTF">2010-05-30T17:04:18Z</dcterms:created>
  <dcterms:modified xsi:type="dcterms:W3CDTF">2024-05-25T22:34:27Z</dcterms:modified>
</cp:coreProperties>
</file>