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0"/>
  </p:notesMasterIdLst>
  <p:handoutMasterIdLst>
    <p:handoutMasterId r:id="rId11"/>
  </p:handoutMasterIdLst>
  <p:sldIdLst>
    <p:sldId id="324" r:id="rId2"/>
    <p:sldId id="259" r:id="rId3"/>
    <p:sldId id="365" r:id="rId4"/>
    <p:sldId id="397" r:id="rId5"/>
    <p:sldId id="398" r:id="rId6"/>
    <p:sldId id="399" r:id="rId7"/>
    <p:sldId id="400" r:id="rId8"/>
    <p:sldId id="313"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70CB"/>
    <a:srgbClr val="86AFE6"/>
    <a:srgbClr val="7EC472"/>
    <a:srgbClr val="E08DF7"/>
    <a:srgbClr val="876CFA"/>
    <a:srgbClr val="A50DB1"/>
    <a:srgbClr val="CC66FF"/>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04/02/2024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04/02/2024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1st year Master: Entrepreneurship </a:t>
            </a:r>
            <a:r>
              <a:rPr lang="en-US" sz="2800" b="1" dirty="0" smtClean="0">
                <a:solidFill>
                  <a:schemeClr val="tx1"/>
                </a:solidFill>
              </a:rPr>
              <a:t> </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smtClean="0">
                <a:solidFill>
                  <a:schemeClr val="accent4">
                    <a:lumMod val="10000"/>
                  </a:schemeClr>
                </a:solidFill>
              </a:rPr>
              <a:t>Assistant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smtClean="0">
                <a:solidFill>
                  <a:schemeClr val="accent3"/>
                </a:solidFill>
              </a:rPr>
              <a:t>Course </a:t>
            </a:r>
            <a:r>
              <a:rPr lang="en-US" sz="3200" b="1" i="1" smtClean="0">
                <a:solidFill>
                  <a:schemeClr val="accent3"/>
                </a:solidFill>
              </a:rPr>
              <a:t>II:</a:t>
            </a:r>
            <a:endParaRPr lang="en-US" sz="3200" b="1" i="1" dirty="0" smtClean="0">
              <a:solidFill>
                <a:schemeClr val="accent3"/>
              </a:solidFill>
            </a:endParaRPr>
          </a:p>
          <a:p>
            <a:pPr algn="ctr"/>
            <a:r>
              <a:rPr lang="en-US" sz="3200" b="1" i="1" dirty="0" smtClean="0">
                <a:solidFill>
                  <a:schemeClr val="accent3"/>
                </a:solidFill>
              </a:rPr>
              <a:t> </a:t>
            </a:r>
            <a:r>
              <a:rPr lang="en-US" sz="2800" b="1" dirty="0"/>
              <a:t>Entrepreneurial Skills </a:t>
            </a: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14" name="Arrondir un rectangle avec un coin diagonal 13"/>
          <p:cNvSpPr/>
          <p:nvPr/>
        </p:nvSpPr>
        <p:spPr>
          <a:xfrm>
            <a:off x="500034" y="384775"/>
            <a:ext cx="8215370" cy="108012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Entrepreneurial Skills You</a:t>
            </a:r>
            <a:r>
              <a:rPr lang="en-US" sz="2400" dirty="0">
                <a:solidFill>
                  <a:schemeClr val="tx1"/>
                </a:solidFill>
              </a:rPr>
              <a:t> </a:t>
            </a:r>
            <a:r>
              <a:rPr lang="en-US" sz="2400" b="1" dirty="0">
                <a:solidFill>
                  <a:schemeClr val="tx1"/>
                </a:solidFill>
              </a:rPr>
              <a:t>Must Have for Success</a:t>
            </a:r>
            <a:endParaRPr lang="fr-FR" sz="2400" dirty="0">
              <a:solidFill>
                <a:schemeClr val="tx1"/>
              </a:solidFill>
            </a:endParaRPr>
          </a:p>
        </p:txBody>
      </p:sp>
      <p:sp>
        <p:nvSpPr>
          <p:cNvPr id="2" name="Rectangle 1"/>
          <p:cNvSpPr/>
          <p:nvPr/>
        </p:nvSpPr>
        <p:spPr>
          <a:xfrm>
            <a:off x="1043608" y="1700808"/>
            <a:ext cx="7671796"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 skill is an ability that’s learned through training and practice</a:t>
            </a:r>
            <a:endParaRPr lang="fr-FR" sz="2400" dirty="0"/>
          </a:p>
        </p:txBody>
      </p:sp>
      <p:sp>
        <p:nvSpPr>
          <p:cNvPr id="7" name="Rectangle 6"/>
          <p:cNvSpPr/>
          <p:nvPr/>
        </p:nvSpPr>
        <p:spPr>
          <a:xfrm>
            <a:off x="1043608" y="3284984"/>
            <a:ext cx="7671796"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 </a:t>
            </a:r>
            <a:r>
              <a:rPr lang="en-US" sz="2400" dirty="0"/>
              <a:t>An aptitude is a natural ability to do a particular type of work or activity well.</a:t>
            </a:r>
            <a:endParaRPr lang="fr-FR" sz="2400" dirty="0"/>
          </a:p>
        </p:txBody>
      </p:sp>
      <p:sp>
        <p:nvSpPr>
          <p:cNvPr id="8" name="Rectangle 7"/>
          <p:cNvSpPr/>
          <p:nvPr/>
        </p:nvSpPr>
        <p:spPr>
          <a:xfrm>
            <a:off x="1043608" y="4797152"/>
            <a:ext cx="7671796"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An attitude is a way of viewing or thinking about something that affects how you feel about it. Entrepreneurs tend to be people with positive attitudes.</a:t>
            </a:r>
            <a:endParaRPr lang="fr-FR" sz="2400" dirty="0"/>
          </a:p>
        </p:txBody>
      </p:sp>
    </p:spTree>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3" name="Arrondir un rectangle avec un coin diagonal 2"/>
          <p:cNvSpPr/>
          <p:nvPr/>
        </p:nvSpPr>
        <p:spPr>
          <a:xfrm>
            <a:off x="323528" y="1347515"/>
            <a:ext cx="3240360" cy="120060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b="1" dirty="0" err="1">
                <a:solidFill>
                  <a:schemeClr val="tx1"/>
                </a:solidFill>
              </a:rPr>
              <a:t>Personal</a:t>
            </a:r>
            <a:r>
              <a:rPr lang="fr-FR" sz="2400" b="1" dirty="0">
                <a:solidFill>
                  <a:schemeClr val="tx1"/>
                </a:solidFill>
              </a:rPr>
              <a:t> </a:t>
            </a:r>
            <a:r>
              <a:rPr lang="fr-FR" sz="2400" b="1" dirty="0" err="1">
                <a:solidFill>
                  <a:schemeClr val="tx1"/>
                </a:solidFill>
              </a:rPr>
              <a:t>Characterisitics</a:t>
            </a:r>
            <a:r>
              <a:rPr lang="fr-FR" sz="2400" b="1" dirty="0">
                <a:solidFill>
                  <a:schemeClr val="tx1"/>
                </a:solidFill>
              </a:rPr>
              <a:t> </a:t>
            </a:r>
            <a:endParaRPr lang="fr-FR" sz="2300" b="1"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323527" y="4216798"/>
            <a:ext cx="3107341"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smtClean="0">
                <a:solidFill>
                  <a:schemeClr val="tx1"/>
                </a:solidFill>
              </a:rPr>
              <a:t>Skills</a:t>
            </a:r>
            <a:endParaRPr lang="fr-FR" sz="2300" b="1" dirty="0">
              <a:solidFill>
                <a:schemeClr val="tx1"/>
              </a:solidFill>
            </a:endParaRPr>
          </a:p>
        </p:txBody>
      </p:sp>
      <p:sp>
        <p:nvSpPr>
          <p:cNvPr id="11" name="Arrondir un rectangle avec un coin diagonal 10"/>
          <p:cNvSpPr/>
          <p:nvPr/>
        </p:nvSpPr>
        <p:spPr>
          <a:xfrm>
            <a:off x="3779912" y="1235200"/>
            <a:ext cx="5364088" cy="2625847"/>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smtClean="0">
                <a:solidFill>
                  <a:schemeClr val="tx1"/>
                </a:solidFill>
              </a:rPr>
              <a:t> </a:t>
            </a:r>
            <a:r>
              <a:rPr lang="fr-FR" sz="2400" dirty="0">
                <a:solidFill>
                  <a:schemeClr val="tx1"/>
                </a:solidFill>
              </a:rPr>
              <a:t>Courage  </a:t>
            </a:r>
            <a:r>
              <a:rPr lang="fr-FR" sz="2400" dirty="0" err="1">
                <a:solidFill>
                  <a:schemeClr val="tx1"/>
                </a:solidFill>
              </a:rPr>
              <a:t>Creativity</a:t>
            </a:r>
            <a:r>
              <a:rPr lang="fr-FR" sz="2400" dirty="0">
                <a:solidFill>
                  <a:schemeClr val="tx1"/>
                </a:solidFill>
              </a:rPr>
              <a:t>  </a:t>
            </a:r>
            <a:r>
              <a:rPr lang="fr-FR" sz="2400" dirty="0" err="1">
                <a:solidFill>
                  <a:schemeClr val="tx1"/>
                </a:solidFill>
              </a:rPr>
              <a:t>Curiosity</a:t>
            </a:r>
            <a:r>
              <a:rPr lang="fr-FR" sz="2400" dirty="0">
                <a:solidFill>
                  <a:schemeClr val="tx1"/>
                </a:solidFill>
              </a:rPr>
              <a:t>  </a:t>
            </a:r>
            <a:r>
              <a:rPr lang="fr-FR" sz="2400" dirty="0" err="1">
                <a:solidFill>
                  <a:schemeClr val="tx1"/>
                </a:solidFill>
              </a:rPr>
              <a:t>Determination</a:t>
            </a:r>
            <a:r>
              <a:rPr lang="fr-FR" sz="2400" dirty="0">
                <a:solidFill>
                  <a:schemeClr val="tx1"/>
                </a:solidFill>
              </a:rPr>
              <a:t>  Discipline  </a:t>
            </a:r>
            <a:r>
              <a:rPr lang="fr-FR" sz="2400" dirty="0" err="1">
                <a:solidFill>
                  <a:schemeClr val="tx1"/>
                </a:solidFill>
              </a:rPr>
              <a:t>Empathy</a:t>
            </a:r>
            <a:r>
              <a:rPr lang="fr-FR" sz="2400" dirty="0">
                <a:solidFill>
                  <a:schemeClr val="tx1"/>
                </a:solidFill>
              </a:rPr>
              <a:t>  </a:t>
            </a:r>
            <a:r>
              <a:rPr lang="fr-FR" sz="2400" dirty="0" err="1">
                <a:solidFill>
                  <a:schemeClr val="tx1"/>
                </a:solidFill>
              </a:rPr>
              <a:t>Enthusiasm</a:t>
            </a:r>
            <a:r>
              <a:rPr lang="fr-FR" sz="2400" dirty="0">
                <a:solidFill>
                  <a:schemeClr val="tx1"/>
                </a:solidFill>
              </a:rPr>
              <a:t>  </a:t>
            </a:r>
            <a:r>
              <a:rPr lang="fr-FR" sz="2400" dirty="0" err="1">
                <a:solidFill>
                  <a:schemeClr val="tx1"/>
                </a:solidFill>
              </a:rPr>
              <a:t>Flexibility</a:t>
            </a:r>
            <a:r>
              <a:rPr lang="fr-FR" sz="2400" dirty="0">
                <a:solidFill>
                  <a:schemeClr val="tx1"/>
                </a:solidFill>
              </a:rPr>
              <a:t>  </a:t>
            </a:r>
            <a:r>
              <a:rPr lang="fr-FR" sz="2400" dirty="0" err="1">
                <a:solidFill>
                  <a:schemeClr val="tx1"/>
                </a:solidFill>
              </a:rPr>
              <a:t>Honesty</a:t>
            </a:r>
            <a:r>
              <a:rPr lang="fr-FR" sz="2400" dirty="0">
                <a:solidFill>
                  <a:schemeClr val="tx1"/>
                </a:solidFill>
              </a:rPr>
              <a:t>  Patience  </a:t>
            </a:r>
            <a:r>
              <a:rPr lang="fr-FR" sz="2400" dirty="0" err="1">
                <a:solidFill>
                  <a:schemeClr val="tx1"/>
                </a:solidFill>
              </a:rPr>
              <a:t>Responsibility</a:t>
            </a:r>
            <a:r>
              <a:rPr lang="en-US" sz="2400" dirty="0" smtClean="0">
                <a:solidFill>
                  <a:schemeClr val="tx1"/>
                </a:solidFill>
              </a:rPr>
              <a:t>”</a:t>
            </a:r>
            <a:endParaRPr lang="fr-FR" sz="2300" dirty="0">
              <a:solidFill>
                <a:schemeClr val="tx1"/>
              </a:solidFill>
            </a:endParaRPr>
          </a:p>
        </p:txBody>
      </p:sp>
      <p:sp>
        <p:nvSpPr>
          <p:cNvPr id="14" name="Flèche droite 13"/>
          <p:cNvSpPr/>
          <p:nvPr/>
        </p:nvSpPr>
        <p:spPr>
          <a:xfrm>
            <a:off x="3579640" y="1663394"/>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droite 20"/>
          <p:cNvSpPr/>
          <p:nvPr/>
        </p:nvSpPr>
        <p:spPr>
          <a:xfrm>
            <a:off x="3539798" y="4482935"/>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Arrondir un rectangle avec un coin diagonal 21"/>
          <p:cNvSpPr/>
          <p:nvPr/>
        </p:nvSpPr>
        <p:spPr>
          <a:xfrm>
            <a:off x="3844392" y="4007787"/>
            <a:ext cx="5364088" cy="2625847"/>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a:solidFill>
                  <a:schemeClr val="tx1"/>
                </a:solidFill>
              </a:rPr>
              <a:t>Business </a:t>
            </a:r>
            <a:r>
              <a:rPr lang="fr-FR" sz="2400" dirty="0" err="1">
                <a:solidFill>
                  <a:schemeClr val="tx1"/>
                </a:solidFill>
              </a:rPr>
              <a:t>Skill</a:t>
            </a:r>
            <a:r>
              <a:rPr lang="fr-FR" sz="2400" dirty="0">
                <a:solidFill>
                  <a:schemeClr val="tx1"/>
                </a:solidFill>
              </a:rPr>
              <a:t>  Communication </a:t>
            </a:r>
            <a:r>
              <a:rPr lang="fr-FR" sz="2400" dirty="0" err="1">
                <a:solidFill>
                  <a:schemeClr val="tx1"/>
                </a:solidFill>
              </a:rPr>
              <a:t>Skill</a:t>
            </a:r>
            <a:r>
              <a:rPr lang="fr-FR" sz="2400" dirty="0">
                <a:solidFill>
                  <a:schemeClr val="tx1"/>
                </a:solidFill>
              </a:rPr>
              <a:t>  Computer </a:t>
            </a:r>
            <a:r>
              <a:rPr lang="fr-FR" sz="2400" dirty="0" err="1">
                <a:solidFill>
                  <a:schemeClr val="tx1"/>
                </a:solidFill>
              </a:rPr>
              <a:t>Skill</a:t>
            </a:r>
            <a:r>
              <a:rPr lang="fr-FR" sz="2400" dirty="0">
                <a:solidFill>
                  <a:schemeClr val="tx1"/>
                </a:solidFill>
              </a:rPr>
              <a:t>  </a:t>
            </a:r>
            <a:r>
              <a:rPr lang="fr-FR" sz="2400" dirty="0" err="1">
                <a:solidFill>
                  <a:schemeClr val="tx1"/>
                </a:solidFill>
              </a:rPr>
              <a:t>Decision-Making</a:t>
            </a:r>
            <a:r>
              <a:rPr lang="fr-FR" sz="2400" dirty="0">
                <a:solidFill>
                  <a:schemeClr val="tx1"/>
                </a:solidFill>
              </a:rPr>
              <a:t> and </a:t>
            </a:r>
            <a:r>
              <a:rPr lang="fr-FR" sz="2400" dirty="0" err="1">
                <a:solidFill>
                  <a:schemeClr val="tx1"/>
                </a:solidFill>
              </a:rPr>
              <a:t>Problem-Solving</a:t>
            </a:r>
            <a:r>
              <a:rPr lang="fr-FR" sz="2400" dirty="0">
                <a:solidFill>
                  <a:schemeClr val="tx1"/>
                </a:solidFill>
              </a:rPr>
              <a:t> </a:t>
            </a:r>
            <a:r>
              <a:rPr lang="fr-FR" sz="2400" dirty="0" err="1">
                <a:solidFill>
                  <a:schemeClr val="tx1"/>
                </a:solidFill>
              </a:rPr>
              <a:t>Skills</a:t>
            </a:r>
            <a:r>
              <a:rPr lang="fr-FR" sz="2400" dirty="0">
                <a:solidFill>
                  <a:schemeClr val="tx1"/>
                </a:solidFill>
              </a:rPr>
              <a:t>  </a:t>
            </a:r>
            <a:r>
              <a:rPr lang="fr-FR" sz="2400" dirty="0" err="1">
                <a:solidFill>
                  <a:schemeClr val="tx1"/>
                </a:solidFill>
              </a:rPr>
              <a:t>Mathematical</a:t>
            </a:r>
            <a:r>
              <a:rPr lang="fr-FR" sz="2400" dirty="0">
                <a:solidFill>
                  <a:schemeClr val="tx1"/>
                </a:solidFill>
              </a:rPr>
              <a:t> </a:t>
            </a:r>
            <a:r>
              <a:rPr lang="fr-FR" sz="2400" dirty="0" err="1">
                <a:solidFill>
                  <a:schemeClr val="tx1"/>
                </a:solidFill>
              </a:rPr>
              <a:t>Skill</a:t>
            </a:r>
            <a:r>
              <a:rPr lang="fr-FR" sz="2400" dirty="0">
                <a:solidFill>
                  <a:schemeClr val="tx1"/>
                </a:solidFill>
              </a:rPr>
              <a:t>  </a:t>
            </a:r>
            <a:r>
              <a:rPr lang="fr-FR" sz="2400" dirty="0" err="1">
                <a:solidFill>
                  <a:schemeClr val="tx1"/>
                </a:solidFill>
              </a:rPr>
              <a:t>Organizational</a:t>
            </a:r>
            <a:r>
              <a:rPr lang="fr-FR" sz="2400" dirty="0">
                <a:solidFill>
                  <a:schemeClr val="tx1"/>
                </a:solidFill>
              </a:rPr>
              <a:t> </a:t>
            </a:r>
            <a:r>
              <a:rPr lang="fr-FR" sz="2400" dirty="0" err="1">
                <a:solidFill>
                  <a:schemeClr val="tx1"/>
                </a:solidFill>
              </a:rPr>
              <a:t>Skill</a:t>
            </a:r>
            <a:r>
              <a:rPr lang="fr-FR" sz="2400" dirty="0">
                <a:solidFill>
                  <a:schemeClr val="tx1"/>
                </a:solidFill>
              </a:rPr>
              <a:t>  People </a:t>
            </a:r>
            <a:r>
              <a:rPr lang="fr-FR" sz="2400" dirty="0" err="1">
                <a:solidFill>
                  <a:schemeClr val="tx1"/>
                </a:solidFill>
              </a:rPr>
              <a:t>Skills</a:t>
            </a:r>
            <a:endParaRPr lang="fr-FR" sz="2300" dirty="0">
              <a:solidFill>
                <a:schemeClr val="tx1"/>
              </a:solidFill>
            </a:endParaRPr>
          </a:p>
        </p:txBody>
      </p:sp>
      <p:sp>
        <p:nvSpPr>
          <p:cNvPr id="2" name="Rectangle 1"/>
          <p:cNvSpPr/>
          <p:nvPr/>
        </p:nvSpPr>
        <p:spPr>
          <a:xfrm>
            <a:off x="971600" y="34000"/>
            <a:ext cx="7704856" cy="1200329"/>
          </a:xfrm>
          <a:prstGeom prst="rect">
            <a:avLst/>
          </a:prstGeom>
          <a:solidFill>
            <a:srgbClr val="DA70CB"/>
          </a:solidFill>
        </p:spPr>
        <p:txBody>
          <a:bodyPr wrap="square">
            <a:spAutoFit/>
          </a:bodyPr>
          <a:lstStyle/>
          <a:p>
            <a:pPr algn="ctr"/>
            <a:endParaRPr lang="fr-FR" sz="2400" b="1" dirty="0" smtClean="0"/>
          </a:p>
          <a:p>
            <a:pPr algn="ctr"/>
            <a:r>
              <a:rPr lang="fr-FR" sz="2400" b="1" dirty="0" err="1" smtClean="0"/>
              <a:t>Characteristics</a:t>
            </a:r>
            <a:r>
              <a:rPr lang="fr-FR" sz="2400" b="1" dirty="0" smtClean="0"/>
              <a:t> </a:t>
            </a:r>
            <a:r>
              <a:rPr lang="fr-FR" sz="2400" b="1" dirty="0"/>
              <a:t>of </a:t>
            </a:r>
            <a:r>
              <a:rPr lang="fr-FR" sz="2400" b="1" dirty="0" err="1" smtClean="0"/>
              <a:t>Successful</a:t>
            </a:r>
            <a:r>
              <a:rPr lang="fr-FR" sz="2400" b="1" dirty="0" smtClean="0"/>
              <a:t> Entrepreneurs</a:t>
            </a:r>
          </a:p>
          <a:p>
            <a:pPr algn="ctr"/>
            <a:endParaRPr lang="fr-FR" sz="2400" b="1" dirty="0"/>
          </a:p>
        </p:txBody>
      </p:sp>
    </p:spTree>
    <p:extLst>
      <p:ext uri="{BB962C8B-B14F-4D97-AF65-F5344CB8AC3E}">
        <p14:creationId xmlns:p14="http://schemas.microsoft.com/office/powerpoint/2010/main" val="3065017653"/>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3" name="Arrondir un rectangle avec un coin diagonal 2"/>
          <p:cNvSpPr/>
          <p:nvPr/>
        </p:nvSpPr>
        <p:spPr>
          <a:xfrm>
            <a:off x="272415" y="634165"/>
            <a:ext cx="2859425"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Ability to </a:t>
            </a:r>
            <a:r>
              <a:rPr lang="en-US" sz="2400" b="1" dirty="0" smtClean="0">
                <a:solidFill>
                  <a:schemeClr val="tx1"/>
                </a:solidFill>
              </a:rPr>
              <a:t>Plan</a:t>
            </a:r>
            <a:endParaRPr lang="fr-FR" sz="2300" dirty="0">
              <a:solidFill>
                <a:schemeClr val="tx1"/>
              </a:solidFill>
            </a:endParaRPr>
          </a:p>
        </p:txBody>
      </p:sp>
      <p:sp>
        <p:nvSpPr>
          <p:cNvPr id="8" name="Arrondir un rectangle avec un coin diagonal 7"/>
          <p:cNvSpPr/>
          <p:nvPr/>
        </p:nvSpPr>
        <p:spPr>
          <a:xfrm>
            <a:off x="272415" y="2348880"/>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Communication Skills</a:t>
            </a:r>
            <a:endParaRPr lang="fr-FR" sz="2300" dirty="0">
              <a:solidFill>
                <a:schemeClr val="tx1"/>
              </a:solidFill>
            </a:endParaRPr>
          </a:p>
        </p:txBody>
      </p:sp>
      <p:sp>
        <p:nvSpPr>
          <p:cNvPr id="9" name="Arrondir un rectangle avec un coin diagonal 8"/>
          <p:cNvSpPr/>
          <p:nvPr/>
        </p:nvSpPr>
        <p:spPr>
          <a:xfrm>
            <a:off x="3487218" y="0"/>
            <a:ext cx="5633460" cy="1589817"/>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They must be able to develop plans to meet goals in a variety of areas, including finance, marketing, production, sales and personnel (hiring and maintaining productive and satisfied employees). </a:t>
            </a:r>
            <a:endParaRPr lang="fr-FR" sz="2000" dirty="0">
              <a:solidFill>
                <a:schemeClr val="tx1"/>
              </a:solidFill>
            </a:endParaRPr>
          </a:p>
        </p:txBody>
      </p:sp>
      <p:sp>
        <p:nvSpPr>
          <p:cNvPr id="11" name="Arrondir un rectangle avec un coin diagonal 10"/>
          <p:cNvSpPr/>
          <p:nvPr/>
        </p:nvSpPr>
        <p:spPr>
          <a:xfrm>
            <a:off x="3814448" y="1844824"/>
            <a:ext cx="5364088" cy="160547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000" dirty="0">
                <a:solidFill>
                  <a:schemeClr val="tx1"/>
                </a:solidFill>
              </a:rPr>
              <a:t>It is important to be able to interact effectively with your business team. Additionally, entrepreneurs need to be able to express themselves clearly both verbally and in writing. </a:t>
            </a:r>
            <a:endParaRPr lang="fr-FR" sz="2000" dirty="0">
              <a:solidFill>
                <a:schemeClr val="tx1"/>
              </a:solidFill>
            </a:endParaRPr>
          </a:p>
        </p:txBody>
      </p:sp>
      <p:sp>
        <p:nvSpPr>
          <p:cNvPr id="2" name="Flèche droite 1"/>
          <p:cNvSpPr/>
          <p:nvPr/>
        </p:nvSpPr>
        <p:spPr>
          <a:xfrm>
            <a:off x="3131840" y="1003688"/>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droite 19"/>
          <p:cNvSpPr/>
          <p:nvPr/>
        </p:nvSpPr>
        <p:spPr>
          <a:xfrm>
            <a:off x="3538331" y="2843326"/>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Arrondir un rectangle avec un coin diagonal 11"/>
          <p:cNvSpPr/>
          <p:nvPr/>
        </p:nvSpPr>
        <p:spPr>
          <a:xfrm>
            <a:off x="297971" y="4005064"/>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Marketing Skills: </a:t>
            </a:r>
            <a:endParaRPr lang="fr-FR" sz="2300" dirty="0">
              <a:solidFill>
                <a:schemeClr val="tx1"/>
              </a:solidFill>
            </a:endParaRPr>
          </a:p>
        </p:txBody>
      </p:sp>
      <p:sp>
        <p:nvSpPr>
          <p:cNvPr id="13" name="Flèche droite 12"/>
          <p:cNvSpPr/>
          <p:nvPr/>
        </p:nvSpPr>
        <p:spPr>
          <a:xfrm>
            <a:off x="3558355" y="4431061"/>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Arrondir un rectangle avec un coin diagonal 13"/>
          <p:cNvSpPr/>
          <p:nvPr/>
        </p:nvSpPr>
        <p:spPr>
          <a:xfrm>
            <a:off x="3846717" y="3717032"/>
            <a:ext cx="5364088" cy="2952328"/>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000" dirty="0">
                <a:solidFill>
                  <a:schemeClr val="tx1"/>
                </a:solidFill>
              </a:rPr>
              <a:t>It is important to be able to interact A business’s success or failure is very dependent on whether the business reaches the market (its potential customers), interests the market and results in those in the market deciding to buy</a:t>
            </a:r>
            <a:r>
              <a:rPr lang="en-US" sz="2000">
                <a:solidFill>
                  <a:schemeClr val="tx1"/>
                </a:solidFill>
              </a:rPr>
              <a:t>. </a:t>
            </a:r>
            <a:endParaRPr lang="fr-FR" sz="2000" dirty="0">
              <a:solidFill>
                <a:schemeClr val="tx1"/>
              </a:solidFill>
            </a:endParaRPr>
          </a:p>
        </p:txBody>
      </p:sp>
    </p:spTree>
    <p:extLst>
      <p:ext uri="{BB962C8B-B14F-4D97-AF65-F5344CB8AC3E}">
        <p14:creationId xmlns:p14="http://schemas.microsoft.com/office/powerpoint/2010/main" val="326039580"/>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3" name="Arrondir un rectangle avec un coin diagonal 2"/>
          <p:cNvSpPr/>
          <p:nvPr/>
        </p:nvSpPr>
        <p:spPr>
          <a:xfrm>
            <a:off x="272415" y="357166"/>
            <a:ext cx="2859425" cy="148765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Basic Management Skills: </a:t>
            </a:r>
            <a:endParaRPr lang="fr-FR" sz="2300" dirty="0">
              <a:solidFill>
                <a:schemeClr val="tx1"/>
              </a:solidFill>
            </a:endParaRPr>
          </a:p>
        </p:txBody>
      </p:sp>
      <p:sp>
        <p:nvSpPr>
          <p:cNvPr id="8" name="Arrondir un rectangle avec un coin diagonal 7"/>
          <p:cNvSpPr/>
          <p:nvPr/>
        </p:nvSpPr>
        <p:spPr>
          <a:xfrm>
            <a:off x="272415" y="2348880"/>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Team Building Skills</a:t>
            </a:r>
            <a:endParaRPr lang="fr-FR" sz="2300" dirty="0">
              <a:solidFill>
                <a:schemeClr val="tx1"/>
              </a:solidFill>
            </a:endParaRPr>
          </a:p>
        </p:txBody>
      </p:sp>
      <p:sp>
        <p:nvSpPr>
          <p:cNvPr id="9" name="Arrondir un rectangle avec un coin diagonal 8"/>
          <p:cNvSpPr/>
          <p:nvPr/>
        </p:nvSpPr>
        <p:spPr>
          <a:xfrm>
            <a:off x="3487218" y="0"/>
            <a:ext cx="5633460" cy="1589817"/>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The entrepreneur must be able to manage every component of a business. Even if entrepreneurs hire managers to attend to daily details, they must understand if their business has the right resources and if those resources are being used effectively. </a:t>
            </a:r>
            <a:endParaRPr lang="fr-FR" sz="2000" dirty="0">
              <a:solidFill>
                <a:schemeClr val="tx1"/>
              </a:solidFill>
            </a:endParaRPr>
          </a:p>
        </p:txBody>
      </p:sp>
      <p:sp>
        <p:nvSpPr>
          <p:cNvPr id="11" name="Arrondir un rectangle avec un coin diagonal 10"/>
          <p:cNvSpPr/>
          <p:nvPr/>
        </p:nvSpPr>
        <p:spPr>
          <a:xfrm>
            <a:off x="3814448" y="1844824"/>
            <a:ext cx="5364088" cy="160547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000" dirty="0">
                <a:solidFill>
                  <a:schemeClr val="tx1"/>
                </a:solidFill>
              </a:rPr>
              <a:t>Because entrepreneurs usually assemble a team of skilled people who help them achieve business success, they must be able to effectively develop and manage the team. </a:t>
            </a:r>
            <a:endParaRPr lang="fr-FR" sz="2000" dirty="0">
              <a:solidFill>
                <a:schemeClr val="tx1"/>
              </a:solidFill>
            </a:endParaRPr>
          </a:p>
        </p:txBody>
      </p:sp>
      <p:sp>
        <p:nvSpPr>
          <p:cNvPr id="2" name="Flèche droite 1"/>
          <p:cNvSpPr/>
          <p:nvPr/>
        </p:nvSpPr>
        <p:spPr>
          <a:xfrm>
            <a:off x="3131840" y="1003688"/>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droite 19"/>
          <p:cNvSpPr/>
          <p:nvPr/>
        </p:nvSpPr>
        <p:spPr>
          <a:xfrm>
            <a:off x="3538331" y="2843326"/>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Arrondir un rectangle avec un coin diagonal 11"/>
          <p:cNvSpPr/>
          <p:nvPr/>
        </p:nvSpPr>
        <p:spPr>
          <a:xfrm>
            <a:off x="297971" y="4005064"/>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b="1" dirty="0">
                <a:solidFill>
                  <a:schemeClr val="tx1"/>
                </a:solidFill>
              </a:rPr>
              <a:t>Leadership Skills</a:t>
            </a:r>
            <a:r>
              <a:rPr lang="en-US" sz="2400" b="1" dirty="0" smtClean="0">
                <a:solidFill>
                  <a:schemeClr val="tx1"/>
                </a:solidFill>
              </a:rPr>
              <a:t>: </a:t>
            </a:r>
            <a:endParaRPr lang="fr-FR" sz="2300" dirty="0">
              <a:solidFill>
                <a:schemeClr val="tx1"/>
              </a:solidFill>
            </a:endParaRPr>
          </a:p>
        </p:txBody>
      </p:sp>
      <p:sp>
        <p:nvSpPr>
          <p:cNvPr id="13" name="Flèche droite 12"/>
          <p:cNvSpPr/>
          <p:nvPr/>
        </p:nvSpPr>
        <p:spPr>
          <a:xfrm>
            <a:off x="3558355" y="4431061"/>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Arrondir un rectangle avec un coin diagonal 13"/>
          <p:cNvSpPr/>
          <p:nvPr/>
        </p:nvSpPr>
        <p:spPr>
          <a:xfrm>
            <a:off x="3846717" y="3717032"/>
            <a:ext cx="5364088" cy="2952328"/>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000" dirty="0">
                <a:solidFill>
                  <a:schemeClr val="tx1"/>
                </a:solidFill>
              </a:rPr>
              <a:t>One of the most important leadership skills an entrepreneur must have is the ability to develop a vision for the company and to inspire the company employees to pursue that vision as a team. </a:t>
            </a:r>
            <a:endParaRPr lang="fr-FR" sz="2000" dirty="0">
              <a:solidFill>
                <a:schemeClr val="tx1"/>
              </a:solidFill>
            </a:endParaRPr>
          </a:p>
        </p:txBody>
      </p:sp>
    </p:spTree>
    <p:extLst>
      <p:ext uri="{BB962C8B-B14F-4D97-AF65-F5344CB8AC3E}">
        <p14:creationId xmlns:p14="http://schemas.microsoft.com/office/powerpoint/2010/main" val="1936732898"/>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9" name="Arrondir un rectangle avec un coin diagonal 8"/>
          <p:cNvSpPr/>
          <p:nvPr/>
        </p:nvSpPr>
        <p:spPr>
          <a:xfrm>
            <a:off x="179512" y="1268760"/>
            <a:ext cx="8640960" cy="3816424"/>
          </a:xfrm>
          <a:prstGeom prst="round2DiagRect">
            <a:avLst/>
          </a:prstGeom>
          <a:solidFill>
            <a:schemeClr val="accent6">
              <a:lumMod val="60000"/>
              <a:lumOff val="4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solidFill>
                  <a:schemeClr val="tx1"/>
                </a:solidFill>
                <a:latin typeface="Bell MT" panose="02020503060305020303" pitchFamily="18" charset="0"/>
                <a:ea typeface="Batang" panose="02030600000101010101" pitchFamily="18" charset="-127"/>
              </a:rPr>
              <a:t>Think about the skills necessary for successful entrepreneurship. What are your personal areas of strength? In what areas would you be most likely to need assistance from other experts? Entrepreneurs must have the ability to evaluate realistically their own skills and to know when to draw on the skills of others</a:t>
            </a:r>
            <a:endParaRPr lang="fr-FR" sz="2400" b="1" i="1" dirty="0">
              <a:solidFill>
                <a:schemeClr val="tx1"/>
              </a:solidFill>
              <a:latin typeface="Bell MT" panose="02020503060305020303" pitchFamily="18" charset="0"/>
              <a:ea typeface="Batang" panose="02030600000101010101" pitchFamily="18" charset="-127"/>
            </a:endParaRPr>
          </a:p>
        </p:txBody>
      </p:sp>
    </p:spTree>
    <p:extLst>
      <p:ext uri="{BB962C8B-B14F-4D97-AF65-F5344CB8AC3E}">
        <p14:creationId xmlns:p14="http://schemas.microsoft.com/office/powerpoint/2010/main" val="4222557370"/>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9423</TotalTime>
  <Words>728</Words>
  <Application>Microsoft Office PowerPoint</Application>
  <PresentationFormat>Affichage à l'écran (4:3)</PresentationFormat>
  <Paragraphs>58</Paragraphs>
  <Slides>8</Slides>
  <Notes>7</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1209</cp:revision>
  <dcterms:created xsi:type="dcterms:W3CDTF">2008-12-20T18:29:40Z</dcterms:created>
  <dcterms:modified xsi:type="dcterms:W3CDTF">2024-02-04T11:04:32Z</dcterms:modified>
</cp:coreProperties>
</file>