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5" r:id="rId1"/>
  </p:sldMasterIdLst>
  <p:notesMasterIdLst>
    <p:notesMasterId r:id="rId21"/>
  </p:notesMasterIdLst>
  <p:sldIdLst>
    <p:sldId id="390" r:id="rId2"/>
    <p:sldId id="414" r:id="rId3"/>
    <p:sldId id="415" r:id="rId4"/>
    <p:sldId id="416" r:id="rId5"/>
    <p:sldId id="417" r:id="rId6"/>
    <p:sldId id="419" r:id="rId7"/>
    <p:sldId id="420" r:id="rId8"/>
    <p:sldId id="421" r:id="rId9"/>
    <p:sldId id="409" r:id="rId10"/>
    <p:sldId id="393" r:id="rId11"/>
    <p:sldId id="410" r:id="rId12"/>
    <p:sldId id="394" r:id="rId13"/>
    <p:sldId id="411" r:id="rId14"/>
    <p:sldId id="399" r:id="rId15"/>
    <p:sldId id="397" r:id="rId16"/>
    <p:sldId id="396" r:id="rId17"/>
    <p:sldId id="413" r:id="rId18"/>
    <p:sldId id="412" r:id="rId19"/>
    <p:sldId id="40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06799F8-075E-4A3A-A7F6-7FBC6576F1A4}" styleName="Style à thème 2 - Accentuation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93D81CF-94F2-401A-BA57-92F5A7B2D0C5}" styleName="Style moyen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0220" autoAdjust="0"/>
    <p:restoredTop sz="94255" autoAdjust="0"/>
  </p:normalViewPr>
  <p:slideViewPr>
    <p:cSldViewPr snapToGrid="0">
      <p:cViewPr varScale="1">
        <p:scale>
          <a:sx n="66" d="100"/>
          <a:sy n="66" d="100"/>
        </p:scale>
        <p:origin x="96"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63A02D-A062-4267-8799-DFDE27DB0FC0}" type="datetimeFigureOut">
              <a:rPr lang="en-US" smtClean="0"/>
              <a:t>12/12/2023</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1B695C-2913-4EFB-B4F6-F847522FD8ED}" type="slidenum">
              <a:rPr lang="en-US" smtClean="0"/>
              <a:t>‹N°›</a:t>
            </a:fld>
            <a:endParaRPr lang="en-US"/>
          </a:p>
        </p:txBody>
      </p:sp>
    </p:spTree>
    <p:extLst>
      <p:ext uri="{BB962C8B-B14F-4D97-AF65-F5344CB8AC3E}">
        <p14:creationId xmlns:p14="http://schemas.microsoft.com/office/powerpoint/2010/main" val="889735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78ABE3C1-DBE1-495D-B57B-2849774B866A}" type="datetimeFigureOut">
              <a:rPr lang="en-US" smtClean="0"/>
              <a:t>12/12/2023</a:t>
            </a:fld>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6D22F896-40B5-4ADD-8801-0D06FADFA095}" type="slidenum">
              <a:rPr lang="en-US" smtClean="0"/>
              <a:t>‹N°›</a:t>
            </a:fld>
            <a:endParaRPr lang="en-US" dirty="0"/>
          </a:p>
        </p:txBody>
      </p:sp>
    </p:spTree>
    <p:extLst>
      <p:ext uri="{BB962C8B-B14F-4D97-AF65-F5344CB8AC3E}">
        <p14:creationId xmlns:p14="http://schemas.microsoft.com/office/powerpoint/2010/main" val="2574946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9D6E9DEC-419B-4CC5-A080-3B06BD5A8291}" type="datetimeFigureOut">
              <a:rPr lang="en-US" smtClean="0"/>
              <a:t>12/12/2023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30177376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12/12/2023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24829916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fr-FR" smtClean="0"/>
              <a:t>Modifiez le style du titre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12/12/2023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073048651"/>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12/12/2023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95845736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D6E9DEC-419B-4CC5-A080-3B06BD5A8291}" type="datetimeFigureOut">
              <a:rPr lang="en-US" smtClean="0"/>
              <a:t>12/12/2023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37645901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D6E9DEC-419B-4CC5-A080-3B06BD5A8291}" type="datetimeFigureOut">
              <a:rPr lang="en-US" smtClean="0"/>
              <a:t>12/12/2023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106418065"/>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t>12/12/2023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9643133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178E61D-D431-422C-9764-11DAFE33AB63}" type="datetimeFigureOut">
              <a:rPr lang="en-US" smtClean="0"/>
              <a:t>12/12/2023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137696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t>12/12/2023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910162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smtClean="0"/>
              <a:t>12/12/2023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515584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t>12/12/2023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803967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t>12/12/2023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179810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t>12/12/2023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923816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4A7AC-904D-4781-85BA-7D10C17ED021}" type="datetimeFigureOut">
              <a:rPr lang="en-US" smtClean="0"/>
              <a:t>12/12/2023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657612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smtClean="0"/>
              <a:t>12/12/2023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885675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smtClean="0"/>
              <a:t>12/12/2023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064644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9D6E9DEC-419B-4CC5-A080-3B06BD5A8291}" type="datetimeFigureOut">
              <a:rPr lang="en-US" smtClean="0"/>
              <a:t>12/12/2023</a:t>
            </a:fld>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dirty="0"/>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316409667"/>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 id="2147483867" r:id="rId12"/>
    <p:sldLayoutId id="2147483868" r:id="rId13"/>
    <p:sldLayoutId id="2147483869" r:id="rId14"/>
    <p:sldLayoutId id="2147483870" r:id="rId15"/>
    <p:sldLayoutId id="2147483871" r:id="rId16"/>
    <p:sldLayoutId id="2147483872"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98015" y="1807164"/>
            <a:ext cx="8144134" cy="1131843"/>
          </a:xfrm>
        </p:spPr>
        <p:style>
          <a:lnRef idx="2">
            <a:schemeClr val="accent1"/>
          </a:lnRef>
          <a:fillRef idx="1">
            <a:schemeClr val="lt1"/>
          </a:fillRef>
          <a:effectRef idx="0">
            <a:schemeClr val="accent1"/>
          </a:effectRef>
          <a:fontRef idx="minor">
            <a:schemeClr val="dk1"/>
          </a:fontRef>
        </p:style>
        <p:txBody>
          <a:bodyPr>
            <a:normAutofit/>
          </a:bodyPr>
          <a:lstStyle/>
          <a:p>
            <a:pPr algn="ctr" rtl="1"/>
            <a:r>
              <a:rPr lang="ar-SA" sz="2800" b="1" dirty="0" smtClean="0"/>
              <a:t>دور </a:t>
            </a:r>
            <a:r>
              <a:rPr lang="ar-SA" sz="2800" b="1" dirty="0"/>
              <a:t>نظام المعلومات التسويقية في صنع القرارات </a:t>
            </a:r>
            <a:r>
              <a:rPr lang="ar-SA" sz="2800" b="1" dirty="0" smtClean="0"/>
              <a:t>التسويقية</a:t>
            </a:r>
            <a:r>
              <a:rPr lang="ar-DZ" sz="2800" b="1" dirty="0" smtClean="0"/>
              <a:t> </a:t>
            </a:r>
            <a:r>
              <a:rPr lang="ar-SA" sz="2800" b="1" dirty="0" smtClean="0"/>
              <a:t>:</a:t>
            </a:r>
            <a:r>
              <a:rPr lang="en-US" sz="2800" dirty="0"/>
              <a:t/>
            </a:r>
            <a:br>
              <a:rPr lang="en-US" sz="2800" dirty="0"/>
            </a:br>
            <a:endParaRPr lang="en-US" sz="2800" b="1" dirty="0"/>
          </a:p>
        </p:txBody>
      </p:sp>
      <p:sp>
        <p:nvSpPr>
          <p:cNvPr id="4" name="Rectangle 3"/>
          <p:cNvSpPr/>
          <p:nvPr/>
        </p:nvSpPr>
        <p:spPr>
          <a:xfrm>
            <a:off x="9180866" y="3875314"/>
            <a:ext cx="2461209" cy="1291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محاضرة رقم 10</a:t>
            </a:r>
          </a:p>
        </p:txBody>
      </p:sp>
      <p:sp>
        <p:nvSpPr>
          <p:cNvPr id="5" name="Rectangle à coins arrondis 4"/>
          <p:cNvSpPr/>
          <p:nvPr/>
        </p:nvSpPr>
        <p:spPr>
          <a:xfrm>
            <a:off x="167425" y="154546"/>
            <a:ext cx="11706898" cy="15241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000" b="1" dirty="0">
                <a:solidFill>
                  <a:schemeClr val="tx1"/>
                </a:solidFill>
              </a:rPr>
              <a:t>مقياس: نظــــام المعلـومات التسويـــــقية </a:t>
            </a:r>
          </a:p>
          <a:p>
            <a:pPr algn="ctr" rtl="1"/>
            <a:r>
              <a:rPr lang="ar-DZ" sz="3200" b="1" dirty="0" smtClean="0">
                <a:solidFill>
                  <a:schemeClr val="tx1"/>
                </a:solidFill>
              </a:rPr>
              <a:t>مستوى سنة ثالثة تسويق</a:t>
            </a:r>
            <a:endParaRPr lang="en-US" sz="3200" b="1" dirty="0">
              <a:solidFill>
                <a:schemeClr val="tx1"/>
              </a:solidFill>
            </a:endParaRPr>
          </a:p>
        </p:txBody>
      </p:sp>
      <p:sp>
        <p:nvSpPr>
          <p:cNvPr id="3" name="Rectangle 2"/>
          <p:cNvSpPr/>
          <p:nvPr/>
        </p:nvSpPr>
        <p:spPr>
          <a:xfrm>
            <a:off x="898015" y="3875314"/>
            <a:ext cx="8144133" cy="1291772"/>
          </a:xfrm>
          <a:prstGeom prst="rect">
            <a:avLst/>
          </a:prstGeom>
          <a:gradFill flip="none" rotWithShape="1">
            <a:gsLst>
              <a:gs pos="0">
                <a:schemeClr val="accent3">
                  <a:tint val="66000"/>
                  <a:satMod val="160000"/>
                </a:schemeClr>
              </a:gs>
              <a:gs pos="50000">
                <a:schemeClr val="accent3">
                  <a:tint val="44500"/>
                  <a:satMod val="160000"/>
                </a:schemeClr>
              </a:gs>
              <a:gs pos="100000">
                <a:schemeClr val="accent3">
                  <a:tint val="23500"/>
                  <a:satMod val="160000"/>
                </a:schemeClr>
              </a:gs>
            </a:gsLst>
            <a:lin ang="16200000" scaled="1"/>
            <a:tileRect/>
          </a:gradFill>
        </p:spPr>
        <p:style>
          <a:lnRef idx="3">
            <a:schemeClr val="lt1"/>
          </a:lnRef>
          <a:fillRef idx="1">
            <a:schemeClr val="accent3"/>
          </a:fillRef>
          <a:effectRef idx="1">
            <a:schemeClr val="accent3"/>
          </a:effectRef>
          <a:fontRef idx="minor">
            <a:schemeClr val="lt1"/>
          </a:fontRef>
        </p:style>
        <p:txBody>
          <a:bodyPr rtlCol="0" anchor="ctr"/>
          <a:lstStyle/>
          <a:p>
            <a:pPr algn="ctr"/>
            <a:r>
              <a:rPr lang="ar-SA" sz="2800" b="1" dirty="0">
                <a:solidFill>
                  <a:schemeClr val="tx1"/>
                </a:solidFill>
              </a:rPr>
              <a:t>دور نظام المعلومات التسويقية في الرقابة على النشاط التسويقي</a:t>
            </a:r>
            <a:endParaRPr lang="en-US" sz="2800" dirty="0">
              <a:solidFill>
                <a:schemeClr val="tx1"/>
              </a:solidFill>
            </a:endParaRPr>
          </a:p>
        </p:txBody>
      </p:sp>
      <p:sp>
        <p:nvSpPr>
          <p:cNvPr id="6" name="Flèche vers le bas 5"/>
          <p:cNvSpPr/>
          <p:nvPr/>
        </p:nvSpPr>
        <p:spPr>
          <a:xfrm>
            <a:off x="3483428" y="2965869"/>
            <a:ext cx="3425372" cy="619159"/>
          </a:xfrm>
          <a:prstGeom prst="dow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8790333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25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500"/>
                                        <p:tgtEl>
                                          <p:spTgt spid="2"/>
                                        </p:tgtEl>
                                      </p:cBhvr>
                                    </p:animEffect>
                                    <p:anim calcmode="lin" valueType="num">
                                      <p:cBhvr>
                                        <p:cTn id="8" dur="1500" fill="hold"/>
                                        <p:tgtEl>
                                          <p:spTgt spid="2"/>
                                        </p:tgtEl>
                                        <p:attrNameLst>
                                          <p:attrName>ppt_x</p:attrName>
                                        </p:attrNameLst>
                                      </p:cBhvr>
                                      <p:tavLst>
                                        <p:tav tm="0">
                                          <p:val>
                                            <p:strVal val="#ppt_x"/>
                                          </p:val>
                                        </p:tav>
                                        <p:tav tm="100000">
                                          <p:val>
                                            <p:strVal val="#ppt_x"/>
                                          </p:val>
                                        </p:tav>
                                      </p:tavLst>
                                    </p:anim>
                                    <p:anim calcmode="lin" valueType="num">
                                      <p:cBhvr>
                                        <p:cTn id="9" dur="1500" fill="hold"/>
                                        <p:tgtEl>
                                          <p:spTgt spid="2"/>
                                        </p:tgtEl>
                                        <p:attrNameLst>
                                          <p:attrName>ppt_y</p:attrName>
                                        </p:attrNameLst>
                                      </p:cBhvr>
                                      <p:tavLst>
                                        <p:tav tm="0">
                                          <p:val>
                                            <p:strVal val="#ppt_y+.1"/>
                                          </p:val>
                                        </p:tav>
                                        <p:tav tm="100000">
                                          <p:val>
                                            <p:strVal val="#ppt_y"/>
                                          </p:val>
                                        </p:tav>
                                      </p:tavLst>
                                    </p:anim>
                                  </p:childTnLst>
                                </p:cTn>
                              </p:par>
                              <p:par>
                                <p:cTn id="10" presetID="16" presetClass="entr" presetSubtype="21" fill="hold" grpId="0" nodeType="withEffect">
                                  <p:stCondLst>
                                    <p:cond delay="25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2" presetClass="entr" presetSubtype="4" fill="hold" grpId="0" nodeType="withEffect">
                                  <p:stCondLst>
                                    <p:cond delay="25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250" fill="hold"/>
                                        <p:tgtEl>
                                          <p:spTgt spid="5"/>
                                        </p:tgtEl>
                                        <p:attrNameLst>
                                          <p:attrName>ppt_x</p:attrName>
                                        </p:attrNameLst>
                                      </p:cBhvr>
                                      <p:tavLst>
                                        <p:tav tm="0">
                                          <p:val>
                                            <p:strVal val="#ppt_x"/>
                                          </p:val>
                                        </p:tav>
                                        <p:tav tm="100000">
                                          <p:val>
                                            <p:strVal val="#ppt_x"/>
                                          </p:val>
                                        </p:tav>
                                      </p:tavLst>
                                    </p:anim>
                                    <p:anim calcmode="lin" valueType="num">
                                      <p:cBhvr additive="base">
                                        <p:cTn id="16" dur="25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067868" y="1681684"/>
            <a:ext cx="8761413" cy="706964"/>
          </a:xfrm>
        </p:spPr>
        <p:txBody>
          <a:bodyPr/>
          <a:lstStyle/>
          <a:p>
            <a:pPr algn="ctr"/>
            <a:r>
              <a:rPr lang="ar-SA" b="1" dirty="0">
                <a:solidFill>
                  <a:schemeClr val="bg1"/>
                </a:solidFill>
              </a:rPr>
              <a:t>متابعة المبيعات</a:t>
            </a:r>
            <a:r>
              <a:rPr lang="en-US" dirty="0">
                <a:solidFill>
                  <a:schemeClr val="bg1"/>
                </a:solidFill>
              </a:rPr>
              <a:t/>
            </a:r>
            <a:br>
              <a:rPr lang="en-US" dirty="0">
                <a:solidFill>
                  <a:schemeClr val="bg1"/>
                </a:solidFill>
              </a:rPr>
            </a:br>
            <a:r>
              <a:rPr lang="en-US" dirty="0">
                <a:solidFill>
                  <a:schemeClr val="bg1"/>
                </a:solidFill>
              </a:rPr>
              <a:t/>
            </a:r>
            <a:br>
              <a:rPr lang="en-US" dirty="0">
                <a:solidFill>
                  <a:schemeClr val="bg1"/>
                </a:solidFill>
              </a:rPr>
            </a:br>
            <a:endParaRPr lang="en-US" dirty="0">
              <a:solidFill>
                <a:schemeClr val="bg1"/>
              </a:solidFill>
            </a:endParaRPr>
          </a:p>
        </p:txBody>
      </p:sp>
      <p:sp>
        <p:nvSpPr>
          <p:cNvPr id="3" name="Espace réservé du contenu 2"/>
          <p:cNvSpPr>
            <a:spLocks noGrp="1"/>
          </p:cNvSpPr>
          <p:nvPr>
            <p:ph idx="1"/>
          </p:nvPr>
        </p:nvSpPr>
        <p:spPr>
          <a:xfrm>
            <a:off x="754742" y="2345660"/>
            <a:ext cx="10101943" cy="4359940"/>
          </a:xfr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a:noAutofit/>
          </a:bodyPr>
          <a:lstStyle/>
          <a:p>
            <a:pPr marL="0" lvl="0" indent="0" algn="ctr" rtl="1">
              <a:buNone/>
            </a:pPr>
            <a:r>
              <a:rPr lang="ar-SA" sz="2400" b="1" dirty="0"/>
              <a:t>تتم متابعة المبيعات من خلال تحليل المبيعات التي تعتبر من الأدوات الرقابة المهمة حيث تساعد الإدارة التسويقية في تقدير مدى كفاءة فاعلية النشاط التسويقي بشكل عام والبيع بشكل خاص، وذلك من خلال :</a:t>
            </a:r>
            <a:endParaRPr lang="en-US" sz="2400" b="1" dirty="0"/>
          </a:p>
          <a:p>
            <a:pPr lvl="0" algn="r" rtl="1"/>
            <a:r>
              <a:rPr lang="ar-SA" sz="2400" b="1" dirty="0"/>
              <a:t>تحديد اتجاهات مبيعات المنتج</a:t>
            </a:r>
            <a:r>
              <a:rPr lang="fr-FR" sz="2400" b="1" dirty="0"/>
              <a:t>/ </a:t>
            </a:r>
            <a:r>
              <a:rPr lang="ar-SA" sz="2400" b="1" dirty="0"/>
              <a:t>المنتجات التي تتعامل بها المنشأة</a:t>
            </a:r>
            <a:r>
              <a:rPr lang="fr-FR" sz="2400" b="1" dirty="0"/>
              <a:t>.</a:t>
            </a:r>
            <a:endParaRPr lang="en-US" sz="2400" b="1" dirty="0"/>
          </a:p>
          <a:p>
            <a:pPr lvl="0" algn="r" rtl="1"/>
            <a:r>
              <a:rPr lang="ar-SA" sz="2400" b="1" dirty="0"/>
              <a:t>ربحية المنتجات على أساس منتج إلى منتج</a:t>
            </a:r>
            <a:r>
              <a:rPr lang="fr-FR" sz="2400" b="1" dirty="0"/>
              <a:t>.</a:t>
            </a:r>
            <a:endParaRPr lang="en-US" sz="2400" b="1" dirty="0"/>
          </a:p>
          <a:p>
            <a:pPr lvl="0" algn="r" rtl="1"/>
            <a:r>
              <a:rPr lang="ar-SA" sz="2400" b="1" dirty="0"/>
              <a:t>أداء كل إقليم أو فرع </a:t>
            </a:r>
            <a:r>
              <a:rPr lang="ar-SA" sz="2400" b="1" dirty="0" err="1"/>
              <a:t>مبيعات،أداء</a:t>
            </a:r>
            <a:r>
              <a:rPr lang="ar-SA" sz="2400" b="1" dirty="0"/>
              <a:t> رجال البيع</a:t>
            </a:r>
            <a:r>
              <a:rPr lang="fr-FR" sz="2400" b="1" dirty="0"/>
              <a:t>.</a:t>
            </a:r>
            <a:endParaRPr lang="en-US" sz="2400" b="1" dirty="0"/>
          </a:p>
          <a:p>
            <a:pPr algn="r" rtl="1"/>
            <a:r>
              <a:rPr lang="ar-SA" sz="2400" b="1" dirty="0"/>
              <a:t>إن المعلومات الضرورية لإعداد مثل هذا التحليل و التي يساهم نظام المعلومات التسويقية في توفيرها تأخذ أشكالا مختلفة مثل الطلبيات،  القوائم، دفتر الحسابات، الطلبيات المتراكمة غير المجهزة، وصولات </a:t>
            </a:r>
            <a:r>
              <a:rPr lang="ar-SA" sz="2400" b="1" dirty="0" err="1"/>
              <a:t>اللإستلام</a:t>
            </a:r>
            <a:r>
              <a:rPr lang="ar-SA" sz="2400" b="1" dirty="0"/>
              <a:t>، التقارير العامة للمبيعات، وغير ذلك </a:t>
            </a:r>
            <a:r>
              <a:rPr lang="ar-DZ" sz="2400" b="1" dirty="0" smtClean="0"/>
              <a:t>.</a:t>
            </a:r>
            <a:endParaRPr lang="en-US" b="1" dirty="0"/>
          </a:p>
        </p:txBody>
      </p:sp>
      <p:sp>
        <p:nvSpPr>
          <p:cNvPr id="4" name="Virage 3"/>
          <p:cNvSpPr/>
          <p:nvPr/>
        </p:nvSpPr>
        <p:spPr>
          <a:xfrm rot="10800000">
            <a:off x="7213600" y="665128"/>
            <a:ext cx="1944913" cy="105954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Ellipse 4"/>
          <p:cNvSpPr/>
          <p:nvPr/>
        </p:nvSpPr>
        <p:spPr>
          <a:xfrm>
            <a:off x="7619999" y="623293"/>
            <a:ext cx="1132114" cy="641158"/>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01</a:t>
            </a:r>
            <a:endParaRPr lang="en-US" sz="2800" b="1" dirty="0">
              <a:solidFill>
                <a:schemeClr val="tx1"/>
              </a:solidFill>
            </a:endParaRPr>
          </a:p>
        </p:txBody>
      </p:sp>
      <p:sp>
        <p:nvSpPr>
          <p:cNvPr id="6" name="Rectangle 5"/>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10</a:t>
            </a:r>
            <a:endParaRPr lang="ar-DZ" b="1" dirty="0">
              <a:solidFill>
                <a:schemeClr val="tx1"/>
              </a:solidFill>
            </a:endParaRPr>
          </a:p>
        </p:txBody>
      </p:sp>
    </p:spTree>
    <p:extLst>
      <p:ext uri="{BB962C8B-B14F-4D97-AF65-F5344CB8AC3E}">
        <p14:creationId xmlns:p14="http://schemas.microsoft.com/office/powerpoint/2010/main" val="131330831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1"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circle(in)">
                                      <p:cBhvr>
                                        <p:cTn id="1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67868" y="1681684"/>
            <a:ext cx="8761413" cy="706964"/>
          </a:xfrm>
        </p:spPr>
        <p:txBody>
          <a:bodyPr/>
          <a:lstStyle/>
          <a:p>
            <a:pPr algn="ctr"/>
            <a:r>
              <a:rPr lang="ar-SA" b="1" dirty="0">
                <a:solidFill>
                  <a:schemeClr val="bg1"/>
                </a:solidFill>
              </a:rPr>
              <a:t>متابعة المبيعات</a:t>
            </a:r>
            <a:r>
              <a:rPr lang="en-US" dirty="0">
                <a:solidFill>
                  <a:schemeClr val="bg1"/>
                </a:solidFill>
              </a:rPr>
              <a:t/>
            </a:r>
            <a:br>
              <a:rPr lang="en-US" dirty="0">
                <a:solidFill>
                  <a:schemeClr val="bg1"/>
                </a:solidFill>
              </a:rPr>
            </a:br>
            <a:r>
              <a:rPr lang="en-US" dirty="0">
                <a:solidFill>
                  <a:schemeClr val="bg1"/>
                </a:solidFill>
              </a:rPr>
              <a:t/>
            </a:r>
            <a:br>
              <a:rPr lang="en-US" dirty="0">
                <a:solidFill>
                  <a:schemeClr val="bg1"/>
                </a:solidFill>
              </a:rPr>
            </a:br>
            <a:endParaRPr lang="en-US" dirty="0">
              <a:solidFill>
                <a:schemeClr val="bg1"/>
              </a:solidFill>
            </a:endParaRPr>
          </a:p>
        </p:txBody>
      </p:sp>
      <p:sp>
        <p:nvSpPr>
          <p:cNvPr id="3" name="Espace réservé du contenu 2"/>
          <p:cNvSpPr>
            <a:spLocks noGrp="1"/>
          </p:cNvSpPr>
          <p:nvPr>
            <p:ph idx="1"/>
          </p:nvPr>
        </p:nvSpPr>
        <p:spPr>
          <a:xfrm>
            <a:off x="754742" y="2345660"/>
            <a:ext cx="10101943" cy="4359940"/>
          </a:xfr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a:noAutofit/>
          </a:bodyPr>
          <a:lstStyle/>
          <a:p>
            <a:pPr marL="0" indent="0" algn="ctr" rtl="1">
              <a:buNone/>
            </a:pPr>
            <a:r>
              <a:rPr lang="ar-SA" sz="2000" b="1" u="sng" dirty="0"/>
              <a:t>وفيما يلي بعض استعمالات المعلومات التسويقية في متابعة المبيعات</a:t>
            </a:r>
            <a:r>
              <a:rPr lang="fr-FR" sz="2000" b="1" u="sng" dirty="0"/>
              <a:t>:</a:t>
            </a:r>
            <a:endParaRPr lang="en-US" sz="2000" b="1" u="sng" dirty="0"/>
          </a:p>
          <a:p>
            <a:pPr lvl="0" algn="r" rtl="1"/>
            <a:r>
              <a:rPr lang="ar-SA" sz="2000" b="1" u="sng" dirty="0"/>
              <a:t>عقود المبيعات الفعلية</a:t>
            </a:r>
            <a:r>
              <a:rPr lang="fr-FR" sz="2000" b="1" u="sng" dirty="0"/>
              <a:t> : </a:t>
            </a:r>
            <a:r>
              <a:rPr lang="ar-SA" sz="2000" dirty="0"/>
              <a:t>التي تعتمد بشكل أساسي على فواتير البيع تتضمن بيانات عن نوع المنتج، كمية السلعة، شروط الدفع، الخصم، إقليم البيع، رجل البيع، نوع العميل</a:t>
            </a:r>
            <a:r>
              <a:rPr lang="fr-FR" sz="2000" dirty="0"/>
              <a:t>.</a:t>
            </a:r>
            <a:endParaRPr lang="en-US" sz="2000" dirty="0"/>
          </a:p>
          <a:p>
            <a:pPr lvl="0" algn="r" rtl="1"/>
            <a:r>
              <a:rPr lang="ar-SA" sz="2000" b="1" u="sng" dirty="0"/>
              <a:t>تقارير المبيعات</a:t>
            </a:r>
            <a:r>
              <a:rPr lang="fr-FR" sz="2000" b="1" u="sng" dirty="0"/>
              <a:t>: </a:t>
            </a:r>
            <a:r>
              <a:rPr lang="ar-SA" sz="2000" dirty="0"/>
              <a:t>وتتضمن معلومات عن ربحية المنتج، خط الإنتاج، إقليم البيع، رجل البيع</a:t>
            </a:r>
            <a:r>
              <a:rPr lang="fr-FR" sz="2000" dirty="0"/>
              <a:t>.</a:t>
            </a:r>
            <a:endParaRPr lang="en-US" sz="2000" dirty="0"/>
          </a:p>
          <a:p>
            <a:pPr lvl="0" algn="r" rtl="1"/>
            <a:r>
              <a:rPr lang="ar-SA" sz="2000" b="1" u="sng" dirty="0"/>
              <a:t>تقارير الربحية</a:t>
            </a:r>
            <a:r>
              <a:rPr lang="fr-FR" sz="2000" b="1" u="sng" dirty="0"/>
              <a:t> </a:t>
            </a:r>
            <a:r>
              <a:rPr lang="fr-FR" sz="2000" u="sng" dirty="0"/>
              <a:t>: </a:t>
            </a:r>
            <a:r>
              <a:rPr lang="ar-SA" sz="2000" dirty="0"/>
              <a:t>فإنها تتضمن معلومات عن تكاليف البيع، هامش الربحية الذي يعتبر مهما جدا في تحديد مدى مساهمة كل من المنتج، العميل، ورجال البيع في الربحية، يضاف إلى ذلك فإن أغلب المنتجات المربحة ليست بالضرورة هي تلك التي تباع بكميات كبيرة وبنفس الأسلوب يمكن تحديد المنتجات، العملاء، رجال البيع غير المربحين، ومن ثم تصميم نظام الحوافز الذي يحث رجال البيع نحو التركيز على المنتجات الأكثر ربحية</a:t>
            </a:r>
            <a:r>
              <a:rPr lang="fr-FR" sz="2000" dirty="0"/>
              <a:t>. </a:t>
            </a:r>
            <a:r>
              <a:rPr lang="ar-SA" sz="2000" dirty="0"/>
              <a:t>إن كل من التقارير السابقة تمكننا من المقارنة بين الربحية المخططة والربحية الفعلية، وتجعل بالإمكان احتساب التفاوت في كل منتج، كل فرع، كل رجل بيع قدر تعلق الأمر بالتفاوت في السعر(نسبة اختلاف هامش الربحية والمترتب على عدم بيع جميع الوحدات بالسعر المخطط ) أو التفاوت في حجم المبيعات(الاختلاف المترتب على بيع كميات أكبر أو أقل من الكمية المخططة).</a:t>
            </a:r>
            <a:endParaRPr lang="en-US" sz="2000" dirty="0"/>
          </a:p>
          <a:p>
            <a:pPr marL="0" lvl="0" indent="0" algn="ctr" rtl="1">
              <a:buNone/>
            </a:pPr>
            <a:endParaRPr lang="en-US" b="1" dirty="0"/>
          </a:p>
        </p:txBody>
      </p:sp>
      <p:sp>
        <p:nvSpPr>
          <p:cNvPr id="4" name="Virage 3"/>
          <p:cNvSpPr/>
          <p:nvPr/>
        </p:nvSpPr>
        <p:spPr>
          <a:xfrm rot="10800000">
            <a:off x="7213600" y="665128"/>
            <a:ext cx="1944913" cy="105954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Ellipse 4"/>
          <p:cNvSpPr/>
          <p:nvPr/>
        </p:nvSpPr>
        <p:spPr>
          <a:xfrm>
            <a:off x="7619999" y="623293"/>
            <a:ext cx="1132114" cy="641158"/>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01</a:t>
            </a:r>
            <a:endParaRPr lang="en-US" sz="2800" b="1" dirty="0">
              <a:solidFill>
                <a:schemeClr val="tx1"/>
              </a:solidFill>
            </a:endParaRPr>
          </a:p>
        </p:txBody>
      </p:sp>
      <p:sp>
        <p:nvSpPr>
          <p:cNvPr id="6" name="Rectangle 5"/>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10</a:t>
            </a:r>
            <a:endParaRPr lang="ar-DZ" b="1" dirty="0">
              <a:solidFill>
                <a:schemeClr val="tx1"/>
              </a:solidFill>
            </a:endParaRPr>
          </a:p>
        </p:txBody>
      </p:sp>
    </p:spTree>
    <p:extLst>
      <p:ext uri="{BB962C8B-B14F-4D97-AF65-F5344CB8AC3E}">
        <p14:creationId xmlns:p14="http://schemas.microsoft.com/office/powerpoint/2010/main" val="208907821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1"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circle(in)">
                                      <p:cBhvr>
                                        <p:cTn id="1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4" y="1141080"/>
            <a:ext cx="8761413" cy="706964"/>
          </a:xfrm>
        </p:spPr>
        <p:txBody>
          <a:bodyPr/>
          <a:lstStyle/>
          <a:p>
            <a:pPr algn="ctr"/>
            <a:r>
              <a:rPr lang="ar-SA" b="1" dirty="0"/>
              <a:t>متابعة </a:t>
            </a:r>
            <a:r>
              <a:rPr lang="ar-SA" b="1" dirty="0" smtClean="0"/>
              <a:t>العملاء</a:t>
            </a:r>
            <a:endParaRPr lang="en-US" dirty="0">
              <a:solidFill>
                <a:schemeClr val="bg1"/>
              </a:solidFill>
            </a:endParaRPr>
          </a:p>
        </p:txBody>
      </p:sp>
      <p:sp>
        <p:nvSpPr>
          <p:cNvPr id="4" name="Virage 3"/>
          <p:cNvSpPr/>
          <p:nvPr/>
        </p:nvSpPr>
        <p:spPr>
          <a:xfrm rot="10800000">
            <a:off x="7213600" y="665128"/>
            <a:ext cx="1944913" cy="105954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Ellipse 4"/>
          <p:cNvSpPr/>
          <p:nvPr/>
        </p:nvSpPr>
        <p:spPr>
          <a:xfrm>
            <a:off x="7619999" y="623293"/>
            <a:ext cx="1132114" cy="641158"/>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02</a:t>
            </a:r>
            <a:endParaRPr lang="en-US" sz="2800" b="1" dirty="0">
              <a:solidFill>
                <a:schemeClr val="tx1"/>
              </a:solidFill>
            </a:endParaRPr>
          </a:p>
        </p:txBody>
      </p:sp>
      <p:sp>
        <p:nvSpPr>
          <p:cNvPr id="6" name="Espace réservé du contenu 2"/>
          <p:cNvSpPr>
            <a:spLocks noGrp="1"/>
          </p:cNvSpPr>
          <p:nvPr>
            <p:ph idx="1"/>
          </p:nvPr>
        </p:nvSpPr>
        <p:spPr>
          <a:xfrm>
            <a:off x="1154954" y="2908299"/>
            <a:ext cx="8877527" cy="3115129"/>
          </a:xfr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a:normAutofit/>
          </a:bodyPr>
          <a:lstStyle/>
          <a:p>
            <a:pPr algn="just" rtl="1">
              <a:lnSpc>
                <a:spcPct val="150000"/>
              </a:lnSpc>
            </a:pPr>
            <a:r>
              <a:rPr lang="ar-SA" sz="2400" b="1" dirty="0" smtClean="0"/>
              <a:t>تستهدف </a:t>
            </a:r>
            <a:r>
              <a:rPr lang="ar-SA" sz="2400" b="1" dirty="0"/>
              <a:t>متابعة العملاء </a:t>
            </a:r>
            <a:r>
              <a:rPr lang="ar-SA" sz="2400" b="1" u="sng" dirty="0"/>
              <a:t>تحديد ربحية كل عميل </a:t>
            </a:r>
            <a:r>
              <a:rPr lang="ar-SA" sz="2400" b="1" dirty="0"/>
              <a:t>يتعامل مع المنشأة على أساس هامش الربح ومحاولة رسم صورة للعادة </a:t>
            </a:r>
            <a:r>
              <a:rPr lang="ar-SA" sz="2400" b="1" dirty="0" err="1"/>
              <a:t>البيعية</a:t>
            </a:r>
            <a:r>
              <a:rPr lang="ar-SA" sz="2400" b="1" dirty="0"/>
              <a:t> لكل منهم وذلك من خلال توفير تقارير تفصيلية ومتكررة، ويقتضي ذلك تخصيص نسبة كبيرة من وقت وجهود مدراء التسويق لتحليل هذه التقارير ودراستها لتحقيق جملة من الأهداف نجملها في الآتي :</a:t>
            </a:r>
            <a:endParaRPr lang="en-US" sz="2400" b="1" dirty="0"/>
          </a:p>
        </p:txBody>
      </p:sp>
      <p:sp>
        <p:nvSpPr>
          <p:cNvPr id="7" name="Rectangle 6"/>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10</a:t>
            </a:r>
            <a:endParaRPr lang="ar-DZ" b="1" dirty="0">
              <a:solidFill>
                <a:schemeClr val="tx1"/>
              </a:solidFill>
            </a:endParaRPr>
          </a:p>
        </p:txBody>
      </p:sp>
    </p:spTree>
    <p:extLst>
      <p:ext uri="{BB962C8B-B14F-4D97-AF65-F5344CB8AC3E}">
        <p14:creationId xmlns:p14="http://schemas.microsoft.com/office/powerpoint/2010/main" val="37088273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1"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circle(in)">
                                      <p:cBhvr>
                                        <p:cTn id="1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5" y="1141080"/>
            <a:ext cx="8761413" cy="706964"/>
          </a:xfrm>
        </p:spPr>
        <p:txBody>
          <a:bodyPr/>
          <a:lstStyle/>
          <a:p>
            <a:pPr algn="ctr"/>
            <a:r>
              <a:rPr lang="ar-SA" b="1" dirty="0"/>
              <a:t>متابعة </a:t>
            </a:r>
            <a:r>
              <a:rPr lang="ar-SA" b="1" dirty="0" smtClean="0"/>
              <a:t>العملاء</a:t>
            </a:r>
            <a:endParaRPr lang="en-US" dirty="0">
              <a:solidFill>
                <a:schemeClr val="bg1"/>
              </a:solidFill>
            </a:endParaRPr>
          </a:p>
        </p:txBody>
      </p:sp>
      <p:sp>
        <p:nvSpPr>
          <p:cNvPr id="4" name="Virage 3"/>
          <p:cNvSpPr/>
          <p:nvPr/>
        </p:nvSpPr>
        <p:spPr>
          <a:xfrm rot="10800000">
            <a:off x="7213600" y="665128"/>
            <a:ext cx="1944913" cy="105954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Ellipse 4"/>
          <p:cNvSpPr/>
          <p:nvPr/>
        </p:nvSpPr>
        <p:spPr>
          <a:xfrm>
            <a:off x="7619999" y="623293"/>
            <a:ext cx="1132114" cy="641158"/>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02</a:t>
            </a:r>
            <a:endParaRPr lang="en-US" sz="2800" b="1" dirty="0">
              <a:solidFill>
                <a:schemeClr val="tx1"/>
              </a:solidFill>
            </a:endParaRPr>
          </a:p>
        </p:txBody>
      </p:sp>
      <p:sp>
        <p:nvSpPr>
          <p:cNvPr id="6" name="Espace réservé du contenu 2"/>
          <p:cNvSpPr>
            <a:spLocks noGrp="1"/>
          </p:cNvSpPr>
          <p:nvPr>
            <p:ph idx="1"/>
          </p:nvPr>
        </p:nvSpPr>
        <p:spPr>
          <a:xfrm>
            <a:off x="667656" y="2323996"/>
            <a:ext cx="9579429" cy="4236461"/>
          </a:xfr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a:normAutofit/>
          </a:bodyPr>
          <a:lstStyle/>
          <a:p>
            <a:pPr lvl="0" algn="r" rtl="1"/>
            <a:r>
              <a:rPr lang="ar-SA" sz="2400" dirty="0"/>
              <a:t>لضمان أن حجم المبيعات وهامش الربح تفوق التوقعات</a:t>
            </a:r>
            <a:r>
              <a:rPr lang="fr-FR" sz="2400" dirty="0"/>
              <a:t>.</a:t>
            </a:r>
            <a:endParaRPr lang="en-US" sz="2400" dirty="0"/>
          </a:p>
          <a:p>
            <a:pPr lvl="0" algn="r" rtl="1"/>
            <a:r>
              <a:rPr lang="ar-SA" sz="2400" dirty="0"/>
              <a:t>للتأكد من أن الخدمات المقدمة لهؤلاء العملاء مرضية</a:t>
            </a:r>
            <a:r>
              <a:rPr lang="fr-FR" sz="2400" dirty="0"/>
              <a:t>.</a:t>
            </a:r>
            <a:endParaRPr lang="en-US" sz="2400" dirty="0"/>
          </a:p>
          <a:p>
            <a:pPr lvl="0" algn="r" rtl="1"/>
            <a:r>
              <a:rPr lang="ar-SA" sz="2400" dirty="0"/>
              <a:t>للنظر في إمكانية اعتماد سياسة تسعير خاصة بهم تعتمد على حجم مشترياتهم</a:t>
            </a:r>
            <a:r>
              <a:rPr lang="fr-FR" sz="2400" dirty="0"/>
              <a:t>.</a:t>
            </a:r>
            <a:endParaRPr lang="en-US" sz="2400" dirty="0"/>
          </a:p>
          <a:p>
            <a:pPr lvl="0" algn="r" rtl="1"/>
            <a:r>
              <a:rPr lang="ar-SA" sz="2400" dirty="0"/>
              <a:t>لترسيخ الميول الايجابية في العادات الشرائية لهم</a:t>
            </a:r>
            <a:r>
              <a:rPr lang="fr-FR" sz="2400" dirty="0"/>
              <a:t>.</a:t>
            </a:r>
            <a:endParaRPr lang="en-US" sz="2400" dirty="0"/>
          </a:p>
          <a:p>
            <a:pPr lvl="0" algn="r" rtl="1"/>
            <a:r>
              <a:rPr lang="ar-SA" sz="2400" dirty="0"/>
              <a:t>لضمان اعتماد المكافأة المناسبة لرجال البيع الناجحين منهم واستبعاد الفاشلين</a:t>
            </a:r>
            <a:r>
              <a:rPr lang="fr-FR" sz="2400" dirty="0"/>
              <a:t>.</a:t>
            </a:r>
            <a:endParaRPr lang="en-US" sz="2400" dirty="0"/>
          </a:p>
          <a:p>
            <a:pPr marL="0" indent="0" algn="ctr" rtl="1">
              <a:buNone/>
            </a:pPr>
            <a:r>
              <a:rPr lang="ar-SA" sz="2400" b="1" u="sng" dirty="0"/>
              <a:t>والجدير بالذكر أنه بقدر فاعلية نظام المعلومات التسويقية في توفير المعلومات الضرورية تمكن الإدارة التسويقية من تحقيق الأهداف أعلاه ومتابعة العملاء بالشكل المناسب</a:t>
            </a:r>
            <a:r>
              <a:rPr lang="fr-FR" sz="2400" dirty="0"/>
              <a:t>.</a:t>
            </a:r>
            <a:endParaRPr lang="en-US" sz="2400" dirty="0"/>
          </a:p>
          <a:p>
            <a:pPr marL="0" indent="0" algn="r" rtl="1">
              <a:buNone/>
            </a:pPr>
            <a:endParaRPr lang="en-US" sz="2400" b="1" dirty="0"/>
          </a:p>
        </p:txBody>
      </p:sp>
      <p:sp>
        <p:nvSpPr>
          <p:cNvPr id="7" name="Rectangle 6"/>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10</a:t>
            </a:r>
            <a:endParaRPr lang="ar-DZ" b="1" dirty="0">
              <a:solidFill>
                <a:schemeClr val="tx1"/>
              </a:solidFill>
            </a:endParaRPr>
          </a:p>
        </p:txBody>
      </p:sp>
    </p:spTree>
    <p:extLst>
      <p:ext uri="{BB962C8B-B14F-4D97-AF65-F5344CB8AC3E}">
        <p14:creationId xmlns:p14="http://schemas.microsoft.com/office/powerpoint/2010/main" val="409258408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1"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circle(in)">
                                      <p:cBhvr>
                                        <p:cTn id="1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69556" y="1191286"/>
            <a:ext cx="8761413" cy="706964"/>
          </a:xfrm>
        </p:spPr>
        <p:txBody>
          <a:bodyPr/>
          <a:lstStyle/>
          <a:p>
            <a:pPr algn="ctr"/>
            <a:r>
              <a:rPr lang="ar-SA" b="1" dirty="0"/>
              <a:t>متابعة النفقات التسويقية</a:t>
            </a:r>
            <a:endParaRPr lang="en-US" dirty="0">
              <a:solidFill>
                <a:schemeClr val="bg1"/>
              </a:solidFill>
            </a:endParaRPr>
          </a:p>
        </p:txBody>
      </p:sp>
      <p:sp>
        <p:nvSpPr>
          <p:cNvPr id="4" name="Virage 3"/>
          <p:cNvSpPr/>
          <p:nvPr/>
        </p:nvSpPr>
        <p:spPr>
          <a:xfrm rot="10800000">
            <a:off x="8186056" y="722286"/>
            <a:ext cx="1944913" cy="105954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Ellipse 4"/>
          <p:cNvSpPr/>
          <p:nvPr/>
        </p:nvSpPr>
        <p:spPr>
          <a:xfrm>
            <a:off x="8592455" y="666548"/>
            <a:ext cx="1132114" cy="641158"/>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03</a:t>
            </a:r>
            <a:endParaRPr lang="en-US" sz="2800" b="1" dirty="0">
              <a:solidFill>
                <a:schemeClr val="tx1"/>
              </a:solidFill>
            </a:endParaRPr>
          </a:p>
        </p:txBody>
      </p:sp>
      <p:sp>
        <p:nvSpPr>
          <p:cNvPr id="6" name="Espace réservé du contenu 2"/>
          <p:cNvSpPr>
            <a:spLocks noGrp="1"/>
          </p:cNvSpPr>
          <p:nvPr>
            <p:ph idx="1"/>
          </p:nvPr>
        </p:nvSpPr>
        <p:spPr>
          <a:xfrm>
            <a:off x="827314" y="2423887"/>
            <a:ext cx="10493829" cy="4209142"/>
          </a:xfr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a:noAutofit/>
          </a:bodyPr>
          <a:lstStyle/>
          <a:p>
            <a:pPr marL="0" lvl="0" indent="0" algn="ctr" rtl="1">
              <a:buNone/>
            </a:pPr>
            <a:r>
              <a:rPr lang="ar-DZ" sz="2800" b="1" dirty="0"/>
              <a:t>	</a:t>
            </a:r>
            <a:r>
              <a:rPr lang="ar-SA" sz="2800" dirty="0" smtClean="0"/>
              <a:t>تشتمل </a:t>
            </a:r>
            <a:r>
              <a:rPr lang="ar-SA" sz="2800" dirty="0"/>
              <a:t>النفقات التسويقية على </a:t>
            </a:r>
            <a:r>
              <a:rPr lang="ar-SA" sz="2800" b="1" dirty="0"/>
              <a:t>الرواتب، الوكلاء، تكاليف الترويج، تكاليف البحوث والدراسات، تكاليف توزيع المنتجات، خصم المبيعات، مردودات المبيعات وغيرها</a:t>
            </a:r>
            <a:r>
              <a:rPr lang="fr-FR" sz="2800" dirty="0"/>
              <a:t>. </a:t>
            </a:r>
            <a:r>
              <a:rPr lang="ar-SA" sz="2800" dirty="0"/>
              <a:t>وتعتمد آلية متابعة هذه النفقات في أغلب المنشآت على </a:t>
            </a:r>
            <a:r>
              <a:rPr lang="ar-SA" sz="2800" u="sng" dirty="0"/>
              <a:t>خطة ربحية التسويق </a:t>
            </a:r>
            <a:r>
              <a:rPr lang="ar-SA" sz="2800" dirty="0"/>
              <a:t>التي تعتبر جزءا من الخطة المتكاملة للمنشأة ككل، إذ تتحمل الإدارة التسويقية مسؤولية </a:t>
            </a:r>
            <a:r>
              <a:rPr lang="ar-SA" sz="2800" u="sng" dirty="0"/>
              <a:t>متابعة هذه النفقات</a:t>
            </a:r>
            <a:r>
              <a:rPr lang="ar-SA" sz="2800" dirty="0"/>
              <a:t>، هذه المسؤولية التي تستلزم بدورها تقارير خطة الربحية الاعتيادية موضحة فيها المستويات </a:t>
            </a:r>
            <a:r>
              <a:rPr lang="ar-SA" sz="2800" u="sng" dirty="0"/>
              <a:t>المخططة للإنفاق الفعلي</a:t>
            </a:r>
            <a:r>
              <a:rPr lang="ar-SA" sz="2800" dirty="0"/>
              <a:t>، </a:t>
            </a:r>
            <a:r>
              <a:rPr lang="ar-SA" sz="2800" u="sng" dirty="0"/>
              <a:t>الانحراف</a:t>
            </a:r>
            <a:r>
              <a:rPr lang="ar-SA" sz="2800" dirty="0"/>
              <a:t> الحاصل في كل مجال للإنفاق إلى جانب </a:t>
            </a:r>
            <a:r>
              <a:rPr lang="ar-SA" sz="2800" u="sng" dirty="0"/>
              <a:t>المعلومات </a:t>
            </a:r>
            <a:r>
              <a:rPr lang="ar-SA" sz="2800" dirty="0"/>
              <a:t>الإضافية عن </a:t>
            </a:r>
            <a:r>
              <a:rPr lang="ar-SA" sz="2800" u="sng" dirty="0"/>
              <a:t>أسباب</a:t>
            </a:r>
            <a:r>
              <a:rPr lang="ar-SA" sz="2800" dirty="0"/>
              <a:t> هذه الانحرافات، </a:t>
            </a:r>
            <a:r>
              <a:rPr lang="ar-SA" sz="2800" b="1" u="sng" dirty="0"/>
              <a:t>ويكفل نظام المعلومات التسويقية إعداد مثل هذه التقارير.</a:t>
            </a:r>
            <a:endParaRPr lang="en-US" sz="2800" b="1" u="sng" dirty="0"/>
          </a:p>
          <a:p>
            <a:pPr marL="0" indent="0" algn="just" rtl="1">
              <a:buNone/>
            </a:pPr>
            <a:endParaRPr lang="en-US" sz="2800" dirty="0"/>
          </a:p>
        </p:txBody>
      </p:sp>
      <p:sp>
        <p:nvSpPr>
          <p:cNvPr id="7" name="Rectangle 6"/>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10</a:t>
            </a:r>
            <a:endParaRPr lang="ar-DZ" b="1" dirty="0">
              <a:solidFill>
                <a:schemeClr val="tx1"/>
              </a:solidFill>
            </a:endParaRPr>
          </a:p>
        </p:txBody>
      </p:sp>
    </p:spTree>
    <p:extLst>
      <p:ext uri="{BB962C8B-B14F-4D97-AF65-F5344CB8AC3E}">
        <p14:creationId xmlns:p14="http://schemas.microsoft.com/office/powerpoint/2010/main" val="400423324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1"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circle(in)">
                                      <p:cBhvr>
                                        <p:cTn id="11"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14610" y="973668"/>
            <a:ext cx="8761413" cy="706964"/>
          </a:xfrm>
        </p:spPr>
        <p:txBody>
          <a:bodyPr/>
          <a:lstStyle/>
          <a:p>
            <a:pPr algn="ctr"/>
            <a:r>
              <a:rPr lang="ar-SA" b="1" dirty="0"/>
              <a:t>تقييم السوق</a:t>
            </a:r>
            <a:endParaRPr lang="en-US" dirty="0">
              <a:solidFill>
                <a:schemeClr val="bg1"/>
              </a:solidFill>
            </a:endParaRPr>
          </a:p>
        </p:txBody>
      </p:sp>
      <p:sp>
        <p:nvSpPr>
          <p:cNvPr id="3" name="Espace réservé du contenu 2"/>
          <p:cNvSpPr>
            <a:spLocks noGrp="1"/>
          </p:cNvSpPr>
          <p:nvPr>
            <p:ph idx="1"/>
          </p:nvPr>
        </p:nvSpPr>
        <p:spPr>
          <a:xfrm>
            <a:off x="566057" y="2211455"/>
            <a:ext cx="10842172" cy="4450601"/>
          </a:xfr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a:normAutofit lnSpcReduction="10000"/>
          </a:bodyPr>
          <a:lstStyle/>
          <a:p>
            <a:pPr lvl="0" algn="r" rtl="1">
              <a:lnSpc>
                <a:spcPct val="150000"/>
              </a:lnSpc>
            </a:pPr>
            <a:r>
              <a:rPr lang="ar-SA" b="1" dirty="0" smtClean="0"/>
              <a:t> </a:t>
            </a:r>
            <a:r>
              <a:rPr lang="ar-SA" sz="2400" dirty="0"/>
              <a:t>ينصب هذا التقييم على مجالات متعددة مثل </a:t>
            </a:r>
            <a:r>
              <a:rPr lang="ar-SA" sz="2400" b="1" dirty="0"/>
              <a:t>عدد المستهلكين المحتملين، مواقع تواجدهم، خصائصهم، نماذج مشترياتهم ، وغيرها</a:t>
            </a:r>
            <a:r>
              <a:rPr lang="ar-SA" sz="2400" dirty="0"/>
              <a:t>، ولعل المجال الأكثر صعوبة هو ما يتعلق </a:t>
            </a:r>
            <a:r>
              <a:rPr lang="ar-SA" sz="2400" u="sng" dirty="0"/>
              <a:t>بالبحث عن الدافعية</a:t>
            </a:r>
            <a:r>
              <a:rPr lang="ar-SA" sz="2400" dirty="0"/>
              <a:t>، ونقصد بذلك </a:t>
            </a:r>
            <a:r>
              <a:rPr lang="ar-DZ" sz="2400" dirty="0" smtClean="0"/>
              <a:t>: </a:t>
            </a:r>
            <a:r>
              <a:rPr lang="ar-SA" sz="2400" dirty="0" smtClean="0"/>
              <a:t>كشف </a:t>
            </a:r>
            <a:r>
              <a:rPr lang="ar-SA" sz="2400" dirty="0"/>
              <a:t>النقاب عن </a:t>
            </a:r>
            <a:r>
              <a:rPr lang="ar-SA" sz="2400" u="sng" dirty="0"/>
              <a:t>الدوافع</a:t>
            </a:r>
            <a:r>
              <a:rPr lang="ar-SA" sz="2400" dirty="0"/>
              <a:t> التي يمكن أن تستخدم إما في </a:t>
            </a:r>
            <a:r>
              <a:rPr lang="ar-SA" sz="2400" u="sng" dirty="0"/>
              <a:t>تجزئة السوق </a:t>
            </a:r>
            <a:r>
              <a:rPr lang="ar-SA" sz="2400" dirty="0"/>
              <a:t>أو في </a:t>
            </a:r>
            <a:r>
              <a:rPr lang="ar-SA" sz="2400" u="sng" dirty="0"/>
              <a:t>توسيع نطاق </a:t>
            </a:r>
            <a:r>
              <a:rPr lang="ar-SA" sz="2400" dirty="0"/>
              <a:t>الجهود المبذولة في السوق الحالية  </a:t>
            </a:r>
            <a:r>
              <a:rPr lang="ar-SA" sz="2400" b="1" dirty="0"/>
              <a:t>والأسلوب الأكثر أهمية في تقييم السوق</a:t>
            </a:r>
            <a:r>
              <a:rPr lang="ar-SA" sz="2400" dirty="0"/>
              <a:t> يتمثل في </a:t>
            </a:r>
            <a:r>
              <a:rPr lang="ar-SA" sz="2400" u="sng" dirty="0"/>
              <a:t>اختبار مدى تغطية السوق </a:t>
            </a:r>
            <a:r>
              <a:rPr lang="ar-SA" sz="2400" dirty="0"/>
              <a:t>أو </a:t>
            </a:r>
            <a:r>
              <a:rPr lang="ar-SA" sz="2400" u="sng" dirty="0"/>
              <a:t>اختراق</a:t>
            </a:r>
            <a:r>
              <a:rPr lang="ar-SA" sz="2400" dirty="0"/>
              <a:t> السوق بالشكل الذي يؤشر </a:t>
            </a:r>
            <a:r>
              <a:rPr lang="ar-SA" sz="2400" u="sng" dirty="0" smtClean="0"/>
              <a:t>الموقف الحالي </a:t>
            </a:r>
            <a:r>
              <a:rPr lang="ar-SA" sz="2400" dirty="0" smtClean="0"/>
              <a:t>للمنشأة </a:t>
            </a:r>
            <a:r>
              <a:rPr lang="ar-SA" sz="2400" dirty="0"/>
              <a:t>في السوق، والتي في ضوئها يتقرر ما إذا كانت </a:t>
            </a:r>
            <a:r>
              <a:rPr lang="ar-SA" sz="2400" dirty="0" smtClean="0"/>
              <a:t>المنشأة </a:t>
            </a:r>
            <a:r>
              <a:rPr lang="ar-SA" sz="2400" dirty="0" smtClean="0">
                <a:effectLst>
                  <a:outerShdw blurRad="38100" dist="38100" dir="2700000" algn="tl">
                    <a:srgbClr val="000000">
                      <a:alpha val="43137"/>
                    </a:srgbClr>
                  </a:outerShdw>
                </a:effectLst>
              </a:rPr>
              <a:t>بحاجة إلى زيادة تغطيتها للسوق</a:t>
            </a:r>
            <a:r>
              <a:rPr lang="ar-SA" sz="2400" dirty="0" smtClean="0"/>
              <a:t>، </a:t>
            </a:r>
            <a:r>
              <a:rPr lang="ar-SA" sz="2400" dirty="0"/>
              <a:t>أو </a:t>
            </a:r>
            <a:r>
              <a:rPr lang="ar-SA" sz="2400" dirty="0">
                <a:effectLst>
                  <a:outerShdw blurRad="38100" dist="38100" dir="2700000" algn="tl">
                    <a:srgbClr val="000000">
                      <a:alpha val="43137"/>
                    </a:srgbClr>
                  </a:outerShdw>
                </a:effectLst>
              </a:rPr>
              <a:t>تعزيز اختراقها له</a:t>
            </a:r>
            <a:r>
              <a:rPr lang="ar-SA" sz="2400" dirty="0"/>
              <a:t>، كما تقرر أيضا </a:t>
            </a:r>
            <a:r>
              <a:rPr lang="ar-SA" sz="2400" u="sng" dirty="0"/>
              <a:t>الحصة السوقية </a:t>
            </a:r>
            <a:r>
              <a:rPr lang="ar-SA" sz="2400" dirty="0"/>
              <a:t>للمنشأة وللمنافسين </a:t>
            </a:r>
            <a:r>
              <a:rPr lang="ar-SA" sz="2400" u="sng" dirty="0" smtClean="0"/>
              <a:t>والمبيعات </a:t>
            </a:r>
            <a:r>
              <a:rPr lang="ar-SA" sz="2400" u="sng" dirty="0"/>
              <a:t>ل</a:t>
            </a:r>
            <a:r>
              <a:rPr lang="ar-SA" sz="2400" dirty="0"/>
              <a:t>لصناعة </a:t>
            </a:r>
            <a:r>
              <a:rPr lang="ar-SA" sz="2400" dirty="0" smtClean="0"/>
              <a:t>ككل</a:t>
            </a:r>
            <a:r>
              <a:rPr lang="ar-DZ" sz="2400" dirty="0" smtClean="0"/>
              <a:t>. </a:t>
            </a:r>
            <a:r>
              <a:rPr lang="fr-FR" sz="2400" b="1" u="sng" dirty="0" smtClean="0"/>
              <a:t> </a:t>
            </a:r>
            <a:r>
              <a:rPr lang="ar-SA" sz="2400" b="1" u="sng" dirty="0"/>
              <a:t>ولأجل إنجاز هذه المهمة وتذليل الصعوبات التي تعترض إنجازها لابد من توفير المعلومات الضرورية عن مختلف الجوانب المتعلقة بالسوق والعوامل التي تعمل فيها</a:t>
            </a:r>
            <a:r>
              <a:rPr lang="fr-FR" sz="2400" b="1" u="sng" dirty="0"/>
              <a:t>.</a:t>
            </a:r>
            <a:endParaRPr lang="en-US" sz="2400" b="1" u="sng" dirty="0"/>
          </a:p>
          <a:p>
            <a:endParaRPr lang="en-US" dirty="0"/>
          </a:p>
        </p:txBody>
      </p:sp>
      <p:sp>
        <p:nvSpPr>
          <p:cNvPr id="4" name="Virage 3"/>
          <p:cNvSpPr/>
          <p:nvPr/>
        </p:nvSpPr>
        <p:spPr>
          <a:xfrm rot="10800000">
            <a:off x="7213600" y="665128"/>
            <a:ext cx="1944913" cy="105954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Ellipse 4"/>
          <p:cNvSpPr/>
          <p:nvPr/>
        </p:nvSpPr>
        <p:spPr>
          <a:xfrm>
            <a:off x="7619999" y="623293"/>
            <a:ext cx="1132114" cy="641158"/>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04</a:t>
            </a:r>
            <a:endParaRPr lang="en-US" sz="2800" b="1" dirty="0">
              <a:solidFill>
                <a:schemeClr val="tx1"/>
              </a:solidFill>
            </a:endParaRPr>
          </a:p>
        </p:txBody>
      </p:sp>
      <p:sp>
        <p:nvSpPr>
          <p:cNvPr id="6" name="Rectangle 5"/>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10</a:t>
            </a:r>
            <a:endParaRPr lang="ar-DZ" b="1" dirty="0">
              <a:solidFill>
                <a:schemeClr val="tx1"/>
              </a:solidFill>
            </a:endParaRPr>
          </a:p>
        </p:txBody>
      </p:sp>
    </p:spTree>
    <p:extLst>
      <p:ext uri="{BB962C8B-B14F-4D97-AF65-F5344CB8AC3E}">
        <p14:creationId xmlns:p14="http://schemas.microsoft.com/office/powerpoint/2010/main" val="317717204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1"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circle(in)">
                                      <p:cBhvr>
                                        <p:cTn id="11" dur="20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 calcmode="lin" valueType="num">
                                      <p:cBhvr additive="base">
                                        <p:cTn id="16"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41978" y="1033930"/>
            <a:ext cx="8761413" cy="706964"/>
          </a:xfrm>
        </p:spPr>
        <p:txBody>
          <a:bodyPr/>
          <a:lstStyle/>
          <a:p>
            <a:pPr algn="ctr"/>
            <a:r>
              <a:rPr lang="ar-SA" b="1" dirty="0"/>
              <a:t>تقييم </a:t>
            </a:r>
            <a:r>
              <a:rPr lang="ar-SA" b="1" dirty="0" smtClean="0"/>
              <a:t>المنتج</a:t>
            </a:r>
            <a:endParaRPr lang="en-US" dirty="0">
              <a:solidFill>
                <a:schemeClr val="bg1"/>
              </a:solidFill>
            </a:endParaRPr>
          </a:p>
        </p:txBody>
      </p:sp>
      <p:sp>
        <p:nvSpPr>
          <p:cNvPr id="3" name="Espace réservé du contenu 2"/>
          <p:cNvSpPr>
            <a:spLocks noGrp="1"/>
          </p:cNvSpPr>
          <p:nvPr>
            <p:ph idx="1"/>
          </p:nvPr>
        </p:nvSpPr>
        <p:spPr>
          <a:xfrm>
            <a:off x="232228" y="1915887"/>
            <a:ext cx="11422743" cy="4804228"/>
          </a:xfr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a:noAutofit/>
          </a:bodyPr>
          <a:lstStyle/>
          <a:p>
            <a:pPr marL="0" lvl="0" indent="0" algn="ctr" rtl="1">
              <a:buNone/>
            </a:pPr>
            <a:r>
              <a:rPr lang="ar-SA" sz="2000" b="1" dirty="0" smtClean="0"/>
              <a:t>إن </a:t>
            </a:r>
            <a:r>
              <a:rPr lang="ar-SA" sz="2000" b="1" dirty="0"/>
              <a:t>هذا التقييم ينصب على استخدام المنتج من وجهة نظر المستهلك إذ يمكن تصنيف المعلومات الضرورية لإنجاز مثل هذا التقييم إلى </a:t>
            </a:r>
            <a:r>
              <a:rPr lang="ar-SA" sz="2000" b="1" u="sng" dirty="0"/>
              <a:t>ثلاثة أصناف </a:t>
            </a:r>
            <a:r>
              <a:rPr lang="ar-SA" sz="2000" b="1" dirty="0"/>
              <a:t>هي</a:t>
            </a:r>
            <a:r>
              <a:rPr lang="fr-FR" sz="2000" b="1" dirty="0"/>
              <a:t>:</a:t>
            </a:r>
            <a:endParaRPr lang="en-US" sz="2000" b="1" dirty="0"/>
          </a:p>
          <a:p>
            <a:pPr lvl="0" algn="r" rtl="1">
              <a:lnSpc>
                <a:spcPct val="150000"/>
              </a:lnSpc>
            </a:pPr>
            <a:r>
              <a:rPr lang="ar-SA" sz="2000" b="1" u="sng" dirty="0"/>
              <a:t>المعلومات </a:t>
            </a:r>
            <a:r>
              <a:rPr lang="ar-SA" sz="2000" b="1" u="sng" dirty="0" err="1" smtClean="0"/>
              <a:t>الإستراتيجية</a:t>
            </a:r>
            <a:r>
              <a:rPr lang="ar-DZ" sz="2000" b="1" u="sng" dirty="0" smtClean="0"/>
              <a:t>:</a:t>
            </a:r>
            <a:r>
              <a:rPr lang="fr-FR" sz="2000" b="1" u="sng" dirty="0" smtClean="0"/>
              <a:t> </a:t>
            </a:r>
            <a:r>
              <a:rPr lang="ar-SA" sz="2000" dirty="0" smtClean="0"/>
              <a:t>هي </a:t>
            </a:r>
            <a:r>
              <a:rPr lang="ar-SA" sz="2000" dirty="0"/>
              <a:t>التي تساعد في توفير الإجابة على الأسئلة المتعلقة بمستقبل المنتج مثل؛ ما هو اتجاه سياستنا السلعية في السنوات الخمس القادمة؟ وهل يستمر منتجنا بذات الأهمية والاهتمام من قبل المستهلكين الحاليين للسنوات القادمة؟ وغيرها من الأسئلة</a:t>
            </a:r>
            <a:r>
              <a:rPr lang="fr-FR" sz="2000" dirty="0"/>
              <a:t>.</a:t>
            </a:r>
            <a:endParaRPr lang="en-US" sz="2000" dirty="0"/>
          </a:p>
          <a:p>
            <a:pPr lvl="0" algn="r" rtl="1">
              <a:lnSpc>
                <a:spcPct val="150000"/>
              </a:lnSpc>
            </a:pPr>
            <a:r>
              <a:rPr lang="ar-SA" sz="2000" b="1" u="sng" dirty="0"/>
              <a:t>معلومات الاستعمال: </a:t>
            </a:r>
            <a:r>
              <a:rPr lang="ar-SA" sz="2000" dirty="0"/>
              <a:t>هي التي تحدد الطريقة التي بها يستخدم المستهلك المنتج والمشاكل التي يعاني منها في هذا الاستخدام مثال ذلك ؛ الطريقة التي تستخدمها ربة البيت في إكمال الغسيل الأسبوعي أو حجم العبوة التي تفضله أو نموذج لكيفية تعامل المستهلك مع مشكلة الإنفاق والادخار لنقوده</a:t>
            </a:r>
            <a:r>
              <a:rPr lang="fr-FR" sz="2000" dirty="0"/>
              <a:t>.</a:t>
            </a:r>
            <a:endParaRPr lang="en-US" sz="2000" dirty="0"/>
          </a:p>
          <a:p>
            <a:pPr lvl="0" algn="r" rtl="1">
              <a:lnSpc>
                <a:spcPct val="150000"/>
              </a:lnSpc>
            </a:pPr>
            <a:r>
              <a:rPr lang="ar-SA" sz="2000" b="1" u="sng" dirty="0"/>
              <a:t>معلومات المنافسة </a:t>
            </a:r>
            <a:r>
              <a:rPr lang="fr-FR" sz="2000" u="sng" dirty="0"/>
              <a:t>: </a:t>
            </a:r>
            <a:r>
              <a:rPr lang="ar-SA" sz="2000" dirty="0"/>
              <a:t>هي التي تغطي ليس المنافسة المباشرة فحسب وإنما أيضا الطريقة المستخدمة من قبل المنافسين في حل المشاكل وكيفية نظرتهم  إلى السوق ونقاط قوتهم وضعفهم، إضافة إلى ترتيبهم حسب أهميتهم اعتمادا على تصوراتهم أو حصصهم السوقية</a:t>
            </a:r>
            <a:r>
              <a:rPr lang="fr-FR" sz="2000" dirty="0"/>
              <a:t> .</a:t>
            </a:r>
            <a:r>
              <a:rPr lang="ar-SA" sz="2000" dirty="0"/>
              <a:t>ويتم توفير الأصناف الثلاثة من المعلومات من خلال نظام المعلومات التسويقية.</a:t>
            </a:r>
            <a:endParaRPr lang="en-US" sz="2000" dirty="0"/>
          </a:p>
          <a:p>
            <a:pPr rtl="1"/>
            <a:r>
              <a:rPr lang="ar-SA" sz="2000" b="1" dirty="0"/>
              <a:t> </a:t>
            </a:r>
            <a:endParaRPr lang="en-US" sz="2000" dirty="0"/>
          </a:p>
          <a:p>
            <a:pPr algn="ctr" rtl="1">
              <a:lnSpc>
                <a:spcPct val="150000"/>
              </a:lnSpc>
            </a:pPr>
            <a:endParaRPr lang="en-US" sz="2000" dirty="0"/>
          </a:p>
        </p:txBody>
      </p:sp>
      <p:sp>
        <p:nvSpPr>
          <p:cNvPr id="4" name="Virage 3"/>
          <p:cNvSpPr/>
          <p:nvPr/>
        </p:nvSpPr>
        <p:spPr>
          <a:xfrm rot="10800000">
            <a:off x="7213600" y="665128"/>
            <a:ext cx="1944913" cy="1059543"/>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Ellipse 4"/>
          <p:cNvSpPr/>
          <p:nvPr/>
        </p:nvSpPr>
        <p:spPr>
          <a:xfrm>
            <a:off x="7619999" y="623293"/>
            <a:ext cx="1132114" cy="641158"/>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05</a:t>
            </a:r>
            <a:endParaRPr lang="en-US" sz="2800" b="1" dirty="0">
              <a:solidFill>
                <a:schemeClr val="tx1"/>
              </a:solidFill>
            </a:endParaRPr>
          </a:p>
        </p:txBody>
      </p:sp>
      <p:sp>
        <p:nvSpPr>
          <p:cNvPr id="6" name="Rectangle 5"/>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10</a:t>
            </a:r>
            <a:endParaRPr lang="ar-DZ" b="1" dirty="0">
              <a:solidFill>
                <a:schemeClr val="tx1"/>
              </a:solidFill>
            </a:endParaRPr>
          </a:p>
        </p:txBody>
      </p:sp>
    </p:spTree>
    <p:extLst>
      <p:ext uri="{BB962C8B-B14F-4D97-AF65-F5344CB8AC3E}">
        <p14:creationId xmlns:p14="http://schemas.microsoft.com/office/powerpoint/2010/main" val="34436732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1000"/>
                                        <p:tgtEl>
                                          <p:spTgt spid="3">
                                            <p:txEl>
                                              <p:pRg st="2" end="2"/>
                                            </p:txEl>
                                          </p:spTgt>
                                        </p:tgtEl>
                                      </p:cBhvr>
                                    </p:animEffect>
                                    <p:anim calcmode="lin" valueType="num">
                                      <p:cBhvr>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1000"/>
                                        <p:tgtEl>
                                          <p:spTgt spid="3">
                                            <p:txEl>
                                              <p:pRg st="3" end="3"/>
                                            </p:txEl>
                                          </p:spTgt>
                                        </p:tgtEl>
                                      </p:cBhvr>
                                    </p:animEffect>
                                    <p:anim calcmode="lin" valueType="num">
                                      <p:cBhvr>
                                        <p:cTn id="3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Rectangle 82"/>
          <p:cNvSpPr/>
          <p:nvPr/>
        </p:nvSpPr>
        <p:spPr>
          <a:xfrm>
            <a:off x="174171" y="348343"/>
            <a:ext cx="9666515" cy="841828"/>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800" b="1" dirty="0" smtClean="0"/>
              <a:t>شكل يوضح </a:t>
            </a:r>
            <a:r>
              <a:rPr lang="ar-SA" sz="2800" b="1" dirty="0" smtClean="0"/>
              <a:t>دور </a:t>
            </a:r>
            <a:r>
              <a:rPr lang="ar-SA" sz="2800" b="1" dirty="0"/>
              <a:t>نظام المعلومات التسويقية في التخطيط والرقابة على الأنشطة التسويقية</a:t>
            </a:r>
            <a:endParaRPr lang="en-US" sz="2800" dirty="0"/>
          </a:p>
        </p:txBody>
      </p:sp>
      <p:sp>
        <p:nvSpPr>
          <p:cNvPr id="84" name="Rectangle à coins arrondis 83"/>
          <p:cNvSpPr/>
          <p:nvPr/>
        </p:nvSpPr>
        <p:spPr>
          <a:xfrm>
            <a:off x="7574643" y="2174086"/>
            <a:ext cx="2583543" cy="12192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000" b="1" dirty="0">
                <a:solidFill>
                  <a:schemeClr val="tx1"/>
                </a:solidFill>
              </a:rPr>
              <a:t>أين نحن الأن؟</a:t>
            </a:r>
            <a:endParaRPr lang="en-US" sz="2000" b="1" dirty="0">
              <a:solidFill>
                <a:schemeClr val="tx1"/>
              </a:solidFill>
            </a:endParaRPr>
          </a:p>
          <a:p>
            <a:pPr algn="ctr"/>
            <a:r>
              <a:rPr lang="ar-SA" sz="2000" b="1" dirty="0">
                <a:solidFill>
                  <a:schemeClr val="tx1"/>
                </a:solidFill>
              </a:rPr>
              <a:t>تحليل</a:t>
            </a:r>
            <a:r>
              <a:rPr lang="ar-DZ" sz="2000" b="1" dirty="0">
                <a:solidFill>
                  <a:schemeClr val="tx1"/>
                </a:solidFill>
              </a:rPr>
              <a:t> الفرص /</a:t>
            </a:r>
            <a:r>
              <a:rPr lang="ar-SA" sz="2000" b="1" dirty="0">
                <a:solidFill>
                  <a:schemeClr val="tx1"/>
                </a:solidFill>
              </a:rPr>
              <a:t>المشاكل التسويقية</a:t>
            </a:r>
            <a:endParaRPr lang="en-US" sz="2000" b="1" dirty="0">
              <a:solidFill>
                <a:schemeClr val="tx1"/>
              </a:solidFill>
            </a:endParaRPr>
          </a:p>
        </p:txBody>
      </p:sp>
      <p:sp>
        <p:nvSpPr>
          <p:cNvPr id="85" name="Rectangle à coins arrondis 84"/>
          <p:cNvSpPr/>
          <p:nvPr/>
        </p:nvSpPr>
        <p:spPr>
          <a:xfrm>
            <a:off x="7707085" y="4470401"/>
            <a:ext cx="2583543" cy="12192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000" b="1" dirty="0">
                <a:solidFill>
                  <a:schemeClr val="tx1"/>
                </a:solidFill>
              </a:rPr>
              <a:t>النتائج</a:t>
            </a:r>
            <a:r>
              <a:rPr lang="fr-FR" sz="2000" b="1" dirty="0">
                <a:solidFill>
                  <a:schemeClr val="tx1"/>
                </a:solidFill>
              </a:rPr>
              <a:t>: </a:t>
            </a:r>
            <a:r>
              <a:rPr lang="ar-SA" sz="2000" b="1" dirty="0">
                <a:solidFill>
                  <a:schemeClr val="tx1"/>
                </a:solidFill>
              </a:rPr>
              <a:t>الربحية، رضا</a:t>
            </a:r>
            <a:endParaRPr lang="en-US" sz="2000" b="1" dirty="0">
              <a:solidFill>
                <a:schemeClr val="tx1"/>
              </a:solidFill>
            </a:endParaRPr>
          </a:p>
          <a:p>
            <a:pPr algn="ctr" rtl="1"/>
            <a:r>
              <a:rPr lang="ar-SA" sz="2000" b="1" dirty="0">
                <a:solidFill>
                  <a:schemeClr val="tx1"/>
                </a:solidFill>
              </a:rPr>
              <a:t>الزبون، الحصة</a:t>
            </a:r>
            <a:endParaRPr lang="en-US" sz="2000" b="1" dirty="0">
              <a:solidFill>
                <a:schemeClr val="tx1"/>
              </a:solidFill>
            </a:endParaRPr>
          </a:p>
          <a:p>
            <a:pPr algn="ctr" rtl="1"/>
            <a:r>
              <a:rPr lang="ar-SA" sz="2000" b="1" dirty="0">
                <a:solidFill>
                  <a:schemeClr val="tx1"/>
                </a:solidFill>
              </a:rPr>
              <a:t>السوقية، التفوق</a:t>
            </a:r>
            <a:endParaRPr lang="en-US" sz="2000" b="1" dirty="0">
              <a:solidFill>
                <a:schemeClr val="tx1"/>
              </a:solidFill>
            </a:endParaRPr>
          </a:p>
        </p:txBody>
      </p:sp>
      <p:sp>
        <p:nvSpPr>
          <p:cNvPr id="86" name="Rectangle à coins arrondis 85"/>
          <p:cNvSpPr/>
          <p:nvPr/>
        </p:nvSpPr>
        <p:spPr>
          <a:xfrm>
            <a:off x="4074887" y="4470401"/>
            <a:ext cx="2583543" cy="12192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a:solidFill>
                  <a:schemeClr val="tx1"/>
                </a:solidFill>
              </a:rPr>
              <a:t>الرقابة على تنفيذ </a:t>
            </a:r>
            <a:endParaRPr lang="en-US" sz="2000" b="1" dirty="0">
              <a:solidFill>
                <a:schemeClr val="tx1"/>
              </a:solidFill>
            </a:endParaRPr>
          </a:p>
          <a:p>
            <a:pPr algn="ctr"/>
            <a:r>
              <a:rPr lang="ar-DZ" sz="2000" b="1" dirty="0">
                <a:solidFill>
                  <a:schemeClr val="tx1"/>
                </a:solidFill>
              </a:rPr>
              <a:t>الخطة</a:t>
            </a:r>
            <a:endParaRPr lang="en-US" sz="2000" b="1" dirty="0">
              <a:solidFill>
                <a:schemeClr val="tx1"/>
              </a:solidFill>
            </a:endParaRPr>
          </a:p>
        </p:txBody>
      </p:sp>
      <p:sp>
        <p:nvSpPr>
          <p:cNvPr id="87" name="Rectangle à coins arrondis 86"/>
          <p:cNvSpPr/>
          <p:nvPr/>
        </p:nvSpPr>
        <p:spPr>
          <a:xfrm>
            <a:off x="627744" y="4452256"/>
            <a:ext cx="2583543" cy="12192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a:solidFill>
                  <a:schemeClr val="tx1"/>
                </a:solidFill>
              </a:rPr>
              <a:t>إعداد الخطط والسياسات والبرامج التسويقية</a:t>
            </a:r>
            <a:endParaRPr lang="en-US" sz="2000" b="1" dirty="0">
              <a:solidFill>
                <a:schemeClr val="tx1"/>
              </a:solidFill>
            </a:endParaRPr>
          </a:p>
        </p:txBody>
      </p:sp>
      <p:sp>
        <p:nvSpPr>
          <p:cNvPr id="88" name="Rectangle à coins arrondis 87"/>
          <p:cNvSpPr/>
          <p:nvPr/>
        </p:nvSpPr>
        <p:spPr>
          <a:xfrm>
            <a:off x="4161972" y="2220686"/>
            <a:ext cx="2583543" cy="12192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a:solidFill>
                  <a:schemeClr val="tx1"/>
                </a:solidFill>
              </a:rPr>
              <a:t>أين نرغب بالوصول؟</a:t>
            </a:r>
            <a:endParaRPr lang="en-US" sz="2400" b="1" dirty="0">
              <a:solidFill>
                <a:schemeClr val="tx1"/>
              </a:solidFill>
            </a:endParaRPr>
          </a:p>
          <a:p>
            <a:pPr algn="ctr"/>
            <a:r>
              <a:rPr lang="ar-DZ" sz="2000" b="1" dirty="0">
                <a:solidFill>
                  <a:schemeClr val="tx1"/>
                </a:solidFill>
              </a:rPr>
              <a:t>صياغة الأهداف</a:t>
            </a:r>
            <a:endParaRPr lang="en-US" sz="2000" b="1" dirty="0">
              <a:solidFill>
                <a:schemeClr val="tx1"/>
              </a:solidFill>
            </a:endParaRPr>
          </a:p>
        </p:txBody>
      </p:sp>
      <p:sp>
        <p:nvSpPr>
          <p:cNvPr id="89" name="Rectangle à coins arrondis 88"/>
          <p:cNvSpPr/>
          <p:nvPr/>
        </p:nvSpPr>
        <p:spPr>
          <a:xfrm>
            <a:off x="616858" y="2217057"/>
            <a:ext cx="2583543" cy="12192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a:solidFill>
                  <a:schemeClr val="tx1"/>
                </a:solidFill>
              </a:rPr>
              <a:t>كيف يمكن تحقيق ذلك؟</a:t>
            </a:r>
            <a:endParaRPr lang="en-US" sz="2000" b="1" dirty="0">
              <a:solidFill>
                <a:schemeClr val="tx1"/>
              </a:solidFill>
            </a:endParaRPr>
          </a:p>
          <a:p>
            <a:pPr algn="ctr"/>
            <a:r>
              <a:rPr lang="ar-DZ" sz="2000" b="1" dirty="0" err="1">
                <a:solidFill>
                  <a:schemeClr val="tx1"/>
                </a:solidFill>
              </a:rPr>
              <a:t>إستراتيجية</a:t>
            </a:r>
            <a:r>
              <a:rPr lang="ar-DZ" sz="2000" b="1" dirty="0">
                <a:solidFill>
                  <a:schemeClr val="tx1"/>
                </a:solidFill>
              </a:rPr>
              <a:t> التسويق</a:t>
            </a:r>
            <a:endParaRPr lang="en-US" sz="2000" b="1" dirty="0">
              <a:solidFill>
                <a:schemeClr val="tx1"/>
              </a:solidFill>
            </a:endParaRPr>
          </a:p>
        </p:txBody>
      </p:sp>
      <p:cxnSp>
        <p:nvCxnSpPr>
          <p:cNvPr id="91" name="Connecteur droit avec flèche 90"/>
          <p:cNvCxnSpPr>
            <a:stCxn id="84" idx="1"/>
          </p:cNvCxnSpPr>
          <p:nvPr/>
        </p:nvCxnSpPr>
        <p:spPr>
          <a:xfrm flipH="1">
            <a:off x="6658430" y="2783686"/>
            <a:ext cx="916213" cy="35713"/>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92" name="Connecteur droit avec flèche 91"/>
          <p:cNvCxnSpPr/>
          <p:nvPr/>
        </p:nvCxnSpPr>
        <p:spPr>
          <a:xfrm flipH="1">
            <a:off x="3200401" y="2819399"/>
            <a:ext cx="961571" cy="362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96" name="Connecteur droit 95"/>
          <p:cNvCxnSpPr>
            <a:stCxn id="89" idx="1"/>
          </p:cNvCxnSpPr>
          <p:nvPr/>
        </p:nvCxnSpPr>
        <p:spPr>
          <a:xfrm flipH="1" flipV="1">
            <a:off x="174171" y="2819399"/>
            <a:ext cx="442687" cy="725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8" name="Connecteur droit avec flèche 97"/>
          <p:cNvCxnSpPr/>
          <p:nvPr/>
        </p:nvCxnSpPr>
        <p:spPr>
          <a:xfrm>
            <a:off x="174171" y="5061856"/>
            <a:ext cx="442687"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00" name="Connecteur droit 99"/>
          <p:cNvCxnSpPr/>
          <p:nvPr/>
        </p:nvCxnSpPr>
        <p:spPr>
          <a:xfrm flipV="1">
            <a:off x="174171" y="2826657"/>
            <a:ext cx="0" cy="2235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3" name="Connecteur droit avec flèche 102"/>
          <p:cNvCxnSpPr/>
          <p:nvPr/>
        </p:nvCxnSpPr>
        <p:spPr>
          <a:xfrm>
            <a:off x="3238499" y="5061856"/>
            <a:ext cx="923473"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05" name="Connecteur droit avec flèche 104"/>
          <p:cNvCxnSpPr>
            <a:endCxn id="85" idx="1"/>
          </p:cNvCxnSpPr>
          <p:nvPr/>
        </p:nvCxnSpPr>
        <p:spPr>
          <a:xfrm>
            <a:off x="6658430" y="5061854"/>
            <a:ext cx="1048655" cy="1814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08" name="Connecteur droit 107"/>
          <p:cNvCxnSpPr>
            <a:endCxn id="85" idx="3"/>
          </p:cNvCxnSpPr>
          <p:nvPr/>
        </p:nvCxnSpPr>
        <p:spPr>
          <a:xfrm flipH="1">
            <a:off x="10290628" y="5080001"/>
            <a:ext cx="696686"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2" name="Connecteur droit 111"/>
          <p:cNvCxnSpPr/>
          <p:nvPr/>
        </p:nvCxnSpPr>
        <p:spPr>
          <a:xfrm flipV="1">
            <a:off x="10987314" y="2835727"/>
            <a:ext cx="0" cy="2235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3" name="Connecteur droit avec flèche 112"/>
          <p:cNvCxnSpPr/>
          <p:nvPr/>
        </p:nvCxnSpPr>
        <p:spPr>
          <a:xfrm flipH="1" flipV="1">
            <a:off x="10252530" y="2819399"/>
            <a:ext cx="734784" cy="1632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15" name="Connecteur droit avec flèche 114"/>
          <p:cNvCxnSpPr/>
          <p:nvPr/>
        </p:nvCxnSpPr>
        <p:spPr>
          <a:xfrm>
            <a:off x="9316358" y="3962398"/>
            <a:ext cx="1048655" cy="1814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16" name="ZoneTexte 115"/>
          <p:cNvSpPr txBox="1"/>
          <p:nvPr/>
        </p:nvSpPr>
        <p:spPr>
          <a:xfrm>
            <a:off x="6569530" y="3639456"/>
            <a:ext cx="2429326" cy="584775"/>
          </a:xfrm>
          <a:prstGeom prst="rect">
            <a:avLst/>
          </a:prstGeom>
          <a:noFill/>
        </p:spPr>
        <p:txBody>
          <a:bodyPr wrap="square" rtlCol="0">
            <a:spAutoFit/>
          </a:bodyPr>
          <a:lstStyle/>
          <a:p>
            <a:pPr algn="ctr"/>
            <a:r>
              <a:rPr lang="ar-DZ" sz="3200" b="1" dirty="0" smtClean="0">
                <a:ln w="22225">
                  <a:solidFill>
                    <a:schemeClr val="accent2"/>
                  </a:solidFill>
                  <a:prstDash val="solid"/>
                </a:ln>
              </a:rPr>
              <a:t>التغذية العكسية</a:t>
            </a:r>
            <a:endParaRPr lang="en-US" sz="3200" b="1" dirty="0">
              <a:ln w="22225">
                <a:solidFill>
                  <a:schemeClr val="accent2"/>
                </a:solidFill>
                <a:prstDash val="solid"/>
              </a:ln>
            </a:endParaRPr>
          </a:p>
        </p:txBody>
      </p:sp>
    </p:spTree>
    <p:extLst>
      <p:ext uri="{BB962C8B-B14F-4D97-AF65-F5344CB8AC3E}">
        <p14:creationId xmlns:p14="http://schemas.microsoft.com/office/powerpoint/2010/main" val="6681812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ague 1"/>
          <p:cNvSpPr/>
          <p:nvPr/>
        </p:nvSpPr>
        <p:spPr>
          <a:xfrm>
            <a:off x="537027" y="174171"/>
            <a:ext cx="10421257" cy="6516914"/>
          </a:xfrm>
          <a:prstGeom prst="wave">
            <a:avLst/>
          </a:prstGeom>
          <a:solidFill>
            <a:schemeClr val="bg1">
              <a:lumMod val="95000"/>
            </a:schemeClr>
          </a:solidFill>
          <a:effectLst>
            <a:innerShdw blurRad="63500" dist="50800" dir="5400000">
              <a:prstClr val="black">
                <a:alpha val="50000"/>
              </a:prstClr>
            </a:innerShdw>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lnSpc>
                <a:spcPct val="150000"/>
              </a:lnSpc>
            </a:pPr>
            <a:r>
              <a:rPr lang="ar-SA" sz="2400" b="1" dirty="0" smtClean="0">
                <a:solidFill>
                  <a:schemeClr val="tx1"/>
                </a:solidFill>
              </a:rPr>
              <a:t>كما </a:t>
            </a:r>
            <a:r>
              <a:rPr lang="ar-SA" sz="2400" b="1" dirty="0">
                <a:solidFill>
                  <a:schemeClr val="tx1"/>
                </a:solidFill>
              </a:rPr>
              <a:t>يتضح من الشكل فإن دور نظام المعلومات التسويقية يبدأ من التحليل التفصيلي للموقف باتجاه تحديد الفرص</a:t>
            </a:r>
            <a:r>
              <a:rPr lang="fr-FR" sz="2400" b="1" dirty="0">
                <a:solidFill>
                  <a:schemeClr val="tx1"/>
                </a:solidFill>
              </a:rPr>
              <a:t> / </a:t>
            </a:r>
            <a:r>
              <a:rPr lang="ar-SA" sz="2400" b="1" dirty="0">
                <a:solidFill>
                  <a:schemeClr val="tx1"/>
                </a:solidFill>
              </a:rPr>
              <a:t>المشاكل التسويقية وذلك من خلال دراسة البيئة الاقتصادية، المحاسبية، التقنية و الاجتماعية</a:t>
            </a:r>
            <a:r>
              <a:rPr lang="fr-FR" sz="2400" b="1" dirty="0">
                <a:solidFill>
                  <a:schemeClr val="tx1"/>
                </a:solidFill>
              </a:rPr>
              <a:t>... </a:t>
            </a:r>
            <a:r>
              <a:rPr lang="ar-SA" sz="2400" b="1" dirty="0">
                <a:solidFill>
                  <a:schemeClr val="tx1"/>
                </a:solidFill>
              </a:rPr>
              <a:t>الخ، ومن ثم دراسة الأهداف </a:t>
            </a:r>
            <a:r>
              <a:rPr lang="ar-SA" sz="2400" b="1" dirty="0" smtClean="0">
                <a:solidFill>
                  <a:schemeClr val="tx1"/>
                </a:solidFill>
              </a:rPr>
              <a:t>التسويقية </a:t>
            </a:r>
            <a:r>
              <a:rPr lang="ar-SA" sz="2400" b="1" dirty="0">
                <a:solidFill>
                  <a:schemeClr val="tx1"/>
                </a:solidFill>
              </a:rPr>
              <a:t>التي تبغي المنشاة تحقيقها استغلالا لتلك الفرص أو لحل تلك المشاكل </a:t>
            </a:r>
            <a:r>
              <a:rPr lang="ar-SA" sz="2400" b="1" dirty="0" smtClean="0">
                <a:solidFill>
                  <a:schemeClr val="tx1"/>
                </a:solidFill>
              </a:rPr>
              <a:t>مثال ذلك زيادة الحصة السوقية بمقدار</a:t>
            </a:r>
            <a:r>
              <a:rPr lang="fr-FR" sz="2400" b="1" dirty="0" smtClean="0">
                <a:solidFill>
                  <a:schemeClr val="tx1"/>
                </a:solidFill>
              </a:rPr>
              <a:t> ( 20 % ) </a:t>
            </a:r>
            <a:r>
              <a:rPr lang="ar-SA" sz="2400" b="1" dirty="0" smtClean="0">
                <a:solidFill>
                  <a:schemeClr val="tx1"/>
                </a:solidFill>
              </a:rPr>
              <a:t>أو زيادة معدل دوران المبيعات بنسبة .</a:t>
            </a:r>
            <a:r>
              <a:rPr lang="fr-FR" sz="2400" b="1" dirty="0" smtClean="0">
                <a:solidFill>
                  <a:schemeClr val="tx1"/>
                </a:solidFill>
              </a:rPr>
              <a:t>( 4% ) ..</a:t>
            </a:r>
            <a:r>
              <a:rPr lang="ar-SA" sz="2400" b="1" dirty="0" smtClean="0">
                <a:solidFill>
                  <a:schemeClr val="tx1"/>
                </a:solidFill>
              </a:rPr>
              <a:t> . وبعدها يتم صياغة </a:t>
            </a:r>
            <a:r>
              <a:rPr lang="ar-SA" sz="2400" b="1" dirty="0" smtClean="0">
                <a:solidFill>
                  <a:schemeClr val="tx1"/>
                </a:solidFill>
              </a:rPr>
              <a:t>الاستراتيجيات </a:t>
            </a:r>
            <a:r>
              <a:rPr lang="ar-SA" sz="2400" b="1" dirty="0" smtClean="0">
                <a:solidFill>
                  <a:schemeClr val="tx1"/>
                </a:solidFill>
              </a:rPr>
              <a:t>الضرورية لتحقيق تلك الأهداف في صيغة مزيج تسويقي يسهم في بلوغ</a:t>
            </a:r>
            <a:r>
              <a:rPr lang="ar-DZ" sz="2400" b="1" dirty="0">
                <a:solidFill>
                  <a:schemeClr val="tx1"/>
                </a:solidFill>
              </a:rPr>
              <a:t> </a:t>
            </a:r>
            <a:r>
              <a:rPr lang="ar-SA" sz="2400" b="1" dirty="0" smtClean="0">
                <a:solidFill>
                  <a:schemeClr val="tx1"/>
                </a:solidFill>
              </a:rPr>
              <a:t>الأهداف </a:t>
            </a:r>
            <a:r>
              <a:rPr lang="ar-SA" sz="2400" b="1" dirty="0">
                <a:solidFill>
                  <a:schemeClr val="tx1"/>
                </a:solidFill>
              </a:rPr>
              <a:t>والمرامي و الذي على ضوئه يتم رسم السياسات التسويقية في مجال تطوير المنتج والتسعير والترويج والتوزيع و إعداد الخطط وتنفيذها ومتابعة هذا التنفيذ للتأكد من تحقيق النتائج(</a:t>
            </a:r>
            <a:r>
              <a:rPr lang="fr-FR" sz="2400" b="1" dirty="0">
                <a:solidFill>
                  <a:schemeClr val="tx1"/>
                </a:solidFill>
              </a:rPr>
              <a:t>  </a:t>
            </a:r>
            <a:r>
              <a:rPr lang="ar-SA" sz="2400" b="1" dirty="0">
                <a:solidFill>
                  <a:schemeClr val="tx1"/>
                </a:solidFill>
              </a:rPr>
              <a:t>إرضاء المستهلك ، الحصة السوقية، زيادة معدل المبيعات،....)</a:t>
            </a:r>
            <a:r>
              <a:rPr lang="fr-FR" sz="2400" b="1" dirty="0">
                <a:solidFill>
                  <a:schemeClr val="tx1"/>
                </a:solidFill>
              </a:rPr>
              <a:t>  </a:t>
            </a:r>
            <a:r>
              <a:rPr lang="ar-SA" sz="2400" b="1" dirty="0">
                <a:solidFill>
                  <a:schemeClr val="tx1"/>
                </a:solidFill>
              </a:rPr>
              <a:t>وكشف الانحرافات الحاصلة وتشخيص مسبباتها وإجراء التصحيح المناسب لها، والشكل يوضح هذه المتضمنات.</a:t>
            </a:r>
            <a:endParaRPr lang="en-US" sz="2400" b="1" dirty="0">
              <a:solidFill>
                <a:schemeClr val="tx1"/>
              </a:solidFill>
            </a:endParaRPr>
          </a:p>
        </p:txBody>
      </p:sp>
    </p:spTree>
    <p:extLst>
      <p:ext uri="{BB962C8B-B14F-4D97-AF65-F5344CB8AC3E}">
        <p14:creationId xmlns:p14="http://schemas.microsoft.com/office/powerpoint/2010/main" val="10595499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1524000" y="3643315"/>
            <a:ext cx="9144000" cy="1553777"/>
          </a:xfrm>
          <a:prstGeom prst="rect">
            <a:avLst/>
          </a:prstGeom>
          <a:gradFill>
            <a:gsLst>
              <a:gs pos="35000">
                <a:schemeClr val="bg1">
                  <a:lumMod val="65000"/>
                </a:schemeClr>
              </a:gs>
              <a:gs pos="100000">
                <a:schemeClr val="bg1">
                  <a:lumMod val="85000"/>
                  <a:shade val="67500"/>
                  <a:satMod val="115000"/>
                  <a:alpha val="0"/>
                </a:schemeClr>
              </a:gs>
              <a:gs pos="100000">
                <a:schemeClr val="bg1">
                  <a:lumMod val="85000"/>
                  <a:shade val="100000"/>
                  <a:satMod val="1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pic>
        <p:nvPicPr>
          <p:cNvPr id="1027" name="Picture 3"/>
          <p:cNvPicPr>
            <a:picLocks noChangeAspect="1" noChangeArrowheads="1"/>
          </p:cNvPicPr>
          <p:nvPr/>
        </p:nvPicPr>
        <p:blipFill>
          <a:blip r:embed="rId2" cstate="print">
            <a:clrChange>
              <a:clrFrom>
                <a:srgbClr val="FFFFFF"/>
              </a:clrFrom>
              <a:clrTo>
                <a:srgbClr val="FFFFFF">
                  <a:alpha val="0"/>
                </a:srgbClr>
              </a:clrTo>
            </a:clrChange>
            <a:extLst/>
          </a:blip>
          <a:stretch>
            <a:fillRect/>
          </a:stretch>
        </p:blipFill>
        <p:spPr bwMode="auto">
          <a:xfrm>
            <a:off x="2634018" y="953671"/>
            <a:ext cx="2574800" cy="3408811"/>
          </a:xfrm>
          <a:prstGeom prst="rect">
            <a:avLst/>
          </a:prstGeom>
          <a:noFill/>
          <a:ln>
            <a:noFill/>
          </a:ln>
          <a:effectLst>
            <a:reflection blurRad="6350" stA="50000" endA="300" endPos="90000" dir="5400000" sy="-100000" algn="bl" rotWithShape="0"/>
          </a:effectLst>
        </p:spPr>
      </p:pic>
      <p:sp>
        <p:nvSpPr>
          <p:cNvPr id="20" name="Carré corné 19"/>
          <p:cNvSpPr/>
          <p:nvPr/>
        </p:nvSpPr>
        <p:spPr>
          <a:xfrm rot="1648294">
            <a:off x="5996111" y="2109775"/>
            <a:ext cx="3132192" cy="2428892"/>
          </a:xfrm>
          <a:prstGeom prst="foldedCorner">
            <a:avLst>
              <a:gd name="adj" fmla="val 28039"/>
            </a:avLst>
          </a:prstGeom>
          <a:solidFill>
            <a:schemeClr val="bg1">
              <a:lumMod val="95000"/>
              <a:alpha val="0"/>
            </a:schemeClr>
          </a:solidFill>
          <a:ln>
            <a:noFill/>
          </a:ln>
          <a:effectLst/>
          <a:scene3d>
            <a:camera prst="isometricTopUp">
              <a:rot lat="19800000" lon="18600000" rev="4800000"/>
            </a:camera>
            <a:lightRig rig="balanced" dir="t">
              <a:rot lat="0" lon="0" rev="6000000"/>
            </a:lightRig>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شكرا على حسن </a:t>
            </a:r>
            <a:r>
              <a:rPr lang="ar-DZ" sz="4500" b="1" cap="all" dirty="0" err="1">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الاصغاء</a:t>
            </a: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 والمتابعة</a:t>
            </a:r>
            <a:endParaRPr lang="fr-FR"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endParaRPr>
          </a:p>
        </p:txBody>
      </p:sp>
      <p:sp>
        <p:nvSpPr>
          <p:cNvPr id="7" name="Rectangle 6"/>
          <p:cNvSpPr/>
          <p:nvPr/>
        </p:nvSpPr>
        <p:spPr>
          <a:xfrm>
            <a:off x="10682514" y="231407"/>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10</a:t>
            </a:r>
            <a:endParaRPr lang="ar-DZ" b="1" dirty="0">
              <a:solidFill>
                <a:schemeClr val="tx1"/>
              </a:solidFill>
            </a:endParaRPr>
          </a:p>
        </p:txBody>
      </p:sp>
    </p:spTree>
    <p:extLst>
      <p:ext uri="{BB962C8B-B14F-4D97-AF65-F5344CB8AC3E}">
        <p14:creationId xmlns:p14="http://schemas.microsoft.com/office/powerpoint/2010/main" val="2428564358"/>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par>
                          <p:cTn id="7" fill="hold">
                            <p:stCondLst>
                              <p:cond delay="0"/>
                            </p:stCondLst>
                            <p:childTnLst>
                              <p:par>
                                <p:cTn id="8" presetID="27" presetClass="entr" presetSubtype="0" fill="hold" nodeType="afterEffect">
                                  <p:stCondLst>
                                    <p:cond delay="0"/>
                                  </p:stCondLst>
                                  <p:iterate type="lt">
                                    <p:tmPct val="50000"/>
                                  </p:iterate>
                                  <p:childTnLst>
                                    <p:set>
                                      <p:cBhvr>
                                        <p:cTn id="9" dur="1" fill="hold">
                                          <p:stCondLst>
                                            <p:cond delay="0"/>
                                          </p:stCondLst>
                                        </p:cTn>
                                        <p:tgtEl>
                                          <p:spTgt spid="20">
                                            <p:txEl>
                                              <p:pRg st="0" end="0"/>
                                            </p:txEl>
                                          </p:spTgt>
                                        </p:tgtEl>
                                        <p:attrNameLst>
                                          <p:attrName>style.visibility</p:attrName>
                                        </p:attrNameLst>
                                      </p:cBhvr>
                                      <p:to>
                                        <p:strVal val="visible"/>
                                      </p:to>
                                    </p:set>
                                    <p:anim calcmode="discrete" valueType="clr">
                                      <p:cBhvr override="childStyle">
                                        <p:cTn id="10" dur="500"/>
                                        <p:tgtEl>
                                          <p:spTgt spid="20">
                                            <p:txEl>
                                              <p:pRg st="0" end="0"/>
                                            </p:txEl>
                                          </p:spTgt>
                                        </p:tgtEl>
                                        <p:attrNameLst>
                                          <p:attrName>style.color</p:attrName>
                                        </p:attrNameLst>
                                      </p:cBhvr>
                                      <p:tavLst>
                                        <p:tav tm="0">
                                          <p:val>
                                            <p:clrVal>
                                              <a:schemeClr val="accent2"/>
                                            </p:clrVal>
                                          </p:val>
                                        </p:tav>
                                        <p:tav tm="50000">
                                          <p:val>
                                            <p:clrVal>
                                              <a:srgbClr val="EEEE20"/>
                                            </p:clrVal>
                                          </p:val>
                                        </p:tav>
                                      </p:tavLst>
                                    </p:anim>
                                    <p:anim calcmode="discrete" valueType="clr">
                                      <p:cBhvr>
                                        <p:cTn id="11" dur="500"/>
                                        <p:tgtEl>
                                          <p:spTgt spid="20">
                                            <p:txEl>
                                              <p:pRg st="0" end="0"/>
                                            </p:txEl>
                                          </p:spTgt>
                                        </p:tgtEl>
                                        <p:attrNameLst>
                                          <p:attrName>fillcolor</p:attrName>
                                        </p:attrNameLst>
                                      </p:cBhvr>
                                      <p:tavLst>
                                        <p:tav tm="0">
                                          <p:val>
                                            <p:clrVal>
                                              <a:schemeClr val="accent2"/>
                                            </p:clrVal>
                                          </p:val>
                                        </p:tav>
                                        <p:tav tm="50000">
                                          <p:val>
                                            <p:clrVal>
                                              <a:schemeClr val="hlink"/>
                                            </p:clrVal>
                                          </p:val>
                                        </p:tav>
                                      </p:tavLst>
                                    </p:anim>
                                    <p:set>
                                      <p:cBhvr>
                                        <p:cTn id="12" dur="500"/>
                                        <p:tgtEl>
                                          <p:spTgt spid="20">
                                            <p:txEl>
                                              <p:pRg st="0" end="0"/>
                                            </p:txEl>
                                          </p:spTgt>
                                        </p:tgtEl>
                                        <p:attrNameLst>
                                          <p:attrName>fill.type</p:attrName>
                                        </p:attrNameLst>
                                      </p:cBhvr>
                                      <p:to>
                                        <p:strVal val="solid"/>
                                      </p:to>
                                    </p:set>
                                  </p:childTnLst>
                                </p:cTn>
                              </p:par>
                              <p:par>
                                <p:cTn id="13" presetID="0" presetClass="path" presetSubtype="0" accel="50000" decel="50000" fill="hold" nodeType="withEffect">
                                  <p:stCondLst>
                                    <p:cond delay="0"/>
                                  </p:stCondLst>
                                  <p:childTnLst>
                                    <p:animMotion origin="layout" path="M 0.23451 -0.17569 C 0.23295 -0.1713 0.23086 -0.16227 0.23399 -0.15694 C 0.23803 -0.15324 0.26446 -0.15208 0.2655 -0.15231 C 0.26576 -0.14792 0.26628 -0.14259 0.26355 -0.13935 C 0.26146 -0.13681 0.25521 -0.13796 0.25157 -0.13588 C 0.24961 -0.13565 0.24779 -0.13426 0.24584 -0.13333 C 0.24375 -0.12778 0.24011 -0.12431 0.23855 -0.11898 C 0.23868 -0.11644 0.23946 -0.11412 0.2405 -0.11227 C 0.2431 -0.10926 0.25157 -0.10556 0.25196 -0.10579 C 0.25013 -0.09722 0.24375 -0.07731 0.25743 -0.07407 C 0.25573 -0.07245 0.25417 -0.07083 0.25196 -0.07083 C 0.24727 -0.06944 0.23855 -0.07245 0.23633 -0.06921 C 0.22188 -0.04537 0.24115 -0.04722 0.25404 -0.04699 C 0.26928 -0.04213 0.25508 -0.03287 0.24792 -0.02731 C 0.24961 -0.01343 0.26003 5.55112E-17 0.24597 0.01065 C 0.24584 0.0125 0.24467 0.01551 0.24388 0.01713 C 0.24284 0.02083 0.23998 0.02639 0.24271 0.02639 C 0.2405 0.03194 0.23959 0.03727 0.24271 0.0412 C 0.2431 0.04352 0.24649 0.0419 0.24792 0.04329 C 0.24909 0.04514 0.24792 0.04769 0.24779 0.05046 " pathEditMode="relative" rAng="0" ptsTypes="AAAAAAAAAAAAAAAAAAAA">
                                      <p:cBhvr>
                                        <p:cTn id="14" dur="500" fill="hold"/>
                                        <p:tgtEl>
                                          <p:spTgt spid="1027"/>
                                        </p:tgtEl>
                                        <p:attrNameLst>
                                          <p:attrName>ppt_x</p:attrName>
                                          <p:attrName>ppt_y</p:attrName>
                                        </p:attrNameLst>
                                      </p:cBhvr>
                                      <p:rCtr x="1380" y="11296"/>
                                    </p:animMotion>
                                  </p:childTnLst>
                                </p:cTn>
                              </p:par>
                              <p:par>
                                <p:cTn id="15" presetID="0" presetClass="path" presetSubtype="0" accel="50000" decel="50000" fill="hold" nodeType="withEffect">
                                  <p:stCondLst>
                                    <p:cond delay="0"/>
                                  </p:stCondLst>
                                  <p:childTnLst>
                                    <p:animMotion origin="layout" path="M 0.18112 -0.14306 C 0.18386 -0.13356 0.1879 -0.11898 0.19805 -0.11759 C 0.20378 -0.11667 0.20938 -0.11644 0.21511 -0.1162 C 0.21732 -0.11204 0.21967 -0.10926 0.22253 -0.10602 C 0.22227 -0.09352 0.22566 -0.08009 0.22136 -0.06898 C 0.21941 -0.06412 0.21198 -0.06968 0.20782 -0.06759 C 0.20417 -0.06551 0.2043 -0.05903 0.203 -0.05463 C 0.20196 -0.05185 0.20053 -0.04583 0.20053 -0.0456 C 0.20209 -0.04028 0.203 -0.03773 0.20782 -0.03588 C 0.20873 -0.03449 0.20899 -0.03264 0.21029 -0.03171 C 0.21133 -0.03056 0.21368 -0.03171 0.21394 -0.03032 C 0.21498 -0.0213 0.21576 -0.00764 0.20782 -0.00463 C 0.20612 0.00139 0.20482 0.00347 0.20782 0.01134 C 0.20834 0.01273 0.21094 0.01134 0.21146 0.01273 C 0.21237 0.01481 0.21146 0.01736 0.21146 0.01991 " pathEditMode="relative" rAng="0" ptsTypes="AAAAAAAAAAAAAAA">
                                      <p:cBhvr>
                                        <p:cTn id="16" dur="500" fill="hold"/>
                                        <p:tgtEl>
                                          <p:spTgt spid="1027"/>
                                        </p:tgtEl>
                                        <p:attrNameLst>
                                          <p:attrName>ppt_x</p:attrName>
                                          <p:attrName>ppt_y</p:attrName>
                                        </p:attrNameLst>
                                      </p:cBhvr>
                                      <p:rCtr x="2109" y="8148"/>
                                    </p:animMotion>
                                  </p:childTnLst>
                                </p:cTn>
                              </p:par>
                              <p:par>
                                <p:cTn id="17" presetID="0" presetClass="path" presetSubtype="0" accel="50000" decel="50000" fill="hold" nodeType="withEffect">
                                  <p:stCondLst>
                                    <p:cond delay="0"/>
                                  </p:stCondLst>
                                  <p:childTnLst>
                                    <p:animMotion origin="layout" path="M 0.14597 -0.16227 C 0.15951 -0.15741 0.15782 -0.14954 0.15027 -0.13079 C 0.14987 -0.12338 0.14948 -0.1162 0.14948 -0.10949 C 0.14987 -0.10741 0.15196 -0.10787 0.1543 -0.10718 C 0.16667 -0.10023 0.15691 -0.10579 0.16498 -0.10093 C 0.16928 -0.0919 0.17123 -0.08819 0.1642 -0.07801 C 0.16094 -0.07338 0.14935 -0.07384 0.14948 -0.07361 C 0.15 -0.07037 0.14935 -0.06551 0.15326 -0.0625 C 0.15625 -0.05995 0.16263 -0.05787 0.16263 -0.05764 C 0.16902 -0.05139 0.17149 -0.04745 0.16589 -0.03634 C 0.16498 -0.0338 0.15638 -0.03218 0.1543 -0.03009 C 0.15521 -0.02685 0.15482 -0.02662 0.15625 -0.02315 C 0.1599 -0.01782 0.17136 -0.01528 0.17527 -0.01366 C 0.17852 -0.00486 0.1793 -0.00532 0.175 0.00625 C 0.17383 0.01019 0.16602 0.00949 0.16498 0.00671 C 0.16316 0.00833 0.1573 0.01181 0.15704 0.01204 C 0.15508 0.01435 0.14545 0.025 0.15326 0.03009 C 0.16003 0.0338 0.16797 0.03241 0.1754 0.03171 C 0.1681 0.05764 0.1698 0.06343 0.15092 0.06065 " pathEditMode="relative" rAng="360000" ptsTypes="AAAAAAAAAAAAAAAAAAA">
                                      <p:cBhvr>
                                        <p:cTn id="18" dur="500" fill="hold"/>
                                        <p:tgtEl>
                                          <p:spTgt spid="1027"/>
                                        </p:tgtEl>
                                        <p:attrNameLst>
                                          <p:attrName>ppt_x</p:attrName>
                                          <p:attrName>ppt_y</p:attrName>
                                        </p:attrNameLst>
                                      </p:cBhvr>
                                      <p:rCtr x="1393" y="11366"/>
                                    </p:animMotion>
                                  </p:childTnLst>
                                </p:cTn>
                              </p:par>
                            </p:childTnLst>
                          </p:cTn>
                        </p:par>
                        <p:par>
                          <p:cTn id="19" fill="hold">
                            <p:stCondLst>
                              <p:cond delay="6750"/>
                            </p:stCondLst>
                            <p:childTnLst>
                              <p:par>
                                <p:cTn id="20" presetID="0" presetClass="path" presetSubtype="0" accel="50000" decel="50000" fill="hold" nodeType="afterEffect">
                                  <p:stCondLst>
                                    <p:cond delay="0"/>
                                  </p:stCondLst>
                                  <p:childTnLst>
                                    <p:animMotion origin="layout" path="M 0.153 0.10579 C 0.10144 0.10579 0.04961 0.10579 -0.00195 0.10579 " pathEditMode="relative" rAng="0" ptsTypes="AA">
                                      <p:cBhvr>
                                        <p:cTn id="21" dur="500" fill="hold"/>
                                        <p:tgtEl>
                                          <p:spTgt spid="1027"/>
                                        </p:tgtEl>
                                        <p:attrNameLst>
                                          <p:attrName>ppt_x</p:attrName>
                                          <p:attrName>ppt_y</p:attrName>
                                        </p:attrNameLst>
                                      </p:cBhvr>
                                      <p:rCtr x="-7747"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ctr" rtl="1"/>
            <a:r>
              <a:rPr lang="ar-YE" sz="3600" b="1" dirty="0">
                <a:solidFill>
                  <a:schemeClr val="tx1"/>
                </a:solidFill>
                <a:latin typeface="Constantia"/>
                <a:cs typeface="Traditional Arabic" panose="02020603050405020304" pitchFamily="18" charset="-78"/>
              </a:rPr>
              <a:t>لا يكفي لنجاح النشاط التسويقي أن يقوم مدير التسويق بالتخطيط الجيد لهذا النشاط</a:t>
            </a:r>
            <a:r>
              <a:rPr lang="ar-SA" sz="3600" b="1" dirty="0">
                <a:solidFill>
                  <a:schemeClr val="tx1"/>
                </a:solidFill>
                <a:latin typeface="Constantia"/>
                <a:cs typeface="Traditional Arabic" panose="02020603050405020304" pitchFamily="18" charset="-78"/>
              </a:rPr>
              <a:t> </a:t>
            </a:r>
            <a:r>
              <a:rPr lang="ar-YE" sz="3600" b="1" dirty="0">
                <a:solidFill>
                  <a:schemeClr val="tx1"/>
                </a:solidFill>
                <a:latin typeface="Constantia"/>
                <a:cs typeface="Traditional Arabic" panose="02020603050405020304" pitchFamily="18" charset="-78"/>
              </a:rPr>
              <a:t>فقط، ولكن من الضروري أن يقترن هذا التخطيط </a:t>
            </a:r>
            <a:r>
              <a:rPr lang="ar-YE" sz="3600" b="1" i="1" u="sng" dirty="0">
                <a:solidFill>
                  <a:schemeClr val="tx1"/>
                </a:solidFill>
                <a:latin typeface="Constantia"/>
                <a:cs typeface="Traditional Arabic" panose="02020603050405020304" pitchFamily="18" charset="-78"/>
              </a:rPr>
              <a:t>بنظام فعال للرقابة على النشاط التسويقي </a:t>
            </a:r>
            <a:r>
              <a:rPr lang="ar-YE" sz="3600" b="1" dirty="0">
                <a:solidFill>
                  <a:schemeClr val="tx1"/>
                </a:solidFill>
                <a:latin typeface="Constantia"/>
                <a:cs typeface="Traditional Arabic" panose="02020603050405020304" pitchFamily="18" charset="-78"/>
              </a:rPr>
              <a:t>حتى</a:t>
            </a:r>
            <a:r>
              <a:rPr lang="ar-SA" sz="3600" b="1" dirty="0">
                <a:solidFill>
                  <a:schemeClr val="tx1"/>
                </a:solidFill>
                <a:latin typeface="Constantia"/>
                <a:cs typeface="Traditional Arabic" panose="02020603050405020304" pitchFamily="18" charset="-78"/>
              </a:rPr>
              <a:t> </a:t>
            </a:r>
            <a:r>
              <a:rPr lang="ar-YE" sz="3600" b="1" dirty="0">
                <a:solidFill>
                  <a:schemeClr val="tx1"/>
                </a:solidFill>
                <a:latin typeface="Constantia"/>
                <a:cs typeface="Traditional Arabic" panose="02020603050405020304" pitchFamily="18" charset="-78"/>
              </a:rPr>
              <a:t>تتمكن من تحقيق أهدافها</a:t>
            </a:r>
            <a:endParaRPr lang="en-US" sz="2400" dirty="0">
              <a:solidFill>
                <a:schemeClr val="tx1"/>
              </a:solidFill>
            </a:endParaRPr>
          </a:p>
        </p:txBody>
      </p:sp>
      <p:sp>
        <p:nvSpPr>
          <p:cNvPr id="5" name="Rectangle 4"/>
          <p:cNvSpPr/>
          <p:nvPr/>
        </p:nvSpPr>
        <p:spPr>
          <a:xfrm>
            <a:off x="2931885" y="725715"/>
            <a:ext cx="4746171" cy="1015663"/>
          </a:xfrm>
          <a:prstGeom prst="rect">
            <a:avLst/>
          </a:prstGeom>
        </p:spPr>
        <p:txBody>
          <a:bodyPr wrap="square">
            <a:spAutoFit/>
          </a:bodyPr>
          <a:lstStyle/>
          <a:p>
            <a:pPr algn="ctr"/>
            <a:r>
              <a:rPr lang="ar-SA" sz="6000" b="1" dirty="0">
                <a:solidFill>
                  <a:schemeClr val="bg1"/>
                </a:solidFill>
              </a:rPr>
              <a:t>مقدم</a:t>
            </a:r>
            <a:r>
              <a:rPr lang="ar-DZ" sz="6000" b="1" dirty="0">
                <a:solidFill>
                  <a:schemeClr val="bg1"/>
                </a:solidFill>
              </a:rPr>
              <a:t>ـــــــ</a:t>
            </a:r>
            <a:r>
              <a:rPr lang="ar-SA" sz="6000" b="1" dirty="0">
                <a:solidFill>
                  <a:schemeClr val="bg1"/>
                </a:solidFill>
              </a:rPr>
              <a:t>ة</a:t>
            </a:r>
            <a:endParaRPr lang="en-US" sz="6000" dirty="0">
              <a:solidFill>
                <a:schemeClr val="bg1"/>
              </a:solidFill>
            </a:endParaRPr>
          </a:p>
        </p:txBody>
      </p:sp>
      <p:sp>
        <p:nvSpPr>
          <p:cNvPr id="6" name="Rectangle 5"/>
          <p:cNvSpPr/>
          <p:nvPr/>
        </p:nvSpPr>
        <p:spPr>
          <a:xfrm>
            <a:off x="10581414" y="973668"/>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10</a:t>
            </a:r>
            <a:endParaRPr lang="ar-DZ" b="1" dirty="0">
              <a:solidFill>
                <a:schemeClr val="tx1"/>
              </a:solidFill>
            </a:endParaRPr>
          </a:p>
        </p:txBody>
      </p:sp>
    </p:spTree>
    <p:extLst>
      <p:ext uri="{BB962C8B-B14F-4D97-AF65-F5344CB8AC3E}">
        <p14:creationId xmlns:p14="http://schemas.microsoft.com/office/powerpoint/2010/main" val="22607545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Ellipse 1"/>
          <p:cNvSpPr/>
          <p:nvPr/>
        </p:nvSpPr>
        <p:spPr>
          <a:xfrm>
            <a:off x="1175658" y="2612571"/>
            <a:ext cx="8084457" cy="3207657"/>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defRPr/>
            </a:pPr>
            <a:r>
              <a:rPr lang="ar-DZ" sz="2400" b="1" dirty="0" smtClean="0">
                <a:solidFill>
                  <a:schemeClr val="tx1"/>
                </a:solidFill>
              </a:rPr>
              <a:t>هي</a:t>
            </a:r>
            <a:r>
              <a:rPr lang="ar-SA" sz="2400" b="1" dirty="0" smtClean="0">
                <a:solidFill>
                  <a:schemeClr val="tx1"/>
                </a:solidFill>
              </a:rPr>
              <a:t> </a:t>
            </a:r>
            <a:r>
              <a:rPr lang="ar-YE" sz="2400" b="1" dirty="0">
                <a:solidFill>
                  <a:schemeClr val="tx1"/>
                </a:solidFill>
              </a:rPr>
              <a:t>الوظيفة التي تستهدف قياس مدى النجاح في بلوغ الأهداف، وإنجاز</a:t>
            </a:r>
            <a:r>
              <a:rPr lang="ar-SA" sz="2400" b="1" dirty="0">
                <a:solidFill>
                  <a:schemeClr val="tx1"/>
                </a:solidFill>
              </a:rPr>
              <a:t> </a:t>
            </a:r>
            <a:r>
              <a:rPr lang="ar-YE" sz="2400" b="1" dirty="0">
                <a:solidFill>
                  <a:schemeClr val="tx1"/>
                </a:solidFill>
              </a:rPr>
              <a:t>الأنشطة والتأكد من أن جميع النشاطات تسير وفق الأسلوب المرسوم أو المخطط لها والقيام باتخاذ</a:t>
            </a:r>
            <a:r>
              <a:rPr lang="ar-SA" sz="2400" b="1" dirty="0">
                <a:solidFill>
                  <a:schemeClr val="tx1"/>
                </a:solidFill>
              </a:rPr>
              <a:t> </a:t>
            </a:r>
            <a:r>
              <a:rPr lang="ar-YE" sz="2400" b="1" dirty="0">
                <a:solidFill>
                  <a:schemeClr val="tx1"/>
                </a:solidFill>
              </a:rPr>
              <a:t>الإجراءات التصحيحية اللازمة في حالة</a:t>
            </a:r>
            <a:r>
              <a:rPr lang="ar-SA" sz="2400" b="1" dirty="0">
                <a:solidFill>
                  <a:schemeClr val="tx1"/>
                </a:solidFill>
              </a:rPr>
              <a:t> </a:t>
            </a:r>
            <a:r>
              <a:rPr lang="ar-YE" sz="2400" b="1" dirty="0">
                <a:solidFill>
                  <a:schemeClr val="tx1"/>
                </a:solidFill>
              </a:rPr>
              <a:t>اكتشاف أي انحراف أو فروق بين الأداء المخطط والأداء الفعلي</a:t>
            </a:r>
            <a:r>
              <a:rPr lang="ar-SA" sz="2400" b="1" dirty="0">
                <a:solidFill>
                  <a:schemeClr val="tx1"/>
                </a:solidFill>
              </a:rPr>
              <a:t>.</a:t>
            </a:r>
            <a:endParaRPr lang="ar-YE" sz="2400" b="1" dirty="0">
              <a:solidFill>
                <a:schemeClr val="tx1"/>
              </a:solidFill>
            </a:endParaRPr>
          </a:p>
        </p:txBody>
      </p:sp>
      <p:sp>
        <p:nvSpPr>
          <p:cNvPr id="3" name="Rectangle avec flèche vers le bas 2"/>
          <p:cNvSpPr/>
          <p:nvPr/>
        </p:nvSpPr>
        <p:spPr>
          <a:xfrm>
            <a:off x="1886857" y="682171"/>
            <a:ext cx="7112000" cy="162560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400" b="1" dirty="0" smtClean="0">
                <a:solidFill>
                  <a:schemeClr val="tx1"/>
                </a:solidFill>
              </a:rPr>
              <a:t>الرقابة</a:t>
            </a:r>
            <a:endParaRPr lang="en-US" b="1" dirty="0">
              <a:solidFill>
                <a:schemeClr val="tx1"/>
              </a:solidFill>
            </a:endParaRPr>
          </a:p>
        </p:txBody>
      </p:sp>
      <p:sp>
        <p:nvSpPr>
          <p:cNvPr id="4" name="Rectangle 3"/>
          <p:cNvSpPr/>
          <p:nvPr/>
        </p:nvSpPr>
        <p:spPr>
          <a:xfrm>
            <a:off x="10581414" y="973668"/>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10</a:t>
            </a:r>
            <a:endParaRPr lang="ar-DZ" b="1" dirty="0">
              <a:solidFill>
                <a:schemeClr val="tx1"/>
              </a:solidFill>
            </a:endParaRPr>
          </a:p>
        </p:txBody>
      </p:sp>
    </p:spTree>
    <p:extLst>
      <p:ext uri="{BB962C8B-B14F-4D97-AF65-F5344CB8AC3E}">
        <p14:creationId xmlns:p14="http://schemas.microsoft.com/office/powerpoint/2010/main" val="30078302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Organigramme : Alternative 1"/>
          <p:cNvSpPr/>
          <p:nvPr/>
        </p:nvSpPr>
        <p:spPr>
          <a:xfrm>
            <a:off x="609600" y="973668"/>
            <a:ext cx="9506857" cy="5586788"/>
          </a:xfrm>
          <a:prstGeom prst="flowChartAlternateProcess">
            <a:avLst/>
          </a:prstGeom>
          <a:solidFill>
            <a:schemeClr val="bg2"/>
          </a:solidFill>
          <a:scene3d>
            <a:camera prst="orthographicFront"/>
            <a:lightRig rig="threePt" dir="t"/>
          </a:scene3d>
          <a:sp3d>
            <a:bevelB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buNone/>
              <a:defRPr/>
            </a:pPr>
            <a:r>
              <a:rPr lang="ar-YE" sz="2400" dirty="0">
                <a:solidFill>
                  <a:schemeClr val="tx1"/>
                </a:solidFill>
              </a:rPr>
              <a:t>يتضح </a:t>
            </a:r>
            <a:r>
              <a:rPr lang="ar-SA" sz="2400" dirty="0">
                <a:solidFill>
                  <a:schemeClr val="tx1"/>
                </a:solidFill>
              </a:rPr>
              <a:t>مما سبق</a:t>
            </a:r>
            <a:r>
              <a:rPr lang="ar-YE" sz="2400" dirty="0">
                <a:solidFill>
                  <a:schemeClr val="tx1"/>
                </a:solidFill>
              </a:rPr>
              <a:t> أن الرقابة هي قياس وتصحيح أداء الأنشطة المسندة</a:t>
            </a:r>
            <a:r>
              <a:rPr lang="ar-SA" sz="2400" dirty="0">
                <a:solidFill>
                  <a:schemeClr val="tx1"/>
                </a:solidFill>
              </a:rPr>
              <a:t> </a:t>
            </a:r>
            <a:r>
              <a:rPr lang="ar-YE" sz="2400" dirty="0">
                <a:solidFill>
                  <a:schemeClr val="tx1"/>
                </a:solidFill>
              </a:rPr>
              <a:t>للمرؤوسين للتأكد من أن أهداف المشروع والخطط التي صممت للوصول إليها قد تحققت</a:t>
            </a:r>
            <a:r>
              <a:rPr lang="ar-SA" sz="2400" dirty="0">
                <a:solidFill>
                  <a:schemeClr val="tx1"/>
                </a:solidFill>
              </a:rPr>
              <a:t>.</a:t>
            </a:r>
            <a:r>
              <a:rPr lang="ar-YE" sz="2400" dirty="0">
                <a:solidFill>
                  <a:schemeClr val="tx1"/>
                </a:solidFill>
              </a:rPr>
              <a:t>أما</a:t>
            </a:r>
            <a:r>
              <a:rPr lang="ar-SA" sz="2400" dirty="0">
                <a:solidFill>
                  <a:schemeClr val="tx1"/>
                </a:solidFill>
              </a:rPr>
              <a:t> </a:t>
            </a:r>
            <a:r>
              <a:rPr lang="ar-YE" sz="2400" dirty="0">
                <a:solidFill>
                  <a:schemeClr val="tx1"/>
                </a:solidFill>
              </a:rPr>
              <a:t>فيما يخص </a:t>
            </a:r>
            <a:r>
              <a:rPr lang="ar-YE" sz="2400" u="sng" dirty="0">
                <a:solidFill>
                  <a:schemeClr val="tx1"/>
                </a:solidFill>
                <a:effectLst>
                  <a:outerShdw blurRad="38100" dist="38100" dir="2700000" algn="tl">
                    <a:srgbClr val="000000">
                      <a:alpha val="43137"/>
                    </a:srgbClr>
                  </a:outerShdw>
                </a:effectLst>
              </a:rPr>
              <a:t>الرقابة على النشاط التسويقي </a:t>
            </a:r>
            <a:r>
              <a:rPr lang="ar-YE" sz="2400" dirty="0">
                <a:solidFill>
                  <a:schemeClr val="tx1"/>
                </a:solidFill>
              </a:rPr>
              <a:t>فأنه</a:t>
            </a:r>
            <a:r>
              <a:rPr lang="ar-SA" sz="2400" dirty="0">
                <a:solidFill>
                  <a:schemeClr val="tx1"/>
                </a:solidFill>
              </a:rPr>
              <a:t>ا</a:t>
            </a:r>
            <a:r>
              <a:rPr lang="ar-YE" sz="2400" dirty="0">
                <a:solidFill>
                  <a:schemeClr val="tx1"/>
                </a:solidFill>
              </a:rPr>
              <a:t> </a:t>
            </a:r>
            <a:r>
              <a:rPr lang="ar-SA" sz="2400" dirty="0">
                <a:solidFill>
                  <a:schemeClr val="tx1"/>
                </a:solidFill>
              </a:rPr>
              <a:t>ت</a:t>
            </a:r>
            <a:r>
              <a:rPr lang="ar-YE" sz="2400" dirty="0">
                <a:solidFill>
                  <a:schemeClr val="tx1"/>
                </a:solidFill>
              </a:rPr>
              <a:t>تضمن العمليات التالية:</a:t>
            </a:r>
          </a:p>
          <a:p>
            <a:pPr marL="800100" lvl="1" indent="-342900" algn="just" rtl="1">
              <a:buFont typeface="Century Gothic" panose="020B0502020202020204" pitchFamily="34" charset="0"/>
              <a:buChar char="←"/>
              <a:defRPr/>
            </a:pPr>
            <a:r>
              <a:rPr lang="ar-YE" sz="2400" b="1" dirty="0">
                <a:solidFill>
                  <a:schemeClr val="tx1"/>
                </a:solidFill>
              </a:rPr>
              <a:t>عملية المقارنة بين الأداء التسويقي والأهداف المحددة.</a:t>
            </a:r>
          </a:p>
          <a:p>
            <a:pPr marL="800100" lvl="1" indent="-342900" algn="just" rtl="1">
              <a:buFont typeface="Century Gothic" panose="020B0502020202020204" pitchFamily="34" charset="0"/>
              <a:buChar char="←"/>
              <a:defRPr/>
            </a:pPr>
            <a:r>
              <a:rPr lang="ar-YE" sz="2400" b="1" dirty="0">
                <a:solidFill>
                  <a:schemeClr val="tx1"/>
                </a:solidFill>
              </a:rPr>
              <a:t>تحديد الانحراف بينها، والانحراف هو الاختلاف عن الخطط والمعايير.</a:t>
            </a:r>
          </a:p>
          <a:p>
            <a:pPr marL="800100" lvl="1" indent="-342900" algn="just" rtl="1">
              <a:buFont typeface="Century Gothic" panose="020B0502020202020204" pitchFamily="34" charset="0"/>
              <a:buChar char="←"/>
              <a:defRPr/>
            </a:pPr>
            <a:r>
              <a:rPr lang="ar-YE" sz="2400" b="1" dirty="0">
                <a:solidFill>
                  <a:schemeClr val="tx1"/>
                </a:solidFill>
              </a:rPr>
              <a:t>تحليل أسباب الانحراف ، التي قد ترجع إلى خطا في التخطيط أو تحديد المعايير نتيجة</a:t>
            </a:r>
            <a:r>
              <a:rPr lang="ar-SA" sz="2400" b="1" dirty="0">
                <a:solidFill>
                  <a:schemeClr val="tx1"/>
                </a:solidFill>
              </a:rPr>
              <a:t> </a:t>
            </a:r>
            <a:r>
              <a:rPr lang="ar-YE" sz="2400" b="1" dirty="0">
                <a:solidFill>
                  <a:schemeClr val="tx1"/>
                </a:solidFill>
              </a:rPr>
              <a:t>حدوث ظروف لم يتم توقعها، وقد يرجع الانحراف إلى أوجه الضعف في الأداء التسويقي.</a:t>
            </a:r>
          </a:p>
          <a:p>
            <a:pPr marL="800100" lvl="1" indent="-342900" algn="just" rtl="1">
              <a:buFont typeface="Century Gothic" panose="020B0502020202020204" pitchFamily="34" charset="0"/>
              <a:buChar char="←"/>
              <a:defRPr/>
            </a:pPr>
            <a:r>
              <a:rPr lang="ar-YE" sz="2400" b="1" dirty="0">
                <a:solidFill>
                  <a:schemeClr val="tx1"/>
                </a:solidFill>
              </a:rPr>
              <a:t>اتخاذ الإجراءات التصحيحية لمعالجتها وذلك لتحقيق الاستخدام الأفضل للموارد</a:t>
            </a:r>
            <a:r>
              <a:rPr lang="ar-SA" sz="2400" b="1" dirty="0">
                <a:solidFill>
                  <a:schemeClr val="tx1"/>
                </a:solidFill>
              </a:rPr>
              <a:t> </a:t>
            </a:r>
            <a:r>
              <a:rPr lang="ar-YE" sz="2400" b="1" dirty="0">
                <a:solidFill>
                  <a:schemeClr val="tx1"/>
                </a:solidFill>
              </a:rPr>
              <a:t>التسويقية.</a:t>
            </a:r>
          </a:p>
        </p:txBody>
      </p:sp>
      <p:sp>
        <p:nvSpPr>
          <p:cNvPr id="3" name="Rectangle 2"/>
          <p:cNvSpPr/>
          <p:nvPr/>
        </p:nvSpPr>
        <p:spPr>
          <a:xfrm>
            <a:off x="10581414" y="973668"/>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10</a:t>
            </a:r>
            <a:endParaRPr lang="ar-DZ" b="1" dirty="0">
              <a:solidFill>
                <a:schemeClr val="tx1"/>
              </a:solidFill>
            </a:endParaRPr>
          </a:p>
        </p:txBody>
      </p:sp>
    </p:spTree>
    <p:extLst>
      <p:ext uri="{BB962C8B-B14F-4D97-AF65-F5344CB8AC3E}">
        <p14:creationId xmlns:p14="http://schemas.microsoft.com/office/powerpoint/2010/main" val="25121654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b="1" dirty="0">
                <a:solidFill>
                  <a:schemeClr val="bg1"/>
                </a:solidFill>
                <a:effectLst>
                  <a:outerShdw blurRad="38100" dist="38100" dir="2700000" algn="tl">
                    <a:srgbClr val="000000">
                      <a:alpha val="43137"/>
                    </a:srgbClr>
                  </a:outerShdw>
                </a:effectLst>
              </a:rPr>
              <a:t>أهمية الرقابة على النشاط التسويقي</a:t>
            </a:r>
            <a:endParaRPr lang="en-US" dirty="0">
              <a:solidFill>
                <a:schemeClr val="bg1"/>
              </a:solidFill>
            </a:endParaRPr>
          </a:p>
        </p:txBody>
      </p:sp>
      <p:sp>
        <p:nvSpPr>
          <p:cNvPr id="3" name="Espace réservé du contenu 2"/>
          <p:cNvSpPr>
            <a:spLocks noGrp="1"/>
          </p:cNvSpPr>
          <p:nvPr>
            <p:ph sz="half" idx="1"/>
          </p:nvPr>
        </p:nvSpPr>
        <p:spPr>
          <a:xfrm>
            <a:off x="429240" y="3381226"/>
            <a:ext cx="4825158" cy="3416301"/>
          </a:xfrm>
          <a:ln w="57150"/>
        </p:spPr>
        <p:style>
          <a:lnRef idx="2">
            <a:schemeClr val="accent3"/>
          </a:lnRef>
          <a:fillRef idx="1">
            <a:schemeClr val="lt1"/>
          </a:fillRef>
          <a:effectRef idx="0">
            <a:schemeClr val="accent3"/>
          </a:effectRef>
          <a:fontRef idx="minor">
            <a:schemeClr val="dk1"/>
          </a:fontRef>
        </p:style>
        <p:txBody>
          <a:bodyPr>
            <a:normAutofit fontScale="92500"/>
          </a:bodyPr>
          <a:lstStyle/>
          <a:p>
            <a:pPr algn="ctr" rtl="1"/>
            <a:r>
              <a:rPr lang="ar-YE" sz="2800" b="1" u="sng" dirty="0">
                <a:solidFill>
                  <a:schemeClr val="tx1"/>
                </a:solidFill>
              </a:rPr>
              <a:t>كبر حجم </a:t>
            </a:r>
            <a:r>
              <a:rPr lang="ar-SA" sz="2800" b="1" u="sng" dirty="0">
                <a:solidFill>
                  <a:schemeClr val="tx1"/>
                </a:solidFill>
              </a:rPr>
              <a:t>المنظمات المعاصرة </a:t>
            </a:r>
            <a:endParaRPr lang="ar-DZ" sz="2800" b="1" u="sng" dirty="0" smtClean="0">
              <a:solidFill>
                <a:schemeClr val="tx1"/>
              </a:solidFill>
            </a:endParaRPr>
          </a:p>
          <a:p>
            <a:pPr marL="0" indent="0" algn="ctr" rtl="1">
              <a:buNone/>
            </a:pPr>
            <a:r>
              <a:rPr lang="ar-YE" sz="2600" b="1" dirty="0" smtClean="0">
                <a:solidFill>
                  <a:schemeClr val="tx1"/>
                </a:solidFill>
              </a:rPr>
              <a:t>إلى </a:t>
            </a:r>
            <a:r>
              <a:rPr lang="ar-YE" sz="2600" b="1" dirty="0">
                <a:solidFill>
                  <a:schemeClr val="tx1"/>
                </a:solidFill>
              </a:rPr>
              <a:t>درجة كبيرة وتشعب وتعقد نشاطها ومشاكلها الإدارية، واتساع</a:t>
            </a:r>
            <a:r>
              <a:rPr lang="ar-SA" sz="2600" b="1" dirty="0">
                <a:solidFill>
                  <a:schemeClr val="tx1"/>
                </a:solidFill>
              </a:rPr>
              <a:t> </a:t>
            </a:r>
            <a:r>
              <a:rPr lang="ar-YE" sz="2600" b="1" dirty="0">
                <a:solidFill>
                  <a:schemeClr val="tx1"/>
                </a:solidFill>
              </a:rPr>
              <a:t>الأسواق المختلفة التي يمتد إليها نشاط </a:t>
            </a:r>
            <a:r>
              <a:rPr lang="ar-SA" sz="2600" b="1" dirty="0">
                <a:solidFill>
                  <a:schemeClr val="tx1"/>
                </a:solidFill>
              </a:rPr>
              <a:t>المنظمة</a:t>
            </a:r>
            <a:r>
              <a:rPr lang="ar-YE" sz="2600" b="1" dirty="0">
                <a:solidFill>
                  <a:schemeClr val="tx1"/>
                </a:solidFill>
              </a:rPr>
              <a:t>، مما زاد من درجة تعقد المشكلة أمام مدير التسويق</a:t>
            </a:r>
            <a:r>
              <a:rPr lang="ar-SA" sz="2600" b="1" dirty="0">
                <a:solidFill>
                  <a:schemeClr val="tx1"/>
                </a:solidFill>
              </a:rPr>
              <a:t> </a:t>
            </a:r>
            <a:r>
              <a:rPr lang="ar-YE" sz="2600" b="1" dirty="0">
                <a:solidFill>
                  <a:schemeClr val="tx1"/>
                </a:solidFill>
              </a:rPr>
              <a:t>واتساع مجالها لتشمل متابعة وقياس العديد من نواحي الأداء والعديد من النتائج وفي مواقع ونقاط</a:t>
            </a:r>
            <a:r>
              <a:rPr lang="ar-SA" sz="2600" b="1" dirty="0">
                <a:solidFill>
                  <a:schemeClr val="tx1"/>
                </a:solidFill>
              </a:rPr>
              <a:t> </a:t>
            </a:r>
            <a:r>
              <a:rPr lang="ar-YE" sz="2600" b="1" dirty="0">
                <a:solidFill>
                  <a:schemeClr val="tx1"/>
                </a:solidFill>
              </a:rPr>
              <a:t>متعددة</a:t>
            </a:r>
            <a:r>
              <a:rPr lang="ar-SA" sz="2600" b="1" dirty="0">
                <a:solidFill>
                  <a:schemeClr val="tx1"/>
                </a:solidFill>
              </a:rPr>
              <a:t> في مجال التسويق.</a:t>
            </a:r>
            <a:endParaRPr lang="ar-YE" sz="2600" b="1" dirty="0">
              <a:solidFill>
                <a:schemeClr val="tx1"/>
              </a:solidFill>
            </a:endParaRPr>
          </a:p>
          <a:p>
            <a:endParaRPr lang="en-US" dirty="0"/>
          </a:p>
        </p:txBody>
      </p:sp>
      <p:sp>
        <p:nvSpPr>
          <p:cNvPr id="4" name="Espace réservé du contenu 3"/>
          <p:cNvSpPr>
            <a:spLocks noGrp="1"/>
          </p:cNvSpPr>
          <p:nvPr>
            <p:ph sz="half" idx="2"/>
          </p:nvPr>
        </p:nvSpPr>
        <p:spPr>
          <a:xfrm>
            <a:off x="6252255" y="3363084"/>
            <a:ext cx="4825159" cy="3416300"/>
          </a:xfrm>
          <a:ln w="57150"/>
        </p:spPr>
        <p:style>
          <a:lnRef idx="2">
            <a:schemeClr val="accent3"/>
          </a:lnRef>
          <a:fillRef idx="1">
            <a:schemeClr val="lt1"/>
          </a:fillRef>
          <a:effectRef idx="0">
            <a:schemeClr val="accent3"/>
          </a:effectRef>
          <a:fontRef idx="minor">
            <a:schemeClr val="dk1"/>
          </a:fontRef>
        </p:style>
        <p:txBody>
          <a:bodyPr>
            <a:normAutofit fontScale="92500"/>
          </a:bodyPr>
          <a:lstStyle/>
          <a:p>
            <a:pPr algn="ctr" rtl="1"/>
            <a:r>
              <a:rPr lang="ar-YE" sz="2800" b="1" u="sng" dirty="0">
                <a:solidFill>
                  <a:schemeClr val="tx1"/>
                </a:solidFill>
              </a:rPr>
              <a:t>العوامل والمتغيرات البيئية المتعددة </a:t>
            </a:r>
            <a:endParaRPr lang="ar-DZ" sz="2800" b="1" u="sng" dirty="0" smtClean="0">
              <a:solidFill>
                <a:schemeClr val="tx1"/>
              </a:solidFill>
            </a:endParaRPr>
          </a:p>
          <a:p>
            <a:pPr marL="0" indent="0" algn="ctr" rtl="1">
              <a:buNone/>
            </a:pPr>
            <a:r>
              <a:rPr lang="ar-YE" sz="2600" b="1" dirty="0" smtClean="0">
                <a:solidFill>
                  <a:schemeClr val="tx1"/>
                </a:solidFill>
              </a:rPr>
              <a:t>التي </a:t>
            </a:r>
            <a:r>
              <a:rPr lang="ar-YE" sz="2600" b="1" dirty="0">
                <a:solidFill>
                  <a:schemeClr val="tx1"/>
                </a:solidFill>
              </a:rPr>
              <a:t>تؤثر على النشاط التسويقي وقراراته ونتائجه، وتغير</a:t>
            </a:r>
            <a:r>
              <a:rPr lang="ar-SA" sz="2600" b="1" dirty="0">
                <a:solidFill>
                  <a:schemeClr val="tx1"/>
                </a:solidFill>
              </a:rPr>
              <a:t> </a:t>
            </a:r>
            <a:r>
              <a:rPr lang="ar-YE" sz="2600" b="1" dirty="0">
                <a:solidFill>
                  <a:schemeClr val="tx1"/>
                </a:solidFill>
              </a:rPr>
              <a:t>تلك العوامل بمعدل سريع أحيانا ثم خضوعها لعدم القدرة الدقيقة على التنبؤ</a:t>
            </a:r>
            <a:r>
              <a:rPr lang="ar-SA" sz="2600" b="1" dirty="0">
                <a:solidFill>
                  <a:schemeClr val="tx1"/>
                </a:solidFill>
              </a:rPr>
              <a:t> و</a:t>
            </a:r>
            <a:r>
              <a:rPr lang="ar-YE" sz="2600" b="1" dirty="0">
                <a:solidFill>
                  <a:schemeClr val="tx1"/>
                </a:solidFill>
              </a:rPr>
              <a:t> التأكد أحيانا</a:t>
            </a:r>
            <a:r>
              <a:rPr lang="ar-SA" sz="2600" b="1" dirty="0">
                <a:solidFill>
                  <a:schemeClr val="tx1"/>
                </a:solidFill>
              </a:rPr>
              <a:t> </a:t>
            </a:r>
            <a:r>
              <a:rPr lang="ar-YE" sz="2600" b="1" dirty="0">
                <a:solidFill>
                  <a:schemeClr val="tx1"/>
                </a:solidFill>
              </a:rPr>
              <a:t>أخرى .</a:t>
            </a:r>
            <a:endParaRPr lang="ar-SA" sz="2600" b="1" dirty="0">
              <a:solidFill>
                <a:schemeClr val="tx1"/>
              </a:solidFill>
            </a:endParaRPr>
          </a:p>
          <a:p>
            <a:pPr algn="r" rtl="1"/>
            <a:endParaRPr lang="en-US" sz="1700" dirty="0"/>
          </a:p>
        </p:txBody>
      </p:sp>
      <p:sp>
        <p:nvSpPr>
          <p:cNvPr id="5" name="Rectangle 4"/>
          <p:cNvSpPr/>
          <p:nvPr/>
        </p:nvSpPr>
        <p:spPr>
          <a:xfrm>
            <a:off x="711200" y="2423885"/>
            <a:ext cx="10203543" cy="769258"/>
          </a:xfrm>
          <a:prstGeom prst="rect">
            <a:avLst/>
          </a:prstGeom>
          <a:solidFill>
            <a:schemeClr val="bg2"/>
          </a:solidFill>
        </p:spPr>
        <p:style>
          <a:lnRef idx="1">
            <a:schemeClr val="accent3"/>
          </a:lnRef>
          <a:fillRef idx="2">
            <a:schemeClr val="accent3"/>
          </a:fillRef>
          <a:effectRef idx="1">
            <a:schemeClr val="accent3"/>
          </a:effectRef>
          <a:fontRef idx="minor">
            <a:schemeClr val="dk1"/>
          </a:fontRef>
        </p:style>
        <p:txBody>
          <a:bodyPr rtlCol="0" anchor="ctr"/>
          <a:lstStyle/>
          <a:p>
            <a:pPr algn="ctr" rtl="1">
              <a:buFont typeface="Wingdings" pitchFamily="2" charset="2"/>
              <a:buNone/>
              <a:defRPr/>
            </a:pPr>
            <a:r>
              <a:rPr lang="ar-YE" sz="2400" b="1" dirty="0">
                <a:solidFill>
                  <a:schemeClr val="tx1"/>
                </a:solidFill>
              </a:rPr>
              <a:t>إن تزايد أهمية الرقابة على النشاط التسويقي من ناحية وتزايد درجة تعقدها من ناحية</a:t>
            </a:r>
            <a:r>
              <a:rPr lang="ar-SA" sz="2400" b="1" dirty="0">
                <a:solidFill>
                  <a:schemeClr val="tx1"/>
                </a:solidFill>
              </a:rPr>
              <a:t> </a:t>
            </a:r>
            <a:r>
              <a:rPr lang="ar-YE" sz="2400" b="1" dirty="0">
                <a:solidFill>
                  <a:schemeClr val="tx1"/>
                </a:solidFill>
              </a:rPr>
              <a:t>أخرى إنما يرجع إلى </a:t>
            </a:r>
            <a:r>
              <a:rPr lang="ar-YE" sz="2400" b="1" dirty="0" err="1">
                <a:solidFill>
                  <a:schemeClr val="tx1"/>
                </a:solidFill>
              </a:rPr>
              <a:t>نا</a:t>
            </a:r>
            <a:r>
              <a:rPr lang="ar-DZ" sz="2400" b="1" dirty="0">
                <a:solidFill>
                  <a:schemeClr val="tx1"/>
                </a:solidFill>
              </a:rPr>
              <a:t>ح</a:t>
            </a:r>
            <a:r>
              <a:rPr lang="ar-YE" sz="2400" b="1" dirty="0" err="1">
                <a:solidFill>
                  <a:schemeClr val="tx1"/>
                </a:solidFill>
              </a:rPr>
              <a:t>يتين</a:t>
            </a:r>
            <a:r>
              <a:rPr lang="ar-YE" sz="2400" b="1" dirty="0">
                <a:solidFill>
                  <a:schemeClr val="tx1"/>
                </a:solidFill>
              </a:rPr>
              <a:t> رئيسيتين هما</a:t>
            </a:r>
            <a:r>
              <a:rPr lang="ar-SA" sz="2400" b="1" dirty="0">
                <a:solidFill>
                  <a:schemeClr val="tx1"/>
                </a:solidFill>
              </a:rPr>
              <a:t>:</a:t>
            </a:r>
          </a:p>
        </p:txBody>
      </p:sp>
      <p:sp>
        <p:nvSpPr>
          <p:cNvPr id="6" name="Rectangle 5"/>
          <p:cNvSpPr/>
          <p:nvPr/>
        </p:nvSpPr>
        <p:spPr>
          <a:xfrm>
            <a:off x="10581414" y="973668"/>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10</a:t>
            </a:r>
            <a:endParaRPr lang="ar-DZ" b="1" dirty="0">
              <a:solidFill>
                <a:schemeClr val="tx1"/>
              </a:solidFill>
            </a:endParaRPr>
          </a:p>
        </p:txBody>
      </p:sp>
    </p:spTree>
    <p:extLst>
      <p:ext uri="{BB962C8B-B14F-4D97-AF65-F5344CB8AC3E}">
        <p14:creationId xmlns:p14="http://schemas.microsoft.com/office/powerpoint/2010/main" val="16569455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1257" y="1654629"/>
            <a:ext cx="10653486" cy="4760685"/>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lnSpc>
                <a:spcPct val="150000"/>
              </a:lnSpc>
              <a:buNone/>
              <a:defRPr/>
            </a:pPr>
            <a:r>
              <a:rPr lang="ar-YE" sz="2800" b="1" dirty="0">
                <a:solidFill>
                  <a:schemeClr val="tx1"/>
                </a:solidFill>
              </a:rPr>
              <a:t>إن جوهر عملية الرقابة يتضمن عدة خطوات</a:t>
            </a:r>
            <a:r>
              <a:rPr lang="ar-SA" sz="2800" b="1" dirty="0">
                <a:solidFill>
                  <a:schemeClr val="tx1"/>
                </a:solidFill>
              </a:rPr>
              <a:t> أهمها:</a:t>
            </a:r>
          </a:p>
          <a:p>
            <a:pPr marL="800100" lvl="1" indent="-342900" algn="just" rtl="1">
              <a:lnSpc>
                <a:spcPct val="150000"/>
              </a:lnSpc>
              <a:buFont typeface="Century Gothic" panose="020B0502020202020204" pitchFamily="34" charset="0"/>
              <a:buChar char="←"/>
              <a:defRPr/>
            </a:pPr>
            <a:r>
              <a:rPr lang="ar-YE" sz="2400" b="1" dirty="0">
                <a:solidFill>
                  <a:schemeClr val="tx1"/>
                </a:solidFill>
              </a:rPr>
              <a:t>تحديد الجوانب التي تتضمنها عملية الرقابة والتقييم</a:t>
            </a:r>
            <a:endParaRPr lang="ar-SA" sz="2400" b="1" dirty="0">
              <a:solidFill>
                <a:schemeClr val="tx1"/>
              </a:solidFill>
            </a:endParaRPr>
          </a:p>
          <a:p>
            <a:pPr marL="800100" lvl="1" indent="-342900" algn="just" rtl="1">
              <a:lnSpc>
                <a:spcPct val="150000"/>
              </a:lnSpc>
              <a:buFont typeface="Century Gothic" panose="020B0502020202020204" pitchFamily="34" charset="0"/>
              <a:buChar char="←"/>
              <a:defRPr/>
            </a:pPr>
            <a:r>
              <a:rPr lang="ar-YE" sz="2400" b="1" dirty="0">
                <a:solidFill>
                  <a:schemeClr val="tx1"/>
                </a:solidFill>
              </a:rPr>
              <a:t>وضع معايير نموذجية الإنجاز سواء كانت معايير كمية أو نوعية</a:t>
            </a:r>
            <a:endParaRPr lang="ar-SA" sz="2400" b="1" dirty="0">
              <a:solidFill>
                <a:schemeClr val="tx1"/>
              </a:solidFill>
            </a:endParaRPr>
          </a:p>
          <a:p>
            <a:pPr marL="800100" lvl="1" indent="-342900" algn="just" rtl="1">
              <a:lnSpc>
                <a:spcPct val="150000"/>
              </a:lnSpc>
              <a:buFont typeface="Century Gothic" panose="020B0502020202020204" pitchFamily="34" charset="0"/>
              <a:buChar char="←"/>
              <a:defRPr/>
            </a:pPr>
            <a:r>
              <a:rPr lang="ar-YE" sz="2400" b="1" dirty="0">
                <a:solidFill>
                  <a:schemeClr val="tx1"/>
                </a:solidFill>
              </a:rPr>
              <a:t>وضع أسلوب أو سياق للرقابة وذلك بتحديد كيفية الإنجاز وتوفير نظام معلومات كفؤ من</a:t>
            </a:r>
            <a:r>
              <a:rPr lang="ar-SA" sz="2400" b="1" dirty="0">
                <a:solidFill>
                  <a:schemeClr val="tx1"/>
                </a:solidFill>
              </a:rPr>
              <a:t> </a:t>
            </a:r>
            <a:r>
              <a:rPr lang="ar-YE" sz="2400" b="1" dirty="0">
                <a:solidFill>
                  <a:schemeClr val="tx1"/>
                </a:solidFill>
              </a:rPr>
              <a:t>سجلات المحاسبة، سجلات الشحن، طلبيات الشراء</a:t>
            </a:r>
            <a:endParaRPr lang="ar-SA" sz="2400" b="1" dirty="0">
              <a:solidFill>
                <a:schemeClr val="tx1"/>
              </a:solidFill>
            </a:endParaRPr>
          </a:p>
          <a:p>
            <a:pPr marL="800100" lvl="1" indent="-342900" algn="just" rtl="1">
              <a:lnSpc>
                <a:spcPct val="150000"/>
              </a:lnSpc>
              <a:buFont typeface="Century Gothic" panose="020B0502020202020204" pitchFamily="34" charset="0"/>
              <a:buChar char="←"/>
              <a:defRPr/>
            </a:pPr>
            <a:r>
              <a:rPr lang="ar-YE" sz="2400" b="1" dirty="0">
                <a:solidFill>
                  <a:schemeClr val="tx1"/>
                </a:solidFill>
              </a:rPr>
              <a:t>مقارنة النتائج مع معايير الإنجاز وذلك للتعرف على مدى تنفيذ الخطة وكذلك التعرف</a:t>
            </a:r>
            <a:r>
              <a:rPr lang="ar-SA" sz="2400" b="1" dirty="0">
                <a:solidFill>
                  <a:schemeClr val="tx1"/>
                </a:solidFill>
              </a:rPr>
              <a:t> </a:t>
            </a:r>
            <a:r>
              <a:rPr lang="ar-YE" sz="2400" b="1" dirty="0">
                <a:solidFill>
                  <a:schemeClr val="tx1"/>
                </a:solidFill>
              </a:rPr>
              <a:t>على الانحرافات عند حصولها وتعديلها</a:t>
            </a:r>
            <a:r>
              <a:rPr lang="ar-SA" sz="2400" b="1" dirty="0">
                <a:solidFill>
                  <a:schemeClr val="tx1"/>
                </a:solidFill>
              </a:rPr>
              <a:t>.</a:t>
            </a:r>
            <a:r>
              <a:rPr lang="ar-YE" sz="2400" b="1" dirty="0">
                <a:solidFill>
                  <a:schemeClr val="tx1"/>
                </a:solidFill>
              </a:rPr>
              <a:t> </a:t>
            </a:r>
            <a:endParaRPr lang="ar-SA" sz="2400" b="1" dirty="0">
              <a:solidFill>
                <a:schemeClr val="tx1"/>
              </a:solidFill>
            </a:endParaRPr>
          </a:p>
          <a:p>
            <a:pPr marL="800100" lvl="1" indent="-342900" algn="just" rtl="1">
              <a:lnSpc>
                <a:spcPct val="150000"/>
              </a:lnSpc>
              <a:buFont typeface="Century Gothic" panose="020B0502020202020204" pitchFamily="34" charset="0"/>
              <a:buChar char="←"/>
              <a:defRPr/>
            </a:pPr>
            <a:r>
              <a:rPr lang="ar-YE" sz="2400" b="1" dirty="0">
                <a:solidFill>
                  <a:schemeClr val="tx1"/>
                </a:solidFill>
              </a:rPr>
              <a:t>وضع الحلول اللازمة عن حصول الانحراف وتشجيع </a:t>
            </a:r>
            <a:r>
              <a:rPr lang="ar-SA" sz="2400" b="1" dirty="0">
                <a:solidFill>
                  <a:schemeClr val="tx1"/>
                </a:solidFill>
              </a:rPr>
              <a:t>القائمين على تنفيذها بالالتزام بالتنفيذ</a:t>
            </a:r>
          </a:p>
        </p:txBody>
      </p:sp>
      <p:sp>
        <p:nvSpPr>
          <p:cNvPr id="3" name="Ellipse 2"/>
          <p:cNvSpPr/>
          <p:nvPr/>
        </p:nvSpPr>
        <p:spPr>
          <a:xfrm>
            <a:off x="1074057" y="304800"/>
            <a:ext cx="8447314" cy="986972"/>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b="1" dirty="0" smtClean="0">
                <a:solidFill>
                  <a:schemeClr val="tx1"/>
                </a:solidFill>
              </a:rPr>
              <a:t>خطوات الرقابة التسويقية</a:t>
            </a:r>
            <a:endParaRPr lang="en-US" sz="3600" b="1" dirty="0">
              <a:solidFill>
                <a:schemeClr val="tx1"/>
              </a:solidFill>
            </a:endParaRPr>
          </a:p>
        </p:txBody>
      </p:sp>
      <p:sp>
        <p:nvSpPr>
          <p:cNvPr id="4" name="Rectangle 3"/>
          <p:cNvSpPr/>
          <p:nvPr/>
        </p:nvSpPr>
        <p:spPr>
          <a:xfrm>
            <a:off x="10581414" y="973668"/>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10</a:t>
            </a:r>
            <a:endParaRPr lang="ar-DZ" b="1" dirty="0">
              <a:solidFill>
                <a:schemeClr val="tx1"/>
              </a:solidFill>
            </a:endParaRPr>
          </a:p>
        </p:txBody>
      </p:sp>
    </p:spTree>
    <p:extLst>
      <p:ext uri="{BB962C8B-B14F-4D97-AF65-F5344CB8AC3E}">
        <p14:creationId xmlns:p14="http://schemas.microsoft.com/office/powerpoint/2010/main" val="28557012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Rectangle 1"/>
          <p:cNvSpPr/>
          <p:nvPr/>
        </p:nvSpPr>
        <p:spPr>
          <a:xfrm>
            <a:off x="798285" y="1187681"/>
            <a:ext cx="9274629" cy="4426857"/>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lnSpc>
                <a:spcPct val="150000"/>
              </a:lnSpc>
              <a:buNone/>
              <a:defRPr/>
            </a:pPr>
            <a:r>
              <a:rPr lang="ar-YE" sz="2400" b="1" dirty="0">
                <a:solidFill>
                  <a:schemeClr val="tx1"/>
                </a:solidFill>
              </a:rPr>
              <a:t>ترتبط الرقابة ارتباطا وثيقا بوظيفة التخطيط، بل يعتبر الكثير من الكتاب أن هاتين</a:t>
            </a:r>
            <a:r>
              <a:rPr lang="ar-SA" sz="2400" b="1" dirty="0">
                <a:solidFill>
                  <a:schemeClr val="tx1"/>
                </a:solidFill>
              </a:rPr>
              <a:t> </a:t>
            </a:r>
            <a:r>
              <a:rPr lang="ar-YE" sz="2400" b="1" dirty="0">
                <a:solidFill>
                  <a:schemeClr val="tx1"/>
                </a:solidFill>
              </a:rPr>
              <a:t>الوظيفتين وجهان لعملة واحدة ،</a:t>
            </a:r>
            <a:r>
              <a:rPr lang="ar-SA" sz="2400" b="1" dirty="0">
                <a:solidFill>
                  <a:schemeClr val="tx1"/>
                </a:solidFill>
              </a:rPr>
              <a:t> </a:t>
            </a:r>
            <a:r>
              <a:rPr lang="ar-YE" sz="2400" b="1" dirty="0">
                <a:solidFill>
                  <a:schemeClr val="tx1"/>
                </a:solidFill>
              </a:rPr>
              <a:t>فالتخطيط مطلب أساسي للقيام بوظيفة الرقابة .فقد تكون الخطة</a:t>
            </a:r>
            <a:r>
              <a:rPr lang="ar-SA" sz="2400" b="1" dirty="0">
                <a:solidFill>
                  <a:schemeClr val="tx1"/>
                </a:solidFill>
              </a:rPr>
              <a:t> </a:t>
            </a:r>
            <a:r>
              <a:rPr lang="ar-YE" sz="2400" b="1" dirty="0">
                <a:solidFill>
                  <a:schemeClr val="tx1"/>
                </a:solidFill>
              </a:rPr>
              <a:t>الموضوعة </a:t>
            </a:r>
            <a:r>
              <a:rPr lang="ar-SA" sz="2400" b="1" dirty="0">
                <a:solidFill>
                  <a:schemeClr val="tx1"/>
                </a:solidFill>
              </a:rPr>
              <a:t>ينتابها </a:t>
            </a:r>
            <a:r>
              <a:rPr lang="ar-YE" sz="2400" b="1" dirty="0">
                <a:solidFill>
                  <a:schemeClr val="tx1"/>
                </a:solidFill>
              </a:rPr>
              <a:t>قصور، وقد تكون السياسات أو البرامج المقررة غير فعالة، وقد تكون إجراءات</a:t>
            </a:r>
            <a:r>
              <a:rPr lang="ar-SA" sz="2400" b="1" dirty="0">
                <a:solidFill>
                  <a:schemeClr val="tx1"/>
                </a:solidFill>
              </a:rPr>
              <a:t> </a:t>
            </a:r>
            <a:r>
              <a:rPr lang="ar-YE" sz="2400" b="1" dirty="0">
                <a:solidFill>
                  <a:schemeClr val="tx1"/>
                </a:solidFill>
              </a:rPr>
              <a:t>العمل معقدة، إلى غير ذلك من أسباب تعوق الهدف، ومن ه</a:t>
            </a:r>
            <a:r>
              <a:rPr lang="ar-DZ" sz="2400" b="1" dirty="0" err="1">
                <a:solidFill>
                  <a:schemeClr val="tx1"/>
                </a:solidFill>
              </a:rPr>
              <a:t>نا</a:t>
            </a:r>
            <a:r>
              <a:rPr lang="ar-YE" sz="2400" b="1" dirty="0">
                <a:solidFill>
                  <a:schemeClr val="tx1"/>
                </a:solidFill>
              </a:rPr>
              <a:t> تظهر أهمية الرقابة في الكشف عن</a:t>
            </a:r>
            <a:r>
              <a:rPr lang="ar-SA" sz="2400" b="1" dirty="0">
                <a:solidFill>
                  <a:schemeClr val="tx1"/>
                </a:solidFill>
              </a:rPr>
              <a:t> </a:t>
            </a:r>
            <a:r>
              <a:rPr lang="ar-YE" sz="2400" b="1" dirty="0">
                <a:solidFill>
                  <a:schemeClr val="tx1"/>
                </a:solidFill>
              </a:rPr>
              <a:t>هذه المعوقات جميعها والعمل على </a:t>
            </a:r>
            <a:r>
              <a:rPr lang="ar-DZ" sz="2400" b="1" dirty="0" err="1">
                <a:solidFill>
                  <a:schemeClr val="tx1"/>
                </a:solidFill>
              </a:rPr>
              <a:t>إكتشاف</a:t>
            </a:r>
            <a:r>
              <a:rPr lang="ar-DZ" sz="2400" b="1" dirty="0">
                <a:solidFill>
                  <a:schemeClr val="tx1"/>
                </a:solidFill>
              </a:rPr>
              <a:t> </a:t>
            </a:r>
            <a:r>
              <a:rPr lang="ar-SA" sz="2400" b="1" dirty="0">
                <a:solidFill>
                  <a:schemeClr val="tx1"/>
                </a:solidFill>
              </a:rPr>
              <a:t>أسبابها </a:t>
            </a:r>
            <a:r>
              <a:rPr lang="ar-YE" sz="2400" b="1" dirty="0">
                <a:solidFill>
                  <a:schemeClr val="tx1"/>
                </a:solidFill>
              </a:rPr>
              <a:t>بما يكفل تحقيق الأهداف المنشودة بكفاءة وفعالية.</a:t>
            </a:r>
            <a:endParaRPr lang="ar-SA" sz="2400" b="1" dirty="0">
              <a:solidFill>
                <a:schemeClr val="tx1"/>
              </a:solidFill>
            </a:endParaRPr>
          </a:p>
        </p:txBody>
      </p:sp>
      <p:sp>
        <p:nvSpPr>
          <p:cNvPr id="3" name="Rectangle à coins arrondis 2"/>
          <p:cNvSpPr/>
          <p:nvPr/>
        </p:nvSpPr>
        <p:spPr>
          <a:xfrm>
            <a:off x="1669141" y="0"/>
            <a:ext cx="7794172" cy="10595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YE" sz="4000" b="1" dirty="0">
                <a:solidFill>
                  <a:schemeClr val="tx1"/>
                </a:solidFill>
                <a:effectLst>
                  <a:outerShdw blurRad="38100" dist="38100" dir="2700000" algn="tl">
                    <a:srgbClr val="000000">
                      <a:alpha val="43137"/>
                    </a:srgbClr>
                  </a:outerShdw>
                </a:effectLst>
              </a:rPr>
              <a:t>علاقة الرقابة بالتخطيط للنشاط التسويقي</a:t>
            </a:r>
            <a:endParaRPr lang="en-US" sz="4000" dirty="0"/>
          </a:p>
        </p:txBody>
      </p:sp>
      <p:sp>
        <p:nvSpPr>
          <p:cNvPr id="4" name="Rectangle 3"/>
          <p:cNvSpPr/>
          <p:nvPr/>
        </p:nvSpPr>
        <p:spPr>
          <a:xfrm>
            <a:off x="10784114" y="174172"/>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10</a:t>
            </a:r>
            <a:endParaRPr lang="ar-DZ" b="1" dirty="0">
              <a:solidFill>
                <a:schemeClr val="tx1"/>
              </a:solidFill>
            </a:endParaRPr>
          </a:p>
        </p:txBody>
      </p:sp>
      <p:pic>
        <p:nvPicPr>
          <p:cNvPr id="5" name="Picture 3" descr="C:\Users\khene\Desktop\1.png"/>
          <p:cNvPicPr>
            <a:picLocks noChangeAspect="1" noChangeArrowheads="1"/>
          </p:cNvPicPr>
          <p:nvPr/>
        </p:nvPicPr>
        <p:blipFill>
          <a:blip r:embed="rId2"/>
          <a:srcRect/>
          <a:stretch>
            <a:fillRect/>
          </a:stretch>
        </p:blipFill>
        <p:spPr bwMode="auto">
          <a:xfrm>
            <a:off x="798286" y="5126950"/>
            <a:ext cx="9274628" cy="1535107"/>
          </a:xfrm>
          <a:prstGeom prst="rect">
            <a:avLst/>
          </a:prstGeom>
          <a:noFill/>
        </p:spPr>
      </p:pic>
    </p:spTree>
    <p:extLst>
      <p:ext uri="{BB962C8B-B14F-4D97-AF65-F5344CB8AC3E}">
        <p14:creationId xmlns:p14="http://schemas.microsoft.com/office/powerpoint/2010/main" val="5365206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Espace réservé du contenu 2"/>
          <p:cNvSpPr txBox="1">
            <a:spLocks/>
          </p:cNvSpPr>
          <p:nvPr/>
        </p:nvSpPr>
        <p:spPr>
          <a:xfrm>
            <a:off x="675621" y="2002971"/>
            <a:ext cx="9731122" cy="4586515"/>
          </a:xfrm>
          <a:prstGeom prst="rect">
            <a:avLst/>
          </a:prstGeom>
        </p:spPr>
        <p:style>
          <a:lnRef idx="1">
            <a:schemeClr val="accent2"/>
          </a:lnRef>
          <a:fillRef idx="2">
            <a:schemeClr val="accent2"/>
          </a:fillRef>
          <a:effectRef idx="1">
            <a:schemeClr val="accent2"/>
          </a:effectRef>
          <a:fontRef idx="minor">
            <a:schemeClr val="dk1"/>
          </a:fontRef>
        </p:style>
        <p:txBody>
          <a:bodyP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dk1"/>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dk1"/>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dk1"/>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dk1"/>
                </a:solidFill>
                <a:latin typeface="+mn-lt"/>
                <a:ea typeface="+mn-ea"/>
                <a:cs typeface="+mn-cs"/>
              </a:defRPr>
            </a:lvl9pPr>
          </a:lstStyle>
          <a:p>
            <a:pPr algn="just" rtl="1"/>
            <a:r>
              <a:rPr lang="ar-SA" sz="2800" dirty="0" smtClean="0"/>
              <a:t>تحتاج الرقابة إلى معلومات كمية ومعلومات وصفية في مختلف جوانبها المتمثلة في إعداد</a:t>
            </a:r>
            <a:r>
              <a:rPr lang="ar-SA" sz="2800" b="1" dirty="0" smtClean="0"/>
              <a:t> </a:t>
            </a:r>
            <a:r>
              <a:rPr lang="ar-SA" sz="2800" dirty="0" smtClean="0"/>
              <a:t>المعايير ومطابقة الإنجاز الفعلي مع المخطط وتصحيح الانحرافات عند اكتشافها</a:t>
            </a:r>
            <a:r>
              <a:rPr lang="fr-FR" sz="2800" dirty="0" smtClean="0"/>
              <a:t>.</a:t>
            </a:r>
            <a:r>
              <a:rPr lang="fr-FR" sz="2800" b="1" dirty="0" smtClean="0"/>
              <a:t> </a:t>
            </a:r>
            <a:r>
              <a:rPr lang="ar-SA" sz="2800" dirty="0" smtClean="0"/>
              <a:t>وتظهر أهمية الرقابة من خلال ما يحدث من تغيرات اقتصادية سريعة على المنشأة أن</a:t>
            </a:r>
            <a:r>
              <a:rPr lang="ar-SA" sz="2800" b="1" dirty="0" smtClean="0"/>
              <a:t> </a:t>
            </a:r>
            <a:r>
              <a:rPr lang="ar-SA" sz="2800" dirty="0" smtClean="0"/>
              <a:t>تواجهها، وطالما أن المخططين لن يتمكنوا من التنبؤ الدقيق لتحديد تلك المتغيرات فقد أصبح</a:t>
            </a:r>
            <a:r>
              <a:rPr lang="ar-SA" sz="2800" b="1" dirty="0" smtClean="0"/>
              <a:t> </a:t>
            </a:r>
            <a:r>
              <a:rPr lang="ar-SA" sz="2800" dirty="0" smtClean="0"/>
              <a:t>العبء الأكبر الآن على عاتق الرقابة من خلال نظام المعلومات التسويقية حتى تتمكن المنشأة من</a:t>
            </a:r>
            <a:r>
              <a:rPr lang="ar-SA" sz="2800" b="1" dirty="0" smtClean="0"/>
              <a:t> </a:t>
            </a:r>
            <a:r>
              <a:rPr lang="ar-SA" sz="2800" dirty="0" smtClean="0"/>
              <a:t>أن تساير تلك المتغيرات</a:t>
            </a:r>
            <a:endParaRPr lang="ar-DZ" sz="2800" dirty="0" smtClean="0"/>
          </a:p>
          <a:p>
            <a:pPr algn="ctr" rtl="1"/>
            <a:r>
              <a:rPr lang="ar-SA" sz="2800" b="1" dirty="0" smtClean="0"/>
              <a:t>ولأجل إلقاء الضوء على الجوانب التي يشملها النظام الرقابي التسويقي وتحديد دور نظام المعلومات التسويقية في نجاح هذا النظام الرقابي </a:t>
            </a:r>
            <a:r>
              <a:rPr lang="ar-DZ" sz="2800" b="1" dirty="0" smtClean="0"/>
              <a:t>س</a:t>
            </a:r>
            <a:r>
              <a:rPr lang="ar-SA" sz="2800" b="1" dirty="0" smtClean="0"/>
              <a:t>نتناول أهم هذه الجوانب</a:t>
            </a:r>
            <a:r>
              <a:rPr lang="fr-FR" sz="2800" b="1" dirty="0" smtClean="0"/>
              <a:t>:</a:t>
            </a:r>
            <a:endParaRPr lang="en-US" sz="2800" b="1" dirty="0" smtClean="0"/>
          </a:p>
          <a:p>
            <a:pPr algn="ctr" rtl="1"/>
            <a:endParaRPr lang="en-US" sz="3200" dirty="0">
              <a:solidFill>
                <a:schemeClr val="tx1"/>
              </a:solidFill>
              <a:latin typeface="Arial" panose="020B0604020202020204" pitchFamily="34" charset="0"/>
              <a:cs typeface="Arial" panose="020B0604020202020204" pitchFamily="34" charset="0"/>
            </a:endParaRPr>
          </a:p>
        </p:txBody>
      </p:sp>
      <p:sp>
        <p:nvSpPr>
          <p:cNvPr id="3" name="Flèche vers le bas 2"/>
          <p:cNvSpPr/>
          <p:nvPr/>
        </p:nvSpPr>
        <p:spPr>
          <a:xfrm>
            <a:off x="2010885" y="1020237"/>
            <a:ext cx="7223713" cy="73720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10581414" y="973668"/>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10</a:t>
            </a:r>
            <a:endParaRPr lang="ar-DZ" b="1" dirty="0">
              <a:solidFill>
                <a:schemeClr val="tx1"/>
              </a:solidFill>
            </a:endParaRPr>
          </a:p>
        </p:txBody>
      </p:sp>
    </p:spTree>
    <p:extLst>
      <p:ext uri="{BB962C8B-B14F-4D97-AF65-F5344CB8AC3E}">
        <p14:creationId xmlns:p14="http://schemas.microsoft.com/office/powerpoint/2010/main" val="19510857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Rectangle 1"/>
          <p:cNvSpPr/>
          <p:nvPr/>
        </p:nvSpPr>
        <p:spPr>
          <a:xfrm>
            <a:off x="2605314" y="319314"/>
            <a:ext cx="6183086" cy="8708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600" b="1" dirty="0">
                <a:solidFill>
                  <a:schemeClr val="tx1"/>
                </a:solidFill>
              </a:rPr>
              <a:t>متابعة المبيعات</a:t>
            </a:r>
            <a:endParaRPr lang="en-US" sz="3600" dirty="0">
              <a:solidFill>
                <a:schemeClr val="tx1"/>
              </a:solidFill>
            </a:endParaRPr>
          </a:p>
        </p:txBody>
      </p:sp>
      <p:sp>
        <p:nvSpPr>
          <p:cNvPr id="3" name="Rectangle 2"/>
          <p:cNvSpPr/>
          <p:nvPr/>
        </p:nvSpPr>
        <p:spPr>
          <a:xfrm>
            <a:off x="2605314" y="1614710"/>
            <a:ext cx="6183086" cy="7765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600" b="1" dirty="0">
                <a:solidFill>
                  <a:schemeClr val="tx1"/>
                </a:solidFill>
              </a:rPr>
              <a:t>متابعة العملاء</a:t>
            </a:r>
            <a:endParaRPr lang="en-US" sz="3600" b="1" dirty="0">
              <a:solidFill>
                <a:schemeClr val="tx1"/>
              </a:solidFill>
            </a:endParaRPr>
          </a:p>
        </p:txBody>
      </p:sp>
      <p:sp>
        <p:nvSpPr>
          <p:cNvPr id="4" name="Rectangle 3"/>
          <p:cNvSpPr/>
          <p:nvPr/>
        </p:nvSpPr>
        <p:spPr>
          <a:xfrm>
            <a:off x="2663371" y="2821217"/>
            <a:ext cx="6183086" cy="9289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600" b="1" dirty="0">
                <a:solidFill>
                  <a:schemeClr val="tx1"/>
                </a:solidFill>
              </a:rPr>
              <a:t>متابعة</a:t>
            </a:r>
            <a:r>
              <a:rPr lang="ar-SA" b="1" dirty="0" smtClean="0"/>
              <a:t> </a:t>
            </a:r>
            <a:r>
              <a:rPr lang="ar-SA" sz="3600" b="1" dirty="0">
                <a:solidFill>
                  <a:schemeClr val="tx1"/>
                </a:solidFill>
              </a:rPr>
              <a:t>النفقات </a:t>
            </a:r>
            <a:r>
              <a:rPr lang="ar-SA" sz="3600" b="1" dirty="0" smtClean="0">
                <a:solidFill>
                  <a:schemeClr val="tx1"/>
                </a:solidFill>
              </a:rPr>
              <a:t>التسويقية </a:t>
            </a:r>
            <a:endParaRPr lang="en-US" sz="3600" b="1" dirty="0">
              <a:solidFill>
                <a:schemeClr val="tx1"/>
              </a:solidFill>
            </a:endParaRPr>
          </a:p>
        </p:txBody>
      </p:sp>
      <p:sp>
        <p:nvSpPr>
          <p:cNvPr id="5" name="Rectangle 4"/>
          <p:cNvSpPr/>
          <p:nvPr/>
        </p:nvSpPr>
        <p:spPr>
          <a:xfrm>
            <a:off x="2605314" y="4062186"/>
            <a:ext cx="6183086" cy="8563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schemeClr val="tx1"/>
                </a:solidFill>
              </a:rPr>
              <a:t>تقييم السوق</a:t>
            </a:r>
            <a:endParaRPr lang="en-US" sz="3200" b="1" dirty="0">
              <a:solidFill>
                <a:schemeClr val="tx1"/>
              </a:solidFill>
            </a:endParaRPr>
          </a:p>
        </p:txBody>
      </p:sp>
      <p:sp>
        <p:nvSpPr>
          <p:cNvPr id="6" name="Rectangle 5"/>
          <p:cNvSpPr/>
          <p:nvPr/>
        </p:nvSpPr>
        <p:spPr>
          <a:xfrm>
            <a:off x="2663371" y="5381178"/>
            <a:ext cx="6183086" cy="8563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schemeClr val="tx1"/>
                </a:solidFill>
              </a:rPr>
              <a:t>تقييم المنتج</a:t>
            </a:r>
            <a:endParaRPr lang="en-US" sz="3200" b="1" dirty="0">
              <a:solidFill>
                <a:schemeClr val="tx1"/>
              </a:solidFill>
            </a:endParaRPr>
          </a:p>
        </p:txBody>
      </p:sp>
      <p:sp>
        <p:nvSpPr>
          <p:cNvPr id="7" name="Organigramme : Multidocument 6"/>
          <p:cNvSpPr/>
          <p:nvPr/>
        </p:nvSpPr>
        <p:spPr>
          <a:xfrm>
            <a:off x="9013371" y="319314"/>
            <a:ext cx="1132115" cy="781044"/>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01</a:t>
            </a:r>
            <a:endParaRPr lang="en-US" sz="2800" b="1" dirty="0">
              <a:solidFill>
                <a:schemeClr val="tx1"/>
              </a:solidFill>
            </a:endParaRPr>
          </a:p>
        </p:txBody>
      </p:sp>
      <p:sp>
        <p:nvSpPr>
          <p:cNvPr id="8" name="Organigramme : Multidocument 7"/>
          <p:cNvSpPr/>
          <p:nvPr/>
        </p:nvSpPr>
        <p:spPr>
          <a:xfrm>
            <a:off x="9013370" y="1635117"/>
            <a:ext cx="1132115" cy="781044"/>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02</a:t>
            </a:r>
            <a:endParaRPr lang="en-US" sz="2800" b="1" dirty="0">
              <a:solidFill>
                <a:schemeClr val="tx1"/>
              </a:solidFill>
            </a:endParaRPr>
          </a:p>
        </p:txBody>
      </p:sp>
      <p:sp>
        <p:nvSpPr>
          <p:cNvPr id="9" name="Organigramme : Multidocument 8"/>
          <p:cNvSpPr/>
          <p:nvPr/>
        </p:nvSpPr>
        <p:spPr>
          <a:xfrm>
            <a:off x="9013371" y="2834367"/>
            <a:ext cx="1132115" cy="781044"/>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03</a:t>
            </a:r>
            <a:endParaRPr lang="en-US" sz="2400" b="1" dirty="0">
              <a:solidFill>
                <a:schemeClr val="tx1"/>
              </a:solidFill>
            </a:endParaRPr>
          </a:p>
        </p:txBody>
      </p:sp>
      <p:sp>
        <p:nvSpPr>
          <p:cNvPr id="10" name="Organigramme : Multidocument 9"/>
          <p:cNvSpPr/>
          <p:nvPr/>
        </p:nvSpPr>
        <p:spPr>
          <a:xfrm>
            <a:off x="9122227" y="4137489"/>
            <a:ext cx="1132115" cy="781044"/>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04</a:t>
            </a:r>
            <a:endParaRPr lang="en-US" sz="2400" b="1" dirty="0">
              <a:solidFill>
                <a:schemeClr val="tx1"/>
              </a:solidFill>
            </a:endParaRPr>
          </a:p>
        </p:txBody>
      </p:sp>
      <p:sp>
        <p:nvSpPr>
          <p:cNvPr id="11" name="Organigramme : Multidocument 10"/>
          <p:cNvSpPr/>
          <p:nvPr/>
        </p:nvSpPr>
        <p:spPr>
          <a:xfrm>
            <a:off x="9165770" y="5418829"/>
            <a:ext cx="1132115" cy="781044"/>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05</a:t>
            </a:r>
            <a:endParaRPr lang="en-US" sz="2400" b="1" dirty="0">
              <a:solidFill>
                <a:schemeClr val="tx1"/>
              </a:solidFill>
            </a:endParaRPr>
          </a:p>
        </p:txBody>
      </p:sp>
      <p:sp>
        <p:nvSpPr>
          <p:cNvPr id="12" name="Rectangle 11"/>
          <p:cNvSpPr/>
          <p:nvPr/>
        </p:nvSpPr>
        <p:spPr>
          <a:xfrm>
            <a:off x="10900228" y="31658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solidFill>
                  <a:schemeClr val="tx1"/>
                </a:solidFill>
              </a:rPr>
              <a:t>محاضرة رقم </a:t>
            </a:r>
            <a:r>
              <a:rPr lang="ar-DZ" b="1" dirty="0" smtClean="0">
                <a:solidFill>
                  <a:schemeClr val="tx1"/>
                </a:solidFill>
              </a:rPr>
              <a:t>10</a:t>
            </a:r>
            <a:endParaRPr lang="ar-DZ" b="1" dirty="0">
              <a:solidFill>
                <a:schemeClr val="tx1"/>
              </a:solidFill>
            </a:endParaRPr>
          </a:p>
        </p:txBody>
      </p:sp>
    </p:spTree>
    <p:extLst>
      <p:ext uri="{BB962C8B-B14F-4D97-AF65-F5344CB8AC3E}">
        <p14:creationId xmlns:p14="http://schemas.microsoft.com/office/powerpoint/2010/main" val="367550752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irection Ion">
  <a:themeElements>
    <a:clrScheme name="Direction 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Direction 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rection 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14040</TotalTime>
  <Words>1604</Words>
  <Application>Microsoft Office PowerPoint</Application>
  <PresentationFormat>Grand écran</PresentationFormat>
  <Paragraphs>110</Paragraphs>
  <Slides>19</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19</vt:i4>
      </vt:variant>
    </vt:vector>
  </HeadingPairs>
  <TitlesOfParts>
    <vt:vector size="28" baseType="lpstr">
      <vt:lpstr>Arial</vt:lpstr>
      <vt:lpstr>Calibri</vt:lpstr>
      <vt:lpstr>Century Gothic</vt:lpstr>
      <vt:lpstr>Constantia</vt:lpstr>
      <vt:lpstr>Times New Roman</vt:lpstr>
      <vt:lpstr>Traditional Arabic</vt:lpstr>
      <vt:lpstr>Wingdings</vt:lpstr>
      <vt:lpstr>Wingdings 3</vt:lpstr>
      <vt:lpstr>Direction Ion</vt:lpstr>
      <vt:lpstr>دور نظام المعلومات التسويقية في صنع القرارات التسويقية : </vt:lpstr>
      <vt:lpstr>Présentation PowerPoint</vt:lpstr>
      <vt:lpstr>Présentation PowerPoint</vt:lpstr>
      <vt:lpstr>Présentation PowerPoint</vt:lpstr>
      <vt:lpstr>أهمية الرقابة على النشاط التسويقي</vt:lpstr>
      <vt:lpstr>Présentation PowerPoint</vt:lpstr>
      <vt:lpstr>Présentation PowerPoint</vt:lpstr>
      <vt:lpstr>Présentation PowerPoint</vt:lpstr>
      <vt:lpstr>Présentation PowerPoint</vt:lpstr>
      <vt:lpstr>متابعة المبيعات  </vt:lpstr>
      <vt:lpstr>متابعة المبيعات  </vt:lpstr>
      <vt:lpstr>متابعة العملاء</vt:lpstr>
      <vt:lpstr>متابعة العملاء</vt:lpstr>
      <vt:lpstr>متابعة النفقات التسويقية</vt:lpstr>
      <vt:lpstr>تقييم السوق</vt:lpstr>
      <vt:lpstr>تقييم المنتج</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مفـــــهوم النظــــام</dc:title>
  <dc:creator>PC</dc:creator>
  <cp:lastModifiedBy>PC</cp:lastModifiedBy>
  <cp:revision>544</cp:revision>
  <dcterms:created xsi:type="dcterms:W3CDTF">2022-09-20T18:14:57Z</dcterms:created>
  <dcterms:modified xsi:type="dcterms:W3CDTF">2023-12-12T20:44:04Z</dcterms:modified>
</cp:coreProperties>
</file>