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2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B339-B882-4227-BB4E-3CC3FAED8615}" type="datetimeFigureOut">
              <a:rPr lang="fr-FR" smtClean="0"/>
              <a:t>20/05/2024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9CCC-B0ED-4430-BDE2-4E9580EB4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3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B339-B882-4227-BB4E-3CC3FAED8615}" type="datetimeFigureOut">
              <a:rPr lang="fr-FR" smtClean="0"/>
              <a:t>20/05/2024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9CCC-B0ED-4430-BDE2-4E9580EB4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9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B339-B882-4227-BB4E-3CC3FAED8615}" type="datetimeFigureOut">
              <a:rPr lang="fr-FR" smtClean="0"/>
              <a:t>20/05/2024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9CCC-B0ED-4430-BDE2-4E9580EB4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81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B339-B882-4227-BB4E-3CC3FAED8615}" type="datetimeFigureOut">
              <a:rPr lang="fr-FR" smtClean="0"/>
              <a:t>20/05/2024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9CCC-B0ED-4430-BDE2-4E9580EB4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8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B339-B882-4227-BB4E-3CC3FAED8615}" type="datetimeFigureOut">
              <a:rPr lang="fr-FR" smtClean="0"/>
              <a:t>20/05/2024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9CCC-B0ED-4430-BDE2-4E9580EB4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07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B339-B882-4227-BB4E-3CC3FAED8615}" type="datetimeFigureOut">
              <a:rPr lang="fr-FR" smtClean="0"/>
              <a:t>20/05/2024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9CCC-B0ED-4430-BDE2-4E9580EB4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27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B339-B882-4227-BB4E-3CC3FAED8615}" type="datetimeFigureOut">
              <a:rPr lang="fr-FR" smtClean="0"/>
              <a:t>20/05/2024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9CCC-B0ED-4430-BDE2-4E9580EB4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83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B339-B882-4227-BB4E-3CC3FAED8615}" type="datetimeFigureOut">
              <a:rPr lang="fr-FR" smtClean="0"/>
              <a:t>20/05/2024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9CCC-B0ED-4430-BDE2-4E9580EB4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B339-B882-4227-BB4E-3CC3FAED8615}" type="datetimeFigureOut">
              <a:rPr lang="fr-FR" smtClean="0"/>
              <a:t>20/05/2024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9CCC-B0ED-4430-BDE2-4E9580EB4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05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B339-B882-4227-BB4E-3CC3FAED8615}" type="datetimeFigureOut">
              <a:rPr lang="fr-FR" smtClean="0"/>
              <a:t>20/05/2024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9CCC-B0ED-4430-BDE2-4E9580EB4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05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B339-B882-4227-BB4E-3CC3FAED8615}" type="datetimeFigureOut">
              <a:rPr lang="fr-FR" smtClean="0"/>
              <a:t>20/05/2024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99CCC-B0ED-4430-BDE2-4E9580EB4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29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EB339-B882-4227-BB4E-3CC3FAED8615}" type="datetimeFigureOut">
              <a:rPr lang="fr-FR" smtClean="0"/>
              <a:t>20/05/2024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99CCC-B0ED-4430-BDE2-4E9580EB42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13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orizons - Dénomination des sols / Etude des sols - Pédologie - / Géologie  / Vins VignesVigner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5715049" cy="359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équence Le sol et ses mystères – partie SVT Séance 1 - Qu'est-ce qu'un sol  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0"/>
            <a:ext cx="41399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34157" y="1924864"/>
            <a:ext cx="5639420" cy="104644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sz="4400" b="1" dirty="0"/>
              <a:t>Cours  : Eco-pédologie</a:t>
            </a:r>
          </a:p>
          <a:p>
            <a:pPr algn="ctr"/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744641" y="651944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Réalisé par : </a:t>
            </a:r>
            <a:r>
              <a:rPr lang="fr-FR" sz="1600" b="1" dirty="0" err="1"/>
              <a:t>Mme.A</a:t>
            </a:r>
            <a:r>
              <a:rPr lang="fr-FR" sz="1600" b="1" dirty="0"/>
              <a:t> BSI 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195736" y="4350295"/>
            <a:ext cx="5040560" cy="17543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Times New Roman" pitchFamily="18" charset="0"/>
                <a:cs typeface="Times New Roman" pitchFamily="18" charset="0"/>
              </a:rPr>
              <a:t>Chapitre 6</a:t>
            </a:r>
          </a:p>
          <a:p>
            <a:pPr lvl="0" algn="ctr"/>
            <a:r>
              <a:rPr lang="fr-FR" sz="3600" b="1" dirty="0"/>
              <a:t>Les propriétés chimiques des sols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09425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5" t="31182" r="4260"/>
          <a:stretch/>
        </p:blipFill>
        <p:spPr bwMode="auto">
          <a:xfrm>
            <a:off x="243840" y="1772816"/>
            <a:ext cx="8648640" cy="338437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437555"/>
            <a:ext cx="864096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Les valeurs caractéristiques du complexe adsorbant</a:t>
            </a:r>
          </a:p>
          <a:p>
            <a:pPr algn="ctr"/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CEC et V% </a:t>
            </a:r>
          </a:p>
        </p:txBody>
      </p:sp>
    </p:spTree>
    <p:extLst>
      <p:ext uri="{BB962C8B-B14F-4D97-AF65-F5344CB8AC3E}">
        <p14:creationId xmlns:p14="http://schemas.microsoft.com/office/powerpoint/2010/main" val="176603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7" y="200024"/>
            <a:ext cx="8673503" cy="4165080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544839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9" y="934938"/>
            <a:ext cx="8673503" cy="429426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268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2780928"/>
            <a:ext cx="676875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2- L’acidité du sol</a:t>
            </a:r>
          </a:p>
        </p:txBody>
      </p:sp>
    </p:spTree>
    <p:extLst>
      <p:ext uri="{BB962C8B-B14F-4D97-AF65-F5344CB8AC3E}">
        <p14:creationId xmlns:p14="http://schemas.microsoft.com/office/powerpoint/2010/main" val="4104704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8" y="4471834"/>
            <a:ext cx="8784976" cy="151955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8" y="332656"/>
            <a:ext cx="8822397" cy="367240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894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03648" y="2420888"/>
            <a:ext cx="5976664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6000" dirty="0"/>
              <a:t>Suite……</a:t>
            </a:r>
          </a:p>
        </p:txBody>
      </p:sp>
    </p:spTree>
    <p:extLst>
      <p:ext uri="{BB962C8B-B14F-4D97-AF65-F5344CB8AC3E}">
        <p14:creationId xmlns:p14="http://schemas.microsoft.com/office/powerpoint/2010/main" val="1964980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784976" cy="600164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sz="3200" dirty="0"/>
              <a:t>Voici quelques types de sols que l’on trouve au pays :</a:t>
            </a:r>
          </a:p>
          <a:p>
            <a:r>
              <a:rPr lang="fr-FR" sz="3200" dirty="0"/>
              <a:t>· Les </a:t>
            </a:r>
            <a:r>
              <a:rPr lang="fr-FR" sz="3200" b="1" dirty="0"/>
              <a:t>sols à pH &lt; 5 </a:t>
            </a:r>
            <a:r>
              <a:rPr lang="fr-FR" sz="3200" dirty="0"/>
              <a:t>= sols peu profonds, sur roche-mère acide. Souvent les terrains en</a:t>
            </a:r>
          </a:p>
          <a:p>
            <a:r>
              <a:rPr lang="fr-FR" sz="3200" dirty="0"/>
              <a:t>pente et les fougeraies</a:t>
            </a:r>
          </a:p>
          <a:p>
            <a:r>
              <a:rPr lang="fr-FR" sz="3200" dirty="0"/>
              <a:t>· Les </a:t>
            </a:r>
            <a:r>
              <a:rPr lang="fr-FR" sz="3200" b="1" dirty="0"/>
              <a:t>sols avec un pH entre 5 et 6 </a:t>
            </a:r>
            <a:r>
              <a:rPr lang="fr-FR" sz="3200" dirty="0"/>
              <a:t>= sols de vieilles prairies ou parcelles cultivées, peu</a:t>
            </a:r>
          </a:p>
          <a:p>
            <a:r>
              <a:rPr lang="fr-FR" sz="3200" dirty="0"/>
              <a:t>productives car pas de chaulage régulier</a:t>
            </a:r>
          </a:p>
          <a:p>
            <a:r>
              <a:rPr lang="fr-FR" sz="3200" dirty="0"/>
              <a:t>· Les </a:t>
            </a:r>
            <a:r>
              <a:rPr lang="fr-FR" sz="3200" b="1" dirty="0"/>
              <a:t>sols avec un pH entre 6 et 7 </a:t>
            </a:r>
            <a:r>
              <a:rPr lang="fr-FR" sz="3200" dirty="0"/>
              <a:t>= sols des terres productives et entretenues</a:t>
            </a:r>
          </a:p>
          <a:p>
            <a:r>
              <a:rPr lang="fr-FR" sz="3200" dirty="0"/>
              <a:t>· Les </a:t>
            </a:r>
            <a:r>
              <a:rPr lang="fr-FR" sz="3200" b="1" dirty="0"/>
              <a:t>sols avec un pH &gt; 7 </a:t>
            </a:r>
            <a:r>
              <a:rPr lang="fr-FR" sz="3200" dirty="0"/>
              <a:t>(jusqu’a 8,5) = sols sur roche-mère riche en calcium</a:t>
            </a:r>
          </a:p>
        </p:txBody>
      </p:sp>
    </p:spTree>
    <p:extLst>
      <p:ext uri="{BB962C8B-B14F-4D97-AF65-F5344CB8AC3E}">
        <p14:creationId xmlns:p14="http://schemas.microsoft.com/office/powerpoint/2010/main" val="2468256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A- Les effets de l’acidité</a:t>
            </a:r>
            <a:endParaRPr lang="fr-FR" sz="32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980728"/>
            <a:ext cx="8424936" cy="23083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sz="2400" dirty="0"/>
              <a:t>En milieu acide, la quantité de H+ augmente et la quantité de Ca++ diminue.</a:t>
            </a:r>
          </a:p>
          <a:p>
            <a:r>
              <a:rPr lang="fr-FR" sz="2400" b="1" dirty="0"/>
              <a:t>1-Sur la vie biologique</a:t>
            </a:r>
          </a:p>
          <a:p>
            <a:r>
              <a:rPr lang="fr-FR" sz="2400" dirty="0"/>
              <a:t>Les vers de terre et les microorganismes</a:t>
            </a:r>
          </a:p>
          <a:p>
            <a:r>
              <a:rPr lang="fr-FR" sz="2400" dirty="0"/>
              <a:t>soufrent en pH acide</a:t>
            </a:r>
          </a:p>
          <a:p>
            <a:r>
              <a:rPr lang="fr-FR" sz="2400" b="1" dirty="0"/>
              <a:t>pH favorable = 6,5 à 7</a:t>
            </a:r>
            <a:endParaRPr lang="fr-F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60" y="3645024"/>
            <a:ext cx="67056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626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0" y="188640"/>
            <a:ext cx="8956848" cy="65556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800" b="1" dirty="0"/>
              <a:t>2- Sur la décomposition de la Matière Organique</a:t>
            </a:r>
          </a:p>
          <a:p>
            <a:pPr algn="just"/>
            <a:r>
              <a:rPr lang="fr-FR" sz="2800" dirty="0"/>
              <a:t>La minéralisation et l’humification sont réalisées par les bactéries du sol. </a:t>
            </a:r>
          </a:p>
          <a:p>
            <a:pPr algn="just"/>
            <a:r>
              <a:rPr lang="fr-FR" sz="2800" dirty="0"/>
              <a:t>La productivité du sol dépend du travail des bactéries.</a:t>
            </a:r>
          </a:p>
          <a:p>
            <a:pPr algn="just"/>
            <a:r>
              <a:rPr lang="fr-FR" sz="2800" b="1" dirty="0"/>
              <a:t>pH favorable = 6,5 à 7</a:t>
            </a:r>
          </a:p>
          <a:p>
            <a:pPr algn="just"/>
            <a:endParaRPr lang="fr-FR" sz="2800" b="1" dirty="0"/>
          </a:p>
          <a:p>
            <a:pPr algn="just"/>
            <a:endParaRPr lang="fr-FR" sz="2800" b="1" dirty="0"/>
          </a:p>
          <a:p>
            <a:pPr algn="just"/>
            <a:r>
              <a:rPr lang="fr-FR" sz="2800" dirty="0"/>
              <a:t>3- </a:t>
            </a:r>
            <a:r>
              <a:rPr lang="fr-FR" sz="2800" b="1" dirty="0"/>
              <a:t>Sur la structure du sol</a:t>
            </a:r>
          </a:p>
          <a:p>
            <a:pPr algn="just"/>
            <a:r>
              <a:rPr lang="fr-FR" sz="2800" dirty="0"/>
              <a:t>En milieu acide, la faible quantité de Ca++ ne permet pas la formation du CAH : les éléments</a:t>
            </a:r>
          </a:p>
          <a:p>
            <a:pPr algn="just"/>
            <a:r>
              <a:rPr lang="fr-FR" sz="2800" dirty="0"/>
              <a:t>ne sont pas relies entre eux et la structure est fragile.</a:t>
            </a:r>
          </a:p>
          <a:p>
            <a:pPr algn="just"/>
            <a:endParaRPr lang="fr-FR" sz="2800" dirty="0"/>
          </a:p>
          <a:p>
            <a:pPr algn="just"/>
            <a:r>
              <a:rPr lang="fr-FR" sz="2800" dirty="0"/>
              <a:t>Un sol a pH acide ne résiste pas longtemps au tassement, au lessivage et a l’</a:t>
            </a:r>
            <a:r>
              <a:rPr lang="fr-FR" sz="2800" dirty="0" err="1"/>
              <a:t>erosion</a:t>
            </a:r>
            <a:r>
              <a:rPr lang="fr-FR" sz="2800" dirty="0"/>
              <a:t>.</a:t>
            </a:r>
          </a:p>
          <a:p>
            <a:pPr algn="just"/>
            <a:r>
              <a:rPr lang="fr-FR" sz="2800" b="1" dirty="0"/>
              <a:t>pH favorable = 6 à 7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5197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4- Sur le réservoir nutritif du sol</a:t>
            </a:r>
          </a:p>
          <a:p>
            <a:r>
              <a:rPr lang="fr-FR" sz="2400" dirty="0"/>
              <a:t>Les ions nutritifs se fixent sur le CAH et forment la réserve nutritive du sol. En milieu acide,</a:t>
            </a:r>
          </a:p>
          <a:p>
            <a:r>
              <a:rPr lang="fr-FR" sz="2400" dirty="0"/>
              <a:t>la majorité du réservoir est rempli de H+ qui n’est pas nutritif : les plantes ont du mal a se</a:t>
            </a:r>
          </a:p>
          <a:p>
            <a:r>
              <a:rPr lang="fr-FR" sz="2400" dirty="0"/>
              <a:t>nourrir, la productivité baisse.</a:t>
            </a:r>
          </a:p>
          <a:p>
            <a:r>
              <a:rPr lang="fr-FR" sz="2400" b="1" dirty="0"/>
              <a:t>pH favorable = 6 à 7</a:t>
            </a:r>
          </a:p>
          <a:p>
            <a:endParaRPr lang="fr-FR" sz="2400" b="1" dirty="0"/>
          </a:p>
          <a:p>
            <a:endParaRPr lang="fr-FR" sz="2400" b="1" dirty="0"/>
          </a:p>
          <a:p>
            <a:endParaRPr lang="fr-FR" sz="2400" b="1" dirty="0"/>
          </a:p>
          <a:p>
            <a:r>
              <a:rPr lang="fr-FR" sz="2400" b="1" dirty="0"/>
              <a:t>5-Sur l’efficacité des engrais</a:t>
            </a:r>
          </a:p>
          <a:p>
            <a:r>
              <a:rPr lang="fr-FR" sz="2400" dirty="0"/>
              <a:t>L’efficacité des engrais NPK baisse avec</a:t>
            </a:r>
          </a:p>
          <a:p>
            <a:r>
              <a:rPr lang="fr-FR" sz="2400" dirty="0"/>
              <a:t>l’</a:t>
            </a:r>
            <a:r>
              <a:rPr lang="fr-FR" sz="2400" dirty="0" err="1"/>
              <a:t>acidite</a:t>
            </a:r>
            <a:r>
              <a:rPr lang="fr-FR" sz="2400" dirty="0"/>
              <a:t>: l’agriculteur doit augmenter</a:t>
            </a:r>
          </a:p>
          <a:p>
            <a:r>
              <a:rPr lang="fr-FR" sz="2400" dirty="0"/>
              <a:t>les apports d’engrais pour maintenir la</a:t>
            </a:r>
          </a:p>
          <a:p>
            <a:r>
              <a:rPr lang="fr-FR" sz="2400" dirty="0"/>
              <a:t>productivité</a:t>
            </a:r>
          </a:p>
          <a:p>
            <a:r>
              <a:rPr lang="fr-FR" sz="2400" b="1" dirty="0"/>
              <a:t>pH favorable = 5,5 à 7</a:t>
            </a:r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35" y="2773287"/>
            <a:ext cx="3717397" cy="341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25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976" y="620688"/>
            <a:ext cx="8784976" cy="63094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cs typeface="Times New Roman" pitchFamily="18" charset="0"/>
              </a:rPr>
              <a:t>    1- Le complexe argilo-humique</a:t>
            </a:r>
          </a:p>
          <a:p>
            <a:pPr algn="ctr"/>
            <a:endParaRPr lang="fr-F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1- Définition et rôle</a:t>
            </a:r>
          </a:p>
          <a:p>
            <a:endParaRPr lang="fr-FR" sz="2000" b="1" dirty="0">
              <a:cs typeface="Times New Roman" pitchFamily="18" charset="0"/>
            </a:endParaRPr>
          </a:p>
          <a:p>
            <a:r>
              <a:rPr lang="fr-FR" sz="2000" dirty="0">
                <a:cs typeface="Times New Roman" pitchFamily="18" charset="0"/>
              </a:rPr>
              <a:t>Le complexe argilo-humique est une </a:t>
            </a:r>
            <a:r>
              <a:rPr lang="fr-FR" sz="2000" b="1" dirty="0">
                <a:cs typeface="Times New Roman" pitchFamily="18" charset="0"/>
              </a:rPr>
              <a:t>structure formée d'argile et d'humus</a:t>
            </a:r>
            <a:r>
              <a:rPr lang="fr-FR" sz="2000" dirty="0">
                <a:cs typeface="Times New Roman" pitchFamily="18" charset="0"/>
              </a:rPr>
              <a:t>. L'humus est la fraction "stable" de la matière organique  du sol, c'est-à-dire qu'elle est peu sujette à la minéralisation , mais participe davantage à la structuration du sol. </a:t>
            </a:r>
          </a:p>
          <a:p>
            <a:endParaRPr lang="fr-FR" sz="2000" dirty="0"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>
                <a:cs typeface="Times New Roman" pitchFamily="18" charset="0"/>
              </a:rPr>
              <a:t>Les particules d'argiles et d'humus étant tous deux chargés négativement, ils </a:t>
            </a:r>
            <a:r>
              <a:rPr lang="fr-FR" sz="2000" b="1" dirty="0">
                <a:cs typeface="Times New Roman" pitchFamily="18" charset="0"/>
              </a:rPr>
              <a:t>retiennent les cations</a:t>
            </a:r>
            <a:r>
              <a:rPr lang="fr-FR" sz="2000" dirty="0">
                <a:cs typeface="Times New Roman" pitchFamily="18" charset="0"/>
              </a:rPr>
              <a:t> (Ca2+, Mg2+, K+, Na+...), éléments essentiels à la plante. 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000" dirty="0"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>
                <a:cs typeface="Times New Roman" pitchFamily="18" charset="0"/>
              </a:rPr>
              <a:t>Des échanges de cations ont lieu entre le complexe argilo-humique et la solution du sol, ce qu'on appelle la </a:t>
            </a:r>
            <a:r>
              <a:rPr lang="fr-FR" sz="2000" b="1" dirty="0">
                <a:cs typeface="Times New Roman" pitchFamily="18" charset="0"/>
              </a:rPr>
              <a:t>capacité d'échange cationique</a:t>
            </a:r>
            <a:r>
              <a:rPr lang="fr-FR" sz="2000" dirty="0">
                <a:cs typeface="Times New Roman" pitchFamily="18" charset="0"/>
              </a:rPr>
              <a:t> (CEC). 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000" dirty="0"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>
                <a:cs typeface="Times New Roman" pitchFamily="18" charset="0"/>
              </a:rPr>
              <a:t>Plus elle est élevée, moins les cations seront lessivés : ils seront donc plus accessibles aux plantes. Ces aspects sont développés dans la partie fertilité chimique.</a:t>
            </a:r>
          </a:p>
        </p:txBody>
      </p:sp>
    </p:spTree>
    <p:extLst>
      <p:ext uri="{BB962C8B-B14F-4D97-AF65-F5344CB8AC3E}">
        <p14:creationId xmlns:p14="http://schemas.microsoft.com/office/powerpoint/2010/main" val="3230645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60648"/>
            <a:ext cx="885698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</a:rPr>
              <a:t>B- Quel est le pH favorable ?</a:t>
            </a:r>
          </a:p>
          <a:p>
            <a:r>
              <a:rPr lang="fr-FR" sz="2400" dirty="0"/>
              <a:t>Le pH favorable d’un sol est supérieur a 6. Mais il faut tenir compte de la roche-mère : sur un sous-sol très acide, il est difficile de lutter</a:t>
            </a:r>
          </a:p>
          <a:p>
            <a:r>
              <a:rPr lang="fr-FR" sz="2400" dirty="0"/>
              <a:t>contre l’acidification du sol : un objectif de 5,5 reste logique.</a:t>
            </a:r>
          </a:p>
          <a:p>
            <a:endParaRPr lang="fr-FR" sz="2400" dirty="0"/>
          </a:p>
          <a:p>
            <a:r>
              <a:rPr lang="fr-FR" sz="2400" b="1" dirty="0"/>
              <a:t>1-Les causes de l’acidification des sols</a:t>
            </a:r>
          </a:p>
          <a:p>
            <a:r>
              <a:rPr lang="fr-FR" sz="2400" dirty="0"/>
              <a:t>Dans les sols du pays,  on peut relever 5 causes d’acidification des sols :</a:t>
            </a:r>
          </a:p>
          <a:p>
            <a:r>
              <a:rPr lang="fr-FR" sz="2400" dirty="0"/>
              <a:t>*</a:t>
            </a:r>
            <a:r>
              <a:rPr lang="fr-FR" sz="2400" b="1" dirty="0"/>
              <a:t>L’histoire du sol</a:t>
            </a:r>
          </a:p>
          <a:p>
            <a:r>
              <a:rPr lang="fr-FR" sz="2400" dirty="0"/>
              <a:t>Le pH d’un sol est le reflet de l’acidité du sous-sol.</a:t>
            </a:r>
          </a:p>
          <a:p>
            <a:endParaRPr lang="fr-FR" sz="2400" dirty="0"/>
          </a:p>
          <a:p>
            <a:r>
              <a:rPr lang="fr-FR" sz="2400" dirty="0"/>
              <a:t>Si le sous-sol est acide, il fait remonter en permanence des H+ vers le sol. Et inversement si le sol est calcaire (</a:t>
            </a:r>
            <a:r>
              <a:rPr lang="fr-FR" sz="2400" b="1" dirty="0"/>
              <a:t>riche en Ca++)</a:t>
            </a:r>
          </a:p>
          <a:p>
            <a:r>
              <a:rPr lang="fr-FR" sz="2400" dirty="0"/>
              <a:t>On dit que le sol a ≪ </a:t>
            </a:r>
            <a:r>
              <a:rPr lang="fr-FR" sz="2400" b="1" dirty="0"/>
              <a:t>pouvoir tampon </a:t>
            </a:r>
            <a:r>
              <a:rPr lang="fr-FR" sz="2400" dirty="0"/>
              <a:t>≫ : on peut modifier son pH mais il revient toujours vers son pH naturel.</a:t>
            </a:r>
          </a:p>
        </p:txBody>
      </p:sp>
    </p:spTree>
    <p:extLst>
      <p:ext uri="{BB962C8B-B14F-4D97-AF65-F5344CB8AC3E}">
        <p14:creationId xmlns:p14="http://schemas.microsoft.com/office/powerpoint/2010/main" val="4156262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2520" cy="693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479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32656"/>
            <a:ext cx="8784976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1- Le lessivage</a:t>
            </a:r>
          </a:p>
          <a:p>
            <a:r>
              <a:rPr lang="fr-FR" sz="2000" dirty="0"/>
              <a:t>L’eau de pluie se charge en Ca++ et l’entraine vers le sous-sol : le sol contient de plus en plus de H+.</a:t>
            </a:r>
          </a:p>
          <a:p>
            <a:r>
              <a:rPr lang="fr-FR" sz="2000" dirty="0"/>
              <a:t>Un sol nu ou sans structure se lessive plus : il s’acidifie plus vite.</a:t>
            </a:r>
          </a:p>
          <a:p>
            <a:r>
              <a:rPr lang="fr-FR" sz="2000" dirty="0"/>
              <a:t>Un sol normal perd entre 100 et 150 kg de Ca++ / ha / an</a:t>
            </a:r>
          </a:p>
          <a:p>
            <a:endParaRPr lang="fr-FR" sz="2000" dirty="0"/>
          </a:p>
          <a:p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0000"/>
                </a:solidFill>
              </a:rPr>
              <a:t>2-L’activité biologique naturelle</a:t>
            </a:r>
          </a:p>
          <a:p>
            <a:r>
              <a:rPr lang="fr-FR" sz="2000" dirty="0"/>
              <a:t>La minéralisation de la matière organique crée des H+, et donc de l’acidité</a:t>
            </a:r>
          </a:p>
          <a:p>
            <a:r>
              <a:rPr lang="fr-FR" sz="2000" dirty="0"/>
              <a:t>Plus on apporte de fumier, plus le sol s’acidifie.</a:t>
            </a:r>
          </a:p>
          <a:p>
            <a:endParaRPr lang="fr-FR" sz="2000" dirty="0"/>
          </a:p>
          <a:p>
            <a:r>
              <a:rPr lang="fr-FR" sz="2000" dirty="0"/>
              <a:t>NB/</a:t>
            </a:r>
            <a:r>
              <a:rPr lang="fr-FR" sz="2000" i="1" dirty="0"/>
              <a:t>Le fumier n’est pas acide, c’est sa décomposition qui créé de l’acidité !</a:t>
            </a:r>
          </a:p>
          <a:p>
            <a:endParaRPr lang="fr-FR" sz="2000" i="1" dirty="0"/>
          </a:p>
          <a:p>
            <a:endParaRPr lang="fr-FR" sz="2000" b="1" i="1" dirty="0"/>
          </a:p>
          <a:p>
            <a:r>
              <a:rPr lang="fr-FR" sz="2000" b="1" dirty="0">
                <a:solidFill>
                  <a:srgbClr val="FF0000"/>
                </a:solidFill>
              </a:rPr>
              <a:t>3- L’effet des engrais</a:t>
            </a:r>
          </a:p>
          <a:p>
            <a:r>
              <a:rPr lang="fr-FR" sz="2000" dirty="0"/>
              <a:t>Certains engrais libèrent des ions H+ avant d’</a:t>
            </a:r>
            <a:r>
              <a:rPr lang="fr-FR" sz="2000" dirty="0" err="1"/>
              <a:t>etre</a:t>
            </a:r>
            <a:r>
              <a:rPr lang="fr-FR" sz="2000" dirty="0"/>
              <a:t> absorbes par les racines.</a:t>
            </a:r>
          </a:p>
          <a:p>
            <a:r>
              <a:rPr lang="fr-FR" sz="2000" dirty="0"/>
              <a:t>Par exemple : l’</a:t>
            </a:r>
            <a:r>
              <a:rPr lang="fr-FR" sz="2000" dirty="0" err="1"/>
              <a:t>ammonitrate</a:t>
            </a:r>
            <a:r>
              <a:rPr lang="fr-FR" sz="2000" dirty="0"/>
              <a:t> : NH4+ devient NO3- et libéré donc 4 ions H+. On dit qu’il est acidifiant.</a:t>
            </a:r>
          </a:p>
          <a:p>
            <a:endParaRPr lang="fr-FR" sz="2000" dirty="0"/>
          </a:p>
          <a:p>
            <a:r>
              <a:rPr lang="fr-FR" sz="2000" dirty="0"/>
              <a:t>NB/ </a:t>
            </a:r>
            <a:r>
              <a:rPr lang="fr-FR" sz="2000" i="1" dirty="0"/>
              <a:t>Les engrais ne sont pas acides, c’est leur solubilisation dans le sol qui créé de l’acidité !</a:t>
            </a:r>
          </a:p>
          <a:p>
            <a:endParaRPr lang="fr-FR" sz="2000" i="1" dirty="0"/>
          </a:p>
          <a:p>
            <a:endParaRPr lang="fr-FR" sz="2000" i="1" dirty="0"/>
          </a:p>
          <a:p>
            <a:endParaRPr lang="fr-FR" sz="2000" i="1" dirty="0"/>
          </a:p>
          <a:p>
            <a:endParaRPr lang="fr-FR" sz="2000" i="1" dirty="0"/>
          </a:p>
          <a:p>
            <a:endParaRPr lang="fr-FR" sz="2000" i="1" dirty="0"/>
          </a:p>
          <a:p>
            <a:r>
              <a:rPr lang="fr-FR" sz="2000" dirty="0"/>
              <a:t> La nutrition des plantes</a:t>
            </a:r>
          </a:p>
          <a:p>
            <a:r>
              <a:rPr lang="fr-FR" sz="2000" dirty="0"/>
              <a:t>A chaque fois qu’une racine capte un cation + (exemple : potasse K+), elle </a:t>
            </a:r>
            <a:r>
              <a:rPr lang="fr-FR" sz="2000" dirty="0" err="1"/>
              <a:t>libere</a:t>
            </a:r>
            <a:r>
              <a:rPr lang="fr-FR" sz="2000" dirty="0"/>
              <a:t> un H+ dans</a:t>
            </a:r>
          </a:p>
          <a:p>
            <a:r>
              <a:rPr lang="fr-FR" sz="2000" dirty="0"/>
              <a:t>le sol en </a:t>
            </a:r>
            <a:r>
              <a:rPr lang="fr-FR" sz="2000" dirty="0" err="1"/>
              <a:t>echange</a:t>
            </a:r>
            <a:r>
              <a:rPr lang="fr-F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8313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8569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Plus la plante se nourrit, plus elle acidifie le sol !</a:t>
            </a:r>
          </a:p>
          <a:p>
            <a:pPr algn="ctr"/>
            <a:r>
              <a:rPr lang="fr-FR" sz="4400" b="1" dirty="0" err="1">
                <a:solidFill>
                  <a:srgbClr val="002060"/>
                </a:solidFill>
              </a:rPr>
              <a:t>C-Le</a:t>
            </a:r>
            <a:r>
              <a:rPr lang="fr-FR" sz="4400" b="1" dirty="0">
                <a:solidFill>
                  <a:srgbClr val="002060"/>
                </a:solidFill>
              </a:rPr>
              <a:t> maintien du pH</a:t>
            </a:r>
          </a:p>
          <a:p>
            <a:r>
              <a:rPr lang="fr-FR" sz="3200" dirty="0"/>
              <a:t>Pour maintenir la productivité de la parcelle,</a:t>
            </a:r>
          </a:p>
          <a:p>
            <a:r>
              <a:rPr lang="fr-FR" sz="3200" dirty="0"/>
              <a:t>il faut maintenir le pH du sol &gt; 6.</a:t>
            </a:r>
          </a:p>
          <a:p>
            <a:r>
              <a:rPr lang="fr-FR" sz="3200" dirty="0"/>
              <a:t>Pour cela :</a:t>
            </a:r>
          </a:p>
          <a:p>
            <a:r>
              <a:rPr lang="fr-FR" sz="3200" dirty="0"/>
              <a:t>· On évite de laisser un sol nu en hiver.</a:t>
            </a:r>
          </a:p>
          <a:p>
            <a:r>
              <a:rPr lang="fr-FR" sz="3200" dirty="0"/>
              <a:t>· On cultive des plantes avec des systèmes racinaires varies en profondeur.</a:t>
            </a:r>
          </a:p>
          <a:p>
            <a:r>
              <a:rPr lang="fr-FR" sz="3200" dirty="0"/>
              <a:t>· On choisit des engrais non acidifiants.</a:t>
            </a:r>
          </a:p>
          <a:p>
            <a:r>
              <a:rPr lang="fr-FR" sz="3200" dirty="0"/>
              <a:t>· On compense l’acidification naturelle par un chaulage (Ca</a:t>
            </a:r>
            <a:r>
              <a:rPr lang="fr-FR" sz="3200"/>
              <a:t>++) régulier.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9567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 complexe argilo-humique (CAH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48"/>
            <a:ext cx="9144000" cy="608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71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fr-FR" sz="3200" dirty="0"/>
              <a:t>Les Modes de liaisons entre  l’argile et l’humus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11"/>
          <a:stretch/>
        </p:blipFill>
        <p:spPr bwMode="auto">
          <a:xfrm>
            <a:off x="277808" y="1052736"/>
            <a:ext cx="854266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Résultat de recherche d'images pour &quot;complexe argilo-humique sol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63199"/>
            <a:ext cx="7560840" cy="385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8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7" t="4806" r="5278" b="2277"/>
          <a:stretch/>
        </p:blipFill>
        <p:spPr bwMode="auto">
          <a:xfrm>
            <a:off x="152400" y="266700"/>
            <a:ext cx="8783502" cy="568258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92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7" t="25170" r="57505" b="27714"/>
          <a:stretch/>
        </p:blipFill>
        <p:spPr bwMode="auto">
          <a:xfrm>
            <a:off x="1619672" y="1856975"/>
            <a:ext cx="4798751" cy="446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494"/>
          <a:stretch/>
        </p:blipFill>
        <p:spPr bwMode="auto">
          <a:xfrm>
            <a:off x="242888" y="260648"/>
            <a:ext cx="8577584" cy="154275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411760" y="6300028"/>
            <a:ext cx="3600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Times New Roman" pitchFamily="18" charset="0"/>
                <a:cs typeface="Times New Roman" pitchFamily="18" charset="0"/>
              </a:rPr>
              <a:t>Figure: la fixation des cations </a:t>
            </a:r>
          </a:p>
        </p:txBody>
      </p:sp>
    </p:spTree>
    <p:extLst>
      <p:ext uri="{BB962C8B-B14F-4D97-AF65-F5344CB8AC3E}">
        <p14:creationId xmlns:p14="http://schemas.microsoft.com/office/powerpoint/2010/main" val="151468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4296" r="4817" b="3755"/>
          <a:stretch/>
        </p:blipFill>
        <p:spPr bwMode="auto">
          <a:xfrm>
            <a:off x="221803" y="332656"/>
            <a:ext cx="8742685" cy="612068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196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0" y="260648"/>
            <a:ext cx="8672816" cy="2016224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90" y="2924944"/>
            <a:ext cx="8672816" cy="295232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588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5" t="3718" r="5246"/>
          <a:stretch/>
        </p:blipFill>
        <p:spPr bwMode="auto">
          <a:xfrm>
            <a:off x="0" y="288032"/>
            <a:ext cx="9144000" cy="6381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7987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928</Words>
  <Application>Microsoft Office PowerPoint</Application>
  <PresentationFormat>Affichage à l'écran (4:3)</PresentationFormat>
  <Paragraphs>106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Les Modes de liaisons entre  l’argile et l’humus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win7</dc:creator>
  <cp:lastModifiedBy>client</cp:lastModifiedBy>
  <cp:revision>26</cp:revision>
  <dcterms:created xsi:type="dcterms:W3CDTF">2021-02-21T07:30:45Z</dcterms:created>
  <dcterms:modified xsi:type="dcterms:W3CDTF">2024-05-20T20:42:41Z</dcterms:modified>
</cp:coreProperties>
</file>