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101" d="100"/>
          <a:sy n="101" d="100"/>
        </p:scale>
        <p:origin x="-25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580CFD0-2D9A-4161-95CC-643D03719249}" type="slidenum">
              <a:rPr lang="ar-DZ" smtClean="0"/>
              <a:pPr/>
              <a:t>‹N°›</a:t>
            </a:fld>
            <a:endParaRPr lang="ar-DZ"/>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11"/>
          </p:nvPr>
        </p:nvSpPr>
        <p:spPr>
          <a:xfrm>
            <a:off x="2640597" y="6377459"/>
            <a:ext cx="3836404" cy="365125"/>
          </a:xfrm>
        </p:spPr>
        <p:txBody>
          <a:bodyPr/>
          <a:lstStyle/>
          <a:p>
            <a:endParaRPr lang="ar-DZ"/>
          </a:p>
        </p:txBody>
      </p:sp>
      <p:sp>
        <p:nvSpPr>
          <p:cNvPr id="6" name="Espace réservé du numéro de diapositive 5"/>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580CFD0-2D9A-4161-95CC-643D03719249}"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D580CFD0-2D9A-4161-95CC-643D03719249}"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3955FB2-5763-4424-B4AB-4EC80807D888}" type="datetimeFigureOut">
              <a:rPr lang="ar-DZ" smtClean="0"/>
              <a:pPr/>
              <a:t>25-12-1432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580CFD0-2D9A-4161-95CC-643D03719249}" type="slidenum">
              <a:rPr lang="ar-DZ" smtClean="0"/>
              <a:pPr/>
              <a:t>‹N°›</a:t>
            </a:fld>
            <a:endParaRPr lang="ar-DZ"/>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53955FB2-5763-4424-B4AB-4EC80807D888}" type="datetimeFigureOut">
              <a:rPr lang="ar-DZ" smtClean="0"/>
              <a:pPr/>
              <a:t>25-12-1432</a:t>
            </a:fld>
            <a:endParaRPr lang="ar-DZ"/>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ar-DZ"/>
          </a:p>
        </p:txBody>
      </p:sp>
      <p:sp>
        <p:nvSpPr>
          <p:cNvPr id="7" name="Espace réservé du numéro de diapositive 6"/>
          <p:cNvSpPr>
            <a:spLocks noGrp="1"/>
          </p:cNvSpPr>
          <p:nvPr>
            <p:ph type="sldNum" sz="quarter" idx="12"/>
          </p:nvPr>
        </p:nvSpPr>
        <p:spPr>
          <a:xfrm>
            <a:off x="8339328" y="1170432"/>
            <a:ext cx="733864" cy="201168"/>
          </a:xfrm>
        </p:spPr>
        <p:txBody>
          <a:bodyPr/>
          <a:lstStyle/>
          <a:p>
            <a:fld id="{D580CFD0-2D9A-4161-95CC-643D03719249}"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3955FB2-5763-4424-B4AB-4EC80807D888}" type="datetimeFigureOut">
              <a:rPr lang="ar-DZ" smtClean="0"/>
              <a:pPr/>
              <a:t>25-12-1432</a:t>
            </a:fld>
            <a:endParaRPr lang="ar-DZ"/>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ar-DZ"/>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580CFD0-2D9A-4161-95CC-643D03719249}"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r" rtl="1"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r" rtl="1"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r" rtl="1"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r" rtl="1"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r" rtl="1"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r" rtl="1"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r" rtl="1"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r" rtl="1"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r" rtl="1"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hyperlink" Target="http://fr.wikipedia.org/wiki/1960" TargetMode="External"/><Relationship Id="rId3" Type="http://schemas.openxmlformats.org/officeDocument/2006/relationships/hyperlink" Target="http://fr.wikipedia.org/wiki/11_juin" TargetMode="External"/><Relationship Id="rId7" Type="http://schemas.openxmlformats.org/officeDocument/2006/relationships/hyperlink" Target="http://fr.wikipedia.org/wiki/Octobre_1960"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fr.wikipedia.org/wiki/5_octobre" TargetMode="External"/><Relationship Id="rId11" Type="http://schemas.openxmlformats.org/officeDocument/2006/relationships/image" Target="../media/image3.png"/><Relationship Id="rId5" Type="http://schemas.openxmlformats.org/officeDocument/2006/relationships/hyperlink" Target="http://fr.wikipedia.org/wiki/1876" TargetMode="External"/><Relationship Id="rId10" Type="http://schemas.openxmlformats.org/officeDocument/2006/relationships/hyperlink" Target="http://fr.wikipedia.org/wiki/%C3%89tats-Unis" TargetMode="External"/><Relationship Id="rId4" Type="http://schemas.openxmlformats.org/officeDocument/2006/relationships/hyperlink" Target="http://fr.wikipedia.org/wiki/Juin" TargetMode="External"/><Relationship Id="rId9" Type="http://schemas.openxmlformats.org/officeDocument/2006/relationships/hyperlink" Target="http://fr.wikipedia.org/wiki/Anthropologi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1000108"/>
            <a:ext cx="8077200" cy="1673352"/>
          </a:xfrm>
        </p:spPr>
        <p:txBody>
          <a:bodyPr>
            <a:normAutofit/>
          </a:bodyPr>
          <a:lstStyle/>
          <a:p>
            <a:pPr algn="ctr"/>
            <a:r>
              <a:rPr lang="ar-DZ" sz="5400" dirty="0">
                <a:cs typeface="MCS Jeddah S_I Flay." pitchFamily="2" charset="-78"/>
              </a:rPr>
              <a:t>الثقافة والشخصية</a:t>
            </a:r>
          </a:p>
        </p:txBody>
      </p:sp>
      <p:sp>
        <p:nvSpPr>
          <p:cNvPr id="3" name="Sous-titre 2"/>
          <p:cNvSpPr>
            <a:spLocks noGrp="1"/>
          </p:cNvSpPr>
          <p:nvPr>
            <p:ph type="subTitle" idx="1"/>
          </p:nvPr>
        </p:nvSpPr>
        <p:spPr>
          <a:xfrm>
            <a:off x="1214414" y="2214554"/>
            <a:ext cx="6400800" cy="928694"/>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fr-FR" sz="2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auhaus 93" pitchFamily="82" charset="0"/>
              </a:rPr>
              <a:t>Culture et Personnalité ou Anthropologie Psychique</a:t>
            </a:r>
            <a:endParaRPr lang="ar-DZ" sz="2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auhaus 93" pitchFamily="82" charset="0"/>
            </a:endParaRPr>
          </a:p>
        </p:txBody>
      </p:sp>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7000892" y="0"/>
            <a:ext cx="2143108" cy="278605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au 5"/>
          <p:cNvGraphicFramePr>
            <a:graphicFrameLocks noGrp="1"/>
          </p:cNvGraphicFramePr>
          <p:nvPr/>
        </p:nvGraphicFramePr>
        <p:xfrm>
          <a:off x="642910" y="3643314"/>
          <a:ext cx="7096132" cy="620268"/>
        </p:xfrm>
        <a:graphic>
          <a:graphicData uri="http://schemas.openxmlformats.org/drawingml/2006/table">
            <a:tbl>
              <a:tblPr>
                <a:tableStyleId>{3C2FFA5D-87B4-456A-9821-1D502468CF0F}</a:tableStyleId>
              </a:tblPr>
              <a:tblGrid>
                <a:gridCol w="7096132"/>
              </a:tblGrid>
              <a:tr h="228600">
                <a:tc>
                  <a:txBody>
                    <a:bodyPr/>
                    <a:lstStyle/>
                    <a:p>
                      <a:pPr algn="ctr" rtl="1">
                        <a:spcAft>
                          <a:spcPts val="0"/>
                        </a:spcAft>
                      </a:pPr>
                      <a:r>
                        <a:rPr lang="ar-SA" sz="2000" dirty="0">
                          <a:ln>
                            <a:solidFill>
                              <a:srgbClr val="002060"/>
                            </a:solidFill>
                          </a:ln>
                        </a:rPr>
                        <a:t>السنة</a:t>
                      </a:r>
                      <a:r>
                        <a:rPr lang="fr-FR" sz="2000" dirty="0">
                          <a:ln>
                            <a:solidFill>
                              <a:srgbClr val="002060"/>
                            </a:solidFill>
                          </a:ln>
                        </a:rPr>
                        <a:t>: </a:t>
                      </a:r>
                      <a:r>
                        <a:rPr lang="ar-DZ" sz="1800" dirty="0">
                          <a:ln>
                            <a:solidFill>
                              <a:srgbClr val="002060"/>
                            </a:solidFill>
                          </a:ln>
                        </a:rPr>
                        <a:t>الثانية </a:t>
                      </a:r>
                      <a:r>
                        <a:rPr lang="ar-DZ" sz="1800" dirty="0" err="1">
                          <a:ln>
                            <a:solidFill>
                              <a:srgbClr val="002060"/>
                            </a:solidFill>
                          </a:ln>
                        </a:rPr>
                        <a:t>ماستر</a:t>
                      </a:r>
                      <a:r>
                        <a:rPr lang="ar-DZ" sz="1800" dirty="0">
                          <a:ln>
                            <a:solidFill>
                              <a:srgbClr val="002060"/>
                            </a:solidFill>
                          </a:ln>
                        </a:rPr>
                        <a:t> تخصص </a:t>
                      </a:r>
                      <a:r>
                        <a:rPr lang="ar-DZ" sz="1800" dirty="0" err="1">
                          <a:ln>
                            <a:solidFill>
                              <a:srgbClr val="002060"/>
                            </a:solidFill>
                          </a:ln>
                        </a:rPr>
                        <a:t>أنثروبولوجيا</a:t>
                      </a:r>
                      <a:r>
                        <a:rPr lang="fr-FR" sz="1800" dirty="0">
                          <a:ln>
                            <a:solidFill>
                              <a:srgbClr val="002060"/>
                            </a:solidFill>
                          </a:ln>
                        </a:rPr>
                        <a:t> </a:t>
                      </a:r>
                      <a:r>
                        <a:rPr lang="fr-FR" sz="1800" dirty="0" smtClean="0">
                          <a:ln>
                            <a:solidFill>
                              <a:srgbClr val="002060"/>
                            </a:solidFill>
                          </a:ln>
                        </a:rPr>
                        <a:t>Master 2   Anthropologie      </a:t>
                      </a:r>
                      <a:endParaRPr lang="en-US" sz="1400" dirty="0">
                        <a:ln>
                          <a:solidFill>
                            <a:srgbClr val="002060"/>
                          </a:solidFill>
                        </a:ln>
                        <a:latin typeface="Calibri"/>
                        <a:ea typeface="Times New Roman"/>
                        <a:cs typeface="Arial"/>
                      </a:endParaRPr>
                    </a:p>
                  </a:txBody>
                  <a:tcPr marL="68580" marR="68580" marT="0" marB="0" anchor="ctr"/>
                </a:tc>
              </a:tr>
              <a:tr h="228600">
                <a:tc>
                  <a:txBody>
                    <a:bodyPr/>
                    <a:lstStyle/>
                    <a:p>
                      <a:pPr algn="ctr" rtl="1">
                        <a:lnSpc>
                          <a:spcPct val="115000"/>
                        </a:lnSpc>
                        <a:spcAft>
                          <a:spcPts val="0"/>
                        </a:spcAft>
                      </a:pPr>
                      <a:r>
                        <a:rPr lang="ar-SA" sz="1800" dirty="0">
                          <a:ln>
                            <a:solidFill>
                              <a:srgbClr val="002060"/>
                            </a:solidFill>
                          </a:ln>
                        </a:rPr>
                        <a:t>الأستاذ</a:t>
                      </a:r>
                      <a:r>
                        <a:rPr lang="fr-FR" sz="1800" dirty="0">
                          <a:ln>
                            <a:solidFill>
                              <a:srgbClr val="002060"/>
                            </a:solidFill>
                          </a:ln>
                        </a:rPr>
                        <a:t>: </a:t>
                      </a:r>
                      <a:r>
                        <a:rPr lang="ar-DZ" sz="1800" dirty="0">
                          <a:ln>
                            <a:solidFill>
                              <a:srgbClr val="002060"/>
                            </a:solidFill>
                          </a:ln>
                        </a:rPr>
                        <a:t>سليم </a:t>
                      </a:r>
                      <a:r>
                        <a:rPr lang="ar-DZ" sz="1800" dirty="0" err="1">
                          <a:ln>
                            <a:solidFill>
                              <a:srgbClr val="002060"/>
                            </a:solidFill>
                          </a:ln>
                        </a:rPr>
                        <a:t>درنوني</a:t>
                      </a:r>
                      <a:r>
                        <a:rPr lang="ar-DZ" sz="1800" dirty="0">
                          <a:ln>
                            <a:solidFill>
                              <a:srgbClr val="002060"/>
                            </a:solidFill>
                          </a:ln>
                        </a:rPr>
                        <a:t>    </a:t>
                      </a:r>
                      <a:r>
                        <a:rPr lang="fr-FR" sz="1800" dirty="0">
                          <a:ln>
                            <a:solidFill>
                              <a:srgbClr val="002060"/>
                            </a:solidFill>
                          </a:ln>
                        </a:rPr>
                        <a:t>     </a:t>
                      </a:r>
                      <a:r>
                        <a:rPr lang="fr-FR" sz="1400" dirty="0">
                          <a:ln>
                            <a:solidFill>
                              <a:srgbClr val="002060"/>
                            </a:solidFill>
                          </a:ln>
                        </a:rPr>
                        <a:t>    </a:t>
                      </a:r>
                      <a:r>
                        <a:rPr lang="fr-FR" sz="1800" dirty="0">
                          <a:ln>
                            <a:solidFill>
                              <a:srgbClr val="002060"/>
                            </a:solidFill>
                          </a:ln>
                        </a:rPr>
                        <a:t>Salim DERNOUNI</a:t>
                      </a:r>
                      <a:endParaRPr lang="en-US" sz="1400" dirty="0">
                        <a:ln>
                          <a:solidFill>
                            <a:srgbClr val="002060"/>
                          </a:solidFill>
                        </a:ln>
                        <a:latin typeface="Calibri"/>
                        <a:ea typeface="Calibri"/>
                        <a:cs typeface="Arial"/>
                      </a:endParaRPr>
                    </a:p>
                  </a:txBody>
                  <a:tcPr marL="68580" marR="68580" marT="0" marB="0" anchor="ctr"/>
                </a:tc>
              </a:tr>
            </a:tbl>
          </a:graphicData>
        </a:graphic>
      </p:graphicFrame>
      <p:sp>
        <p:nvSpPr>
          <p:cNvPr id="7" name="ZoneTexte 6"/>
          <p:cNvSpPr txBox="1"/>
          <p:nvPr/>
        </p:nvSpPr>
        <p:spPr>
          <a:xfrm>
            <a:off x="142844" y="5286388"/>
            <a:ext cx="8786874" cy="1477328"/>
          </a:xfrm>
          <a:prstGeom prst="rect">
            <a:avLst/>
          </a:prstGeom>
          <a:noFill/>
        </p:spPr>
        <p:txBody>
          <a:bodyPr wrap="square" rtlCol="1">
            <a:spAutoFit/>
          </a:bodyPr>
          <a:lstStyle/>
          <a:p>
            <a:pPr algn="l" rtl="0"/>
            <a:r>
              <a:rPr lang="fr-FR" dirty="0" smtClean="0">
                <a:solidFill>
                  <a:schemeClr val="bg1"/>
                </a:solidFill>
              </a:rPr>
              <a:t>Unité Fondamental Code: 300 </a:t>
            </a:r>
          </a:p>
          <a:p>
            <a:pPr algn="l" rtl="0"/>
            <a:r>
              <a:rPr lang="fr-FR" dirty="0" smtClean="0">
                <a:solidFill>
                  <a:schemeClr val="bg1"/>
                </a:solidFill>
              </a:rPr>
              <a:t>Culture et personnalité Code: 302 </a:t>
            </a:r>
          </a:p>
          <a:p>
            <a:pPr algn="l" rtl="0"/>
            <a:r>
              <a:rPr lang="fr-FR" dirty="0" smtClean="0">
                <a:solidFill>
                  <a:schemeClr val="bg1"/>
                </a:solidFill>
              </a:rPr>
              <a:t>Nombre de crédits: 04ects / Coefficient: 03</a:t>
            </a:r>
          </a:p>
          <a:p>
            <a:pPr algn="l" rtl="0"/>
            <a:r>
              <a:rPr lang="fr-FR" dirty="0" smtClean="0">
                <a:solidFill>
                  <a:schemeClr val="bg1"/>
                </a:solidFill>
              </a:rPr>
              <a:t>Nombre d’heures d’enseignement: Cours 18 TD 18 Travail personnel pour l’étudiant 36</a:t>
            </a:r>
          </a:p>
          <a:p>
            <a:pPr algn="l" rtl="0"/>
            <a:endParaRPr lang="ar-DZ"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1" nodeType="clickEffect">
                                  <p:stCondLst>
                                    <p:cond delay="0"/>
                                  </p:stCondLst>
                                  <p:iterate type="lt">
                                    <p:tmPct val="10000"/>
                                  </p:iterate>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2000"/>
                                        <p:tgtEl>
                                          <p:spTgt spid="3">
                                            <p:txEl>
                                              <p:pRg st="0" end="0"/>
                                            </p:txEl>
                                          </p:spTgt>
                                        </p:tgtEl>
                                      </p:cBhvr>
                                    </p:animEffect>
                                    <p:anim calcmode="lin" valueType="num">
                                      <p:cBhvr>
                                        <p:cTn id="20"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1000" fill="hold"/>
                                        <p:tgtEl>
                                          <p:spTgt spid="6"/>
                                        </p:tgtEl>
                                        <p:attrNameLst>
                                          <p:attrName>ppt_x</p:attrName>
                                        </p:attrNameLst>
                                      </p:cBhvr>
                                      <p:tavLst>
                                        <p:tav tm="0">
                                          <p:val>
                                            <p:strVal val="#ppt_x-.2"/>
                                          </p:val>
                                        </p:tav>
                                        <p:tav tm="100000">
                                          <p:val>
                                            <p:strVal val="#ppt_x"/>
                                          </p:val>
                                        </p:tav>
                                      </p:tavLst>
                                    </p:anim>
                                    <p:anim calcmode="lin" valueType="num">
                                      <p:cBhvr>
                                        <p:cTn id="27"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8" dur="10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9" presetClass="entr" presetSubtype="0" accel="10000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34"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35"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3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142852"/>
            <a:ext cx="8077200" cy="642942"/>
          </a:xfrm>
        </p:spPr>
        <p:txBody>
          <a:bodyPr>
            <a:noAutofit/>
          </a:bodyPr>
          <a:lstStyle/>
          <a:p>
            <a:pPr lvl="0" algn="ctr"/>
            <a:r>
              <a:rPr lang="ar-DZ" sz="3200" dirty="0" err="1" smtClean="0">
                <a:cs typeface="MCS Jeddah S_I Flay." pitchFamily="2" charset="-78"/>
              </a:rPr>
              <a:t>إزدهار</a:t>
            </a:r>
            <a:r>
              <a:rPr lang="ar-DZ" sz="3200" dirty="0" smtClean="0">
                <a:cs typeface="MCS Jeddah S_I Flay." pitchFamily="2" charset="-78"/>
              </a:rPr>
              <a:t> </a:t>
            </a:r>
            <a:r>
              <a:rPr lang="ar-DZ" sz="3200" dirty="0" err="1" smtClean="0">
                <a:cs typeface="MCS Jeddah S_I Flay." pitchFamily="2" charset="-78"/>
              </a:rPr>
              <a:t>الأنثروبولوجيا</a:t>
            </a:r>
            <a:r>
              <a:rPr lang="ar-DZ" sz="3200" dirty="0" smtClean="0">
                <a:cs typeface="MCS Jeddah S_I Flay." pitchFamily="2" charset="-78"/>
              </a:rPr>
              <a:t> الثقافية وتحولها نحو الدراسات النفسية</a:t>
            </a:r>
            <a:endParaRPr lang="en-US" sz="3200" dirty="0" smtClean="0">
              <a:cs typeface="MCS Jeddah S_I Flay." pitchFamily="2" charset="-78"/>
            </a:endParaRPr>
          </a:p>
        </p:txBody>
      </p:sp>
      <p:sp>
        <p:nvSpPr>
          <p:cNvPr id="11" name="Rectangle 10"/>
          <p:cNvSpPr/>
          <p:nvPr/>
        </p:nvSpPr>
        <p:spPr>
          <a:xfrm>
            <a:off x="3786182" y="1142984"/>
            <a:ext cx="4429156" cy="584775"/>
          </a:xfrm>
          <a:prstGeom prst="rect">
            <a:avLst/>
          </a:prstGeom>
        </p:spPr>
        <p:txBody>
          <a:bodyPr wrap="square">
            <a:spAutoFit/>
          </a:bodyPr>
          <a:lstStyle/>
          <a:p>
            <a:pPr marL="514350" lvl="0" indent="-514350">
              <a:buFont typeface="Wingdings" pitchFamily="2" charset="2"/>
              <a:buChar char="v"/>
            </a:pPr>
            <a:r>
              <a:rPr lang="ar-DZ" sz="3200" b="1" dirty="0" smtClean="0"/>
              <a:t>مرحلة الازدهار</a:t>
            </a:r>
            <a:r>
              <a:rPr lang="ar-DZ" sz="3200" b="1" i="1" dirty="0" smtClean="0"/>
              <a:t>:</a:t>
            </a:r>
            <a:endParaRPr lang="en-US" sz="3200" b="1" dirty="0"/>
          </a:p>
        </p:txBody>
      </p:sp>
      <p:sp>
        <p:nvSpPr>
          <p:cNvPr id="5" name="Rectangle 4"/>
          <p:cNvSpPr/>
          <p:nvPr/>
        </p:nvSpPr>
        <p:spPr>
          <a:xfrm>
            <a:off x="6754518" y="1714488"/>
            <a:ext cx="1452642" cy="369332"/>
          </a:xfrm>
          <a:prstGeom prst="rect">
            <a:avLst/>
          </a:prstGeom>
        </p:spPr>
        <p:txBody>
          <a:bodyPr wrap="none">
            <a:spAutoFit/>
          </a:bodyPr>
          <a:lstStyle/>
          <a:p>
            <a:r>
              <a:rPr lang="ar-DZ" dirty="0" smtClean="0"/>
              <a:t>روث </a:t>
            </a:r>
            <a:r>
              <a:rPr lang="ar-DZ" dirty="0" err="1" smtClean="0"/>
              <a:t>بنيديكت</a:t>
            </a:r>
            <a:r>
              <a:rPr lang="ar-DZ" dirty="0" smtClean="0"/>
              <a:t> </a:t>
            </a:r>
            <a:endParaRPr lang="ar-DZ" dirty="0"/>
          </a:p>
        </p:txBody>
      </p:sp>
      <p:sp>
        <p:nvSpPr>
          <p:cNvPr id="6" name="Rectangle 5"/>
          <p:cNvSpPr/>
          <p:nvPr/>
        </p:nvSpPr>
        <p:spPr>
          <a:xfrm>
            <a:off x="1785918" y="2214554"/>
            <a:ext cx="6929454" cy="646331"/>
          </a:xfrm>
          <a:prstGeom prst="rect">
            <a:avLst/>
          </a:prstGeom>
        </p:spPr>
        <p:txBody>
          <a:bodyPr wrap="square">
            <a:spAutoFit/>
          </a:bodyPr>
          <a:lstStyle/>
          <a:p>
            <a:r>
              <a:rPr lang="ar-DZ" dirty="0" smtClean="0"/>
              <a:t>الثقافة تجمع بين التجربة المكتسبة عبر الزمن وخلال التاريخ وبين التجربة النفسية (السيكولوجية)</a:t>
            </a:r>
            <a:endParaRPr lang="ar-DZ" dirty="0"/>
          </a:p>
        </p:txBody>
      </p:sp>
      <p:sp>
        <p:nvSpPr>
          <p:cNvPr id="7" name="Rectangle 6"/>
          <p:cNvSpPr/>
          <p:nvPr/>
        </p:nvSpPr>
        <p:spPr>
          <a:xfrm>
            <a:off x="1071570" y="2857496"/>
            <a:ext cx="7643834" cy="646331"/>
          </a:xfrm>
          <a:prstGeom prst="rect">
            <a:avLst/>
          </a:prstGeom>
        </p:spPr>
        <p:txBody>
          <a:bodyPr wrap="square">
            <a:spAutoFit/>
          </a:bodyPr>
          <a:lstStyle/>
          <a:p>
            <a:r>
              <a:rPr lang="ar-DZ" dirty="0" smtClean="0"/>
              <a:t>السمة الثقافية تضم مزيجاً من النشاط النفسي والثقافي بالنسبة إلى بيئة معينة.</a:t>
            </a:r>
            <a:endParaRPr lang="ar-DZ" dirty="0"/>
          </a:p>
        </p:txBody>
      </p:sp>
      <p:sp>
        <p:nvSpPr>
          <p:cNvPr id="8" name="Rectangle 7"/>
          <p:cNvSpPr/>
          <p:nvPr/>
        </p:nvSpPr>
        <p:spPr>
          <a:xfrm>
            <a:off x="5715008" y="3571876"/>
            <a:ext cx="3019889" cy="369332"/>
          </a:xfrm>
          <a:prstGeom prst="rect">
            <a:avLst/>
          </a:prstGeom>
        </p:spPr>
        <p:txBody>
          <a:bodyPr wrap="square">
            <a:spAutoFit/>
          </a:bodyPr>
          <a:lstStyle/>
          <a:p>
            <a:r>
              <a:rPr lang="ar-DZ" dirty="0" smtClean="0"/>
              <a:t>تطوير نظريَّة "الصيغ الثقافية"</a:t>
            </a:r>
            <a:endParaRPr lang="ar-DZ"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1071570"/>
          </a:xfrm>
        </p:spPr>
        <p:txBody>
          <a:bodyPr>
            <a:normAutofit/>
          </a:bodyPr>
          <a:lstStyle/>
          <a:p>
            <a:pPr algn="ctr"/>
            <a:r>
              <a:rPr lang="ar-DZ" sz="5400" dirty="0" smtClean="0">
                <a:cs typeface="MCS Jeddah S_I Flay." pitchFamily="2" charset="-78"/>
              </a:rPr>
              <a:t>المضاميـــــــــــــــن</a:t>
            </a:r>
            <a:endParaRPr lang="ar-DZ" sz="5400" dirty="0">
              <a:cs typeface="MCS Jeddah S_I Flay." pitchFamily="2" charset="-78"/>
            </a:endParaRPr>
          </a:p>
        </p:txBody>
      </p:sp>
      <p:sp>
        <p:nvSpPr>
          <p:cNvPr id="11" name="Rectangle 10"/>
          <p:cNvSpPr/>
          <p:nvPr/>
        </p:nvSpPr>
        <p:spPr>
          <a:xfrm>
            <a:off x="0" y="1142984"/>
            <a:ext cx="9144000" cy="954107"/>
          </a:xfrm>
          <a:prstGeom prst="rect">
            <a:avLst/>
          </a:prstGeom>
        </p:spPr>
        <p:txBody>
          <a:bodyPr wrap="square">
            <a:spAutoFit/>
          </a:bodyPr>
          <a:lstStyle/>
          <a:p>
            <a:pPr>
              <a:buFont typeface="Wingdings" pitchFamily="2" charset="2"/>
              <a:buChar char="v"/>
            </a:pPr>
            <a:r>
              <a:rPr lang="ar-DZ" sz="2800" dirty="0"/>
              <a:t>إعطاء الطالب فكرة شاملة عن هذا المبحث الذي يطلق عليه أيضا (</a:t>
            </a:r>
            <a:r>
              <a:rPr lang="ar-DZ" sz="2800" dirty="0" err="1" smtClean="0"/>
              <a:t>الأنثروبولوجيا</a:t>
            </a:r>
            <a:r>
              <a:rPr lang="ar-DZ" sz="2800" dirty="0" smtClean="0"/>
              <a:t> </a:t>
            </a:r>
            <a:r>
              <a:rPr lang="ar-DZ" sz="2800" dirty="0"/>
              <a:t>النفسية).</a:t>
            </a:r>
          </a:p>
        </p:txBody>
      </p:sp>
      <p:sp>
        <p:nvSpPr>
          <p:cNvPr id="12" name="Rectangle 11"/>
          <p:cNvSpPr/>
          <p:nvPr/>
        </p:nvSpPr>
        <p:spPr>
          <a:xfrm>
            <a:off x="0" y="2143116"/>
            <a:ext cx="9144000" cy="954107"/>
          </a:xfrm>
          <a:prstGeom prst="rect">
            <a:avLst/>
          </a:prstGeom>
        </p:spPr>
        <p:txBody>
          <a:bodyPr wrap="square">
            <a:spAutoFit/>
          </a:bodyPr>
          <a:lstStyle/>
          <a:p>
            <a:pPr>
              <a:buFont typeface="Wingdings" pitchFamily="2" charset="2"/>
              <a:buChar char="v"/>
            </a:pPr>
            <a:r>
              <a:rPr lang="ar-DZ" sz="2800" dirty="0"/>
              <a:t>الخلفية التاريخية لهذا العلم واهم رواده ومدارسه وعلاقته بنظريات علم النفس المختلفة.</a:t>
            </a:r>
          </a:p>
        </p:txBody>
      </p:sp>
      <p:sp>
        <p:nvSpPr>
          <p:cNvPr id="13" name="Rectangle 12"/>
          <p:cNvSpPr/>
          <p:nvPr/>
        </p:nvSpPr>
        <p:spPr>
          <a:xfrm>
            <a:off x="1664069" y="3143248"/>
            <a:ext cx="7479933" cy="523220"/>
          </a:xfrm>
          <a:prstGeom prst="rect">
            <a:avLst/>
          </a:prstGeom>
        </p:spPr>
        <p:txBody>
          <a:bodyPr wrap="none">
            <a:spAutoFit/>
          </a:bodyPr>
          <a:lstStyle/>
          <a:p>
            <a:pPr>
              <a:buFont typeface="Wingdings" pitchFamily="2" charset="2"/>
              <a:buChar char="v"/>
            </a:pPr>
            <a:r>
              <a:rPr lang="ar-DZ" sz="2800" dirty="0"/>
              <a:t>دراسة الثقافة: قطاعاتها، خصائصها، </a:t>
            </a:r>
            <a:r>
              <a:rPr lang="ar-DZ" sz="2800" dirty="0" smtClean="0"/>
              <a:t>ومستوياتها.</a:t>
            </a:r>
            <a:endParaRPr lang="ar-DZ" sz="2800" dirty="0"/>
          </a:p>
        </p:txBody>
      </p:sp>
      <p:sp>
        <p:nvSpPr>
          <p:cNvPr id="14" name="Rectangle 13"/>
          <p:cNvSpPr/>
          <p:nvPr/>
        </p:nvSpPr>
        <p:spPr>
          <a:xfrm>
            <a:off x="0" y="3643314"/>
            <a:ext cx="9144000" cy="461665"/>
          </a:xfrm>
          <a:prstGeom prst="rect">
            <a:avLst/>
          </a:prstGeom>
        </p:spPr>
        <p:txBody>
          <a:bodyPr wrap="square">
            <a:spAutoFit/>
          </a:bodyPr>
          <a:lstStyle/>
          <a:p>
            <a:pPr>
              <a:buFont typeface="Wingdings" pitchFamily="2" charset="2"/>
              <a:buChar char="v"/>
            </a:pPr>
            <a:r>
              <a:rPr lang="ar-DZ" sz="2400" dirty="0"/>
              <a:t>دراسة الشخصية: مفهومها، العوامل المحددة لها، قياسها، </a:t>
            </a:r>
            <a:r>
              <a:rPr lang="ar-DZ" sz="2400" dirty="0" smtClean="0"/>
              <a:t>نظرياتها.</a:t>
            </a:r>
            <a:endParaRPr lang="ar-DZ" sz="2400" dirty="0"/>
          </a:p>
        </p:txBody>
      </p:sp>
      <p:sp>
        <p:nvSpPr>
          <p:cNvPr id="14340" name="Rectangle 4"/>
          <p:cNvSpPr>
            <a:spLocks noChangeArrowheads="1"/>
          </p:cNvSpPr>
          <p:nvPr/>
        </p:nvSpPr>
        <p:spPr bwMode="auto">
          <a:xfrm>
            <a:off x="0" y="4214818"/>
            <a:ext cx="9143999"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 typeface="Wingdings" pitchFamily="2" charset="2"/>
              <a:buChar char="v"/>
              <a:tabLst/>
            </a:pPr>
            <a:r>
              <a:rPr lang="ar-DZ" sz="2400" dirty="0"/>
              <a:t>دراسة نظريات الثقافة والشخصية وطرق البحث في مجال الثقافة والشخصية.</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1000" fill="hold"/>
                                        <p:tgtEl>
                                          <p:spTgt spid="12"/>
                                        </p:tgtEl>
                                        <p:attrNameLst>
                                          <p:attrName>ppt_x</p:attrName>
                                        </p:attrNameLst>
                                      </p:cBhvr>
                                      <p:tavLst>
                                        <p:tav tm="0">
                                          <p:val>
                                            <p:strVal val="#ppt_x-.2"/>
                                          </p:val>
                                        </p:tav>
                                        <p:tav tm="100000">
                                          <p:val>
                                            <p:strVal val="#ppt_x"/>
                                          </p:val>
                                        </p:tav>
                                      </p:tavLst>
                                    </p:anim>
                                    <p:anim calcmode="lin" valueType="num">
                                      <p:cBhvr>
                                        <p:cTn id="27"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ppt_x</p:attrName>
                                        </p:attrNameLst>
                                      </p:cBhvr>
                                      <p:tavLst>
                                        <p:tav tm="0">
                                          <p:val>
                                            <p:strVal val="#ppt_x-.2"/>
                                          </p:val>
                                        </p:tav>
                                        <p:tav tm="100000">
                                          <p:val>
                                            <p:strVal val="#ppt_x"/>
                                          </p:val>
                                        </p:tav>
                                      </p:tavLst>
                                    </p:anim>
                                    <p:anim calcmode="lin" valueType="num">
                                      <p:cBhvr>
                                        <p:cTn id="34"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p:cTn id="40" dur="1000" fill="hold"/>
                                        <p:tgtEl>
                                          <p:spTgt spid="14"/>
                                        </p:tgtEl>
                                        <p:attrNameLst>
                                          <p:attrName>ppt_x</p:attrName>
                                        </p:attrNameLst>
                                      </p:cBhvr>
                                      <p:tavLst>
                                        <p:tav tm="0">
                                          <p:val>
                                            <p:strVal val="#ppt_x-.2"/>
                                          </p:val>
                                        </p:tav>
                                        <p:tav tm="100000">
                                          <p:val>
                                            <p:strVal val="#ppt_x"/>
                                          </p:val>
                                        </p:tav>
                                      </p:tavLst>
                                    </p:anim>
                                    <p:anim calcmode="lin" valueType="num">
                                      <p:cBhvr>
                                        <p:cTn id="41"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2" dur="1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14340"/>
                                        </p:tgtEl>
                                        <p:attrNameLst>
                                          <p:attrName>style.visibility</p:attrName>
                                        </p:attrNameLst>
                                      </p:cBhvr>
                                      <p:to>
                                        <p:strVal val="visible"/>
                                      </p:to>
                                    </p:set>
                                    <p:anim calcmode="lin" valueType="num">
                                      <p:cBhvr>
                                        <p:cTn id="47" dur="1000" fill="hold"/>
                                        <p:tgtEl>
                                          <p:spTgt spid="14340"/>
                                        </p:tgtEl>
                                        <p:attrNameLst>
                                          <p:attrName>ppt_x</p:attrName>
                                        </p:attrNameLst>
                                      </p:cBhvr>
                                      <p:tavLst>
                                        <p:tav tm="0">
                                          <p:val>
                                            <p:strVal val="#ppt_x-.2"/>
                                          </p:val>
                                        </p:tav>
                                        <p:tav tm="100000">
                                          <p:val>
                                            <p:strVal val="#ppt_x"/>
                                          </p:val>
                                        </p:tav>
                                      </p:tavLst>
                                    </p:anim>
                                    <p:anim calcmode="lin" valueType="num">
                                      <p:cBhvr>
                                        <p:cTn id="48" dur="1000" fill="hold"/>
                                        <p:tgtEl>
                                          <p:spTgt spid="14340"/>
                                        </p:tgtEl>
                                        <p:attrNameLst>
                                          <p:attrName>ppt_y</p:attrName>
                                        </p:attrNameLst>
                                      </p:cBhvr>
                                      <p:tavLst>
                                        <p:tav tm="0">
                                          <p:val>
                                            <p:strVal val="#ppt_y"/>
                                          </p:val>
                                        </p:tav>
                                        <p:tav tm="100000">
                                          <p:val>
                                            <p:strVal val="#ppt_y"/>
                                          </p:val>
                                        </p:tav>
                                      </p:tavLst>
                                    </p:anim>
                                    <p:animEffect transition="in" filter="wipe(right)" prLst="gradientSize: 0.1">
                                      <p:cBhvr>
                                        <p:cTn id="49" dur="10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43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4000" dirty="0" smtClean="0">
                <a:cs typeface="MCS Jeddah S_I Flay." pitchFamily="2" charset="-78"/>
              </a:rPr>
              <a:t>الخلفية التاريخية لمدرسة الثقافة والشخصية:</a:t>
            </a:r>
            <a:endParaRPr lang="en-US" sz="7200" dirty="0" smtClean="0">
              <a:cs typeface="MCS Jeddah S_I Flay." pitchFamily="2" charset="-78"/>
            </a:endParaRPr>
          </a:p>
        </p:txBody>
      </p:sp>
      <p:sp>
        <p:nvSpPr>
          <p:cNvPr id="11" name="Rectangle 10"/>
          <p:cNvSpPr/>
          <p:nvPr/>
        </p:nvSpPr>
        <p:spPr>
          <a:xfrm>
            <a:off x="2786050" y="1142984"/>
            <a:ext cx="5429288" cy="523220"/>
          </a:xfrm>
          <a:prstGeom prst="rect">
            <a:avLst/>
          </a:prstGeom>
        </p:spPr>
        <p:txBody>
          <a:bodyPr wrap="square">
            <a:spAutoFit/>
          </a:bodyPr>
          <a:lstStyle/>
          <a:p>
            <a:pPr marL="514350" lvl="0" indent="-514350">
              <a:buFont typeface="Wingdings" pitchFamily="2" charset="2"/>
              <a:buChar char="v"/>
            </a:pPr>
            <a:r>
              <a:rPr lang="ar-DZ" sz="2800" b="1" i="1" dirty="0"/>
              <a:t>جذور </a:t>
            </a:r>
            <a:r>
              <a:rPr lang="ar-DZ" sz="2800" b="1" i="1" dirty="0" err="1"/>
              <a:t>الأنثروبولوجيا</a:t>
            </a:r>
            <a:r>
              <a:rPr lang="ar-DZ" sz="2800" b="1" i="1" dirty="0"/>
              <a:t> </a:t>
            </a:r>
            <a:r>
              <a:rPr lang="ar-DZ" sz="2800" b="1" i="1" dirty="0" smtClean="0"/>
              <a:t>الثقافية.</a:t>
            </a:r>
            <a:endParaRPr lang="en-US" sz="2800" dirty="0"/>
          </a:p>
        </p:txBody>
      </p:sp>
      <p:sp>
        <p:nvSpPr>
          <p:cNvPr id="9" name="Rectangle 8"/>
          <p:cNvSpPr/>
          <p:nvPr/>
        </p:nvSpPr>
        <p:spPr>
          <a:xfrm>
            <a:off x="500034" y="2260579"/>
            <a:ext cx="7643866" cy="954107"/>
          </a:xfrm>
          <a:prstGeom prst="rect">
            <a:avLst/>
          </a:prstGeom>
        </p:spPr>
        <p:txBody>
          <a:bodyPr wrap="square">
            <a:spAutoFit/>
          </a:bodyPr>
          <a:lstStyle/>
          <a:p>
            <a:pPr marL="514350" indent="-514350">
              <a:buFont typeface="Wingdings" pitchFamily="2" charset="2"/>
              <a:buChar char="v"/>
            </a:pPr>
            <a:r>
              <a:rPr lang="ar-DZ" sz="2800" b="1" i="1" dirty="0" err="1"/>
              <a:t>إزدهار</a:t>
            </a:r>
            <a:r>
              <a:rPr lang="ar-DZ" sz="2800" b="1" i="1" dirty="0"/>
              <a:t> </a:t>
            </a:r>
            <a:r>
              <a:rPr lang="ar-DZ" sz="2800" b="1" i="1" dirty="0" err="1"/>
              <a:t>الأنثروبولوجيا</a:t>
            </a:r>
            <a:r>
              <a:rPr lang="ar-DZ" sz="2800" b="1" i="1" dirty="0"/>
              <a:t> الثقافية وتحولها نحو الدراسات </a:t>
            </a:r>
            <a:r>
              <a:rPr lang="ar-DZ" sz="2800" b="1" i="1" dirty="0" smtClean="0"/>
              <a:t>النفسية.</a:t>
            </a:r>
            <a:endParaRPr lang="ar-DZ" sz="2800" b="1" i="1" dirty="0"/>
          </a:p>
        </p:txBody>
      </p:sp>
      <p:sp>
        <p:nvSpPr>
          <p:cNvPr id="15" name="Rectangle 14"/>
          <p:cNvSpPr/>
          <p:nvPr/>
        </p:nvSpPr>
        <p:spPr>
          <a:xfrm>
            <a:off x="3567686" y="3763036"/>
            <a:ext cx="4546437" cy="523220"/>
          </a:xfrm>
          <a:prstGeom prst="rect">
            <a:avLst/>
          </a:prstGeom>
        </p:spPr>
        <p:txBody>
          <a:bodyPr wrap="none">
            <a:spAutoFit/>
          </a:bodyPr>
          <a:lstStyle/>
          <a:p>
            <a:pPr>
              <a:buFont typeface="Wingdings" pitchFamily="2" charset="2"/>
              <a:buChar char="v"/>
            </a:pPr>
            <a:r>
              <a:rPr lang="ar-DZ" sz="2800" b="1" i="1" dirty="0"/>
              <a:t>علم الثقافة </a:t>
            </a:r>
            <a:r>
              <a:rPr lang="ar-DZ" sz="2800" b="1" i="1" dirty="0" smtClean="0"/>
              <a:t>والشخصية. </a:t>
            </a:r>
            <a:endParaRPr lang="ar-DZ" sz="2800" b="1" i="1" dirty="0"/>
          </a:p>
        </p:txBody>
      </p:sp>
      <p:sp>
        <p:nvSpPr>
          <p:cNvPr id="16" name="Rectangle 15"/>
          <p:cNvSpPr/>
          <p:nvPr/>
        </p:nvSpPr>
        <p:spPr>
          <a:xfrm>
            <a:off x="0" y="5257562"/>
            <a:ext cx="8358214" cy="1600438"/>
          </a:xfrm>
          <a:prstGeom prst="rect">
            <a:avLst/>
          </a:prstGeom>
        </p:spPr>
        <p:txBody>
          <a:bodyPr wrap="square">
            <a:spAutoFit/>
          </a:bodyPr>
          <a:lstStyle/>
          <a:p>
            <a:pPr algn="just" rtl="0"/>
            <a:r>
              <a:rPr lang="fr-FR" sz="1400" i="1" dirty="0" smtClean="0"/>
              <a:t>École anthropologique d'origine américaine, dont les idées ont été également présentées sous le nom de culturalisme.</a:t>
            </a:r>
          </a:p>
          <a:p>
            <a:pPr algn="just" rtl="0"/>
            <a:r>
              <a:rPr lang="fr-FR" sz="1400" i="1" dirty="0" smtClean="0"/>
              <a:t>C'est Ruth Benedict qui, la première, a mis en avant un concept baptisé « culture et personnalité » (Culture and </a:t>
            </a:r>
            <a:r>
              <a:rPr lang="fr-FR" sz="1400" i="1" dirty="0" err="1" smtClean="0"/>
              <a:t>Personality</a:t>
            </a:r>
            <a:r>
              <a:rPr lang="fr-FR" sz="1400" i="1" dirty="0" smtClean="0"/>
              <a:t>) dans son livre Patterns of Culture (1934). Son idée centrale est que chaque culture est organisée autour d'une manière d'être centrale du groupe (américain ethos). C'est par l'intériorisation du même ethos culturel que les gens se trouvent avoir les mêmes structures psychologiques de base. Margaret Mead, puis Ralph Linton ont continué la théorie dans le même sens.</a:t>
            </a:r>
            <a:endParaRPr lang="fr-FR" sz="1400" i="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ppt_x</p:attrName>
                                        </p:attrNameLst>
                                      </p:cBhvr>
                                      <p:tavLst>
                                        <p:tav tm="0">
                                          <p:val>
                                            <p:strVal val="#ppt_x-.2"/>
                                          </p:val>
                                        </p:tav>
                                        <p:tav tm="100000">
                                          <p:val>
                                            <p:strVal val="#ppt_x"/>
                                          </p:val>
                                        </p:tav>
                                      </p:tavLst>
                                    </p:anim>
                                    <p:anim calcmode="lin" valueType="num">
                                      <p:cBhvr>
                                        <p:cTn id="2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1000" fill="hold"/>
                                        <p:tgtEl>
                                          <p:spTgt spid="15"/>
                                        </p:tgtEl>
                                        <p:attrNameLst>
                                          <p:attrName>ppt_x</p:attrName>
                                        </p:attrNameLst>
                                      </p:cBhvr>
                                      <p:tavLst>
                                        <p:tav tm="0">
                                          <p:val>
                                            <p:strVal val="#ppt_x-.2"/>
                                          </p:val>
                                        </p:tav>
                                        <p:tav tm="100000">
                                          <p:val>
                                            <p:strVal val="#ppt_x"/>
                                          </p:val>
                                        </p:tav>
                                      </p:tavLst>
                                    </p:anim>
                                    <p:anim calcmode="lin" valueType="num">
                                      <p:cBhvr>
                                        <p:cTn id="34"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37"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1000"/>
                                        <p:tgtEl>
                                          <p:spTgt spid="16"/>
                                        </p:tgtEl>
                                      </p:cBhvr>
                                    </p:animEffect>
                                    <p:anim calcmode="lin" valueType="num">
                                      <p:cBhvr>
                                        <p:cTn id="41" dur="1000" fill="hold"/>
                                        <p:tgtEl>
                                          <p:spTgt spid="16"/>
                                        </p:tgtEl>
                                        <p:attrNameLst>
                                          <p:attrName>ppt_x</p:attrName>
                                        </p:attrNameLst>
                                      </p:cBhvr>
                                      <p:tavLst>
                                        <p:tav tm="0">
                                          <p:val>
                                            <p:strVal val="#ppt_x"/>
                                          </p:val>
                                        </p:tav>
                                        <p:tav tm="100000">
                                          <p:val>
                                            <p:strVal val="#ppt_x"/>
                                          </p:val>
                                        </p:tav>
                                      </p:tavLst>
                                    </p:anim>
                                    <p:anim calcmode="lin" valueType="num">
                                      <p:cBhvr>
                                        <p:cTn id="42" dur="900" decel="100000" fill="hold"/>
                                        <p:tgtEl>
                                          <p:spTgt spid="16"/>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9"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5400" dirty="0" smtClean="0">
                <a:cs typeface="MCS Jeddah S_I Flay." pitchFamily="2" charset="-78"/>
              </a:rPr>
              <a:t>جذور </a:t>
            </a:r>
            <a:r>
              <a:rPr lang="ar-DZ" sz="5400" dirty="0" err="1" smtClean="0">
                <a:cs typeface="MCS Jeddah S_I Flay." pitchFamily="2" charset="-78"/>
              </a:rPr>
              <a:t>الأنثروبولوجيا</a:t>
            </a:r>
            <a:r>
              <a:rPr lang="ar-DZ" sz="5400" dirty="0" smtClean="0">
                <a:cs typeface="MCS Jeddah S_I Flay." pitchFamily="2" charset="-78"/>
              </a:rPr>
              <a:t> الثقافية</a:t>
            </a:r>
            <a:endParaRPr lang="en-US" sz="5400" dirty="0" smtClean="0">
              <a:cs typeface="MCS Jeddah S_I Flay." pitchFamily="2" charset="-78"/>
            </a:endParaRPr>
          </a:p>
        </p:txBody>
      </p:sp>
      <p:sp>
        <p:nvSpPr>
          <p:cNvPr id="11" name="Rectangle 10"/>
          <p:cNvSpPr/>
          <p:nvPr/>
        </p:nvSpPr>
        <p:spPr>
          <a:xfrm>
            <a:off x="4429124" y="1142984"/>
            <a:ext cx="3786214" cy="584775"/>
          </a:xfrm>
          <a:prstGeom prst="rect">
            <a:avLst/>
          </a:prstGeom>
        </p:spPr>
        <p:txBody>
          <a:bodyPr wrap="square">
            <a:spAutoFit/>
          </a:bodyPr>
          <a:lstStyle/>
          <a:p>
            <a:pPr marL="514350" lvl="0" indent="-514350">
              <a:buFont typeface="Wingdings" pitchFamily="2" charset="2"/>
              <a:buChar char="v"/>
            </a:pPr>
            <a:r>
              <a:rPr lang="ar-DZ" sz="3200" b="1" dirty="0"/>
              <a:t>مرحلة </a:t>
            </a:r>
            <a:r>
              <a:rPr lang="ar-DZ" sz="3200" b="1" dirty="0" smtClean="0"/>
              <a:t>البداية</a:t>
            </a:r>
            <a:r>
              <a:rPr lang="ar-DZ" sz="3200" b="1" i="1" dirty="0" smtClean="0"/>
              <a:t>:</a:t>
            </a:r>
            <a:endParaRPr lang="en-US" sz="3200" b="1" dirty="0"/>
          </a:p>
        </p:txBody>
      </p:sp>
      <p:graphicFrame>
        <p:nvGraphicFramePr>
          <p:cNvPr id="8" name="Tableau 7"/>
          <p:cNvGraphicFramePr>
            <a:graphicFrameLocks noGrp="1"/>
          </p:cNvGraphicFramePr>
          <p:nvPr/>
        </p:nvGraphicFramePr>
        <p:xfrm>
          <a:off x="428596" y="1928802"/>
          <a:ext cx="8429684" cy="2857520"/>
        </p:xfrm>
        <a:graphic>
          <a:graphicData uri="http://schemas.openxmlformats.org/drawingml/2006/table">
            <a:tbl>
              <a:tblPr rtl="1" firstRow="1" bandRow="1">
                <a:tableStyleId>{5C22544A-7EE6-4342-B048-85BDC9FD1C3A}</a:tableStyleId>
              </a:tblPr>
              <a:tblGrid>
                <a:gridCol w="4214842"/>
                <a:gridCol w="4214842"/>
              </a:tblGrid>
              <a:tr h="649436">
                <a:tc>
                  <a:txBody>
                    <a:bodyPr/>
                    <a:lstStyle/>
                    <a:p>
                      <a:pPr algn="ctr" rtl="1"/>
                      <a:r>
                        <a:rPr lang="ar-DZ" sz="2400" dirty="0" smtClean="0">
                          <a:solidFill>
                            <a:schemeClr val="bg1"/>
                          </a:solidFill>
                        </a:rPr>
                        <a:t>مـــــــــــــــداها</a:t>
                      </a:r>
                      <a:endParaRPr lang="ar-DZ" sz="2400" dirty="0">
                        <a:solidFill>
                          <a:schemeClr val="bg1"/>
                        </a:solidFill>
                      </a:endParaRPr>
                    </a:p>
                  </a:txBody>
                  <a:tcPr anchor="ctr"/>
                </a:tc>
                <a:tc>
                  <a:txBody>
                    <a:bodyPr/>
                    <a:lstStyle/>
                    <a:p>
                      <a:pPr algn="ctr" rtl="1"/>
                      <a:r>
                        <a:rPr lang="ar-DZ" sz="2400" dirty="0" smtClean="0">
                          <a:solidFill>
                            <a:schemeClr val="bg1"/>
                          </a:solidFill>
                        </a:rPr>
                        <a:t>مميزاتـــــــــــها</a:t>
                      </a:r>
                      <a:endParaRPr lang="ar-DZ" sz="2400" dirty="0">
                        <a:solidFill>
                          <a:schemeClr val="bg1"/>
                        </a:solidFill>
                      </a:endParaRPr>
                    </a:p>
                  </a:txBody>
                  <a:tcPr anchor="ctr"/>
                </a:tc>
              </a:tr>
              <a:tr h="2208084">
                <a:tc>
                  <a:txBody>
                    <a:bodyPr/>
                    <a:lstStyle/>
                    <a:p>
                      <a:pPr algn="ctr" rtl="1"/>
                      <a:r>
                        <a:rPr lang="ar-DZ" sz="2400" dirty="0" smtClean="0"/>
                        <a:t>من ظهورها إلى</a:t>
                      </a:r>
                      <a:r>
                        <a:rPr lang="ar-DZ" sz="2400" baseline="0" dirty="0" smtClean="0"/>
                        <a:t> نهاية </a:t>
                      </a:r>
                      <a:r>
                        <a:rPr lang="ar-DZ" sz="2400" baseline="0" dirty="0" err="1" smtClean="0"/>
                        <a:t>ق</a:t>
                      </a:r>
                      <a:r>
                        <a:rPr lang="ar-DZ" sz="2400" baseline="0" dirty="0" smtClean="0"/>
                        <a:t> 19</a:t>
                      </a:r>
                      <a:endParaRPr lang="ar-DZ" sz="2400" dirty="0"/>
                    </a:p>
                  </a:txBody>
                  <a:tcPr anchor="ctr"/>
                </a:tc>
                <a:tc>
                  <a:txBody>
                    <a:bodyPr/>
                    <a:lstStyle/>
                    <a:p>
                      <a:pPr rtl="1">
                        <a:buFont typeface="Wingdings" pitchFamily="2" charset="2"/>
                        <a:buChar char="§"/>
                      </a:pPr>
                      <a:r>
                        <a:rPr kumimoji="0" lang="ar-DZ" sz="2400" kern="1200" dirty="0" smtClean="0">
                          <a:solidFill>
                            <a:schemeClr val="dk1"/>
                          </a:solidFill>
                          <a:latin typeface="+mn-lt"/>
                          <a:ea typeface="+mn-ea"/>
                          <a:cs typeface="+mn-cs"/>
                        </a:rPr>
                        <a:t>محاولة رسم صورة عامة لتطوّر الثقافة منذ القدم.</a:t>
                      </a:r>
                    </a:p>
                    <a:p>
                      <a:pPr marL="0" marR="0" indent="0" algn="r" defTabSz="914400" rtl="1" eaLnBrk="1" fontAlgn="auto" latinLnBrk="0" hangingPunct="1">
                        <a:lnSpc>
                          <a:spcPct val="100000"/>
                        </a:lnSpc>
                        <a:spcBef>
                          <a:spcPts val="0"/>
                        </a:spcBef>
                        <a:spcAft>
                          <a:spcPts val="0"/>
                        </a:spcAft>
                        <a:buClrTx/>
                        <a:buSzTx/>
                        <a:buFont typeface="Wingdings" pitchFamily="2" charset="2"/>
                        <a:buChar char="§"/>
                        <a:tabLst/>
                        <a:defRPr/>
                      </a:pPr>
                      <a:r>
                        <a:rPr kumimoji="0" lang="ar-DZ" sz="2400" kern="1200" dirty="0" smtClean="0">
                          <a:solidFill>
                            <a:schemeClr val="dk1"/>
                          </a:solidFill>
                          <a:latin typeface="+mn-lt"/>
                          <a:ea typeface="+mn-ea"/>
                          <a:cs typeface="+mn-cs"/>
                        </a:rPr>
                        <a:t>والبحث أيضاً عن نشأة المجتمع الإنساني. </a:t>
                      </a:r>
                      <a:endParaRPr kumimoji="0" lang="en-US" sz="2400" kern="1200" dirty="0" smtClean="0">
                        <a:solidFill>
                          <a:schemeClr val="dk1"/>
                        </a:solidFill>
                        <a:latin typeface="+mn-lt"/>
                        <a:ea typeface="+mn-ea"/>
                        <a:cs typeface="+mn-cs"/>
                      </a:endParaRPr>
                    </a:p>
                  </a:txBody>
                  <a:tcPr anchor="ctr"/>
                </a:tc>
              </a:tr>
            </a:tbl>
          </a:graphicData>
        </a:graphic>
      </p:graphicFrame>
      <p:sp>
        <p:nvSpPr>
          <p:cNvPr id="12" name="Rectangle 11"/>
          <p:cNvSpPr/>
          <p:nvPr/>
        </p:nvSpPr>
        <p:spPr>
          <a:xfrm>
            <a:off x="142844" y="5214950"/>
            <a:ext cx="6429356" cy="307777"/>
          </a:xfrm>
          <a:prstGeom prst="rect">
            <a:avLst/>
          </a:prstGeom>
        </p:spPr>
        <p:txBody>
          <a:bodyPr wrap="square">
            <a:spAutoFit/>
          </a:bodyPr>
          <a:lstStyle/>
          <a:p>
            <a:pPr algn="l" rtl="0"/>
            <a:r>
              <a:rPr lang="fr-FR" sz="1400" b="1" dirty="0" smtClean="0">
                <a:solidFill>
                  <a:schemeClr val="bg1"/>
                </a:solidFill>
              </a:rPr>
              <a:t>Franz BOAS (1858-1942) [de l'Allemagne à Columbia]</a:t>
            </a:r>
            <a:endParaRPr lang="ar-DZ" sz="1400" b="1" dirty="0">
              <a:solidFill>
                <a:schemeClr val="bg1"/>
              </a:solidFill>
            </a:endParaRPr>
          </a:p>
        </p:txBody>
      </p:sp>
      <p:sp>
        <p:nvSpPr>
          <p:cNvPr id="13" name="Rectangle 12"/>
          <p:cNvSpPr/>
          <p:nvPr/>
        </p:nvSpPr>
        <p:spPr>
          <a:xfrm>
            <a:off x="4357686" y="5214950"/>
            <a:ext cx="3286148" cy="307777"/>
          </a:xfrm>
          <a:prstGeom prst="rect">
            <a:avLst/>
          </a:prstGeom>
        </p:spPr>
        <p:txBody>
          <a:bodyPr wrap="square">
            <a:spAutoFit/>
          </a:bodyPr>
          <a:lstStyle/>
          <a:p>
            <a:pPr algn="l" rtl="0"/>
            <a:r>
              <a:rPr lang="fr-FR" sz="1400" b="1" dirty="0" smtClean="0">
                <a:solidFill>
                  <a:schemeClr val="bg1"/>
                </a:solidFill>
              </a:rPr>
              <a:t>Lucien LÉVY-BRUHL (1857-1939)</a:t>
            </a:r>
            <a:endParaRPr lang="ar-DZ" sz="1400" b="1" dirty="0">
              <a:solidFill>
                <a:schemeClr val="bg1"/>
              </a:solidFill>
            </a:endParaRPr>
          </a:p>
        </p:txBody>
      </p:sp>
      <p:sp>
        <p:nvSpPr>
          <p:cNvPr id="14" name="Rectangle 13"/>
          <p:cNvSpPr/>
          <p:nvPr/>
        </p:nvSpPr>
        <p:spPr>
          <a:xfrm>
            <a:off x="0" y="5429264"/>
            <a:ext cx="8358214" cy="1292662"/>
          </a:xfrm>
          <a:prstGeom prst="rect">
            <a:avLst/>
          </a:prstGeom>
        </p:spPr>
        <p:txBody>
          <a:bodyPr wrap="square">
            <a:spAutoFit/>
          </a:bodyPr>
          <a:lstStyle/>
          <a:p>
            <a:pPr algn="just" rtl="0"/>
            <a:r>
              <a:rPr lang="fr-FR" sz="1300" b="1" dirty="0" smtClean="0">
                <a:solidFill>
                  <a:schemeClr val="bg1"/>
                </a:solidFill>
              </a:rPr>
              <a:t>Franz BOAS </a:t>
            </a:r>
            <a:r>
              <a:rPr lang="fr-FR" sz="1300" dirty="0" smtClean="0">
                <a:solidFill>
                  <a:schemeClr val="bg1"/>
                </a:solidFill>
              </a:rPr>
              <a:t>venait d'Allemagne, formé à deux grandes traditions intellectuelles allemandes, celle de la géographie (l'école de Ritter) et celle des </a:t>
            </a:r>
            <a:r>
              <a:rPr lang="fr-FR" sz="1300" i="1" dirty="0" err="1" smtClean="0">
                <a:solidFill>
                  <a:schemeClr val="bg1"/>
                </a:solidFill>
              </a:rPr>
              <a:t>Geisteswissenschaften</a:t>
            </a:r>
            <a:r>
              <a:rPr lang="fr-FR" sz="1300" dirty="0" smtClean="0">
                <a:solidFill>
                  <a:schemeClr val="bg1"/>
                </a:solidFill>
              </a:rPr>
              <a:t> (Wilhelm Dilthey), d'où le passage de l'une et de l'autre dans l'anthropologie américaine.</a:t>
            </a:r>
          </a:p>
          <a:p>
            <a:pPr algn="just" rtl="0"/>
            <a:r>
              <a:rPr lang="fr-FR" sz="1300" b="1" dirty="0" smtClean="0">
                <a:solidFill>
                  <a:schemeClr val="bg1"/>
                </a:solidFill>
              </a:rPr>
              <a:t> Edward SAPIR</a:t>
            </a:r>
            <a:r>
              <a:rPr lang="fr-FR" sz="1300" dirty="0" smtClean="0">
                <a:solidFill>
                  <a:schemeClr val="bg1"/>
                </a:solidFill>
              </a:rPr>
              <a:t>, lui aussi, venait d'Allemagne. Né en 1884 dans une famille juive orthodoxe à Lauenburg (ville qui était alors allemande, mais qui est devenue </a:t>
            </a:r>
            <a:r>
              <a:rPr lang="fr-FR" sz="1300" dirty="0" err="1" smtClean="0">
                <a:solidFill>
                  <a:schemeClr val="bg1"/>
                </a:solidFill>
              </a:rPr>
              <a:t>Lebork</a:t>
            </a:r>
            <a:r>
              <a:rPr lang="fr-FR" sz="1300" dirty="0" smtClean="0">
                <a:solidFill>
                  <a:schemeClr val="bg1"/>
                </a:solidFill>
              </a:rPr>
              <a:t> en Pologne). Il est d'abord germaniste: B.A. in </a:t>
            </a:r>
            <a:r>
              <a:rPr lang="fr-FR" sz="1300" dirty="0" err="1" smtClean="0">
                <a:solidFill>
                  <a:schemeClr val="bg1"/>
                </a:solidFill>
              </a:rPr>
              <a:t>Germanistics</a:t>
            </a:r>
            <a:r>
              <a:rPr lang="fr-FR" sz="1300" dirty="0" smtClean="0">
                <a:solidFill>
                  <a:schemeClr val="bg1"/>
                </a:solidFill>
              </a:rPr>
              <a:t> à Columbia, avec un mémoire sur Herder. Il devient linguiste en étudiant plusieurs langues amérindiennes et devient l'élève de Boas. </a:t>
            </a:r>
            <a:endParaRPr lang="ar-DZ" sz="1300"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ppt_x</p:attrName>
                                        </p:attrNameLst>
                                      </p:cBhvr>
                                      <p:tavLst>
                                        <p:tav tm="0">
                                          <p:val>
                                            <p:strVal val="#ppt_x-.2"/>
                                          </p:val>
                                        </p:tav>
                                        <p:tav tm="100000">
                                          <p:val>
                                            <p:strVal val="#ppt_x"/>
                                          </p:val>
                                        </p:tav>
                                      </p:tavLst>
                                    </p:anim>
                                    <p:anim calcmode="lin" valueType="num">
                                      <p:cBhvr>
                                        <p:cTn id="34"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3"/>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p:cTn id="38" dur="1000" fill="hold"/>
                                        <p:tgtEl>
                                          <p:spTgt spid="12"/>
                                        </p:tgtEl>
                                        <p:attrNameLst>
                                          <p:attrName>ppt_x</p:attrName>
                                        </p:attrNameLst>
                                      </p:cBhvr>
                                      <p:tavLst>
                                        <p:tav tm="0">
                                          <p:val>
                                            <p:strVal val="#ppt_x-.2"/>
                                          </p:val>
                                        </p:tav>
                                        <p:tav tm="100000">
                                          <p:val>
                                            <p:strVal val="#ppt_x"/>
                                          </p:val>
                                        </p:tav>
                                      </p:tavLst>
                                    </p:anim>
                                    <p:anim calcmode="lin" valueType="num">
                                      <p:cBhvr>
                                        <p:cTn id="39"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40" dur="10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p:cTn id="45" dur="1000" fill="hold"/>
                                        <p:tgtEl>
                                          <p:spTgt spid="14"/>
                                        </p:tgtEl>
                                        <p:attrNameLst>
                                          <p:attrName>ppt_x</p:attrName>
                                        </p:attrNameLst>
                                      </p:cBhvr>
                                      <p:tavLst>
                                        <p:tav tm="0">
                                          <p:val>
                                            <p:strVal val="#ppt_x-.2"/>
                                          </p:val>
                                        </p:tav>
                                        <p:tav tm="100000">
                                          <p:val>
                                            <p:strVal val="#ppt_x"/>
                                          </p:val>
                                        </p:tav>
                                      </p:tavLst>
                                    </p:anim>
                                    <p:anim calcmode="lin" valueType="num">
                                      <p:cBhvr>
                                        <p:cTn id="46"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5400" dirty="0" smtClean="0">
                <a:cs typeface="MCS Jeddah S_I Flay." pitchFamily="2" charset="-78"/>
              </a:rPr>
              <a:t>جذور </a:t>
            </a:r>
            <a:r>
              <a:rPr lang="ar-DZ" sz="5400" dirty="0" err="1" smtClean="0">
                <a:cs typeface="MCS Jeddah S_I Flay." pitchFamily="2" charset="-78"/>
              </a:rPr>
              <a:t>الأنثروبولوجيا</a:t>
            </a:r>
            <a:r>
              <a:rPr lang="ar-DZ" sz="5400" dirty="0" smtClean="0">
                <a:cs typeface="MCS Jeddah S_I Flay." pitchFamily="2" charset="-78"/>
              </a:rPr>
              <a:t> الثقافية</a:t>
            </a:r>
            <a:endParaRPr lang="en-US" sz="5400" dirty="0" smtClean="0">
              <a:cs typeface="MCS Jeddah S_I Flay." pitchFamily="2" charset="-78"/>
            </a:endParaRPr>
          </a:p>
        </p:txBody>
      </p:sp>
      <p:sp>
        <p:nvSpPr>
          <p:cNvPr id="11" name="Rectangle 10"/>
          <p:cNvSpPr/>
          <p:nvPr/>
        </p:nvSpPr>
        <p:spPr>
          <a:xfrm>
            <a:off x="4429124" y="1142984"/>
            <a:ext cx="3786214" cy="584775"/>
          </a:xfrm>
          <a:prstGeom prst="rect">
            <a:avLst/>
          </a:prstGeom>
        </p:spPr>
        <p:txBody>
          <a:bodyPr wrap="square">
            <a:spAutoFit/>
          </a:bodyPr>
          <a:lstStyle/>
          <a:p>
            <a:pPr marL="514350" lvl="0" indent="-514350">
              <a:buFont typeface="Wingdings" pitchFamily="2" charset="2"/>
              <a:buChar char="v"/>
            </a:pPr>
            <a:r>
              <a:rPr lang="ar-DZ" sz="3200" b="1" dirty="0" smtClean="0"/>
              <a:t>المرحلة الثانية</a:t>
            </a:r>
            <a:r>
              <a:rPr lang="ar-DZ" sz="3200" b="1" i="1" dirty="0" smtClean="0"/>
              <a:t>:</a:t>
            </a:r>
            <a:endParaRPr lang="en-US" sz="3200" b="1" dirty="0"/>
          </a:p>
        </p:txBody>
      </p:sp>
      <p:graphicFrame>
        <p:nvGraphicFramePr>
          <p:cNvPr id="8" name="Tableau 7"/>
          <p:cNvGraphicFramePr>
            <a:graphicFrameLocks noGrp="1"/>
          </p:cNvGraphicFramePr>
          <p:nvPr/>
        </p:nvGraphicFramePr>
        <p:xfrm>
          <a:off x="428596" y="1928802"/>
          <a:ext cx="8429684" cy="2857520"/>
        </p:xfrm>
        <a:graphic>
          <a:graphicData uri="http://schemas.openxmlformats.org/drawingml/2006/table">
            <a:tbl>
              <a:tblPr rtl="1" firstRow="1" bandRow="1">
                <a:tableStyleId>{5C22544A-7EE6-4342-B048-85BDC9FD1C3A}</a:tableStyleId>
              </a:tblPr>
              <a:tblGrid>
                <a:gridCol w="4214842"/>
                <a:gridCol w="4214842"/>
              </a:tblGrid>
              <a:tr h="649436">
                <a:tc>
                  <a:txBody>
                    <a:bodyPr/>
                    <a:lstStyle/>
                    <a:p>
                      <a:pPr algn="ctr" rtl="1"/>
                      <a:r>
                        <a:rPr lang="ar-DZ" sz="2400" dirty="0" smtClean="0">
                          <a:solidFill>
                            <a:schemeClr val="bg1"/>
                          </a:solidFill>
                        </a:rPr>
                        <a:t>مـــــــــــــــداها</a:t>
                      </a:r>
                      <a:endParaRPr lang="ar-DZ" sz="2400" dirty="0">
                        <a:solidFill>
                          <a:schemeClr val="bg1"/>
                        </a:solidFill>
                      </a:endParaRPr>
                    </a:p>
                  </a:txBody>
                  <a:tcPr anchor="ctr"/>
                </a:tc>
                <a:tc>
                  <a:txBody>
                    <a:bodyPr/>
                    <a:lstStyle/>
                    <a:p>
                      <a:pPr algn="ctr" rtl="1"/>
                      <a:r>
                        <a:rPr lang="ar-DZ" sz="2400" dirty="0" smtClean="0">
                          <a:solidFill>
                            <a:schemeClr val="bg1"/>
                          </a:solidFill>
                        </a:rPr>
                        <a:t>مميزاتـــــــــــها</a:t>
                      </a:r>
                      <a:endParaRPr lang="ar-DZ" sz="2400" dirty="0">
                        <a:solidFill>
                          <a:schemeClr val="bg1"/>
                        </a:solidFill>
                      </a:endParaRPr>
                    </a:p>
                  </a:txBody>
                  <a:tcPr anchor="ctr"/>
                </a:tc>
              </a:tr>
              <a:tr h="2208084">
                <a:tc>
                  <a:txBody>
                    <a:bodyPr/>
                    <a:lstStyle/>
                    <a:p>
                      <a:pPr algn="ctr" rtl="1"/>
                      <a:r>
                        <a:rPr kumimoji="0" lang="ar-DZ" sz="2000" b="1" kern="1200" dirty="0" smtClean="0">
                          <a:solidFill>
                            <a:schemeClr val="dk1"/>
                          </a:solidFill>
                          <a:latin typeface="+mn-lt"/>
                          <a:ea typeface="+mn-ea"/>
                          <a:cs typeface="+mn-cs"/>
                        </a:rPr>
                        <a:t>تقع ما بين (1900- 1915 </a:t>
                      </a:r>
                      <a:r>
                        <a:rPr kumimoji="0" lang="ar-DZ" sz="2000" b="1" kern="1200" dirty="0" err="1" smtClean="0">
                          <a:solidFill>
                            <a:schemeClr val="dk1"/>
                          </a:solidFill>
                          <a:latin typeface="+mn-lt"/>
                          <a:ea typeface="+mn-ea"/>
                          <a:cs typeface="+mn-cs"/>
                        </a:rPr>
                        <a:t>م</a:t>
                      </a:r>
                      <a:r>
                        <a:rPr kumimoji="0" lang="ar-DZ" sz="2000" b="1" kern="1200" dirty="0" smtClean="0">
                          <a:solidFill>
                            <a:schemeClr val="dk1"/>
                          </a:solidFill>
                          <a:latin typeface="+mn-lt"/>
                          <a:ea typeface="+mn-ea"/>
                          <a:cs typeface="+mn-cs"/>
                        </a:rPr>
                        <a:t>) </a:t>
                      </a:r>
                      <a:endParaRPr lang="ar-DZ" sz="2800" b="1" dirty="0"/>
                    </a:p>
                  </a:txBody>
                  <a:tcPr anchor="ctr"/>
                </a:tc>
                <a:tc>
                  <a:txBody>
                    <a:bodyPr/>
                    <a:lstStyle/>
                    <a:p>
                      <a:pPr rtl="1">
                        <a:buFont typeface="Wingdings" pitchFamily="2" charset="2"/>
                        <a:buChar char="§"/>
                      </a:pPr>
                      <a:r>
                        <a:rPr kumimoji="0" lang="ar-DZ" sz="2400" kern="1200" dirty="0" smtClean="0">
                          <a:solidFill>
                            <a:schemeClr val="dk1"/>
                          </a:solidFill>
                          <a:latin typeface="+mn-lt"/>
                          <a:ea typeface="+mn-ea"/>
                          <a:cs typeface="+mn-cs"/>
                        </a:rPr>
                        <a:t>تعدّ المرحلة التكوينية.</a:t>
                      </a:r>
                    </a:p>
                    <a:p>
                      <a:pPr algn="just" rtl="1">
                        <a:buFont typeface="Wingdings" pitchFamily="2" charset="2"/>
                        <a:buChar char="§"/>
                      </a:pPr>
                      <a:r>
                        <a:rPr kumimoji="0" lang="ar-DZ" sz="2400" kern="1200" dirty="0" smtClean="0">
                          <a:solidFill>
                            <a:schemeClr val="dk1"/>
                          </a:solidFill>
                          <a:latin typeface="+mn-lt"/>
                          <a:ea typeface="+mn-ea"/>
                          <a:cs typeface="+mn-cs"/>
                        </a:rPr>
                        <a:t>تحديد العناصر للثقافات الخاصة بالمجموعات الصغيرة قبل أن تنقرض</a:t>
                      </a:r>
                      <a:endParaRPr kumimoji="0" lang="en-US" sz="2400" kern="1200" dirty="0" smtClean="0">
                        <a:solidFill>
                          <a:schemeClr val="dk1"/>
                        </a:solidFill>
                        <a:latin typeface="+mn-lt"/>
                        <a:ea typeface="+mn-ea"/>
                        <a:cs typeface="+mn-cs"/>
                      </a:endParaRPr>
                    </a:p>
                  </a:txBody>
                  <a:tcPr anchor="ctr"/>
                </a:tc>
              </a:tr>
            </a:tbl>
          </a:graphicData>
        </a:graphic>
      </p:graphicFrame>
      <p:sp>
        <p:nvSpPr>
          <p:cNvPr id="9" name="Rectangle 8"/>
          <p:cNvSpPr/>
          <p:nvPr/>
        </p:nvSpPr>
        <p:spPr>
          <a:xfrm>
            <a:off x="357126" y="5214950"/>
            <a:ext cx="8786874" cy="1477328"/>
          </a:xfrm>
          <a:prstGeom prst="rect">
            <a:avLst/>
          </a:prstGeom>
        </p:spPr>
        <p:txBody>
          <a:bodyPr wrap="square">
            <a:spAutoFit/>
          </a:bodyPr>
          <a:lstStyle/>
          <a:p>
            <a:pPr algn="l" rtl="0"/>
            <a:r>
              <a:rPr lang="fr-FR" dirty="0" smtClean="0">
                <a:solidFill>
                  <a:schemeClr val="bg1"/>
                </a:solidFill>
              </a:rPr>
              <a:t>Edward SAPIR (1884-1939)</a:t>
            </a:r>
            <a:br>
              <a:rPr lang="fr-FR" dirty="0" smtClean="0">
                <a:solidFill>
                  <a:schemeClr val="bg1"/>
                </a:solidFill>
              </a:rPr>
            </a:br>
            <a:r>
              <a:rPr lang="fr-FR" dirty="0" smtClean="0">
                <a:solidFill>
                  <a:schemeClr val="bg1"/>
                </a:solidFill>
              </a:rPr>
              <a:t>Ruth BENEDICT (1887-1948)</a:t>
            </a:r>
            <a:br>
              <a:rPr lang="fr-FR" dirty="0" smtClean="0">
                <a:solidFill>
                  <a:schemeClr val="bg1"/>
                </a:solidFill>
              </a:rPr>
            </a:br>
            <a:r>
              <a:rPr lang="fr-FR" dirty="0" smtClean="0">
                <a:solidFill>
                  <a:schemeClr val="bg1"/>
                </a:solidFill>
              </a:rPr>
              <a:t>Margaret MEAD (1901-1978) </a:t>
            </a:r>
            <a:br>
              <a:rPr lang="fr-FR" dirty="0" smtClean="0">
                <a:solidFill>
                  <a:schemeClr val="bg1"/>
                </a:solidFill>
              </a:rPr>
            </a:br>
            <a:r>
              <a:rPr lang="fr-FR" dirty="0" smtClean="0">
                <a:solidFill>
                  <a:schemeClr val="bg1"/>
                </a:solidFill>
              </a:rPr>
              <a:t>Bronislaw MALINOWSKI (1884-1942)</a:t>
            </a:r>
            <a:br>
              <a:rPr lang="fr-FR" dirty="0" smtClean="0">
                <a:solidFill>
                  <a:schemeClr val="bg1"/>
                </a:solidFill>
              </a:rPr>
            </a:br>
            <a:r>
              <a:rPr lang="fr-FR" dirty="0" smtClean="0">
                <a:solidFill>
                  <a:schemeClr val="bg1"/>
                </a:solidFill>
              </a:rPr>
              <a:t>[de Pologne à Londres puis Yale]</a:t>
            </a:r>
            <a:endParaRPr lang="fr-FR"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1000" fill="hold"/>
                                        <p:tgtEl>
                                          <p:spTgt spid="9"/>
                                        </p:tgtEl>
                                        <p:attrNameLst>
                                          <p:attrName>ppt_x</p:attrName>
                                        </p:attrNameLst>
                                      </p:cBhvr>
                                      <p:tavLst>
                                        <p:tav tm="0">
                                          <p:val>
                                            <p:strVal val="#ppt_x-.2"/>
                                          </p:val>
                                        </p:tav>
                                        <p:tav tm="100000">
                                          <p:val>
                                            <p:strVal val="#ppt_x"/>
                                          </p:val>
                                        </p:tav>
                                      </p:tavLst>
                                    </p:anim>
                                    <p:anim calcmode="lin" valueType="num">
                                      <p:cBhvr>
                                        <p:cTn id="34"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5400" dirty="0" smtClean="0">
                <a:cs typeface="MCS Jeddah S_I Flay." pitchFamily="2" charset="-78"/>
              </a:rPr>
              <a:t>جذور </a:t>
            </a:r>
            <a:r>
              <a:rPr lang="ar-DZ" sz="5400" dirty="0" err="1" smtClean="0">
                <a:cs typeface="MCS Jeddah S_I Flay." pitchFamily="2" charset="-78"/>
              </a:rPr>
              <a:t>الأنثروبولوجيا</a:t>
            </a:r>
            <a:r>
              <a:rPr lang="ar-DZ" sz="5400" dirty="0" smtClean="0">
                <a:cs typeface="MCS Jeddah S_I Flay." pitchFamily="2" charset="-78"/>
              </a:rPr>
              <a:t> الثقافية</a:t>
            </a:r>
            <a:endParaRPr lang="en-US" sz="5400" dirty="0" smtClean="0">
              <a:cs typeface="MCS Jeddah S_I Flay." pitchFamily="2" charset="-78"/>
            </a:endParaRPr>
          </a:p>
        </p:txBody>
      </p:sp>
      <p:sp>
        <p:nvSpPr>
          <p:cNvPr id="11" name="Rectangle 10"/>
          <p:cNvSpPr/>
          <p:nvPr/>
        </p:nvSpPr>
        <p:spPr>
          <a:xfrm>
            <a:off x="4429124" y="1142984"/>
            <a:ext cx="3786214" cy="584775"/>
          </a:xfrm>
          <a:prstGeom prst="rect">
            <a:avLst/>
          </a:prstGeom>
        </p:spPr>
        <p:txBody>
          <a:bodyPr wrap="square">
            <a:spAutoFit/>
          </a:bodyPr>
          <a:lstStyle/>
          <a:p>
            <a:pPr marL="514350" lvl="0" indent="-514350">
              <a:buFont typeface="Wingdings" pitchFamily="2" charset="2"/>
              <a:buChar char="v"/>
            </a:pPr>
            <a:r>
              <a:rPr lang="ar-DZ" sz="3200" b="1" dirty="0" smtClean="0"/>
              <a:t>المرحلة الثالثة</a:t>
            </a:r>
            <a:r>
              <a:rPr lang="ar-DZ" sz="3200" b="1" i="1" dirty="0" smtClean="0"/>
              <a:t>:</a:t>
            </a:r>
            <a:endParaRPr lang="en-US" sz="3200" b="1" dirty="0"/>
          </a:p>
        </p:txBody>
      </p:sp>
      <p:graphicFrame>
        <p:nvGraphicFramePr>
          <p:cNvPr id="8" name="Tableau 7"/>
          <p:cNvGraphicFramePr>
            <a:graphicFrameLocks noGrp="1"/>
          </p:cNvGraphicFramePr>
          <p:nvPr/>
        </p:nvGraphicFramePr>
        <p:xfrm>
          <a:off x="428596" y="1928802"/>
          <a:ext cx="8429684" cy="2857520"/>
        </p:xfrm>
        <a:graphic>
          <a:graphicData uri="http://schemas.openxmlformats.org/drawingml/2006/table">
            <a:tbl>
              <a:tblPr rtl="1" firstRow="1" bandRow="1">
                <a:tableStyleId>{5C22544A-7EE6-4342-B048-85BDC9FD1C3A}</a:tableStyleId>
              </a:tblPr>
              <a:tblGrid>
                <a:gridCol w="2987488"/>
                <a:gridCol w="5442196"/>
              </a:tblGrid>
              <a:tr h="649436">
                <a:tc>
                  <a:txBody>
                    <a:bodyPr/>
                    <a:lstStyle/>
                    <a:p>
                      <a:pPr algn="ctr" rtl="1"/>
                      <a:r>
                        <a:rPr lang="ar-DZ" sz="2400" dirty="0" smtClean="0">
                          <a:solidFill>
                            <a:schemeClr val="bg1"/>
                          </a:solidFill>
                        </a:rPr>
                        <a:t>مـــــــــــــــداها</a:t>
                      </a:r>
                      <a:endParaRPr lang="ar-DZ" sz="2400" dirty="0">
                        <a:solidFill>
                          <a:schemeClr val="bg1"/>
                        </a:solidFill>
                      </a:endParaRPr>
                    </a:p>
                  </a:txBody>
                  <a:tcPr anchor="ctr"/>
                </a:tc>
                <a:tc>
                  <a:txBody>
                    <a:bodyPr/>
                    <a:lstStyle/>
                    <a:p>
                      <a:pPr algn="ctr" rtl="1"/>
                      <a:r>
                        <a:rPr lang="ar-DZ" sz="2400" dirty="0" smtClean="0">
                          <a:solidFill>
                            <a:schemeClr val="bg1"/>
                          </a:solidFill>
                        </a:rPr>
                        <a:t>مميزاتـــــــــــها</a:t>
                      </a:r>
                      <a:endParaRPr lang="ar-DZ" sz="2400" dirty="0">
                        <a:solidFill>
                          <a:schemeClr val="bg1"/>
                        </a:solidFill>
                      </a:endParaRPr>
                    </a:p>
                  </a:txBody>
                  <a:tcPr anchor="ctr"/>
                </a:tc>
              </a:tr>
              <a:tr h="2208084">
                <a:tc>
                  <a:txBody>
                    <a:bodyPr/>
                    <a:lstStyle/>
                    <a:p>
                      <a:pPr algn="ctr" rtl="1"/>
                      <a:r>
                        <a:rPr kumimoji="0" lang="ar-DZ" sz="2000" b="1" kern="1200" dirty="0" smtClean="0">
                          <a:solidFill>
                            <a:schemeClr val="dk1"/>
                          </a:solidFill>
                          <a:latin typeface="+mn-lt"/>
                          <a:ea typeface="+mn-ea"/>
                          <a:cs typeface="+mn-cs"/>
                        </a:rPr>
                        <a:t>تقع ما بين (1915- 1930 </a:t>
                      </a:r>
                      <a:r>
                        <a:rPr kumimoji="0" lang="ar-DZ" sz="2000" b="1" kern="1200" dirty="0" err="1" smtClean="0">
                          <a:solidFill>
                            <a:schemeClr val="dk1"/>
                          </a:solidFill>
                          <a:latin typeface="+mn-lt"/>
                          <a:ea typeface="+mn-ea"/>
                          <a:cs typeface="+mn-cs"/>
                        </a:rPr>
                        <a:t>م</a:t>
                      </a:r>
                      <a:r>
                        <a:rPr kumimoji="0" lang="ar-DZ" sz="2000" b="1" kern="1200" dirty="0" smtClean="0">
                          <a:solidFill>
                            <a:schemeClr val="dk1"/>
                          </a:solidFill>
                          <a:latin typeface="+mn-lt"/>
                          <a:ea typeface="+mn-ea"/>
                          <a:cs typeface="+mn-cs"/>
                        </a:rPr>
                        <a:t>)</a:t>
                      </a:r>
                      <a:endParaRPr lang="ar-DZ" sz="3200" b="1" dirty="0"/>
                    </a:p>
                  </a:txBody>
                  <a:tcPr anchor="ctr"/>
                </a:tc>
                <a:tc>
                  <a:txBody>
                    <a:bodyPr/>
                    <a:lstStyle/>
                    <a:p>
                      <a:pPr rtl="1">
                        <a:buFont typeface="Wingdings" pitchFamily="2" charset="2"/>
                        <a:buChar char="§"/>
                      </a:pPr>
                      <a:r>
                        <a:rPr kumimoji="0" lang="ar-DZ" sz="2400" b="0" kern="1200" dirty="0" smtClean="0">
                          <a:solidFill>
                            <a:schemeClr val="dk1"/>
                          </a:solidFill>
                          <a:latin typeface="+mn-lt"/>
                          <a:ea typeface="+mn-ea"/>
                          <a:cs typeface="+mn-cs"/>
                        </a:rPr>
                        <a:t>تعدّ فترة الازدهار</a:t>
                      </a:r>
                      <a:r>
                        <a:rPr kumimoji="0" lang="ar-DZ" sz="3200" b="0" kern="1200" dirty="0" smtClean="0">
                          <a:solidFill>
                            <a:schemeClr val="dk1"/>
                          </a:solidFill>
                          <a:latin typeface="+mn-lt"/>
                          <a:ea typeface="+mn-ea"/>
                          <a:cs typeface="+mn-cs"/>
                        </a:rPr>
                        <a:t>.</a:t>
                      </a:r>
                    </a:p>
                    <a:p>
                      <a:pPr algn="just" rtl="1">
                        <a:buFont typeface="Wingdings" pitchFamily="2" charset="2"/>
                        <a:buChar char="§"/>
                      </a:pPr>
                      <a:r>
                        <a:rPr kumimoji="0" lang="ar-DZ" sz="2400" b="0" kern="1200" dirty="0" smtClean="0">
                          <a:solidFill>
                            <a:schemeClr val="dk1"/>
                          </a:solidFill>
                          <a:latin typeface="+mn-lt"/>
                          <a:ea typeface="+mn-ea"/>
                          <a:cs typeface="+mn-cs"/>
                        </a:rPr>
                        <a:t>تميّزت بكثرة البحوث والمناقشات في القضايا التي تدخل في صلب علم </a:t>
                      </a:r>
                      <a:r>
                        <a:rPr kumimoji="0" lang="ar-DZ" sz="2400" b="0" kern="1200" dirty="0" err="1" smtClean="0">
                          <a:solidFill>
                            <a:schemeClr val="dk1"/>
                          </a:solidFill>
                          <a:latin typeface="+mn-lt"/>
                          <a:ea typeface="+mn-ea"/>
                          <a:cs typeface="+mn-cs"/>
                        </a:rPr>
                        <a:t>الأنثربولوجيا</a:t>
                      </a:r>
                      <a:r>
                        <a:rPr kumimoji="0" lang="ar-DZ" sz="2400" b="0" kern="1200" dirty="0" smtClean="0">
                          <a:solidFill>
                            <a:schemeClr val="dk1"/>
                          </a:solidFill>
                          <a:latin typeface="+mn-lt"/>
                          <a:ea typeface="+mn-ea"/>
                          <a:cs typeface="+mn-cs"/>
                        </a:rPr>
                        <a:t> الثقافية.</a:t>
                      </a:r>
                    </a:p>
                  </a:txBody>
                  <a:tcPr anchor="ctr"/>
                </a:tc>
              </a:tr>
            </a:tbl>
          </a:graphicData>
        </a:graphic>
      </p:graphicFrame>
      <p:sp>
        <p:nvSpPr>
          <p:cNvPr id="15362" name="Rectangle 2"/>
          <p:cNvSpPr>
            <a:spLocks noChangeArrowheads="1"/>
          </p:cNvSpPr>
          <p:nvPr/>
        </p:nvSpPr>
        <p:spPr bwMode="auto">
          <a:xfrm>
            <a:off x="0" y="5286388"/>
            <a:ext cx="8286776" cy="14927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ar-DZ" sz="1300" b="1" i="0" u="none" strike="noStrike" cap="none" normalizeH="0" baseline="0" dirty="0" smtClean="0">
                <a:ln>
                  <a:noFill/>
                </a:ln>
                <a:solidFill>
                  <a:schemeClr val="bg1"/>
                </a:solidFill>
                <a:effectLst/>
                <a:latin typeface="Arial" pitchFamily="34" charset="0"/>
                <a:cs typeface="Arial" pitchFamily="34" charset="0"/>
              </a:rPr>
              <a:t>• Les Boasiens de la 1ère génération (Spier, Lowie, Herskovits) </a:t>
            </a:r>
            <a:r>
              <a:rPr kumimoji="0" lang="ar-DZ" sz="1300" i="0" u="none" strike="noStrike" cap="none" normalizeH="0" baseline="0" dirty="0" smtClean="0">
                <a:ln>
                  <a:noFill/>
                </a:ln>
                <a:solidFill>
                  <a:schemeClr val="bg1"/>
                </a:solidFill>
                <a:effectLst/>
                <a:latin typeface="Arial" pitchFamily="34" charset="0"/>
                <a:cs typeface="Arial" pitchFamily="34" charset="0"/>
              </a:rPr>
              <a:t>développent, dans les années 1920, des études sur la distribution géographique des traits culturels, des études d'aires culturelles </a:t>
            </a:r>
            <a:r>
              <a:rPr kumimoji="0" lang="ar-DZ" sz="1300" i="1" u="none" strike="noStrike" cap="none" normalizeH="0" baseline="0" dirty="0" smtClean="0">
                <a:ln>
                  <a:noFill/>
                </a:ln>
                <a:solidFill>
                  <a:schemeClr val="bg1"/>
                </a:solidFill>
                <a:effectLst/>
                <a:latin typeface="Arial" pitchFamily="34" charset="0"/>
                <a:cs typeface="Arial" pitchFamily="34" charset="0"/>
              </a:rPr>
              <a:t>(culture area studies)</a:t>
            </a:r>
            <a:r>
              <a:rPr kumimoji="0" lang="ar-DZ" sz="1300" i="0" u="none" strike="noStrike" cap="none" normalizeH="0" baseline="0" dirty="0" smtClean="0">
                <a:ln>
                  <a:noFill/>
                </a:ln>
                <a:solidFill>
                  <a:schemeClr val="bg1"/>
                </a:solidFill>
                <a:effectLst/>
                <a:latin typeface="Arial" pitchFamily="34" charset="0"/>
                <a:cs typeface="Arial" pitchFamily="34" charset="0"/>
              </a:rPr>
              <a:t>, et ils définissent la culture comme un inventaire ou un répertoire d'objets et de traits de comportement.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ar-DZ" sz="1300" i="0" u="none" strike="noStrike" cap="none" normalizeH="0" baseline="0" dirty="0" smtClean="0">
                <a:ln>
                  <a:noFill/>
                </a:ln>
                <a:solidFill>
                  <a:schemeClr val="bg1"/>
                </a:solidFill>
                <a:effectLst/>
                <a:latin typeface="Arial" pitchFamily="34" charset="0"/>
                <a:cs typeface="Arial" pitchFamily="34" charset="0"/>
              </a:rPr>
              <a:t>• </a:t>
            </a:r>
            <a:r>
              <a:rPr kumimoji="0" lang="ar-DZ" sz="1300" b="1" i="0" u="none" strike="noStrike" cap="none" normalizeH="0" baseline="0" dirty="0" smtClean="0">
                <a:ln>
                  <a:noFill/>
                </a:ln>
                <a:solidFill>
                  <a:schemeClr val="bg1"/>
                </a:solidFill>
                <a:effectLst/>
                <a:latin typeface="Arial" pitchFamily="34" charset="0"/>
                <a:cs typeface="Arial" pitchFamily="34" charset="0"/>
              </a:rPr>
              <a:t>Les Boasiens de la 2ème génération (Sapir, Benedict, Mead et d'autres), </a:t>
            </a:r>
            <a:r>
              <a:rPr kumimoji="0" lang="ar-DZ" sz="1300" i="0" u="none" strike="noStrike" cap="none" normalizeH="0" baseline="0" dirty="0" smtClean="0">
                <a:ln>
                  <a:noFill/>
                </a:ln>
                <a:solidFill>
                  <a:schemeClr val="bg1"/>
                </a:solidFill>
                <a:effectLst/>
                <a:latin typeface="Arial" pitchFamily="34" charset="0"/>
                <a:cs typeface="Arial" pitchFamily="34" charset="0"/>
              </a:rPr>
              <a:t>qui représentent l'école </a:t>
            </a:r>
            <a:r>
              <a:rPr kumimoji="0" lang="ar-DZ" sz="1300" i="1" u="none" strike="noStrike" cap="none" normalizeH="0" baseline="0" dirty="0" smtClean="0">
                <a:ln>
                  <a:noFill/>
                </a:ln>
                <a:solidFill>
                  <a:schemeClr val="bg1"/>
                </a:solidFill>
                <a:effectLst/>
                <a:latin typeface="Arial" pitchFamily="34" charset="0"/>
                <a:cs typeface="Arial" pitchFamily="34" charset="0"/>
              </a:rPr>
              <a:t>Culture and personality</a:t>
            </a:r>
            <a:r>
              <a:rPr kumimoji="0" lang="ar-DZ" sz="1300" i="0" u="none" strike="noStrike" cap="none" normalizeH="0" baseline="0" dirty="0" smtClean="0">
                <a:ln>
                  <a:noFill/>
                </a:ln>
                <a:solidFill>
                  <a:schemeClr val="bg1"/>
                </a:solidFill>
                <a:effectLst/>
                <a:latin typeface="Arial" pitchFamily="34" charset="0"/>
                <a:cs typeface="Arial" pitchFamily="34" charset="0"/>
              </a:rPr>
              <a:t> dans l'anthropologie culturelle américaine, définissent la culture en termes de code et de règles, structures symboliques et systèmes de signes. Ils sont profondément influencés par Freud et la psychanalyse.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5362"/>
                                        </p:tgtEl>
                                        <p:attrNameLst>
                                          <p:attrName>style.visibility</p:attrName>
                                        </p:attrNameLst>
                                      </p:cBhvr>
                                      <p:to>
                                        <p:strVal val="visible"/>
                                      </p:to>
                                    </p:set>
                                    <p:anim calcmode="lin" valueType="num">
                                      <p:cBhvr>
                                        <p:cTn id="33" dur="1000" fill="hold"/>
                                        <p:tgtEl>
                                          <p:spTgt spid="15362"/>
                                        </p:tgtEl>
                                        <p:attrNameLst>
                                          <p:attrName>ppt_x</p:attrName>
                                        </p:attrNameLst>
                                      </p:cBhvr>
                                      <p:tavLst>
                                        <p:tav tm="0">
                                          <p:val>
                                            <p:strVal val="#ppt_x-.2"/>
                                          </p:val>
                                        </p:tav>
                                        <p:tav tm="100000">
                                          <p:val>
                                            <p:strVal val="#ppt_x"/>
                                          </p:val>
                                        </p:tav>
                                      </p:tavLst>
                                    </p:anim>
                                    <p:anim calcmode="lin" valueType="num">
                                      <p:cBhvr>
                                        <p:cTn id="34" dur="1000" fill="hold"/>
                                        <p:tgtEl>
                                          <p:spTgt spid="1536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53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5400" dirty="0" smtClean="0">
                <a:cs typeface="MCS Jeddah S_I Flay." pitchFamily="2" charset="-78"/>
              </a:rPr>
              <a:t>جذور </a:t>
            </a:r>
            <a:r>
              <a:rPr lang="ar-DZ" sz="5400" dirty="0" err="1" smtClean="0">
                <a:cs typeface="MCS Jeddah S_I Flay." pitchFamily="2" charset="-78"/>
              </a:rPr>
              <a:t>الأنثروبولوجيا</a:t>
            </a:r>
            <a:r>
              <a:rPr lang="ar-DZ" sz="5400" dirty="0" smtClean="0">
                <a:cs typeface="MCS Jeddah S_I Flay." pitchFamily="2" charset="-78"/>
              </a:rPr>
              <a:t> الثقافية</a:t>
            </a:r>
            <a:endParaRPr lang="en-US" sz="5400" dirty="0" smtClean="0">
              <a:cs typeface="MCS Jeddah S_I Flay." pitchFamily="2" charset="-78"/>
            </a:endParaRPr>
          </a:p>
        </p:txBody>
      </p:sp>
      <p:sp>
        <p:nvSpPr>
          <p:cNvPr id="11" name="Rectangle 10"/>
          <p:cNvSpPr/>
          <p:nvPr/>
        </p:nvSpPr>
        <p:spPr>
          <a:xfrm>
            <a:off x="4429124" y="1142984"/>
            <a:ext cx="3786214" cy="584775"/>
          </a:xfrm>
          <a:prstGeom prst="rect">
            <a:avLst/>
          </a:prstGeom>
        </p:spPr>
        <p:txBody>
          <a:bodyPr wrap="square">
            <a:spAutoFit/>
          </a:bodyPr>
          <a:lstStyle/>
          <a:p>
            <a:pPr marL="514350" lvl="0" indent="-514350">
              <a:buFont typeface="Wingdings" pitchFamily="2" charset="2"/>
              <a:buChar char="v"/>
            </a:pPr>
            <a:r>
              <a:rPr lang="ar-DZ" sz="3200" b="1" dirty="0" smtClean="0"/>
              <a:t>المرحلة الرابعة</a:t>
            </a:r>
            <a:r>
              <a:rPr lang="ar-DZ" sz="3200" b="1" i="1" dirty="0" smtClean="0"/>
              <a:t>:</a:t>
            </a:r>
            <a:endParaRPr lang="en-US" sz="3200" b="1" dirty="0"/>
          </a:p>
        </p:txBody>
      </p:sp>
      <p:graphicFrame>
        <p:nvGraphicFramePr>
          <p:cNvPr id="8" name="Tableau 7"/>
          <p:cNvGraphicFramePr>
            <a:graphicFrameLocks noGrp="1"/>
          </p:cNvGraphicFramePr>
          <p:nvPr/>
        </p:nvGraphicFramePr>
        <p:xfrm>
          <a:off x="428596" y="1928802"/>
          <a:ext cx="8429684" cy="2857520"/>
        </p:xfrm>
        <a:graphic>
          <a:graphicData uri="http://schemas.openxmlformats.org/drawingml/2006/table">
            <a:tbl>
              <a:tblPr rtl="1" firstRow="1" bandRow="1">
                <a:tableStyleId>{5C22544A-7EE6-4342-B048-85BDC9FD1C3A}</a:tableStyleId>
              </a:tblPr>
              <a:tblGrid>
                <a:gridCol w="2987488"/>
                <a:gridCol w="5442196"/>
              </a:tblGrid>
              <a:tr h="649436">
                <a:tc>
                  <a:txBody>
                    <a:bodyPr/>
                    <a:lstStyle/>
                    <a:p>
                      <a:pPr algn="ctr" rtl="1"/>
                      <a:r>
                        <a:rPr lang="ar-DZ" sz="2400" dirty="0" smtClean="0">
                          <a:solidFill>
                            <a:schemeClr val="bg1"/>
                          </a:solidFill>
                        </a:rPr>
                        <a:t>مـــــــــــــــداها</a:t>
                      </a:r>
                      <a:endParaRPr lang="ar-DZ" sz="2400" dirty="0">
                        <a:solidFill>
                          <a:schemeClr val="bg1"/>
                        </a:solidFill>
                      </a:endParaRPr>
                    </a:p>
                  </a:txBody>
                  <a:tcPr anchor="ctr"/>
                </a:tc>
                <a:tc>
                  <a:txBody>
                    <a:bodyPr/>
                    <a:lstStyle/>
                    <a:p>
                      <a:pPr algn="ctr" rtl="1"/>
                      <a:r>
                        <a:rPr lang="ar-DZ" sz="2400" dirty="0" smtClean="0">
                          <a:solidFill>
                            <a:schemeClr val="bg1"/>
                          </a:solidFill>
                        </a:rPr>
                        <a:t>مميزاتـــــــــــها</a:t>
                      </a:r>
                      <a:endParaRPr lang="ar-DZ" sz="2400" dirty="0">
                        <a:solidFill>
                          <a:schemeClr val="bg1"/>
                        </a:solidFill>
                      </a:endParaRPr>
                    </a:p>
                  </a:txBody>
                  <a:tcPr anchor="ctr"/>
                </a:tc>
              </a:tr>
              <a:tr h="2208084">
                <a:tc>
                  <a:txBody>
                    <a:bodyPr/>
                    <a:lstStyle/>
                    <a:p>
                      <a:pPr algn="ctr" rtl="1"/>
                      <a:r>
                        <a:rPr kumimoji="0" lang="ar-DZ" sz="1800" b="1" kern="1200" dirty="0" smtClean="0">
                          <a:solidFill>
                            <a:schemeClr val="dk1"/>
                          </a:solidFill>
                          <a:latin typeface="+mn-lt"/>
                          <a:ea typeface="+mn-ea"/>
                          <a:cs typeface="+mn-cs"/>
                        </a:rPr>
                        <a:t>تقع ما بين (1930- 1940 </a:t>
                      </a:r>
                      <a:r>
                        <a:rPr kumimoji="0" lang="ar-DZ" sz="1800" b="1" kern="1200" dirty="0" err="1" smtClean="0">
                          <a:solidFill>
                            <a:schemeClr val="dk1"/>
                          </a:solidFill>
                          <a:latin typeface="+mn-lt"/>
                          <a:ea typeface="+mn-ea"/>
                          <a:cs typeface="+mn-cs"/>
                        </a:rPr>
                        <a:t>م</a:t>
                      </a:r>
                      <a:r>
                        <a:rPr kumimoji="0" lang="ar-DZ" sz="1800" b="1" kern="1200" dirty="0" smtClean="0">
                          <a:solidFill>
                            <a:schemeClr val="dk1"/>
                          </a:solidFill>
                          <a:latin typeface="+mn-lt"/>
                          <a:ea typeface="+mn-ea"/>
                          <a:cs typeface="+mn-cs"/>
                        </a:rPr>
                        <a:t>)</a:t>
                      </a:r>
                      <a:endParaRPr lang="ar-DZ" sz="3200" b="1" dirty="0"/>
                    </a:p>
                  </a:txBody>
                  <a:tcPr anchor="ctr"/>
                </a:tc>
                <a:tc>
                  <a:txBody>
                    <a:bodyPr/>
                    <a:lstStyle/>
                    <a:p>
                      <a:pPr rtl="1">
                        <a:buFont typeface="Wingdings" pitchFamily="2" charset="2"/>
                        <a:buChar char="§"/>
                      </a:pPr>
                      <a:r>
                        <a:rPr kumimoji="0" lang="ar-DZ" sz="1800" kern="1200" dirty="0" smtClean="0">
                          <a:solidFill>
                            <a:schemeClr val="dk1"/>
                          </a:solidFill>
                          <a:latin typeface="+mn-lt"/>
                          <a:ea typeface="+mn-ea"/>
                          <a:cs typeface="+mn-cs"/>
                        </a:rPr>
                        <a:t>أطلق عليها الفترة التوسّعية</a:t>
                      </a:r>
                      <a:r>
                        <a:rPr kumimoji="0" lang="ar-DZ" sz="3200" b="0" kern="1200" dirty="0" smtClean="0">
                          <a:solidFill>
                            <a:schemeClr val="dk1"/>
                          </a:solidFill>
                          <a:latin typeface="+mn-lt"/>
                          <a:ea typeface="+mn-ea"/>
                          <a:cs typeface="+mn-cs"/>
                        </a:rPr>
                        <a:t>.</a:t>
                      </a:r>
                    </a:p>
                    <a:p>
                      <a:pPr algn="just" rtl="1">
                        <a:buFont typeface="Wingdings" pitchFamily="2" charset="2"/>
                        <a:buChar char="§"/>
                      </a:pPr>
                      <a:r>
                        <a:rPr kumimoji="0" lang="ar-DZ" sz="1800" kern="1200" dirty="0" smtClean="0">
                          <a:solidFill>
                            <a:schemeClr val="dk1"/>
                          </a:solidFill>
                          <a:latin typeface="+mn-lt"/>
                          <a:ea typeface="+mn-ea"/>
                          <a:cs typeface="+mn-cs"/>
                        </a:rPr>
                        <a:t>تميّزت باعتراف الجامعات الأمريكية والأوروبية </a:t>
                      </a:r>
                      <a:r>
                        <a:rPr kumimoji="0" lang="ar-DZ" sz="1800" kern="1200" dirty="0" err="1" smtClean="0">
                          <a:solidFill>
                            <a:schemeClr val="dk1"/>
                          </a:solidFill>
                          <a:latin typeface="+mn-lt"/>
                          <a:ea typeface="+mn-ea"/>
                          <a:cs typeface="+mn-cs"/>
                        </a:rPr>
                        <a:t>بالأنثروبولوجيا</a:t>
                      </a:r>
                      <a:r>
                        <a:rPr kumimoji="0" lang="ar-DZ" sz="1800" kern="1200" dirty="0" smtClean="0">
                          <a:solidFill>
                            <a:schemeClr val="dk1"/>
                          </a:solidFill>
                          <a:latin typeface="+mn-lt"/>
                          <a:ea typeface="+mn-ea"/>
                          <a:cs typeface="+mn-cs"/>
                        </a:rPr>
                        <a:t> الثقافية كعلم خاص في إطار </a:t>
                      </a:r>
                      <a:r>
                        <a:rPr kumimoji="0" lang="ar-DZ" sz="1800" kern="1200" dirty="0" err="1" smtClean="0">
                          <a:solidFill>
                            <a:schemeClr val="dk1"/>
                          </a:solidFill>
                          <a:latin typeface="+mn-lt"/>
                          <a:ea typeface="+mn-ea"/>
                          <a:cs typeface="+mn-cs"/>
                        </a:rPr>
                        <a:t>الأنثروبولوجية</a:t>
                      </a:r>
                      <a:r>
                        <a:rPr kumimoji="0" lang="ar-DZ" sz="1800" kern="1200" dirty="0" smtClean="0">
                          <a:solidFill>
                            <a:schemeClr val="dk1"/>
                          </a:solidFill>
                          <a:latin typeface="+mn-lt"/>
                          <a:ea typeface="+mn-ea"/>
                          <a:cs typeface="+mn-cs"/>
                        </a:rPr>
                        <a:t> العامة</a:t>
                      </a:r>
                      <a:r>
                        <a:rPr kumimoji="0" lang="ar-DZ" sz="2400" b="0" kern="1200" dirty="0" smtClean="0">
                          <a:solidFill>
                            <a:schemeClr val="dk1"/>
                          </a:solidFill>
                          <a:latin typeface="+mn-lt"/>
                          <a:ea typeface="+mn-ea"/>
                          <a:cs typeface="+mn-cs"/>
                        </a:rPr>
                        <a:t>.</a:t>
                      </a:r>
                    </a:p>
                    <a:p>
                      <a:pPr algn="just" rtl="1">
                        <a:buFont typeface="Wingdings" pitchFamily="2" charset="2"/>
                        <a:buChar char="§"/>
                      </a:pPr>
                      <a:r>
                        <a:rPr kumimoji="0" lang="ar-DZ" sz="1800" kern="1200" dirty="0" smtClean="0">
                          <a:solidFill>
                            <a:schemeClr val="dk1"/>
                          </a:solidFill>
                          <a:latin typeface="+mn-lt"/>
                          <a:ea typeface="+mn-ea"/>
                          <a:cs typeface="+mn-cs"/>
                        </a:rPr>
                        <a:t>وظهرت في هذه الفترة النظرية (التكاملية).</a:t>
                      </a:r>
                    </a:p>
                    <a:p>
                      <a:pPr algn="just" rtl="1">
                        <a:buFont typeface="Wingdings" pitchFamily="2" charset="2"/>
                        <a:buChar char="§"/>
                      </a:pPr>
                      <a:endParaRPr kumimoji="0" lang="ar-DZ" sz="2400" b="0" kern="1200" dirty="0" smtClean="0">
                        <a:solidFill>
                          <a:schemeClr val="dk1"/>
                        </a:solidFill>
                        <a:latin typeface="+mn-lt"/>
                        <a:ea typeface="+mn-ea"/>
                        <a:cs typeface="+mn-cs"/>
                      </a:endParaRPr>
                    </a:p>
                  </a:txBody>
                  <a:tcPr anchor="ctr"/>
                </a:tc>
              </a:tr>
            </a:tbl>
          </a:graphicData>
        </a:graphic>
      </p:graphicFrame>
      <p:sp>
        <p:nvSpPr>
          <p:cNvPr id="20481" name="Rectangle 1"/>
          <p:cNvSpPr>
            <a:spLocks noChangeArrowheads="1"/>
          </p:cNvSpPr>
          <p:nvPr/>
        </p:nvSpPr>
        <p:spPr bwMode="auto">
          <a:xfrm>
            <a:off x="142844" y="5286388"/>
            <a:ext cx="814393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Low" defTabSz="914400" rtl="1" eaLnBrk="1" fontAlgn="base" latinLnBrk="0" hangingPunct="1">
              <a:lnSpc>
                <a:spcPct val="100000"/>
              </a:lnSpc>
              <a:spcBef>
                <a:spcPct val="0"/>
              </a:spcBef>
              <a:spcAft>
                <a:spcPct val="0"/>
              </a:spcAft>
              <a:buClrTx/>
              <a:buSzTx/>
              <a:buFontTx/>
              <a:buNone/>
              <a:tabLst/>
            </a:pPr>
            <a:r>
              <a:rPr kumimoji="0" lang="ar-D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جوهر الثقافة هو في حقيقة الأمر، ليس إلاّ تفاعل الأفراد في المجتمع بعضهم مع بعض، وما ينجم عن هذا التفاعل من علاقات ومشاعر وطرائق حياتية مشتركة .</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20481"/>
                                        </p:tgtEl>
                                        <p:attrNameLst>
                                          <p:attrName>style.visibility</p:attrName>
                                        </p:attrNameLst>
                                      </p:cBhvr>
                                      <p:to>
                                        <p:strVal val="visible"/>
                                      </p:to>
                                    </p:set>
                                    <p:anim calcmode="lin" valueType="num">
                                      <p:cBhvr>
                                        <p:cTn id="33" dur="1000" fill="hold"/>
                                        <p:tgtEl>
                                          <p:spTgt spid="20481"/>
                                        </p:tgtEl>
                                        <p:attrNameLst>
                                          <p:attrName>ppt_x</p:attrName>
                                        </p:attrNameLst>
                                      </p:cBhvr>
                                      <p:tavLst>
                                        <p:tav tm="0">
                                          <p:val>
                                            <p:strVal val="#ppt_x-.2"/>
                                          </p:val>
                                        </p:tav>
                                        <p:tav tm="100000">
                                          <p:val>
                                            <p:strVal val="#ppt_x"/>
                                          </p:val>
                                        </p:tav>
                                      </p:tavLst>
                                    </p:anim>
                                    <p:anim calcmode="lin" valueType="num">
                                      <p:cBhvr>
                                        <p:cTn id="34" dur="1000" fill="hold"/>
                                        <p:tgtEl>
                                          <p:spTgt spid="20481"/>
                                        </p:tgtEl>
                                        <p:attrNameLst>
                                          <p:attrName>ppt_y</p:attrName>
                                        </p:attrNameLst>
                                      </p:cBhvr>
                                      <p:tavLst>
                                        <p:tav tm="0">
                                          <p:val>
                                            <p:strVal val="#ppt_y"/>
                                          </p:val>
                                        </p:tav>
                                        <p:tav tm="100000">
                                          <p:val>
                                            <p:strVal val="#ppt_y"/>
                                          </p:val>
                                        </p:tav>
                                      </p:tavLst>
                                    </p:anim>
                                    <p:animEffect transition="in" filter="wipe(right)" prLst="gradientSize: 0.1">
                                      <p:cBhvr>
                                        <p:cTn id="35" dur="1000"/>
                                        <p:tgtEl>
                                          <p:spTgt spid="204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204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71414"/>
            <a:ext cx="8077200" cy="928694"/>
          </a:xfrm>
        </p:spPr>
        <p:txBody>
          <a:bodyPr>
            <a:noAutofit/>
          </a:bodyPr>
          <a:lstStyle/>
          <a:p>
            <a:pPr lvl="0" algn="ctr"/>
            <a:r>
              <a:rPr lang="ar-DZ" sz="5400" dirty="0" smtClean="0">
                <a:cs typeface="MCS Jeddah S_I Flay." pitchFamily="2" charset="-78"/>
              </a:rPr>
              <a:t>جذور </a:t>
            </a:r>
            <a:r>
              <a:rPr lang="ar-DZ" sz="5400" dirty="0" err="1" smtClean="0">
                <a:cs typeface="MCS Jeddah S_I Flay." pitchFamily="2" charset="-78"/>
              </a:rPr>
              <a:t>الأنثروبولوجيا</a:t>
            </a:r>
            <a:r>
              <a:rPr lang="ar-DZ" sz="5400" dirty="0" smtClean="0">
                <a:cs typeface="MCS Jeddah S_I Flay." pitchFamily="2" charset="-78"/>
              </a:rPr>
              <a:t> الثقافية</a:t>
            </a:r>
            <a:endParaRPr lang="en-US" sz="5400" dirty="0" smtClean="0">
              <a:cs typeface="MCS Jeddah S_I Flay." pitchFamily="2" charset="-78"/>
            </a:endParaRPr>
          </a:p>
        </p:txBody>
      </p:sp>
      <p:sp>
        <p:nvSpPr>
          <p:cNvPr id="11" name="Rectangle 10"/>
          <p:cNvSpPr/>
          <p:nvPr/>
        </p:nvSpPr>
        <p:spPr>
          <a:xfrm>
            <a:off x="3786182" y="1142984"/>
            <a:ext cx="4429156" cy="584775"/>
          </a:xfrm>
          <a:prstGeom prst="rect">
            <a:avLst/>
          </a:prstGeom>
        </p:spPr>
        <p:txBody>
          <a:bodyPr wrap="square">
            <a:spAutoFit/>
          </a:bodyPr>
          <a:lstStyle/>
          <a:p>
            <a:pPr marL="514350" lvl="0" indent="-514350">
              <a:buFont typeface="Wingdings" pitchFamily="2" charset="2"/>
              <a:buChar char="v"/>
            </a:pPr>
            <a:r>
              <a:rPr lang="ar-DZ" sz="3200" b="1" dirty="0" smtClean="0"/>
              <a:t>المرحلة الخامسة</a:t>
            </a:r>
            <a:r>
              <a:rPr lang="ar-DZ" sz="3200" b="1" i="1" dirty="0" smtClean="0"/>
              <a:t>:</a:t>
            </a:r>
            <a:endParaRPr lang="en-US" sz="3200" b="1" dirty="0"/>
          </a:p>
        </p:txBody>
      </p:sp>
      <p:graphicFrame>
        <p:nvGraphicFramePr>
          <p:cNvPr id="8" name="Tableau 7"/>
          <p:cNvGraphicFramePr>
            <a:graphicFrameLocks noGrp="1"/>
          </p:cNvGraphicFramePr>
          <p:nvPr/>
        </p:nvGraphicFramePr>
        <p:xfrm>
          <a:off x="214282" y="1928802"/>
          <a:ext cx="8786874" cy="2857520"/>
        </p:xfrm>
        <a:graphic>
          <a:graphicData uri="http://schemas.openxmlformats.org/drawingml/2006/table">
            <a:tbl>
              <a:tblPr rtl="1" firstRow="1" bandRow="1">
                <a:tableStyleId>{5C22544A-7EE6-4342-B048-85BDC9FD1C3A}</a:tableStyleId>
              </a:tblPr>
              <a:tblGrid>
                <a:gridCol w="2401706"/>
                <a:gridCol w="6385168"/>
              </a:tblGrid>
              <a:tr h="649436">
                <a:tc>
                  <a:txBody>
                    <a:bodyPr/>
                    <a:lstStyle/>
                    <a:p>
                      <a:pPr algn="ctr" rtl="1"/>
                      <a:r>
                        <a:rPr lang="ar-DZ" sz="2400" dirty="0" smtClean="0">
                          <a:solidFill>
                            <a:schemeClr val="bg1"/>
                          </a:solidFill>
                        </a:rPr>
                        <a:t>مـــــــــــــــداها</a:t>
                      </a:r>
                      <a:endParaRPr lang="ar-DZ" sz="2400" dirty="0">
                        <a:solidFill>
                          <a:schemeClr val="bg1"/>
                        </a:solidFill>
                      </a:endParaRPr>
                    </a:p>
                  </a:txBody>
                  <a:tcPr anchor="ctr"/>
                </a:tc>
                <a:tc>
                  <a:txBody>
                    <a:bodyPr/>
                    <a:lstStyle/>
                    <a:p>
                      <a:pPr algn="ctr" rtl="1"/>
                      <a:r>
                        <a:rPr lang="ar-DZ" sz="2400" dirty="0" smtClean="0">
                          <a:solidFill>
                            <a:schemeClr val="bg1"/>
                          </a:solidFill>
                        </a:rPr>
                        <a:t>مميزاتـــــــــــها</a:t>
                      </a:r>
                      <a:endParaRPr lang="ar-DZ" sz="2400" dirty="0">
                        <a:solidFill>
                          <a:schemeClr val="bg1"/>
                        </a:solidFill>
                      </a:endParaRPr>
                    </a:p>
                  </a:txBody>
                  <a:tcPr anchor="ctr"/>
                </a:tc>
              </a:tr>
              <a:tr h="2208084">
                <a:tc>
                  <a:txBody>
                    <a:bodyPr/>
                    <a:lstStyle/>
                    <a:p>
                      <a:pPr algn="ctr" rtl="1"/>
                      <a:r>
                        <a:rPr kumimoji="0" lang="ar-DZ" sz="1800" b="1" kern="1200" dirty="0" smtClean="0">
                          <a:solidFill>
                            <a:schemeClr val="dk1"/>
                          </a:solidFill>
                          <a:latin typeface="+mn-lt"/>
                          <a:ea typeface="+mn-ea"/>
                          <a:cs typeface="+mn-cs"/>
                        </a:rPr>
                        <a:t>الفترة المعاصرة التي بدأت منذ عام 1940</a:t>
                      </a:r>
                      <a:endParaRPr lang="ar-DZ" sz="3200" b="1" dirty="0"/>
                    </a:p>
                  </a:txBody>
                  <a:tcPr anchor="ctr"/>
                </a:tc>
                <a:tc>
                  <a:txBody>
                    <a:bodyPr/>
                    <a:lstStyle/>
                    <a:p>
                      <a:pPr rtl="1">
                        <a:buFont typeface="Wingdings" pitchFamily="2" charset="2"/>
                        <a:buChar char="§"/>
                      </a:pPr>
                      <a:r>
                        <a:rPr kumimoji="0" lang="ar-DZ" sz="1800" b="1" kern="1200" dirty="0" smtClean="0">
                          <a:solidFill>
                            <a:schemeClr val="dk1"/>
                          </a:solidFill>
                          <a:latin typeface="+mn-lt"/>
                          <a:ea typeface="+mn-ea"/>
                          <a:cs typeface="+mn-cs"/>
                        </a:rPr>
                        <a:t>تمتاز هذه المرحلة بتوسّع نطاق الدراسات </a:t>
                      </a:r>
                      <a:r>
                        <a:rPr kumimoji="0" lang="ar-DZ" sz="1800" b="1" kern="1200" dirty="0" err="1" smtClean="0">
                          <a:solidFill>
                            <a:schemeClr val="dk1"/>
                          </a:solidFill>
                          <a:latin typeface="+mn-lt"/>
                          <a:ea typeface="+mn-ea"/>
                          <a:cs typeface="+mn-cs"/>
                        </a:rPr>
                        <a:t>الأنثروبولوجية</a:t>
                      </a:r>
                      <a:r>
                        <a:rPr kumimoji="0" lang="ar-DZ" sz="1800" b="1" kern="1200" dirty="0" smtClean="0">
                          <a:solidFill>
                            <a:schemeClr val="dk1"/>
                          </a:solidFill>
                          <a:latin typeface="+mn-lt"/>
                          <a:ea typeface="+mn-ea"/>
                          <a:cs typeface="+mn-cs"/>
                        </a:rPr>
                        <a:t>، خارج أوروبا وأمريكا</a:t>
                      </a:r>
                      <a:r>
                        <a:rPr kumimoji="0" lang="ar-DZ" sz="3200" b="1" kern="1200" dirty="0" smtClean="0">
                          <a:solidFill>
                            <a:schemeClr val="dk1"/>
                          </a:solidFill>
                          <a:latin typeface="+mn-lt"/>
                          <a:ea typeface="+mn-ea"/>
                          <a:cs typeface="+mn-cs"/>
                        </a:rPr>
                        <a:t>.</a:t>
                      </a:r>
                    </a:p>
                    <a:p>
                      <a:pPr algn="just" rtl="1">
                        <a:buFont typeface="Wingdings" pitchFamily="2" charset="2"/>
                        <a:buChar char="§"/>
                      </a:pPr>
                      <a:r>
                        <a:rPr kumimoji="0" lang="ar-DZ" sz="1800" b="1" kern="1200" dirty="0" smtClean="0">
                          <a:solidFill>
                            <a:schemeClr val="dk1"/>
                          </a:solidFill>
                          <a:latin typeface="+mn-lt"/>
                          <a:ea typeface="+mn-ea"/>
                          <a:cs typeface="+mn-cs"/>
                        </a:rPr>
                        <a:t>ظهور اتّجاهات جديدة في الدراسات </a:t>
                      </a:r>
                      <a:r>
                        <a:rPr kumimoji="0" lang="ar-DZ" sz="1800" b="1" kern="1200" dirty="0" err="1" smtClean="0">
                          <a:solidFill>
                            <a:schemeClr val="dk1"/>
                          </a:solidFill>
                          <a:latin typeface="+mn-lt"/>
                          <a:ea typeface="+mn-ea"/>
                          <a:cs typeface="+mn-cs"/>
                        </a:rPr>
                        <a:t>الأنثربولوجية</a:t>
                      </a:r>
                      <a:r>
                        <a:rPr kumimoji="0" lang="ar-DZ" sz="1800" b="1" kern="1200" dirty="0" smtClean="0">
                          <a:solidFill>
                            <a:schemeClr val="dk1"/>
                          </a:solidFill>
                          <a:latin typeface="+mn-lt"/>
                          <a:ea typeface="+mn-ea"/>
                          <a:cs typeface="+mn-cs"/>
                        </a:rPr>
                        <a:t>، كان الاتّجاه القومي في مقدّمة هذه الاتّجاهات الحديثة في </a:t>
                      </a:r>
                      <a:r>
                        <a:rPr kumimoji="0" lang="ar-DZ" sz="1800" b="1" kern="1200" dirty="0" err="1" smtClean="0">
                          <a:solidFill>
                            <a:schemeClr val="dk1"/>
                          </a:solidFill>
                          <a:latin typeface="+mn-lt"/>
                          <a:ea typeface="+mn-ea"/>
                          <a:cs typeface="+mn-cs"/>
                        </a:rPr>
                        <a:t>الأنثروبولوجيا</a:t>
                      </a:r>
                      <a:r>
                        <a:rPr kumimoji="0" lang="ar-DZ" sz="1800" b="1" kern="1200" dirty="0" smtClean="0">
                          <a:solidFill>
                            <a:schemeClr val="dk1"/>
                          </a:solidFill>
                          <a:latin typeface="+mn-lt"/>
                          <a:ea typeface="+mn-ea"/>
                          <a:cs typeface="+mn-cs"/>
                        </a:rPr>
                        <a:t> الثقافية.</a:t>
                      </a:r>
                    </a:p>
                  </a:txBody>
                  <a:tcPr anchor="ctr"/>
                </a:tc>
              </a:tr>
            </a:tbl>
          </a:graphicData>
        </a:graphic>
      </p:graphicFrame>
      <p:sp>
        <p:nvSpPr>
          <p:cNvPr id="1025" name="Rectangle 1"/>
          <p:cNvSpPr>
            <a:spLocks noChangeArrowheads="1"/>
          </p:cNvSpPr>
          <p:nvPr/>
        </p:nvSpPr>
        <p:spPr bwMode="auto">
          <a:xfrm>
            <a:off x="357158" y="5286388"/>
            <a:ext cx="792961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Low"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كان الاتّجاه القومي في مقدّمة هذه الاتّجاهات الحديثة في </a:t>
            </a:r>
            <a:r>
              <a:rPr kumimoji="0" lang="ar-DZ"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الأنثروبولوجيا</a:t>
            </a:r>
            <a:r>
              <a:rPr kumimoji="0" lang="ar-DZ"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الثقافية، والذي يهدف إلى تحديد الخصائص الرئيسة للثقافة القوميّة. وقد أخذت بهذا الاتّجاه الباحثة الأمريكية / روث </a:t>
            </a:r>
            <a:r>
              <a:rPr kumimoji="0" lang="ar-DZ"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يندكيت</a:t>
            </a:r>
            <a:r>
              <a:rPr kumimoji="0" lang="ar-DZ"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التي قامت بدراسة الثقافة اليابانية خلال الحرب العالمية الثانية.  </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025"/>
                                        </p:tgtEl>
                                        <p:attrNameLst>
                                          <p:attrName>style.visibility</p:attrName>
                                        </p:attrNameLst>
                                      </p:cBhvr>
                                      <p:to>
                                        <p:strVal val="visible"/>
                                      </p:to>
                                    </p:set>
                                    <p:anim calcmode="lin" valueType="num">
                                      <p:cBhvr>
                                        <p:cTn id="33" dur="1000" fill="hold"/>
                                        <p:tgtEl>
                                          <p:spTgt spid="1025"/>
                                        </p:tgtEl>
                                        <p:attrNameLst>
                                          <p:attrName>ppt_x</p:attrName>
                                        </p:attrNameLst>
                                      </p:cBhvr>
                                      <p:tavLst>
                                        <p:tav tm="0">
                                          <p:val>
                                            <p:strVal val="#ppt_x-.2"/>
                                          </p:val>
                                        </p:tav>
                                        <p:tav tm="100000">
                                          <p:val>
                                            <p:strVal val="#ppt_x"/>
                                          </p:val>
                                        </p:tav>
                                      </p:tavLst>
                                    </p:anim>
                                    <p:anim calcmode="lin" valueType="num">
                                      <p:cBhvr>
                                        <p:cTn id="34" dur="1000" fill="hold"/>
                                        <p:tgtEl>
                                          <p:spTgt spid="1025"/>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0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T.png"/>
          <p:cNvPicPr>
            <a:picLocks noChangeAspect="1"/>
          </p:cNvPicPr>
          <p:nvPr/>
        </p:nvPicPr>
        <p:blipFill>
          <a:blip r:embed="rId2">
            <a:duotone>
              <a:prstClr val="black"/>
              <a:srgbClr val="FF9900">
                <a:tint val="45000"/>
                <a:satMod val="400000"/>
              </a:srgbClr>
            </a:duotone>
          </a:blip>
          <a:stretch>
            <a:fillRect/>
          </a:stretch>
        </p:blipFill>
        <p:spPr>
          <a:xfrm>
            <a:off x="8358214" y="5214950"/>
            <a:ext cx="785786" cy="1357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itre 1"/>
          <p:cNvSpPr>
            <a:spLocks noGrp="1"/>
          </p:cNvSpPr>
          <p:nvPr>
            <p:ph type="ctrTitle"/>
          </p:nvPr>
        </p:nvSpPr>
        <p:spPr>
          <a:xfrm>
            <a:off x="428596" y="142852"/>
            <a:ext cx="8077200" cy="642942"/>
          </a:xfrm>
        </p:spPr>
        <p:txBody>
          <a:bodyPr>
            <a:noAutofit/>
          </a:bodyPr>
          <a:lstStyle/>
          <a:p>
            <a:pPr lvl="0" algn="ctr"/>
            <a:r>
              <a:rPr lang="ar-DZ" sz="3200" dirty="0" err="1" smtClean="0">
                <a:cs typeface="MCS Jeddah S_I Flay." pitchFamily="2" charset="-78"/>
              </a:rPr>
              <a:t>إزدهار</a:t>
            </a:r>
            <a:r>
              <a:rPr lang="ar-DZ" sz="3200" dirty="0" smtClean="0">
                <a:cs typeface="MCS Jeddah S_I Flay." pitchFamily="2" charset="-78"/>
              </a:rPr>
              <a:t> </a:t>
            </a:r>
            <a:r>
              <a:rPr lang="ar-DZ" sz="3200" dirty="0" err="1" smtClean="0">
                <a:cs typeface="MCS Jeddah S_I Flay." pitchFamily="2" charset="-78"/>
              </a:rPr>
              <a:t>الأنثروبولوجيا</a:t>
            </a:r>
            <a:r>
              <a:rPr lang="ar-DZ" sz="3200" dirty="0" smtClean="0">
                <a:cs typeface="MCS Jeddah S_I Flay." pitchFamily="2" charset="-78"/>
              </a:rPr>
              <a:t> الثقافية وتحولها نحو الدراسات النفسية</a:t>
            </a:r>
            <a:endParaRPr lang="en-US" sz="3200" dirty="0" smtClean="0">
              <a:cs typeface="MCS Jeddah S_I Flay." pitchFamily="2" charset="-78"/>
            </a:endParaRPr>
          </a:p>
        </p:txBody>
      </p:sp>
      <p:sp>
        <p:nvSpPr>
          <p:cNvPr id="11" name="Rectangle 10"/>
          <p:cNvSpPr/>
          <p:nvPr/>
        </p:nvSpPr>
        <p:spPr>
          <a:xfrm>
            <a:off x="3786182" y="1142984"/>
            <a:ext cx="4429156" cy="584775"/>
          </a:xfrm>
          <a:prstGeom prst="rect">
            <a:avLst/>
          </a:prstGeom>
        </p:spPr>
        <p:txBody>
          <a:bodyPr wrap="square">
            <a:spAutoFit/>
          </a:bodyPr>
          <a:lstStyle/>
          <a:p>
            <a:pPr marL="514350" lvl="0" indent="-514350">
              <a:buFont typeface="Wingdings" pitchFamily="2" charset="2"/>
              <a:buChar char="v"/>
            </a:pPr>
            <a:r>
              <a:rPr lang="ar-DZ" sz="3200" b="1" dirty="0" smtClean="0"/>
              <a:t>مرحلة الازدهار</a:t>
            </a:r>
            <a:r>
              <a:rPr lang="ar-DZ" sz="3200" b="1" i="1" dirty="0" smtClean="0"/>
              <a:t>:</a:t>
            </a:r>
            <a:endParaRPr lang="en-US" sz="3200" b="1" dirty="0"/>
          </a:p>
        </p:txBody>
      </p:sp>
      <p:sp>
        <p:nvSpPr>
          <p:cNvPr id="7" name="Rectangle 6"/>
          <p:cNvSpPr/>
          <p:nvPr/>
        </p:nvSpPr>
        <p:spPr>
          <a:xfrm>
            <a:off x="142844" y="5357826"/>
            <a:ext cx="8001056" cy="1200329"/>
          </a:xfrm>
          <a:prstGeom prst="rect">
            <a:avLst/>
          </a:prstGeom>
        </p:spPr>
        <p:txBody>
          <a:bodyPr wrap="square">
            <a:spAutoFit/>
          </a:bodyPr>
          <a:lstStyle/>
          <a:p>
            <a:pPr algn="l" rtl="0"/>
            <a:r>
              <a:rPr lang="fr-FR" b="1" dirty="0" smtClean="0">
                <a:solidFill>
                  <a:schemeClr val="bg1"/>
                </a:solidFill>
              </a:rPr>
              <a:t>Alfred Louis Kroeber</a:t>
            </a:r>
            <a:r>
              <a:rPr lang="fr-FR" dirty="0" smtClean="0">
                <a:solidFill>
                  <a:schemeClr val="bg1"/>
                </a:solidFill>
              </a:rPr>
              <a:t> </a:t>
            </a:r>
            <a:r>
              <a:rPr lang="fr-FR" dirty="0" smtClean="0">
                <a:ln>
                  <a:solidFill>
                    <a:schemeClr val="accent1">
                      <a:lumMod val="60000"/>
                      <a:lumOff val="40000"/>
                    </a:schemeClr>
                  </a:solidFill>
                </a:ln>
                <a:solidFill>
                  <a:schemeClr val="bg1"/>
                </a:solidFill>
              </a:rPr>
              <a:t>(</a:t>
            </a:r>
            <a:r>
              <a:rPr lang="fr-FR" dirty="0" smtClean="0">
                <a:ln>
                  <a:solidFill>
                    <a:schemeClr val="accent1">
                      <a:lumMod val="60000"/>
                      <a:lumOff val="40000"/>
                    </a:schemeClr>
                  </a:solidFill>
                </a:ln>
                <a:solidFill>
                  <a:schemeClr val="bg1"/>
                </a:solidFill>
                <a:hlinkClick r:id="rId3" tooltip="11 juin"/>
              </a:rPr>
              <a:t>11</a:t>
            </a:r>
            <a:r>
              <a:rPr lang="fr-FR" dirty="0" smtClean="0">
                <a:ln>
                  <a:solidFill>
                    <a:schemeClr val="accent1">
                      <a:lumMod val="60000"/>
                      <a:lumOff val="40000"/>
                    </a:schemeClr>
                  </a:solidFill>
                </a:ln>
                <a:solidFill>
                  <a:schemeClr val="bg1"/>
                </a:solidFill>
              </a:rPr>
              <a:t> </a:t>
            </a:r>
            <a:r>
              <a:rPr lang="fr-FR" dirty="0" smtClean="0">
                <a:ln>
                  <a:solidFill>
                    <a:schemeClr val="accent1">
                      <a:lumMod val="60000"/>
                      <a:lumOff val="40000"/>
                    </a:schemeClr>
                  </a:solidFill>
                </a:ln>
                <a:solidFill>
                  <a:schemeClr val="bg1"/>
                </a:solidFill>
                <a:hlinkClick r:id="rId4" tooltip="Juin"/>
              </a:rPr>
              <a:t>juin</a:t>
            </a:r>
            <a:r>
              <a:rPr lang="fr-FR" dirty="0" smtClean="0">
                <a:ln>
                  <a:solidFill>
                    <a:schemeClr val="accent1">
                      <a:lumMod val="60000"/>
                      <a:lumOff val="40000"/>
                    </a:schemeClr>
                  </a:solidFill>
                </a:ln>
                <a:solidFill>
                  <a:schemeClr val="bg1"/>
                </a:solidFill>
              </a:rPr>
              <a:t> </a:t>
            </a:r>
            <a:r>
              <a:rPr lang="fr-FR" dirty="0" smtClean="0">
                <a:ln>
                  <a:solidFill>
                    <a:schemeClr val="accent1">
                      <a:lumMod val="60000"/>
                      <a:lumOff val="40000"/>
                    </a:schemeClr>
                  </a:solidFill>
                </a:ln>
                <a:solidFill>
                  <a:schemeClr val="bg1"/>
                </a:solidFill>
                <a:hlinkClick r:id="rId5" tooltip="1876"/>
              </a:rPr>
              <a:t>1876</a:t>
            </a:r>
            <a:r>
              <a:rPr lang="fr-FR" dirty="0" smtClean="0">
                <a:ln>
                  <a:solidFill>
                    <a:schemeClr val="accent1">
                      <a:lumMod val="60000"/>
                      <a:lumOff val="40000"/>
                    </a:schemeClr>
                  </a:solidFill>
                </a:ln>
                <a:solidFill>
                  <a:schemeClr val="bg1"/>
                </a:solidFill>
              </a:rPr>
              <a:t> - </a:t>
            </a:r>
            <a:r>
              <a:rPr lang="fr-FR" dirty="0" smtClean="0">
                <a:ln>
                  <a:solidFill>
                    <a:schemeClr val="accent1">
                      <a:lumMod val="60000"/>
                      <a:lumOff val="40000"/>
                    </a:schemeClr>
                  </a:solidFill>
                </a:ln>
                <a:solidFill>
                  <a:schemeClr val="bg1"/>
                </a:solidFill>
                <a:hlinkClick r:id="rId6" tooltip="5 octobre"/>
              </a:rPr>
              <a:t>5</a:t>
            </a:r>
            <a:r>
              <a:rPr lang="fr-FR" dirty="0" smtClean="0">
                <a:ln>
                  <a:solidFill>
                    <a:schemeClr val="accent1">
                      <a:lumMod val="60000"/>
                      <a:lumOff val="40000"/>
                    </a:schemeClr>
                  </a:solidFill>
                </a:ln>
                <a:solidFill>
                  <a:schemeClr val="bg1"/>
                </a:solidFill>
              </a:rPr>
              <a:t> </a:t>
            </a:r>
            <a:r>
              <a:rPr lang="fr-FR" dirty="0" smtClean="0">
                <a:ln>
                  <a:solidFill>
                    <a:schemeClr val="accent1">
                      <a:lumMod val="60000"/>
                      <a:lumOff val="40000"/>
                    </a:schemeClr>
                  </a:solidFill>
                </a:ln>
                <a:solidFill>
                  <a:schemeClr val="bg1"/>
                </a:solidFill>
                <a:hlinkClick r:id="rId7" tooltip="Octobre 1960"/>
              </a:rPr>
              <a:t>octobre</a:t>
            </a:r>
            <a:r>
              <a:rPr lang="fr-FR" dirty="0" smtClean="0">
                <a:ln>
                  <a:solidFill>
                    <a:schemeClr val="accent1">
                      <a:lumMod val="60000"/>
                      <a:lumOff val="40000"/>
                    </a:schemeClr>
                  </a:solidFill>
                </a:ln>
                <a:solidFill>
                  <a:schemeClr val="bg1"/>
                </a:solidFill>
              </a:rPr>
              <a:t> </a:t>
            </a:r>
            <a:r>
              <a:rPr lang="fr-FR" dirty="0" smtClean="0">
                <a:ln>
                  <a:solidFill>
                    <a:schemeClr val="accent1">
                      <a:lumMod val="60000"/>
                      <a:lumOff val="40000"/>
                    </a:schemeClr>
                  </a:solidFill>
                </a:ln>
                <a:solidFill>
                  <a:schemeClr val="bg1"/>
                </a:solidFill>
                <a:hlinkClick r:id="rId8" tooltip="1960"/>
              </a:rPr>
              <a:t>1960</a:t>
            </a:r>
            <a:r>
              <a:rPr lang="fr-FR" dirty="0" smtClean="0">
                <a:ln>
                  <a:solidFill>
                    <a:schemeClr val="accent1">
                      <a:lumMod val="60000"/>
                      <a:lumOff val="40000"/>
                    </a:schemeClr>
                  </a:solidFill>
                </a:ln>
                <a:solidFill>
                  <a:schemeClr val="bg1"/>
                </a:solidFill>
              </a:rPr>
              <a:t>) </a:t>
            </a:r>
            <a:r>
              <a:rPr lang="fr-FR" dirty="0" smtClean="0">
                <a:solidFill>
                  <a:schemeClr val="bg1"/>
                </a:solidFill>
              </a:rPr>
              <a:t>fut l'une des personnalités les plus influentes de </a:t>
            </a:r>
            <a:r>
              <a:rPr lang="fr-FR" dirty="0" smtClean="0">
                <a:ln>
                  <a:solidFill>
                    <a:schemeClr val="accent1">
                      <a:lumMod val="60000"/>
                      <a:lumOff val="40000"/>
                    </a:schemeClr>
                  </a:solidFill>
                </a:ln>
                <a:solidFill>
                  <a:schemeClr val="bg1"/>
                </a:solidFill>
              </a:rPr>
              <a:t>l'</a:t>
            </a:r>
            <a:r>
              <a:rPr lang="fr-FR" dirty="0" smtClean="0">
                <a:ln>
                  <a:solidFill>
                    <a:schemeClr val="accent1">
                      <a:lumMod val="60000"/>
                      <a:lumOff val="40000"/>
                    </a:schemeClr>
                  </a:solidFill>
                </a:ln>
                <a:solidFill>
                  <a:schemeClr val="bg1"/>
                </a:solidFill>
                <a:hlinkClick r:id="rId9" tooltip="Anthropologie"/>
              </a:rPr>
              <a:t>anthropologie</a:t>
            </a:r>
            <a:r>
              <a:rPr lang="fr-FR" dirty="0" smtClean="0">
                <a:solidFill>
                  <a:schemeClr val="bg1"/>
                </a:solidFill>
              </a:rPr>
              <a:t> pendant la première moitié du XX</a:t>
            </a:r>
            <a:r>
              <a:rPr lang="fr-FR" baseline="30000" dirty="0" smtClean="0">
                <a:solidFill>
                  <a:schemeClr val="bg1"/>
                </a:solidFill>
              </a:rPr>
              <a:t>e</a:t>
            </a:r>
            <a:r>
              <a:rPr lang="fr-FR" dirty="0" smtClean="0">
                <a:solidFill>
                  <a:schemeClr val="bg1"/>
                </a:solidFill>
              </a:rPr>
              <a:t> siècle aux </a:t>
            </a:r>
            <a:r>
              <a:rPr lang="fr-FR" dirty="0" smtClean="0">
                <a:ln>
                  <a:solidFill>
                    <a:schemeClr val="accent1">
                      <a:lumMod val="60000"/>
                      <a:lumOff val="40000"/>
                    </a:schemeClr>
                  </a:solidFill>
                </a:ln>
                <a:solidFill>
                  <a:schemeClr val="bg1"/>
                </a:solidFill>
                <a:hlinkClick r:id="rId10" tooltip="États-Unis"/>
              </a:rPr>
              <a:t>États-Unis</a:t>
            </a:r>
            <a:r>
              <a:rPr lang="fr-FR" dirty="0" smtClean="0">
                <a:ln>
                  <a:solidFill>
                    <a:srgbClr val="002060"/>
                  </a:solidFill>
                </a:ln>
                <a:solidFill>
                  <a:schemeClr val="bg1"/>
                </a:solidFill>
              </a:rPr>
              <a:t>.</a:t>
            </a:r>
            <a:r>
              <a:rPr lang="fr-FR" dirty="0" smtClean="0">
                <a:solidFill>
                  <a:schemeClr val="bg1"/>
                </a:solidFill>
              </a:rPr>
              <a:t> Il fut spécialiste des populations nord-américaines et en particulier des Indiens californiens.</a:t>
            </a:r>
            <a:endParaRPr lang="ar-DZ" dirty="0">
              <a:solidFill>
                <a:schemeClr val="bg1"/>
              </a:solidFill>
            </a:endParaRPr>
          </a:p>
        </p:txBody>
      </p:sp>
      <p:sp>
        <p:nvSpPr>
          <p:cNvPr id="9" name="Rectangle 8"/>
          <p:cNvSpPr/>
          <p:nvPr/>
        </p:nvSpPr>
        <p:spPr>
          <a:xfrm>
            <a:off x="3000364" y="1857364"/>
            <a:ext cx="5638082" cy="400110"/>
          </a:xfrm>
          <a:prstGeom prst="rect">
            <a:avLst/>
          </a:prstGeom>
        </p:spPr>
        <p:txBody>
          <a:bodyPr wrap="none">
            <a:spAutoFit/>
          </a:bodyPr>
          <a:lstStyle/>
          <a:p>
            <a:r>
              <a:rPr lang="ar-DZ" sz="2000" b="1" dirty="0" smtClean="0"/>
              <a:t>الفريد </a:t>
            </a:r>
            <a:r>
              <a:rPr lang="ar-DZ" sz="2000" b="1" dirty="0" err="1" smtClean="0"/>
              <a:t>كروبر</a:t>
            </a:r>
            <a:r>
              <a:rPr lang="ar-DZ" sz="2000" b="1" dirty="0" smtClean="0"/>
              <a:t> (1876-1960) </a:t>
            </a:r>
            <a:r>
              <a:rPr lang="fr-FR" sz="2000" b="1" dirty="0" smtClean="0"/>
              <a:t>Alfred Louis Kroeber</a:t>
            </a:r>
          </a:p>
        </p:txBody>
      </p:sp>
      <p:pic>
        <p:nvPicPr>
          <p:cNvPr id="21507" name="Picture 3"/>
          <p:cNvPicPr>
            <a:picLocks noChangeAspect="1" noChangeArrowheads="1"/>
          </p:cNvPicPr>
          <p:nvPr/>
        </p:nvPicPr>
        <p:blipFill>
          <a:blip r:embed="rId11">
            <a:duotone>
              <a:prstClr val="black"/>
              <a:schemeClr val="accent1">
                <a:tint val="45000"/>
                <a:satMod val="400000"/>
              </a:schemeClr>
            </a:duotone>
          </a:blip>
          <a:srcRect/>
          <a:stretch>
            <a:fillRect/>
          </a:stretch>
        </p:blipFill>
        <p:spPr bwMode="auto">
          <a:xfrm>
            <a:off x="142844" y="642918"/>
            <a:ext cx="1676400" cy="2095500"/>
          </a:xfrm>
          <a:prstGeom prst="rect">
            <a:avLst/>
          </a:prstGeom>
          <a:noFill/>
          <a:ln w="9525">
            <a:noFill/>
            <a:miter lim="800000"/>
            <a:headEnd/>
            <a:tailEnd/>
          </a:ln>
          <a:effectLst/>
        </p:spPr>
      </p:pic>
      <p:sp>
        <p:nvSpPr>
          <p:cNvPr id="8" name="Rectangle 7"/>
          <p:cNvSpPr/>
          <p:nvPr/>
        </p:nvSpPr>
        <p:spPr>
          <a:xfrm>
            <a:off x="2214578" y="2357430"/>
            <a:ext cx="6572264" cy="369332"/>
          </a:xfrm>
          <a:prstGeom prst="rect">
            <a:avLst/>
          </a:prstGeom>
        </p:spPr>
        <p:txBody>
          <a:bodyPr wrap="square">
            <a:spAutoFit/>
          </a:bodyPr>
          <a:lstStyle/>
          <a:p>
            <a:r>
              <a:rPr lang="ar-DZ" dirty="0" smtClean="0"/>
              <a:t>التاريخ يهدف في النهاية إلى إعطاء وصف متكامل لموضوع الدراسة</a:t>
            </a:r>
            <a:endParaRPr lang="ar-DZ" dirty="0"/>
          </a:p>
        </p:txBody>
      </p:sp>
      <p:sp>
        <p:nvSpPr>
          <p:cNvPr id="12" name="Rectangle 11"/>
          <p:cNvSpPr/>
          <p:nvPr/>
        </p:nvSpPr>
        <p:spPr>
          <a:xfrm>
            <a:off x="1571604" y="2786058"/>
            <a:ext cx="7215238" cy="369332"/>
          </a:xfrm>
          <a:prstGeom prst="rect">
            <a:avLst/>
          </a:prstGeom>
        </p:spPr>
        <p:txBody>
          <a:bodyPr wrap="square">
            <a:spAutoFit/>
          </a:bodyPr>
          <a:lstStyle/>
          <a:p>
            <a:r>
              <a:rPr lang="ar-DZ" dirty="0" smtClean="0"/>
              <a:t>التاريخ عند </a:t>
            </a:r>
            <a:r>
              <a:rPr lang="ar-DZ" dirty="0" err="1" smtClean="0"/>
              <a:t>كروبر</a:t>
            </a:r>
            <a:r>
              <a:rPr lang="ar-DZ" dirty="0" smtClean="0"/>
              <a:t> بحسبانه منهجاً يأخذ في الحسبان عنصري الزمان والمكان</a:t>
            </a:r>
            <a:endParaRPr lang="ar-DZ" dirty="0"/>
          </a:p>
        </p:txBody>
      </p:sp>
      <p:sp>
        <p:nvSpPr>
          <p:cNvPr id="13" name="Rectangle 12"/>
          <p:cNvSpPr/>
          <p:nvPr/>
        </p:nvSpPr>
        <p:spPr>
          <a:xfrm>
            <a:off x="0" y="3143248"/>
            <a:ext cx="8786810" cy="646331"/>
          </a:xfrm>
          <a:prstGeom prst="rect">
            <a:avLst/>
          </a:prstGeom>
        </p:spPr>
        <p:txBody>
          <a:bodyPr wrap="square">
            <a:spAutoFit/>
          </a:bodyPr>
          <a:lstStyle/>
          <a:p>
            <a:r>
              <a:rPr lang="ar-DZ" dirty="0" err="1" smtClean="0"/>
              <a:t>الأنثروبولوجيا</a:t>
            </a:r>
            <a:r>
              <a:rPr lang="ar-DZ" dirty="0" smtClean="0"/>
              <a:t> دراسة تاريخية هدفها هو التمييز بين الأنماط الثقافية التي يمكن استخلاصها من الدراسة المقارنة للشعوب</a:t>
            </a:r>
            <a:endParaRPr lang="ar-DZ"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ppt_x</p:attrName>
                                        </p:attrNameLst>
                                      </p:cBhvr>
                                      <p:tavLst>
                                        <p:tav tm="0">
                                          <p:val>
                                            <p:strVal val="#ppt_x-.2"/>
                                          </p:val>
                                        </p:tav>
                                        <p:tav tm="100000">
                                          <p:val>
                                            <p:strVal val="#ppt_x"/>
                                          </p:val>
                                        </p:tav>
                                      </p:tavLst>
                                    </p:anim>
                                    <p:anim calcmode="lin" valueType="num">
                                      <p:cBhvr>
                                        <p:cTn id="1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1000" fill="hold"/>
                                        <p:tgtEl>
                                          <p:spTgt spid="11"/>
                                        </p:tgtEl>
                                        <p:attrNameLst>
                                          <p:attrName>ppt_x</p:attrName>
                                        </p:attrNameLst>
                                      </p:cBhvr>
                                      <p:tavLst>
                                        <p:tav tm="0">
                                          <p:val>
                                            <p:strVal val="#ppt_x-.2"/>
                                          </p:val>
                                        </p:tav>
                                        <p:tav tm="100000">
                                          <p:val>
                                            <p:strVal val="#ppt_x"/>
                                          </p:val>
                                        </p:tav>
                                      </p:tavLst>
                                    </p:anim>
                                    <p:anim calcmode="lin" valueType="num">
                                      <p:cBhvr>
                                        <p:cTn id="20"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ppt_x</p:attrName>
                                        </p:attrNameLst>
                                      </p:cBhvr>
                                      <p:tavLst>
                                        <p:tav tm="0">
                                          <p:val>
                                            <p:strVal val="#ppt_x-.2"/>
                                          </p:val>
                                        </p:tav>
                                        <p:tav tm="100000">
                                          <p:val>
                                            <p:strVal val="#ppt_x"/>
                                          </p:val>
                                        </p:tav>
                                      </p:tavLst>
                                    </p:anim>
                                    <p:anim calcmode="lin" valueType="num">
                                      <p:cBhvr>
                                        <p:cTn id="2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0" presetClass="entr" presetSubtype="0" fill="hold" nodeType="clickEffect">
                                  <p:stCondLst>
                                    <p:cond delay="0"/>
                                  </p:stCondLst>
                                  <p:childTnLst>
                                    <p:set>
                                      <p:cBhvr>
                                        <p:cTn id="32" dur="1" fill="hold">
                                          <p:stCondLst>
                                            <p:cond delay="0"/>
                                          </p:stCondLst>
                                        </p:cTn>
                                        <p:tgtEl>
                                          <p:spTgt spid="21507"/>
                                        </p:tgtEl>
                                        <p:attrNameLst>
                                          <p:attrName>style.visibility</p:attrName>
                                        </p:attrNameLst>
                                      </p:cBhvr>
                                      <p:to>
                                        <p:strVal val="visible"/>
                                      </p:to>
                                    </p:set>
                                    <p:animEffect transition="in" filter="wedge">
                                      <p:cBhvr>
                                        <p:cTn id="33" dur="2000"/>
                                        <p:tgtEl>
                                          <p:spTgt spid="21507"/>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p:cTn id="38" dur="1000" fill="hold"/>
                                        <p:tgtEl>
                                          <p:spTgt spid="8"/>
                                        </p:tgtEl>
                                        <p:attrNameLst>
                                          <p:attrName>ppt_x</p:attrName>
                                        </p:attrNameLst>
                                      </p:cBhvr>
                                      <p:tavLst>
                                        <p:tav tm="0">
                                          <p:val>
                                            <p:strVal val="#ppt_x-.2"/>
                                          </p:val>
                                        </p:tav>
                                        <p:tav tm="100000">
                                          <p:val>
                                            <p:strVal val="#ppt_x"/>
                                          </p:val>
                                        </p:tav>
                                      </p:tavLst>
                                    </p:anim>
                                    <p:anim calcmode="lin" valueType="num">
                                      <p:cBhvr>
                                        <p:cTn id="39"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0" dur="10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1000" fill="hold"/>
                                        <p:tgtEl>
                                          <p:spTgt spid="12"/>
                                        </p:tgtEl>
                                        <p:attrNameLst>
                                          <p:attrName>ppt_x</p:attrName>
                                        </p:attrNameLst>
                                      </p:cBhvr>
                                      <p:tavLst>
                                        <p:tav tm="0">
                                          <p:val>
                                            <p:strVal val="#ppt_x-.2"/>
                                          </p:val>
                                        </p:tav>
                                        <p:tav tm="100000">
                                          <p:val>
                                            <p:strVal val="#ppt_x"/>
                                          </p:val>
                                        </p:tav>
                                      </p:tavLst>
                                    </p:anim>
                                    <p:anim calcmode="lin" valueType="num">
                                      <p:cBhvr>
                                        <p:cTn id="46"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9"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 calcmode="lin" valueType="num">
                                      <p:cBhvr>
                                        <p:cTn id="52" dur="1000" fill="hold"/>
                                        <p:tgtEl>
                                          <p:spTgt spid="13"/>
                                        </p:tgtEl>
                                        <p:attrNameLst>
                                          <p:attrName>ppt_x</p:attrName>
                                        </p:attrNameLst>
                                      </p:cBhvr>
                                      <p:tavLst>
                                        <p:tav tm="0">
                                          <p:val>
                                            <p:strVal val="#ppt_x-.2"/>
                                          </p:val>
                                        </p:tav>
                                        <p:tav tm="100000">
                                          <p:val>
                                            <p:strVal val="#ppt_x"/>
                                          </p:val>
                                        </p:tav>
                                      </p:tavLst>
                                    </p:anim>
                                    <p:anim calcmode="lin" valueType="num">
                                      <p:cBhvr>
                                        <p:cTn id="53"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5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9" grpId="0"/>
      <p:bldP spid="8" grpId="0"/>
      <p:bldP spid="12" grpId="0"/>
      <p:bldP spid="1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393</TotalTime>
  <Words>775</Words>
  <Application>Microsoft Office PowerPoint</Application>
  <PresentationFormat>Affichage à l'écran (4:3)</PresentationFormat>
  <Paragraphs>78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Module</vt:lpstr>
      <vt:lpstr>الثقافة والشخصية</vt:lpstr>
      <vt:lpstr>المضاميـــــــــــــــن</vt:lpstr>
      <vt:lpstr>الخلفية التاريخية لمدرسة الثقافة والشخصية:</vt:lpstr>
      <vt:lpstr>جذور الأنثروبولوجيا الثقافية</vt:lpstr>
      <vt:lpstr>جذور الأنثروبولوجيا الثقافية</vt:lpstr>
      <vt:lpstr>جذور الأنثروبولوجيا الثقافية</vt:lpstr>
      <vt:lpstr>جذور الأنثروبولوجيا الثقافية</vt:lpstr>
      <vt:lpstr>جذور الأنثروبولوجيا الثقافية</vt:lpstr>
      <vt:lpstr>إزدهار الأنثروبولوجيا الثقافية وتحولها نحو الدراسات النفسية</vt:lpstr>
      <vt:lpstr>إزدهار الأنثروبولوجيا الثقافية وتحولها نحو الدراسات النفسية</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Salim</cp:lastModifiedBy>
  <cp:revision>93</cp:revision>
  <dcterms:created xsi:type="dcterms:W3CDTF">2011-11-18T17:38:09Z</dcterms:created>
  <dcterms:modified xsi:type="dcterms:W3CDTF">2011-11-21T09:20:22Z</dcterms:modified>
</cp:coreProperties>
</file>