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56" r:id="rId3"/>
    <p:sldId id="257" r:id="rId4"/>
    <p:sldId id="258" r:id="rId5"/>
    <p:sldId id="260" r:id="rId6"/>
    <p:sldId id="269" r:id="rId7"/>
    <p:sldId id="261" r:id="rId8"/>
    <p:sldId id="262" r:id="rId9"/>
    <p:sldId id="263" r:id="rId10"/>
    <p:sldId id="264" r:id="rId11"/>
    <p:sldId id="265" r:id="rId12"/>
    <p:sldId id="266" r:id="rId13"/>
    <p:sldId id="267" r:id="rId14"/>
    <p:sldId id="268" r:id="rId15"/>
    <p:sldId id="270" r:id="rId16"/>
    <p:sldId id="271" r:id="rId17"/>
    <p:sldId id="272" r:id="rId18"/>
    <p:sldId id="273" r:id="rId19"/>
    <p:sldId id="274" r:id="rId20"/>
    <p:sldId id="276" r:id="rId21"/>
    <p:sldId id="277" r:id="rId22"/>
    <p:sldId id="278" r:id="rId23"/>
    <p:sldId id="279" r:id="rId24"/>
    <p:sldId id="275" r:id="rId25"/>
    <p:sldId id="280" r:id="rId26"/>
    <p:sldId id="281" r:id="rId27"/>
    <p:sldId id="282" r:id="rId28"/>
    <p:sldId id="283" r:id="rId29"/>
    <p:sldId id="284" r:id="rId30"/>
    <p:sldId id="285" r:id="rId31"/>
    <p:sldId id="286" r:id="rId32"/>
    <p:sldId id="287" r:id="rId33"/>
    <p:sldId id="289" r:id="rId3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75B347-6858-4984-B066-0D72653E7EF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DE617A1-B1AC-465B-A6A1-BD757EFCAB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57872E6-2592-44E8-85C4-4768B7219090}"/>
              </a:ext>
            </a:extLst>
          </p:cNvPr>
          <p:cNvSpPr>
            <a:spLocks noGrp="1"/>
          </p:cNvSpPr>
          <p:nvPr>
            <p:ph type="dt" sz="half" idx="10"/>
          </p:nvPr>
        </p:nvSpPr>
        <p:spPr/>
        <p:txBody>
          <a:bodyPr/>
          <a:lstStyle/>
          <a:p>
            <a:fld id="{71DC31FF-9951-47A9-8B23-BCBFA9B62F0F}" type="datetimeFigureOut">
              <a:rPr lang="fr-FR" smtClean="0"/>
              <a:t>12/02/2024</a:t>
            </a:fld>
            <a:endParaRPr lang="fr-FR"/>
          </a:p>
        </p:txBody>
      </p:sp>
      <p:sp>
        <p:nvSpPr>
          <p:cNvPr id="5" name="Espace réservé du pied de page 4">
            <a:extLst>
              <a:ext uri="{FF2B5EF4-FFF2-40B4-BE49-F238E27FC236}">
                <a16:creationId xmlns:a16="http://schemas.microsoft.com/office/drawing/2014/main" id="{594CA840-64C2-4AE7-B715-A3E0E901437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373B614-E470-4AEF-938B-07111778C9CD}"/>
              </a:ext>
            </a:extLst>
          </p:cNvPr>
          <p:cNvSpPr>
            <a:spLocks noGrp="1"/>
          </p:cNvSpPr>
          <p:nvPr>
            <p:ph type="sldNum" sz="quarter" idx="12"/>
          </p:nvPr>
        </p:nvSpPr>
        <p:spPr/>
        <p:txBody>
          <a:bodyPr/>
          <a:lstStyle/>
          <a:p>
            <a:fld id="{36E66152-B112-4A8B-8338-F4F4C6A1CA90}" type="slidenum">
              <a:rPr lang="fr-FR" smtClean="0"/>
              <a:t>‹N°›</a:t>
            </a:fld>
            <a:endParaRPr lang="fr-FR"/>
          </a:p>
        </p:txBody>
      </p:sp>
    </p:spTree>
    <p:extLst>
      <p:ext uri="{BB962C8B-B14F-4D97-AF65-F5344CB8AC3E}">
        <p14:creationId xmlns:p14="http://schemas.microsoft.com/office/powerpoint/2010/main" val="286186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6C767C-F971-4052-A40F-40CAF4F0B99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E16305F-412A-4862-A94F-B182CEAFE125}"/>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F9B0910-E3BA-487F-B68D-E10576B4883A}"/>
              </a:ext>
            </a:extLst>
          </p:cNvPr>
          <p:cNvSpPr>
            <a:spLocks noGrp="1"/>
          </p:cNvSpPr>
          <p:nvPr>
            <p:ph type="dt" sz="half" idx="10"/>
          </p:nvPr>
        </p:nvSpPr>
        <p:spPr/>
        <p:txBody>
          <a:bodyPr/>
          <a:lstStyle/>
          <a:p>
            <a:fld id="{71DC31FF-9951-47A9-8B23-BCBFA9B62F0F}" type="datetimeFigureOut">
              <a:rPr lang="fr-FR" smtClean="0"/>
              <a:t>12/02/2024</a:t>
            </a:fld>
            <a:endParaRPr lang="fr-FR"/>
          </a:p>
        </p:txBody>
      </p:sp>
      <p:sp>
        <p:nvSpPr>
          <p:cNvPr id="5" name="Espace réservé du pied de page 4">
            <a:extLst>
              <a:ext uri="{FF2B5EF4-FFF2-40B4-BE49-F238E27FC236}">
                <a16:creationId xmlns:a16="http://schemas.microsoft.com/office/drawing/2014/main" id="{A3559FCB-2336-465A-8560-73E7D062F76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FB74477-34A2-4ECE-88B0-86506797FF9E}"/>
              </a:ext>
            </a:extLst>
          </p:cNvPr>
          <p:cNvSpPr>
            <a:spLocks noGrp="1"/>
          </p:cNvSpPr>
          <p:nvPr>
            <p:ph type="sldNum" sz="quarter" idx="12"/>
          </p:nvPr>
        </p:nvSpPr>
        <p:spPr/>
        <p:txBody>
          <a:bodyPr/>
          <a:lstStyle/>
          <a:p>
            <a:fld id="{36E66152-B112-4A8B-8338-F4F4C6A1CA90}" type="slidenum">
              <a:rPr lang="fr-FR" smtClean="0"/>
              <a:t>‹N°›</a:t>
            </a:fld>
            <a:endParaRPr lang="fr-FR"/>
          </a:p>
        </p:txBody>
      </p:sp>
    </p:spTree>
    <p:extLst>
      <p:ext uri="{BB962C8B-B14F-4D97-AF65-F5344CB8AC3E}">
        <p14:creationId xmlns:p14="http://schemas.microsoft.com/office/powerpoint/2010/main" val="1518385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6B7D30D-F6A1-408D-A9BE-400F4092F8A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6B6C3EC-74BF-4355-A1CE-11BF4D9C5780}"/>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797D998-E0DB-4C33-8F57-649CB3F9D593}"/>
              </a:ext>
            </a:extLst>
          </p:cNvPr>
          <p:cNvSpPr>
            <a:spLocks noGrp="1"/>
          </p:cNvSpPr>
          <p:nvPr>
            <p:ph type="dt" sz="half" idx="10"/>
          </p:nvPr>
        </p:nvSpPr>
        <p:spPr/>
        <p:txBody>
          <a:bodyPr/>
          <a:lstStyle/>
          <a:p>
            <a:fld id="{71DC31FF-9951-47A9-8B23-BCBFA9B62F0F}" type="datetimeFigureOut">
              <a:rPr lang="fr-FR" smtClean="0"/>
              <a:t>12/02/2024</a:t>
            </a:fld>
            <a:endParaRPr lang="fr-FR"/>
          </a:p>
        </p:txBody>
      </p:sp>
      <p:sp>
        <p:nvSpPr>
          <p:cNvPr id="5" name="Espace réservé du pied de page 4">
            <a:extLst>
              <a:ext uri="{FF2B5EF4-FFF2-40B4-BE49-F238E27FC236}">
                <a16:creationId xmlns:a16="http://schemas.microsoft.com/office/drawing/2014/main" id="{3B39C7F4-BC9A-477C-9384-5AE053008A8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06206D1-1630-488E-84A2-E92E8232BAE3}"/>
              </a:ext>
            </a:extLst>
          </p:cNvPr>
          <p:cNvSpPr>
            <a:spLocks noGrp="1"/>
          </p:cNvSpPr>
          <p:nvPr>
            <p:ph type="sldNum" sz="quarter" idx="12"/>
          </p:nvPr>
        </p:nvSpPr>
        <p:spPr/>
        <p:txBody>
          <a:bodyPr/>
          <a:lstStyle/>
          <a:p>
            <a:fld id="{36E66152-B112-4A8B-8338-F4F4C6A1CA90}" type="slidenum">
              <a:rPr lang="fr-FR" smtClean="0"/>
              <a:t>‹N°›</a:t>
            </a:fld>
            <a:endParaRPr lang="fr-FR"/>
          </a:p>
        </p:txBody>
      </p:sp>
    </p:spTree>
    <p:extLst>
      <p:ext uri="{BB962C8B-B14F-4D97-AF65-F5344CB8AC3E}">
        <p14:creationId xmlns:p14="http://schemas.microsoft.com/office/powerpoint/2010/main" val="273722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C69C6A-A4B5-4302-96FA-CA3FB1DAE21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575684D-24A8-451B-9A3D-44AF9C2FC78D}"/>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2733927-55D9-455E-BD1B-537074FA0EED}"/>
              </a:ext>
            </a:extLst>
          </p:cNvPr>
          <p:cNvSpPr>
            <a:spLocks noGrp="1"/>
          </p:cNvSpPr>
          <p:nvPr>
            <p:ph type="dt" sz="half" idx="10"/>
          </p:nvPr>
        </p:nvSpPr>
        <p:spPr/>
        <p:txBody>
          <a:bodyPr/>
          <a:lstStyle/>
          <a:p>
            <a:fld id="{71DC31FF-9951-47A9-8B23-BCBFA9B62F0F}" type="datetimeFigureOut">
              <a:rPr lang="fr-FR" smtClean="0"/>
              <a:t>12/02/2024</a:t>
            </a:fld>
            <a:endParaRPr lang="fr-FR"/>
          </a:p>
        </p:txBody>
      </p:sp>
      <p:sp>
        <p:nvSpPr>
          <p:cNvPr id="5" name="Espace réservé du pied de page 4">
            <a:extLst>
              <a:ext uri="{FF2B5EF4-FFF2-40B4-BE49-F238E27FC236}">
                <a16:creationId xmlns:a16="http://schemas.microsoft.com/office/drawing/2014/main" id="{8C9A85D2-42DB-4D6D-8499-30C83D7F588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C73282D-0AFB-4046-AB34-85AD7B1B1075}"/>
              </a:ext>
            </a:extLst>
          </p:cNvPr>
          <p:cNvSpPr>
            <a:spLocks noGrp="1"/>
          </p:cNvSpPr>
          <p:nvPr>
            <p:ph type="sldNum" sz="quarter" idx="12"/>
          </p:nvPr>
        </p:nvSpPr>
        <p:spPr/>
        <p:txBody>
          <a:bodyPr/>
          <a:lstStyle/>
          <a:p>
            <a:fld id="{36E66152-B112-4A8B-8338-F4F4C6A1CA90}" type="slidenum">
              <a:rPr lang="fr-FR" smtClean="0"/>
              <a:t>‹N°›</a:t>
            </a:fld>
            <a:endParaRPr lang="fr-FR"/>
          </a:p>
        </p:txBody>
      </p:sp>
    </p:spTree>
    <p:extLst>
      <p:ext uri="{BB962C8B-B14F-4D97-AF65-F5344CB8AC3E}">
        <p14:creationId xmlns:p14="http://schemas.microsoft.com/office/powerpoint/2010/main" val="1499807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8029DE-466D-4339-BEDD-C477434A3BE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606C7D4-8EE8-4C04-A572-94BEFD4153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7BB8F9C3-1126-4EAB-A2E1-6487609DA9E2}"/>
              </a:ext>
            </a:extLst>
          </p:cNvPr>
          <p:cNvSpPr>
            <a:spLocks noGrp="1"/>
          </p:cNvSpPr>
          <p:nvPr>
            <p:ph type="dt" sz="half" idx="10"/>
          </p:nvPr>
        </p:nvSpPr>
        <p:spPr/>
        <p:txBody>
          <a:bodyPr/>
          <a:lstStyle/>
          <a:p>
            <a:fld id="{71DC31FF-9951-47A9-8B23-BCBFA9B62F0F}" type="datetimeFigureOut">
              <a:rPr lang="fr-FR" smtClean="0"/>
              <a:t>12/02/2024</a:t>
            </a:fld>
            <a:endParaRPr lang="fr-FR"/>
          </a:p>
        </p:txBody>
      </p:sp>
      <p:sp>
        <p:nvSpPr>
          <p:cNvPr id="5" name="Espace réservé du pied de page 4">
            <a:extLst>
              <a:ext uri="{FF2B5EF4-FFF2-40B4-BE49-F238E27FC236}">
                <a16:creationId xmlns:a16="http://schemas.microsoft.com/office/drawing/2014/main" id="{FED1103C-9235-4FB1-9482-1E562932D38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C326EE0-EF09-4043-BF41-9880C16B6BE6}"/>
              </a:ext>
            </a:extLst>
          </p:cNvPr>
          <p:cNvSpPr>
            <a:spLocks noGrp="1"/>
          </p:cNvSpPr>
          <p:nvPr>
            <p:ph type="sldNum" sz="quarter" idx="12"/>
          </p:nvPr>
        </p:nvSpPr>
        <p:spPr/>
        <p:txBody>
          <a:bodyPr/>
          <a:lstStyle/>
          <a:p>
            <a:fld id="{36E66152-B112-4A8B-8338-F4F4C6A1CA90}" type="slidenum">
              <a:rPr lang="fr-FR" smtClean="0"/>
              <a:t>‹N°›</a:t>
            </a:fld>
            <a:endParaRPr lang="fr-FR"/>
          </a:p>
        </p:txBody>
      </p:sp>
    </p:spTree>
    <p:extLst>
      <p:ext uri="{BB962C8B-B14F-4D97-AF65-F5344CB8AC3E}">
        <p14:creationId xmlns:p14="http://schemas.microsoft.com/office/powerpoint/2010/main" val="810540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C5EC72-65D6-4E6F-B102-9A7683DF19A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B2813D9-2F2B-490E-9A29-9E070D3CCAE6}"/>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F4728FD-B7AB-4ED0-A887-5C4926B15826}"/>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BADEBE6-3459-41C8-A36F-E29127CE50E3}"/>
              </a:ext>
            </a:extLst>
          </p:cNvPr>
          <p:cNvSpPr>
            <a:spLocks noGrp="1"/>
          </p:cNvSpPr>
          <p:nvPr>
            <p:ph type="dt" sz="half" idx="10"/>
          </p:nvPr>
        </p:nvSpPr>
        <p:spPr/>
        <p:txBody>
          <a:bodyPr/>
          <a:lstStyle/>
          <a:p>
            <a:fld id="{71DC31FF-9951-47A9-8B23-BCBFA9B62F0F}" type="datetimeFigureOut">
              <a:rPr lang="fr-FR" smtClean="0"/>
              <a:t>12/02/2024</a:t>
            </a:fld>
            <a:endParaRPr lang="fr-FR"/>
          </a:p>
        </p:txBody>
      </p:sp>
      <p:sp>
        <p:nvSpPr>
          <p:cNvPr id="6" name="Espace réservé du pied de page 5">
            <a:extLst>
              <a:ext uri="{FF2B5EF4-FFF2-40B4-BE49-F238E27FC236}">
                <a16:creationId xmlns:a16="http://schemas.microsoft.com/office/drawing/2014/main" id="{351A8A0D-4804-4F7F-B345-8089ADC445A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15E4041-19BC-45D3-9752-691B3F900A3C}"/>
              </a:ext>
            </a:extLst>
          </p:cNvPr>
          <p:cNvSpPr>
            <a:spLocks noGrp="1"/>
          </p:cNvSpPr>
          <p:nvPr>
            <p:ph type="sldNum" sz="quarter" idx="12"/>
          </p:nvPr>
        </p:nvSpPr>
        <p:spPr/>
        <p:txBody>
          <a:bodyPr/>
          <a:lstStyle/>
          <a:p>
            <a:fld id="{36E66152-B112-4A8B-8338-F4F4C6A1CA90}" type="slidenum">
              <a:rPr lang="fr-FR" smtClean="0"/>
              <a:t>‹N°›</a:t>
            </a:fld>
            <a:endParaRPr lang="fr-FR"/>
          </a:p>
        </p:txBody>
      </p:sp>
    </p:spTree>
    <p:extLst>
      <p:ext uri="{BB962C8B-B14F-4D97-AF65-F5344CB8AC3E}">
        <p14:creationId xmlns:p14="http://schemas.microsoft.com/office/powerpoint/2010/main" val="3290886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63680F-BE37-49D5-BE08-FFCDF44F949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75CE1B8-E65C-4CCA-9C93-AC7D12B419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91321430-BD0D-440C-83C8-96995C84871E}"/>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4C554A9-6CDF-4B0E-8BF2-2A90A76148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FE531E65-8D1D-4A3B-ADBC-1FC3130D1ECE}"/>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EE6E7B1-14C7-41CC-9C6A-2301119A4AB4}"/>
              </a:ext>
            </a:extLst>
          </p:cNvPr>
          <p:cNvSpPr>
            <a:spLocks noGrp="1"/>
          </p:cNvSpPr>
          <p:nvPr>
            <p:ph type="dt" sz="half" idx="10"/>
          </p:nvPr>
        </p:nvSpPr>
        <p:spPr/>
        <p:txBody>
          <a:bodyPr/>
          <a:lstStyle/>
          <a:p>
            <a:fld id="{71DC31FF-9951-47A9-8B23-BCBFA9B62F0F}" type="datetimeFigureOut">
              <a:rPr lang="fr-FR" smtClean="0"/>
              <a:t>12/02/2024</a:t>
            </a:fld>
            <a:endParaRPr lang="fr-FR"/>
          </a:p>
        </p:txBody>
      </p:sp>
      <p:sp>
        <p:nvSpPr>
          <p:cNvPr id="8" name="Espace réservé du pied de page 7">
            <a:extLst>
              <a:ext uri="{FF2B5EF4-FFF2-40B4-BE49-F238E27FC236}">
                <a16:creationId xmlns:a16="http://schemas.microsoft.com/office/drawing/2014/main" id="{1ED6B568-1D3A-4A5A-A717-1D857FD3649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6267ED3-9704-4A64-8B11-314323303722}"/>
              </a:ext>
            </a:extLst>
          </p:cNvPr>
          <p:cNvSpPr>
            <a:spLocks noGrp="1"/>
          </p:cNvSpPr>
          <p:nvPr>
            <p:ph type="sldNum" sz="quarter" idx="12"/>
          </p:nvPr>
        </p:nvSpPr>
        <p:spPr/>
        <p:txBody>
          <a:bodyPr/>
          <a:lstStyle/>
          <a:p>
            <a:fld id="{36E66152-B112-4A8B-8338-F4F4C6A1CA90}" type="slidenum">
              <a:rPr lang="fr-FR" smtClean="0"/>
              <a:t>‹N°›</a:t>
            </a:fld>
            <a:endParaRPr lang="fr-FR"/>
          </a:p>
        </p:txBody>
      </p:sp>
    </p:spTree>
    <p:extLst>
      <p:ext uri="{BB962C8B-B14F-4D97-AF65-F5344CB8AC3E}">
        <p14:creationId xmlns:p14="http://schemas.microsoft.com/office/powerpoint/2010/main" val="602409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817F63-7607-4D36-A8FF-732E1E5E317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98C739A-BEED-4A4B-AD04-61DBADC2FA5B}"/>
              </a:ext>
            </a:extLst>
          </p:cNvPr>
          <p:cNvSpPr>
            <a:spLocks noGrp="1"/>
          </p:cNvSpPr>
          <p:nvPr>
            <p:ph type="dt" sz="half" idx="10"/>
          </p:nvPr>
        </p:nvSpPr>
        <p:spPr/>
        <p:txBody>
          <a:bodyPr/>
          <a:lstStyle/>
          <a:p>
            <a:fld id="{71DC31FF-9951-47A9-8B23-BCBFA9B62F0F}" type="datetimeFigureOut">
              <a:rPr lang="fr-FR" smtClean="0"/>
              <a:t>12/02/2024</a:t>
            </a:fld>
            <a:endParaRPr lang="fr-FR"/>
          </a:p>
        </p:txBody>
      </p:sp>
      <p:sp>
        <p:nvSpPr>
          <p:cNvPr id="4" name="Espace réservé du pied de page 3">
            <a:extLst>
              <a:ext uri="{FF2B5EF4-FFF2-40B4-BE49-F238E27FC236}">
                <a16:creationId xmlns:a16="http://schemas.microsoft.com/office/drawing/2014/main" id="{0F1B068C-73F7-446A-9C42-6123F08A1B7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F1D9B75-DE20-49EB-A59F-875DEC4ABEBE}"/>
              </a:ext>
            </a:extLst>
          </p:cNvPr>
          <p:cNvSpPr>
            <a:spLocks noGrp="1"/>
          </p:cNvSpPr>
          <p:nvPr>
            <p:ph type="sldNum" sz="quarter" idx="12"/>
          </p:nvPr>
        </p:nvSpPr>
        <p:spPr/>
        <p:txBody>
          <a:bodyPr/>
          <a:lstStyle/>
          <a:p>
            <a:fld id="{36E66152-B112-4A8B-8338-F4F4C6A1CA90}" type="slidenum">
              <a:rPr lang="fr-FR" smtClean="0"/>
              <a:t>‹N°›</a:t>
            </a:fld>
            <a:endParaRPr lang="fr-FR"/>
          </a:p>
        </p:txBody>
      </p:sp>
    </p:spTree>
    <p:extLst>
      <p:ext uri="{BB962C8B-B14F-4D97-AF65-F5344CB8AC3E}">
        <p14:creationId xmlns:p14="http://schemas.microsoft.com/office/powerpoint/2010/main" val="4262623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EB844D8-206E-4EAF-B220-A60ADC71820B}"/>
              </a:ext>
            </a:extLst>
          </p:cNvPr>
          <p:cNvSpPr>
            <a:spLocks noGrp="1"/>
          </p:cNvSpPr>
          <p:nvPr>
            <p:ph type="dt" sz="half" idx="10"/>
          </p:nvPr>
        </p:nvSpPr>
        <p:spPr/>
        <p:txBody>
          <a:bodyPr/>
          <a:lstStyle/>
          <a:p>
            <a:fld id="{71DC31FF-9951-47A9-8B23-BCBFA9B62F0F}" type="datetimeFigureOut">
              <a:rPr lang="fr-FR" smtClean="0"/>
              <a:t>12/02/2024</a:t>
            </a:fld>
            <a:endParaRPr lang="fr-FR"/>
          </a:p>
        </p:txBody>
      </p:sp>
      <p:sp>
        <p:nvSpPr>
          <p:cNvPr id="3" name="Espace réservé du pied de page 2">
            <a:extLst>
              <a:ext uri="{FF2B5EF4-FFF2-40B4-BE49-F238E27FC236}">
                <a16:creationId xmlns:a16="http://schemas.microsoft.com/office/drawing/2014/main" id="{44248C90-3B1E-449C-B276-E530920A14A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4EC4B4C-71A4-4C87-A7E4-8D55A0C4244E}"/>
              </a:ext>
            </a:extLst>
          </p:cNvPr>
          <p:cNvSpPr>
            <a:spLocks noGrp="1"/>
          </p:cNvSpPr>
          <p:nvPr>
            <p:ph type="sldNum" sz="quarter" idx="12"/>
          </p:nvPr>
        </p:nvSpPr>
        <p:spPr/>
        <p:txBody>
          <a:bodyPr/>
          <a:lstStyle/>
          <a:p>
            <a:fld id="{36E66152-B112-4A8B-8338-F4F4C6A1CA90}" type="slidenum">
              <a:rPr lang="fr-FR" smtClean="0"/>
              <a:t>‹N°›</a:t>
            </a:fld>
            <a:endParaRPr lang="fr-FR"/>
          </a:p>
        </p:txBody>
      </p:sp>
    </p:spTree>
    <p:extLst>
      <p:ext uri="{BB962C8B-B14F-4D97-AF65-F5344CB8AC3E}">
        <p14:creationId xmlns:p14="http://schemas.microsoft.com/office/powerpoint/2010/main" val="1122414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54C270-7B0A-41D2-839F-B32FA031403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460689B-5E23-421B-990D-FC00AA2992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0E84C4A-CB57-4FC7-BC5F-E59433AD59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85992B52-0CCD-425A-AC92-6F6C83DCE289}"/>
              </a:ext>
            </a:extLst>
          </p:cNvPr>
          <p:cNvSpPr>
            <a:spLocks noGrp="1"/>
          </p:cNvSpPr>
          <p:nvPr>
            <p:ph type="dt" sz="half" idx="10"/>
          </p:nvPr>
        </p:nvSpPr>
        <p:spPr/>
        <p:txBody>
          <a:bodyPr/>
          <a:lstStyle/>
          <a:p>
            <a:fld id="{71DC31FF-9951-47A9-8B23-BCBFA9B62F0F}" type="datetimeFigureOut">
              <a:rPr lang="fr-FR" smtClean="0"/>
              <a:t>12/02/2024</a:t>
            </a:fld>
            <a:endParaRPr lang="fr-FR"/>
          </a:p>
        </p:txBody>
      </p:sp>
      <p:sp>
        <p:nvSpPr>
          <p:cNvPr id="6" name="Espace réservé du pied de page 5">
            <a:extLst>
              <a:ext uri="{FF2B5EF4-FFF2-40B4-BE49-F238E27FC236}">
                <a16:creationId xmlns:a16="http://schemas.microsoft.com/office/drawing/2014/main" id="{FEB0B445-6C3F-4FCC-AA9A-AD487FD6EC0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2D6398B-8DD4-4C87-A40F-4609826B270B}"/>
              </a:ext>
            </a:extLst>
          </p:cNvPr>
          <p:cNvSpPr>
            <a:spLocks noGrp="1"/>
          </p:cNvSpPr>
          <p:nvPr>
            <p:ph type="sldNum" sz="quarter" idx="12"/>
          </p:nvPr>
        </p:nvSpPr>
        <p:spPr/>
        <p:txBody>
          <a:bodyPr/>
          <a:lstStyle/>
          <a:p>
            <a:fld id="{36E66152-B112-4A8B-8338-F4F4C6A1CA90}" type="slidenum">
              <a:rPr lang="fr-FR" smtClean="0"/>
              <a:t>‹N°›</a:t>
            </a:fld>
            <a:endParaRPr lang="fr-FR"/>
          </a:p>
        </p:txBody>
      </p:sp>
    </p:spTree>
    <p:extLst>
      <p:ext uri="{BB962C8B-B14F-4D97-AF65-F5344CB8AC3E}">
        <p14:creationId xmlns:p14="http://schemas.microsoft.com/office/powerpoint/2010/main" val="2996563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D6136B-F050-4003-9CFB-8CC45256096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995AD87-DD4A-4FD6-8DBE-968D05C8E7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8E56195-9F9F-4E61-978A-CAB56146AA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7A2A574E-7428-4BC1-B3A0-02A68B0316B3}"/>
              </a:ext>
            </a:extLst>
          </p:cNvPr>
          <p:cNvSpPr>
            <a:spLocks noGrp="1"/>
          </p:cNvSpPr>
          <p:nvPr>
            <p:ph type="dt" sz="half" idx="10"/>
          </p:nvPr>
        </p:nvSpPr>
        <p:spPr/>
        <p:txBody>
          <a:bodyPr/>
          <a:lstStyle/>
          <a:p>
            <a:fld id="{71DC31FF-9951-47A9-8B23-BCBFA9B62F0F}" type="datetimeFigureOut">
              <a:rPr lang="fr-FR" smtClean="0"/>
              <a:t>12/02/2024</a:t>
            </a:fld>
            <a:endParaRPr lang="fr-FR"/>
          </a:p>
        </p:txBody>
      </p:sp>
      <p:sp>
        <p:nvSpPr>
          <p:cNvPr id="6" name="Espace réservé du pied de page 5">
            <a:extLst>
              <a:ext uri="{FF2B5EF4-FFF2-40B4-BE49-F238E27FC236}">
                <a16:creationId xmlns:a16="http://schemas.microsoft.com/office/drawing/2014/main" id="{AA9B6EA2-B7E3-4D55-BE9C-1BBCFF00DD8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F78C761-CF5E-467F-8311-6330F477E4AB}"/>
              </a:ext>
            </a:extLst>
          </p:cNvPr>
          <p:cNvSpPr>
            <a:spLocks noGrp="1"/>
          </p:cNvSpPr>
          <p:nvPr>
            <p:ph type="sldNum" sz="quarter" idx="12"/>
          </p:nvPr>
        </p:nvSpPr>
        <p:spPr/>
        <p:txBody>
          <a:bodyPr/>
          <a:lstStyle/>
          <a:p>
            <a:fld id="{36E66152-B112-4A8B-8338-F4F4C6A1CA90}" type="slidenum">
              <a:rPr lang="fr-FR" smtClean="0"/>
              <a:t>‹N°›</a:t>
            </a:fld>
            <a:endParaRPr lang="fr-FR"/>
          </a:p>
        </p:txBody>
      </p:sp>
    </p:spTree>
    <p:extLst>
      <p:ext uri="{BB962C8B-B14F-4D97-AF65-F5344CB8AC3E}">
        <p14:creationId xmlns:p14="http://schemas.microsoft.com/office/powerpoint/2010/main" val="2682308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DC0B276-8BBC-43C6-A360-5FC0CB550F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4241A84-B72A-489A-A249-408D39E7DA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FCFF6C7-12CC-4655-BE70-1651040A63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DC31FF-9951-47A9-8B23-BCBFA9B62F0F}" type="datetimeFigureOut">
              <a:rPr lang="fr-FR" smtClean="0"/>
              <a:t>12/02/2024</a:t>
            </a:fld>
            <a:endParaRPr lang="fr-FR"/>
          </a:p>
        </p:txBody>
      </p:sp>
      <p:sp>
        <p:nvSpPr>
          <p:cNvPr id="5" name="Espace réservé du pied de page 4">
            <a:extLst>
              <a:ext uri="{FF2B5EF4-FFF2-40B4-BE49-F238E27FC236}">
                <a16:creationId xmlns:a16="http://schemas.microsoft.com/office/drawing/2014/main" id="{CD72F90F-BE6C-4F92-8911-FF4CD5A65D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33BDA7C-3A0E-4398-838E-E643C4EC4C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66152-B112-4A8B-8338-F4F4C6A1CA90}" type="slidenum">
              <a:rPr lang="fr-FR" smtClean="0"/>
              <a:t>‹N°›</a:t>
            </a:fld>
            <a:endParaRPr lang="fr-FR"/>
          </a:p>
        </p:txBody>
      </p:sp>
    </p:spTree>
    <p:extLst>
      <p:ext uri="{BB962C8B-B14F-4D97-AF65-F5344CB8AC3E}">
        <p14:creationId xmlns:p14="http://schemas.microsoft.com/office/powerpoint/2010/main" val="1317958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FB58ED5-6433-4783-A8DA-8B750949D662}"/>
              </a:ext>
            </a:extLst>
          </p:cNvPr>
          <p:cNvSpPr>
            <a:spLocks noGrp="1"/>
          </p:cNvSpPr>
          <p:nvPr>
            <p:ph idx="1"/>
          </p:nvPr>
        </p:nvSpPr>
        <p:spPr>
          <a:xfrm>
            <a:off x="0" y="0"/>
            <a:ext cx="12192000" cy="6857999"/>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a:normAutofit/>
          </a:bodyPr>
          <a:lstStyle/>
          <a:p>
            <a:pPr marL="0" indent="0" algn="ctr">
              <a:lnSpc>
                <a:spcPct val="200000"/>
              </a:lnSpc>
              <a:buNone/>
            </a:pPr>
            <a:endParaRPr lang="fr-FR" sz="4800" b="1" dirty="0">
              <a:latin typeface="Times New Roman" panose="02020603050405020304" pitchFamily="18" charset="0"/>
              <a:cs typeface="Times New Roman" panose="02020603050405020304" pitchFamily="18" charset="0"/>
            </a:endParaRPr>
          </a:p>
          <a:p>
            <a:pPr marL="0" indent="0">
              <a:buNone/>
            </a:pPr>
            <a:endParaRPr lang="fr-FR" dirty="0"/>
          </a:p>
        </p:txBody>
      </p:sp>
      <p:pic>
        <p:nvPicPr>
          <p:cNvPr id="2" name="Image 1">
            <a:extLst>
              <a:ext uri="{FF2B5EF4-FFF2-40B4-BE49-F238E27FC236}">
                <a16:creationId xmlns:a16="http://schemas.microsoft.com/office/drawing/2014/main" id="{C4A66A0E-4E8C-4911-920D-A3E33FBCC88C}"/>
              </a:ext>
            </a:extLst>
          </p:cNvPr>
          <p:cNvPicPr>
            <a:picLocks noChangeAspect="1"/>
          </p:cNvPicPr>
          <p:nvPr/>
        </p:nvPicPr>
        <p:blipFill>
          <a:blip r:embed="rId2"/>
          <a:stretch>
            <a:fillRect/>
          </a:stretch>
        </p:blipFill>
        <p:spPr>
          <a:xfrm>
            <a:off x="0" y="0"/>
            <a:ext cx="12191999" cy="6811617"/>
          </a:xfrm>
          <a:prstGeom prst="rect">
            <a:avLst/>
          </a:prstGeom>
        </p:spPr>
      </p:pic>
      <p:sp>
        <p:nvSpPr>
          <p:cNvPr id="4" name="ZoneTexte 3">
            <a:extLst>
              <a:ext uri="{FF2B5EF4-FFF2-40B4-BE49-F238E27FC236}">
                <a16:creationId xmlns:a16="http://schemas.microsoft.com/office/drawing/2014/main" id="{A55EBA8A-4F10-4D0E-BC5C-7B4433FEB24E}"/>
              </a:ext>
            </a:extLst>
          </p:cNvPr>
          <p:cNvSpPr txBox="1"/>
          <p:nvPr/>
        </p:nvSpPr>
        <p:spPr>
          <a:xfrm>
            <a:off x="0" y="1126435"/>
            <a:ext cx="11807687" cy="5016758"/>
          </a:xfrm>
          <a:prstGeom prst="rect">
            <a:avLst/>
          </a:prstGeom>
          <a:noFill/>
        </p:spPr>
        <p:txBody>
          <a:bodyPr wrap="square" rtlCol="0">
            <a:spAutoFit/>
          </a:bodyPr>
          <a:lstStyle/>
          <a:p>
            <a:pPr algn="ctr">
              <a:lnSpc>
                <a:spcPct val="200000"/>
              </a:lnSpc>
            </a:pPr>
            <a:r>
              <a:rPr lang="fr-FR" sz="4000" b="1" dirty="0">
                <a:latin typeface="Times New Roman" panose="02020603050405020304" pitchFamily="18" charset="0"/>
                <a:cs typeface="Times New Roman" panose="02020603050405020304" pitchFamily="18" charset="0"/>
              </a:rPr>
              <a:t>Module Botanique </a:t>
            </a:r>
          </a:p>
          <a:p>
            <a:pPr algn="ctr">
              <a:lnSpc>
                <a:spcPct val="200000"/>
              </a:lnSpc>
            </a:pPr>
            <a:r>
              <a:rPr lang="fr-FR" sz="4000" b="1" dirty="0">
                <a:latin typeface="Times New Roman" panose="02020603050405020304" pitchFamily="18" charset="0"/>
                <a:cs typeface="Times New Roman" panose="02020603050405020304" pitchFamily="18" charset="0"/>
              </a:rPr>
              <a:t>Chapitre II</a:t>
            </a:r>
          </a:p>
          <a:p>
            <a:pPr algn="ctr">
              <a:lnSpc>
                <a:spcPct val="200000"/>
              </a:lnSpc>
            </a:pPr>
            <a:r>
              <a:rPr lang="fr-FR" sz="4000" b="1" dirty="0">
                <a:latin typeface="Times New Roman" panose="02020603050405020304" pitchFamily="18" charset="0"/>
                <a:cs typeface="Times New Roman" panose="02020603050405020304" pitchFamily="18" charset="0"/>
              </a:rPr>
              <a:t>Les Algues </a:t>
            </a:r>
          </a:p>
          <a:p>
            <a:pPr algn="ctr">
              <a:lnSpc>
                <a:spcPct val="200000"/>
              </a:lnSpc>
            </a:pPr>
            <a:r>
              <a:rPr lang="fr-FR" sz="4000" b="1" dirty="0">
                <a:latin typeface="Times New Roman" panose="02020603050405020304" pitchFamily="18" charset="0"/>
                <a:cs typeface="Times New Roman" panose="02020603050405020304" pitchFamily="18" charset="0"/>
              </a:rPr>
              <a:t>                                                                 </a:t>
            </a:r>
            <a:r>
              <a:rPr lang="fr-FR" b="1" dirty="0">
                <a:latin typeface="Times New Roman" panose="02020603050405020304" pitchFamily="18" charset="0"/>
                <a:cs typeface="Times New Roman" panose="02020603050405020304" pitchFamily="18" charset="0"/>
              </a:rPr>
              <a:t>réaliser par Mr </a:t>
            </a:r>
            <a:r>
              <a:rPr lang="fr-FR" b="1" dirty="0" err="1">
                <a:latin typeface="Times New Roman" panose="02020603050405020304" pitchFamily="18" charset="0"/>
                <a:cs typeface="Times New Roman" panose="02020603050405020304" pitchFamily="18" charset="0"/>
              </a:rPr>
              <a:t>Guemmaz</a:t>
            </a:r>
            <a:r>
              <a:rPr lang="fr-FR" b="1" dirty="0">
                <a:latin typeface="Times New Roman" panose="02020603050405020304" pitchFamily="18" charset="0"/>
                <a:cs typeface="Times New Roman" panose="02020603050405020304" pitchFamily="18" charset="0"/>
              </a:rPr>
              <a:t> </a:t>
            </a:r>
            <a:r>
              <a:rPr lang="fr-FR" b="1" dirty="0" err="1">
                <a:latin typeface="Times New Roman" panose="02020603050405020304" pitchFamily="18" charset="0"/>
                <a:cs typeface="Times New Roman" panose="02020603050405020304" pitchFamily="18" charset="0"/>
              </a:rPr>
              <a:t>Fateh</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215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D1A65A9-FAAE-4B56-9BAC-4AAAE8FF6118}"/>
              </a:ext>
            </a:extLst>
          </p:cNvPr>
          <p:cNvSpPr>
            <a:spLocks noGrp="1"/>
          </p:cNvSpPr>
          <p:nvPr>
            <p:ph idx="1"/>
          </p:nvPr>
        </p:nvSpPr>
        <p:spPr>
          <a:xfrm>
            <a:off x="838200" y="238540"/>
            <a:ext cx="5430492" cy="6321286"/>
          </a:xfrm>
        </p:spPr>
        <p:txBody>
          <a:bodyPr>
            <a:normAutofit/>
          </a:bodyPr>
          <a:lstStyle/>
          <a:p>
            <a:pPr marL="0" indent="0" algn="ctr">
              <a:lnSpc>
                <a:spcPct val="150000"/>
              </a:lnSpc>
              <a:buNone/>
            </a:pPr>
            <a:r>
              <a:rPr lang="fr-FR" sz="2400" b="1" dirty="0">
                <a:latin typeface="Times New Roman" panose="02020603050405020304" pitchFamily="18" charset="0"/>
                <a:cs typeface="Times New Roman" panose="02020603050405020304" pitchFamily="18" charset="0"/>
              </a:rPr>
              <a:t>I.1.4.La reproduction</a:t>
            </a:r>
            <a:endParaRPr lang="fr-FR" sz="2400" dirty="0">
              <a:latin typeface="Times New Roman" panose="02020603050405020304" pitchFamily="18" charset="0"/>
              <a:cs typeface="Times New Roman" panose="02020603050405020304" pitchFamily="18" charset="0"/>
            </a:endParaRPr>
          </a:p>
          <a:p>
            <a:pPr marL="0" indent="0" algn="just">
              <a:lnSpc>
                <a:spcPct val="150000"/>
              </a:lnSpc>
              <a:buNone/>
            </a:pPr>
            <a:r>
              <a:rPr lang="fr-FR" sz="1800" dirty="0">
                <a:latin typeface="Times New Roman" panose="02020603050405020304" pitchFamily="18" charset="0"/>
                <a:cs typeface="Times New Roman" panose="02020603050405020304" pitchFamily="18" charset="0"/>
              </a:rPr>
              <a:t>La multiplication des cyanobactéries est végétative, c’est-à-dire asexuée, Selon les espèces et les conditions environnementales ,elle s’effectue :</a:t>
            </a:r>
          </a:p>
          <a:p>
            <a:pPr marL="0" indent="0" algn="just">
              <a:lnSpc>
                <a:spcPct val="150000"/>
              </a:lnSpc>
              <a:buNone/>
            </a:pPr>
            <a:endParaRPr lang="fr-FR" sz="18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soit par division binaire comme chez les bactéries pour les formes unicellulaires </a:t>
            </a:r>
          </a:p>
        </p:txBody>
      </p:sp>
      <p:pic>
        <p:nvPicPr>
          <p:cNvPr id="4" name="Image 3">
            <a:extLst>
              <a:ext uri="{FF2B5EF4-FFF2-40B4-BE49-F238E27FC236}">
                <a16:creationId xmlns:a16="http://schemas.microsoft.com/office/drawing/2014/main" id="{472E58C8-549D-4BEB-97DB-592E0C0B4985}"/>
              </a:ext>
            </a:extLst>
          </p:cNvPr>
          <p:cNvPicPr>
            <a:picLocks noChangeAspect="1"/>
          </p:cNvPicPr>
          <p:nvPr/>
        </p:nvPicPr>
        <p:blipFill>
          <a:blip r:embed="rId2"/>
          <a:stretch>
            <a:fillRect/>
          </a:stretch>
        </p:blipFill>
        <p:spPr>
          <a:xfrm>
            <a:off x="6268693" y="0"/>
            <a:ext cx="2623516" cy="6758609"/>
          </a:xfrm>
          <a:prstGeom prst="rect">
            <a:avLst/>
          </a:prstGeom>
        </p:spPr>
      </p:pic>
      <p:pic>
        <p:nvPicPr>
          <p:cNvPr id="5" name="Image 4">
            <a:extLst>
              <a:ext uri="{FF2B5EF4-FFF2-40B4-BE49-F238E27FC236}">
                <a16:creationId xmlns:a16="http://schemas.microsoft.com/office/drawing/2014/main" id="{A4A20E10-FD96-41B2-8FEB-47BD29763B64}"/>
              </a:ext>
            </a:extLst>
          </p:cNvPr>
          <p:cNvPicPr>
            <a:picLocks noChangeAspect="1"/>
          </p:cNvPicPr>
          <p:nvPr/>
        </p:nvPicPr>
        <p:blipFill>
          <a:blip r:embed="rId3"/>
          <a:stretch>
            <a:fillRect/>
          </a:stretch>
        </p:blipFill>
        <p:spPr>
          <a:xfrm>
            <a:off x="8892210" y="0"/>
            <a:ext cx="3299790" cy="6758609"/>
          </a:xfrm>
          <a:prstGeom prst="rect">
            <a:avLst/>
          </a:prstGeom>
        </p:spPr>
      </p:pic>
    </p:spTree>
    <p:extLst>
      <p:ext uri="{BB962C8B-B14F-4D97-AF65-F5344CB8AC3E}">
        <p14:creationId xmlns:p14="http://schemas.microsoft.com/office/powerpoint/2010/main" val="1971252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63C81E17-CE0D-47E3-95A4-C970D39597ED}"/>
              </a:ext>
            </a:extLst>
          </p:cNvPr>
          <p:cNvPicPr>
            <a:picLocks noGrp="1" noChangeAspect="1"/>
          </p:cNvPicPr>
          <p:nvPr>
            <p:ph idx="1"/>
          </p:nvPr>
        </p:nvPicPr>
        <p:blipFill>
          <a:blip r:embed="rId2"/>
          <a:stretch>
            <a:fillRect/>
          </a:stretch>
        </p:blipFill>
        <p:spPr>
          <a:xfrm>
            <a:off x="4734959" y="63165"/>
            <a:ext cx="7457041" cy="2413930"/>
          </a:xfrm>
          <a:prstGeom prst="rect">
            <a:avLst/>
          </a:prstGeom>
        </p:spPr>
      </p:pic>
      <p:sp>
        <p:nvSpPr>
          <p:cNvPr id="5" name="Rectangle 4">
            <a:extLst>
              <a:ext uri="{FF2B5EF4-FFF2-40B4-BE49-F238E27FC236}">
                <a16:creationId xmlns:a16="http://schemas.microsoft.com/office/drawing/2014/main" id="{D7A452DD-A170-4D2C-A13D-421D69A5483B}"/>
              </a:ext>
            </a:extLst>
          </p:cNvPr>
          <p:cNvSpPr/>
          <p:nvPr/>
        </p:nvSpPr>
        <p:spPr>
          <a:xfrm>
            <a:off x="463827" y="807231"/>
            <a:ext cx="4081670" cy="5909310"/>
          </a:xfrm>
          <a:prstGeom prst="rect">
            <a:avLst/>
          </a:prstGeom>
        </p:spPr>
        <p:txBody>
          <a:bodyPr wrap="square">
            <a:spAutoFit/>
          </a:bodyPr>
          <a:lstStyle/>
          <a:p>
            <a:pPr>
              <a:lnSpc>
                <a:spcPct val="150000"/>
              </a:lnSpc>
              <a:buFont typeface="Wingdings" panose="05000000000000000000" pitchFamily="2" charset="2"/>
              <a:buChar char="Ø"/>
            </a:pPr>
            <a:r>
              <a:rPr lang="fr-FR" dirty="0">
                <a:latin typeface="Times New Roman" panose="02020603050405020304" pitchFamily="18" charset="0"/>
                <a:cs typeface="Times New Roman" panose="02020603050405020304" pitchFamily="18" charset="0"/>
              </a:rPr>
              <a:t>soit par fragmentation au hasard ( hormogonie) </a:t>
            </a:r>
          </a:p>
          <a:p>
            <a:pPr>
              <a:lnSpc>
                <a:spcPct val="150000"/>
              </a:lnSpc>
              <a:buFont typeface="Wingdings" panose="05000000000000000000" pitchFamily="2" charset="2"/>
              <a:buChar char="Ø"/>
            </a:pPr>
            <a:endParaRPr lang="fr-FR"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endParaRPr lang="fr-FR" dirty="0">
              <a:latin typeface="Times New Roman" panose="02020603050405020304" pitchFamily="18" charset="0"/>
              <a:cs typeface="Times New Roman" panose="02020603050405020304" pitchFamily="18" charset="0"/>
            </a:endParaRPr>
          </a:p>
          <a:p>
            <a:pPr>
              <a:lnSpc>
                <a:spcPct val="150000"/>
              </a:lnSpc>
            </a:pPr>
            <a:r>
              <a:rPr lang="fr-FR" dirty="0">
                <a:latin typeface="Times New Roman" panose="02020603050405020304" pitchFamily="18" charset="0"/>
                <a:cs typeface="Times New Roman" panose="02020603050405020304" pitchFamily="18" charset="0"/>
              </a:rPr>
              <a:t>Pour les formes filamenteuses</a:t>
            </a:r>
          </a:p>
          <a:p>
            <a:pPr>
              <a:lnSpc>
                <a:spcPct val="150000"/>
              </a:lnSpc>
              <a:buFont typeface="Wingdings" panose="05000000000000000000" pitchFamily="2" charset="2"/>
              <a:buChar char="Ø"/>
            </a:pPr>
            <a:endParaRPr lang="fr-FR" dirty="0">
              <a:latin typeface="Times New Roman" panose="02020603050405020304" pitchFamily="18" charset="0"/>
              <a:cs typeface="Times New Roman" panose="02020603050405020304" pitchFamily="18" charset="0"/>
            </a:endParaRPr>
          </a:p>
          <a:p>
            <a:pPr>
              <a:lnSpc>
                <a:spcPct val="150000"/>
              </a:lnSpc>
            </a:pPr>
            <a:endParaRPr lang="fr-FR"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r>
              <a:rPr lang="fr-FR" dirty="0">
                <a:latin typeface="Times New Roman" panose="02020603050405020304" pitchFamily="18" charset="0"/>
                <a:cs typeface="Times New Roman" panose="02020603050405020304" pitchFamily="18" charset="0"/>
              </a:rPr>
              <a:t> soit par bourgeonnement (spores exospore) </a:t>
            </a:r>
          </a:p>
          <a:p>
            <a:pPr>
              <a:lnSpc>
                <a:spcPct val="150000"/>
              </a:lnSpc>
            </a:pPr>
            <a:endParaRPr lang="fr-FR" dirty="0">
              <a:latin typeface="Times New Roman" panose="02020603050405020304" pitchFamily="18" charset="0"/>
              <a:cs typeface="Times New Roman" panose="02020603050405020304" pitchFamily="18" charset="0"/>
            </a:endParaRPr>
          </a:p>
          <a:p>
            <a:pPr>
              <a:lnSpc>
                <a:spcPct val="150000"/>
              </a:lnSpc>
            </a:pPr>
            <a:endParaRPr lang="fr-FR" dirty="0">
              <a:latin typeface="Times New Roman" panose="02020603050405020304" pitchFamily="18" charset="0"/>
              <a:cs typeface="Times New Roman" panose="02020603050405020304" pitchFamily="18" charset="0"/>
            </a:endParaRPr>
          </a:p>
          <a:p>
            <a:pPr>
              <a:lnSpc>
                <a:spcPct val="150000"/>
              </a:lnSpc>
            </a:pPr>
            <a:endParaRPr lang="fr-FR"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r>
              <a:rPr lang="fr-FR" dirty="0">
                <a:latin typeface="Times New Roman" panose="02020603050405020304" pitchFamily="18" charset="0"/>
                <a:cs typeface="Times New Roman" panose="02020603050405020304" pitchFamily="18" charset="0"/>
              </a:rPr>
              <a:t>Soit par fusion multiple (spores endogènes)</a:t>
            </a:r>
          </a:p>
        </p:txBody>
      </p:sp>
      <p:pic>
        <p:nvPicPr>
          <p:cNvPr id="7" name="Image 6">
            <a:extLst>
              <a:ext uri="{FF2B5EF4-FFF2-40B4-BE49-F238E27FC236}">
                <a16:creationId xmlns:a16="http://schemas.microsoft.com/office/drawing/2014/main" id="{3524A1F8-530C-4853-A42E-B4FE041DAC4E}"/>
              </a:ext>
            </a:extLst>
          </p:cNvPr>
          <p:cNvPicPr>
            <a:picLocks noChangeAspect="1"/>
          </p:cNvPicPr>
          <p:nvPr/>
        </p:nvPicPr>
        <p:blipFill>
          <a:blip r:embed="rId3"/>
          <a:stretch>
            <a:fillRect/>
          </a:stretch>
        </p:blipFill>
        <p:spPr>
          <a:xfrm>
            <a:off x="4651512" y="4891024"/>
            <a:ext cx="7540488" cy="1966975"/>
          </a:xfrm>
          <a:prstGeom prst="rect">
            <a:avLst/>
          </a:prstGeom>
        </p:spPr>
      </p:pic>
      <p:pic>
        <p:nvPicPr>
          <p:cNvPr id="8" name="Image 7">
            <a:extLst>
              <a:ext uri="{FF2B5EF4-FFF2-40B4-BE49-F238E27FC236}">
                <a16:creationId xmlns:a16="http://schemas.microsoft.com/office/drawing/2014/main" id="{73220556-1765-4508-9F46-6EE79F9E7A40}"/>
              </a:ext>
            </a:extLst>
          </p:cNvPr>
          <p:cNvPicPr>
            <a:picLocks noChangeAspect="1"/>
          </p:cNvPicPr>
          <p:nvPr/>
        </p:nvPicPr>
        <p:blipFill>
          <a:blip r:embed="rId4"/>
          <a:stretch>
            <a:fillRect/>
          </a:stretch>
        </p:blipFill>
        <p:spPr>
          <a:xfrm>
            <a:off x="4545497" y="2477094"/>
            <a:ext cx="7646503" cy="2413930"/>
          </a:xfrm>
          <a:prstGeom prst="rect">
            <a:avLst/>
          </a:prstGeom>
        </p:spPr>
      </p:pic>
    </p:spTree>
    <p:extLst>
      <p:ext uri="{BB962C8B-B14F-4D97-AF65-F5344CB8AC3E}">
        <p14:creationId xmlns:p14="http://schemas.microsoft.com/office/powerpoint/2010/main" val="40194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C84CD0A-3051-417F-BA5D-AF36C909AC1A}"/>
              </a:ext>
            </a:extLst>
          </p:cNvPr>
          <p:cNvSpPr>
            <a:spLocks noGrp="1"/>
          </p:cNvSpPr>
          <p:nvPr>
            <p:ph idx="1"/>
          </p:nvPr>
        </p:nvSpPr>
        <p:spPr>
          <a:xfrm>
            <a:off x="838200" y="344557"/>
            <a:ext cx="6463748" cy="5832406"/>
          </a:xfrm>
        </p:spPr>
        <p:txBody>
          <a:bodyPr>
            <a:normAutofit/>
          </a:bodyPr>
          <a:lstStyle/>
          <a:p>
            <a:pPr marL="0" indent="0" algn="ctr">
              <a:buNone/>
            </a:pPr>
            <a:endParaRPr lang="fr-FR" sz="2000" b="1" dirty="0">
              <a:latin typeface="Times New Roman" panose="02020603050405020304" pitchFamily="18" charset="0"/>
              <a:cs typeface="Times New Roman" panose="02020603050405020304" pitchFamily="18" charset="0"/>
            </a:endParaRPr>
          </a:p>
          <a:p>
            <a:pPr marL="0" indent="0" algn="ctr">
              <a:buNone/>
            </a:pPr>
            <a:endParaRPr lang="fr-FR" sz="2000" b="1" dirty="0">
              <a:latin typeface="Times New Roman" panose="02020603050405020304" pitchFamily="18" charset="0"/>
              <a:cs typeface="Times New Roman" panose="02020603050405020304" pitchFamily="18" charset="0"/>
            </a:endParaRPr>
          </a:p>
          <a:p>
            <a:pPr marL="0" indent="0" algn="ctr">
              <a:buNone/>
            </a:pPr>
            <a:r>
              <a:rPr lang="fr-FR" sz="2000" b="1" dirty="0">
                <a:latin typeface="Times New Roman" panose="02020603050405020304" pitchFamily="18" charset="0"/>
                <a:cs typeface="Times New Roman" panose="02020603050405020304" pitchFamily="18" charset="0"/>
              </a:rPr>
              <a:t>I.2. Les Algues eucaryotes</a:t>
            </a:r>
          </a:p>
          <a:p>
            <a:pPr marL="0" indent="0" algn="just">
              <a:lnSpc>
                <a:spcPct val="150000"/>
              </a:lnSpc>
              <a:buNone/>
            </a:pPr>
            <a:endParaRPr lang="fr-FR" sz="1800" dirty="0">
              <a:latin typeface="Times New Roman" panose="02020603050405020304" pitchFamily="18" charset="0"/>
              <a:cs typeface="Times New Roman" panose="02020603050405020304" pitchFamily="18" charset="0"/>
            </a:endParaRPr>
          </a:p>
          <a:p>
            <a:pPr marL="0" indent="0" algn="just">
              <a:lnSpc>
                <a:spcPct val="150000"/>
              </a:lnSpc>
              <a:buNone/>
            </a:pPr>
            <a:r>
              <a:rPr lang="fr-FR" sz="1800" dirty="0">
                <a:latin typeface="Times New Roman" panose="02020603050405020304" pitchFamily="18" charset="0"/>
                <a:cs typeface="Times New Roman" panose="02020603050405020304" pitchFamily="18" charset="0"/>
              </a:rPr>
              <a:t>Les Algues sont présentes dans le monde entier et se développent dans toutes les étendues d'eau ou dans tout milieu terrestre où le taux d'humidité reste élevé. Elles vivent aussi en symbiose avec d'autres organismes. Certaines espèces peuvent même survivre sur la neige ou la glace des régions polaires ou montagneuses, ou supporter les températures élevées des sources d'eau chaude. Les Algues sont des thallophytes autotrophes photosynthétiques d’organisation simple, formant un groupe extrêmement hétérogène du point de vue de leur origine évolutive.</a:t>
            </a:r>
          </a:p>
        </p:txBody>
      </p:sp>
      <p:pic>
        <p:nvPicPr>
          <p:cNvPr id="1026" name="Picture 2" descr="Classification des algues : algues rouges, algues bleues...">
            <a:extLst>
              <a:ext uri="{FF2B5EF4-FFF2-40B4-BE49-F238E27FC236}">
                <a16:creationId xmlns:a16="http://schemas.microsoft.com/office/drawing/2014/main" id="{945E1455-4256-49C1-B8E0-4659F450D8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0973" y="344558"/>
            <a:ext cx="4638261"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068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2C4080C-23EB-45DE-825C-BEFC96996458}"/>
              </a:ext>
            </a:extLst>
          </p:cNvPr>
          <p:cNvSpPr>
            <a:spLocks noGrp="1"/>
          </p:cNvSpPr>
          <p:nvPr>
            <p:ph idx="1"/>
          </p:nvPr>
        </p:nvSpPr>
        <p:spPr>
          <a:xfrm>
            <a:off x="838200" y="795130"/>
            <a:ext cx="5019261" cy="3697357"/>
          </a:xfrm>
        </p:spPr>
        <p:txBody>
          <a:bodyPr>
            <a:normAutofit/>
          </a:bodyPr>
          <a:lstStyle/>
          <a:p>
            <a:pPr marL="0" indent="0">
              <a:lnSpc>
                <a:spcPct val="150000"/>
              </a:lnSpc>
              <a:buNone/>
            </a:pPr>
            <a:r>
              <a:rPr lang="fr-FR" sz="2000" b="1" dirty="0">
                <a:latin typeface="Times New Roman" panose="02020603050405020304" pitchFamily="18" charset="0"/>
                <a:cs typeface="Times New Roman" panose="02020603050405020304" pitchFamily="18" charset="0"/>
              </a:rPr>
              <a:t>I.2.1.Organisation de l’appareil végétatif</a:t>
            </a:r>
          </a:p>
          <a:p>
            <a:pPr marL="0" indent="0">
              <a:lnSpc>
                <a:spcPct val="150000"/>
              </a:lnSpc>
              <a:buNone/>
            </a:pPr>
            <a:r>
              <a:rPr lang="fr-FR" sz="1800" dirty="0">
                <a:latin typeface="Times New Roman" panose="02020603050405020304" pitchFamily="18" charset="0"/>
                <a:cs typeface="Times New Roman" panose="02020603050405020304" pitchFamily="18" charset="0"/>
              </a:rPr>
              <a:t>L’appareil végétatif des algues est nommé un thalle qui est formé d’une ou de quelques cellules. Il existe deux formes</a:t>
            </a:r>
          </a:p>
          <a:p>
            <a:pPr marL="0" indent="0">
              <a:lnSpc>
                <a:spcPct val="150000"/>
              </a:lnSpc>
              <a:buNone/>
            </a:pPr>
            <a:r>
              <a:rPr lang="fr-FR" sz="1800" b="1" dirty="0">
                <a:latin typeface="Times New Roman" panose="02020603050405020304" pitchFamily="18" charset="0"/>
                <a:cs typeface="Times New Roman" panose="02020603050405020304" pitchFamily="18" charset="0"/>
              </a:rPr>
              <a:t>I.2.1.1.Le thalle simple (L’archéthalle) </a:t>
            </a:r>
            <a:r>
              <a:rPr lang="fr-FR" sz="1800" dirty="0">
                <a:latin typeface="Times New Roman" panose="02020603050405020304" pitchFamily="18" charset="0"/>
                <a:cs typeface="Times New Roman" panose="02020603050405020304" pitchFamily="18" charset="0"/>
              </a:rPr>
              <a:t>: Thalle unicellulaire soit solitaire (une seule cellule) soit en </a:t>
            </a:r>
            <a:r>
              <a:rPr lang="fr-FR" sz="1800" dirty="0" err="1">
                <a:latin typeface="Times New Roman" panose="02020603050405020304" pitchFamily="18" charset="0"/>
                <a:cs typeface="Times New Roman" panose="02020603050405020304" pitchFamily="18" charset="0"/>
              </a:rPr>
              <a:t>ceonobe</a:t>
            </a:r>
            <a:r>
              <a:rPr lang="fr-FR" sz="1800" dirty="0">
                <a:latin typeface="Times New Roman" panose="02020603050405020304" pitchFamily="18" charset="0"/>
                <a:cs typeface="Times New Roman" panose="02020603050405020304" pitchFamily="18" charset="0"/>
              </a:rPr>
              <a:t> (colonie des cellules), filamenteux non ramifié</a:t>
            </a:r>
          </a:p>
        </p:txBody>
      </p:sp>
      <p:pic>
        <p:nvPicPr>
          <p:cNvPr id="4" name="Image 3">
            <a:extLst>
              <a:ext uri="{FF2B5EF4-FFF2-40B4-BE49-F238E27FC236}">
                <a16:creationId xmlns:a16="http://schemas.microsoft.com/office/drawing/2014/main" id="{3245D33A-B0FD-47DC-97D9-1FC314B54550}"/>
              </a:ext>
            </a:extLst>
          </p:cNvPr>
          <p:cNvPicPr>
            <a:picLocks noChangeAspect="1"/>
          </p:cNvPicPr>
          <p:nvPr/>
        </p:nvPicPr>
        <p:blipFill>
          <a:blip r:embed="rId2"/>
          <a:stretch>
            <a:fillRect/>
          </a:stretch>
        </p:blipFill>
        <p:spPr>
          <a:xfrm>
            <a:off x="6095998" y="743708"/>
            <a:ext cx="2990098" cy="3203964"/>
          </a:xfrm>
          <a:prstGeom prst="rect">
            <a:avLst/>
          </a:prstGeom>
        </p:spPr>
      </p:pic>
      <p:sp>
        <p:nvSpPr>
          <p:cNvPr id="5" name="Rectangle 4">
            <a:extLst>
              <a:ext uri="{FF2B5EF4-FFF2-40B4-BE49-F238E27FC236}">
                <a16:creationId xmlns:a16="http://schemas.microsoft.com/office/drawing/2014/main" id="{01D46E36-8B77-4189-ACE0-6C2B6B9EABA2}"/>
              </a:ext>
            </a:extLst>
          </p:cNvPr>
          <p:cNvSpPr/>
          <p:nvPr/>
        </p:nvSpPr>
        <p:spPr>
          <a:xfrm>
            <a:off x="6680578" y="4123155"/>
            <a:ext cx="1411605" cy="369332"/>
          </a:xfrm>
          <a:prstGeom prst="rect">
            <a:avLst/>
          </a:prstGeom>
        </p:spPr>
        <p:txBody>
          <a:bodyPr wrap="none">
            <a:spAutoFit/>
          </a:bodyPr>
          <a:lstStyle/>
          <a:p>
            <a:r>
              <a:rPr lang="fr-FR" b="1" dirty="0">
                <a:solidFill>
                  <a:srgbClr val="000000"/>
                </a:solidFill>
                <a:latin typeface="Times New Roman" panose="02020603050405020304" pitchFamily="18" charset="0"/>
                <a:cs typeface="Times New Roman" panose="02020603050405020304" pitchFamily="18" charset="0"/>
              </a:rPr>
              <a:t>unicellulaire</a:t>
            </a:r>
            <a:endParaRPr lang="fr-FR" dirty="0">
              <a:latin typeface="Times New Roman" panose="02020603050405020304" pitchFamily="18" charset="0"/>
              <a:cs typeface="Times New Roman" panose="02020603050405020304" pitchFamily="18" charset="0"/>
            </a:endParaRPr>
          </a:p>
        </p:txBody>
      </p:sp>
      <p:pic>
        <p:nvPicPr>
          <p:cNvPr id="6" name="Image 5">
            <a:extLst>
              <a:ext uri="{FF2B5EF4-FFF2-40B4-BE49-F238E27FC236}">
                <a16:creationId xmlns:a16="http://schemas.microsoft.com/office/drawing/2014/main" id="{AA84230B-9381-4D4D-82AB-BEE91499FE45}"/>
              </a:ext>
            </a:extLst>
          </p:cNvPr>
          <p:cNvPicPr>
            <a:picLocks noChangeAspect="1"/>
          </p:cNvPicPr>
          <p:nvPr/>
        </p:nvPicPr>
        <p:blipFill>
          <a:blip r:embed="rId3"/>
          <a:stretch>
            <a:fillRect/>
          </a:stretch>
        </p:blipFill>
        <p:spPr>
          <a:xfrm>
            <a:off x="9086096" y="743708"/>
            <a:ext cx="3105901" cy="3203964"/>
          </a:xfrm>
          <a:prstGeom prst="rect">
            <a:avLst/>
          </a:prstGeom>
        </p:spPr>
      </p:pic>
      <p:sp>
        <p:nvSpPr>
          <p:cNvPr id="7" name="Rectangle 6">
            <a:extLst>
              <a:ext uri="{FF2B5EF4-FFF2-40B4-BE49-F238E27FC236}">
                <a16:creationId xmlns:a16="http://schemas.microsoft.com/office/drawing/2014/main" id="{FC68CCF6-332B-4619-AEB1-42C9B61B923A}"/>
              </a:ext>
            </a:extLst>
          </p:cNvPr>
          <p:cNvSpPr/>
          <p:nvPr/>
        </p:nvSpPr>
        <p:spPr>
          <a:xfrm>
            <a:off x="10149168" y="4102800"/>
            <a:ext cx="979755" cy="369332"/>
          </a:xfrm>
          <a:prstGeom prst="rect">
            <a:avLst/>
          </a:prstGeom>
        </p:spPr>
        <p:txBody>
          <a:bodyPr wrap="none">
            <a:spAutoFit/>
          </a:bodyPr>
          <a:lstStyle/>
          <a:p>
            <a:r>
              <a:rPr lang="fr-FR" b="1" dirty="0" err="1">
                <a:latin typeface="Times New Roman" panose="02020603050405020304" pitchFamily="18" charset="0"/>
                <a:cs typeface="Times New Roman" panose="02020603050405020304" pitchFamily="18" charset="0"/>
              </a:rPr>
              <a:t>ceonobe</a:t>
            </a:r>
            <a:endParaRPr lang="fr-FR" b="1" dirty="0">
              <a:latin typeface="Times New Roman" panose="02020603050405020304" pitchFamily="18" charset="0"/>
              <a:cs typeface="Times New Roman" panose="02020603050405020304" pitchFamily="18" charset="0"/>
            </a:endParaRPr>
          </a:p>
        </p:txBody>
      </p:sp>
      <p:pic>
        <p:nvPicPr>
          <p:cNvPr id="9" name="Image 8">
            <a:extLst>
              <a:ext uri="{FF2B5EF4-FFF2-40B4-BE49-F238E27FC236}">
                <a16:creationId xmlns:a16="http://schemas.microsoft.com/office/drawing/2014/main" id="{B245E5AE-5E1A-492B-A5BA-4D6F81B06080}"/>
              </a:ext>
            </a:extLst>
          </p:cNvPr>
          <p:cNvPicPr>
            <a:picLocks noChangeAspect="1"/>
          </p:cNvPicPr>
          <p:nvPr/>
        </p:nvPicPr>
        <p:blipFill>
          <a:blip r:embed="rId4"/>
          <a:stretch>
            <a:fillRect/>
          </a:stretch>
        </p:blipFill>
        <p:spPr>
          <a:xfrm>
            <a:off x="2524540" y="4647615"/>
            <a:ext cx="7142920" cy="1685925"/>
          </a:xfrm>
          <a:prstGeom prst="rect">
            <a:avLst/>
          </a:prstGeom>
        </p:spPr>
      </p:pic>
      <p:sp>
        <p:nvSpPr>
          <p:cNvPr id="10" name="Rectangle 9">
            <a:extLst>
              <a:ext uri="{FF2B5EF4-FFF2-40B4-BE49-F238E27FC236}">
                <a16:creationId xmlns:a16="http://schemas.microsoft.com/office/drawing/2014/main" id="{CBDD52D1-8503-43DB-B566-8F0BD670AA5E}"/>
              </a:ext>
            </a:extLst>
          </p:cNvPr>
          <p:cNvSpPr/>
          <p:nvPr/>
        </p:nvSpPr>
        <p:spPr>
          <a:xfrm>
            <a:off x="5452234" y="6304002"/>
            <a:ext cx="1287532" cy="369332"/>
          </a:xfrm>
          <a:prstGeom prst="rect">
            <a:avLst/>
          </a:prstGeom>
        </p:spPr>
        <p:txBody>
          <a:bodyPr wrap="none">
            <a:spAutoFit/>
          </a:bodyPr>
          <a:lstStyle/>
          <a:p>
            <a:r>
              <a:rPr lang="fr-FR" dirty="0">
                <a:latin typeface="Times New Roman" panose="02020603050405020304" pitchFamily="18" charset="0"/>
                <a:cs typeface="Times New Roman" panose="02020603050405020304" pitchFamily="18" charset="0"/>
              </a:rPr>
              <a:t>filamenteux</a:t>
            </a:r>
            <a:endParaRPr lang="fr-FR" dirty="0"/>
          </a:p>
        </p:txBody>
      </p:sp>
    </p:spTree>
    <p:extLst>
      <p:ext uri="{BB962C8B-B14F-4D97-AF65-F5344CB8AC3E}">
        <p14:creationId xmlns:p14="http://schemas.microsoft.com/office/powerpoint/2010/main" val="1128877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4AAE7E-F3F5-44B2-BC6E-5BD7EC73A015}"/>
              </a:ext>
            </a:extLst>
          </p:cNvPr>
          <p:cNvSpPr>
            <a:spLocks noGrp="1"/>
          </p:cNvSpPr>
          <p:nvPr>
            <p:ph type="title"/>
          </p:nvPr>
        </p:nvSpPr>
        <p:spPr>
          <a:xfrm>
            <a:off x="838200" y="365125"/>
            <a:ext cx="5257800" cy="5664614"/>
          </a:xfrm>
        </p:spPr>
        <p:txBody>
          <a:bodyPr>
            <a:noAutofit/>
          </a:bodyPr>
          <a:lstStyle/>
          <a:p>
            <a:pPr>
              <a:lnSpc>
                <a:spcPct val="150000"/>
              </a:lnSpc>
            </a:pPr>
            <a:r>
              <a:rPr lang="fr-FR" sz="2000" b="1" dirty="0">
                <a:latin typeface="Times New Roman" panose="02020603050405020304" pitchFamily="18" charset="0"/>
                <a:cs typeface="Times New Roman" panose="02020603050405020304" pitchFamily="18" charset="0"/>
              </a:rPr>
              <a:t>I.2.1.2. Protothalle (</a:t>
            </a:r>
            <a:r>
              <a:rPr lang="fr-FR" sz="2000" b="1" dirty="0" err="1">
                <a:latin typeface="Times New Roman" panose="02020603050405020304" pitchFamily="18" charset="0"/>
                <a:cs typeface="Times New Roman" panose="02020603050405020304" pitchFamily="18" charset="0"/>
              </a:rPr>
              <a:t>n</a:t>
            </a:r>
            <a:r>
              <a:rPr lang="fr-FR" sz="2000" dirty="0" err="1">
                <a:latin typeface="Times New Roman" panose="02020603050405020304" pitchFamily="18" charset="0"/>
                <a:cs typeface="Times New Roman" panose="02020603050405020304" pitchFamily="18" charset="0"/>
              </a:rPr>
              <a:t>é</a:t>
            </a:r>
            <a:r>
              <a:rPr lang="fr-FR" sz="2000" b="1" dirty="0" err="1">
                <a:latin typeface="Times New Roman" panose="02020603050405020304" pitchFamily="18" charset="0"/>
                <a:cs typeface="Times New Roman" panose="02020603050405020304" pitchFamily="18" charset="0"/>
              </a:rPr>
              <a:t>matothalle</a:t>
            </a:r>
            <a:r>
              <a:rPr lang="fr-FR" sz="2000" b="1" dirty="0">
                <a:latin typeface="Times New Roman" panose="02020603050405020304" pitchFamily="18" charset="0"/>
                <a:cs typeface="Times New Roman" panose="02020603050405020304" pitchFamily="18" charset="0"/>
              </a:rPr>
              <a:t>) :</a:t>
            </a:r>
            <a:br>
              <a:rPr lang="fr-FR" sz="1800" b="1" dirty="0">
                <a:latin typeface="Times New Roman" panose="02020603050405020304" pitchFamily="18" charset="0"/>
                <a:cs typeface="Times New Roman" panose="02020603050405020304" pitchFamily="18" charset="0"/>
              </a:rPr>
            </a:br>
            <a:r>
              <a:rPr lang="fr-FR" sz="1800" dirty="0">
                <a:latin typeface="Times New Roman" panose="02020603050405020304" pitchFamily="18" charset="0"/>
                <a:cs typeface="Times New Roman" panose="02020603050405020304" pitchFamily="18" charset="0"/>
              </a:rPr>
              <a:t>Ce sont des thalles filamenteux ramifiés. Ils peuvent être </a:t>
            </a:r>
            <a:r>
              <a:rPr lang="fr-FR" sz="1800" b="1" dirty="0">
                <a:latin typeface="Times New Roman" panose="02020603050405020304" pitchFamily="18" charset="0"/>
                <a:cs typeface="Times New Roman" panose="02020603050405020304" pitchFamily="18" charset="0"/>
              </a:rPr>
              <a:t>tubulaires </a:t>
            </a:r>
            <a:r>
              <a:rPr lang="fr-FR" sz="1800" dirty="0">
                <a:latin typeface="Times New Roman" panose="02020603050405020304" pitchFamily="18" charset="0"/>
                <a:cs typeface="Times New Roman" panose="02020603050405020304" pitchFamily="18" charset="0"/>
              </a:rPr>
              <a:t>où les cellules se sont associés pour former une structure en tube creux avec une seule couche de cellules (</a:t>
            </a:r>
            <a:r>
              <a:rPr lang="fr-FR" sz="1800" i="1" dirty="0">
                <a:latin typeface="Times New Roman" panose="02020603050405020304" pitchFamily="18" charset="0"/>
                <a:cs typeface="Times New Roman" panose="02020603050405020304" pitchFamily="18" charset="0"/>
              </a:rPr>
              <a:t>Enterromorpha</a:t>
            </a:r>
            <a:r>
              <a:rPr lang="fr-FR" sz="1800" dirty="0">
                <a:latin typeface="Times New Roman" panose="02020603050405020304" pitchFamily="18" charset="0"/>
                <a:cs typeface="Times New Roman" panose="02020603050405020304" pitchFamily="18" charset="0"/>
              </a:rPr>
              <a:t>) ou </a:t>
            </a:r>
            <a:r>
              <a:rPr lang="fr-FR" sz="1800" b="1" dirty="0">
                <a:latin typeface="Times New Roman" panose="02020603050405020304" pitchFamily="18" charset="0"/>
                <a:cs typeface="Times New Roman" panose="02020603050405020304" pitchFamily="18" charset="0"/>
              </a:rPr>
              <a:t>foliacés </a:t>
            </a:r>
            <a:r>
              <a:rPr lang="fr-FR" sz="1800" dirty="0">
                <a:latin typeface="Times New Roman" panose="02020603050405020304" pitchFamily="18" charset="0"/>
                <a:cs typeface="Times New Roman" panose="02020603050405020304" pitchFamily="18" charset="0"/>
              </a:rPr>
              <a:t>où ils</a:t>
            </a:r>
            <a:br>
              <a:rPr lang="fr-FR" sz="1800" dirty="0">
                <a:latin typeface="Times New Roman" panose="02020603050405020304" pitchFamily="18" charset="0"/>
                <a:cs typeface="Times New Roman" panose="02020603050405020304" pitchFamily="18" charset="0"/>
              </a:rPr>
            </a:br>
            <a:r>
              <a:rPr lang="fr-FR" sz="1800" dirty="0">
                <a:latin typeface="Times New Roman" panose="02020603050405020304" pitchFamily="18" charset="0"/>
                <a:cs typeface="Times New Roman" panose="02020603050405020304" pitchFamily="18" charset="0"/>
              </a:rPr>
              <a:t>dérivent du thalle filamenteux par juxtaposition de cellules pour former une lame repliée sur elle-même, le</a:t>
            </a:r>
            <a:br>
              <a:rPr lang="fr-FR" sz="1800" dirty="0">
                <a:latin typeface="Times New Roman" panose="02020603050405020304" pitchFamily="18" charset="0"/>
                <a:cs typeface="Times New Roman" panose="02020603050405020304" pitchFamily="18" charset="0"/>
              </a:rPr>
            </a:br>
            <a:r>
              <a:rPr lang="fr-FR" sz="1800" dirty="0">
                <a:latin typeface="Times New Roman" panose="02020603050405020304" pitchFamily="18" charset="0"/>
                <a:cs typeface="Times New Roman" panose="02020603050405020304" pitchFamily="18" charset="0"/>
              </a:rPr>
              <a:t>thalle est ainsi formé de deux couches de cellules pressées les unes contre les autres (</a:t>
            </a:r>
            <a:r>
              <a:rPr lang="fr-FR" sz="1800" i="1" dirty="0">
                <a:latin typeface="Times New Roman" panose="02020603050405020304" pitchFamily="18" charset="0"/>
                <a:cs typeface="Times New Roman" panose="02020603050405020304" pitchFamily="18" charset="0"/>
              </a:rPr>
              <a:t>Ulva</a:t>
            </a:r>
            <a:r>
              <a:rPr lang="fr-FR" sz="1800" dirty="0">
                <a:latin typeface="Times New Roman" panose="02020603050405020304" pitchFamily="18" charset="0"/>
                <a:cs typeface="Times New Roman" panose="02020603050405020304" pitchFamily="18" charset="0"/>
              </a:rPr>
              <a:t>). </a:t>
            </a:r>
            <a:endParaRPr lang="fr-FR" sz="1800" i="1"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04291838-646B-45D5-9B94-0FCC2DDDB4BB}"/>
              </a:ext>
            </a:extLst>
          </p:cNvPr>
          <p:cNvSpPr/>
          <p:nvPr/>
        </p:nvSpPr>
        <p:spPr>
          <a:xfrm>
            <a:off x="6640595" y="4964668"/>
            <a:ext cx="1370888" cy="369332"/>
          </a:xfrm>
          <a:prstGeom prst="rect">
            <a:avLst/>
          </a:prstGeom>
        </p:spPr>
        <p:txBody>
          <a:bodyPr wrap="none">
            <a:spAutoFit/>
          </a:bodyPr>
          <a:lstStyle/>
          <a:p>
            <a:r>
              <a:rPr lang="fr-FR" b="1" i="1" dirty="0">
                <a:latin typeface="Times New Roman" panose="02020603050405020304" pitchFamily="18" charset="0"/>
                <a:cs typeface="Times New Roman" panose="02020603050405020304" pitchFamily="18" charset="0"/>
              </a:rPr>
              <a:t>Ulva lactuca</a:t>
            </a:r>
            <a:endParaRPr lang="fr-FR" b="1" dirty="0"/>
          </a:p>
        </p:txBody>
      </p:sp>
      <p:pic>
        <p:nvPicPr>
          <p:cNvPr id="2050" name="Picture 2" descr="Description de cette image, également commentée ci-après">
            <a:extLst>
              <a:ext uri="{FF2B5EF4-FFF2-40B4-BE49-F238E27FC236}">
                <a16:creationId xmlns:a16="http://schemas.microsoft.com/office/drawing/2014/main" id="{61DB9431-09AA-4424-85CF-2BCF94B349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0" y="468694"/>
            <a:ext cx="2862470" cy="429442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lva external features | Sketch book, Algae, Insta photo ideas">
            <a:extLst>
              <a:ext uri="{FF2B5EF4-FFF2-40B4-BE49-F238E27FC236}">
                <a16:creationId xmlns:a16="http://schemas.microsoft.com/office/drawing/2014/main" id="{D80FE54F-BBE4-4203-B74D-539B218FCE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68694"/>
            <a:ext cx="3048000" cy="429442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FE8E2FD-F5D3-4647-B6AB-7A996265A416}"/>
              </a:ext>
            </a:extLst>
          </p:cNvPr>
          <p:cNvSpPr/>
          <p:nvPr/>
        </p:nvSpPr>
        <p:spPr>
          <a:xfrm>
            <a:off x="9741436" y="4914108"/>
            <a:ext cx="1672253" cy="369332"/>
          </a:xfrm>
          <a:prstGeom prst="rect">
            <a:avLst/>
          </a:prstGeom>
        </p:spPr>
        <p:txBody>
          <a:bodyPr wrap="none">
            <a:spAutoFit/>
          </a:bodyPr>
          <a:lstStyle/>
          <a:p>
            <a:r>
              <a:rPr lang="fr-FR" b="1" i="1" dirty="0">
                <a:latin typeface="Times New Roman" panose="02020603050405020304" pitchFamily="18" charset="0"/>
                <a:cs typeface="Times New Roman" panose="02020603050405020304" pitchFamily="18" charset="0"/>
              </a:rPr>
              <a:t>Enterromorpha</a:t>
            </a:r>
            <a:endParaRPr lang="fr-FR" b="1" dirty="0"/>
          </a:p>
        </p:txBody>
      </p:sp>
    </p:spTree>
    <p:extLst>
      <p:ext uri="{BB962C8B-B14F-4D97-AF65-F5344CB8AC3E}">
        <p14:creationId xmlns:p14="http://schemas.microsoft.com/office/powerpoint/2010/main" val="4262711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42BD772-4BD6-449A-BF04-AC23462DDF05}"/>
              </a:ext>
            </a:extLst>
          </p:cNvPr>
          <p:cNvSpPr>
            <a:spLocks noGrp="1"/>
          </p:cNvSpPr>
          <p:nvPr>
            <p:ph idx="1"/>
          </p:nvPr>
        </p:nvSpPr>
        <p:spPr>
          <a:xfrm>
            <a:off x="838200" y="344556"/>
            <a:ext cx="5681870" cy="6513443"/>
          </a:xfrm>
        </p:spPr>
        <p:txBody>
          <a:bodyPr>
            <a:noAutofit/>
          </a:bodyPr>
          <a:lstStyle/>
          <a:p>
            <a:pPr marL="0" indent="0">
              <a:lnSpc>
                <a:spcPct val="150000"/>
              </a:lnSpc>
              <a:buNone/>
            </a:pPr>
            <a:r>
              <a:rPr lang="fr-FR" sz="1800" b="1" dirty="0">
                <a:latin typeface="Times New Roman" panose="02020603050405020304" pitchFamily="18" charset="0"/>
                <a:cs typeface="Times New Roman" panose="02020603050405020304" pitchFamily="18" charset="0"/>
              </a:rPr>
              <a:t>I.2.1.3. Cladomothalle :</a:t>
            </a:r>
          </a:p>
          <a:p>
            <a:pPr marL="0" indent="0">
              <a:lnSpc>
                <a:spcPct val="150000"/>
              </a:lnSpc>
              <a:buNone/>
            </a:pPr>
            <a:r>
              <a:rPr lang="fr-FR" sz="1800" dirty="0">
                <a:latin typeface="Times New Roman" panose="02020603050405020304" pitchFamily="18" charset="0"/>
                <a:cs typeface="Times New Roman" panose="02020603050405020304" pitchFamily="18" charset="0"/>
              </a:rPr>
              <a:t>C’est la forme la plus complexe. La diversité extrême de ces thalles permet de rencontrer des formes très proches de celles de certaines cormophytes. On en distingue :</a:t>
            </a:r>
          </a:p>
          <a:p>
            <a:pPr marL="0" indent="0">
              <a:lnSpc>
                <a:spcPct val="150000"/>
              </a:lnSpc>
              <a:buNone/>
            </a:pPr>
            <a:endParaRPr lang="fr-FR" sz="18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 </a:t>
            </a:r>
            <a:r>
              <a:rPr lang="fr-FR" sz="1800" b="1" dirty="0">
                <a:latin typeface="Times New Roman" panose="02020603050405020304" pitchFamily="18" charset="0"/>
                <a:cs typeface="Times New Roman" panose="02020603050405020304" pitchFamily="18" charset="0"/>
              </a:rPr>
              <a:t>Cladome : </a:t>
            </a:r>
            <a:r>
              <a:rPr lang="fr-FR" sz="1800" dirty="0">
                <a:latin typeface="Times New Roman" panose="02020603050405020304" pitchFamily="18" charset="0"/>
                <a:cs typeface="Times New Roman" panose="02020603050405020304" pitchFamily="18" charset="0"/>
              </a:rPr>
              <a:t>Ce sont des thalles présentant des axes à croissance indéfinie et des axes à croissance définie (pleuridies). Les pleuridies prennent naissance au niveau des cellules coxales. Les cladomes peuvent être uni axiaux ou pluri axiaux et peuvent prendre plusieurs</a:t>
            </a:r>
          </a:p>
          <a:p>
            <a:pPr marL="0" indent="0" algn="just">
              <a:lnSpc>
                <a:spcPct val="150000"/>
              </a:lnSpc>
              <a:buNone/>
            </a:pPr>
            <a:r>
              <a:rPr lang="fr-FR" sz="1800" dirty="0">
                <a:latin typeface="Times New Roman" panose="02020603050405020304" pitchFamily="18" charset="0"/>
                <a:cs typeface="Times New Roman" panose="02020603050405020304" pitchFamily="18" charset="0"/>
              </a:rPr>
              <a:t>aspects et parfois très complexes.</a:t>
            </a:r>
          </a:p>
          <a:p>
            <a:pPr marL="0" indent="0">
              <a:lnSpc>
                <a:spcPct val="150000"/>
              </a:lnSpc>
              <a:buNone/>
            </a:pPr>
            <a:r>
              <a:rPr lang="fr-FR" sz="1800" dirty="0">
                <a:latin typeface="Times New Roman" panose="02020603050405020304" pitchFamily="18" charset="0"/>
                <a:cs typeface="Times New Roman" panose="02020603050405020304" pitchFamily="18" charset="0"/>
              </a:rPr>
              <a:t> </a:t>
            </a:r>
          </a:p>
        </p:txBody>
      </p:sp>
      <p:sp>
        <p:nvSpPr>
          <p:cNvPr id="6" name="AutoShape 6" descr="https://www.aquaportail.com/pictures2112/pleuridie-cladome.jpg">
            <a:extLst>
              <a:ext uri="{FF2B5EF4-FFF2-40B4-BE49-F238E27FC236}">
                <a16:creationId xmlns:a16="http://schemas.microsoft.com/office/drawing/2014/main" id="{D3E0A246-FB51-452C-8DE9-01B2FD57D72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a:extLst>
              <a:ext uri="{FF2B5EF4-FFF2-40B4-BE49-F238E27FC236}">
                <a16:creationId xmlns:a16="http://schemas.microsoft.com/office/drawing/2014/main" id="{F91471F2-1A11-407F-885E-15A9BBDD4197}"/>
              </a:ext>
            </a:extLst>
          </p:cNvPr>
          <p:cNvPicPr>
            <a:picLocks noChangeAspect="1"/>
          </p:cNvPicPr>
          <p:nvPr/>
        </p:nvPicPr>
        <p:blipFill>
          <a:blip r:embed="rId2"/>
          <a:stretch>
            <a:fillRect/>
          </a:stretch>
        </p:blipFill>
        <p:spPr>
          <a:xfrm>
            <a:off x="6810375" y="622851"/>
            <a:ext cx="4931051" cy="5870714"/>
          </a:xfrm>
          <a:prstGeom prst="rect">
            <a:avLst/>
          </a:prstGeom>
        </p:spPr>
      </p:pic>
    </p:spTree>
    <p:extLst>
      <p:ext uri="{BB962C8B-B14F-4D97-AF65-F5344CB8AC3E}">
        <p14:creationId xmlns:p14="http://schemas.microsoft.com/office/powerpoint/2010/main" val="2072661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7128596-AA0C-4DCF-A51B-3B7C9D208C42}"/>
              </a:ext>
            </a:extLst>
          </p:cNvPr>
          <p:cNvSpPr>
            <a:spLocks noGrp="1"/>
          </p:cNvSpPr>
          <p:nvPr>
            <p:ph idx="1"/>
          </p:nvPr>
        </p:nvSpPr>
        <p:spPr>
          <a:xfrm>
            <a:off x="838200" y="503583"/>
            <a:ext cx="4277139" cy="5673380"/>
          </a:xfrm>
        </p:spPr>
        <p:txBody>
          <a:bodyPr/>
          <a:lstStyle/>
          <a:p>
            <a:pPr>
              <a:lnSpc>
                <a:spcPct val="150000"/>
              </a:lnSpc>
              <a:buFont typeface="Wingdings" panose="05000000000000000000" pitchFamily="2" charset="2"/>
              <a:buChar char="Ø"/>
            </a:pPr>
            <a:endParaRPr lang="fr-FR" sz="1800" b="1"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endParaRPr lang="fr-FR" sz="1800" b="1"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r>
              <a:rPr lang="fr-FR" sz="1800" b="1" dirty="0">
                <a:latin typeface="Times New Roman" panose="02020603050405020304" pitchFamily="18" charset="0"/>
                <a:cs typeface="Times New Roman" panose="02020603050405020304" pitchFamily="18" charset="0"/>
              </a:rPr>
              <a:t>Thalle fucoïde : </a:t>
            </a:r>
            <a:r>
              <a:rPr lang="fr-FR" sz="1800" dirty="0">
                <a:latin typeface="Times New Roman" panose="02020603050405020304" pitchFamily="18" charset="0"/>
                <a:cs typeface="Times New Roman" panose="02020603050405020304" pitchFamily="18" charset="0"/>
              </a:rPr>
              <a:t>les algues ayant ces thalles sont toujours de grande taille à l’état adulte et montre une différenciation de 3 parties : fronde, stipe et crampons</a:t>
            </a:r>
          </a:p>
          <a:p>
            <a:pPr marL="0" indent="0">
              <a:buNone/>
            </a:pPr>
            <a:endParaRPr lang="fr-FR" dirty="0"/>
          </a:p>
        </p:txBody>
      </p:sp>
      <p:pic>
        <p:nvPicPr>
          <p:cNvPr id="5" name="Image 4">
            <a:extLst>
              <a:ext uri="{FF2B5EF4-FFF2-40B4-BE49-F238E27FC236}">
                <a16:creationId xmlns:a16="http://schemas.microsoft.com/office/drawing/2014/main" id="{19398E15-706D-49B6-9FCD-E4E909C43C59}"/>
              </a:ext>
            </a:extLst>
          </p:cNvPr>
          <p:cNvPicPr>
            <a:picLocks noChangeAspect="1"/>
          </p:cNvPicPr>
          <p:nvPr/>
        </p:nvPicPr>
        <p:blipFill>
          <a:blip r:embed="rId2"/>
          <a:stretch>
            <a:fillRect/>
          </a:stretch>
        </p:blipFill>
        <p:spPr>
          <a:xfrm>
            <a:off x="5526158" y="1371599"/>
            <a:ext cx="6573078" cy="3982279"/>
          </a:xfrm>
          <a:prstGeom prst="rect">
            <a:avLst/>
          </a:prstGeom>
        </p:spPr>
      </p:pic>
    </p:spTree>
    <p:extLst>
      <p:ext uri="{BB962C8B-B14F-4D97-AF65-F5344CB8AC3E}">
        <p14:creationId xmlns:p14="http://schemas.microsoft.com/office/powerpoint/2010/main" val="3408829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9A565BF-05BD-4A69-88E3-76BE1B9521D4}"/>
              </a:ext>
            </a:extLst>
          </p:cNvPr>
          <p:cNvSpPr>
            <a:spLocks noGrp="1"/>
          </p:cNvSpPr>
          <p:nvPr>
            <p:ph idx="1"/>
          </p:nvPr>
        </p:nvSpPr>
        <p:spPr>
          <a:xfrm>
            <a:off x="838200" y="106016"/>
            <a:ext cx="5549348" cy="6573079"/>
          </a:xfrm>
        </p:spPr>
        <p:txBody>
          <a:bodyPr>
            <a:noAutofit/>
          </a:bodyPr>
          <a:lstStyle/>
          <a:p>
            <a:pPr marL="0" indent="0" algn="just">
              <a:lnSpc>
                <a:spcPct val="150000"/>
              </a:lnSpc>
              <a:buNone/>
            </a:pPr>
            <a:r>
              <a:rPr lang="fr-FR" sz="1800" b="1" dirty="0">
                <a:latin typeface="Times New Roman" panose="02020603050405020304" pitchFamily="18" charset="0"/>
                <a:cs typeface="Times New Roman" panose="02020603050405020304" pitchFamily="18" charset="0"/>
              </a:rPr>
              <a:t>I.2.2. La Reproduction</a:t>
            </a:r>
          </a:p>
          <a:p>
            <a:pPr marL="0" indent="0" algn="just">
              <a:lnSpc>
                <a:spcPct val="150000"/>
              </a:lnSpc>
              <a:buNone/>
            </a:pPr>
            <a:r>
              <a:rPr lang="fr-FR" sz="1800" dirty="0">
                <a:latin typeface="Times New Roman" panose="02020603050405020304" pitchFamily="18" charset="0"/>
                <a:cs typeface="Times New Roman" panose="02020603050405020304" pitchFamily="18" charset="0"/>
              </a:rPr>
              <a:t> </a:t>
            </a:r>
            <a:r>
              <a:rPr lang="fr-FR" sz="1800" b="1" dirty="0">
                <a:latin typeface="Times New Roman" panose="02020603050405020304" pitchFamily="18" charset="0"/>
                <a:cs typeface="Times New Roman" panose="02020603050405020304" pitchFamily="18" charset="0"/>
              </a:rPr>
              <a:t>I.2.2.1. Reproduction asexuée </a:t>
            </a:r>
            <a:r>
              <a:rPr lang="fr-FR" sz="1800" dirty="0">
                <a:latin typeface="Times New Roman" panose="02020603050405020304" pitchFamily="18" charset="0"/>
                <a:cs typeface="Times New Roman" panose="02020603050405020304" pitchFamily="18" charset="0"/>
              </a:rPr>
              <a:t>:</a:t>
            </a:r>
          </a:p>
          <a:p>
            <a:pPr marL="0" indent="0" algn="just">
              <a:lnSpc>
                <a:spcPct val="150000"/>
              </a:lnSpc>
              <a:buNone/>
            </a:pPr>
            <a:r>
              <a:rPr lang="fr-FR" sz="1800" dirty="0">
                <a:latin typeface="Times New Roman" panose="02020603050405020304" pitchFamily="18" charset="0"/>
                <a:cs typeface="Times New Roman" panose="02020603050405020304" pitchFamily="18" charset="0"/>
              </a:rPr>
              <a:t>Mode de reproduction le plus fréquent ;  L’algue est capable d’assurer sa descendance par des phénomènes ne faisant intervenir ni organes ni cellules sexuels; </a:t>
            </a:r>
          </a:p>
          <a:p>
            <a:pPr marL="0" indent="0" algn="just">
              <a:lnSpc>
                <a:spcPct val="150000"/>
              </a:lnSpc>
              <a:buNone/>
            </a:pPr>
            <a:r>
              <a:rPr lang="fr-FR" sz="1800" dirty="0">
                <a:latin typeface="Times New Roman" panose="02020603050405020304" pitchFamily="18" charset="0"/>
                <a:cs typeface="Times New Roman" panose="02020603050405020304" pitchFamily="18" charset="0"/>
              </a:rPr>
              <a:t>Le génotype est conservé et les individus obtenus sont identiques génétiquement à l'individu souche.</a:t>
            </a:r>
          </a:p>
          <a:p>
            <a:pPr marL="0" indent="0" algn="just">
              <a:buNone/>
            </a:pPr>
            <a:r>
              <a:rPr lang="fr-FR" sz="1800" b="1" dirty="0">
                <a:latin typeface="Times New Roman" panose="02020603050405020304" pitchFamily="18" charset="0"/>
                <a:cs typeface="Times New Roman" panose="02020603050405020304" pitchFamily="18" charset="0"/>
              </a:rPr>
              <a:t>I.2.2.1.1.Multiplication végétative </a:t>
            </a:r>
          </a:p>
          <a:p>
            <a:pPr marL="457200" indent="-457200" algn="just">
              <a:buFont typeface="+mj-lt"/>
              <a:buAutoNum type="alphaLcParenR"/>
            </a:pPr>
            <a:r>
              <a:rPr lang="fr-FR" sz="1800" b="1" dirty="0">
                <a:latin typeface="Times New Roman" panose="02020603050405020304" pitchFamily="18" charset="0"/>
                <a:cs typeface="Times New Roman" panose="02020603050405020304" pitchFamily="18" charset="0"/>
              </a:rPr>
              <a:t>Fragmentation du thalle :</a:t>
            </a:r>
          </a:p>
          <a:p>
            <a:pPr algn="just">
              <a:lnSpc>
                <a:spcPct val="150000"/>
              </a:lnSpc>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Chez les Algues rouges du genre Asparagopsis , les Algues vertes du genre </a:t>
            </a:r>
            <a:r>
              <a:rPr lang="fr-FR" sz="1800" dirty="0" err="1">
                <a:latin typeface="Times New Roman" panose="02020603050405020304" pitchFamily="18" charset="0"/>
                <a:cs typeface="Times New Roman" panose="02020603050405020304" pitchFamily="18" charset="0"/>
              </a:rPr>
              <a:t>Caulerpa</a:t>
            </a:r>
            <a:r>
              <a:rPr lang="fr-FR" sz="1800" dirty="0">
                <a:latin typeface="Times New Roman" panose="02020603050405020304" pitchFamily="18" charset="0"/>
                <a:cs typeface="Times New Roman" panose="02020603050405020304" pitchFamily="18" charset="0"/>
              </a:rPr>
              <a:t> ou des Algues brunes des genres </a:t>
            </a:r>
            <a:r>
              <a:rPr lang="fr-FR" sz="1800" dirty="0" err="1">
                <a:latin typeface="Times New Roman" panose="02020603050405020304" pitchFamily="18" charset="0"/>
                <a:cs typeface="Times New Roman" panose="02020603050405020304" pitchFamily="18" charset="0"/>
              </a:rPr>
              <a:t>Ascophyllum</a:t>
            </a:r>
            <a:r>
              <a:rPr lang="fr-FR" sz="1800" dirty="0">
                <a:latin typeface="Times New Roman" panose="02020603050405020304" pitchFamily="18" charset="0"/>
                <a:cs typeface="Times New Roman" panose="02020603050405020304" pitchFamily="18" charset="0"/>
              </a:rPr>
              <a:t> , Fucus ou </a:t>
            </a:r>
            <a:r>
              <a:rPr lang="fr-FR" sz="1800" dirty="0" err="1">
                <a:latin typeface="Times New Roman" panose="02020603050405020304" pitchFamily="18" charset="0"/>
                <a:cs typeface="Times New Roman" panose="02020603050405020304" pitchFamily="18" charset="0"/>
              </a:rPr>
              <a:t>Sargassum</a:t>
            </a:r>
            <a:r>
              <a:rPr lang="fr-FR" sz="1800" dirty="0">
                <a:latin typeface="Times New Roman" panose="02020603050405020304" pitchFamily="18" charset="0"/>
                <a:cs typeface="Times New Roman" panose="02020603050405020304" pitchFamily="18" charset="0"/>
              </a:rPr>
              <a:t> : une partie du thalle se brise, est emportée par les courants et les vagues et redonnera un nouvel individu. C'est un véritable bouturage.</a:t>
            </a:r>
            <a:endParaRPr lang="fr-FR" sz="1800" b="1" dirty="0">
              <a:latin typeface="Times New Roman" panose="02020603050405020304" pitchFamily="18" charset="0"/>
              <a:cs typeface="Times New Roman" panose="02020603050405020304" pitchFamily="18" charset="0"/>
            </a:endParaRPr>
          </a:p>
        </p:txBody>
      </p:sp>
      <p:pic>
        <p:nvPicPr>
          <p:cNvPr id="5" name="Image 4">
            <a:extLst>
              <a:ext uri="{FF2B5EF4-FFF2-40B4-BE49-F238E27FC236}">
                <a16:creationId xmlns:a16="http://schemas.microsoft.com/office/drawing/2014/main" id="{5B399BA7-7C15-4103-9F35-B1D9848FD4F1}"/>
              </a:ext>
            </a:extLst>
          </p:cNvPr>
          <p:cNvPicPr>
            <a:picLocks noChangeAspect="1"/>
          </p:cNvPicPr>
          <p:nvPr/>
        </p:nvPicPr>
        <p:blipFill>
          <a:blip r:embed="rId2"/>
          <a:stretch>
            <a:fillRect/>
          </a:stretch>
        </p:blipFill>
        <p:spPr>
          <a:xfrm>
            <a:off x="6606206" y="962025"/>
            <a:ext cx="5387011" cy="4933950"/>
          </a:xfrm>
          <a:prstGeom prst="rect">
            <a:avLst/>
          </a:prstGeom>
        </p:spPr>
      </p:pic>
    </p:spTree>
    <p:extLst>
      <p:ext uri="{BB962C8B-B14F-4D97-AF65-F5344CB8AC3E}">
        <p14:creationId xmlns:p14="http://schemas.microsoft.com/office/powerpoint/2010/main" val="4216262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9A93F21-6617-4A7F-8481-0C4C35DB76DE}"/>
              </a:ext>
            </a:extLst>
          </p:cNvPr>
          <p:cNvSpPr>
            <a:spLocks noGrp="1"/>
          </p:cNvSpPr>
          <p:nvPr>
            <p:ph idx="1"/>
          </p:nvPr>
        </p:nvSpPr>
        <p:spPr>
          <a:xfrm>
            <a:off x="838200" y="530087"/>
            <a:ext cx="5257800" cy="5646876"/>
          </a:xfrm>
        </p:spPr>
        <p:txBody>
          <a:bodyPr>
            <a:normAutofit lnSpcReduction="10000"/>
          </a:bodyPr>
          <a:lstStyle/>
          <a:p>
            <a:endParaRPr lang="fr-FR"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r>
              <a:rPr lang="fr-FR" dirty="0">
                <a:latin typeface="Times New Roman" panose="02020603050405020304" pitchFamily="18" charset="0"/>
                <a:cs typeface="Times New Roman" panose="02020603050405020304" pitchFamily="18" charset="0"/>
              </a:rPr>
              <a:t> </a:t>
            </a:r>
            <a:r>
              <a:rPr lang="fr-FR" sz="1800" dirty="0">
                <a:latin typeface="Times New Roman" panose="02020603050405020304" pitchFamily="18" charset="0"/>
                <a:cs typeface="Times New Roman" panose="02020603050405020304" pitchFamily="18" charset="0"/>
              </a:rPr>
              <a:t>Chez les Algues vertes du genre </a:t>
            </a:r>
            <a:r>
              <a:rPr lang="fr-FR" sz="1800" i="1" dirty="0" err="1">
                <a:latin typeface="Times New Roman" panose="02020603050405020304" pitchFamily="18" charset="0"/>
                <a:cs typeface="Times New Roman" panose="02020603050405020304" pitchFamily="18" charset="0"/>
              </a:rPr>
              <a:t>Valonia</a:t>
            </a:r>
            <a:r>
              <a:rPr lang="fr-FR" sz="1800" i="1" dirty="0">
                <a:latin typeface="Times New Roman" panose="02020603050405020304" pitchFamily="18" charset="0"/>
                <a:cs typeface="Times New Roman" panose="02020603050405020304" pitchFamily="18" charset="0"/>
              </a:rPr>
              <a:t> </a:t>
            </a:r>
            <a:r>
              <a:rPr lang="fr-FR" sz="1800" dirty="0">
                <a:latin typeface="Times New Roman" panose="02020603050405020304" pitchFamily="18" charset="0"/>
                <a:cs typeface="Times New Roman" panose="02020603050405020304" pitchFamily="18" charset="0"/>
              </a:rPr>
              <a:t>: formation de territoires plurinucléés ou cystes sur le côté d'une vésicule qui par </a:t>
            </a:r>
            <a:r>
              <a:rPr lang="fr-FR" sz="1800" b="1" dirty="0">
                <a:latin typeface="Times New Roman" panose="02020603050405020304" pitchFamily="18" charset="0"/>
                <a:cs typeface="Times New Roman" panose="02020603050405020304" pitchFamily="18" charset="0"/>
              </a:rPr>
              <a:t>bourgeonnement </a:t>
            </a:r>
            <a:r>
              <a:rPr lang="fr-FR" sz="1800" dirty="0">
                <a:latin typeface="Times New Roman" panose="02020603050405020304" pitchFamily="18" charset="0"/>
                <a:cs typeface="Times New Roman" panose="02020603050405020304" pitchFamily="18" charset="0"/>
              </a:rPr>
              <a:t>donnent des thalles-fils</a:t>
            </a:r>
          </a:p>
          <a:p>
            <a:pPr marL="0" indent="0">
              <a:buNone/>
            </a:pPr>
            <a:endParaRPr lang="fr-FR" dirty="0">
              <a:latin typeface="Times New Roman" panose="02020603050405020304" pitchFamily="18" charset="0"/>
              <a:cs typeface="Times New Roman" panose="02020603050405020304" pitchFamily="18" charset="0"/>
            </a:endParaRPr>
          </a:p>
          <a:p>
            <a:pPr marL="0" indent="0">
              <a:buNone/>
            </a:pPr>
            <a:endParaRPr lang="fr-FR"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r>
              <a:rPr lang="fr-FR" sz="1800" dirty="0">
                <a:latin typeface="Times New Roman" panose="02020603050405020304" pitchFamily="18" charset="0"/>
                <a:cs typeface="Times New Roman" panose="02020603050405020304" pitchFamily="18" charset="0"/>
              </a:rPr>
              <a:t>Chez les Algues brunes du genre </a:t>
            </a:r>
            <a:r>
              <a:rPr lang="fr-FR" sz="1800" i="1" dirty="0" err="1">
                <a:latin typeface="Times New Roman" panose="02020603050405020304" pitchFamily="18" charset="0"/>
                <a:cs typeface="Times New Roman" panose="02020603050405020304" pitchFamily="18" charset="0"/>
              </a:rPr>
              <a:t>Sphacelaria</a:t>
            </a:r>
            <a:r>
              <a:rPr lang="fr-FR" sz="1800" i="1" dirty="0">
                <a:latin typeface="Times New Roman" panose="02020603050405020304" pitchFamily="18" charset="0"/>
                <a:cs typeface="Times New Roman" panose="02020603050405020304" pitchFamily="18" charset="0"/>
              </a:rPr>
              <a:t> </a:t>
            </a:r>
            <a:r>
              <a:rPr lang="fr-FR" sz="1800" dirty="0">
                <a:latin typeface="Times New Roman" panose="02020603050405020304" pitchFamily="18" charset="0"/>
                <a:cs typeface="Times New Roman" panose="02020603050405020304" pitchFamily="18" charset="0"/>
              </a:rPr>
              <a:t>, il y a formation de </a:t>
            </a:r>
            <a:r>
              <a:rPr lang="fr-FR" sz="1800" b="1" dirty="0">
                <a:latin typeface="Times New Roman" panose="02020603050405020304" pitchFamily="18" charset="0"/>
                <a:cs typeface="Times New Roman" panose="02020603050405020304" pitchFamily="18" charset="0"/>
              </a:rPr>
              <a:t>propagules </a:t>
            </a:r>
            <a:r>
              <a:rPr lang="fr-FR" sz="1800" dirty="0">
                <a:latin typeface="Times New Roman" panose="02020603050405020304" pitchFamily="18" charset="0"/>
                <a:cs typeface="Times New Roman" panose="02020603050405020304" pitchFamily="18" charset="0"/>
              </a:rPr>
              <a:t>: apparition d’un massif de cellules sur le thalle capables après séparation de l'algue-mère de donner naissance à un nouvel individu</a:t>
            </a:r>
          </a:p>
        </p:txBody>
      </p:sp>
      <p:pic>
        <p:nvPicPr>
          <p:cNvPr id="4" name="Image 3">
            <a:extLst>
              <a:ext uri="{FF2B5EF4-FFF2-40B4-BE49-F238E27FC236}">
                <a16:creationId xmlns:a16="http://schemas.microsoft.com/office/drawing/2014/main" id="{896BF406-8BE5-4E8F-9907-A458E65D313E}"/>
              </a:ext>
            </a:extLst>
          </p:cNvPr>
          <p:cNvPicPr>
            <a:picLocks noChangeAspect="1"/>
          </p:cNvPicPr>
          <p:nvPr/>
        </p:nvPicPr>
        <p:blipFill>
          <a:blip r:embed="rId2"/>
          <a:stretch>
            <a:fillRect/>
          </a:stretch>
        </p:blipFill>
        <p:spPr>
          <a:xfrm>
            <a:off x="6202016" y="795130"/>
            <a:ext cx="5989983" cy="2332384"/>
          </a:xfrm>
          <a:prstGeom prst="rect">
            <a:avLst/>
          </a:prstGeom>
        </p:spPr>
      </p:pic>
      <p:pic>
        <p:nvPicPr>
          <p:cNvPr id="5" name="Image 4">
            <a:extLst>
              <a:ext uri="{FF2B5EF4-FFF2-40B4-BE49-F238E27FC236}">
                <a16:creationId xmlns:a16="http://schemas.microsoft.com/office/drawing/2014/main" id="{65FE810E-9D22-4259-BBC1-757937879306}"/>
              </a:ext>
            </a:extLst>
          </p:cNvPr>
          <p:cNvPicPr>
            <a:picLocks noChangeAspect="1"/>
          </p:cNvPicPr>
          <p:nvPr/>
        </p:nvPicPr>
        <p:blipFill>
          <a:blip r:embed="rId3"/>
          <a:stretch>
            <a:fillRect/>
          </a:stretch>
        </p:blipFill>
        <p:spPr>
          <a:xfrm>
            <a:off x="6533535" y="3844579"/>
            <a:ext cx="5658464" cy="2332384"/>
          </a:xfrm>
          <a:prstGeom prst="rect">
            <a:avLst/>
          </a:prstGeom>
        </p:spPr>
      </p:pic>
    </p:spTree>
    <p:extLst>
      <p:ext uri="{BB962C8B-B14F-4D97-AF65-F5344CB8AC3E}">
        <p14:creationId xmlns:p14="http://schemas.microsoft.com/office/powerpoint/2010/main" val="267304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F992ECD-AA92-4A75-8DAB-A2BE82D55370}"/>
              </a:ext>
            </a:extLst>
          </p:cNvPr>
          <p:cNvSpPr>
            <a:spLocks noGrp="1"/>
          </p:cNvSpPr>
          <p:nvPr>
            <p:ph idx="1"/>
          </p:nvPr>
        </p:nvSpPr>
        <p:spPr>
          <a:xfrm>
            <a:off x="838200" y="265042"/>
            <a:ext cx="6119191" cy="6281531"/>
          </a:xfrm>
        </p:spPr>
        <p:txBody>
          <a:bodyPr>
            <a:normAutofit/>
          </a:bodyPr>
          <a:lstStyle/>
          <a:p>
            <a:pPr marL="0" indent="0">
              <a:buNone/>
            </a:pPr>
            <a:endParaRPr lang="fr-FR" sz="2000" b="1" dirty="0">
              <a:latin typeface="Times New Roman" panose="02020603050405020304" pitchFamily="18" charset="0"/>
              <a:cs typeface="Times New Roman" panose="02020603050405020304" pitchFamily="18" charset="0"/>
            </a:endParaRPr>
          </a:p>
          <a:p>
            <a:pPr marL="0" indent="0">
              <a:buNone/>
            </a:pPr>
            <a:r>
              <a:rPr lang="fr-FR" sz="2000" b="1" dirty="0">
                <a:latin typeface="Times New Roman" panose="02020603050405020304" pitchFamily="18" charset="0"/>
                <a:cs typeface="Times New Roman" panose="02020603050405020304" pitchFamily="18" charset="0"/>
              </a:rPr>
              <a:t>I.2.2.1.2. Formation de cellules spécialisées ou spores</a:t>
            </a:r>
          </a:p>
          <a:p>
            <a:pPr marL="0" indent="0">
              <a:buNone/>
            </a:pPr>
            <a:endParaRPr lang="fr-FR" sz="2000" b="1" dirty="0">
              <a:latin typeface="Times New Roman" panose="02020603050405020304" pitchFamily="18" charset="0"/>
              <a:cs typeface="Times New Roman" panose="02020603050405020304" pitchFamily="18" charset="0"/>
            </a:endParaRPr>
          </a:p>
          <a:p>
            <a:pPr marL="0" indent="0">
              <a:buNone/>
            </a:pPr>
            <a:r>
              <a:rPr lang="fr-FR" sz="2000" b="1" dirty="0" err="1">
                <a:latin typeface="Times New Roman" panose="02020603050405020304" pitchFamily="18" charset="0"/>
                <a:cs typeface="Times New Roman" panose="02020603050405020304" pitchFamily="18" charset="0"/>
              </a:rPr>
              <a:t>a.Formation</a:t>
            </a:r>
            <a:r>
              <a:rPr lang="fr-FR" sz="2000" b="1" dirty="0">
                <a:latin typeface="Times New Roman" panose="02020603050405020304" pitchFamily="18" charset="0"/>
                <a:cs typeface="Times New Roman" panose="02020603050405020304" pitchFamily="18" charset="0"/>
              </a:rPr>
              <a:t> de spores</a:t>
            </a:r>
          </a:p>
          <a:p>
            <a:pPr marL="0" indent="0" algn="just">
              <a:lnSpc>
                <a:spcPct val="150000"/>
              </a:lnSpc>
              <a:buNone/>
            </a:pPr>
            <a:r>
              <a:rPr lang="fr-FR" sz="1800" dirty="0">
                <a:latin typeface="Times New Roman" panose="02020603050405020304" pitchFamily="18" charset="0"/>
                <a:cs typeface="Times New Roman" panose="02020603050405020304" pitchFamily="18" charset="0"/>
              </a:rPr>
              <a:t>Une partie du thalle (</a:t>
            </a:r>
            <a:r>
              <a:rPr lang="fr-FR" sz="1800" b="1" dirty="0" err="1">
                <a:latin typeface="Times New Roman" panose="02020603050405020304" pitchFamily="18" charset="0"/>
                <a:cs typeface="Times New Roman" panose="02020603050405020304" pitchFamily="18" charset="0"/>
              </a:rPr>
              <a:t>eucarpie</a:t>
            </a:r>
            <a:r>
              <a:rPr lang="fr-FR" sz="1800" dirty="0">
                <a:latin typeface="Times New Roman" panose="02020603050405020304" pitchFamily="18" charset="0"/>
                <a:cs typeface="Times New Roman" panose="02020603050405020304" pitchFamily="18" charset="0"/>
              </a:rPr>
              <a:t>) ou la totalité du thalle (</a:t>
            </a:r>
            <a:r>
              <a:rPr lang="fr-FR" sz="1800" b="1" dirty="0" err="1">
                <a:latin typeface="Times New Roman" panose="02020603050405020304" pitchFamily="18" charset="0"/>
                <a:cs typeface="Times New Roman" panose="02020603050405020304" pitchFamily="18" charset="0"/>
              </a:rPr>
              <a:t>holocarpie</a:t>
            </a:r>
            <a:r>
              <a:rPr lang="fr-FR" sz="1800" dirty="0">
                <a:latin typeface="Times New Roman" panose="02020603050405020304" pitchFamily="18" charset="0"/>
                <a:cs typeface="Times New Roman" panose="02020603050405020304" pitchFamily="18" charset="0"/>
              </a:rPr>
              <a:t>) donne des cellules fertiles ou </a:t>
            </a:r>
            <a:r>
              <a:rPr lang="fr-FR" sz="1800" b="1" dirty="0">
                <a:latin typeface="Times New Roman" panose="02020603050405020304" pitchFamily="18" charset="0"/>
                <a:cs typeface="Times New Roman" panose="02020603050405020304" pitchFamily="18" charset="0"/>
              </a:rPr>
              <a:t>cystes </a:t>
            </a:r>
            <a:r>
              <a:rPr lang="fr-FR" sz="1800" dirty="0">
                <a:latin typeface="Times New Roman" panose="02020603050405020304" pitchFamily="18" charset="0"/>
                <a:cs typeface="Times New Roman" panose="02020603050405020304" pitchFamily="18" charset="0"/>
              </a:rPr>
              <a:t>appelées </a:t>
            </a:r>
            <a:r>
              <a:rPr lang="fr-FR" sz="1800" b="1" dirty="0">
                <a:latin typeface="Times New Roman" panose="02020603050405020304" pitchFamily="18" charset="0"/>
                <a:cs typeface="Times New Roman" panose="02020603050405020304" pitchFamily="18" charset="0"/>
              </a:rPr>
              <a:t>sporocystes </a:t>
            </a:r>
            <a:r>
              <a:rPr lang="fr-FR" sz="1800" dirty="0">
                <a:latin typeface="Times New Roman" panose="02020603050405020304" pitchFamily="18" charset="0"/>
                <a:cs typeface="Times New Roman" panose="02020603050405020304" pitchFamily="18" charset="0"/>
              </a:rPr>
              <a:t>(ou sporanges) qui contiennent les cellules-mères des spores. Les spores libérées par ouverture des organes précédents, sont dispersées, tombent sur un substrat et après germination donnent naissance à un nouvel individu.. Certaines spores sont incapables de mouvements propres, les </a:t>
            </a:r>
            <a:r>
              <a:rPr lang="fr-FR" sz="1800" b="1" dirty="0">
                <a:latin typeface="Times New Roman" panose="02020603050405020304" pitchFamily="18" charset="0"/>
                <a:cs typeface="Times New Roman" panose="02020603050405020304" pitchFamily="18" charset="0"/>
              </a:rPr>
              <a:t>aplanospores (2) </a:t>
            </a:r>
            <a:r>
              <a:rPr lang="fr-FR" sz="1800" dirty="0">
                <a:latin typeface="Times New Roman" panose="02020603050405020304" pitchFamily="18" charset="0"/>
                <a:cs typeface="Times New Roman" panose="02020603050405020304" pitchFamily="18" charset="0"/>
              </a:rPr>
              <a:t>d'autres sont capables de mouvements, les </a:t>
            </a:r>
            <a:r>
              <a:rPr lang="fr-FR" sz="1800" b="1" dirty="0">
                <a:latin typeface="Times New Roman" panose="02020603050405020304" pitchFamily="18" charset="0"/>
                <a:cs typeface="Times New Roman" panose="02020603050405020304" pitchFamily="18" charset="0"/>
              </a:rPr>
              <a:t>zoospores</a:t>
            </a:r>
            <a:endParaRPr lang="fr-FR" sz="1800" dirty="0">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786D79BB-5784-413B-998D-A90B44859CB4}"/>
              </a:ext>
            </a:extLst>
          </p:cNvPr>
          <p:cNvPicPr>
            <a:picLocks noChangeAspect="1"/>
          </p:cNvPicPr>
          <p:nvPr/>
        </p:nvPicPr>
        <p:blipFill>
          <a:blip r:embed="rId2"/>
          <a:stretch>
            <a:fillRect/>
          </a:stretch>
        </p:blipFill>
        <p:spPr>
          <a:xfrm>
            <a:off x="2398644" y="5347252"/>
            <a:ext cx="2723529" cy="1510748"/>
          </a:xfrm>
          <a:prstGeom prst="rect">
            <a:avLst/>
          </a:prstGeom>
        </p:spPr>
      </p:pic>
      <p:pic>
        <p:nvPicPr>
          <p:cNvPr id="5" name="Image 4">
            <a:extLst>
              <a:ext uri="{FF2B5EF4-FFF2-40B4-BE49-F238E27FC236}">
                <a16:creationId xmlns:a16="http://schemas.microsoft.com/office/drawing/2014/main" id="{90F3491D-86AB-4BB3-8389-808BCB016613}"/>
              </a:ext>
            </a:extLst>
          </p:cNvPr>
          <p:cNvPicPr>
            <a:picLocks noChangeAspect="1"/>
          </p:cNvPicPr>
          <p:nvPr/>
        </p:nvPicPr>
        <p:blipFill>
          <a:blip r:embed="rId3"/>
          <a:stretch>
            <a:fillRect/>
          </a:stretch>
        </p:blipFill>
        <p:spPr>
          <a:xfrm>
            <a:off x="6957391" y="1401555"/>
            <a:ext cx="5088835" cy="3063115"/>
          </a:xfrm>
          <a:prstGeom prst="rect">
            <a:avLst/>
          </a:prstGeom>
        </p:spPr>
      </p:pic>
      <p:sp>
        <p:nvSpPr>
          <p:cNvPr id="6" name="Rectangle 5">
            <a:extLst>
              <a:ext uri="{FF2B5EF4-FFF2-40B4-BE49-F238E27FC236}">
                <a16:creationId xmlns:a16="http://schemas.microsoft.com/office/drawing/2014/main" id="{1879E402-BFFB-4057-A094-E64FE37874F8}"/>
              </a:ext>
            </a:extLst>
          </p:cNvPr>
          <p:cNvSpPr/>
          <p:nvPr/>
        </p:nvSpPr>
        <p:spPr>
          <a:xfrm>
            <a:off x="7010132" y="4596056"/>
            <a:ext cx="5181868" cy="369332"/>
          </a:xfrm>
          <a:prstGeom prst="rect">
            <a:avLst/>
          </a:prstGeom>
        </p:spPr>
        <p:txBody>
          <a:bodyPr wrap="none">
            <a:spAutoFit/>
          </a:bodyPr>
          <a:lstStyle/>
          <a:p>
            <a:r>
              <a:rPr lang="fr-FR" b="1" dirty="0">
                <a:latin typeface="Times New Roman" panose="02020603050405020304" pitchFamily="18" charset="0"/>
                <a:cs typeface="Times New Roman" panose="02020603050405020304" pitchFamily="18" charset="0"/>
              </a:rPr>
              <a:t>Reproduction asexuée ou végétative chez les algues</a:t>
            </a:r>
          </a:p>
        </p:txBody>
      </p:sp>
    </p:spTree>
    <p:extLst>
      <p:ext uri="{BB962C8B-B14F-4D97-AF65-F5344CB8AC3E}">
        <p14:creationId xmlns:p14="http://schemas.microsoft.com/office/powerpoint/2010/main" val="508936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B5F5E3-0769-4A43-A632-9C1899C63FF6}"/>
              </a:ext>
            </a:extLst>
          </p:cNvPr>
          <p:cNvSpPr>
            <a:spLocks noGrp="1"/>
          </p:cNvSpPr>
          <p:nvPr>
            <p:ph type="ctrTitle"/>
          </p:nvPr>
        </p:nvSpPr>
        <p:spPr>
          <a:xfrm>
            <a:off x="1524000" y="993913"/>
            <a:ext cx="9144000" cy="5864087"/>
          </a:xfrm>
        </p:spPr>
        <p:txBody>
          <a:bodyPr>
            <a:normAutofit/>
          </a:bodyPr>
          <a:lstStyle/>
          <a:p>
            <a:pPr>
              <a:lnSpc>
                <a:spcPct val="150000"/>
              </a:lnSpc>
            </a:pPr>
            <a:br>
              <a:rPr lang="fr-FR" sz="2200" b="1" dirty="0">
                <a:latin typeface="Times New Roman" panose="02020603050405020304" pitchFamily="18" charset="0"/>
                <a:cs typeface="Times New Roman" panose="02020603050405020304" pitchFamily="18" charset="0"/>
              </a:rPr>
            </a:br>
            <a:br>
              <a:rPr lang="fr-FR" sz="2200" b="1" dirty="0">
                <a:latin typeface="Times New Roman" panose="02020603050405020304" pitchFamily="18" charset="0"/>
                <a:cs typeface="Times New Roman" panose="02020603050405020304" pitchFamily="18" charset="0"/>
              </a:rPr>
            </a:br>
            <a:br>
              <a:rPr lang="fr-FR" sz="2200" b="1" dirty="0">
                <a:latin typeface="Times New Roman" panose="02020603050405020304" pitchFamily="18" charset="0"/>
                <a:cs typeface="Times New Roman" panose="02020603050405020304" pitchFamily="18" charset="0"/>
              </a:rPr>
            </a:br>
            <a:br>
              <a:rPr lang="fr-FR" sz="2200" b="1" dirty="0">
                <a:latin typeface="Times New Roman" panose="02020603050405020304" pitchFamily="18" charset="0"/>
                <a:cs typeface="Times New Roman" panose="02020603050405020304" pitchFamily="18" charset="0"/>
              </a:rPr>
            </a:br>
            <a:br>
              <a:rPr lang="fr-FR" sz="2200" b="1" dirty="0">
                <a:latin typeface="Times New Roman" panose="02020603050405020304" pitchFamily="18" charset="0"/>
                <a:cs typeface="Times New Roman" panose="02020603050405020304" pitchFamily="18" charset="0"/>
              </a:rPr>
            </a:br>
            <a:br>
              <a:rPr lang="fr-FR" sz="2200" b="1" dirty="0">
                <a:latin typeface="Times New Roman" panose="02020603050405020304" pitchFamily="18" charset="0"/>
                <a:cs typeface="Times New Roman" panose="02020603050405020304" pitchFamily="18" charset="0"/>
              </a:rPr>
            </a:br>
            <a:br>
              <a:rPr lang="fr-FR" sz="2200" b="1" dirty="0">
                <a:latin typeface="Times New Roman" panose="02020603050405020304" pitchFamily="18" charset="0"/>
                <a:cs typeface="Times New Roman" panose="02020603050405020304" pitchFamily="18" charset="0"/>
              </a:rPr>
            </a:br>
            <a:br>
              <a:rPr lang="fr-FR" sz="2200" b="1" dirty="0">
                <a:latin typeface="Times New Roman" panose="02020603050405020304" pitchFamily="18" charset="0"/>
                <a:cs typeface="Times New Roman" panose="02020603050405020304" pitchFamily="18" charset="0"/>
              </a:rPr>
            </a:br>
            <a:endParaRPr lang="fr-FR" sz="40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0A0F461A-A590-43C0-B98C-B11CD80F2719}"/>
              </a:ext>
            </a:extLst>
          </p:cNvPr>
          <p:cNvSpPr/>
          <p:nvPr/>
        </p:nvSpPr>
        <p:spPr>
          <a:xfrm>
            <a:off x="145774" y="431489"/>
            <a:ext cx="8759687" cy="5955476"/>
          </a:xfrm>
          <a:prstGeom prst="rect">
            <a:avLst/>
          </a:prstGeom>
        </p:spPr>
        <p:txBody>
          <a:bodyPr wrap="square">
            <a:spAutoFit/>
          </a:bodyPr>
          <a:lstStyle/>
          <a:p>
            <a:pPr algn="ctr">
              <a:lnSpc>
                <a:spcPct val="150000"/>
              </a:lnSpc>
            </a:pPr>
            <a:r>
              <a:rPr lang="fr-FR" sz="2000" b="1" dirty="0">
                <a:latin typeface="Times New Roman" panose="02020603050405020304" pitchFamily="18" charset="0"/>
                <a:cs typeface="Times New Roman" panose="02020603050405020304" pitchFamily="18" charset="0"/>
              </a:rPr>
              <a:t>I. Les Algues</a:t>
            </a:r>
          </a:p>
          <a:p>
            <a:pPr algn="just">
              <a:lnSpc>
                <a:spcPct val="150000"/>
              </a:lnSpc>
            </a:pPr>
            <a:r>
              <a:rPr lang="fr-FR" dirty="0">
                <a:latin typeface="Times New Roman" panose="02020603050405020304" pitchFamily="18" charset="0"/>
                <a:cs typeface="Times New Roman" panose="02020603050405020304" pitchFamily="18" charset="0"/>
              </a:rPr>
              <a:t>Les Algues sont présentes dans le monde entier et se développent dans toutes les étendues</a:t>
            </a:r>
          </a:p>
          <a:p>
            <a:pPr algn="just">
              <a:lnSpc>
                <a:spcPct val="150000"/>
              </a:lnSpc>
            </a:pPr>
            <a:r>
              <a:rPr lang="fr-FR" dirty="0">
                <a:latin typeface="Times New Roman" panose="02020603050405020304" pitchFamily="18" charset="0"/>
                <a:cs typeface="Times New Roman" panose="02020603050405020304" pitchFamily="18" charset="0"/>
              </a:rPr>
              <a:t>d'eau ou dans tout milieu terrestre où le taux d'humidité reste élevé. Elles vivent aussi en</a:t>
            </a:r>
          </a:p>
          <a:p>
            <a:pPr algn="just">
              <a:lnSpc>
                <a:spcPct val="150000"/>
              </a:lnSpc>
            </a:pPr>
            <a:r>
              <a:rPr lang="fr-FR" dirty="0">
                <a:latin typeface="Times New Roman" panose="02020603050405020304" pitchFamily="18" charset="0"/>
                <a:cs typeface="Times New Roman" panose="02020603050405020304" pitchFamily="18" charset="0"/>
              </a:rPr>
              <a:t>symbiose avec d'autres organismes. Certaines espèces peuvent même survivre sur la neige ou</a:t>
            </a:r>
          </a:p>
          <a:p>
            <a:pPr algn="just">
              <a:lnSpc>
                <a:spcPct val="150000"/>
              </a:lnSpc>
            </a:pPr>
            <a:r>
              <a:rPr lang="fr-FR" dirty="0">
                <a:latin typeface="Times New Roman" panose="02020603050405020304" pitchFamily="18" charset="0"/>
                <a:cs typeface="Times New Roman" panose="02020603050405020304" pitchFamily="18" charset="0"/>
              </a:rPr>
              <a:t>la glace des régions polaires ou montagneuses, ou supporter les températures élevées des</a:t>
            </a:r>
          </a:p>
          <a:p>
            <a:pPr algn="just">
              <a:lnSpc>
                <a:spcPct val="150000"/>
              </a:lnSpc>
            </a:pPr>
            <a:r>
              <a:rPr lang="fr-FR" dirty="0">
                <a:latin typeface="Times New Roman" panose="02020603050405020304" pitchFamily="18" charset="0"/>
                <a:cs typeface="Times New Roman" panose="02020603050405020304" pitchFamily="18" charset="0"/>
              </a:rPr>
              <a:t>sources d'eau chaude.</a:t>
            </a:r>
          </a:p>
          <a:p>
            <a:pPr algn="just">
              <a:lnSpc>
                <a:spcPct val="150000"/>
              </a:lnSpc>
            </a:pPr>
            <a:r>
              <a:rPr lang="fr-FR" dirty="0">
                <a:latin typeface="Times New Roman" panose="02020603050405020304" pitchFamily="18" charset="0"/>
                <a:cs typeface="Times New Roman" panose="02020603050405020304" pitchFamily="18" charset="0"/>
              </a:rPr>
              <a:t>Les Algues sont des thallophytes autotrophes photosynthétiques d’organisation simple,</a:t>
            </a:r>
          </a:p>
          <a:p>
            <a:pPr algn="just">
              <a:lnSpc>
                <a:spcPct val="150000"/>
              </a:lnSpc>
            </a:pPr>
            <a:r>
              <a:rPr lang="fr-FR" dirty="0">
                <a:latin typeface="Times New Roman" panose="02020603050405020304" pitchFamily="18" charset="0"/>
                <a:cs typeface="Times New Roman" panose="02020603050405020304" pitchFamily="18" charset="0"/>
              </a:rPr>
              <a:t>formant un groupe extrêmement hétérogène du point de vue de leur origine évolutive..</a:t>
            </a:r>
          </a:p>
          <a:p>
            <a:pPr algn="just">
              <a:lnSpc>
                <a:spcPct val="150000"/>
              </a:lnSpc>
            </a:pPr>
            <a:r>
              <a:rPr lang="fr-FR" dirty="0">
                <a:latin typeface="Times New Roman" panose="02020603050405020304" pitchFamily="18" charset="0"/>
                <a:cs typeface="Times New Roman" panose="02020603050405020304" pitchFamily="18" charset="0"/>
              </a:rPr>
              <a:t>La classification des algues est basée également sur :</a:t>
            </a:r>
          </a:p>
          <a:p>
            <a:pPr marL="285750" indent="-285750" algn="just">
              <a:lnSpc>
                <a:spcPct val="150000"/>
              </a:lnSpc>
              <a:buFont typeface="Wingdings" panose="05000000000000000000" pitchFamily="2" charset="2"/>
              <a:buChar char="Ø"/>
            </a:pPr>
            <a:r>
              <a:rPr lang="fr-FR" dirty="0">
                <a:latin typeface="Times New Roman" panose="02020603050405020304" pitchFamily="18" charset="0"/>
                <a:cs typeface="Times New Roman" panose="02020603050405020304" pitchFamily="18" charset="0"/>
              </a:rPr>
              <a:t> L’ultrastructure des plastes</a:t>
            </a:r>
          </a:p>
          <a:p>
            <a:pPr marL="285750" indent="-285750" algn="just">
              <a:lnSpc>
                <a:spcPct val="150000"/>
              </a:lnSpc>
              <a:buFont typeface="Wingdings" panose="05000000000000000000" pitchFamily="2" charset="2"/>
              <a:buChar char="Ø"/>
            </a:pPr>
            <a:r>
              <a:rPr lang="fr-FR" dirty="0">
                <a:latin typeface="Times New Roman" panose="02020603050405020304" pitchFamily="18" charset="0"/>
                <a:cs typeface="Times New Roman" panose="02020603050405020304" pitchFamily="18" charset="0"/>
              </a:rPr>
              <a:t> La présence des pigments : chlorophylles a, b, c et pigments surnuméraires</a:t>
            </a:r>
          </a:p>
          <a:p>
            <a:pPr marL="285750" indent="-285750" algn="just">
              <a:lnSpc>
                <a:spcPct val="150000"/>
              </a:lnSpc>
              <a:buFont typeface="Wingdings" panose="05000000000000000000" pitchFamily="2" charset="2"/>
              <a:buChar char="Ø"/>
            </a:pPr>
            <a:r>
              <a:rPr lang="fr-FR" dirty="0">
                <a:latin typeface="Times New Roman" panose="02020603050405020304" pitchFamily="18" charset="0"/>
                <a:cs typeface="Times New Roman" panose="02020603050405020304" pitchFamily="18" charset="0"/>
              </a:rPr>
              <a:t>La morphologie du thalle</a:t>
            </a:r>
          </a:p>
          <a:p>
            <a:pPr marL="285750" indent="-285750" algn="just">
              <a:lnSpc>
                <a:spcPct val="150000"/>
              </a:lnSpc>
              <a:buFont typeface="Wingdings" panose="05000000000000000000" pitchFamily="2" charset="2"/>
              <a:buChar char="Ø"/>
            </a:pPr>
            <a:r>
              <a:rPr lang="fr-FR" dirty="0">
                <a:latin typeface="Times New Roman" panose="02020603050405020304" pitchFamily="18" charset="0"/>
                <a:cs typeface="Times New Roman" panose="02020603050405020304" pitchFamily="18" charset="0"/>
              </a:rPr>
              <a:t> Le type de réserves et leur localisation</a:t>
            </a:r>
          </a:p>
          <a:p>
            <a:pPr marL="285750" indent="-285750" algn="just">
              <a:lnSpc>
                <a:spcPct val="150000"/>
              </a:lnSpc>
              <a:buFont typeface="Wingdings" panose="05000000000000000000" pitchFamily="2" charset="2"/>
              <a:buChar char="Ø"/>
            </a:pPr>
            <a:r>
              <a:rPr lang="fr-FR" dirty="0">
                <a:latin typeface="Times New Roman" panose="02020603050405020304" pitchFamily="18" charset="0"/>
                <a:cs typeface="Times New Roman" panose="02020603050405020304" pitchFamily="18" charset="0"/>
              </a:rPr>
              <a:t> La reproduction sexuée</a:t>
            </a:r>
          </a:p>
        </p:txBody>
      </p:sp>
      <p:pic>
        <p:nvPicPr>
          <p:cNvPr id="1026" name="Picture 2" descr="313 000+ Algue Photos, taleaux et images libre de droits ...">
            <a:extLst>
              <a:ext uri="{FF2B5EF4-FFF2-40B4-BE49-F238E27FC236}">
                <a16:creationId xmlns:a16="http://schemas.microsoft.com/office/drawing/2014/main" id="{F26DABDE-56D6-493D-844C-79F267A4E4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5461" y="265043"/>
            <a:ext cx="3140765" cy="6493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27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5D589A3-7D54-4624-B345-46A5DA3B648F}"/>
              </a:ext>
            </a:extLst>
          </p:cNvPr>
          <p:cNvSpPr>
            <a:spLocks noGrp="1"/>
          </p:cNvSpPr>
          <p:nvPr>
            <p:ph idx="1"/>
          </p:nvPr>
        </p:nvSpPr>
        <p:spPr>
          <a:xfrm>
            <a:off x="838200" y="463826"/>
            <a:ext cx="4303643" cy="6042991"/>
          </a:xfrm>
        </p:spPr>
        <p:txBody>
          <a:bodyPr>
            <a:normAutofit/>
          </a:bodyPr>
          <a:lstStyle/>
          <a:p>
            <a:pPr marL="457200" indent="-457200" algn="just">
              <a:lnSpc>
                <a:spcPct val="150000"/>
              </a:lnSpc>
              <a:buFont typeface="+mj-lt"/>
              <a:buAutoNum type="alphaLcParenR"/>
            </a:pPr>
            <a:endParaRPr lang="fr-FR" sz="2000" b="1" dirty="0">
              <a:latin typeface="Times New Roman" panose="02020603050405020304" pitchFamily="18" charset="0"/>
              <a:cs typeface="Times New Roman" panose="02020603050405020304" pitchFamily="18" charset="0"/>
            </a:endParaRPr>
          </a:p>
          <a:p>
            <a:pPr marL="0" indent="0" algn="just">
              <a:lnSpc>
                <a:spcPct val="150000"/>
              </a:lnSpc>
              <a:buNone/>
            </a:pPr>
            <a:r>
              <a:rPr lang="fr-FR" sz="2000" b="1" dirty="0" err="1">
                <a:latin typeface="Times New Roman" panose="02020603050405020304" pitchFamily="18" charset="0"/>
                <a:cs typeface="Times New Roman" panose="02020603050405020304" pitchFamily="18" charset="0"/>
              </a:rPr>
              <a:t>b.Formation</a:t>
            </a:r>
            <a:r>
              <a:rPr lang="fr-FR" sz="2000" b="1" dirty="0">
                <a:latin typeface="Times New Roman" panose="02020603050405020304" pitchFamily="18" charset="0"/>
                <a:cs typeface="Times New Roman" panose="02020603050405020304" pitchFamily="18" charset="0"/>
              </a:rPr>
              <a:t> de spores résistantes. </a:t>
            </a:r>
          </a:p>
          <a:p>
            <a:pPr marL="0" indent="0" algn="just">
              <a:lnSpc>
                <a:spcPct val="150000"/>
              </a:lnSpc>
              <a:buNone/>
            </a:pPr>
            <a:r>
              <a:rPr lang="fr-FR" sz="1800" dirty="0">
                <a:latin typeface="Times New Roman" panose="02020603050405020304" pitchFamily="18" charset="0"/>
                <a:cs typeface="Times New Roman" panose="02020603050405020304" pitchFamily="18" charset="0"/>
              </a:rPr>
              <a:t>Certaines cellules du thalle "s'enkystent" donnent des spores capables de mener une vie ralentie quand les conditions sont défavorables puis de germer si ces conditions redeviennent favorables; ces spores résistantes sont appelées </a:t>
            </a:r>
            <a:r>
              <a:rPr lang="fr-FR" sz="1800" b="1" dirty="0">
                <a:latin typeface="Times New Roman" panose="02020603050405020304" pitchFamily="18" charset="0"/>
                <a:cs typeface="Times New Roman" panose="02020603050405020304" pitchFamily="18" charset="0"/>
              </a:rPr>
              <a:t>acinètes (1)</a:t>
            </a:r>
            <a:r>
              <a:rPr lang="fr-FR" sz="1800" dirty="0">
                <a:latin typeface="Times New Roman" panose="02020603050405020304" pitchFamily="18" charset="0"/>
                <a:cs typeface="Times New Roman" panose="02020603050405020304" pitchFamily="18" charset="0"/>
              </a:rPr>
              <a:t>.</a:t>
            </a:r>
          </a:p>
          <a:p>
            <a:pPr marL="0" indent="0" algn="just">
              <a:lnSpc>
                <a:spcPct val="150000"/>
              </a:lnSpc>
              <a:buNone/>
            </a:pPr>
            <a:endParaRPr lang="fr-FR" sz="1800" dirty="0">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1890DCFA-C269-4023-B81A-47BB3D50B4D6}"/>
              </a:ext>
            </a:extLst>
          </p:cNvPr>
          <p:cNvPicPr>
            <a:picLocks noChangeAspect="1"/>
          </p:cNvPicPr>
          <p:nvPr/>
        </p:nvPicPr>
        <p:blipFill>
          <a:blip r:embed="rId2"/>
          <a:stretch>
            <a:fillRect/>
          </a:stretch>
        </p:blipFill>
        <p:spPr>
          <a:xfrm>
            <a:off x="5352843" y="463826"/>
            <a:ext cx="3510938" cy="6042990"/>
          </a:xfrm>
          <a:prstGeom prst="rect">
            <a:avLst/>
          </a:prstGeom>
        </p:spPr>
      </p:pic>
      <p:pic>
        <p:nvPicPr>
          <p:cNvPr id="5" name="Image 4">
            <a:extLst>
              <a:ext uri="{FF2B5EF4-FFF2-40B4-BE49-F238E27FC236}">
                <a16:creationId xmlns:a16="http://schemas.microsoft.com/office/drawing/2014/main" id="{AA644C30-25C7-49DC-B2CE-C1C18F32B73F}"/>
              </a:ext>
            </a:extLst>
          </p:cNvPr>
          <p:cNvPicPr>
            <a:picLocks noChangeAspect="1"/>
          </p:cNvPicPr>
          <p:nvPr/>
        </p:nvPicPr>
        <p:blipFill>
          <a:blip r:embed="rId3"/>
          <a:stretch>
            <a:fillRect/>
          </a:stretch>
        </p:blipFill>
        <p:spPr>
          <a:xfrm>
            <a:off x="9053536" y="434330"/>
            <a:ext cx="3138463" cy="6042990"/>
          </a:xfrm>
          <a:prstGeom prst="rect">
            <a:avLst/>
          </a:prstGeom>
        </p:spPr>
      </p:pic>
    </p:spTree>
    <p:extLst>
      <p:ext uri="{BB962C8B-B14F-4D97-AF65-F5344CB8AC3E}">
        <p14:creationId xmlns:p14="http://schemas.microsoft.com/office/powerpoint/2010/main" val="1057711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104248F-387B-40A9-8973-C8288438FC4E}"/>
              </a:ext>
            </a:extLst>
          </p:cNvPr>
          <p:cNvSpPr>
            <a:spLocks noGrp="1"/>
          </p:cNvSpPr>
          <p:nvPr>
            <p:ph idx="1"/>
          </p:nvPr>
        </p:nvSpPr>
        <p:spPr>
          <a:xfrm>
            <a:off x="838200" y="490330"/>
            <a:ext cx="10426148" cy="6162261"/>
          </a:xfrm>
        </p:spPr>
        <p:txBody>
          <a:bodyPr>
            <a:noAutofit/>
          </a:bodyPr>
          <a:lstStyle/>
          <a:p>
            <a:pPr marL="0" indent="0">
              <a:lnSpc>
                <a:spcPct val="150000"/>
              </a:lnSpc>
              <a:buNone/>
            </a:pPr>
            <a:r>
              <a:rPr lang="fr-FR" sz="1800" b="1" dirty="0">
                <a:latin typeface="Times New Roman" panose="02020603050405020304" pitchFamily="18" charset="0"/>
                <a:cs typeface="Times New Roman" panose="02020603050405020304" pitchFamily="18" charset="0"/>
              </a:rPr>
              <a:t>I.2.2.2.</a:t>
            </a:r>
            <a:r>
              <a:rPr lang="fr-FR" sz="1800" dirty="0">
                <a:latin typeface="Times New Roman" panose="02020603050405020304" pitchFamily="18" charset="0"/>
                <a:cs typeface="Times New Roman" panose="02020603050405020304" pitchFamily="18" charset="0"/>
              </a:rPr>
              <a:t> </a:t>
            </a:r>
            <a:r>
              <a:rPr lang="fr-FR" sz="1800" b="1" dirty="0">
                <a:latin typeface="Times New Roman" panose="02020603050405020304" pitchFamily="18" charset="0"/>
                <a:cs typeface="Times New Roman" panose="02020603050405020304" pitchFamily="18" charset="0"/>
              </a:rPr>
              <a:t>La reproduction sexuée </a:t>
            </a:r>
            <a:endParaRPr lang="fr-FR" sz="1800" dirty="0">
              <a:latin typeface="Times New Roman" panose="02020603050405020304" pitchFamily="18" charset="0"/>
              <a:cs typeface="Times New Roman" panose="02020603050405020304" pitchFamily="18" charset="0"/>
            </a:endParaRPr>
          </a:p>
          <a:p>
            <a:pPr marL="0" indent="0">
              <a:lnSpc>
                <a:spcPct val="150000"/>
              </a:lnSpc>
              <a:buNone/>
            </a:pPr>
            <a:r>
              <a:rPr lang="fr-FR" sz="1800" dirty="0">
                <a:latin typeface="Times New Roman" panose="02020603050405020304" pitchFamily="18" charset="0"/>
                <a:cs typeface="Times New Roman" panose="02020603050405020304" pitchFamily="18" charset="0"/>
              </a:rPr>
              <a:t>Mode de reproduction le moins fréquent et le plus aléatoire. Un nouvel individu naît de la fusion (ou </a:t>
            </a:r>
            <a:r>
              <a:rPr lang="fr-FR" sz="1800" dirty="0" err="1">
                <a:latin typeface="Times New Roman" panose="02020603050405020304" pitchFamily="18" charset="0"/>
                <a:cs typeface="Times New Roman" panose="02020603050405020304" pitchFamily="18" charset="0"/>
              </a:rPr>
              <a:t>gamie</a:t>
            </a:r>
            <a:r>
              <a:rPr lang="fr-FR" sz="1800" dirty="0">
                <a:latin typeface="Times New Roman" panose="02020603050405020304" pitchFamily="18" charset="0"/>
                <a:cs typeface="Times New Roman" panose="02020603050405020304" pitchFamily="18" charset="0"/>
              </a:rPr>
              <a:t>) de 2 types de cellules reproductrices (</a:t>
            </a:r>
            <a:r>
              <a:rPr lang="fr-FR" sz="1800" b="1" dirty="0">
                <a:latin typeface="Times New Roman" panose="02020603050405020304" pitchFamily="18" charset="0"/>
                <a:cs typeface="Times New Roman" panose="02020603050405020304" pitchFamily="18" charset="0"/>
              </a:rPr>
              <a:t>gamètes</a:t>
            </a:r>
            <a:r>
              <a:rPr lang="fr-FR" sz="1800" dirty="0">
                <a:latin typeface="Times New Roman" panose="02020603050405020304" pitchFamily="18" charset="0"/>
                <a:cs typeface="Times New Roman" panose="02020603050405020304" pitchFamily="18" charset="0"/>
              </a:rPr>
              <a:t>) distinctes génétiquement, l’une mâle, l’autre femelle. Les individus obtenus sont génétiquement différents </a:t>
            </a:r>
          </a:p>
          <a:p>
            <a:pPr marL="0" indent="0">
              <a:lnSpc>
                <a:spcPct val="150000"/>
              </a:lnSpc>
              <a:buNone/>
            </a:pPr>
            <a:r>
              <a:rPr lang="fr-FR" sz="1800" b="1" dirty="0">
                <a:latin typeface="Times New Roman" panose="02020603050405020304" pitchFamily="18" charset="0"/>
                <a:cs typeface="Times New Roman" panose="02020603050405020304" pitchFamily="18" charset="0"/>
              </a:rPr>
              <a:t>a. Les gamètes </a:t>
            </a:r>
          </a:p>
          <a:p>
            <a:pPr marL="0" indent="0" algn="just">
              <a:lnSpc>
                <a:spcPct val="150000"/>
              </a:lnSpc>
              <a:buNone/>
            </a:pPr>
            <a:r>
              <a:rPr lang="fr-FR" sz="1800" dirty="0">
                <a:latin typeface="Times New Roman" panose="02020603050405020304" pitchFamily="18" charset="0"/>
                <a:cs typeface="Times New Roman" panose="02020603050405020304" pitchFamily="18" charset="0"/>
              </a:rPr>
              <a:t>Ils naissent d'une cellule fertile du thalle ou </a:t>
            </a:r>
            <a:r>
              <a:rPr lang="fr-FR" sz="1800" b="1" dirty="0">
                <a:latin typeface="Times New Roman" panose="02020603050405020304" pitchFamily="18" charset="0"/>
                <a:cs typeface="Times New Roman" panose="02020603050405020304" pitchFamily="18" charset="0"/>
              </a:rPr>
              <a:t>cyste </a:t>
            </a:r>
            <a:r>
              <a:rPr lang="fr-FR" sz="1800" dirty="0">
                <a:latin typeface="Times New Roman" panose="02020603050405020304" pitchFamily="18" charset="0"/>
                <a:cs typeface="Times New Roman" panose="02020603050405020304" pitchFamily="18" charset="0"/>
              </a:rPr>
              <a:t>appelée </a:t>
            </a:r>
            <a:r>
              <a:rPr lang="fr-FR" sz="1800" b="1" dirty="0">
                <a:latin typeface="Times New Roman" panose="02020603050405020304" pitchFamily="18" charset="0"/>
                <a:cs typeface="Times New Roman" panose="02020603050405020304" pitchFamily="18" charset="0"/>
              </a:rPr>
              <a:t>gamétocyste </a:t>
            </a:r>
            <a:r>
              <a:rPr lang="fr-FR" sz="1800" dirty="0">
                <a:latin typeface="Times New Roman" panose="02020603050405020304" pitchFamily="18" charset="0"/>
                <a:cs typeface="Times New Roman" panose="02020603050405020304" pitchFamily="18" charset="0"/>
              </a:rPr>
              <a:t>(= gamétange) qui par divisions donnent des cellules reproductrices ou gamètes qui peuvent être morphologiquement semblables, les algues sont alors dites </a:t>
            </a:r>
            <a:r>
              <a:rPr lang="fr-FR" sz="1800" b="1" dirty="0">
                <a:latin typeface="Times New Roman" panose="02020603050405020304" pitchFamily="18" charset="0"/>
                <a:cs typeface="Times New Roman" panose="02020603050405020304" pitchFamily="18" charset="0"/>
              </a:rPr>
              <a:t>isogames </a:t>
            </a:r>
            <a:r>
              <a:rPr lang="fr-FR" sz="1800" dirty="0">
                <a:latin typeface="Times New Roman" panose="02020603050405020304" pitchFamily="18" charset="0"/>
                <a:cs typeface="Times New Roman" panose="02020603050405020304" pitchFamily="18" charset="0"/>
              </a:rPr>
              <a:t>ou morphologiquement différentes, les algues sont dites </a:t>
            </a:r>
            <a:r>
              <a:rPr lang="fr-FR" sz="1800" b="1" dirty="0">
                <a:latin typeface="Times New Roman" panose="02020603050405020304" pitchFamily="18" charset="0"/>
                <a:cs typeface="Times New Roman" panose="02020603050405020304" pitchFamily="18" charset="0"/>
              </a:rPr>
              <a:t>hétérogames </a:t>
            </a:r>
            <a:r>
              <a:rPr lang="fr-FR" sz="1800" dirty="0">
                <a:latin typeface="Times New Roman" panose="02020603050405020304" pitchFamily="18" charset="0"/>
                <a:cs typeface="Times New Roman" panose="02020603050405020304" pitchFamily="18" charset="0"/>
              </a:rPr>
              <a:t>. Les </a:t>
            </a:r>
            <a:r>
              <a:rPr lang="fr-FR" sz="1800" dirty="0" err="1">
                <a:latin typeface="Times New Roman" panose="02020603050405020304" pitchFamily="18" charset="0"/>
                <a:cs typeface="Times New Roman" panose="02020603050405020304" pitchFamily="18" charset="0"/>
              </a:rPr>
              <a:t>gamètocystes</a:t>
            </a:r>
            <a:r>
              <a:rPr lang="fr-FR" sz="1800" dirty="0">
                <a:latin typeface="Times New Roman" panose="02020603050405020304" pitchFamily="18" charset="0"/>
                <a:cs typeface="Times New Roman" panose="02020603050405020304" pitchFamily="18" charset="0"/>
              </a:rPr>
              <a:t> qui donnent naissance à des gamètes mâles flagellés, mobiles sont des </a:t>
            </a:r>
            <a:r>
              <a:rPr lang="fr-FR" sz="1800" b="1" dirty="0" err="1">
                <a:latin typeface="Times New Roman" panose="02020603050405020304" pitchFamily="18" charset="0"/>
                <a:cs typeface="Times New Roman" panose="02020603050405020304" pitchFamily="18" charset="0"/>
              </a:rPr>
              <a:t>spermatocystes</a:t>
            </a:r>
            <a:r>
              <a:rPr lang="fr-FR" sz="1800" b="1" dirty="0">
                <a:latin typeface="Times New Roman" panose="02020603050405020304" pitchFamily="18" charset="0"/>
                <a:cs typeface="Times New Roman" panose="02020603050405020304" pitchFamily="18" charset="0"/>
              </a:rPr>
              <a:t> </a:t>
            </a:r>
            <a:r>
              <a:rPr lang="fr-FR" sz="1800" dirty="0">
                <a:latin typeface="Times New Roman" panose="02020603050405020304" pitchFamily="18" charset="0"/>
                <a:cs typeface="Times New Roman" panose="02020603050405020304" pitchFamily="18" charset="0"/>
              </a:rPr>
              <a:t>et les gamètes, des </a:t>
            </a:r>
            <a:r>
              <a:rPr lang="fr-FR" sz="1800" b="1" dirty="0">
                <a:latin typeface="Times New Roman" panose="02020603050405020304" pitchFamily="18" charset="0"/>
                <a:cs typeface="Times New Roman" panose="02020603050405020304" pitchFamily="18" charset="0"/>
              </a:rPr>
              <a:t>spermatozoïdes </a:t>
            </a:r>
            <a:r>
              <a:rPr lang="fr-FR" sz="1800" dirty="0">
                <a:latin typeface="Times New Roman" panose="02020603050405020304" pitchFamily="18" charset="0"/>
                <a:cs typeface="Times New Roman" panose="02020603050405020304" pitchFamily="18" charset="0"/>
              </a:rPr>
              <a:t>(sauf chez les Algues rouges où ils sont dépourvus de flagelles et portent le nom de </a:t>
            </a:r>
            <a:r>
              <a:rPr lang="fr-FR" sz="1800" b="1" dirty="0">
                <a:latin typeface="Times New Roman" panose="02020603050405020304" pitchFamily="18" charset="0"/>
                <a:cs typeface="Times New Roman" panose="02020603050405020304" pitchFamily="18" charset="0"/>
              </a:rPr>
              <a:t>spermaties</a:t>
            </a:r>
            <a:r>
              <a:rPr lang="fr-FR" sz="1800" dirty="0">
                <a:latin typeface="Times New Roman" panose="02020603050405020304" pitchFamily="18" charset="0"/>
                <a:cs typeface="Times New Roman" panose="02020603050405020304" pitchFamily="18" charset="0"/>
              </a:rPr>
              <a:t>). Les </a:t>
            </a:r>
            <a:r>
              <a:rPr lang="fr-FR" sz="1800" dirty="0" err="1">
                <a:latin typeface="Times New Roman" panose="02020603050405020304" pitchFamily="18" charset="0"/>
                <a:cs typeface="Times New Roman" panose="02020603050405020304" pitchFamily="18" charset="0"/>
              </a:rPr>
              <a:t>gamètocystes</a:t>
            </a:r>
            <a:r>
              <a:rPr lang="fr-FR" sz="1800" dirty="0">
                <a:latin typeface="Times New Roman" panose="02020603050405020304" pitchFamily="18" charset="0"/>
                <a:cs typeface="Times New Roman" panose="02020603050405020304" pitchFamily="18" charset="0"/>
              </a:rPr>
              <a:t> qui donnent naissance à des gamètes femelles immobiles sont des </a:t>
            </a:r>
            <a:r>
              <a:rPr lang="fr-FR" sz="1800" b="1" dirty="0">
                <a:latin typeface="Times New Roman" panose="02020603050405020304" pitchFamily="18" charset="0"/>
                <a:cs typeface="Times New Roman" panose="02020603050405020304" pitchFamily="18" charset="0"/>
              </a:rPr>
              <a:t>oocystes (ou oogones) </a:t>
            </a:r>
            <a:r>
              <a:rPr lang="fr-FR" sz="1800" dirty="0">
                <a:latin typeface="Times New Roman" panose="02020603050405020304" pitchFamily="18" charset="0"/>
                <a:cs typeface="Times New Roman" panose="02020603050405020304" pitchFamily="18" charset="0"/>
              </a:rPr>
              <a:t>et les gamètes des </a:t>
            </a:r>
            <a:r>
              <a:rPr lang="fr-FR" sz="1800" b="1" dirty="0">
                <a:latin typeface="Times New Roman" panose="02020603050405020304" pitchFamily="18" charset="0"/>
                <a:cs typeface="Times New Roman" panose="02020603050405020304" pitchFamily="18" charset="0"/>
              </a:rPr>
              <a:t>oosphères</a:t>
            </a:r>
            <a:r>
              <a:rPr lang="fr-FR" sz="1800" dirty="0">
                <a:latin typeface="Times New Roman" panose="02020603050405020304" pitchFamily="18" charset="0"/>
                <a:cs typeface="Times New Roman" panose="02020603050405020304" pitchFamily="18" charset="0"/>
              </a:rPr>
              <a:t>. Ils fusionnent (mélange et fusion des chromosomes notamment), c'est la </a:t>
            </a:r>
            <a:r>
              <a:rPr lang="fr-FR" sz="1800" b="1" dirty="0">
                <a:latin typeface="Times New Roman" panose="02020603050405020304" pitchFamily="18" charset="0"/>
                <a:cs typeface="Times New Roman" panose="02020603050405020304" pitchFamily="18" charset="0"/>
              </a:rPr>
              <a:t>fécondation </a:t>
            </a:r>
            <a:r>
              <a:rPr lang="fr-FR" sz="1800" dirty="0">
                <a:latin typeface="Times New Roman" panose="02020603050405020304" pitchFamily="18" charset="0"/>
                <a:cs typeface="Times New Roman" panose="02020603050405020304" pitchFamily="18" charset="0"/>
              </a:rPr>
              <a:t>qui est externe ici, puisqu‘elle se passe dans le milieu aquatique. Un </a:t>
            </a:r>
            <a:r>
              <a:rPr lang="fr-FR" sz="1800" dirty="0" err="1">
                <a:latin typeface="Times New Roman" panose="02020603050405020304" pitchFamily="18" charset="0"/>
                <a:cs typeface="Times New Roman" panose="02020603050405020304" pitchFamily="18" charset="0"/>
              </a:rPr>
              <a:t>oeuf</a:t>
            </a:r>
            <a:r>
              <a:rPr lang="fr-FR" sz="1800" dirty="0">
                <a:latin typeface="Times New Roman" panose="02020603050405020304" pitchFamily="18" charset="0"/>
                <a:cs typeface="Times New Roman" panose="02020603050405020304" pitchFamily="18" charset="0"/>
              </a:rPr>
              <a:t> ou </a:t>
            </a:r>
            <a:r>
              <a:rPr lang="fr-FR" sz="1800" b="1" dirty="0">
                <a:latin typeface="Times New Roman" panose="02020603050405020304" pitchFamily="18" charset="0"/>
                <a:cs typeface="Times New Roman" panose="02020603050405020304" pitchFamily="18" charset="0"/>
              </a:rPr>
              <a:t>zygote </a:t>
            </a:r>
            <a:r>
              <a:rPr lang="fr-FR" sz="1800" dirty="0">
                <a:latin typeface="Times New Roman" panose="02020603050405020304" pitchFamily="18" charset="0"/>
                <a:cs typeface="Times New Roman" panose="02020603050405020304" pitchFamily="18" charset="0"/>
              </a:rPr>
              <a:t>apparaît. </a:t>
            </a:r>
          </a:p>
        </p:txBody>
      </p:sp>
    </p:spTree>
    <p:extLst>
      <p:ext uri="{BB962C8B-B14F-4D97-AF65-F5344CB8AC3E}">
        <p14:creationId xmlns:p14="http://schemas.microsoft.com/office/powerpoint/2010/main" val="3960412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A992AF8-94D6-4C11-BC74-1B36F94361FC}"/>
              </a:ext>
            </a:extLst>
          </p:cNvPr>
          <p:cNvSpPr>
            <a:spLocks noGrp="1"/>
          </p:cNvSpPr>
          <p:nvPr>
            <p:ph idx="1"/>
          </p:nvPr>
        </p:nvSpPr>
        <p:spPr>
          <a:xfrm>
            <a:off x="838199" y="596348"/>
            <a:ext cx="6225211" cy="6261652"/>
          </a:xfrm>
        </p:spPr>
        <p:txBody>
          <a:bodyPr>
            <a:noAutofit/>
          </a:bodyPr>
          <a:lstStyle/>
          <a:p>
            <a:pPr marL="0" indent="0">
              <a:lnSpc>
                <a:spcPct val="150000"/>
              </a:lnSpc>
              <a:buNone/>
            </a:pPr>
            <a:r>
              <a:rPr lang="fr-FR" sz="1800" dirty="0">
                <a:latin typeface="Times New Roman" panose="02020603050405020304" pitchFamily="18" charset="0"/>
                <a:cs typeface="Times New Roman" panose="02020603050405020304" pitchFamily="18" charset="0"/>
              </a:rPr>
              <a:t>Plusieurs modes de fécondation se rencontrent chez les plantes </a:t>
            </a:r>
          </a:p>
          <a:p>
            <a:pPr marL="0" indent="0">
              <a:lnSpc>
                <a:spcPct val="150000"/>
              </a:lnSpc>
              <a:buNone/>
            </a:pPr>
            <a:r>
              <a:rPr lang="fr-FR" sz="1800" b="1" dirty="0">
                <a:latin typeface="Times New Roman" panose="02020603050405020304" pitchFamily="18" charset="0"/>
                <a:cs typeface="Times New Roman" panose="02020603050405020304" pitchFamily="18" charset="0"/>
              </a:rPr>
              <a:t>A</a:t>
            </a:r>
            <a:r>
              <a:rPr lang="fr-FR" sz="1800" dirty="0">
                <a:latin typeface="Times New Roman" panose="02020603050405020304" pitchFamily="18" charset="0"/>
                <a:cs typeface="Times New Roman" panose="02020603050405020304" pitchFamily="18" charset="0"/>
              </a:rPr>
              <a:t>. On parle de </a:t>
            </a:r>
            <a:r>
              <a:rPr lang="fr-FR" sz="1800" b="1" dirty="0">
                <a:latin typeface="Times New Roman" panose="02020603050405020304" pitchFamily="18" charset="0"/>
                <a:cs typeface="Times New Roman" panose="02020603050405020304" pitchFamily="18" charset="0"/>
              </a:rPr>
              <a:t>planogamie isogame</a:t>
            </a:r>
            <a:r>
              <a:rPr lang="fr-FR" sz="1800" dirty="0">
                <a:latin typeface="Times New Roman" panose="02020603050405020304" pitchFamily="18" charset="0"/>
                <a:cs typeface="Times New Roman" panose="02020603050405020304" pitchFamily="18" charset="0"/>
              </a:rPr>
              <a:t> lorsque deux gamètes nageurs de même taille fusionnent;</a:t>
            </a:r>
          </a:p>
          <a:p>
            <a:pPr marL="0" indent="0">
              <a:lnSpc>
                <a:spcPct val="150000"/>
              </a:lnSpc>
              <a:buNone/>
            </a:pPr>
            <a:r>
              <a:rPr lang="fr-FR" sz="1800" b="1" dirty="0">
                <a:latin typeface="Times New Roman" panose="02020603050405020304" pitchFamily="18" charset="0"/>
                <a:cs typeface="Times New Roman" panose="02020603050405020304" pitchFamily="18" charset="0"/>
              </a:rPr>
              <a:t>B</a:t>
            </a:r>
            <a:r>
              <a:rPr lang="fr-FR" sz="1800" dirty="0">
                <a:latin typeface="Times New Roman" panose="02020603050405020304" pitchFamily="18" charset="0"/>
                <a:cs typeface="Times New Roman" panose="02020603050405020304" pitchFamily="18" charset="0"/>
              </a:rPr>
              <a:t>. On parle de </a:t>
            </a:r>
            <a:r>
              <a:rPr lang="fr-FR" sz="1800" b="1" dirty="0">
                <a:latin typeface="Times New Roman" panose="02020603050405020304" pitchFamily="18" charset="0"/>
                <a:cs typeface="Times New Roman" panose="02020603050405020304" pitchFamily="18" charset="0"/>
              </a:rPr>
              <a:t>planogamie anisogame</a:t>
            </a:r>
            <a:r>
              <a:rPr lang="fr-FR" sz="1800" dirty="0">
                <a:latin typeface="Times New Roman" panose="02020603050405020304" pitchFamily="18" charset="0"/>
                <a:cs typeface="Times New Roman" panose="02020603050405020304" pitchFamily="18" charset="0"/>
              </a:rPr>
              <a:t> lorsqu'un gamète mâle nageur de petite taille fusionne avec un gamète femelle nageur de taille plus importante;</a:t>
            </a:r>
          </a:p>
          <a:p>
            <a:pPr marL="0" indent="0">
              <a:lnSpc>
                <a:spcPct val="150000"/>
              </a:lnSpc>
              <a:buNone/>
            </a:pPr>
            <a:r>
              <a:rPr lang="fr-FR" sz="1800" b="1" dirty="0">
                <a:latin typeface="Times New Roman" panose="02020603050405020304" pitchFamily="18" charset="0"/>
                <a:cs typeface="Times New Roman" panose="02020603050405020304" pitchFamily="18" charset="0"/>
              </a:rPr>
              <a:t>C</a:t>
            </a:r>
            <a:r>
              <a:rPr lang="fr-FR" sz="1800" dirty="0">
                <a:latin typeface="Times New Roman" panose="02020603050405020304" pitchFamily="18" charset="0"/>
                <a:cs typeface="Times New Roman" panose="02020603050405020304" pitchFamily="18" charset="0"/>
              </a:rPr>
              <a:t>. On parle d'</a:t>
            </a:r>
            <a:r>
              <a:rPr lang="fr-FR" sz="1800" b="1" dirty="0">
                <a:latin typeface="Times New Roman" panose="02020603050405020304" pitchFamily="18" charset="0"/>
                <a:cs typeface="Times New Roman" panose="02020603050405020304" pitchFamily="18" charset="0"/>
              </a:rPr>
              <a:t>oogamie</a:t>
            </a:r>
            <a:r>
              <a:rPr lang="fr-FR" sz="1800" dirty="0">
                <a:latin typeface="Times New Roman" panose="02020603050405020304" pitchFamily="18" charset="0"/>
                <a:cs typeface="Times New Roman" panose="02020603050405020304" pitchFamily="18" charset="0"/>
              </a:rPr>
              <a:t> ou </a:t>
            </a:r>
            <a:r>
              <a:rPr lang="fr-FR" sz="1800" b="1" dirty="0">
                <a:latin typeface="Times New Roman" panose="02020603050405020304" pitchFamily="18" charset="0"/>
                <a:cs typeface="Times New Roman" panose="02020603050405020304" pitchFamily="18" charset="0"/>
              </a:rPr>
              <a:t>zoïdogamie</a:t>
            </a:r>
            <a:r>
              <a:rPr lang="fr-FR" sz="1800" dirty="0">
                <a:latin typeface="Times New Roman" panose="02020603050405020304" pitchFamily="18" charset="0"/>
                <a:cs typeface="Times New Roman" panose="02020603050405020304" pitchFamily="18" charset="0"/>
              </a:rPr>
              <a:t> lorsqu'un gamète mâle nageur de petite taille fusionne avec un gros gamète femelle inerte;</a:t>
            </a:r>
          </a:p>
          <a:p>
            <a:pPr marL="0" indent="0">
              <a:lnSpc>
                <a:spcPct val="150000"/>
              </a:lnSpc>
              <a:buNone/>
            </a:pPr>
            <a:r>
              <a:rPr lang="fr-FR" sz="1800" b="1" dirty="0">
                <a:latin typeface="Times New Roman" panose="02020603050405020304" pitchFamily="18" charset="0"/>
                <a:cs typeface="Times New Roman" panose="02020603050405020304" pitchFamily="18" charset="0"/>
              </a:rPr>
              <a:t>D</a:t>
            </a:r>
            <a:r>
              <a:rPr lang="fr-FR" sz="1800" dirty="0">
                <a:latin typeface="Times New Roman" panose="02020603050405020304" pitchFamily="18" charset="0"/>
                <a:cs typeface="Times New Roman" panose="02020603050405020304" pitchFamily="18" charset="0"/>
              </a:rPr>
              <a:t>. On parle de </a:t>
            </a:r>
            <a:r>
              <a:rPr lang="fr-FR" sz="1800" b="1" dirty="0">
                <a:latin typeface="Times New Roman" panose="02020603050405020304" pitchFamily="18" charset="0"/>
                <a:cs typeface="Times New Roman" panose="02020603050405020304" pitchFamily="18" charset="0"/>
              </a:rPr>
              <a:t>siphonogamie</a:t>
            </a:r>
            <a:r>
              <a:rPr lang="fr-FR" sz="1800" dirty="0">
                <a:latin typeface="Times New Roman" panose="02020603050405020304" pitchFamily="18" charset="0"/>
                <a:cs typeface="Times New Roman" panose="02020603050405020304" pitchFamily="18" charset="0"/>
              </a:rPr>
              <a:t> lorsqu'un tube copulateur amène le gamète mâle - souvent réduit à un simple noyau fécondant - jusqu'au gamète femelle;</a:t>
            </a:r>
          </a:p>
          <a:p>
            <a:pPr marL="0" indent="0">
              <a:lnSpc>
                <a:spcPct val="150000"/>
              </a:lnSpc>
              <a:buNone/>
            </a:pPr>
            <a:r>
              <a:rPr lang="fr-FR" sz="1800" dirty="0">
                <a:latin typeface="Times New Roman" panose="02020603050405020304" pitchFamily="18" charset="0"/>
                <a:cs typeface="Times New Roman" panose="02020603050405020304" pitchFamily="18" charset="0"/>
              </a:rPr>
              <a:t>.</a:t>
            </a:r>
          </a:p>
        </p:txBody>
      </p:sp>
      <p:pic>
        <p:nvPicPr>
          <p:cNvPr id="6" name="Image 5">
            <a:extLst>
              <a:ext uri="{FF2B5EF4-FFF2-40B4-BE49-F238E27FC236}">
                <a16:creationId xmlns:a16="http://schemas.microsoft.com/office/drawing/2014/main" id="{88EA7859-4406-49EA-8483-BF4638961623}"/>
              </a:ext>
            </a:extLst>
          </p:cNvPr>
          <p:cNvPicPr>
            <a:picLocks noChangeAspect="1"/>
          </p:cNvPicPr>
          <p:nvPr/>
        </p:nvPicPr>
        <p:blipFill>
          <a:blip r:embed="rId2"/>
          <a:stretch>
            <a:fillRect/>
          </a:stretch>
        </p:blipFill>
        <p:spPr>
          <a:xfrm>
            <a:off x="7700962" y="596348"/>
            <a:ext cx="4027212" cy="5804452"/>
          </a:xfrm>
          <a:prstGeom prst="rect">
            <a:avLst/>
          </a:prstGeom>
        </p:spPr>
      </p:pic>
    </p:spTree>
    <p:extLst>
      <p:ext uri="{BB962C8B-B14F-4D97-AF65-F5344CB8AC3E}">
        <p14:creationId xmlns:p14="http://schemas.microsoft.com/office/powerpoint/2010/main" val="3740840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D8A2282-077B-49BF-A053-1D1917A93496}"/>
              </a:ext>
            </a:extLst>
          </p:cNvPr>
          <p:cNvSpPr>
            <a:spLocks noGrp="1"/>
          </p:cNvSpPr>
          <p:nvPr>
            <p:ph idx="1"/>
          </p:nvPr>
        </p:nvSpPr>
        <p:spPr>
          <a:xfrm>
            <a:off x="838200" y="821635"/>
            <a:ext cx="6516757" cy="5355328"/>
          </a:xfrm>
        </p:spPr>
        <p:txBody>
          <a:bodyPr>
            <a:normAutofit/>
          </a:bodyPr>
          <a:lstStyle/>
          <a:p>
            <a:pPr marL="0" indent="0">
              <a:buNone/>
            </a:pPr>
            <a:endParaRPr lang="fr-FR" sz="1800" dirty="0">
              <a:latin typeface="Times New Roman" panose="02020603050405020304" pitchFamily="18" charset="0"/>
              <a:cs typeface="Times New Roman" panose="02020603050405020304" pitchFamily="18" charset="0"/>
            </a:endParaRPr>
          </a:p>
          <a:p>
            <a:pPr marL="0" indent="0">
              <a:lnSpc>
                <a:spcPct val="150000"/>
              </a:lnSpc>
              <a:buNone/>
            </a:pPr>
            <a:r>
              <a:rPr lang="fr-FR" sz="1900" b="1" dirty="0">
                <a:latin typeface="Times New Roman" panose="02020603050405020304" pitchFamily="18" charset="0"/>
                <a:cs typeface="Times New Roman" panose="02020603050405020304" pitchFamily="18" charset="0"/>
              </a:rPr>
              <a:t>E</a:t>
            </a:r>
            <a:r>
              <a:rPr lang="fr-FR" sz="1900" dirty="0">
                <a:latin typeface="Times New Roman" panose="02020603050405020304" pitchFamily="18" charset="0"/>
                <a:cs typeface="Times New Roman" panose="02020603050405020304" pitchFamily="18" charset="0"/>
              </a:rPr>
              <a:t>. On parle de </a:t>
            </a:r>
            <a:r>
              <a:rPr lang="fr-FR" sz="1900" b="1" dirty="0" err="1">
                <a:latin typeface="Times New Roman" panose="02020603050405020304" pitchFamily="18" charset="0"/>
                <a:cs typeface="Times New Roman" panose="02020603050405020304" pitchFamily="18" charset="0"/>
              </a:rPr>
              <a:t>trichogamie</a:t>
            </a:r>
            <a:r>
              <a:rPr lang="fr-FR" sz="1900" dirty="0">
                <a:latin typeface="Times New Roman" panose="02020603050405020304" pitchFamily="18" charset="0"/>
                <a:cs typeface="Times New Roman" panose="02020603050405020304" pitchFamily="18" charset="0"/>
              </a:rPr>
              <a:t> lorsque le petit gamète mâle inerte est capté par le trichogyne qui surmonte le gamète femelle;</a:t>
            </a:r>
          </a:p>
          <a:p>
            <a:pPr marL="0" indent="0">
              <a:lnSpc>
                <a:spcPct val="150000"/>
              </a:lnSpc>
              <a:buNone/>
            </a:pPr>
            <a:r>
              <a:rPr lang="fr-FR" sz="1900" b="1" dirty="0">
                <a:latin typeface="Times New Roman" panose="02020603050405020304" pitchFamily="18" charset="0"/>
                <a:cs typeface="Times New Roman" panose="02020603050405020304" pitchFamily="18" charset="0"/>
              </a:rPr>
              <a:t>F</a:t>
            </a:r>
            <a:r>
              <a:rPr lang="fr-FR" sz="1900" dirty="0">
                <a:latin typeface="Times New Roman" panose="02020603050405020304" pitchFamily="18" charset="0"/>
                <a:cs typeface="Times New Roman" panose="02020603050405020304" pitchFamily="18" charset="0"/>
              </a:rPr>
              <a:t>. On parle de </a:t>
            </a:r>
            <a:r>
              <a:rPr lang="fr-FR" sz="1900" b="1" dirty="0" err="1">
                <a:latin typeface="Times New Roman" panose="02020603050405020304" pitchFamily="18" charset="0"/>
                <a:cs typeface="Times New Roman" panose="02020603050405020304" pitchFamily="18" charset="0"/>
              </a:rPr>
              <a:t>cystogamie</a:t>
            </a:r>
            <a:r>
              <a:rPr lang="fr-FR" sz="1900" dirty="0">
                <a:latin typeface="Times New Roman" panose="02020603050405020304" pitchFamily="18" charset="0"/>
                <a:cs typeface="Times New Roman" panose="02020603050405020304" pitchFamily="18" charset="0"/>
              </a:rPr>
              <a:t> lorsque le contenu entier d'un gamétocyste mâle se déverse par l'intermédiaire d'un tube de conjugaison dans un gamétocyste femelle;</a:t>
            </a:r>
          </a:p>
          <a:p>
            <a:pPr marL="0" indent="0">
              <a:lnSpc>
                <a:spcPct val="150000"/>
              </a:lnSpc>
              <a:buNone/>
            </a:pPr>
            <a:r>
              <a:rPr lang="fr-FR" sz="1900" b="1" dirty="0">
                <a:latin typeface="Times New Roman" panose="02020603050405020304" pitchFamily="18" charset="0"/>
                <a:cs typeface="Times New Roman" panose="02020603050405020304" pitchFamily="18" charset="0"/>
              </a:rPr>
              <a:t>G</a:t>
            </a:r>
            <a:r>
              <a:rPr lang="fr-FR" sz="1900" dirty="0">
                <a:latin typeface="Times New Roman" panose="02020603050405020304" pitchFamily="18" charset="0"/>
                <a:cs typeface="Times New Roman" panose="02020603050405020304" pitchFamily="18" charset="0"/>
              </a:rPr>
              <a:t>. La </a:t>
            </a:r>
            <a:r>
              <a:rPr lang="fr-FR" sz="1900" b="1" dirty="0" err="1">
                <a:latin typeface="Times New Roman" panose="02020603050405020304" pitchFamily="18" charset="0"/>
                <a:cs typeface="Times New Roman" panose="02020603050405020304" pitchFamily="18" charset="0"/>
              </a:rPr>
              <a:t>périttogamie</a:t>
            </a:r>
            <a:r>
              <a:rPr lang="fr-FR" sz="1900" dirty="0">
                <a:latin typeface="Times New Roman" panose="02020603050405020304" pitchFamily="18" charset="0"/>
                <a:cs typeface="Times New Roman" panose="02020603050405020304" pitchFamily="18" charset="0"/>
              </a:rPr>
              <a:t> est la fusion d'une cellule </a:t>
            </a:r>
            <a:r>
              <a:rPr lang="fr-FR" sz="1900" dirty="0" err="1">
                <a:latin typeface="Times New Roman" panose="02020603050405020304" pitchFamily="18" charset="0"/>
                <a:cs typeface="Times New Roman" panose="02020603050405020304" pitchFamily="18" charset="0"/>
              </a:rPr>
              <a:t>uninuclée</a:t>
            </a:r>
            <a:r>
              <a:rPr lang="fr-FR" sz="1900" dirty="0">
                <a:latin typeface="Times New Roman" panose="02020603050405020304" pitchFamily="18" charset="0"/>
                <a:cs typeface="Times New Roman" panose="02020603050405020304" pitchFamily="18" charset="0"/>
              </a:rPr>
              <a:t> quelconque avec une autre cellule </a:t>
            </a:r>
            <a:r>
              <a:rPr lang="fr-FR" sz="1900" dirty="0" err="1">
                <a:latin typeface="Times New Roman" panose="02020603050405020304" pitchFamily="18" charset="0"/>
                <a:cs typeface="Times New Roman" panose="02020603050405020304" pitchFamily="18" charset="0"/>
              </a:rPr>
              <a:t>uninuclée</a:t>
            </a:r>
            <a:r>
              <a:rPr lang="fr-FR" sz="1900" dirty="0">
                <a:latin typeface="Times New Roman" panose="02020603050405020304" pitchFamily="18" charset="0"/>
                <a:cs typeface="Times New Roman" panose="02020603050405020304" pitchFamily="18" charset="0"/>
              </a:rPr>
              <a:t> quelconque</a:t>
            </a:r>
          </a:p>
          <a:p>
            <a:pPr marL="0" indent="0">
              <a:buNone/>
            </a:pPr>
            <a:endParaRPr lang="fr-FR" sz="1900" dirty="0">
              <a:latin typeface="Times New Roman" panose="02020603050405020304" pitchFamily="18" charset="0"/>
              <a:cs typeface="Times New Roman" panose="02020603050405020304" pitchFamily="18" charset="0"/>
            </a:endParaRPr>
          </a:p>
          <a:p>
            <a:pPr marL="0" indent="0">
              <a:buNone/>
            </a:pPr>
            <a:r>
              <a:rPr lang="fr-FR" sz="1900" dirty="0">
                <a:latin typeface="Times New Roman" panose="02020603050405020304" pitchFamily="18" charset="0"/>
                <a:cs typeface="Times New Roman" panose="02020603050405020304" pitchFamily="18" charset="0"/>
              </a:rPr>
              <a:t>Rappel :</a:t>
            </a:r>
          </a:p>
          <a:p>
            <a:pPr marL="0" indent="0">
              <a:buNone/>
            </a:pPr>
            <a:r>
              <a:rPr lang="fr-FR" sz="1900" dirty="0">
                <a:latin typeface="Times New Roman" panose="02020603050405020304" pitchFamily="18" charset="0"/>
                <a:cs typeface="Times New Roman" panose="02020603050405020304" pitchFamily="18" charset="0"/>
              </a:rPr>
              <a:t>La plasmogamie est la fusion des cytoplasmes de deux cellules;</a:t>
            </a:r>
          </a:p>
          <a:p>
            <a:pPr marL="0" indent="0">
              <a:buNone/>
            </a:pPr>
            <a:r>
              <a:rPr lang="fr-FR" sz="1900" dirty="0">
                <a:latin typeface="Times New Roman" panose="02020603050405020304" pitchFamily="18" charset="0"/>
                <a:cs typeface="Times New Roman" panose="02020603050405020304" pitchFamily="18" charset="0"/>
              </a:rPr>
              <a:t>La caryogamie est la fusion des noyaux des deux cellules.</a:t>
            </a:r>
          </a:p>
          <a:p>
            <a:pPr marL="0" indent="0">
              <a:buNone/>
            </a:pPr>
            <a:endParaRPr lang="fr-FR" dirty="0"/>
          </a:p>
        </p:txBody>
      </p:sp>
      <p:pic>
        <p:nvPicPr>
          <p:cNvPr id="4" name="Image 3">
            <a:extLst>
              <a:ext uri="{FF2B5EF4-FFF2-40B4-BE49-F238E27FC236}">
                <a16:creationId xmlns:a16="http://schemas.microsoft.com/office/drawing/2014/main" id="{E8828647-37D8-4D04-BD81-D67F0F8C290A}"/>
              </a:ext>
            </a:extLst>
          </p:cNvPr>
          <p:cNvPicPr>
            <a:picLocks noChangeAspect="1"/>
          </p:cNvPicPr>
          <p:nvPr/>
        </p:nvPicPr>
        <p:blipFill>
          <a:blip r:embed="rId2"/>
          <a:stretch>
            <a:fillRect/>
          </a:stretch>
        </p:blipFill>
        <p:spPr>
          <a:xfrm>
            <a:off x="7542559" y="821635"/>
            <a:ext cx="4198868" cy="5247861"/>
          </a:xfrm>
          <a:prstGeom prst="rect">
            <a:avLst/>
          </a:prstGeom>
        </p:spPr>
      </p:pic>
    </p:spTree>
    <p:extLst>
      <p:ext uri="{BB962C8B-B14F-4D97-AF65-F5344CB8AC3E}">
        <p14:creationId xmlns:p14="http://schemas.microsoft.com/office/powerpoint/2010/main" val="1781297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A665285-150F-4B01-B01A-4015F956716C}"/>
              </a:ext>
            </a:extLst>
          </p:cNvPr>
          <p:cNvSpPr>
            <a:spLocks noGrp="1"/>
          </p:cNvSpPr>
          <p:nvPr>
            <p:ph idx="1"/>
          </p:nvPr>
        </p:nvSpPr>
        <p:spPr>
          <a:xfrm>
            <a:off x="838200" y="1825625"/>
            <a:ext cx="10515600" cy="945284"/>
          </a:xfrm>
        </p:spPr>
        <p:txBody>
          <a:bodyPr/>
          <a:lstStyle/>
          <a:p>
            <a:pPr marL="0" indent="0">
              <a:buNone/>
            </a:pPr>
            <a:r>
              <a:rPr lang="fr-FR" dirty="0"/>
              <a:t>    </a:t>
            </a:r>
          </a:p>
        </p:txBody>
      </p:sp>
      <p:sp>
        <p:nvSpPr>
          <p:cNvPr id="4" name="Rectangle 3">
            <a:extLst>
              <a:ext uri="{FF2B5EF4-FFF2-40B4-BE49-F238E27FC236}">
                <a16:creationId xmlns:a16="http://schemas.microsoft.com/office/drawing/2014/main" id="{EB6130D8-71A4-416D-AAE8-CBBEC20160ED}"/>
              </a:ext>
            </a:extLst>
          </p:cNvPr>
          <p:cNvSpPr/>
          <p:nvPr/>
        </p:nvSpPr>
        <p:spPr>
          <a:xfrm>
            <a:off x="391391" y="2150746"/>
            <a:ext cx="11409218" cy="1846659"/>
          </a:xfrm>
          <a:prstGeom prst="rect">
            <a:avLst/>
          </a:prstGeom>
        </p:spPr>
        <p:txBody>
          <a:bodyPr wrap="square">
            <a:spAutoFit/>
          </a:bodyPr>
          <a:lstStyle/>
          <a:p>
            <a:pPr>
              <a:lnSpc>
                <a:spcPct val="150000"/>
              </a:lnSpc>
            </a:pPr>
            <a:r>
              <a:rPr lang="fr-FR" sz="2000" b="1" dirty="0">
                <a:latin typeface="Times New Roman" panose="02020603050405020304" pitchFamily="18" charset="0"/>
                <a:cs typeface="Times New Roman" panose="02020603050405020304" pitchFamily="18" charset="0"/>
              </a:rPr>
              <a:t>devenir du zygote ? </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Une série d'évènements se succèdent à partir du zygote formant un cycle de développement complet jusqu'à l'apparition d'un nouveau zygote. Les algues présentent plusieurs types de développement </a:t>
            </a:r>
          </a:p>
          <a:p>
            <a:pPr>
              <a:lnSpc>
                <a:spcPct val="150000"/>
              </a:lnSpc>
            </a:pPr>
            <a:endParaRPr lang="fr-F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723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92E8E60-4A85-45AB-B85D-45B2F40EE26C}"/>
              </a:ext>
            </a:extLst>
          </p:cNvPr>
          <p:cNvSpPr>
            <a:spLocks noGrp="1"/>
          </p:cNvSpPr>
          <p:nvPr>
            <p:ph idx="1"/>
          </p:nvPr>
        </p:nvSpPr>
        <p:spPr>
          <a:xfrm>
            <a:off x="810491" y="454025"/>
            <a:ext cx="5036127" cy="6016048"/>
          </a:xfrm>
        </p:spPr>
        <p:txBody>
          <a:bodyPr>
            <a:normAutofit lnSpcReduction="10000"/>
          </a:bodyPr>
          <a:lstStyle/>
          <a:p>
            <a:pPr marL="342900" indent="-342900">
              <a:lnSpc>
                <a:spcPct val="150000"/>
              </a:lnSpc>
              <a:buFont typeface="Wingdings" panose="05000000000000000000" pitchFamily="2" charset="2"/>
              <a:buChar char="Ø"/>
            </a:pPr>
            <a:r>
              <a:rPr lang="fr-FR" sz="2000" b="1" dirty="0">
                <a:latin typeface="Times New Roman" panose="02020603050405020304" pitchFamily="18" charset="0"/>
                <a:cs typeface="Times New Roman" panose="02020603050405020304" pitchFamily="18" charset="0"/>
              </a:rPr>
              <a:t>Cycle monogénétique</a:t>
            </a:r>
          </a:p>
          <a:p>
            <a:pPr>
              <a:lnSpc>
                <a:spcPct val="150000"/>
              </a:lnSpc>
            </a:pPr>
            <a:r>
              <a:rPr lang="fr-FR" sz="1800" dirty="0">
                <a:latin typeface="Times New Roman" panose="02020603050405020304" pitchFamily="18" charset="0"/>
                <a:cs typeface="Times New Roman" panose="02020603050405020304" pitchFamily="18" charset="0"/>
              </a:rPr>
              <a:t>Dans l'exemple choisi, le thalle qui produit les organes reproducteurs est le </a:t>
            </a:r>
            <a:r>
              <a:rPr lang="fr-FR" sz="1800" b="1" dirty="0">
                <a:latin typeface="Times New Roman" panose="02020603050405020304" pitchFamily="18" charset="0"/>
                <a:cs typeface="Times New Roman" panose="02020603050405020304" pitchFamily="18" charset="0"/>
              </a:rPr>
              <a:t>gamétophyte </a:t>
            </a:r>
            <a:r>
              <a:rPr lang="fr-FR" sz="1800" dirty="0">
                <a:latin typeface="Times New Roman" panose="02020603050405020304" pitchFamily="18" charset="0"/>
                <a:cs typeface="Times New Roman" panose="02020603050405020304" pitchFamily="18" charset="0"/>
              </a:rPr>
              <a:t>à 2n chromosomes fournissant les gamètes mâles </a:t>
            </a:r>
            <a:r>
              <a:rPr lang="fr-FR" sz="1800" b="1" dirty="0">
                <a:latin typeface="Times New Roman" panose="02020603050405020304" pitchFamily="18" charset="0"/>
                <a:cs typeface="Times New Roman" panose="02020603050405020304" pitchFamily="18" charset="0"/>
              </a:rPr>
              <a:t>et </a:t>
            </a:r>
            <a:r>
              <a:rPr lang="fr-FR" sz="1800" dirty="0">
                <a:latin typeface="Times New Roman" panose="02020603050405020304" pitchFamily="18" charset="0"/>
                <a:cs typeface="Times New Roman" panose="02020603050405020304" pitchFamily="18" charset="0"/>
              </a:rPr>
              <a:t>femelles qui après fécondation donneront le zygote d'où sera issu un nouvel individu. Dans ce cas le cycle est : *</a:t>
            </a:r>
            <a:r>
              <a:rPr lang="fr-FR" sz="1800" b="1" dirty="0">
                <a:latin typeface="Times New Roman" panose="02020603050405020304" pitchFamily="18" charset="0"/>
                <a:cs typeface="Times New Roman" panose="02020603050405020304" pitchFamily="18" charset="0"/>
              </a:rPr>
              <a:t>monogénétique</a:t>
            </a:r>
            <a:r>
              <a:rPr lang="fr-FR" sz="1800" dirty="0">
                <a:latin typeface="Times New Roman" panose="02020603050405020304" pitchFamily="18" charset="0"/>
                <a:cs typeface="Times New Roman" panose="02020603050405020304" pitchFamily="18" charset="0"/>
              </a:rPr>
              <a:t>: il existe </a:t>
            </a:r>
            <a:r>
              <a:rPr lang="fr-FR" sz="1800" b="1" dirty="0">
                <a:latin typeface="Times New Roman" panose="02020603050405020304" pitchFamily="18" charset="0"/>
                <a:cs typeface="Times New Roman" panose="02020603050405020304" pitchFamily="18" charset="0"/>
              </a:rPr>
              <a:t>un seul type de thalle </a:t>
            </a:r>
            <a:r>
              <a:rPr lang="fr-FR" sz="1800" dirty="0">
                <a:latin typeface="Times New Roman" panose="02020603050405020304" pitchFamily="18" charset="0"/>
                <a:cs typeface="Times New Roman" panose="02020603050405020304" pitchFamily="18" charset="0"/>
              </a:rPr>
              <a:t>ou une </a:t>
            </a:r>
            <a:r>
              <a:rPr lang="fr-FR" sz="1800" b="1" dirty="0">
                <a:latin typeface="Times New Roman" panose="02020603050405020304" pitchFamily="18" charset="0"/>
                <a:cs typeface="Times New Roman" panose="02020603050405020304" pitchFamily="18" charset="0"/>
              </a:rPr>
              <a:t>seule génération</a:t>
            </a:r>
            <a:r>
              <a:rPr lang="fr-FR" sz="1800" dirty="0">
                <a:latin typeface="Times New Roman" panose="02020603050405020304" pitchFamily="18" charset="0"/>
                <a:cs typeface="Times New Roman" panose="02020603050405020304" pitchFamily="18" charset="0"/>
              </a:rPr>
              <a:t>. *</a:t>
            </a:r>
            <a:r>
              <a:rPr lang="fr-FR" sz="1800" b="1" dirty="0">
                <a:latin typeface="Times New Roman" panose="02020603050405020304" pitchFamily="18" charset="0"/>
                <a:cs typeface="Times New Roman" panose="02020603050405020304" pitchFamily="18" charset="0"/>
              </a:rPr>
              <a:t>diploïde</a:t>
            </a:r>
            <a:r>
              <a:rPr lang="fr-FR" sz="1800" dirty="0">
                <a:latin typeface="Times New Roman" panose="02020603050405020304" pitchFamily="18" charset="0"/>
                <a:cs typeface="Times New Roman" panose="02020603050405020304" pitchFamily="18" charset="0"/>
              </a:rPr>
              <a:t>: il se déroule en diplophase la </a:t>
            </a:r>
            <a:r>
              <a:rPr lang="fr-FR" sz="1800" b="1" dirty="0">
                <a:latin typeface="Times New Roman" panose="02020603050405020304" pitchFamily="18" charset="0"/>
                <a:cs typeface="Times New Roman" panose="02020603050405020304" pitchFamily="18" charset="0"/>
              </a:rPr>
              <a:t>diplophase </a:t>
            </a:r>
            <a:r>
              <a:rPr lang="fr-FR" sz="1800" dirty="0">
                <a:latin typeface="Times New Roman" panose="02020603050405020304" pitchFamily="18" charset="0"/>
                <a:cs typeface="Times New Roman" panose="02020603050405020304" pitchFamily="18" charset="0"/>
              </a:rPr>
              <a:t>(en trait épais rouge) est une phase à 2n chromosomes, l'</a:t>
            </a:r>
            <a:r>
              <a:rPr lang="fr-FR" sz="1800" b="1" dirty="0" err="1">
                <a:latin typeface="Times New Roman" panose="02020603050405020304" pitchFamily="18" charset="0"/>
                <a:cs typeface="Times New Roman" panose="02020603050405020304" pitchFamily="18" charset="0"/>
              </a:rPr>
              <a:t>haplophase</a:t>
            </a:r>
            <a:r>
              <a:rPr lang="fr-FR" sz="1800" b="1" dirty="0">
                <a:latin typeface="Times New Roman" panose="02020603050405020304" pitchFamily="18" charset="0"/>
                <a:cs typeface="Times New Roman" panose="02020603050405020304" pitchFamily="18" charset="0"/>
              </a:rPr>
              <a:t> </a:t>
            </a:r>
            <a:r>
              <a:rPr lang="fr-FR" sz="1800" dirty="0">
                <a:latin typeface="Times New Roman" panose="02020603050405020304" pitchFamily="18" charset="0"/>
                <a:cs typeface="Times New Roman" panose="02020603050405020304" pitchFamily="18" charset="0"/>
              </a:rPr>
              <a:t>(en trait fin bleu) est la phase à n chromosomes. </a:t>
            </a:r>
          </a:p>
          <a:p>
            <a:pPr>
              <a:lnSpc>
                <a:spcPct val="150000"/>
              </a:lnSpc>
            </a:pPr>
            <a:r>
              <a:rPr lang="fr-FR" sz="1800" dirty="0">
                <a:latin typeface="Times New Roman" panose="02020603050405020304" pitchFamily="18" charset="0"/>
                <a:cs typeface="Times New Roman" panose="02020603050405020304" pitchFamily="18" charset="0"/>
              </a:rPr>
              <a:t>Quand il se déroule en presque totalité en phase haploïde il est dit haploïde.</a:t>
            </a:r>
          </a:p>
          <a:p>
            <a:pPr marL="0" indent="0">
              <a:lnSpc>
                <a:spcPct val="150000"/>
              </a:lnSpc>
              <a:buNone/>
            </a:pPr>
            <a:endParaRPr lang="fr-FR" sz="1800" dirty="0">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529F516E-3D24-4E12-B950-0F5F0693A6DD}"/>
              </a:ext>
            </a:extLst>
          </p:cNvPr>
          <p:cNvPicPr>
            <a:picLocks noChangeAspect="1"/>
          </p:cNvPicPr>
          <p:nvPr/>
        </p:nvPicPr>
        <p:blipFill>
          <a:blip r:embed="rId2"/>
          <a:stretch>
            <a:fillRect/>
          </a:stretch>
        </p:blipFill>
        <p:spPr>
          <a:xfrm>
            <a:off x="5985163" y="400050"/>
            <a:ext cx="6026728" cy="6057900"/>
          </a:xfrm>
          <a:prstGeom prst="rect">
            <a:avLst/>
          </a:prstGeom>
        </p:spPr>
      </p:pic>
    </p:spTree>
    <p:extLst>
      <p:ext uri="{BB962C8B-B14F-4D97-AF65-F5344CB8AC3E}">
        <p14:creationId xmlns:p14="http://schemas.microsoft.com/office/powerpoint/2010/main" val="2145376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254EC1D-DA42-44A0-B066-1709D9D2666C}"/>
              </a:ext>
            </a:extLst>
          </p:cNvPr>
          <p:cNvSpPr>
            <a:spLocks noGrp="1"/>
          </p:cNvSpPr>
          <p:nvPr>
            <p:ph idx="1"/>
          </p:nvPr>
        </p:nvSpPr>
        <p:spPr>
          <a:xfrm>
            <a:off x="152401" y="124691"/>
            <a:ext cx="6428508" cy="6733309"/>
          </a:xfrm>
        </p:spPr>
        <p:txBody>
          <a:bodyPr>
            <a:noAutofit/>
          </a:bodyPr>
          <a:lstStyle/>
          <a:p>
            <a:pPr marL="0" indent="0">
              <a:lnSpc>
                <a:spcPct val="150000"/>
              </a:lnSpc>
              <a:buNone/>
            </a:pPr>
            <a:r>
              <a:rPr lang="fr-FR" sz="1800" b="1" dirty="0">
                <a:latin typeface="Times New Roman" panose="02020603050405020304" pitchFamily="18" charset="0"/>
                <a:cs typeface="Times New Roman" panose="02020603050405020304" pitchFamily="18" charset="0"/>
              </a:rPr>
              <a:t>B . Cycle digenétique isomorphe</a:t>
            </a:r>
          </a:p>
          <a:p>
            <a:pPr marL="0" indent="0">
              <a:lnSpc>
                <a:spcPct val="150000"/>
              </a:lnSpc>
              <a:buNone/>
            </a:pPr>
            <a:r>
              <a:rPr lang="fr-FR" sz="1800" dirty="0">
                <a:latin typeface="Times New Roman" panose="02020603050405020304" pitchFamily="18" charset="0"/>
                <a:cs typeface="Times New Roman" panose="02020603050405020304" pitchFamily="18" charset="0"/>
              </a:rPr>
              <a:t>Dans ce cas, il y a </a:t>
            </a:r>
            <a:r>
              <a:rPr lang="fr-FR" sz="1800" b="1" dirty="0">
                <a:latin typeface="Times New Roman" panose="02020603050405020304" pitchFamily="18" charset="0"/>
                <a:cs typeface="Times New Roman" panose="02020603050405020304" pitchFamily="18" charset="0"/>
              </a:rPr>
              <a:t>alternance de 2 générations </a:t>
            </a:r>
            <a:r>
              <a:rPr lang="fr-FR" sz="1800" dirty="0">
                <a:latin typeface="Times New Roman" panose="02020603050405020304" pitchFamily="18" charset="0"/>
                <a:cs typeface="Times New Roman" panose="02020603050405020304" pitchFamily="18" charset="0"/>
              </a:rPr>
              <a:t>qui se succèdent, l’une sexuée représentée par le </a:t>
            </a:r>
            <a:r>
              <a:rPr lang="fr-FR" sz="1800" b="1" dirty="0">
                <a:latin typeface="Times New Roman" panose="02020603050405020304" pitchFamily="18" charset="0"/>
                <a:cs typeface="Times New Roman" panose="02020603050405020304" pitchFamily="18" charset="0"/>
              </a:rPr>
              <a:t>gamétophyte à n chromosomes </a:t>
            </a:r>
            <a:r>
              <a:rPr lang="fr-FR" sz="1800" dirty="0">
                <a:latin typeface="Times New Roman" panose="02020603050405020304" pitchFamily="18" charset="0"/>
                <a:cs typeface="Times New Roman" panose="02020603050405020304" pitchFamily="18" charset="0"/>
              </a:rPr>
              <a:t>qui fournit les gamètes, l’autre asexuée représentée par le </a:t>
            </a:r>
            <a:r>
              <a:rPr lang="fr-FR" sz="1800" b="1" dirty="0">
                <a:latin typeface="Times New Roman" panose="02020603050405020304" pitchFamily="18" charset="0"/>
                <a:cs typeface="Times New Roman" panose="02020603050405020304" pitchFamily="18" charset="0"/>
              </a:rPr>
              <a:t>sporophyte à 2n chromosomes</a:t>
            </a:r>
            <a:r>
              <a:rPr lang="fr-FR" sz="1800" dirty="0">
                <a:latin typeface="Times New Roman" panose="02020603050405020304" pitchFamily="18" charset="0"/>
                <a:cs typeface="Times New Roman" panose="02020603050405020304" pitchFamily="18" charset="0"/>
              </a:rPr>
              <a:t>, issu du zygote qui fournit des spores. </a:t>
            </a:r>
          </a:p>
          <a:p>
            <a:pPr marL="0" indent="0">
              <a:lnSpc>
                <a:spcPct val="150000"/>
              </a:lnSpc>
              <a:buNone/>
            </a:pPr>
            <a:r>
              <a:rPr lang="fr-FR" sz="1800" dirty="0">
                <a:latin typeface="Times New Roman" panose="02020603050405020304" pitchFamily="18" charset="0"/>
                <a:cs typeface="Times New Roman" panose="02020603050405020304" pitchFamily="18" charset="0"/>
              </a:rPr>
              <a:t>Dans ce cas, il y a 2 types de gamétophytes, les uns mâles produisant les gamètes mâles, les autres femelles produisant les gamètes femelles. Ces thalles sont à n chromosomes (première génération). Après fécondation, le zygote fournit une deuxième génération de thalles, le sporophyte à 2n chromosomes, qui donnera les spores. Dans ce cas le cycle est: *</a:t>
            </a:r>
            <a:r>
              <a:rPr lang="fr-FR" sz="1800" b="1" dirty="0">
                <a:latin typeface="Times New Roman" panose="02020603050405020304" pitchFamily="18" charset="0"/>
                <a:cs typeface="Times New Roman" panose="02020603050405020304" pitchFamily="18" charset="0"/>
              </a:rPr>
              <a:t>digénétique</a:t>
            </a:r>
            <a:r>
              <a:rPr lang="fr-FR" sz="1800" dirty="0">
                <a:latin typeface="Times New Roman" panose="02020603050405020304" pitchFamily="18" charset="0"/>
                <a:cs typeface="Times New Roman" panose="02020603050405020304" pitchFamily="18" charset="0"/>
              </a:rPr>
              <a:t>: il existe </a:t>
            </a:r>
            <a:r>
              <a:rPr lang="fr-FR" sz="1800" b="1" dirty="0">
                <a:latin typeface="Times New Roman" panose="02020603050405020304" pitchFamily="18" charset="0"/>
                <a:cs typeface="Times New Roman" panose="02020603050405020304" pitchFamily="18" charset="0"/>
              </a:rPr>
              <a:t>2 types de thalle </a:t>
            </a:r>
            <a:r>
              <a:rPr lang="fr-FR" sz="1800" dirty="0">
                <a:latin typeface="Times New Roman" panose="02020603050405020304" pitchFamily="18" charset="0"/>
                <a:cs typeface="Times New Roman" panose="02020603050405020304" pitchFamily="18" charset="0"/>
              </a:rPr>
              <a:t>ou </a:t>
            </a:r>
            <a:r>
              <a:rPr lang="fr-FR" sz="1800" b="1" dirty="0">
                <a:latin typeface="Times New Roman" panose="02020603050405020304" pitchFamily="18" charset="0"/>
                <a:cs typeface="Times New Roman" panose="02020603050405020304" pitchFamily="18" charset="0"/>
              </a:rPr>
              <a:t>2 générations</a:t>
            </a:r>
            <a:r>
              <a:rPr lang="fr-FR" sz="1800" dirty="0">
                <a:latin typeface="Times New Roman" panose="02020603050405020304" pitchFamily="18" charset="0"/>
                <a:cs typeface="Times New Roman" panose="02020603050405020304" pitchFamily="18" charset="0"/>
              </a:rPr>
              <a:t>. *</a:t>
            </a:r>
            <a:r>
              <a:rPr lang="fr-FR" sz="1800" b="1" dirty="0">
                <a:latin typeface="Times New Roman" panose="02020603050405020304" pitchFamily="18" charset="0"/>
                <a:cs typeface="Times New Roman" panose="02020603050405020304" pitchFamily="18" charset="0"/>
              </a:rPr>
              <a:t>haplo-diplophasique</a:t>
            </a:r>
            <a:r>
              <a:rPr lang="fr-FR" sz="1800" dirty="0">
                <a:latin typeface="Times New Roman" panose="02020603050405020304" pitchFamily="18" charset="0"/>
                <a:cs typeface="Times New Roman" panose="02020603050405020304" pitchFamily="18" charset="0"/>
              </a:rPr>
              <a:t>: il se déroule en 2 phases: la </a:t>
            </a:r>
            <a:r>
              <a:rPr lang="fr-FR" sz="1800" b="1" dirty="0">
                <a:latin typeface="Times New Roman" panose="02020603050405020304" pitchFamily="18" charset="0"/>
                <a:cs typeface="Times New Roman" panose="02020603050405020304" pitchFamily="18" charset="0"/>
              </a:rPr>
              <a:t>diplophase </a:t>
            </a:r>
            <a:r>
              <a:rPr lang="fr-FR" sz="1800" dirty="0">
                <a:latin typeface="Times New Roman" panose="02020603050405020304" pitchFamily="18" charset="0"/>
                <a:cs typeface="Times New Roman" panose="02020603050405020304" pitchFamily="18" charset="0"/>
              </a:rPr>
              <a:t>(en trait épais rouge) est une phase à 2n chromosomes, l'</a:t>
            </a:r>
            <a:r>
              <a:rPr lang="fr-FR" sz="1800" b="1" dirty="0" err="1">
                <a:latin typeface="Times New Roman" panose="02020603050405020304" pitchFamily="18" charset="0"/>
                <a:cs typeface="Times New Roman" panose="02020603050405020304" pitchFamily="18" charset="0"/>
              </a:rPr>
              <a:t>haplophase</a:t>
            </a:r>
            <a:r>
              <a:rPr lang="fr-FR" sz="1800" b="1" dirty="0">
                <a:latin typeface="Times New Roman" panose="02020603050405020304" pitchFamily="18" charset="0"/>
                <a:cs typeface="Times New Roman" panose="02020603050405020304" pitchFamily="18" charset="0"/>
              </a:rPr>
              <a:t> </a:t>
            </a:r>
            <a:r>
              <a:rPr lang="fr-FR" sz="1800" dirty="0">
                <a:latin typeface="Times New Roman" panose="02020603050405020304" pitchFamily="18" charset="0"/>
                <a:cs typeface="Times New Roman" panose="02020603050405020304" pitchFamily="18" charset="0"/>
              </a:rPr>
              <a:t>(en trait bleu) est la phase à n chromosomes. </a:t>
            </a:r>
          </a:p>
        </p:txBody>
      </p:sp>
      <p:pic>
        <p:nvPicPr>
          <p:cNvPr id="5" name="Image 4">
            <a:extLst>
              <a:ext uri="{FF2B5EF4-FFF2-40B4-BE49-F238E27FC236}">
                <a16:creationId xmlns:a16="http://schemas.microsoft.com/office/drawing/2014/main" id="{C049B418-D961-461F-B95D-388F69DC4F82}"/>
              </a:ext>
            </a:extLst>
          </p:cNvPr>
          <p:cNvPicPr>
            <a:picLocks noChangeAspect="1"/>
          </p:cNvPicPr>
          <p:nvPr/>
        </p:nvPicPr>
        <p:blipFill>
          <a:blip r:embed="rId2"/>
          <a:stretch>
            <a:fillRect/>
          </a:stretch>
        </p:blipFill>
        <p:spPr>
          <a:xfrm>
            <a:off x="6438900" y="304800"/>
            <a:ext cx="5600699" cy="5957887"/>
          </a:xfrm>
          <a:prstGeom prst="rect">
            <a:avLst/>
          </a:prstGeom>
        </p:spPr>
      </p:pic>
    </p:spTree>
    <p:extLst>
      <p:ext uri="{BB962C8B-B14F-4D97-AF65-F5344CB8AC3E}">
        <p14:creationId xmlns:p14="http://schemas.microsoft.com/office/powerpoint/2010/main" val="3425161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CB7E077-07FC-4DD4-8684-0D2226C35C6C}"/>
              </a:ext>
            </a:extLst>
          </p:cNvPr>
          <p:cNvSpPr>
            <a:spLocks noGrp="1"/>
          </p:cNvSpPr>
          <p:nvPr>
            <p:ph idx="1"/>
          </p:nvPr>
        </p:nvSpPr>
        <p:spPr>
          <a:xfrm>
            <a:off x="838200" y="401782"/>
            <a:ext cx="6352309" cy="6192982"/>
          </a:xfrm>
        </p:spPr>
        <p:txBody>
          <a:bodyPr>
            <a:normAutofit lnSpcReduction="10000"/>
          </a:bodyPr>
          <a:lstStyle/>
          <a:p>
            <a:pPr marL="0" indent="0">
              <a:lnSpc>
                <a:spcPct val="150000"/>
              </a:lnSpc>
              <a:buNone/>
            </a:pPr>
            <a:r>
              <a:rPr lang="fr-FR" sz="1800" b="1" dirty="0" err="1">
                <a:latin typeface="Times New Roman" panose="02020603050405020304" pitchFamily="18" charset="0"/>
                <a:cs typeface="Times New Roman" panose="02020603050405020304" pitchFamily="18" charset="0"/>
              </a:rPr>
              <a:t>C.Cycle</a:t>
            </a:r>
            <a:r>
              <a:rPr lang="fr-FR" sz="1800" b="1" dirty="0">
                <a:latin typeface="Times New Roman" panose="02020603050405020304" pitchFamily="18" charset="0"/>
                <a:cs typeface="Times New Roman" panose="02020603050405020304" pitchFamily="18" charset="0"/>
              </a:rPr>
              <a:t> digenétique </a:t>
            </a:r>
            <a:r>
              <a:rPr lang="fr-FR" sz="1800" b="1" dirty="0" err="1">
                <a:latin typeface="Times New Roman" panose="02020603050405020304" pitchFamily="18" charset="0"/>
                <a:cs typeface="Times New Roman" panose="02020603050405020304" pitchFamily="18" charset="0"/>
              </a:rPr>
              <a:t>heteromorphe</a:t>
            </a:r>
            <a:r>
              <a:rPr lang="fr-FR" sz="1800" b="1" dirty="0">
                <a:latin typeface="Times New Roman" panose="02020603050405020304" pitchFamily="18" charset="0"/>
                <a:cs typeface="Times New Roman" panose="02020603050405020304" pitchFamily="18" charset="0"/>
              </a:rPr>
              <a:t>:</a:t>
            </a:r>
          </a:p>
          <a:p>
            <a:pPr marL="0" indent="0">
              <a:lnSpc>
                <a:spcPct val="150000"/>
              </a:lnSpc>
              <a:buNone/>
            </a:pPr>
            <a:r>
              <a:rPr lang="fr-FR" sz="1800" b="1" dirty="0">
                <a:latin typeface="Times New Roman" panose="02020603050405020304" pitchFamily="18" charset="0"/>
                <a:cs typeface="Times New Roman" panose="02020603050405020304" pitchFamily="18" charset="0"/>
              </a:rPr>
              <a:t> </a:t>
            </a:r>
            <a:r>
              <a:rPr lang="fr-FR" sz="1800" dirty="0">
                <a:latin typeface="Times New Roman" panose="02020603050405020304" pitchFamily="18" charset="0"/>
                <a:cs typeface="Times New Roman" panose="02020603050405020304" pitchFamily="18" charset="0"/>
              </a:rPr>
              <a:t>Dans ce cas, il y a </a:t>
            </a:r>
            <a:r>
              <a:rPr lang="fr-FR" sz="1800" b="1" dirty="0">
                <a:latin typeface="Times New Roman" panose="02020603050405020304" pitchFamily="18" charset="0"/>
                <a:cs typeface="Times New Roman" panose="02020603050405020304" pitchFamily="18" charset="0"/>
              </a:rPr>
              <a:t>alternance de 2 générations </a:t>
            </a:r>
            <a:r>
              <a:rPr lang="fr-FR" sz="1800" dirty="0">
                <a:latin typeface="Times New Roman" panose="02020603050405020304" pitchFamily="18" charset="0"/>
                <a:cs typeface="Times New Roman" panose="02020603050405020304" pitchFamily="18" charset="0"/>
              </a:rPr>
              <a:t>qui se succèdent, l’une asexuée (l'algue que l'on connait) représentée par le </a:t>
            </a:r>
            <a:r>
              <a:rPr lang="fr-FR" sz="1800" b="1" dirty="0">
                <a:latin typeface="Times New Roman" panose="02020603050405020304" pitchFamily="18" charset="0"/>
                <a:cs typeface="Times New Roman" panose="02020603050405020304" pitchFamily="18" charset="0"/>
              </a:rPr>
              <a:t>sporophyte à 2n chromosomes </a:t>
            </a:r>
            <a:r>
              <a:rPr lang="fr-FR" sz="1800" dirty="0">
                <a:latin typeface="Times New Roman" panose="02020603050405020304" pitchFamily="18" charset="0"/>
                <a:cs typeface="Times New Roman" panose="02020603050405020304" pitchFamily="18" charset="0"/>
              </a:rPr>
              <a:t>qui fournit les spores, l’autre sexuée (microscopique) représentée par les </a:t>
            </a:r>
            <a:r>
              <a:rPr lang="fr-FR" sz="1800" b="1" dirty="0">
                <a:latin typeface="Times New Roman" panose="02020603050405020304" pitchFamily="18" charset="0"/>
                <a:cs typeface="Times New Roman" panose="02020603050405020304" pitchFamily="18" charset="0"/>
              </a:rPr>
              <a:t>gamétophytes à n chromosomes</a:t>
            </a:r>
            <a:r>
              <a:rPr lang="fr-FR" sz="1800" dirty="0">
                <a:latin typeface="Times New Roman" panose="02020603050405020304" pitchFamily="18" charset="0"/>
                <a:cs typeface="Times New Roman" panose="02020603050405020304" pitchFamily="18" charset="0"/>
              </a:rPr>
              <a:t>, issus des spores. </a:t>
            </a:r>
          </a:p>
          <a:p>
            <a:pPr marL="0" indent="0">
              <a:lnSpc>
                <a:spcPct val="150000"/>
              </a:lnSpc>
              <a:buNone/>
            </a:pPr>
            <a:r>
              <a:rPr lang="fr-FR" sz="1800" dirty="0">
                <a:latin typeface="Times New Roman" panose="02020603050405020304" pitchFamily="18" charset="0"/>
                <a:cs typeface="Times New Roman" panose="02020603050405020304" pitchFamily="18" charset="0"/>
              </a:rPr>
              <a:t>Dans ce cas, il y a </a:t>
            </a:r>
            <a:r>
              <a:rPr lang="fr-FR" sz="1800" b="1" dirty="0">
                <a:latin typeface="Times New Roman" panose="02020603050405020304" pitchFamily="18" charset="0"/>
                <a:cs typeface="Times New Roman" panose="02020603050405020304" pitchFamily="18" charset="0"/>
              </a:rPr>
              <a:t>2 types de gamétophytes </a:t>
            </a:r>
            <a:r>
              <a:rPr lang="fr-FR" sz="1800" dirty="0">
                <a:latin typeface="Times New Roman" panose="02020603050405020304" pitchFamily="18" charset="0"/>
                <a:cs typeface="Times New Roman" panose="02020603050405020304" pitchFamily="18" charset="0"/>
              </a:rPr>
              <a:t>microscopiques formés d'un petit nombre de cellules, les uns mâles produisant les gamètes mâles (les spermatozoïdes mobiles formés dans les </a:t>
            </a:r>
            <a:r>
              <a:rPr lang="fr-FR" sz="1800" dirty="0" err="1">
                <a:latin typeface="Times New Roman" panose="02020603050405020304" pitchFamily="18" charset="0"/>
                <a:cs typeface="Times New Roman" panose="02020603050405020304" pitchFamily="18" charset="0"/>
              </a:rPr>
              <a:t>spermatocystes</a:t>
            </a:r>
            <a:r>
              <a:rPr lang="fr-FR" sz="1800" dirty="0">
                <a:latin typeface="Times New Roman" panose="02020603050405020304" pitchFamily="18" charset="0"/>
                <a:cs typeface="Times New Roman" panose="02020603050405020304" pitchFamily="18" charset="0"/>
              </a:rPr>
              <a:t>) les autres femelles (oosphères immobiles produits dans les oocystes). La fusion d'un spermatozoïde (dans le gamétophyte femelle) avec un oosphère est ici une </a:t>
            </a:r>
            <a:r>
              <a:rPr lang="fr-FR" sz="1800" b="1" dirty="0">
                <a:latin typeface="Times New Roman" panose="02020603050405020304" pitchFamily="18" charset="0"/>
                <a:cs typeface="Times New Roman" panose="02020603050405020304" pitchFamily="18" charset="0"/>
              </a:rPr>
              <a:t>oogamie</a:t>
            </a:r>
            <a:r>
              <a:rPr lang="fr-FR" sz="1800" dirty="0">
                <a:latin typeface="Times New Roman" panose="02020603050405020304" pitchFamily="18" charset="0"/>
                <a:cs typeface="Times New Roman" panose="02020603050405020304" pitchFamily="18" charset="0"/>
              </a:rPr>
              <a:t>. Ces thalles à n chromosomes constituent la première génération. Après fécondation, le zygote fournit une jeune plantule qui deviendra la deuxième génération </a:t>
            </a:r>
          </a:p>
        </p:txBody>
      </p:sp>
      <p:pic>
        <p:nvPicPr>
          <p:cNvPr id="4" name="Image 3">
            <a:extLst>
              <a:ext uri="{FF2B5EF4-FFF2-40B4-BE49-F238E27FC236}">
                <a16:creationId xmlns:a16="http://schemas.microsoft.com/office/drawing/2014/main" id="{3E974620-3350-4AD1-ADC8-33DA32FCA0CB}"/>
              </a:ext>
            </a:extLst>
          </p:cNvPr>
          <p:cNvPicPr>
            <a:picLocks noChangeAspect="1"/>
          </p:cNvPicPr>
          <p:nvPr/>
        </p:nvPicPr>
        <p:blipFill>
          <a:blip r:embed="rId2"/>
          <a:stretch>
            <a:fillRect/>
          </a:stretch>
        </p:blipFill>
        <p:spPr>
          <a:xfrm>
            <a:off x="7329055" y="401782"/>
            <a:ext cx="4633912" cy="6192982"/>
          </a:xfrm>
          <a:prstGeom prst="rect">
            <a:avLst/>
          </a:prstGeom>
        </p:spPr>
      </p:pic>
    </p:spTree>
    <p:extLst>
      <p:ext uri="{BB962C8B-B14F-4D97-AF65-F5344CB8AC3E}">
        <p14:creationId xmlns:p14="http://schemas.microsoft.com/office/powerpoint/2010/main" val="300277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06049B3-8BFC-4CA8-92CD-EC4A8DC12588}"/>
              </a:ext>
            </a:extLst>
          </p:cNvPr>
          <p:cNvSpPr>
            <a:spLocks noGrp="1"/>
          </p:cNvSpPr>
          <p:nvPr>
            <p:ph idx="1"/>
          </p:nvPr>
        </p:nvSpPr>
        <p:spPr>
          <a:xfrm>
            <a:off x="346364" y="221672"/>
            <a:ext cx="6761019" cy="6636327"/>
          </a:xfrm>
        </p:spPr>
        <p:txBody>
          <a:bodyPr>
            <a:noAutofit/>
          </a:bodyPr>
          <a:lstStyle/>
          <a:p>
            <a:pPr marL="0" indent="0">
              <a:buNone/>
            </a:pPr>
            <a:r>
              <a:rPr lang="fr-FR" sz="2000" b="1" dirty="0" err="1">
                <a:latin typeface="Times New Roman" panose="02020603050405020304" pitchFamily="18" charset="0"/>
                <a:cs typeface="Times New Roman" panose="02020603050405020304" pitchFamily="18" charset="0"/>
              </a:rPr>
              <a:t>D.Cycle</a:t>
            </a:r>
            <a:r>
              <a:rPr lang="fr-FR" sz="2000" b="1" dirty="0">
                <a:latin typeface="Times New Roman" panose="02020603050405020304" pitchFamily="18" charset="0"/>
                <a:cs typeface="Times New Roman" panose="02020603050405020304" pitchFamily="18" charset="0"/>
              </a:rPr>
              <a:t> trigénétique</a:t>
            </a:r>
          </a:p>
          <a:p>
            <a:pPr marL="0" indent="0">
              <a:lnSpc>
                <a:spcPct val="150000"/>
              </a:lnSpc>
              <a:buNone/>
            </a:pPr>
            <a:r>
              <a:rPr lang="fr-FR" sz="2000" dirty="0">
                <a:latin typeface="Times New Roman" panose="02020603050405020304" pitchFamily="18" charset="0"/>
                <a:cs typeface="Times New Roman" panose="02020603050405020304" pitchFamily="18" charset="0"/>
              </a:rPr>
              <a:t> Le cycle </a:t>
            </a:r>
            <a:r>
              <a:rPr lang="fr-FR" sz="2000" b="1" dirty="0">
                <a:latin typeface="Times New Roman" panose="02020603050405020304" pitchFamily="18" charset="0"/>
                <a:cs typeface="Times New Roman" panose="02020603050405020304" pitchFamily="18" charset="0"/>
              </a:rPr>
              <a:t>tri génétique </a:t>
            </a:r>
            <a:r>
              <a:rPr lang="fr-FR" sz="2000" dirty="0">
                <a:latin typeface="Times New Roman" panose="02020603050405020304" pitchFamily="18" charset="0"/>
                <a:cs typeface="Times New Roman" panose="02020603050405020304" pitchFamily="18" charset="0"/>
              </a:rPr>
              <a:t>avec trois générations: un gamétophyte et deux </a:t>
            </a:r>
            <a:r>
              <a:rPr lang="fr-FR" sz="2000" dirty="0" err="1">
                <a:latin typeface="Times New Roman" panose="02020603050405020304" pitchFamily="18" charset="0"/>
                <a:cs typeface="Times New Roman" panose="02020603050405020304" pitchFamily="18" charset="0"/>
              </a:rPr>
              <a:t>sporophytes.Chez</a:t>
            </a:r>
            <a:r>
              <a:rPr lang="fr-FR" sz="2000" dirty="0">
                <a:latin typeface="Times New Roman" panose="02020603050405020304" pitchFamily="18" charset="0"/>
                <a:cs typeface="Times New Roman" panose="02020603050405020304" pitchFamily="18" charset="0"/>
              </a:rPr>
              <a:t> les Algues Rouges on note la présence d’une troisième catégorie d’individus que l’on nomme le </a:t>
            </a:r>
            <a:r>
              <a:rPr lang="fr-FR" sz="2000" dirty="0" err="1">
                <a:latin typeface="Times New Roman" panose="02020603050405020304" pitchFamily="18" charset="0"/>
                <a:cs typeface="Times New Roman" panose="02020603050405020304" pitchFamily="18" charset="0"/>
              </a:rPr>
              <a:t>carposporophyte</a:t>
            </a:r>
            <a:r>
              <a:rPr lang="fr-FR" sz="2000" dirty="0">
                <a:latin typeface="Times New Roman" panose="02020603050405020304" pitchFamily="18" charset="0"/>
                <a:cs typeface="Times New Roman" panose="02020603050405020304" pitchFamily="18" charset="0"/>
              </a:rPr>
              <a:t>. Le </a:t>
            </a:r>
            <a:r>
              <a:rPr lang="fr-FR" sz="2000" dirty="0" err="1">
                <a:latin typeface="Times New Roman" panose="02020603050405020304" pitchFamily="18" charset="0"/>
                <a:cs typeface="Times New Roman" panose="02020603050405020304" pitchFamily="18" charset="0"/>
              </a:rPr>
              <a:t>carposporophyte</a:t>
            </a:r>
            <a:r>
              <a:rPr lang="fr-FR" sz="2000" dirty="0">
                <a:latin typeface="Times New Roman" panose="02020603050405020304" pitchFamily="18" charset="0"/>
                <a:cs typeface="Times New Roman" panose="02020603050405020304" pitchFamily="18" charset="0"/>
              </a:rPr>
              <a:t> est toujours parasite du gamétophyte femelle, il produit des carpospores qui donnent naissance à une génération morphologiquement identique au gamétophyte, mais au lieu de produire des gamètes, il produira des </a:t>
            </a:r>
            <a:r>
              <a:rPr lang="fr-FR" sz="2000" dirty="0" err="1">
                <a:latin typeface="Times New Roman" panose="02020603050405020304" pitchFamily="18" charset="0"/>
                <a:cs typeface="Times New Roman" panose="02020603050405020304" pitchFamily="18" charset="0"/>
              </a:rPr>
              <a:t>tétraspores</a:t>
            </a:r>
            <a:r>
              <a:rPr lang="fr-FR" sz="2000" dirty="0">
                <a:latin typeface="Times New Roman" panose="02020603050405020304" pitchFamily="18" charset="0"/>
                <a:cs typeface="Times New Roman" panose="02020603050405020304" pitchFamily="18" charset="0"/>
              </a:rPr>
              <a:t> qui redonneront à la suite des spores qui une fois germés donneront les gamétophytes.</a:t>
            </a:r>
          </a:p>
        </p:txBody>
      </p:sp>
      <p:pic>
        <p:nvPicPr>
          <p:cNvPr id="4" name="Image 3">
            <a:extLst>
              <a:ext uri="{FF2B5EF4-FFF2-40B4-BE49-F238E27FC236}">
                <a16:creationId xmlns:a16="http://schemas.microsoft.com/office/drawing/2014/main" id="{39E65AF1-19EF-4FA3-9F9B-41D776937B67}"/>
              </a:ext>
            </a:extLst>
          </p:cNvPr>
          <p:cNvPicPr>
            <a:picLocks noChangeAspect="1"/>
          </p:cNvPicPr>
          <p:nvPr/>
        </p:nvPicPr>
        <p:blipFill>
          <a:blip r:embed="rId2"/>
          <a:stretch>
            <a:fillRect/>
          </a:stretch>
        </p:blipFill>
        <p:spPr>
          <a:xfrm>
            <a:off x="7107383" y="290943"/>
            <a:ext cx="4946072" cy="6345385"/>
          </a:xfrm>
          <a:prstGeom prst="rect">
            <a:avLst/>
          </a:prstGeom>
        </p:spPr>
      </p:pic>
    </p:spTree>
    <p:extLst>
      <p:ext uri="{BB962C8B-B14F-4D97-AF65-F5344CB8AC3E}">
        <p14:creationId xmlns:p14="http://schemas.microsoft.com/office/powerpoint/2010/main" val="376079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0B2FA94-B06F-48C8-ACD6-D7C8C37927FD}"/>
              </a:ext>
            </a:extLst>
          </p:cNvPr>
          <p:cNvSpPr>
            <a:spLocks noGrp="1"/>
          </p:cNvSpPr>
          <p:nvPr>
            <p:ph idx="1"/>
          </p:nvPr>
        </p:nvSpPr>
        <p:spPr>
          <a:xfrm>
            <a:off x="110836" y="290944"/>
            <a:ext cx="7416399" cy="6345383"/>
          </a:xfrm>
        </p:spPr>
        <p:txBody>
          <a:bodyPr>
            <a:noAutofit/>
          </a:bodyPr>
          <a:lstStyle/>
          <a:p>
            <a:pPr marL="0" indent="0">
              <a:lnSpc>
                <a:spcPct val="150000"/>
              </a:lnSpc>
              <a:buNone/>
            </a:pPr>
            <a:r>
              <a:rPr lang="fr-FR" sz="1800" dirty="0">
                <a:latin typeface="Times New Roman" panose="02020603050405020304" pitchFamily="18" charset="0"/>
                <a:cs typeface="Times New Roman" panose="02020603050405020304" pitchFamily="18" charset="0"/>
              </a:rPr>
              <a:t> </a:t>
            </a:r>
            <a:r>
              <a:rPr lang="fr-FR" sz="2000" b="1" dirty="0">
                <a:latin typeface="Times New Roman" panose="02020603050405020304" pitchFamily="18" charset="0"/>
                <a:cs typeface="Times New Roman" panose="02020603050405020304" pitchFamily="18" charset="0"/>
              </a:rPr>
              <a:t>Sur le plan cytologique: </a:t>
            </a:r>
            <a:r>
              <a:rPr lang="fr-FR" sz="2000" dirty="0">
                <a:latin typeface="Times New Roman" panose="02020603050405020304" pitchFamily="18" charset="0"/>
                <a:cs typeface="Times New Roman" panose="02020603050405020304" pitchFamily="18" charset="0"/>
              </a:rPr>
              <a:t>Dans un cycle, la méiose peut avoir lieu à des moments différents par rapport à la </a:t>
            </a:r>
            <a:r>
              <a:rPr lang="fr-FR" sz="2000" dirty="0" err="1">
                <a:latin typeface="Times New Roman" panose="02020603050405020304" pitchFamily="18" charset="0"/>
                <a:cs typeface="Times New Roman" panose="02020603050405020304" pitchFamily="18" charset="0"/>
              </a:rPr>
              <a:t>gamie</a:t>
            </a:r>
            <a:r>
              <a:rPr lang="fr-FR" sz="2000" dirty="0">
                <a:latin typeface="Times New Roman" panose="02020603050405020304" pitchFamily="18" charset="0"/>
                <a:cs typeface="Times New Roman" panose="02020603050405020304" pitchFamily="18" charset="0"/>
              </a:rPr>
              <a:t> (la fécondation), il en résulte trois types de cycles </a:t>
            </a:r>
          </a:p>
          <a:p>
            <a:pPr marL="0" indent="0">
              <a:lnSpc>
                <a:spcPct val="150000"/>
              </a:lnSpc>
              <a:buNone/>
            </a:pPr>
            <a:r>
              <a:rPr lang="fr-FR" sz="2000" b="1" dirty="0">
                <a:latin typeface="Times New Roman" panose="02020603050405020304" pitchFamily="18" charset="0"/>
                <a:cs typeface="Times New Roman" panose="02020603050405020304" pitchFamily="18" charset="0"/>
              </a:rPr>
              <a:t>Diplo-haplophasiques </a:t>
            </a:r>
            <a:r>
              <a:rPr lang="fr-FR" sz="2000" dirty="0">
                <a:latin typeface="Times New Roman" panose="02020603050405020304" pitchFamily="18" charset="0"/>
                <a:cs typeface="Times New Roman" panose="02020603050405020304" pitchFamily="18" charset="0"/>
              </a:rPr>
              <a:t>: La méiose à lieu vers le milieu du cycle, elle est donc toujours plus ou moins éloignée de la </a:t>
            </a:r>
            <a:r>
              <a:rPr lang="fr-FR" sz="2000" dirty="0" err="1">
                <a:latin typeface="Times New Roman" panose="02020603050405020304" pitchFamily="18" charset="0"/>
                <a:cs typeface="Times New Roman" panose="02020603050405020304" pitchFamily="18" charset="0"/>
              </a:rPr>
              <a:t>gamie</a:t>
            </a:r>
            <a:r>
              <a:rPr lang="fr-FR" sz="2000" dirty="0">
                <a:latin typeface="Times New Roman" panose="02020603050405020304" pitchFamily="18" charset="0"/>
                <a:cs typeface="Times New Roman" panose="02020603050405020304" pitchFamily="18" charset="0"/>
              </a:rPr>
              <a:t>. Donc on va avoir une alternance entre une </a:t>
            </a:r>
            <a:r>
              <a:rPr lang="fr-FR" sz="2000" dirty="0" err="1">
                <a:latin typeface="Times New Roman" panose="02020603050405020304" pitchFamily="18" charset="0"/>
                <a:cs typeface="Times New Roman" panose="02020603050405020304" pitchFamily="18" charset="0"/>
              </a:rPr>
              <a:t>haplophase</a:t>
            </a:r>
            <a:r>
              <a:rPr lang="fr-FR" sz="2000" dirty="0">
                <a:latin typeface="Times New Roman" panose="02020603050405020304" pitchFamily="18" charset="0"/>
                <a:cs typeface="Times New Roman" panose="02020603050405020304" pitchFamily="18" charset="0"/>
              </a:rPr>
              <a:t> et une diplophase.</a:t>
            </a:r>
          </a:p>
          <a:p>
            <a:pPr marL="0" indent="0">
              <a:lnSpc>
                <a:spcPct val="150000"/>
              </a:lnSpc>
              <a:buNone/>
            </a:pPr>
            <a:r>
              <a:rPr lang="fr-FR" sz="2000" dirty="0">
                <a:latin typeface="Times New Roman" panose="02020603050405020304" pitchFamily="18" charset="0"/>
                <a:cs typeface="Times New Roman" panose="02020603050405020304" pitchFamily="18" charset="0"/>
              </a:rPr>
              <a:t> </a:t>
            </a:r>
            <a:r>
              <a:rPr lang="fr-FR" sz="2000" b="1" dirty="0">
                <a:latin typeface="Times New Roman" panose="02020603050405020304" pitchFamily="18" charset="0"/>
                <a:cs typeface="Times New Roman" panose="02020603050405020304" pitchFamily="18" charset="0"/>
              </a:rPr>
              <a:t>Haplophasiques </a:t>
            </a:r>
            <a:r>
              <a:rPr lang="fr-FR" sz="2000" dirty="0">
                <a:latin typeface="Times New Roman" panose="02020603050405020304" pitchFamily="18" charset="0"/>
                <a:cs typeface="Times New Roman" panose="02020603050405020304" pitchFamily="18" charset="0"/>
              </a:rPr>
              <a:t>: La méiose se situe juste après la </a:t>
            </a:r>
            <a:r>
              <a:rPr lang="fr-FR" sz="2000" dirty="0" err="1">
                <a:latin typeface="Times New Roman" panose="02020603050405020304" pitchFamily="18" charset="0"/>
                <a:cs typeface="Times New Roman" panose="02020603050405020304" pitchFamily="18" charset="0"/>
              </a:rPr>
              <a:t>gamie</a:t>
            </a:r>
            <a:r>
              <a:rPr lang="fr-FR" sz="2000" dirty="0">
                <a:latin typeface="Times New Roman" panose="02020603050405020304" pitchFamily="18" charset="0"/>
                <a:cs typeface="Times New Roman" panose="02020603050405020304" pitchFamily="18" charset="0"/>
              </a:rPr>
              <a:t>. Dans ce cas seul le zygote est </a:t>
            </a:r>
            <a:r>
              <a:rPr lang="fr-FR" sz="2000" dirty="0" err="1">
                <a:latin typeface="Times New Roman" panose="02020603050405020304" pitchFamily="18" charset="0"/>
                <a:cs typeface="Times New Roman" panose="02020603050405020304" pitchFamily="18" charset="0"/>
              </a:rPr>
              <a:t>diploïde.La</a:t>
            </a:r>
            <a:r>
              <a:rPr lang="fr-FR" sz="2000" dirty="0">
                <a:latin typeface="Times New Roman" panose="02020603050405020304" pitchFamily="18" charset="0"/>
                <a:cs typeface="Times New Roman" panose="02020603050405020304" pitchFamily="18" charset="0"/>
              </a:rPr>
              <a:t> plante n’est représentée dans ce cas que par le gamétophyte qui est haploïde.</a:t>
            </a:r>
          </a:p>
          <a:p>
            <a:pPr marL="0" indent="0">
              <a:lnSpc>
                <a:spcPct val="150000"/>
              </a:lnSpc>
              <a:buNone/>
            </a:pPr>
            <a:r>
              <a:rPr lang="fr-FR" sz="2000" dirty="0">
                <a:latin typeface="Times New Roman" panose="02020603050405020304" pitchFamily="18" charset="0"/>
                <a:cs typeface="Times New Roman" panose="02020603050405020304" pitchFamily="18" charset="0"/>
              </a:rPr>
              <a:t> </a:t>
            </a:r>
            <a:r>
              <a:rPr lang="fr-FR" sz="2000" b="1" dirty="0">
                <a:latin typeface="Times New Roman" panose="02020603050405020304" pitchFamily="18" charset="0"/>
                <a:cs typeface="Times New Roman" panose="02020603050405020304" pitchFamily="18" charset="0"/>
              </a:rPr>
              <a:t>Diplophasique </a:t>
            </a:r>
            <a:r>
              <a:rPr lang="fr-FR" sz="2000" dirty="0">
                <a:latin typeface="Times New Roman" panose="02020603050405020304" pitchFamily="18" charset="0"/>
                <a:cs typeface="Times New Roman" panose="02020603050405020304" pitchFamily="18" charset="0"/>
              </a:rPr>
              <a:t>: La méiose se déroule immédiatement avant la </a:t>
            </a:r>
            <a:r>
              <a:rPr lang="fr-FR" sz="2000" dirty="0" err="1">
                <a:latin typeface="Times New Roman" panose="02020603050405020304" pitchFamily="18" charset="0"/>
                <a:cs typeface="Times New Roman" panose="02020603050405020304" pitchFamily="18" charset="0"/>
              </a:rPr>
              <a:t>gamie</a:t>
            </a:r>
            <a:r>
              <a:rPr lang="fr-FR" sz="2000" dirty="0">
                <a:latin typeface="Times New Roman" panose="02020603050405020304" pitchFamily="18" charset="0"/>
                <a:cs typeface="Times New Roman" panose="02020603050405020304" pitchFamily="18" charset="0"/>
              </a:rPr>
              <a:t>. La plante est diploïde et seules les cellules issues de la méiose sont haploïdes</a:t>
            </a:r>
          </a:p>
          <a:p>
            <a:pPr>
              <a:lnSpc>
                <a:spcPct val="170000"/>
              </a:lnSpc>
              <a:buFont typeface="Wingdings" panose="05000000000000000000" pitchFamily="2" charset="2"/>
              <a:buChar char="Ø"/>
            </a:pPr>
            <a:endParaRPr lang="fr-FR" sz="1800" dirty="0">
              <a:latin typeface="Times New Roman" panose="02020603050405020304" pitchFamily="18" charset="0"/>
              <a:cs typeface="Times New Roman" panose="02020603050405020304" pitchFamily="18" charset="0"/>
            </a:endParaRPr>
          </a:p>
        </p:txBody>
      </p:sp>
      <p:pic>
        <p:nvPicPr>
          <p:cNvPr id="5" name="Image 4">
            <a:extLst>
              <a:ext uri="{FF2B5EF4-FFF2-40B4-BE49-F238E27FC236}">
                <a16:creationId xmlns:a16="http://schemas.microsoft.com/office/drawing/2014/main" id="{CD40B112-A79B-46E7-9D34-C690080AF380}"/>
              </a:ext>
            </a:extLst>
          </p:cNvPr>
          <p:cNvPicPr>
            <a:picLocks noChangeAspect="1"/>
          </p:cNvPicPr>
          <p:nvPr/>
        </p:nvPicPr>
        <p:blipFill>
          <a:blip r:embed="rId2"/>
          <a:stretch>
            <a:fillRect/>
          </a:stretch>
        </p:blipFill>
        <p:spPr>
          <a:xfrm>
            <a:off x="7527235" y="69272"/>
            <a:ext cx="4553929" cy="6567055"/>
          </a:xfrm>
          <a:prstGeom prst="rect">
            <a:avLst/>
          </a:prstGeom>
        </p:spPr>
      </p:pic>
    </p:spTree>
    <p:extLst>
      <p:ext uri="{BB962C8B-B14F-4D97-AF65-F5344CB8AC3E}">
        <p14:creationId xmlns:p14="http://schemas.microsoft.com/office/powerpoint/2010/main" val="605514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69C1711-4E3C-403F-B145-A4BF8EA29DFE}"/>
              </a:ext>
            </a:extLst>
          </p:cNvPr>
          <p:cNvSpPr>
            <a:spLocks noGrp="1"/>
          </p:cNvSpPr>
          <p:nvPr>
            <p:ph idx="1"/>
          </p:nvPr>
        </p:nvSpPr>
        <p:spPr/>
        <p:txBody>
          <a:bodyPr>
            <a:normAutofit lnSpcReduction="10000"/>
          </a:bodyPr>
          <a:lstStyle/>
          <a:p>
            <a:pPr marL="0" indent="0" algn="ctr">
              <a:lnSpc>
                <a:spcPct val="150000"/>
              </a:lnSpc>
              <a:buNone/>
            </a:pPr>
            <a:r>
              <a:rPr lang="fr-FR" sz="1800" dirty="0">
                <a:latin typeface="Times New Roman" panose="02020603050405020304" pitchFamily="18" charset="0"/>
                <a:cs typeface="Times New Roman" panose="02020603050405020304" pitchFamily="18" charset="0"/>
              </a:rPr>
              <a:t>J’ai inventé la photosynthèse qui libère de l’oxygène</a:t>
            </a:r>
            <a:br>
              <a:rPr lang="fr-FR" sz="1800" dirty="0">
                <a:latin typeface="Times New Roman" panose="02020603050405020304" pitchFamily="18" charset="0"/>
                <a:cs typeface="Times New Roman" panose="02020603050405020304" pitchFamily="18" charset="0"/>
              </a:rPr>
            </a:br>
            <a:r>
              <a:rPr lang="fr-FR" sz="1800" dirty="0">
                <a:latin typeface="Times New Roman" panose="02020603050405020304" pitchFamily="18" charset="0"/>
                <a:cs typeface="Times New Roman" panose="02020603050405020304" pitchFamily="18" charset="0"/>
              </a:rPr>
              <a:t>Et vous ai permis d’exister</a:t>
            </a:r>
            <a:br>
              <a:rPr lang="fr-FR" sz="1800" dirty="0">
                <a:latin typeface="Times New Roman" panose="02020603050405020304" pitchFamily="18" charset="0"/>
                <a:cs typeface="Times New Roman" panose="02020603050405020304" pitchFamily="18" charset="0"/>
              </a:rPr>
            </a:br>
            <a:r>
              <a:rPr lang="fr-FR" sz="1800" dirty="0">
                <a:latin typeface="Times New Roman" panose="02020603050405020304" pitchFamily="18" charset="0"/>
                <a:cs typeface="Times New Roman" panose="02020603050405020304" pitchFamily="18" charset="0"/>
              </a:rPr>
              <a:t>Je suis l’ancêtre des plastes de plantes</a:t>
            </a:r>
            <a:br>
              <a:rPr lang="fr-FR" sz="1800" dirty="0">
                <a:latin typeface="Times New Roman" panose="02020603050405020304" pitchFamily="18" charset="0"/>
                <a:cs typeface="Times New Roman" panose="02020603050405020304" pitchFamily="18" charset="0"/>
              </a:rPr>
            </a:br>
            <a:r>
              <a:rPr lang="fr-FR" sz="1800" dirty="0">
                <a:latin typeface="Times New Roman" panose="02020603050405020304" pitchFamily="18" charset="0"/>
                <a:cs typeface="Times New Roman" panose="02020603050405020304" pitchFamily="18" charset="0"/>
              </a:rPr>
              <a:t>J’ai connu mon âge d’or sur la planète Terre au Précambrien</a:t>
            </a:r>
            <a:br>
              <a:rPr lang="fr-FR" sz="1800" dirty="0">
                <a:latin typeface="Times New Roman" panose="02020603050405020304" pitchFamily="18" charset="0"/>
                <a:cs typeface="Times New Roman" panose="02020603050405020304" pitchFamily="18" charset="0"/>
              </a:rPr>
            </a:br>
            <a:r>
              <a:rPr lang="fr-FR" sz="1800" dirty="0">
                <a:latin typeface="Times New Roman" panose="02020603050405020304" pitchFamily="18" charset="0"/>
                <a:cs typeface="Times New Roman" panose="02020603050405020304" pitchFamily="18" charset="0"/>
              </a:rPr>
              <a:t>Je pousse partout où il y a de l’eau, de la lumière et</a:t>
            </a:r>
            <a:br>
              <a:rPr lang="fr-FR" sz="1800" dirty="0">
                <a:latin typeface="Times New Roman" panose="02020603050405020304" pitchFamily="18" charset="0"/>
                <a:cs typeface="Times New Roman" panose="02020603050405020304" pitchFamily="18" charset="0"/>
              </a:rPr>
            </a:br>
            <a:r>
              <a:rPr lang="fr-FR" sz="1800" dirty="0">
                <a:latin typeface="Times New Roman" panose="02020603050405020304" pitchFamily="18" charset="0"/>
                <a:cs typeface="Times New Roman" panose="02020603050405020304" pitchFamily="18" charset="0"/>
              </a:rPr>
              <a:t>quelques minéraux</a:t>
            </a:r>
            <a:br>
              <a:rPr lang="fr-FR" sz="1800" dirty="0">
                <a:latin typeface="Times New Roman" panose="02020603050405020304" pitchFamily="18" charset="0"/>
                <a:cs typeface="Times New Roman" panose="02020603050405020304" pitchFamily="18" charset="0"/>
              </a:rPr>
            </a:br>
            <a:r>
              <a:rPr lang="fr-FR" sz="1800" dirty="0">
                <a:latin typeface="Times New Roman" panose="02020603050405020304" pitchFamily="18" charset="0"/>
                <a:cs typeface="Times New Roman" panose="02020603050405020304" pitchFamily="18" charset="0"/>
              </a:rPr>
              <a:t>Je supporte de grands stress: lumières faibles ou fortes,</a:t>
            </a:r>
            <a:br>
              <a:rPr lang="fr-FR" sz="1800" dirty="0">
                <a:latin typeface="Times New Roman" panose="02020603050405020304" pitchFamily="18" charset="0"/>
                <a:cs typeface="Times New Roman" panose="02020603050405020304" pitchFamily="18" charset="0"/>
              </a:rPr>
            </a:br>
            <a:r>
              <a:rPr lang="fr-FR" sz="1800" dirty="0">
                <a:latin typeface="Times New Roman" panose="02020603050405020304" pitchFamily="18" charset="0"/>
                <a:cs typeface="Times New Roman" panose="02020603050405020304" pitchFamily="18" charset="0"/>
              </a:rPr>
              <a:t>UV intenses, températures jusqu’à 74°C congélation, dessiccation,…</a:t>
            </a:r>
            <a:br>
              <a:rPr lang="fr-FR" sz="1800" dirty="0">
                <a:latin typeface="Times New Roman" panose="02020603050405020304" pitchFamily="18" charset="0"/>
                <a:cs typeface="Times New Roman" panose="02020603050405020304" pitchFamily="18" charset="0"/>
              </a:rPr>
            </a:br>
            <a:r>
              <a:rPr lang="fr-FR" sz="1800" dirty="0">
                <a:latin typeface="Times New Roman" panose="02020603050405020304" pitchFamily="18" charset="0"/>
                <a:cs typeface="Times New Roman" panose="02020603050405020304" pitchFamily="18" charset="0"/>
              </a:rPr>
              <a:t>Parfois je suis bonne pour la santé, parfois je suis toxique</a:t>
            </a:r>
            <a:br>
              <a:rPr lang="fr-FR" sz="1800"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Qui suis-je ?</a:t>
            </a:r>
          </a:p>
        </p:txBody>
      </p:sp>
    </p:spTree>
    <p:extLst>
      <p:ext uri="{BB962C8B-B14F-4D97-AF65-F5344CB8AC3E}">
        <p14:creationId xmlns:p14="http://schemas.microsoft.com/office/powerpoint/2010/main" val="2405610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2627BFA-75AA-4D05-ADC6-8AE717E044F0}"/>
              </a:ext>
            </a:extLst>
          </p:cNvPr>
          <p:cNvSpPr>
            <a:spLocks noGrp="1"/>
          </p:cNvSpPr>
          <p:nvPr>
            <p:ph idx="1"/>
          </p:nvPr>
        </p:nvSpPr>
        <p:spPr>
          <a:xfrm>
            <a:off x="198784" y="371062"/>
            <a:ext cx="10986051" cy="6361042"/>
          </a:xfrm>
        </p:spPr>
        <p:txBody>
          <a:bodyPr>
            <a:normAutofit/>
          </a:bodyPr>
          <a:lstStyle/>
          <a:p>
            <a:pPr marL="0" indent="0">
              <a:buNone/>
            </a:pPr>
            <a:r>
              <a:rPr lang="fr-FR" sz="2000" b="1" dirty="0">
                <a:latin typeface="Times New Roman" panose="02020603050405020304" pitchFamily="18" charset="0"/>
                <a:cs typeface="Times New Roman" panose="02020603050405020304" pitchFamily="18" charset="0"/>
              </a:rPr>
              <a:t>I.2.3.Ecologie des algues</a:t>
            </a:r>
          </a:p>
          <a:p>
            <a:pPr marL="0" indent="0">
              <a:lnSpc>
                <a:spcPct val="150000"/>
              </a:lnSpc>
              <a:buNone/>
            </a:pPr>
            <a:r>
              <a:rPr lang="fr-FR" sz="1900" b="1" dirty="0">
                <a:latin typeface="Times New Roman" panose="02020603050405020304" pitchFamily="18" charset="0"/>
                <a:cs typeface="Times New Roman" panose="02020603050405020304" pitchFamily="18" charset="0"/>
              </a:rPr>
              <a:t>I.2.2.1.Définitions</a:t>
            </a:r>
            <a:r>
              <a:rPr lang="fr-FR" sz="1900" dirty="0">
                <a:latin typeface="Times New Roman" panose="02020603050405020304" pitchFamily="18" charset="0"/>
                <a:cs typeface="Times New Roman" panose="02020603050405020304" pitchFamily="18" charset="0"/>
              </a:rPr>
              <a:t> </a:t>
            </a:r>
          </a:p>
          <a:p>
            <a:pPr marL="342900" indent="-342900">
              <a:lnSpc>
                <a:spcPct val="150000"/>
              </a:lnSpc>
              <a:buFont typeface="+mj-lt"/>
              <a:buAutoNum type="alphaLcParenR"/>
            </a:pPr>
            <a:r>
              <a:rPr lang="fr-FR" sz="1900" b="1" dirty="0">
                <a:latin typeface="Times New Roman" panose="02020603050405020304" pitchFamily="18" charset="0"/>
                <a:cs typeface="Times New Roman" panose="02020603050405020304" pitchFamily="18" charset="0"/>
              </a:rPr>
              <a:t>Pélagique</a:t>
            </a:r>
            <a:r>
              <a:rPr lang="fr-FR" sz="1900" dirty="0">
                <a:latin typeface="Times New Roman" panose="02020603050405020304" pitchFamily="18" charset="0"/>
                <a:cs typeface="Times New Roman" panose="02020603050405020304" pitchFamily="18" charset="0"/>
              </a:rPr>
              <a:t> : algue qui flotte librement dans la colonne d’eau et qui n’est pas fixé. Ce terme s’associe aux phytoplanctons. Les phytoplanctons sont en effet l’ensembles des microalgues pélagiques.</a:t>
            </a:r>
          </a:p>
          <a:p>
            <a:pPr marL="342900" indent="-342900">
              <a:lnSpc>
                <a:spcPct val="150000"/>
              </a:lnSpc>
              <a:buFont typeface="+mj-lt"/>
              <a:buAutoNum type="alphaLcParenR"/>
            </a:pPr>
            <a:r>
              <a:rPr lang="fr-FR" sz="1900" b="1" dirty="0">
                <a:latin typeface="Times New Roman" panose="02020603050405020304" pitchFamily="18" charset="0"/>
                <a:cs typeface="Times New Roman" panose="02020603050405020304" pitchFamily="18" charset="0"/>
              </a:rPr>
              <a:t>Benthique</a:t>
            </a:r>
            <a:r>
              <a:rPr lang="fr-FR" sz="1900" dirty="0">
                <a:latin typeface="Times New Roman" panose="02020603050405020304" pitchFamily="18" charset="0"/>
                <a:cs typeface="Times New Roman" panose="02020603050405020304" pitchFamily="18" charset="0"/>
              </a:rPr>
              <a:t> : algues fixées sur le substrat qui sont les </a:t>
            </a:r>
            <a:r>
              <a:rPr lang="fr-FR" sz="1900" dirty="0" err="1">
                <a:latin typeface="Times New Roman" panose="02020603050405020304" pitchFamily="18" charset="0"/>
                <a:cs typeface="Times New Roman" panose="02020603050405020304" pitchFamily="18" charset="0"/>
              </a:rPr>
              <a:t>microphytobentos</a:t>
            </a:r>
            <a:r>
              <a:rPr lang="fr-FR" sz="1900" dirty="0">
                <a:latin typeface="Times New Roman" panose="02020603050405020304" pitchFamily="18" charset="0"/>
                <a:cs typeface="Times New Roman" panose="02020603050405020304" pitchFamily="18" charset="0"/>
              </a:rPr>
              <a:t> et les </a:t>
            </a:r>
            <a:r>
              <a:rPr lang="fr-FR" sz="1900" dirty="0" err="1">
                <a:latin typeface="Times New Roman" panose="02020603050405020304" pitchFamily="18" charset="0"/>
                <a:cs typeface="Times New Roman" panose="02020603050405020304" pitchFamily="18" charset="0"/>
              </a:rPr>
              <a:t>macroalgues</a:t>
            </a:r>
            <a:endParaRPr lang="fr-FR" sz="1900" dirty="0">
              <a:latin typeface="Times New Roman" panose="02020603050405020304" pitchFamily="18" charset="0"/>
              <a:cs typeface="Times New Roman" panose="02020603050405020304" pitchFamily="18" charset="0"/>
            </a:endParaRPr>
          </a:p>
          <a:p>
            <a:pPr marL="0" indent="0">
              <a:lnSpc>
                <a:spcPct val="150000"/>
              </a:lnSpc>
              <a:buNone/>
            </a:pPr>
            <a:r>
              <a:rPr lang="fr-FR" sz="2000" b="1" dirty="0">
                <a:latin typeface="Times New Roman" panose="02020603050405020304" pitchFamily="18" charset="0"/>
                <a:cs typeface="Times New Roman" panose="02020603050405020304" pitchFamily="18" charset="0"/>
              </a:rPr>
              <a:t>I.2.2.2. Algues vivant dans les zones rocheuses en bords de mer </a:t>
            </a:r>
          </a:p>
          <a:p>
            <a:pPr marL="0" indent="0">
              <a:lnSpc>
                <a:spcPct val="150000"/>
              </a:lnSpc>
              <a:buNone/>
            </a:pPr>
            <a:r>
              <a:rPr lang="fr-FR" sz="1900" dirty="0">
                <a:latin typeface="Times New Roman" panose="02020603050405020304" pitchFamily="18" charset="0"/>
                <a:cs typeface="Times New Roman" panose="02020603050405020304" pitchFamily="18" charset="0"/>
              </a:rPr>
              <a:t>Les </a:t>
            </a:r>
            <a:r>
              <a:rPr lang="fr-FR" sz="1900" dirty="0" err="1">
                <a:latin typeface="Times New Roman" panose="02020603050405020304" pitchFamily="18" charset="0"/>
                <a:cs typeface="Times New Roman" panose="02020603050405020304" pitchFamily="18" charset="0"/>
              </a:rPr>
              <a:t>macroalgues</a:t>
            </a:r>
            <a:r>
              <a:rPr lang="fr-FR" sz="1900" dirty="0">
                <a:latin typeface="Times New Roman" panose="02020603050405020304" pitchFamily="18" charset="0"/>
                <a:cs typeface="Times New Roman" panose="02020603050405020304" pitchFamily="18" charset="0"/>
              </a:rPr>
              <a:t> marines se développent sur l’estran qui sont les zones rocheuses balayées par la marée. Cette zone est aussi appelée zone intertidale. Les organismes qui se développent dans ces zones sont la moitié du temps immergés et l’autre moitié du temps émergés, ce qui demande une certaine adaptation du métabolisme. Les algues vont être plus ou moins immergés en générale en fonction de si elles se situent en haut ou en bas de l’estran.</a:t>
            </a:r>
          </a:p>
          <a:p>
            <a:pPr marL="0" indent="0">
              <a:buNone/>
            </a:pPr>
            <a:endParaRPr lang="fr-F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1061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25D869-794D-4217-887F-5E28A900B05C}"/>
              </a:ext>
            </a:extLst>
          </p:cNvPr>
          <p:cNvSpPr/>
          <p:nvPr/>
        </p:nvSpPr>
        <p:spPr>
          <a:xfrm>
            <a:off x="225288" y="1028343"/>
            <a:ext cx="6824870" cy="4330416"/>
          </a:xfrm>
          <a:prstGeom prst="rect">
            <a:avLst/>
          </a:prstGeom>
        </p:spPr>
        <p:txBody>
          <a:bodyPr wrap="square">
            <a:spAutoFit/>
          </a:bodyPr>
          <a:lstStyle/>
          <a:p>
            <a:pPr>
              <a:lnSpc>
                <a:spcPct val="170000"/>
              </a:lnSpc>
            </a:pPr>
            <a:r>
              <a:rPr lang="fr-FR" dirty="0">
                <a:latin typeface="Times New Roman" panose="02020603050405020304" pitchFamily="18" charset="0"/>
                <a:cs typeface="Times New Roman" panose="02020603050405020304" pitchFamily="18" charset="0"/>
              </a:rPr>
              <a:t>algues vont se positionnées selon leur capacité à subir des variations plus ou moins</a:t>
            </a:r>
          </a:p>
          <a:p>
            <a:pPr>
              <a:lnSpc>
                <a:spcPct val="170000"/>
              </a:lnSpc>
            </a:pPr>
            <a:r>
              <a:rPr lang="fr-FR" dirty="0">
                <a:latin typeface="Times New Roman" panose="02020603050405020304" pitchFamily="18" charset="0"/>
                <a:cs typeface="Times New Roman" panose="02020603050405020304" pitchFamily="18" charset="0"/>
              </a:rPr>
              <a:t>importantes des facteurs environnementaux. En générale on retrouve des algues rouges en bas, brune aux milieux et vertes en haut. Les facteurs environnementaux définissant leur</a:t>
            </a:r>
          </a:p>
          <a:p>
            <a:pPr>
              <a:lnSpc>
                <a:spcPct val="170000"/>
              </a:lnSpc>
            </a:pPr>
            <a:r>
              <a:rPr lang="fr-FR" dirty="0">
                <a:latin typeface="Times New Roman" panose="02020603050405020304" pitchFamily="18" charset="0"/>
                <a:cs typeface="Times New Roman" panose="02020603050405020304" pitchFamily="18" charset="0"/>
              </a:rPr>
              <a:t>position sont appelés facteurs abiotiques : lumière, température, hydrodynamisme (agitation de l'eau), salinité, composition de l’eau. On observe des ceintures d’algues sur l’estran qui définit l’étagement des algues.</a:t>
            </a:r>
          </a:p>
        </p:txBody>
      </p:sp>
      <p:pic>
        <p:nvPicPr>
          <p:cNvPr id="5" name="Image 4">
            <a:extLst>
              <a:ext uri="{FF2B5EF4-FFF2-40B4-BE49-F238E27FC236}">
                <a16:creationId xmlns:a16="http://schemas.microsoft.com/office/drawing/2014/main" id="{DECF1A8E-972C-4F26-B423-DF12ECB6D597}"/>
              </a:ext>
            </a:extLst>
          </p:cNvPr>
          <p:cNvPicPr>
            <a:picLocks noChangeAspect="1"/>
          </p:cNvPicPr>
          <p:nvPr/>
        </p:nvPicPr>
        <p:blipFill>
          <a:blip r:embed="rId2"/>
          <a:stretch>
            <a:fillRect/>
          </a:stretch>
        </p:blipFill>
        <p:spPr>
          <a:xfrm>
            <a:off x="7116417" y="681037"/>
            <a:ext cx="4467225" cy="5495926"/>
          </a:xfrm>
          <a:prstGeom prst="rect">
            <a:avLst/>
          </a:prstGeom>
        </p:spPr>
      </p:pic>
    </p:spTree>
    <p:extLst>
      <p:ext uri="{BB962C8B-B14F-4D97-AF65-F5344CB8AC3E}">
        <p14:creationId xmlns:p14="http://schemas.microsoft.com/office/powerpoint/2010/main" val="2507578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D510777-EF17-40CA-A2BD-AF4F08F66232}"/>
              </a:ext>
            </a:extLst>
          </p:cNvPr>
          <p:cNvSpPr>
            <a:spLocks noGrp="1"/>
          </p:cNvSpPr>
          <p:nvPr>
            <p:ph idx="1"/>
          </p:nvPr>
        </p:nvSpPr>
        <p:spPr>
          <a:xfrm>
            <a:off x="238540" y="477078"/>
            <a:ext cx="6241773" cy="5963479"/>
          </a:xfrm>
        </p:spPr>
        <p:txBody>
          <a:bodyPr>
            <a:normAutofit fontScale="47500" lnSpcReduction="20000"/>
          </a:bodyPr>
          <a:lstStyle/>
          <a:p>
            <a:pPr marL="0" indent="0">
              <a:lnSpc>
                <a:spcPct val="170000"/>
              </a:lnSpc>
              <a:buNone/>
            </a:pPr>
            <a:r>
              <a:rPr lang="fr-FR" sz="4500" dirty="0">
                <a:latin typeface="Times New Roman" panose="02020603050405020304" pitchFamily="18" charset="0"/>
                <a:cs typeface="Times New Roman" panose="02020603050405020304" pitchFamily="18" charset="0"/>
              </a:rPr>
              <a:t>1er étage : étage supralittoral qui est une zone supérieure, soumise aux embruns, immergées uniquement lors des pleines marées des grandes </a:t>
            </a:r>
            <a:r>
              <a:rPr lang="fr-FR" sz="4500" dirty="0" err="1">
                <a:latin typeface="Times New Roman" panose="02020603050405020304" pitchFamily="18" charset="0"/>
                <a:cs typeface="Times New Roman" panose="02020603050405020304" pitchFamily="18" charset="0"/>
              </a:rPr>
              <a:t>vivos</a:t>
            </a:r>
            <a:r>
              <a:rPr lang="fr-FR" sz="4500" dirty="0">
                <a:latin typeface="Times New Roman" panose="02020603050405020304" pitchFamily="18" charset="0"/>
                <a:cs typeface="Times New Roman" panose="02020603050405020304" pitchFamily="18" charset="0"/>
              </a:rPr>
              <a:t>. (On y retrouve que des lichens)</a:t>
            </a:r>
          </a:p>
          <a:p>
            <a:pPr marL="0" indent="0">
              <a:lnSpc>
                <a:spcPct val="170000"/>
              </a:lnSpc>
              <a:buNone/>
            </a:pPr>
            <a:r>
              <a:rPr lang="fr-FR" sz="4500" dirty="0">
                <a:latin typeface="Times New Roman" panose="02020603050405020304" pitchFamily="18" charset="0"/>
                <a:cs typeface="Times New Roman" panose="02020603050405020304" pitchFamily="18" charset="0"/>
              </a:rPr>
              <a:t>2ème étage : étage médiolittoral qui est une zone de balancement des marées. On a donc une très grande variation des facteurs environnementaux et donc des algues subissant de plus grandes variations.</a:t>
            </a:r>
          </a:p>
          <a:p>
            <a:pPr marL="0" indent="0">
              <a:lnSpc>
                <a:spcPct val="170000"/>
              </a:lnSpc>
              <a:buNone/>
            </a:pPr>
            <a:r>
              <a:rPr lang="fr-FR" sz="4500" dirty="0">
                <a:latin typeface="Times New Roman" panose="02020603050405020304" pitchFamily="18" charset="0"/>
                <a:cs typeface="Times New Roman" panose="02020603050405020304" pitchFamily="18" charset="0"/>
              </a:rPr>
              <a:t>3ème étage : étage infralittoral qui est une zone exondée uniquement lors des basses marées des grandes </a:t>
            </a:r>
            <a:r>
              <a:rPr lang="fr-FR" sz="4500" dirty="0" err="1">
                <a:latin typeface="Times New Roman" panose="02020603050405020304" pitchFamily="18" charset="0"/>
                <a:cs typeface="Times New Roman" panose="02020603050405020304" pitchFamily="18" charset="0"/>
              </a:rPr>
              <a:t>vivos</a:t>
            </a:r>
            <a:r>
              <a:rPr lang="fr-FR" sz="4500" dirty="0">
                <a:latin typeface="Times New Roman" panose="02020603050405020304" pitchFamily="18" charset="0"/>
                <a:cs typeface="Times New Roman" panose="02020603050405020304" pitchFamily="18" charset="0"/>
              </a:rPr>
              <a:t> (conditions écologiques plutôt stables)</a:t>
            </a:r>
          </a:p>
          <a:p>
            <a:endParaRPr lang="fr-FR" dirty="0"/>
          </a:p>
        </p:txBody>
      </p:sp>
      <p:pic>
        <p:nvPicPr>
          <p:cNvPr id="19" name="Image 18">
            <a:extLst>
              <a:ext uri="{FF2B5EF4-FFF2-40B4-BE49-F238E27FC236}">
                <a16:creationId xmlns:a16="http://schemas.microsoft.com/office/drawing/2014/main" id="{F2F75600-A2F9-48A2-AD66-4CDD661BA673}"/>
              </a:ext>
            </a:extLst>
          </p:cNvPr>
          <p:cNvPicPr>
            <a:picLocks noChangeAspect="1"/>
          </p:cNvPicPr>
          <p:nvPr/>
        </p:nvPicPr>
        <p:blipFill>
          <a:blip r:embed="rId2"/>
          <a:stretch>
            <a:fillRect/>
          </a:stretch>
        </p:blipFill>
        <p:spPr>
          <a:xfrm>
            <a:off x="6573079" y="681037"/>
            <a:ext cx="5010564" cy="5495926"/>
          </a:xfrm>
          <a:prstGeom prst="rect">
            <a:avLst/>
          </a:prstGeom>
        </p:spPr>
      </p:pic>
    </p:spTree>
    <p:extLst>
      <p:ext uri="{BB962C8B-B14F-4D97-AF65-F5344CB8AC3E}">
        <p14:creationId xmlns:p14="http://schemas.microsoft.com/office/powerpoint/2010/main" val="207128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89947C3-9266-4C23-AF2E-1EE7AC506F9E}"/>
              </a:ext>
            </a:extLst>
          </p:cNvPr>
          <p:cNvSpPr>
            <a:spLocks noGrp="1"/>
          </p:cNvSpPr>
          <p:nvPr>
            <p:ph idx="1"/>
          </p:nvPr>
        </p:nvSpPr>
        <p:spPr>
          <a:xfrm>
            <a:off x="718930" y="593171"/>
            <a:ext cx="10515600" cy="6059419"/>
          </a:xfrm>
        </p:spPr>
        <p:txBody>
          <a:bodyPr>
            <a:normAutofit fontScale="25000" lnSpcReduction="20000"/>
          </a:bodyPr>
          <a:lstStyle/>
          <a:p>
            <a:pPr marL="0" lvl="0" indent="0" algn="ctr">
              <a:lnSpc>
                <a:spcPct val="170000"/>
              </a:lnSpc>
              <a:buNone/>
            </a:pPr>
            <a:r>
              <a:rPr lang="fr-FR" sz="7000" b="1" dirty="0">
                <a:latin typeface="Times New Roman" panose="02020603050405020304" pitchFamily="18" charset="0"/>
                <a:cs typeface="Times New Roman" panose="02020603050405020304" pitchFamily="18" charset="0"/>
              </a:rPr>
              <a:t>Références</a:t>
            </a:r>
            <a:endParaRPr lang="fr-FR" sz="4500" dirty="0">
              <a:latin typeface="Times New Roman" panose="02020603050405020304" pitchFamily="18" charset="0"/>
              <a:cs typeface="Times New Roman" panose="02020603050405020304" pitchFamily="18" charset="0"/>
            </a:endParaRPr>
          </a:p>
          <a:p>
            <a:pPr lvl="0">
              <a:lnSpc>
                <a:spcPct val="170000"/>
              </a:lnSpc>
              <a:buFont typeface="Wingdings" panose="05000000000000000000" pitchFamily="2" charset="2"/>
              <a:buChar char="Ø"/>
            </a:pPr>
            <a:r>
              <a:rPr lang="fr-FR" sz="6400" dirty="0" err="1">
                <a:latin typeface="Times New Roman" panose="02020603050405020304" pitchFamily="18" charset="0"/>
                <a:cs typeface="Times New Roman" panose="02020603050405020304" pitchFamily="18" charset="0"/>
              </a:rPr>
              <a:t>Geitler</a:t>
            </a:r>
            <a:r>
              <a:rPr lang="fr-FR" sz="6400" dirty="0">
                <a:latin typeface="Times New Roman" panose="02020603050405020304" pitchFamily="18" charset="0"/>
                <a:cs typeface="Times New Roman" panose="02020603050405020304" pitchFamily="18" charset="0"/>
              </a:rPr>
              <a:t> L. (1932) </a:t>
            </a:r>
            <a:r>
              <a:rPr lang="fr-FR" sz="6400" dirty="0" err="1">
                <a:latin typeface="Times New Roman" panose="02020603050405020304" pitchFamily="18" charset="0"/>
                <a:cs typeface="Times New Roman" panose="02020603050405020304" pitchFamily="18" charset="0"/>
              </a:rPr>
              <a:t>Cyanophyceae</a:t>
            </a:r>
            <a:r>
              <a:rPr lang="fr-FR" sz="6400" dirty="0">
                <a:latin typeface="Times New Roman" panose="02020603050405020304" pitchFamily="18" charset="0"/>
                <a:cs typeface="Times New Roman" panose="02020603050405020304" pitchFamily="18" charset="0"/>
              </a:rPr>
              <a:t>. In : </a:t>
            </a:r>
            <a:r>
              <a:rPr lang="fr-FR" sz="6400" dirty="0" err="1">
                <a:latin typeface="Times New Roman" panose="02020603050405020304" pitchFamily="18" charset="0"/>
                <a:cs typeface="Times New Roman" panose="02020603050405020304" pitchFamily="18" charset="0"/>
              </a:rPr>
              <a:t>Rabenhorst’s</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Kryptogamenflora</a:t>
            </a:r>
            <a:r>
              <a:rPr lang="fr-FR" sz="6400" dirty="0">
                <a:latin typeface="Times New Roman" panose="02020603050405020304" pitchFamily="18" charset="0"/>
                <a:cs typeface="Times New Roman" panose="02020603050405020304" pitchFamily="18" charset="0"/>
              </a:rPr>
              <a:t> von </a:t>
            </a:r>
            <a:r>
              <a:rPr lang="fr-FR" sz="6400" dirty="0" err="1">
                <a:latin typeface="Times New Roman" panose="02020603050405020304" pitchFamily="18" charset="0"/>
                <a:cs typeface="Times New Roman" panose="02020603050405020304" pitchFamily="18" charset="0"/>
              </a:rPr>
              <a:t>Deutschland</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Sterreich</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und</a:t>
            </a:r>
            <a:r>
              <a:rPr lang="fr-FR" sz="6400" dirty="0">
                <a:latin typeface="Times New Roman" panose="02020603050405020304" pitchFamily="18" charset="0"/>
                <a:cs typeface="Times New Roman" panose="02020603050405020304" pitchFamily="18" charset="0"/>
              </a:rPr>
              <a:t> der Schweiz, Leipzig, </a:t>
            </a:r>
            <a:r>
              <a:rPr lang="fr-FR" sz="6400" dirty="0" err="1">
                <a:latin typeface="Times New Roman" panose="02020603050405020304" pitchFamily="18" charset="0"/>
                <a:cs typeface="Times New Roman" panose="02020603050405020304" pitchFamily="18" charset="0"/>
              </a:rPr>
              <a:t>Akad</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Verslagsges</a:t>
            </a:r>
            <a:r>
              <a:rPr lang="fr-FR" sz="6400" dirty="0">
                <a:latin typeface="Times New Roman" panose="02020603050405020304" pitchFamily="18" charset="0"/>
                <a:cs typeface="Times New Roman" panose="02020603050405020304" pitchFamily="18" charset="0"/>
              </a:rPr>
              <a:t>. 1932. </a:t>
            </a:r>
            <a:r>
              <a:rPr lang="fr-FR" sz="6400" dirty="0" err="1">
                <a:latin typeface="Times New Roman" panose="02020603050405020304" pitchFamily="18" charset="0"/>
                <a:cs typeface="Times New Roman" panose="02020603050405020304" pitchFamily="18" charset="0"/>
              </a:rPr>
              <a:t>Reprinted</a:t>
            </a:r>
            <a:r>
              <a:rPr lang="fr-FR" sz="6400" dirty="0">
                <a:latin typeface="Times New Roman" panose="02020603050405020304" pitchFamily="18" charset="0"/>
                <a:cs typeface="Times New Roman" panose="02020603050405020304" pitchFamily="18" charset="0"/>
              </a:rPr>
              <a:t> 1971, New York, Johnson, p. 1-1196.</a:t>
            </a:r>
          </a:p>
          <a:p>
            <a:pPr lvl="0">
              <a:lnSpc>
                <a:spcPct val="170000"/>
              </a:lnSpc>
              <a:buFont typeface="Wingdings" panose="05000000000000000000" pitchFamily="2" charset="2"/>
              <a:buChar char="Ø"/>
            </a:pPr>
            <a:r>
              <a:rPr lang="fr-FR" sz="6400" dirty="0">
                <a:latin typeface="Times New Roman" panose="02020603050405020304" pitchFamily="18" charset="0"/>
                <a:cs typeface="Times New Roman" panose="02020603050405020304" pitchFamily="18" charset="0"/>
              </a:rPr>
              <a:t>Blais S. La problématique des cyanobactéries (algues bleu-vert) à la baie Missisquoi en 2001. </a:t>
            </a:r>
            <a:r>
              <a:rPr lang="fr-FR" sz="6400" dirty="0" err="1">
                <a:latin typeface="Times New Roman" panose="02020603050405020304" pitchFamily="18" charset="0"/>
                <a:cs typeface="Times New Roman" panose="02020603050405020304" pitchFamily="18" charset="0"/>
              </a:rPr>
              <a:t>Agrosol</a:t>
            </a:r>
            <a:r>
              <a:rPr lang="fr-FR" sz="6400" dirty="0">
                <a:latin typeface="Times New Roman" panose="02020603050405020304" pitchFamily="18" charset="0"/>
                <a:cs typeface="Times New Roman" panose="02020603050405020304" pitchFamily="18" charset="0"/>
              </a:rPr>
              <a:t>. 2002, 13 (2) : 103-110.</a:t>
            </a:r>
          </a:p>
          <a:p>
            <a:pPr lvl="0">
              <a:lnSpc>
                <a:spcPct val="170000"/>
              </a:lnSpc>
              <a:buFont typeface="Wingdings" panose="05000000000000000000" pitchFamily="2" charset="2"/>
              <a:buChar char="Ø"/>
            </a:pPr>
            <a:r>
              <a:rPr lang="fr-FR" sz="6400" dirty="0">
                <a:latin typeface="Times New Roman" panose="02020603050405020304" pitchFamily="18" charset="0"/>
                <a:cs typeface="Times New Roman" panose="02020603050405020304" pitchFamily="18" charset="0"/>
              </a:rPr>
              <a:t>C’est pas sorcier : les algues, une forêt sous la mer. Emission de vulgarisation de France 3. Histoire, biologie et utilisation des algues. </a:t>
            </a:r>
          </a:p>
          <a:p>
            <a:pPr lvl="0">
              <a:lnSpc>
                <a:spcPct val="170000"/>
              </a:lnSpc>
              <a:buFont typeface="Wingdings" panose="05000000000000000000" pitchFamily="2" charset="2"/>
              <a:buChar char="Ø"/>
            </a:pPr>
            <a:r>
              <a:rPr lang="fr-FR" sz="6400" dirty="0">
                <a:latin typeface="Times New Roman" panose="02020603050405020304" pitchFamily="18" charset="0"/>
                <a:cs typeface="Times New Roman" panose="02020603050405020304" pitchFamily="18" charset="0"/>
              </a:rPr>
              <a:t>Les fruits de la mer et plantes marines des pêches françaises, de Jean-Claude </a:t>
            </a:r>
            <a:r>
              <a:rPr lang="fr-FR" sz="6400" dirty="0" err="1">
                <a:latin typeface="Times New Roman" panose="02020603050405020304" pitchFamily="18" charset="0"/>
                <a:cs typeface="Times New Roman" panose="02020603050405020304" pitchFamily="18" charset="0"/>
              </a:rPr>
              <a:t>Quéro</a:t>
            </a:r>
            <a:r>
              <a:rPr lang="fr-FR" sz="6400" dirty="0">
                <a:latin typeface="Times New Roman" panose="02020603050405020304" pitchFamily="18" charset="0"/>
                <a:cs typeface="Times New Roman" panose="02020603050405020304" pitchFamily="18" charset="0"/>
              </a:rPr>
              <a:t> et Jean-Jacques </a:t>
            </a:r>
            <a:r>
              <a:rPr lang="fr-FR" sz="6400" dirty="0" err="1">
                <a:latin typeface="Times New Roman" panose="02020603050405020304" pitchFamily="18" charset="0"/>
                <a:cs typeface="Times New Roman" panose="02020603050405020304" pitchFamily="18" charset="0"/>
              </a:rPr>
              <a:t>Vayne</a:t>
            </a:r>
            <a:r>
              <a:rPr lang="fr-FR" sz="6400" dirty="0">
                <a:latin typeface="Times New Roman" panose="02020603050405020304" pitchFamily="18" charset="0"/>
                <a:cs typeface="Times New Roman" panose="02020603050405020304" pitchFamily="18" charset="0"/>
              </a:rPr>
              <a:t>, Ed. Delachaux et </a:t>
            </a:r>
            <a:r>
              <a:rPr lang="fr-FR" sz="6400" dirty="0" err="1">
                <a:latin typeface="Times New Roman" panose="02020603050405020304" pitchFamily="18" charset="0"/>
                <a:cs typeface="Times New Roman" panose="02020603050405020304" pitchFamily="18" charset="0"/>
              </a:rPr>
              <a:t>Niestlé</a:t>
            </a:r>
            <a:r>
              <a:rPr lang="fr-FR" sz="6400" dirty="0">
                <a:latin typeface="Times New Roman" panose="02020603050405020304" pitchFamily="18" charset="0"/>
                <a:cs typeface="Times New Roman" panose="02020603050405020304" pitchFamily="18" charset="0"/>
              </a:rPr>
              <a:t>, 1998. Encyclopédie présentant les principales espèces d’algues et d’invertébrés marins commerciales et susceptibles d’être utilisées. </a:t>
            </a:r>
          </a:p>
          <a:p>
            <a:pPr lvl="0">
              <a:lnSpc>
                <a:spcPct val="170000"/>
              </a:lnSpc>
              <a:buFont typeface="Wingdings" panose="05000000000000000000" pitchFamily="2" charset="2"/>
              <a:buChar char="Ø"/>
            </a:pPr>
            <a:r>
              <a:rPr lang="fr-FR" sz="6400" dirty="0">
                <a:latin typeface="Times New Roman" panose="02020603050405020304" pitchFamily="18" charset="0"/>
                <a:cs typeface="Times New Roman" panose="02020603050405020304" pitchFamily="18" charset="0"/>
              </a:rPr>
              <a:t> Les algues, de Jean-Paul </a:t>
            </a:r>
            <a:r>
              <a:rPr lang="fr-FR" sz="6400" dirty="0" err="1">
                <a:latin typeface="Times New Roman" panose="02020603050405020304" pitchFamily="18" charset="0"/>
                <a:cs typeface="Times New Roman" panose="02020603050405020304" pitchFamily="18" charset="0"/>
              </a:rPr>
              <a:t>Alayse</a:t>
            </a:r>
            <a:r>
              <a:rPr lang="fr-FR" sz="6400" dirty="0">
                <a:latin typeface="Times New Roman" panose="02020603050405020304" pitchFamily="18" charset="0"/>
                <a:cs typeface="Times New Roman" panose="02020603050405020304" pitchFamily="18" charset="0"/>
              </a:rPr>
              <a:t> et Yann Le </a:t>
            </a:r>
            <a:r>
              <a:rPr lang="fr-FR" sz="6400" dirty="0" err="1">
                <a:latin typeface="Times New Roman" panose="02020603050405020304" pitchFamily="18" charset="0"/>
                <a:cs typeface="Times New Roman" panose="02020603050405020304" pitchFamily="18" charset="0"/>
              </a:rPr>
              <a:t>Nozer’h</a:t>
            </a:r>
            <a:r>
              <a:rPr lang="fr-FR" sz="6400" dirty="0">
                <a:latin typeface="Times New Roman" panose="02020603050405020304" pitchFamily="18" charset="0"/>
                <a:cs typeface="Times New Roman" panose="02020603050405020304" pitchFamily="18" charset="0"/>
              </a:rPr>
              <a:t>, </a:t>
            </a:r>
            <a:r>
              <a:rPr lang="fr-FR" sz="6400" dirty="0" err="1">
                <a:latin typeface="Times New Roman" panose="02020603050405020304" pitchFamily="18" charset="0"/>
                <a:cs typeface="Times New Roman" panose="02020603050405020304" pitchFamily="18" charset="0"/>
              </a:rPr>
              <a:t>Coll.Océanopolis</a:t>
            </a:r>
            <a:r>
              <a:rPr lang="fr-FR" sz="6400" dirty="0">
                <a:latin typeface="Times New Roman" panose="02020603050405020304" pitchFamily="18" charset="0"/>
                <a:cs typeface="Times New Roman" panose="02020603050405020304" pitchFamily="18" charset="0"/>
              </a:rPr>
              <a:t> Brest, Ed. Jean-Paul </a:t>
            </a:r>
            <a:r>
              <a:rPr lang="fr-FR" sz="6400" dirty="0" err="1">
                <a:latin typeface="Times New Roman" panose="02020603050405020304" pitchFamily="18" charset="0"/>
                <a:cs typeface="Times New Roman" panose="02020603050405020304" pitchFamily="18" charset="0"/>
              </a:rPr>
              <a:t>Gisserot</a:t>
            </a:r>
            <a:r>
              <a:rPr lang="fr-FR" sz="6400" dirty="0">
                <a:latin typeface="Times New Roman" panose="02020603050405020304" pitchFamily="18" charset="0"/>
                <a:cs typeface="Times New Roman" panose="02020603050405020304" pitchFamily="18" charset="0"/>
              </a:rPr>
              <a:t>-Nature, 2002 : Définitions, classification, répartition, reproduction, et rôle des algues. </a:t>
            </a:r>
          </a:p>
          <a:p>
            <a:pPr lvl="0">
              <a:lnSpc>
                <a:spcPct val="170000"/>
              </a:lnSpc>
              <a:buFont typeface="Wingdings" panose="05000000000000000000" pitchFamily="2" charset="2"/>
              <a:buChar char="Ø"/>
            </a:pPr>
            <a:r>
              <a:rPr lang="fr-FR" sz="6400" dirty="0">
                <a:latin typeface="Times New Roman" panose="02020603050405020304" pitchFamily="18" charset="0"/>
                <a:cs typeface="Times New Roman" panose="02020603050405020304" pitchFamily="18" charset="0"/>
              </a:rPr>
              <a:t> Les algues, produits, saveurs et santé de la mer, de Pierre Arzel et Olivier Barbaroux, Ed. </a:t>
            </a:r>
            <a:r>
              <a:rPr lang="fr-FR" sz="6400" dirty="0" err="1">
                <a:latin typeface="Times New Roman" panose="02020603050405020304" pitchFamily="18" charset="0"/>
                <a:cs typeface="Times New Roman" panose="02020603050405020304" pitchFamily="18" charset="0"/>
              </a:rPr>
              <a:t>Libris</a:t>
            </a:r>
            <a:r>
              <a:rPr lang="fr-FR" sz="6400" dirty="0">
                <a:latin typeface="Times New Roman" panose="02020603050405020304" pitchFamily="18" charset="0"/>
                <a:cs typeface="Times New Roman" panose="02020603050405020304" pitchFamily="18" charset="0"/>
              </a:rPr>
              <a:t>, 2003. Culture, exploitation et utilisation des algues </a:t>
            </a:r>
          </a:p>
          <a:p>
            <a:pPr marL="0" indent="0">
              <a:buNone/>
            </a:pPr>
            <a:endParaRPr lang="fr-FR" dirty="0"/>
          </a:p>
        </p:txBody>
      </p:sp>
    </p:spTree>
    <p:extLst>
      <p:ext uri="{BB962C8B-B14F-4D97-AF65-F5344CB8AC3E}">
        <p14:creationId xmlns:p14="http://schemas.microsoft.com/office/powerpoint/2010/main" val="3737398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59985A3-5BAB-41E9-930C-A8E803E6E954}"/>
              </a:ext>
            </a:extLst>
          </p:cNvPr>
          <p:cNvSpPr>
            <a:spLocks noGrp="1"/>
          </p:cNvSpPr>
          <p:nvPr>
            <p:ph idx="1"/>
          </p:nvPr>
        </p:nvSpPr>
        <p:spPr>
          <a:xfrm>
            <a:off x="838200" y="238539"/>
            <a:ext cx="7378148" cy="6414052"/>
          </a:xfrm>
        </p:spPr>
        <p:txBody>
          <a:bodyPr>
            <a:noAutofit/>
          </a:bodyPr>
          <a:lstStyle/>
          <a:p>
            <a:pPr marL="457200" lvl="1" indent="0" algn="ctr">
              <a:buNone/>
            </a:pPr>
            <a:r>
              <a:rPr lang="fr-FR" sz="2000" b="1" dirty="0">
                <a:latin typeface="Times New Roman" panose="02020603050405020304" pitchFamily="18" charset="0"/>
                <a:cs typeface="Times New Roman" panose="02020603050405020304" pitchFamily="18" charset="0"/>
              </a:rPr>
              <a:t>I.1. Les algues procaryotes ( cyanophytes ou de cyanobactéries).</a:t>
            </a:r>
          </a:p>
          <a:p>
            <a:pPr marL="457200" lvl="1" indent="0" algn="l">
              <a:lnSpc>
                <a:spcPct val="150000"/>
              </a:lnSpc>
              <a:buNone/>
            </a:pPr>
            <a:r>
              <a:rPr lang="fr-FR" sz="1600" dirty="0">
                <a:latin typeface="Times New Roman" panose="02020603050405020304" pitchFamily="18" charset="0"/>
                <a:cs typeface="Times New Roman" panose="02020603050405020304" pitchFamily="18" charset="0"/>
              </a:rPr>
              <a:t>Les cyanophytes sont connues sous le nom de cyanobactéries « algues bleues », sont un groupe primitif d'algues et les plus anciennes plantes à chlorophylle. Ils contiennent 2000 espèces et 150 genres. Ce ne sont que des algues procaryotes.</a:t>
            </a:r>
          </a:p>
          <a:p>
            <a:pPr marL="0" indent="0" algn="l">
              <a:lnSpc>
                <a:spcPct val="150000"/>
              </a:lnSpc>
              <a:buNone/>
            </a:pPr>
            <a:r>
              <a:rPr lang="fr-FR" sz="1600" dirty="0">
                <a:latin typeface="Times New Roman" panose="02020603050405020304" pitchFamily="18" charset="0"/>
                <a:cs typeface="Times New Roman" panose="02020603050405020304" pitchFamily="18" charset="0"/>
              </a:rPr>
              <a:t>Elles possèdent de la </a:t>
            </a:r>
            <a:r>
              <a:rPr lang="fr-FR" sz="1600" b="1" dirty="0">
                <a:latin typeface="Times New Roman" panose="02020603050405020304" pitchFamily="18" charset="0"/>
                <a:cs typeface="Times New Roman" panose="02020603050405020304" pitchFamily="18" charset="0"/>
              </a:rPr>
              <a:t>chlorophylle a. </a:t>
            </a:r>
            <a:r>
              <a:rPr lang="fr-FR" sz="1600" dirty="0">
                <a:latin typeface="Times New Roman" panose="02020603050405020304" pitchFamily="18" charset="0"/>
                <a:cs typeface="Times New Roman" panose="02020603050405020304" pitchFamily="18" charset="0"/>
              </a:rPr>
              <a:t>Elles contiennent des </a:t>
            </a:r>
            <a:r>
              <a:rPr lang="fr-FR" sz="1600" b="1" dirty="0">
                <a:latin typeface="Times New Roman" panose="02020603050405020304" pitchFamily="18" charset="0"/>
                <a:cs typeface="Times New Roman" panose="02020603050405020304" pitchFamily="18" charset="0"/>
              </a:rPr>
              <a:t>phycobilisomes </a:t>
            </a:r>
            <a:r>
              <a:rPr lang="fr-FR" sz="1600" dirty="0">
                <a:latin typeface="Times New Roman" panose="02020603050405020304" pitchFamily="18" charset="0"/>
                <a:cs typeface="Times New Roman" panose="02020603050405020304" pitchFamily="18" charset="0"/>
              </a:rPr>
              <a:t>(pigments surnuméraires).Elles ne possèdent jamais de flagelles.</a:t>
            </a:r>
          </a:p>
          <a:p>
            <a:pPr marL="0" indent="0" algn="l">
              <a:lnSpc>
                <a:spcPct val="150000"/>
              </a:lnSpc>
              <a:buNone/>
            </a:pPr>
            <a:r>
              <a:rPr lang="fr-FR" sz="1600" dirty="0">
                <a:latin typeface="Times New Roman" panose="02020603050405020304" pitchFamily="18" charset="0"/>
                <a:cs typeface="Times New Roman" panose="02020603050405020304" pitchFamily="18" charset="0"/>
              </a:rPr>
              <a:t>Les cyanobactéries sont des organismes constitués de cellules ou de filaments microscopiques qui se développent souvent en même temps pour former des colonies visibles à l'œil nu. Les cyanobactéries ont un intérêt écologique car elles réduisent le CO2 en matière organique (séquestration du CO2), réalisent la photosynthèse (production d'O2) et fixent l'azote dans l'atmosphère (bon fertilisant azoté). Ils ont également un intérêt économique car ils produisent des protéines, des vitamines, des acides gras, des pigments et des compléments alimentaires. (cas de la spiruline par exemple).</a:t>
            </a:r>
          </a:p>
        </p:txBody>
      </p:sp>
      <p:pic>
        <p:nvPicPr>
          <p:cNvPr id="4" name="Picture 2" descr="Les scientifiques développent des recherches sur les algues. Bio-énergie, biocarburant, recherche sur l'énergie - Photo de Algue libre de droits">
            <a:extLst>
              <a:ext uri="{FF2B5EF4-FFF2-40B4-BE49-F238E27FC236}">
                <a16:creationId xmlns:a16="http://schemas.microsoft.com/office/drawing/2014/main" id="{AC718ED9-D6E5-46EE-A5AB-D5A0EA0A0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6348" y="238539"/>
            <a:ext cx="3882887" cy="618876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D9A8A08-5823-4949-B5C7-D1D7129A9163}"/>
              </a:ext>
            </a:extLst>
          </p:cNvPr>
          <p:cNvSpPr/>
          <p:nvPr/>
        </p:nvSpPr>
        <p:spPr>
          <a:xfrm>
            <a:off x="9774145" y="6443177"/>
            <a:ext cx="1151277" cy="400110"/>
          </a:xfrm>
          <a:prstGeom prst="rect">
            <a:avLst/>
          </a:prstGeom>
        </p:spPr>
        <p:txBody>
          <a:bodyPr wrap="none">
            <a:spAutoFit/>
          </a:bodyPr>
          <a:lstStyle/>
          <a:p>
            <a:r>
              <a:rPr lang="fr-FR" sz="2000" b="1" dirty="0">
                <a:latin typeface="Times New Roman" panose="02020603050405020304" pitchFamily="18" charset="0"/>
                <a:cs typeface="Times New Roman" panose="02020603050405020304" pitchFamily="18" charset="0"/>
              </a:rPr>
              <a:t>spiruline</a:t>
            </a:r>
            <a:endParaRPr lang="fr-FR" sz="2000" b="1" dirty="0"/>
          </a:p>
        </p:txBody>
      </p:sp>
    </p:spTree>
    <p:extLst>
      <p:ext uri="{BB962C8B-B14F-4D97-AF65-F5344CB8AC3E}">
        <p14:creationId xmlns:p14="http://schemas.microsoft.com/office/powerpoint/2010/main" val="1388155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8FAD4FD-1C7C-4B60-BC93-BBA219C180A2}"/>
              </a:ext>
            </a:extLst>
          </p:cNvPr>
          <p:cNvSpPr>
            <a:spLocks noGrp="1"/>
          </p:cNvSpPr>
          <p:nvPr>
            <p:ph idx="1"/>
          </p:nvPr>
        </p:nvSpPr>
        <p:spPr>
          <a:xfrm>
            <a:off x="251791" y="251792"/>
            <a:ext cx="5844209" cy="6334538"/>
          </a:xfrm>
        </p:spPr>
        <p:txBody>
          <a:bodyPr>
            <a:normAutofit fontScale="92500" lnSpcReduction="20000"/>
          </a:bodyPr>
          <a:lstStyle/>
          <a:p>
            <a:pPr marL="0" indent="0" algn="ctr">
              <a:buNone/>
            </a:pPr>
            <a:r>
              <a:rPr lang="fr-FR" sz="2400" b="1" dirty="0">
                <a:latin typeface="Times New Roman" panose="02020603050405020304" pitchFamily="18" charset="0"/>
                <a:cs typeface="Times New Roman" panose="02020603050405020304" pitchFamily="18" charset="0"/>
              </a:rPr>
              <a:t>I.1.1. cytologie</a:t>
            </a:r>
          </a:p>
          <a:p>
            <a:pPr marL="0" indent="0">
              <a:buNone/>
            </a:pPr>
            <a:endParaRPr lang="fr-FR" sz="1800" dirty="0">
              <a:latin typeface="Times New Roman" panose="02020603050405020304" pitchFamily="18" charset="0"/>
              <a:cs typeface="Times New Roman" panose="02020603050405020304" pitchFamily="18" charset="0"/>
            </a:endParaRPr>
          </a:p>
          <a:p>
            <a:pPr marL="0" indent="0">
              <a:lnSpc>
                <a:spcPct val="170000"/>
              </a:lnSpc>
              <a:buNone/>
            </a:pPr>
            <a:r>
              <a:rPr lang="fr-FR" sz="1900" dirty="0">
                <a:latin typeface="Times New Roman" panose="02020603050405020304" pitchFamily="18" charset="0"/>
                <a:cs typeface="Times New Roman" panose="02020603050405020304" pitchFamily="18" charset="0"/>
              </a:rPr>
              <a:t>L’étude d’une cyanobactérie au microscope électronique à transmission donne la structure cellulaire suivante :</a:t>
            </a:r>
          </a:p>
          <a:p>
            <a:pPr marL="0" indent="0">
              <a:lnSpc>
                <a:spcPct val="170000"/>
              </a:lnSpc>
              <a:buNone/>
            </a:pPr>
            <a:r>
              <a:rPr lang="fr-FR" sz="1900" b="1" dirty="0">
                <a:latin typeface="Times New Roman" panose="02020603050405020304" pitchFamily="18" charset="0"/>
                <a:cs typeface="Times New Roman" panose="02020603050405020304" pitchFamily="18" charset="0"/>
              </a:rPr>
              <a:t>Le cytoplasme</a:t>
            </a:r>
            <a:r>
              <a:rPr lang="fr-FR" sz="1900" dirty="0">
                <a:latin typeface="Times New Roman" panose="02020603050405020304" pitchFamily="18" charset="0"/>
                <a:cs typeface="Times New Roman" panose="02020603050405020304" pitchFamily="18" charset="0"/>
              </a:rPr>
              <a:t>:</a:t>
            </a:r>
          </a:p>
          <a:p>
            <a:pPr marL="0" indent="0" algn="just">
              <a:lnSpc>
                <a:spcPct val="170000"/>
              </a:lnSpc>
              <a:buNone/>
            </a:pPr>
            <a:r>
              <a:rPr lang="fr-FR" sz="1900" dirty="0">
                <a:latin typeface="Times New Roman" panose="02020603050405020304" pitchFamily="18" charset="0"/>
                <a:cs typeface="Times New Roman" panose="02020603050405020304" pitchFamily="18" charset="0"/>
              </a:rPr>
              <a:t>des ribosomes 70S,des fibrilles d’ADN , des lamelles photosynthétiques (thylacoïdes) , des inclusions globulaires (glycogène, globules lipidiques), sphéroïdes (</a:t>
            </a:r>
            <a:r>
              <a:rPr lang="fr-FR" sz="1900" dirty="0" err="1">
                <a:latin typeface="Times New Roman" panose="02020603050405020304" pitchFamily="18" charset="0"/>
                <a:cs typeface="Times New Roman" panose="02020603050405020304" pitchFamily="18" charset="0"/>
              </a:rPr>
              <a:t>cyanophycine</a:t>
            </a:r>
            <a:r>
              <a:rPr lang="fr-FR" sz="1900" dirty="0">
                <a:latin typeface="Times New Roman" panose="02020603050405020304" pitchFamily="18" charset="0"/>
                <a:cs typeface="Times New Roman" panose="02020603050405020304" pitchFamily="18" charset="0"/>
              </a:rPr>
              <a:t>), polyédriques (polyphosphates) ou vésiculeuses (vacuoles gazeuses).</a:t>
            </a:r>
          </a:p>
          <a:p>
            <a:pPr marL="0" indent="0" algn="just">
              <a:lnSpc>
                <a:spcPct val="170000"/>
              </a:lnSpc>
              <a:buNone/>
            </a:pPr>
            <a:r>
              <a:rPr lang="fr-FR" sz="1900" dirty="0">
                <a:latin typeface="Times New Roman" panose="02020603050405020304" pitchFamily="18" charset="0"/>
                <a:cs typeface="Times New Roman" panose="02020603050405020304" pitchFamily="18" charset="0"/>
              </a:rPr>
              <a:t>La cellule est entourée d’une paroi de peptidoglycane plus ou moins perforée, entourée dans certains cas d’une gaine </a:t>
            </a:r>
            <a:r>
              <a:rPr lang="fr-FR" sz="1900" dirty="0" err="1">
                <a:latin typeface="Times New Roman" panose="02020603050405020304" pitchFamily="18" charset="0"/>
                <a:cs typeface="Times New Roman" panose="02020603050405020304" pitchFamily="18" charset="0"/>
              </a:rPr>
              <a:t>supplémentaire.Des</a:t>
            </a:r>
            <a:r>
              <a:rPr lang="fr-FR" sz="1900" dirty="0">
                <a:latin typeface="Times New Roman" panose="02020603050405020304" pitchFamily="18" charset="0"/>
                <a:cs typeface="Times New Roman" panose="02020603050405020304" pitchFamily="18" charset="0"/>
              </a:rPr>
              <a:t> expansions cytoplasmiques appelées pili peuvent exister</a:t>
            </a:r>
            <a:endParaRPr lang="fr-FR" sz="1900" b="1" dirty="0">
              <a:latin typeface="Times New Roman" panose="02020603050405020304" pitchFamily="18" charset="0"/>
              <a:cs typeface="Times New Roman" panose="02020603050405020304" pitchFamily="18" charset="0"/>
            </a:endParaRPr>
          </a:p>
        </p:txBody>
      </p:sp>
      <p:pic>
        <p:nvPicPr>
          <p:cNvPr id="2050" name="Picture 2" descr="undefined">
            <a:extLst>
              <a:ext uri="{FF2B5EF4-FFF2-40B4-BE49-F238E27FC236}">
                <a16:creationId xmlns:a16="http://schemas.microsoft.com/office/drawing/2014/main" id="{FD339C6A-7B20-48F7-9FEB-A5D5E96097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63825"/>
            <a:ext cx="5844209" cy="5925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612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AE58919-7298-446D-87F4-59A4FA5AD7F0}"/>
              </a:ext>
            </a:extLst>
          </p:cNvPr>
          <p:cNvSpPr>
            <a:spLocks noGrp="1"/>
          </p:cNvSpPr>
          <p:nvPr>
            <p:ph idx="1"/>
          </p:nvPr>
        </p:nvSpPr>
        <p:spPr>
          <a:xfrm>
            <a:off x="838200" y="410817"/>
            <a:ext cx="4780722" cy="5766146"/>
          </a:xfrm>
        </p:spPr>
        <p:txBody>
          <a:bodyPr>
            <a:normAutofit/>
          </a:bodyPr>
          <a:lstStyle/>
          <a:p>
            <a:pPr marL="0" indent="0" algn="ctr">
              <a:buNone/>
            </a:pPr>
            <a:endParaRPr lang="fr-FR" sz="2000" b="1" dirty="0">
              <a:latin typeface="Times New Roman" panose="02020603050405020304" pitchFamily="18" charset="0"/>
              <a:cs typeface="Times New Roman" panose="02020603050405020304" pitchFamily="18" charset="0"/>
            </a:endParaRPr>
          </a:p>
          <a:p>
            <a:pPr marL="0" indent="0" algn="ctr">
              <a:buNone/>
            </a:pPr>
            <a:r>
              <a:rPr lang="fr-FR" sz="2000" b="1" dirty="0">
                <a:latin typeface="Times New Roman" panose="02020603050405020304" pitchFamily="18" charset="0"/>
                <a:cs typeface="Times New Roman" panose="02020603050405020304" pitchFamily="18" charset="0"/>
              </a:rPr>
              <a:t>I.1.2.Morphologie des </a:t>
            </a:r>
            <a:r>
              <a:rPr lang="fr-FR" sz="2000" b="1" i="1" dirty="0">
                <a:latin typeface="Times New Roman" panose="02020603050405020304" pitchFamily="18" charset="0"/>
                <a:cs typeface="Times New Roman" panose="02020603050405020304" pitchFamily="18" charset="0"/>
              </a:rPr>
              <a:t>Cyanophytes</a:t>
            </a:r>
          </a:p>
          <a:p>
            <a:pPr algn="just">
              <a:lnSpc>
                <a:spcPct val="150000"/>
              </a:lnSpc>
              <a:buFont typeface="Wingdings" panose="05000000000000000000" pitchFamily="2" charset="2"/>
              <a:buChar char="Ø"/>
            </a:pPr>
            <a:r>
              <a:rPr lang="fr-FR" sz="1900" dirty="0">
                <a:latin typeface="Times New Roman" panose="02020603050405020304" pitchFamily="18" charset="0"/>
                <a:cs typeface="Times New Roman" panose="02020603050405020304" pitchFamily="18" charset="0"/>
              </a:rPr>
              <a:t>unicellulaires solitaires (</a:t>
            </a:r>
            <a:r>
              <a:rPr lang="fr-FR" sz="1900" dirty="0" err="1">
                <a:latin typeface="Times New Roman" panose="02020603050405020304" pitchFamily="18" charset="0"/>
                <a:cs typeface="Times New Roman" panose="02020603050405020304" pitchFamily="18" charset="0"/>
              </a:rPr>
              <a:t>coccoide</a:t>
            </a:r>
            <a:r>
              <a:rPr lang="fr-FR" sz="1900" dirty="0">
                <a:latin typeface="Times New Roman" panose="02020603050405020304" pitchFamily="18" charset="0"/>
                <a:cs typeface="Times New Roman" panose="02020603050405020304" pitchFamily="18" charset="0"/>
              </a:rPr>
              <a:t>)</a:t>
            </a:r>
          </a:p>
          <a:p>
            <a:pPr algn="just">
              <a:lnSpc>
                <a:spcPct val="150000"/>
              </a:lnSpc>
              <a:buFont typeface="Wingdings" panose="05000000000000000000" pitchFamily="2" charset="2"/>
              <a:buChar char="Ø"/>
            </a:pPr>
            <a:r>
              <a:rPr lang="fr-FR" sz="1900" dirty="0">
                <a:latin typeface="Times New Roman" panose="02020603050405020304" pitchFamily="18" charset="0"/>
                <a:cs typeface="Times New Roman" panose="02020603050405020304" pitchFamily="18" charset="0"/>
              </a:rPr>
              <a:t>unicellulaire coloniales informe</a:t>
            </a:r>
          </a:p>
          <a:p>
            <a:pPr algn="just">
              <a:lnSpc>
                <a:spcPct val="150000"/>
              </a:lnSpc>
              <a:buFont typeface="Wingdings" panose="05000000000000000000" pitchFamily="2" charset="2"/>
              <a:buChar char="Ø"/>
            </a:pPr>
            <a:r>
              <a:rPr lang="fr-FR" sz="1900" dirty="0">
                <a:latin typeface="Times New Roman" panose="02020603050405020304" pitchFamily="18" charset="0"/>
                <a:cs typeface="Times New Roman" panose="02020603050405020304" pitchFamily="18" charset="0"/>
              </a:rPr>
              <a:t>filamenteux, le filament est appelé trichome qui peut être simple, ramifié ou présentant des fausses ramifications</a:t>
            </a:r>
          </a:p>
          <a:p>
            <a:pPr algn="just">
              <a:lnSpc>
                <a:spcPct val="150000"/>
              </a:lnSpc>
              <a:buFont typeface="Wingdings" panose="05000000000000000000" pitchFamily="2" charset="2"/>
              <a:buChar char="Ø"/>
            </a:pPr>
            <a:r>
              <a:rPr lang="fr-FR" sz="1900" dirty="0">
                <a:latin typeface="Times New Roman" panose="02020603050405020304" pitchFamily="18" charset="0"/>
                <a:cs typeface="Times New Roman" panose="02020603050405020304" pitchFamily="18" charset="0"/>
              </a:rPr>
              <a:t> Les Cyanophytes possèdent d'autres structures : Les </a:t>
            </a:r>
            <a:r>
              <a:rPr lang="fr-FR" sz="1900" dirty="0" err="1">
                <a:latin typeface="Times New Roman" panose="02020603050405020304" pitchFamily="18" charset="0"/>
                <a:cs typeface="Times New Roman" panose="02020603050405020304" pitchFamily="18" charset="0"/>
              </a:rPr>
              <a:t>hétériocystes</a:t>
            </a:r>
            <a:r>
              <a:rPr lang="fr-FR" sz="1900" dirty="0">
                <a:latin typeface="Times New Roman" panose="02020603050405020304" pitchFamily="18" charset="0"/>
                <a:cs typeface="Times New Roman" panose="02020603050405020304" pitchFamily="18" charset="0"/>
              </a:rPr>
              <a:t> sont des cellules spécialisées dans la fixation de l’azote</a:t>
            </a:r>
          </a:p>
          <a:p>
            <a:endParaRPr lang="fr-FR" sz="1900" dirty="0"/>
          </a:p>
        </p:txBody>
      </p:sp>
      <p:pic>
        <p:nvPicPr>
          <p:cNvPr id="4" name="Image 3" descr="Les Cyanobactéries « Cyanobacteria »">
            <a:extLst>
              <a:ext uri="{FF2B5EF4-FFF2-40B4-BE49-F238E27FC236}">
                <a16:creationId xmlns:a16="http://schemas.microsoft.com/office/drawing/2014/main" id="{E3B46749-F711-491B-9F49-1FE0636DB89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347791" y="440635"/>
            <a:ext cx="5446644" cy="5976730"/>
          </a:xfrm>
          <a:prstGeom prst="rect">
            <a:avLst/>
          </a:prstGeom>
          <a:noFill/>
          <a:ln>
            <a:noFill/>
          </a:ln>
        </p:spPr>
      </p:pic>
    </p:spTree>
    <p:extLst>
      <p:ext uri="{BB962C8B-B14F-4D97-AF65-F5344CB8AC3E}">
        <p14:creationId xmlns:p14="http://schemas.microsoft.com/office/powerpoint/2010/main" val="505307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CCBD2CF-DDED-458B-B6BA-CE51AF8C6031}"/>
              </a:ext>
            </a:extLst>
          </p:cNvPr>
          <p:cNvSpPr>
            <a:spLocks noGrp="1"/>
          </p:cNvSpPr>
          <p:nvPr>
            <p:ph idx="1"/>
          </p:nvPr>
        </p:nvSpPr>
        <p:spPr>
          <a:xfrm>
            <a:off x="838200" y="609600"/>
            <a:ext cx="5774635" cy="5567363"/>
          </a:xfrm>
        </p:spPr>
        <p:txBody>
          <a:bodyPr>
            <a:normAutofit/>
          </a:bodyPr>
          <a:lstStyle/>
          <a:p>
            <a:pPr marL="0" indent="0" algn="ctr">
              <a:buNone/>
            </a:pPr>
            <a:endParaRPr lang="fr-FR" sz="1800" dirty="0">
              <a:latin typeface="Times New Roman" panose="02020603050405020304" pitchFamily="18" charset="0"/>
              <a:cs typeface="Times New Roman" panose="02020603050405020304" pitchFamily="18" charset="0"/>
            </a:endParaRPr>
          </a:p>
          <a:p>
            <a:pPr marL="0" indent="0" algn="ctr">
              <a:buNone/>
            </a:pPr>
            <a:endParaRPr lang="fr-FR" sz="2000" b="1" dirty="0">
              <a:latin typeface="Times New Roman" panose="02020603050405020304" pitchFamily="18" charset="0"/>
              <a:cs typeface="Times New Roman" panose="02020603050405020304" pitchFamily="18" charset="0"/>
            </a:endParaRPr>
          </a:p>
          <a:p>
            <a:pPr marL="0" indent="0" algn="just">
              <a:buNone/>
            </a:pPr>
            <a:r>
              <a:rPr lang="fr-FR" sz="1800" dirty="0">
                <a:latin typeface="Times New Roman" panose="02020603050405020304" pitchFamily="18" charset="0"/>
                <a:cs typeface="Times New Roman" panose="02020603050405020304" pitchFamily="18" charset="0"/>
              </a:rPr>
              <a:t>Trois modèles de cellules peuvent être rencontrés chez les cyanobactéries, à savoir :</a:t>
            </a:r>
          </a:p>
          <a:p>
            <a:pPr marL="0" indent="0" algn="ctr">
              <a:buNone/>
            </a:pPr>
            <a:r>
              <a:rPr lang="fr-FR" sz="1800" b="1" dirty="0">
                <a:latin typeface="Times New Roman" panose="02020603050405020304" pitchFamily="18" charset="0"/>
                <a:cs typeface="Times New Roman" panose="02020603050405020304" pitchFamily="18" charset="0"/>
              </a:rPr>
              <a:t>I.1.2.1.Les cellules végétatives :</a:t>
            </a:r>
          </a:p>
          <a:p>
            <a:pPr marL="0" indent="0">
              <a:lnSpc>
                <a:spcPct val="150000"/>
              </a:lnSpc>
              <a:buNone/>
            </a:pPr>
            <a:r>
              <a:rPr lang="fr-FR" sz="1800" dirty="0">
                <a:latin typeface="Times New Roman" panose="02020603050405020304" pitchFamily="18" charset="0"/>
                <a:cs typeface="Times New Roman" panose="02020603050405020304" pitchFamily="18" charset="0"/>
              </a:rPr>
              <a:t>Les cellules végétatives renferment des vacuoles à gaz (</a:t>
            </a:r>
            <a:r>
              <a:rPr lang="fr-FR" sz="1800" dirty="0" err="1">
                <a:latin typeface="Times New Roman" panose="02020603050405020304" pitchFamily="18" charset="0"/>
                <a:cs typeface="Times New Roman" panose="02020603050405020304" pitchFamily="18" charset="0"/>
              </a:rPr>
              <a:t>aérotope</a:t>
            </a:r>
            <a:r>
              <a:rPr lang="fr-FR" sz="1800" dirty="0">
                <a:latin typeface="Times New Roman" panose="02020603050405020304" pitchFamily="18" charset="0"/>
                <a:cs typeface="Times New Roman" panose="02020603050405020304" pitchFamily="18" charset="0"/>
              </a:rPr>
              <a:t>) très réfringentes (responsables de la flottabilité des thalles qui en possèdent) et de couleur très diverse, conséquence des teneurs respectives en pigments photosynthétiques tels que, la </a:t>
            </a:r>
            <a:r>
              <a:rPr lang="fr-FR" sz="1800" dirty="0" err="1">
                <a:latin typeface="Times New Roman" panose="02020603050405020304" pitchFamily="18" charset="0"/>
                <a:cs typeface="Times New Roman" panose="02020603050405020304" pitchFamily="18" charset="0"/>
              </a:rPr>
              <a:t>chlorophytes</a:t>
            </a:r>
            <a:r>
              <a:rPr lang="fr-FR" sz="1800" dirty="0">
                <a:latin typeface="Times New Roman" panose="02020603050405020304" pitchFamily="18" charset="0"/>
                <a:cs typeface="Times New Roman" panose="02020603050405020304" pitchFamily="18" charset="0"/>
              </a:rPr>
              <a:t> a (vert), la phycocyanines (bleu), la phycoérythrine (rouge) </a:t>
            </a:r>
            <a:endParaRPr lang="fr-FR" sz="1800" b="1" dirty="0">
              <a:latin typeface="Times New Roman" panose="02020603050405020304" pitchFamily="18" charset="0"/>
              <a:cs typeface="Times New Roman" panose="02020603050405020304" pitchFamily="18" charset="0"/>
            </a:endParaRPr>
          </a:p>
          <a:p>
            <a:pPr marL="0" indent="0">
              <a:buNone/>
            </a:pPr>
            <a:endParaRPr lang="fr-FR" sz="1800" dirty="0">
              <a:latin typeface="Times New Roman" panose="02020603050405020304" pitchFamily="18" charset="0"/>
              <a:cs typeface="Times New Roman" panose="02020603050405020304" pitchFamily="18" charset="0"/>
            </a:endParaRPr>
          </a:p>
        </p:txBody>
      </p:sp>
      <p:pic>
        <p:nvPicPr>
          <p:cNvPr id="3074" name="Picture 2" descr="les Cyanobactéries (Algues bleues) - ppt télécharger">
            <a:extLst>
              <a:ext uri="{FF2B5EF4-FFF2-40B4-BE49-F238E27FC236}">
                <a16:creationId xmlns:a16="http://schemas.microsoft.com/office/drawing/2014/main" id="{1C63E721-8E97-48AC-AB0A-66A131C17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4138" y="460513"/>
            <a:ext cx="5155097" cy="5936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937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FEB5189-67F6-4BDA-8160-413DBB35858E}"/>
              </a:ext>
            </a:extLst>
          </p:cNvPr>
          <p:cNvSpPr>
            <a:spLocks noGrp="1"/>
          </p:cNvSpPr>
          <p:nvPr>
            <p:ph idx="1"/>
          </p:nvPr>
        </p:nvSpPr>
        <p:spPr>
          <a:xfrm>
            <a:off x="159026" y="185530"/>
            <a:ext cx="5618922" cy="6672470"/>
          </a:xfrm>
        </p:spPr>
        <p:txBody>
          <a:bodyPr/>
          <a:lstStyle/>
          <a:p>
            <a:pPr marL="0" indent="0" algn="ctr">
              <a:buNone/>
            </a:pPr>
            <a:r>
              <a:rPr lang="fr-FR" sz="2000" b="1" dirty="0">
                <a:latin typeface="Times New Roman" panose="02020603050405020304" pitchFamily="18" charset="0"/>
                <a:cs typeface="Times New Roman" panose="02020603050405020304" pitchFamily="18" charset="0"/>
              </a:rPr>
              <a:t>I.1.2.2. Les </a:t>
            </a:r>
            <a:r>
              <a:rPr lang="fr-FR" sz="2000" b="1" dirty="0" err="1">
                <a:latin typeface="Times New Roman" panose="02020603050405020304" pitchFamily="18" charset="0"/>
                <a:cs typeface="Times New Roman" panose="02020603050405020304" pitchFamily="18" charset="0"/>
              </a:rPr>
              <a:t>hétérocytes</a:t>
            </a:r>
            <a:r>
              <a:rPr lang="fr-FR" sz="2000" b="1" dirty="0">
                <a:latin typeface="Times New Roman" panose="02020603050405020304" pitchFamily="18" charset="0"/>
                <a:cs typeface="Times New Roman" panose="02020603050405020304" pitchFamily="18" charset="0"/>
              </a:rPr>
              <a:t> </a:t>
            </a:r>
            <a:endParaRPr lang="fr-FR" sz="1800" b="1" dirty="0">
              <a:latin typeface="Times New Roman" panose="02020603050405020304" pitchFamily="18" charset="0"/>
              <a:cs typeface="Times New Roman" panose="02020603050405020304" pitchFamily="18" charset="0"/>
            </a:endParaRPr>
          </a:p>
          <a:p>
            <a:pPr marL="0" indent="0" algn="just">
              <a:lnSpc>
                <a:spcPct val="150000"/>
              </a:lnSpc>
              <a:buNone/>
            </a:pPr>
            <a:r>
              <a:rPr lang="fr-FR" sz="1800" dirty="0">
                <a:latin typeface="Times New Roman" panose="02020603050405020304" pitchFamily="18" charset="0"/>
                <a:cs typeface="Times New Roman" panose="02020603050405020304" pitchFamily="18" charset="0"/>
              </a:rPr>
              <a:t>Cellules différentes des autres, faciles à reconnaître grâce à leur paroi épaisse et à leur contenu semblant vide . Leur forme est cylindrique, sphérique, voire conique Les </a:t>
            </a:r>
            <a:r>
              <a:rPr lang="fr-FR" sz="1800" dirty="0" err="1">
                <a:latin typeface="Times New Roman" panose="02020603050405020304" pitchFamily="18" charset="0"/>
                <a:cs typeface="Times New Roman" panose="02020603050405020304" pitchFamily="18" charset="0"/>
              </a:rPr>
              <a:t>hétérocytes</a:t>
            </a:r>
            <a:r>
              <a:rPr lang="fr-FR" sz="1800" dirty="0">
                <a:latin typeface="Times New Roman" panose="02020603050405020304" pitchFamily="18" charset="0"/>
                <a:cs typeface="Times New Roman" panose="02020603050405020304" pitchFamily="18" charset="0"/>
              </a:rPr>
              <a:t> peuvent également se présenter solitaires ou en série . Le principale rôle des </a:t>
            </a:r>
            <a:r>
              <a:rPr lang="fr-FR" sz="1800" dirty="0" err="1">
                <a:latin typeface="Times New Roman" panose="02020603050405020304" pitchFamily="18" charset="0"/>
                <a:cs typeface="Times New Roman" panose="02020603050405020304" pitchFamily="18" charset="0"/>
              </a:rPr>
              <a:t>hétérocytes</a:t>
            </a:r>
            <a:r>
              <a:rPr lang="fr-FR" sz="1800" dirty="0">
                <a:latin typeface="Times New Roman" panose="02020603050405020304" pitchFamily="18" charset="0"/>
                <a:cs typeface="Times New Roman" panose="02020603050405020304" pitchFamily="18" charset="0"/>
              </a:rPr>
              <a:t> est d'assurer la fixation de l'azote atmosphérique, grâce à une enzyme (nitrogénase) pour le transforme en azote assimilable par la cellule</a:t>
            </a:r>
          </a:p>
        </p:txBody>
      </p:sp>
      <p:pic>
        <p:nvPicPr>
          <p:cNvPr id="4098" name="Picture 2" descr="undefined">
            <a:extLst>
              <a:ext uri="{FF2B5EF4-FFF2-40B4-BE49-F238E27FC236}">
                <a16:creationId xmlns:a16="http://schemas.microsoft.com/office/drawing/2014/main" id="{E40A32F1-5BE7-4A07-92CC-EDA0C45F85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1" y="185530"/>
            <a:ext cx="6096000" cy="6467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247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D7B5018-679C-4C3D-816A-01B987D73A3F}"/>
              </a:ext>
            </a:extLst>
          </p:cNvPr>
          <p:cNvSpPr>
            <a:spLocks noGrp="1"/>
          </p:cNvSpPr>
          <p:nvPr>
            <p:ph idx="1"/>
          </p:nvPr>
        </p:nvSpPr>
        <p:spPr>
          <a:xfrm>
            <a:off x="838200" y="571499"/>
            <a:ext cx="5112026" cy="5605464"/>
          </a:xfrm>
        </p:spPr>
        <p:txBody>
          <a:bodyPr>
            <a:normAutofit/>
          </a:bodyPr>
          <a:lstStyle/>
          <a:p>
            <a:pPr marL="0" indent="0" algn="ctr">
              <a:lnSpc>
                <a:spcPct val="150000"/>
              </a:lnSpc>
              <a:buNone/>
            </a:pPr>
            <a:r>
              <a:rPr lang="fr-FR" sz="2400" b="1" dirty="0">
                <a:latin typeface="Times New Roman" panose="02020603050405020304" pitchFamily="18" charset="0"/>
                <a:cs typeface="Times New Roman" panose="02020603050405020304" pitchFamily="18" charset="0"/>
              </a:rPr>
              <a:t>I.1.2.3. Les </a:t>
            </a:r>
            <a:r>
              <a:rPr lang="fr-FR" sz="2400" b="1" dirty="0" err="1">
                <a:latin typeface="Times New Roman" panose="02020603050405020304" pitchFamily="18" charset="0"/>
                <a:cs typeface="Times New Roman" panose="02020603050405020304" pitchFamily="18" charset="0"/>
              </a:rPr>
              <a:t>akinètes</a:t>
            </a:r>
            <a:r>
              <a:rPr lang="fr-FR" sz="2400" b="1" dirty="0">
                <a:latin typeface="Times New Roman" panose="02020603050405020304" pitchFamily="18" charset="0"/>
                <a:cs typeface="Times New Roman" panose="02020603050405020304" pitchFamily="18" charset="0"/>
              </a:rPr>
              <a:t> </a:t>
            </a:r>
          </a:p>
          <a:p>
            <a:pPr marL="0" indent="0" algn="just">
              <a:lnSpc>
                <a:spcPct val="150000"/>
              </a:lnSpc>
              <a:buNone/>
            </a:pPr>
            <a:r>
              <a:rPr lang="fr-FR" sz="1800" dirty="0">
                <a:latin typeface="Times New Roman" panose="02020603050405020304" pitchFamily="18" charset="0"/>
                <a:cs typeface="Times New Roman" panose="02020603050405020304" pitchFamily="18" charset="0"/>
              </a:rPr>
              <a:t>Les </a:t>
            </a:r>
            <a:r>
              <a:rPr lang="fr-FR" sz="1800" dirty="0" err="1">
                <a:latin typeface="Times New Roman" panose="02020603050405020304" pitchFamily="18" charset="0"/>
                <a:cs typeface="Times New Roman" panose="02020603050405020304" pitchFamily="18" charset="0"/>
              </a:rPr>
              <a:t>akinètes</a:t>
            </a:r>
            <a:r>
              <a:rPr lang="fr-FR" sz="1800" dirty="0">
                <a:latin typeface="Times New Roman" panose="02020603050405020304" pitchFamily="18" charset="0"/>
                <a:cs typeface="Times New Roman" panose="02020603050405020304" pitchFamily="18" charset="0"/>
              </a:rPr>
              <a:t> sont des cellules généralement plus grandes. Leur paroi est très épaissie et peut être colorée et ornementée</a:t>
            </a:r>
            <a:r>
              <a:rPr lang="fr-FR" sz="1800" b="1" dirty="0">
                <a:latin typeface="Times New Roman" panose="02020603050405020304" pitchFamily="18" charset="0"/>
                <a:cs typeface="Times New Roman" panose="02020603050405020304" pitchFamily="18" charset="0"/>
              </a:rPr>
              <a:t> </a:t>
            </a:r>
            <a:r>
              <a:rPr lang="fr-FR" sz="1800" dirty="0">
                <a:latin typeface="Times New Roman" panose="02020603050405020304" pitchFamily="18" charset="0"/>
                <a:cs typeface="Times New Roman" panose="02020603050405020304" pitchFamily="18" charset="0"/>
              </a:rPr>
              <a:t>et leur contenu très riche en granules de réserves, les rendent faciles à distinguer. Les </a:t>
            </a:r>
            <a:r>
              <a:rPr lang="fr-FR" sz="1800" dirty="0" err="1">
                <a:latin typeface="Times New Roman" panose="02020603050405020304" pitchFamily="18" charset="0"/>
                <a:cs typeface="Times New Roman" panose="02020603050405020304" pitchFamily="18" charset="0"/>
              </a:rPr>
              <a:t>akinétes</a:t>
            </a:r>
            <a:r>
              <a:rPr lang="fr-FR" sz="1800" dirty="0">
                <a:latin typeface="Times New Roman" panose="02020603050405020304" pitchFamily="18" charset="0"/>
                <a:cs typeface="Times New Roman" panose="02020603050405020304" pitchFamily="18" charset="0"/>
              </a:rPr>
              <a:t> sont résistantes à la chaleur et à la sécheresse, et elles permettent donc à la cyanobactérie de survivre pendant les périodes défavorables</a:t>
            </a:r>
          </a:p>
        </p:txBody>
      </p:sp>
      <p:pic>
        <p:nvPicPr>
          <p:cNvPr id="5122" name="Picture 2" descr="post-20-1264771708.jpg">
            <a:extLst>
              <a:ext uri="{FF2B5EF4-FFF2-40B4-BE49-F238E27FC236}">
                <a16:creationId xmlns:a16="http://schemas.microsoft.com/office/drawing/2014/main" id="{1F31340C-B283-4A37-A97D-2884FCBBD4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7060" y="571499"/>
            <a:ext cx="2869096" cy="588230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hapitre 2 : Les cyanobactéries">
            <a:extLst>
              <a:ext uri="{FF2B5EF4-FFF2-40B4-BE49-F238E27FC236}">
                <a16:creationId xmlns:a16="http://schemas.microsoft.com/office/drawing/2014/main" id="{31395C5D-D19B-400D-B2A2-1F4BC87E7E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6156" y="571499"/>
            <a:ext cx="2281653" cy="571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69519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979</TotalTime>
  <Words>2579</Words>
  <Application>Microsoft Office PowerPoint</Application>
  <PresentationFormat>Grand écran</PresentationFormat>
  <Paragraphs>159</Paragraphs>
  <Slides>33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33</vt:i4>
      </vt:variant>
    </vt:vector>
  </HeadingPairs>
  <TitlesOfParts>
    <vt:vector size="39" baseType="lpstr">
      <vt:lpstr>Arial</vt:lpstr>
      <vt:lpstr>Calibri</vt:lpstr>
      <vt:lpstr>Calibri Light</vt:lpstr>
      <vt:lpstr>Times New Roman</vt:lpstr>
      <vt:lpstr>Wingdings</vt:lpstr>
      <vt:lpstr>Thème Office</vt:lpstr>
      <vt:lpstr>Présentation PowerPoint</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I.2.1.2. Protothalle (nématothalle) : Ce sont des thalles filamenteux ramifiés. Ils peuvent être tubulaires où les cellules se sont associés pour former une structure en tube creux avec une seule couche de cellules (Enterromorpha) ou foliacés où ils dérivent du thalle filamenteux par juxtaposition de cellules pour former une lame repliée sur elle-même, le thalle est ainsi formé de deux couches de cellules pressées les unes contre les autres (Ulva).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SAMIR</dc:creator>
  <cp:lastModifiedBy>SAMIR</cp:lastModifiedBy>
  <cp:revision>74</cp:revision>
  <dcterms:created xsi:type="dcterms:W3CDTF">2024-02-02T12:30:41Z</dcterms:created>
  <dcterms:modified xsi:type="dcterms:W3CDTF">2024-02-12T10:43:10Z</dcterms:modified>
</cp:coreProperties>
</file>