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4" r:id="rId3"/>
    <p:sldId id="269" r:id="rId4"/>
    <p:sldId id="270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B834C-BB9F-7AD0-5CA2-BF0900D09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B83397-C8A9-FD27-24E8-4BEE4EFB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364487-75DF-7D57-0EB8-DD1775650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AD7B4-2CDC-6689-49A9-5F407B30C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3C9B82-2A26-5562-A99B-9578D231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06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3B8BC-73C8-A8B7-8E9C-8FC7B003B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B79E0A-1A69-886E-253C-6F79A34EE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AF0745-61CC-2205-61A9-AAB2D68F0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84142A-E8F5-AFDC-1100-D05F6667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69C669-75CA-D4D9-9AA0-913BA212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09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C3913F1-EED1-37F6-F512-B36157639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202A0F-D6F2-9ECC-7104-6553BB810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164DB7-FF84-1386-047C-27DF26DF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4EE806-2AB2-0188-B188-29B85F8C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D2085E-31CE-E7AF-2B4B-3DBB8CBFB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68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3F5E2B-184B-2BD3-583A-312CFD38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FF83AE-7A66-2C43-7714-6D09C7311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FD955E-59B2-4DEA-A33E-B2639AC2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AD0B77-EC8B-3426-02BE-BCA0AD7AC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0E8ACD-6382-309C-16F4-273A30F16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74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0F452E-00EE-AFFA-FF91-30769910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D7EBE-C74B-E321-8D05-550F8047F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B2389A-73B2-F40B-FD81-BC1DB2A6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A701D7-A452-937F-0520-B65AF9E66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39F25-2D5C-0E47-A753-F7E161FF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46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699FAC-81C3-7E4A-B496-A580B63BF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09923F-239D-18B5-797B-A2015498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42924A-CF09-A8CE-7C14-66ED30C46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6D6B77-DF95-17AF-4730-1E860C1D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73CD70-86F5-5AF9-CD49-0D7F58C87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E6D35F-1AC9-D905-284E-212AE32D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90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A18AFA-347F-C710-F9FB-0874C61F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175E87-A112-9BA0-55DB-D1C37A144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F66F9E-CFC3-96C0-2D30-7E6427797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D1EF7B7-D92F-35BA-59F1-437831933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8957D4-98EA-C8C9-B78B-3B3DE1917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FAFF577-E32D-2A3F-001A-FD7ED684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DA0F963-3292-6B7F-18BC-877459F9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226D44-AFD2-0CA3-B92B-7A0405329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525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132CF-2BA1-06E5-56F8-21D273A54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052DCA-C11D-ABB0-97B2-33CF8D27E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7C6B63-BD8A-6CD2-68B6-BD6843CC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502FF1-D913-CCC3-A76E-C522F6E4C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59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9AEF0E-41D3-B4D0-7D55-EEC1CE66A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9211D50-34B0-DCB5-3ED7-70E3C0C7A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DDABC4-36EB-C61B-1188-8765F8E18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89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D291C-CEB9-D57D-B610-54D9A690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C3CE1B-C631-8385-1DD9-1B4A17631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A0398-1A11-D36B-3D58-095742B7D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DD43F0-9E57-10CD-F604-C216631F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E2C284-0657-0C54-2B09-E1CAF7367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08A295-6FBC-25B5-7117-76513CEB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7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6400E-B2F0-BB2B-698C-6600E056C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78C3A19-1253-1390-5323-8E30258AAC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B9F820-4455-08A9-E989-2C5574D42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46AA7A-3095-C343-47B3-BD126B57F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625B2A-5B7D-1F68-AF2D-27771991E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D98676-093D-8EB5-0C96-21550D62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15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832795-5774-4F9A-6BCB-0A2CDAD8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28703F-4141-6201-1183-229FD0689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E3D2B1-5F77-5B4E-208C-325896D4A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72FE-AC1D-4A7B-B4E7-DE4C2E2F2E8B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72291F-226C-1448-96CD-209D9948FD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EC7DE1-3515-2C48-000E-06EABBC71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C1A5F-0274-4735-8692-3E70B2252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10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EE2C9-44CD-F313-ADC4-0E6F0C36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217" y="2766218"/>
            <a:ext cx="5232952" cy="1325563"/>
          </a:xfrm>
        </p:spPr>
        <p:txBody>
          <a:bodyPr>
            <a:noAutofit/>
          </a:bodyPr>
          <a:lstStyle/>
          <a:p>
            <a:r>
              <a:rPr lang="fr-FR" sz="8800" b="1" dirty="0">
                <a:solidFill>
                  <a:srgbClr val="00B050"/>
                </a:solidFill>
              </a:rPr>
              <a:t>Cours 02</a:t>
            </a:r>
          </a:p>
        </p:txBody>
      </p:sp>
    </p:spTree>
    <p:extLst>
      <p:ext uri="{BB962C8B-B14F-4D97-AF65-F5344CB8AC3E}">
        <p14:creationId xmlns:p14="http://schemas.microsoft.com/office/powerpoint/2010/main" val="169031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5184A7E-B083-F63C-A222-79AE59060DBF}"/>
              </a:ext>
            </a:extLst>
          </p:cNvPr>
          <p:cNvSpPr txBox="1"/>
          <p:nvPr/>
        </p:nvSpPr>
        <p:spPr>
          <a:xfrm>
            <a:off x="583095" y="468153"/>
            <a:ext cx="10734262" cy="5025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Erreurs de mesure et incertitudes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Erreurs de mesure :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Les erreurs de mesure désignent les divergences entre la valeur mesurée et la vraie valeur d'une grandeur. Ces erreurs peuvent être classées en deux catégories principales :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erreurs systématiques: qui résultent de biais ou de déviations constantes.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x-non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L’erreur systématique est égale à la  différence entre la valeur moyenne des mesures m(moy) et la valeur vraie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fr-FR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x-none" sz="1800" u="sng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x-none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m(moy) – m(vrai).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rtl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erreurs aléatoires, qui se produisent de manière aléatoire et affectent la précision des mesures.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x-non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L’erreur aléatoire Er</a:t>
            </a:r>
            <a:r>
              <a:rPr lang="x-none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d’une mesure est alors égale à la différence entre la valeur mesurée et la valeur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moyenne: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x-non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x-none" sz="1800" u="sng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m – m(moy)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rtl="0">
              <a:lnSpc>
                <a:spcPct val="107000"/>
              </a:lnSpc>
              <a:spcAft>
                <a:spcPts val="800"/>
              </a:spcAft>
            </a:pPr>
            <a:endParaRPr lang="fr-FR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Les erreurs de mesure peuvent être dues à divers facteurs, tels que des défauts d'instrumentation, des conditions environnementales changeantes, ou des erreurs humaines lors de la prise de mesure.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16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23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A4FC410-CCC8-00C3-71BB-28BC757DA03F}"/>
              </a:ext>
            </a:extLst>
          </p:cNvPr>
          <p:cNvSpPr txBox="1"/>
          <p:nvPr/>
        </p:nvSpPr>
        <p:spPr>
          <a:xfrm>
            <a:off x="583095" y="3763037"/>
            <a:ext cx="10296939" cy="1971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Réponse :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m(vrai) = 4,52 V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valeur moyenne des mesures obtenue avec le voltmètre :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m(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moy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= (m1 +m2 +m3 +m4)/4 = 4,81 V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L’erreur systématique vaut : 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fr-FR" sz="1800" kern="100" baseline="-25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m(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moy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– m(vrai) = 4,81 – 4,52 = 0,29 V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L’erreur aléatoire sur la mesure m’1 vaut : 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fr-FR" sz="1800" kern="100" baseline="-25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m1-m(</a:t>
            </a:r>
            <a:r>
              <a:rPr lang="fr-F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moy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= 4,76-4,81 = -0,05 V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6C07A8A-A293-049A-B867-9B5FDFA2CA42}"/>
              </a:ext>
            </a:extLst>
          </p:cNvPr>
          <p:cNvSpPr txBox="1"/>
          <p:nvPr/>
        </p:nvSpPr>
        <p:spPr>
          <a:xfrm>
            <a:off x="583095" y="319056"/>
            <a:ext cx="10031896" cy="2769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Exemple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utilise un voltmètre pour mesurer la tension du générateur.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trouve les valeurs suivantes 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FR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4,76 V ; m</a:t>
            </a:r>
            <a:r>
              <a:rPr lang="fr-FR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4,82 V ; m</a:t>
            </a:r>
            <a:r>
              <a:rPr lang="fr-FR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4,89 V ; m</a:t>
            </a:r>
            <a:r>
              <a:rPr lang="fr-FR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4,80 V.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considérant la valeur vrai m(vrai) =4.52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Calculer l’erreur systématique du voltmètre de mauvaise qualité.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Calculer l’erreur aléatoire effectué sur la mesure m’</a:t>
            </a:r>
            <a:r>
              <a:rPr lang="fr-FR" sz="1800" kern="1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CB97C60-C2DC-5F64-A75F-1F02A08DE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426" y="729872"/>
            <a:ext cx="3710608" cy="185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9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5AB9874-2AA3-017C-33C1-A8DB90EBB4C2}"/>
              </a:ext>
            </a:extLst>
          </p:cNvPr>
          <p:cNvSpPr txBox="1"/>
          <p:nvPr/>
        </p:nvSpPr>
        <p:spPr>
          <a:xfrm>
            <a:off x="318051" y="250284"/>
            <a:ext cx="7659757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2.1. </a:t>
            </a:r>
            <a:r>
              <a:rPr lang="fr-FR" sz="2800" b="1" kern="0" dirty="0">
                <a:effectLst/>
                <a:latin typeface="Times New Roman,Bold"/>
                <a:ea typeface="Calibri" panose="020F0502020204030204" pitchFamily="34" charset="0"/>
                <a:cs typeface="Arial" panose="020B0604020202020204" pitchFamily="34" charset="0"/>
              </a:rPr>
              <a:t>Erreurs dues </a:t>
            </a:r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"/>
              </a:rPr>
              <a:t>à</a:t>
            </a:r>
            <a:r>
              <a:rPr lang="fr-FR" sz="2800" b="1" kern="0" dirty="0">
                <a:effectLst/>
                <a:latin typeface="Times New Roman,Bold"/>
                <a:ea typeface="Calibri" panose="020F0502020204030204" pitchFamily="34" charset="0"/>
                <a:cs typeface="Arial" panose="020B0604020202020204" pitchFamily="34" charset="0"/>
              </a:rPr>
              <a:t> l</a:t>
            </a:r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"/>
              </a:rPr>
              <a:t>’</a:t>
            </a:r>
            <a:r>
              <a:rPr lang="fr-FR" sz="2800" b="1" kern="0" dirty="0">
                <a:effectLst/>
                <a:latin typeface="Times New Roman,Bold"/>
                <a:ea typeface="Calibri" panose="020F0502020204030204" pitchFamily="34" charset="0"/>
                <a:cs typeface="Arial" panose="020B0604020202020204" pitchFamily="34" charset="0"/>
              </a:rPr>
              <a:t>appareillage utilis</a:t>
            </a:r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"/>
              </a:rPr>
              <a:t>é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003599-4D40-9D06-E382-F437979A5EFE}"/>
              </a:ext>
            </a:extLst>
          </p:cNvPr>
          <p:cNvSpPr txBox="1"/>
          <p:nvPr/>
        </p:nvSpPr>
        <p:spPr>
          <a:xfrm>
            <a:off x="318051" y="780878"/>
            <a:ext cx="3829878" cy="4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vocabulaire à connaitre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08B7C0F-F0C4-53CD-23C1-8397691510C5}"/>
              </a:ext>
            </a:extLst>
          </p:cNvPr>
          <p:cNvSpPr txBox="1"/>
          <p:nvPr/>
        </p:nvSpPr>
        <p:spPr>
          <a:xfrm>
            <a:off x="318051" y="1274965"/>
            <a:ext cx="11529392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u="sng" dirty="0">
                <a:solidFill>
                  <a:srgbClr val="FF0000"/>
                </a:solidFill>
              </a:rPr>
              <a:t>Le mesurande </a:t>
            </a:r>
            <a:r>
              <a:rPr lang="fr-FR" dirty="0"/>
              <a:t>M est la valeur à mesurer (tension, longueur) </a:t>
            </a:r>
          </a:p>
          <a:p>
            <a:pPr algn="just"/>
            <a:r>
              <a:rPr lang="fr-FR" sz="2400" u="sng" dirty="0">
                <a:solidFill>
                  <a:srgbClr val="FF0000"/>
                </a:solidFill>
              </a:rPr>
              <a:t>Le mesurage </a:t>
            </a:r>
            <a:r>
              <a:rPr lang="fr-FR" dirty="0"/>
              <a:t>est l’opération permettant de déterminer expérimentalement l’intervalle de valeurs à attribuer à la grandeur mesurée</a:t>
            </a:r>
          </a:p>
          <a:p>
            <a:pPr algn="just"/>
            <a:r>
              <a:rPr lang="fr-FR" sz="2400" u="sng" dirty="0">
                <a:solidFill>
                  <a:srgbClr val="FF0000"/>
                </a:solidFill>
              </a:rPr>
              <a:t>La valeur mesurée </a:t>
            </a:r>
            <a:r>
              <a:rPr lang="fr-FR" dirty="0"/>
              <a:t>est la valeur attribuée à un mesurande suite à un mesurage </a:t>
            </a:r>
          </a:p>
          <a:p>
            <a:pPr algn="just"/>
            <a:r>
              <a:rPr lang="fr-FR" sz="2800" u="sng" dirty="0">
                <a:solidFill>
                  <a:srgbClr val="FF0000"/>
                </a:solidFill>
              </a:rPr>
              <a:t>La valeur vraie </a:t>
            </a:r>
            <a:r>
              <a:rPr lang="fr-FR" dirty="0"/>
              <a:t>d’un mesurande est la valeur obtenue si le mesurage était parfait. Mais c’est impossible ! donc la valeur vraie est toujours inconnue (on ne peut donner qu’un encadrement de sa valeur)! </a:t>
            </a:r>
          </a:p>
          <a:p>
            <a:pPr algn="just"/>
            <a:r>
              <a:rPr lang="fr-FR" sz="2400" u="sng" dirty="0">
                <a:solidFill>
                  <a:srgbClr val="FF0000"/>
                </a:solidFill>
              </a:rPr>
              <a:t>L’erreur de mesure </a:t>
            </a:r>
            <a:r>
              <a:rPr lang="fr-FR" dirty="0"/>
              <a:t>est l’écart entre la valeur mesurée et la valeur vraie (en toute rigueur cette erreur est inconnue puisque la valeur vraie est inconnue) 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F87840E-7B58-B962-ED56-97B254C72937}"/>
              </a:ext>
            </a:extLst>
          </p:cNvPr>
          <p:cNvSpPr txBox="1"/>
          <p:nvPr/>
        </p:nvSpPr>
        <p:spPr>
          <a:xfrm>
            <a:off x="159025" y="4132519"/>
            <a:ext cx="1187394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Exemple</a:t>
            </a:r>
            <a:r>
              <a:rPr lang="fr-FR" dirty="0"/>
              <a:t>  Un générateur de tension, délivre une tension continue U = 4,5 V. On mesure une valeur de 4,6 V avec un voltmètre. Définir le mesurande, le mesurage, la valeur mesurée, Si on considère la valeur vraie U = 4,5 V, quelle est l’erreur de mesure ? </a:t>
            </a:r>
            <a:br>
              <a:rPr lang="fr-FR" dirty="0"/>
            </a:br>
            <a:r>
              <a:rPr lang="fr-FR" b="1" dirty="0" err="1"/>
              <a:t>Reponse</a:t>
            </a: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mesurande est la tension électrique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mesurage est l’opération consistant à brancher un voltmètre aux bornes de la pile et de lire la valeur affichée.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valeur mesurée est de 4,6 V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l’erreur de mesure est 4,6-4,5 = 0,1 V Remarque : on ne peut parler que d’estimation de l’erreur de mesure car la valeur vraie est, par définition, inconnue. On distingue deux types d’erreur de mesure :  l’erreur de mesure aléatoire l’erreur de mesure systématique</a:t>
            </a:r>
          </a:p>
        </p:txBody>
      </p:sp>
    </p:spTree>
    <p:extLst>
      <p:ext uri="{BB962C8B-B14F-4D97-AF65-F5344CB8AC3E}">
        <p14:creationId xmlns:p14="http://schemas.microsoft.com/office/powerpoint/2010/main" val="73899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B7E178A-7541-1688-310B-99454B772A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96" y="2358279"/>
            <a:ext cx="7682424" cy="35256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6D7F72F-5296-8A3B-D477-644E870C2610}"/>
              </a:ext>
            </a:extLst>
          </p:cNvPr>
          <p:cNvSpPr txBox="1"/>
          <p:nvPr/>
        </p:nvSpPr>
        <p:spPr>
          <a:xfrm>
            <a:off x="583096" y="6141482"/>
            <a:ext cx="768242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3-3 : Représentation de la fidélité et de la justesse sous forme de cible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B3B6A1A-D89C-2B12-D6B0-1903109FA20F}"/>
              </a:ext>
            </a:extLst>
          </p:cNvPr>
          <p:cNvSpPr txBox="1"/>
          <p:nvPr/>
        </p:nvSpPr>
        <p:spPr>
          <a:xfrm>
            <a:off x="583096" y="342441"/>
            <a:ext cx="9462052" cy="1862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 instrument de mesure permet d'établir une relation entre la valeur 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du mesurande (grandeur faisant l'objet de la mesure) et la valeur lue du résultat de la mesure.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qualité des appareils de mesure peut être caractérisée par :</a:t>
            </a:r>
            <a:endParaRPr lang="fr-FR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la fidélité</a:t>
            </a:r>
          </a:p>
          <a:p>
            <a:r>
              <a:rPr lang="fr-FR" kern="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la justesse</a:t>
            </a:r>
            <a:endParaRPr lang="fr-FR" sz="16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363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A05FB-4BDB-2E86-54EE-DD921503C8B1}"/>
                  </a:ext>
                </a:extLst>
              </p:cNvPr>
              <p:cNvSpPr txBox="1"/>
              <p:nvPr/>
            </p:nvSpPr>
            <p:spPr>
              <a:xfrm>
                <a:off x="477078" y="417464"/>
                <a:ext cx="11237844" cy="56297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On peut en donner les définitions suivantes :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5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2.1.1. Fidélité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Une méthode est fidèle lorsqu’elle donne toujours le même résultat ou des résultats voisins si on la répète sur le même échantillon ... Elle caractérise la dispersion des mesures </a:t>
                </a:r>
                <a:r>
                  <a:rPr lang="fr-FR" sz="18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</a:t>
                </a:r>
                <a:r>
                  <a:rPr lang="fr-FR" sz="1800" i="1" kern="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i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d'une même grandeur. On en définit l'écart type </a:t>
                </a:r>
                <a14:m>
                  <m:oMath xmlns:m="http://schemas.openxmlformats.org/officeDocument/2006/math">
                    <m:r>
                      <a:rPr lang="fr-FR" sz="1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ou la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</m:e>
                      <m:sup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: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fr-FR" sz="1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fr-FR" sz="1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fr-FR" sz="1800" i="1" ker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fr-FR" sz="1800" i="1" kern="0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fr-FR" sz="1800" i="1" kern="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sz="1800" i="1" kern="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  <m:sub>
                                            <m:r>
                                              <a:rPr lang="fr-FR" sz="1800" i="1" kern="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fr-FR" sz="1800" i="1" kern="0"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fr-FR" sz="1800" i="1" kern="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fr-FR" sz="1800" i="1" kern="0"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  <a:cs typeface="Times New Roman" panose="020206030504050203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fr-FR" sz="1800" i="1" kern="0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den>
                        </m:f>
                      </m:e>
                    </m:rad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, Avec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</m:acc>
                    <m:r>
                      <a:rPr lang="fr-FR" sz="1800" i="1" ker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fr-FR" sz="1800" i="1" ker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fr-FR" sz="1800" i="1" kern="0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(moyenne des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)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NB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: La définition de </a:t>
                </a:r>
                <a14:m>
                  <m:oMath xmlns:m="http://schemas.openxmlformats.org/officeDocument/2006/math">
                    <m:r>
                      <a:rPr lang="fr-FR" sz="1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implique un grand nombre de mesures au cours desquelles il convient de s'assurer que le mesurande n'a pas évolué et que l'ambiance est la même.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- </a:t>
                </a: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Répétabilité :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Fidélité sous des conditions de répétabilité (même méthode, même laboratoire, même opérateur, même équipement et pendant un court intervalle de temps)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- </a:t>
                </a: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Reproductibilité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: Fidélité sous des conditions de reproductibilité (même méthode dans différents laboratoires, avec différents opérateurs et utilisant des équipements différents).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NB :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La fidélité doit être étudiée en utilisant des étalons ou des échantillons authentiques homogènes.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A05FB-4BDB-2E86-54EE-DD921503C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78" y="417464"/>
                <a:ext cx="11237844" cy="5629746"/>
              </a:xfrm>
              <a:prstGeom prst="rect">
                <a:avLst/>
              </a:prstGeom>
              <a:blipFill>
                <a:blip r:embed="rId2"/>
                <a:stretch>
                  <a:fillRect l="-434" t="-541" r="-434" b="-6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1315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2669457-B364-ACBA-36F3-09DB95040F27}"/>
              </a:ext>
            </a:extLst>
          </p:cNvPr>
          <p:cNvSpPr txBox="1"/>
          <p:nvPr/>
        </p:nvSpPr>
        <p:spPr>
          <a:xfrm>
            <a:off x="463825" y="246485"/>
            <a:ext cx="8892209" cy="1171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fidélité peut être considérée à deux niveaux :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Répétabilité </a:t>
            </a:r>
            <a:r>
              <a:rPr lang="fr-FR" sz="18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à </a:t>
            </a:r>
            <a:r>
              <a:rPr lang="fr-FR" sz="18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(m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Times New Roman,Italic"/>
                <a:cs typeface="Times New Roman,Italic"/>
              </a:rPr>
              <a:t>ê</a:t>
            </a:r>
            <a:r>
              <a:rPr lang="fr-FR" sz="18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me s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Times New Roman,Italic"/>
                <a:cs typeface="Times New Roman,Italic"/>
              </a:rPr>
              <a:t>é</a:t>
            </a:r>
            <a:r>
              <a:rPr lang="fr-FR" sz="18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rie d</a:t>
            </a:r>
            <a:r>
              <a:rPr lang="en-US" sz="18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’</a:t>
            </a:r>
            <a:r>
              <a:rPr lang="fr-FR" sz="18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analyses)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Reproductibilité </a:t>
            </a:r>
            <a:r>
              <a:rPr lang="fr-FR" sz="18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à 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(opérateur et jour et appareillage différents)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B6CE557-52BF-4999-276B-618A6FA2C2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5" y="1418152"/>
            <a:ext cx="6692349" cy="418751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7729563-B0D1-3713-05C7-1F81BCF4C81D}"/>
              </a:ext>
            </a:extLst>
          </p:cNvPr>
          <p:cNvSpPr txBox="1"/>
          <p:nvPr/>
        </p:nvSpPr>
        <p:spPr>
          <a:xfrm>
            <a:off x="761998" y="5734276"/>
            <a:ext cx="7957931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3-4 : Représentation de la répétabilité et la reproductibilité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129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9107783-A9A6-28F6-E1EE-B81B24734F78}"/>
                  </a:ext>
                </a:extLst>
              </p:cNvPr>
              <p:cNvSpPr txBox="1"/>
              <p:nvPr/>
            </p:nvSpPr>
            <p:spPr>
              <a:xfrm>
                <a:off x="397565" y="498708"/>
                <a:ext cx="9899374" cy="18819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2.1.2. Justesse (exactitude)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Étroitesse d'accord entre le résultat d’une mesure et la valeur attendue (CIBLE ou valeur réputée vraie). Une méthode est réputée juste quand la moyenne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d'un grand nombre de mesures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fr-FR" sz="1800" i="1" ker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est confondue avec la valeur </a:t>
                </a:r>
                <a:r>
                  <a:rPr lang="fr-FR" sz="18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 </a:t>
                </a:r>
                <a:r>
                  <a:rPr lang="fr-FR" sz="1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du mesurande, quelle que soit la dispersion. L'erreur de justesse J est définie par :</a:t>
                </a:r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800" i="1" ker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𝐽</m:t>
                      </m:r>
                      <m:r>
                        <a:rPr lang="fr-FR" sz="1800" i="1" ker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acc>
                        <m:accPr>
                          <m:chr m:val="̅"/>
                          <m:ctrlPr>
                            <a:rPr lang="fr-FR" sz="1800" i="1" ker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1800" i="1" ker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  <m:r>
                        <a:rPr lang="fr-FR" sz="1800" i="1" ker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fr-FR" sz="1800" i="1" ker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𝑋</m:t>
                      </m:r>
                    </m:oMath>
                  </m:oMathPara>
                </a14:m>
                <a:endParaRPr lang="fr-FR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9107783-A9A6-28F6-E1EE-B81B24734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65" y="498708"/>
                <a:ext cx="9899374" cy="1881925"/>
              </a:xfrm>
              <a:prstGeom prst="rect">
                <a:avLst/>
              </a:prstGeom>
              <a:blipFill>
                <a:blip r:embed="rId2"/>
                <a:stretch>
                  <a:fillRect l="-493" t="-1942" r="-5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7539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Grand écran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Symbol</vt:lpstr>
      <vt:lpstr>Times New Roman</vt:lpstr>
      <vt:lpstr>Times New Roman,Bold</vt:lpstr>
      <vt:lpstr>Times New Roman,Italic</vt:lpstr>
      <vt:lpstr>Wingdings</vt:lpstr>
      <vt:lpstr>Thème Office</vt:lpstr>
      <vt:lpstr>Cours 02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02</dc:title>
  <dc:creator>hadef ali</dc:creator>
  <cp:lastModifiedBy>hadef ali</cp:lastModifiedBy>
  <cp:revision>1</cp:revision>
  <dcterms:created xsi:type="dcterms:W3CDTF">2023-12-03T16:24:03Z</dcterms:created>
  <dcterms:modified xsi:type="dcterms:W3CDTF">2023-12-03T16:24:09Z</dcterms:modified>
</cp:coreProperties>
</file>