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4F9A0-6370-4B7A-8237-0F10329AF6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1D7B263-17B6-43DD-B117-B0932B753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FF6D11-9EA1-4F9D-A3B4-D95A5440D044}"/>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40DD411E-CCB0-4467-A643-2978202838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1E08BB-2689-4026-A14D-CAF2F469653B}"/>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103710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215A9-B7AA-4DEA-95AD-F2F70D1120B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AC5D3C-D1E9-4FEC-BC74-2014174EEA9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FE8693-C50F-46CE-A6FA-FDF4C3A70C5A}"/>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3E8AF4C0-739E-4443-A2D2-EC281B8173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FA0589-AD17-481F-9555-2DD0C87A855C}"/>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374265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77D35F-FA1D-4B85-9CD7-C035446D00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F06A039-AFC2-411A-9F4A-C787C2715FF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737B43-7E9A-4B5C-9FA1-D3BC3C4B42BD}"/>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4E608698-8959-4CEF-9B0F-C4FD4D3E4A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62A1CF-4E47-4713-AC7D-1DEBC83BE5CF}"/>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20567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6A12E-3513-409A-9F8C-23020D71B7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7E41C4-0654-406F-81ED-A09738B3BA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1AEE03-BB2A-4B94-9046-B905B3B0A307}"/>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895237FA-8A88-4C95-959B-900A6C7C63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A396F3-40D5-4016-ABB1-B8992CB9C88C}"/>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139772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B79D4-5849-4B0C-B288-1ED492E00B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0AF69CF-F2A1-4914-8ADE-CF0B4396E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9AD5FBD-E62B-4C35-98F5-0CEBBED75DB8}"/>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A1ADAD31-5660-4882-B7AF-E90E945F27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265011-BC6A-4DAF-9EED-E2835A86AF39}"/>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4501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2B435-67AC-4B4F-8E2D-2930F5A95A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048661-7A70-474E-BFBC-D779854E685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E8D3BFD-5078-4984-B460-C5700B1BDC8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37F9B50-253E-4942-BAE0-2BD82D6805C7}"/>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AF90FDB5-6CFE-46A7-A7B9-40317CCFE9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0BAF45-62E6-4E02-A6B0-79BFEDB575F5}"/>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64821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3A176-4CDE-49B1-A980-A69E07D7876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B659A9B-7912-4174-88D6-13CF3CF67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84AE6E3-4232-44C8-B08B-BEE4FB2CCFD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B3134BA-CE19-4848-B465-68C1239CA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C2A8F54-CDF1-48A0-9795-829A01EF1F5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20C0C9-2033-49DB-BCD3-4B8957FFA95E}"/>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8" name="Espace réservé du pied de page 7">
            <a:extLst>
              <a:ext uri="{FF2B5EF4-FFF2-40B4-BE49-F238E27FC236}">
                <a16:creationId xmlns:a16="http://schemas.microsoft.com/office/drawing/2014/main" id="{2D30F7FA-8CE9-4243-A147-61AD72A734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E96DFE-F118-4CD7-BB35-47F5CDD650F9}"/>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154383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622B8-1167-4F50-9062-560A816C5BB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412F71A-42CA-45FC-A912-0CE69C815AA8}"/>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4" name="Espace réservé du pied de page 3">
            <a:extLst>
              <a:ext uri="{FF2B5EF4-FFF2-40B4-BE49-F238E27FC236}">
                <a16:creationId xmlns:a16="http://schemas.microsoft.com/office/drawing/2014/main" id="{5A1075D4-D2A7-4BC8-9605-1961993337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191091-1B33-46A3-9713-B9A221D8BCDB}"/>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95373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AE385A-42DD-45AD-9FBD-A2A473D0E72B}"/>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3" name="Espace réservé du pied de page 2">
            <a:extLst>
              <a:ext uri="{FF2B5EF4-FFF2-40B4-BE49-F238E27FC236}">
                <a16:creationId xmlns:a16="http://schemas.microsoft.com/office/drawing/2014/main" id="{92F1AE64-C46C-426D-945A-E4D7CE72BBE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5FBC78-48F3-4917-A114-BB4FA74798A5}"/>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55075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8A75E-FF5F-40F9-A967-CEBFC2FD38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AC740B5-67B4-4C73-8E89-BAA247C8A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1C81D1-8EEB-4D05-9D05-5119C207D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D937879-A63E-4F18-893D-306B49B51638}"/>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A0A2401D-BB51-4BDD-A00B-D5115D296D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EDFC71-3588-4116-82E4-A747C39CFDD2}"/>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245248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586F0-AE5C-4512-83BE-B5B7FA85A0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85204B-DD70-46F7-BA1D-14913079E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C4C1AA0-7B2E-41B7-BCA5-3A0B6BF1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6CF51BC-B056-4D42-9974-F215B5F89D49}"/>
              </a:ext>
            </a:extLst>
          </p:cNvPr>
          <p:cNvSpPr>
            <a:spLocks noGrp="1"/>
          </p:cNvSpPr>
          <p:nvPr>
            <p:ph type="dt" sz="half" idx="10"/>
          </p:nvPr>
        </p:nvSpPr>
        <p:spPr/>
        <p:txBody>
          <a:bodyPr/>
          <a:lstStyle/>
          <a:p>
            <a:fld id="{6C584092-A260-4937-B084-AABBEAB44E55}"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6950F19C-0BFF-43AD-ACDB-F37554D967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717A96-929E-4C9B-82B1-CE18BE2A7A59}"/>
              </a:ext>
            </a:extLst>
          </p:cNvPr>
          <p:cNvSpPr>
            <a:spLocks noGrp="1"/>
          </p:cNvSpPr>
          <p:nvPr>
            <p:ph type="sldNum" sz="quarter" idx="12"/>
          </p:nvPr>
        </p:nvSpPr>
        <p:spPr/>
        <p:txBody>
          <a:bodyPr/>
          <a:lstStyle/>
          <a:p>
            <a:fld id="{EFFC16A5-24E1-47A3-9FC0-464CDB528491}" type="slidenum">
              <a:rPr lang="fr-FR" smtClean="0"/>
              <a:t>‹N°›</a:t>
            </a:fld>
            <a:endParaRPr lang="fr-FR"/>
          </a:p>
        </p:txBody>
      </p:sp>
    </p:spTree>
    <p:extLst>
      <p:ext uri="{BB962C8B-B14F-4D97-AF65-F5344CB8AC3E}">
        <p14:creationId xmlns:p14="http://schemas.microsoft.com/office/powerpoint/2010/main" val="363723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2AAFF3-0233-4B68-B65D-18DA15FE2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F93D39-901F-45E6-B194-9F7DA27F6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3146A1-2569-4BCC-B7DA-D843BA530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84092-A260-4937-B084-AABBEAB44E55}"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F84B01A4-5C18-468D-A080-9CA23869C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804689A-3631-419E-8205-8C7B4DC2B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C16A5-24E1-47A3-9FC0-464CDB528491}" type="slidenum">
              <a:rPr lang="fr-FR" smtClean="0"/>
              <a:t>‹N°›</a:t>
            </a:fld>
            <a:endParaRPr lang="fr-FR"/>
          </a:p>
        </p:txBody>
      </p:sp>
    </p:spTree>
    <p:extLst>
      <p:ext uri="{BB962C8B-B14F-4D97-AF65-F5344CB8AC3E}">
        <p14:creationId xmlns:p14="http://schemas.microsoft.com/office/powerpoint/2010/main" val="3631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027A179-C1F1-4119-BE7A-0EAD7A4F0E04}"/>
              </a:ext>
            </a:extLst>
          </p:cNvPr>
          <p:cNvSpPr>
            <a:spLocks noGrp="1"/>
          </p:cNvSpPr>
          <p:nvPr>
            <p:ph type="subTitle" idx="1"/>
          </p:nvPr>
        </p:nvSpPr>
        <p:spPr>
          <a:xfrm>
            <a:off x="434340" y="400050"/>
            <a:ext cx="11452860" cy="6195060"/>
          </a:xfrm>
        </p:spPr>
        <p:txBody>
          <a:bodyPr/>
          <a:lstStyle/>
          <a:p>
            <a:endParaRPr lang="fr-FR" b="1" dirty="0"/>
          </a:p>
        </p:txBody>
      </p:sp>
      <p:pic>
        <p:nvPicPr>
          <p:cNvPr id="4" name="Image 3">
            <a:extLst>
              <a:ext uri="{FF2B5EF4-FFF2-40B4-BE49-F238E27FC236}">
                <a16:creationId xmlns:a16="http://schemas.microsoft.com/office/drawing/2014/main" id="{F80EA2C2-261F-4358-BCC4-943868BAED18}"/>
              </a:ext>
            </a:extLst>
          </p:cNvPr>
          <p:cNvPicPr>
            <a:picLocks noChangeAspect="1"/>
          </p:cNvPicPr>
          <p:nvPr/>
        </p:nvPicPr>
        <p:blipFill>
          <a:blip r:embed="rId2"/>
          <a:stretch>
            <a:fillRect/>
          </a:stretch>
        </p:blipFill>
        <p:spPr>
          <a:xfrm>
            <a:off x="537210" y="480060"/>
            <a:ext cx="11220450" cy="6115050"/>
          </a:xfrm>
          <a:prstGeom prst="rect">
            <a:avLst/>
          </a:prstGeom>
        </p:spPr>
      </p:pic>
      <p:sp>
        <p:nvSpPr>
          <p:cNvPr id="5" name="Rectangle 4">
            <a:extLst>
              <a:ext uri="{FF2B5EF4-FFF2-40B4-BE49-F238E27FC236}">
                <a16:creationId xmlns:a16="http://schemas.microsoft.com/office/drawing/2014/main" id="{C830BC7A-EDBB-4AD3-B93D-C4399745A49A}"/>
              </a:ext>
            </a:extLst>
          </p:cNvPr>
          <p:cNvSpPr/>
          <p:nvPr/>
        </p:nvSpPr>
        <p:spPr>
          <a:xfrm>
            <a:off x="3048000" y="2967335"/>
            <a:ext cx="6096000" cy="369332"/>
          </a:xfrm>
          <a:prstGeom prst="rect">
            <a:avLst/>
          </a:prstGeom>
        </p:spPr>
        <p:txBody>
          <a:bodyPr>
            <a:spAutoFit/>
          </a:bodyPr>
          <a:lstStyle/>
          <a:p>
            <a:endParaRPr lang="fr-FR"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BDE7CB4-8803-43DD-B764-123129FE3068}"/>
              </a:ext>
            </a:extLst>
          </p:cNvPr>
          <p:cNvSpPr/>
          <p:nvPr/>
        </p:nvSpPr>
        <p:spPr>
          <a:xfrm>
            <a:off x="2918460" y="1545997"/>
            <a:ext cx="6096000" cy="4154984"/>
          </a:xfrm>
          <a:prstGeom prst="rect">
            <a:avLst/>
          </a:prstGeom>
        </p:spPr>
        <p:txBody>
          <a:bodyPr>
            <a:spAutoFit/>
          </a:bodyPr>
          <a:lstStyle/>
          <a:p>
            <a:pPr algn="ctr">
              <a:lnSpc>
                <a:spcPct val="200000"/>
              </a:lnSpc>
            </a:pPr>
            <a:r>
              <a:rPr lang="fr-FR" sz="4400" b="1" dirty="0">
                <a:solidFill>
                  <a:schemeClr val="bg1"/>
                </a:solidFill>
                <a:latin typeface="Times New Roman" panose="02020603050405020304" pitchFamily="18" charset="0"/>
                <a:cs typeface="Times New Roman" panose="02020603050405020304" pitchFamily="18" charset="0"/>
              </a:rPr>
              <a:t>Module Botanique </a:t>
            </a:r>
          </a:p>
          <a:p>
            <a:pPr algn="ctr">
              <a:lnSpc>
                <a:spcPct val="200000"/>
              </a:lnSpc>
            </a:pPr>
            <a:r>
              <a:rPr lang="fr-FR" sz="4400" b="1" dirty="0">
                <a:solidFill>
                  <a:schemeClr val="bg1"/>
                </a:solidFill>
                <a:latin typeface="Times New Roman" panose="02020603050405020304" pitchFamily="18" charset="0"/>
                <a:cs typeface="Times New Roman" panose="02020603050405020304" pitchFamily="18" charset="0"/>
              </a:rPr>
              <a:t>Chapitre VII</a:t>
            </a:r>
          </a:p>
          <a:p>
            <a:pPr algn="ctr">
              <a:lnSpc>
                <a:spcPct val="200000"/>
              </a:lnSpc>
            </a:pPr>
            <a:r>
              <a:rPr lang="fr-FR" sz="4400" b="1" dirty="0">
                <a:solidFill>
                  <a:schemeClr val="bg1"/>
                </a:solidFill>
                <a:latin typeface="Times New Roman" panose="02020603050405020304" pitchFamily="18" charset="0"/>
                <a:cs typeface="Times New Roman" panose="02020603050405020304" pitchFamily="18" charset="0"/>
              </a:rPr>
              <a:t>Les </a:t>
            </a:r>
            <a:r>
              <a:rPr lang="fr-FR" sz="4400" b="1" dirty="0" err="1">
                <a:solidFill>
                  <a:schemeClr val="bg1"/>
                </a:solidFill>
                <a:latin typeface="Times New Roman" panose="02020603050405020304" pitchFamily="18" charset="0"/>
                <a:cs typeface="Times New Roman" panose="02020603050405020304" pitchFamily="18" charset="0"/>
              </a:rPr>
              <a:t>Pteridophyte</a:t>
            </a:r>
            <a:r>
              <a:rPr lang="fr-FR" sz="4400" b="1" dirty="0">
                <a:solidFill>
                  <a:schemeClr val="bg1"/>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3FD0A699-A15B-4FC8-8645-8C1210DA3B90}"/>
              </a:ext>
            </a:extLst>
          </p:cNvPr>
          <p:cNvSpPr/>
          <p:nvPr/>
        </p:nvSpPr>
        <p:spPr>
          <a:xfrm>
            <a:off x="7689319" y="5778713"/>
            <a:ext cx="3564117" cy="369332"/>
          </a:xfrm>
          <a:prstGeom prst="rect">
            <a:avLst/>
          </a:prstGeom>
        </p:spPr>
        <p:txBody>
          <a:bodyPr wrap="none">
            <a:spAutoFit/>
          </a:bodyPr>
          <a:lstStyle/>
          <a:p>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solidFill>
                <a:schemeClr val="bg1"/>
              </a:solidFill>
            </a:endParaRPr>
          </a:p>
        </p:txBody>
      </p:sp>
    </p:spTree>
    <p:extLst>
      <p:ext uri="{BB962C8B-B14F-4D97-AF65-F5344CB8AC3E}">
        <p14:creationId xmlns:p14="http://schemas.microsoft.com/office/powerpoint/2010/main" val="358431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C1631D7-65DC-4641-9225-578C0FCDEDFD}"/>
              </a:ext>
            </a:extLst>
          </p:cNvPr>
          <p:cNvSpPr>
            <a:spLocks noGrp="1"/>
          </p:cNvSpPr>
          <p:nvPr>
            <p:ph idx="1"/>
          </p:nvPr>
        </p:nvSpPr>
        <p:spPr>
          <a:xfrm>
            <a:off x="838200" y="514350"/>
            <a:ext cx="10515600" cy="5662613"/>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III. Reproduction chez les ptéridophytes et cycle de développement</a:t>
            </a:r>
          </a:p>
          <a:p>
            <a:pPr marL="0" indent="0">
              <a:buNone/>
            </a:pPr>
            <a:r>
              <a:rPr lang="fr-FR" sz="1800" dirty="0">
                <a:latin typeface="Times New Roman" panose="02020603050405020304" pitchFamily="18" charset="0"/>
                <a:cs typeface="Times New Roman" panose="02020603050405020304" pitchFamily="18" charset="0"/>
              </a:rPr>
              <a:t>Les ptéridophytes se multiplient par deux voies sexuée et asexuée,</a:t>
            </a: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la reproduction asexuée se fait essentiellement par fragmentation du rhizome à croissance indéfinie,</a:t>
            </a: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la reproduction sexuée se fait par des spores</a:t>
            </a:r>
            <a:r>
              <a:rPr lang="fr-FR" dirty="0"/>
              <a:t> </a:t>
            </a:r>
            <a:r>
              <a:rPr lang="fr-FR" sz="1800" b="1" dirty="0">
                <a:latin typeface="Times New Roman" panose="02020603050405020304" pitchFamily="18" charset="0"/>
                <a:cs typeface="Times New Roman" panose="02020603050405020304" pitchFamily="18" charset="0"/>
              </a:rPr>
              <a:t>« cycle vital »:</a:t>
            </a:r>
          </a:p>
          <a:p>
            <a:pPr marL="0" indent="0">
              <a:lnSpc>
                <a:spcPct val="150000"/>
              </a:lnSpc>
              <a:buNone/>
            </a:pPr>
            <a:r>
              <a:rPr lang="fr-FR" sz="1800" dirty="0">
                <a:latin typeface="Times New Roman" panose="02020603050405020304" pitchFamily="18" charset="0"/>
                <a:cs typeface="Times New Roman" panose="02020603050405020304" pitchFamily="18" charset="0"/>
              </a:rPr>
              <a:t>Le cycle de développement des ptéridophytes est caractérisé par deux générations bien distinctes (cycle digénétique diplo- haplophasique) avec prédominance de la phase sporophytique (2n) car toujours le gamétophyte demeure discret. Celui-ci sera soit bisexué, soit unisexué mâle ou femelle,</a:t>
            </a:r>
            <a:r>
              <a:rPr lang="fr-FR"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Le sporophyte diploïde constitue la plante feuillée vasculaire, et le gamétophyte haploïde constitue le prothalle porteur de gamètes.</a:t>
            </a:r>
          </a:p>
          <a:p>
            <a:pPr marL="0" indent="0">
              <a:lnSpc>
                <a:spcPct val="150000"/>
              </a:lnSpc>
              <a:buNone/>
            </a:pPr>
            <a:r>
              <a:rPr lang="fr-FR" sz="1800" dirty="0">
                <a:latin typeface="Times New Roman" panose="02020603050405020304" pitchFamily="18" charset="0"/>
                <a:cs typeface="Times New Roman" panose="02020603050405020304" pitchFamily="18" charset="0"/>
              </a:rPr>
              <a:t>Le sporophyte occupe une position dominante ici. Cependant, il convient de souligner que si le gamétophyte demeure microscopique, sans distinction d'organe ni de tissu, il est chlorophyllien et autotrophe, ce qui signifie qu'il est entièrement autonome</a:t>
            </a:r>
            <a:r>
              <a:rPr lang="fr-FR" sz="1800" dirty="0"/>
              <a:t>.</a:t>
            </a:r>
            <a:endParaRPr lang="fr-F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7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2D366F0-CD96-406F-A499-4AE384C08AD4}"/>
              </a:ext>
            </a:extLst>
          </p:cNvPr>
          <p:cNvPicPr>
            <a:picLocks noGrp="1" noChangeAspect="1"/>
          </p:cNvPicPr>
          <p:nvPr>
            <p:ph idx="1"/>
          </p:nvPr>
        </p:nvPicPr>
        <p:blipFill>
          <a:blip r:embed="rId2"/>
          <a:stretch>
            <a:fillRect/>
          </a:stretch>
        </p:blipFill>
        <p:spPr>
          <a:xfrm>
            <a:off x="125730" y="194310"/>
            <a:ext cx="11807190" cy="6435090"/>
          </a:xfrm>
          <a:prstGeom prst="rect">
            <a:avLst/>
          </a:prstGeom>
        </p:spPr>
      </p:pic>
    </p:spTree>
    <p:extLst>
      <p:ext uri="{BB962C8B-B14F-4D97-AF65-F5344CB8AC3E}">
        <p14:creationId xmlns:p14="http://schemas.microsoft.com/office/powerpoint/2010/main" val="277564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89E30F-8BAF-43C8-BAE8-CDAB19C7EDFE}"/>
              </a:ext>
            </a:extLst>
          </p:cNvPr>
          <p:cNvSpPr>
            <a:spLocks noGrp="1"/>
          </p:cNvSpPr>
          <p:nvPr>
            <p:ph idx="1"/>
          </p:nvPr>
        </p:nvSpPr>
        <p:spPr>
          <a:xfrm>
            <a:off x="838200" y="274320"/>
            <a:ext cx="10706100" cy="5902643"/>
          </a:xfrm>
        </p:spPr>
        <p:txBody>
          <a:bodyPr>
            <a:no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La fécondation des ptéridophytes est encore tributaire de l’eau , les spermatozoïdes ciliés et mobiles sont libérés dans le milieu extérieur. La fécondation est de type Oogamie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Plusieurs oosphères sont fécondées mais un seul se développe en un embryon qui reste fixé temporairement sur le prothalle femelle . Cependant, les feuilles fertiles ou </a:t>
            </a:r>
            <a:r>
              <a:rPr lang="fr-FR" sz="1800" dirty="0" err="1">
                <a:latin typeface="Times New Roman" panose="02020603050405020304" pitchFamily="18" charset="0"/>
                <a:cs typeface="Times New Roman" panose="02020603050405020304" pitchFamily="18" charset="0"/>
              </a:rPr>
              <a:t>sporophylles</a:t>
            </a:r>
            <a:r>
              <a:rPr lang="fr-FR" sz="1800" dirty="0">
                <a:latin typeface="Times New Roman" panose="02020603050405020304" pitchFamily="18" charset="0"/>
                <a:cs typeface="Times New Roman" panose="02020603050405020304" pitchFamily="18" charset="0"/>
              </a:rPr>
              <a:t> qui portent les sporanges, siège de la réduction chromatique, montrent d’un groupe à l’autre des tendances vers un groupement qui annonce les Phanérogames. Une fois l'oosphère fécondée, le zygote se développe immédiatement en une jeune plante avec des frondes, un rhizome et des racines</a:t>
            </a:r>
          </a:p>
          <a:p>
            <a:pPr marL="0" indent="0">
              <a:lnSpc>
                <a:spcPct val="170000"/>
              </a:lnSpc>
              <a:buNone/>
            </a:pPr>
            <a:r>
              <a:rPr lang="fr-FR" sz="1800" dirty="0">
                <a:latin typeface="Times New Roman" panose="02020603050405020304" pitchFamily="18" charset="0"/>
                <a:cs typeface="Times New Roman" panose="02020603050405020304" pitchFamily="18" charset="0"/>
              </a:rPr>
              <a:t> La spore, libérée  dans la nature, germe pour donner un prothalle. Sur ce dernier vont se former les organes sexuels donnant des gamètes. Les anthérozoïdes  nagent jusqu’aux archégones  toujours attachées au prothalle et donnent un zygote diploïde qui va aboutir à la formation d’un jeune sporophyte. La jeune plante feuillée sporophyte peut vivre en parasite pendant un certain temps sur le prothalle; puis  elle acquiert son autonomie en développement ses propres racines. Sur les feuilles du sporophyte vont se former des sporanges au sein desquels il va y avoir production de spores haploïdes.</a:t>
            </a:r>
            <a:r>
              <a:rPr lang="fr-FR" dirty="0"/>
              <a:t> </a:t>
            </a:r>
            <a:r>
              <a:rPr lang="fr-FR" sz="1800" dirty="0">
                <a:latin typeface="Times New Roman" panose="02020603050405020304" pitchFamily="18" charset="0"/>
                <a:cs typeface="Times New Roman" panose="02020603050405020304" pitchFamily="18" charset="0"/>
              </a:rPr>
              <a:t>Ces spores seront libérées pour recommencer le cycle</a:t>
            </a:r>
          </a:p>
        </p:txBody>
      </p:sp>
    </p:spTree>
    <p:extLst>
      <p:ext uri="{BB962C8B-B14F-4D97-AF65-F5344CB8AC3E}">
        <p14:creationId xmlns:p14="http://schemas.microsoft.com/office/powerpoint/2010/main" val="282302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3742533-1D8C-4BE6-B5A3-35B8C41259E9}"/>
              </a:ext>
            </a:extLst>
          </p:cNvPr>
          <p:cNvPicPr>
            <a:picLocks noGrp="1" noChangeAspect="1"/>
          </p:cNvPicPr>
          <p:nvPr>
            <p:ph idx="1"/>
          </p:nvPr>
        </p:nvPicPr>
        <p:blipFill>
          <a:blip r:embed="rId2"/>
          <a:stretch>
            <a:fillRect/>
          </a:stretch>
        </p:blipFill>
        <p:spPr>
          <a:xfrm>
            <a:off x="491490" y="514350"/>
            <a:ext cx="11407140" cy="5977890"/>
          </a:xfrm>
          <a:prstGeom prst="rect">
            <a:avLst/>
          </a:prstGeom>
        </p:spPr>
      </p:pic>
    </p:spTree>
    <p:extLst>
      <p:ext uri="{BB962C8B-B14F-4D97-AF65-F5344CB8AC3E}">
        <p14:creationId xmlns:p14="http://schemas.microsoft.com/office/powerpoint/2010/main" val="91000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91A97CB3-787C-4F8E-8D06-69BB770F4758}"/>
              </a:ext>
            </a:extLst>
          </p:cNvPr>
          <p:cNvPicPr>
            <a:picLocks noGrp="1" noChangeAspect="1"/>
          </p:cNvPicPr>
          <p:nvPr>
            <p:ph idx="1"/>
          </p:nvPr>
        </p:nvPicPr>
        <p:blipFill>
          <a:blip r:embed="rId2"/>
          <a:stretch>
            <a:fillRect/>
          </a:stretch>
        </p:blipFill>
        <p:spPr>
          <a:xfrm>
            <a:off x="148590" y="205740"/>
            <a:ext cx="11852910" cy="6389370"/>
          </a:xfrm>
          <a:prstGeom prst="rect">
            <a:avLst/>
          </a:prstGeom>
        </p:spPr>
      </p:pic>
    </p:spTree>
    <p:extLst>
      <p:ext uri="{BB962C8B-B14F-4D97-AF65-F5344CB8AC3E}">
        <p14:creationId xmlns:p14="http://schemas.microsoft.com/office/powerpoint/2010/main" val="1010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D5A9A0-FAD2-4A1F-8BE2-A979EB4A3BCB}"/>
              </a:ext>
            </a:extLst>
          </p:cNvPr>
          <p:cNvSpPr>
            <a:spLocks noGrp="1"/>
          </p:cNvSpPr>
          <p:nvPr>
            <p:ph idx="1"/>
          </p:nvPr>
        </p:nvSpPr>
        <p:spPr>
          <a:xfrm>
            <a:off x="411480" y="114300"/>
            <a:ext cx="11551920" cy="6435090"/>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IV. Classification des Ptéridophytes</a:t>
            </a:r>
          </a:p>
          <a:p>
            <a:pPr marL="0" indent="0">
              <a:buNone/>
            </a:pPr>
            <a:r>
              <a:rPr lang="fr-FR" sz="1800" b="1" dirty="0">
                <a:latin typeface="Times New Roman" panose="02020603050405020304" pitchFamily="18" charset="0"/>
                <a:cs typeface="Times New Roman" panose="02020603050405020304" pitchFamily="18" charset="0"/>
              </a:rPr>
              <a:t>Tableau  : Classification des Ptéridophytes</a:t>
            </a:r>
          </a:p>
          <a:p>
            <a:pPr marL="0" indent="0">
              <a:buNone/>
            </a:pPr>
            <a:endParaRPr lang="fr-FR" sz="2000" b="1" dirty="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D86015EA-EF1F-4984-9BCA-09F899E6DEAB}"/>
              </a:ext>
            </a:extLst>
          </p:cNvPr>
          <p:cNvPicPr>
            <a:picLocks noChangeAspect="1"/>
          </p:cNvPicPr>
          <p:nvPr/>
        </p:nvPicPr>
        <p:blipFill>
          <a:blip r:embed="rId2"/>
          <a:stretch>
            <a:fillRect/>
          </a:stretch>
        </p:blipFill>
        <p:spPr>
          <a:xfrm>
            <a:off x="228600" y="795337"/>
            <a:ext cx="11772900" cy="5754053"/>
          </a:xfrm>
          <a:prstGeom prst="rect">
            <a:avLst/>
          </a:prstGeom>
        </p:spPr>
      </p:pic>
    </p:spTree>
    <p:extLst>
      <p:ext uri="{BB962C8B-B14F-4D97-AF65-F5344CB8AC3E}">
        <p14:creationId xmlns:p14="http://schemas.microsoft.com/office/powerpoint/2010/main" val="83481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143382-7137-4893-B7FB-418F4656830B}"/>
              </a:ext>
            </a:extLst>
          </p:cNvPr>
          <p:cNvSpPr>
            <a:spLocks noGrp="1"/>
          </p:cNvSpPr>
          <p:nvPr>
            <p:ph idx="1"/>
          </p:nvPr>
        </p:nvSpPr>
        <p:spPr>
          <a:xfrm>
            <a:off x="838200" y="496711"/>
            <a:ext cx="10515600" cy="5680252"/>
          </a:xfrm>
        </p:spPr>
        <p:txBody>
          <a:bodyPr/>
          <a:lstStyle/>
          <a:p>
            <a:pPr marL="0" indent="0">
              <a:lnSpc>
                <a:spcPct val="150000"/>
              </a:lnSpc>
              <a:buNone/>
            </a:pPr>
            <a:r>
              <a:rPr lang="fr-FR" sz="1800">
                <a:latin typeface="Times New Roman" panose="02020603050405020304" pitchFamily="18" charset="0"/>
                <a:cs typeface="Times New Roman" panose="02020603050405020304" pitchFamily="18" charset="0"/>
              </a:rPr>
              <a:t>                                                                                  </a:t>
            </a:r>
            <a:r>
              <a:rPr lang="fr-FR" altLang="fr-FR" sz="2000" b="1">
                <a:latin typeface="Times New Roman" panose="02020603050405020304" pitchFamily="18" charset="0"/>
                <a:cs typeface="Times New Roman" panose="02020603050405020304" pitchFamily="18" charset="0"/>
              </a:rPr>
              <a:t>Références </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Kenrick</a:t>
            </a:r>
            <a:r>
              <a:rPr lang="fr-FR" sz="1800" dirty="0">
                <a:latin typeface="Times New Roman" panose="02020603050405020304" pitchFamily="18" charset="0"/>
                <a:cs typeface="Times New Roman" panose="02020603050405020304" pitchFamily="18" charset="0"/>
              </a:rPr>
              <a:t>, P. et Crane, PR (1997). L'origine et la diversification précoce des plantes terrestres : une étude cladistique. Presse de la </a:t>
            </a:r>
            <a:r>
              <a:rPr lang="fr-FR" sz="1800" dirty="0" err="1">
                <a:latin typeface="Times New Roman" panose="02020603050405020304" pitchFamily="18" charset="0"/>
                <a:cs typeface="Times New Roman" panose="02020603050405020304" pitchFamily="18" charset="0"/>
              </a:rPr>
              <a:t>Smithsonian</a:t>
            </a:r>
            <a:r>
              <a:rPr lang="fr-FR" sz="1800" dirty="0">
                <a:latin typeface="Times New Roman" panose="02020603050405020304" pitchFamily="18" charset="0"/>
                <a:cs typeface="Times New Roman" panose="02020603050405020304" pitchFamily="18" charset="0"/>
              </a:rPr>
              <a:t> Institution, Washington DC</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Pryer</a:t>
            </a:r>
            <a:r>
              <a:rPr lang="fr-FR" sz="1800" dirty="0">
                <a:latin typeface="Times New Roman" panose="02020603050405020304" pitchFamily="18" charset="0"/>
                <a:cs typeface="Times New Roman" panose="02020603050405020304" pitchFamily="18" charset="0"/>
              </a:rPr>
              <a:t>, KM, Schneider, H., Smith, AR et al. (2001). Les prêles et les fougères constituent un groupe monophylétique et les plus proches parents vivants des plantes à graines. Nature, 409, 618-622.</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Rothwell</a:t>
            </a:r>
            <a:r>
              <a:rPr lang="fr-FR" sz="1800" dirty="0">
                <a:latin typeface="Times New Roman" panose="02020603050405020304" pitchFamily="18" charset="0"/>
                <a:cs typeface="Times New Roman" panose="02020603050405020304" pitchFamily="18" charset="0"/>
              </a:rPr>
              <a:t>, GW et </a:t>
            </a:r>
            <a:r>
              <a:rPr lang="fr-FR" sz="1800" dirty="0" err="1">
                <a:latin typeface="Times New Roman" panose="02020603050405020304" pitchFamily="18" charset="0"/>
                <a:cs typeface="Times New Roman" panose="02020603050405020304" pitchFamily="18" charset="0"/>
              </a:rPr>
              <a:t>Stockey</a:t>
            </a:r>
            <a:r>
              <a:rPr lang="fr-FR" sz="1800" dirty="0">
                <a:latin typeface="Times New Roman" panose="02020603050405020304" pitchFamily="18" charset="0"/>
                <a:cs typeface="Times New Roman" panose="02020603050405020304" pitchFamily="18" charset="0"/>
              </a:rPr>
              <a:t>, RA (2008). Phylogénie et évolution chez les Ptéridophytes. Preuve paléobotanique. Dans : </a:t>
            </a:r>
            <a:r>
              <a:rPr lang="fr-FR" sz="1800" dirty="0" err="1">
                <a:latin typeface="Times New Roman" panose="02020603050405020304" pitchFamily="18" charset="0"/>
                <a:cs typeface="Times New Roman" panose="02020603050405020304" pitchFamily="18" charset="0"/>
              </a:rPr>
              <a:t>Ranker</a:t>
            </a:r>
            <a:r>
              <a:rPr lang="fr-FR" sz="1800" dirty="0">
                <a:latin typeface="Times New Roman" panose="02020603050405020304" pitchFamily="18" charset="0"/>
                <a:cs typeface="Times New Roman" panose="02020603050405020304" pitchFamily="18" charset="0"/>
              </a:rPr>
              <a:t>, TA &amp; </a:t>
            </a:r>
            <a:r>
              <a:rPr lang="fr-FR" sz="1800" dirty="0" err="1">
                <a:latin typeface="Times New Roman" panose="02020603050405020304" pitchFamily="18" charset="0"/>
                <a:cs typeface="Times New Roman" panose="02020603050405020304" pitchFamily="18" charset="0"/>
              </a:rPr>
              <a:t>Haufler</a:t>
            </a:r>
            <a:r>
              <a:rPr lang="fr-FR" sz="1800" dirty="0">
                <a:latin typeface="Times New Roman" panose="02020603050405020304" pitchFamily="18" charset="0"/>
                <a:cs typeface="Times New Roman" panose="02020603050405020304" pitchFamily="18" charset="0"/>
              </a:rPr>
              <a:t>, CH (éd.). Biologie et évolution des fougères et des lycophytes. La presse de l'</a:t>
            </a:r>
            <a:r>
              <a:rPr lang="fr-FR" sz="1800" dirty="0" err="1">
                <a:latin typeface="Times New Roman" panose="02020603050405020304" pitchFamily="18" charset="0"/>
                <a:cs typeface="Times New Roman" panose="02020603050405020304" pitchFamily="18" charset="0"/>
              </a:rPr>
              <a:t>Universite</a:t>
            </a:r>
            <a:r>
              <a:rPr lang="fr-FR" sz="1800" dirty="0">
                <a:latin typeface="Times New Roman" panose="02020603050405020304" pitchFamily="18" charset="0"/>
                <a:cs typeface="Times New Roman" panose="02020603050405020304" pitchFamily="18" charset="0"/>
              </a:rPr>
              <a:t> de Cambridge.</a:t>
            </a:r>
          </a:p>
          <a:p>
            <a:endParaRPr lang="fr-FR" dirty="0"/>
          </a:p>
        </p:txBody>
      </p:sp>
    </p:spTree>
    <p:extLst>
      <p:ext uri="{BB962C8B-B14F-4D97-AF65-F5344CB8AC3E}">
        <p14:creationId xmlns:p14="http://schemas.microsoft.com/office/powerpoint/2010/main" val="171049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9989BB-8E9B-4F73-B8AC-29FF93C4A154}"/>
              </a:ext>
            </a:extLst>
          </p:cNvPr>
          <p:cNvSpPr>
            <a:spLocks noGrp="1"/>
          </p:cNvSpPr>
          <p:nvPr>
            <p:ph idx="1"/>
          </p:nvPr>
        </p:nvSpPr>
        <p:spPr>
          <a:xfrm>
            <a:off x="377190" y="388620"/>
            <a:ext cx="11109960" cy="621792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Introduction : Qu’est-ce qu’une plante vasculaire </a:t>
            </a:r>
          </a:p>
          <a:p>
            <a:pPr marL="0" indent="0">
              <a:lnSpc>
                <a:spcPct val="150000"/>
              </a:lnSpc>
              <a:buNone/>
            </a:pPr>
            <a:r>
              <a:rPr lang="fr-FR" sz="1800" dirty="0">
                <a:latin typeface="Times New Roman" panose="02020603050405020304" pitchFamily="18" charset="0"/>
                <a:cs typeface="Times New Roman" panose="02020603050405020304" pitchFamily="18" charset="0"/>
              </a:rPr>
              <a:t>Les Ptéridophytes sont des végétaux chlorophylliens </a:t>
            </a:r>
            <a:r>
              <a:rPr lang="fr-FR" sz="1800" b="1" dirty="0">
                <a:latin typeface="Times New Roman" panose="02020603050405020304" pitchFamily="18" charset="0"/>
                <a:cs typeface="Times New Roman" panose="02020603050405020304" pitchFamily="18" charset="0"/>
              </a:rPr>
              <a:t>pourvus de tiges, feuilles et vraies racines </a:t>
            </a:r>
            <a:r>
              <a:rPr lang="fr-FR" sz="1800" dirty="0">
                <a:latin typeface="Times New Roman" panose="02020603050405020304" pitchFamily="18" charset="0"/>
                <a:cs typeface="Times New Roman" panose="02020603050405020304" pitchFamily="18" charset="0"/>
              </a:rPr>
              <a:t>(Cormophytes) et d’un appareil conducteur (système vasculaire). Ils sont ainsi les premières plantes vasculaires ou </a:t>
            </a:r>
            <a:r>
              <a:rPr lang="fr-FR" sz="1800" b="1" dirty="0">
                <a:latin typeface="Times New Roman" panose="02020603050405020304" pitchFamily="18" charset="0"/>
                <a:cs typeface="Times New Roman" panose="02020603050405020304" pitchFamily="18" charset="0"/>
              </a:rPr>
              <a:t>«Trachéophytes», </a:t>
            </a:r>
            <a:r>
              <a:rPr lang="fr-FR" sz="1800" dirty="0">
                <a:latin typeface="Times New Roman" panose="02020603050405020304" pitchFamily="18" charset="0"/>
                <a:cs typeface="Times New Roman" panose="02020603050405020304" pitchFamily="18" charset="0"/>
              </a:rPr>
              <a:t>elles possèdent de véritables vaisseaux (phloème et xylème avec éléments lignifiés typiques : les trachéides à ponctuations scalariformes).Les Ptéridophytes, tout comme les Bryophytes, sont des cryptogames car ils se reproduisent par  des spores.</a:t>
            </a:r>
          </a:p>
          <a:p>
            <a:pPr marL="0" indent="0">
              <a:lnSpc>
                <a:spcPct val="150000"/>
              </a:lnSpc>
              <a:buNone/>
            </a:pPr>
            <a:r>
              <a:rPr lang="fr-FR" sz="1800" dirty="0">
                <a:latin typeface="Times New Roman" panose="02020603050405020304" pitchFamily="18" charset="0"/>
                <a:cs typeface="Times New Roman" panose="02020603050405020304" pitchFamily="18" charset="0"/>
              </a:rPr>
              <a:t>Ils ne possèdent pas de fleurs, ce qui les empêche de se reproduire par des graines. De plus, les appareils reproducteurs restent peu visibles, ce qui les rend des Cryptogames Vasculaires</a:t>
            </a:r>
          </a:p>
          <a:p>
            <a:pPr marL="0" indent="0">
              <a:lnSpc>
                <a:spcPct val="150000"/>
              </a:lnSpc>
              <a:buNone/>
            </a:pPr>
            <a:r>
              <a:rPr lang="fr-FR" sz="1800" dirty="0">
                <a:latin typeface="Times New Roman" panose="02020603050405020304" pitchFamily="18" charset="0"/>
                <a:cs typeface="Times New Roman" panose="02020603050405020304" pitchFamily="18" charset="0"/>
              </a:rPr>
              <a:t>Les Ptéridophytes se distinguent par leur appareil végétatif plus distinct et adapté à la vie aérienne par rapport aux Bryophytes. En règle générale, ces plantes sont des herbes qui résident dans les biotopes humides et ombragés des forêts, et peuvent évoluer vers des formes arborescentes (fougères arborescentes) ou des épiphytes.</a:t>
            </a:r>
          </a:p>
        </p:txBody>
      </p:sp>
    </p:spTree>
    <p:extLst>
      <p:ext uri="{BB962C8B-B14F-4D97-AF65-F5344CB8AC3E}">
        <p14:creationId xmlns:p14="http://schemas.microsoft.com/office/powerpoint/2010/main" val="299292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28D329-B5C1-4279-8DC4-89637F3D4379}"/>
              </a:ext>
            </a:extLst>
          </p:cNvPr>
          <p:cNvSpPr>
            <a:spLocks noGrp="1"/>
          </p:cNvSpPr>
          <p:nvPr>
            <p:ph idx="1"/>
          </p:nvPr>
        </p:nvSpPr>
        <p:spPr>
          <a:xfrm>
            <a:off x="838200" y="194311"/>
            <a:ext cx="10580370" cy="3050023"/>
          </a:xfrm>
        </p:spPr>
        <p:txBody>
          <a:bodyPr>
            <a:normAutofit lnSpcReduction="10000"/>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Les ptéridophytes constituent un ensemble de lignées (groupes monophylétiques) ayant des niveaux de complexités comparables. les formes actuelles se répartissent en 4 groupes  distinct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Les </a:t>
            </a:r>
            <a:r>
              <a:rPr lang="fr-FR" sz="1800" dirty="0" err="1">
                <a:latin typeface="Times New Roman" panose="02020603050405020304" pitchFamily="18" charset="0"/>
                <a:cs typeface="Times New Roman" panose="02020603050405020304" pitchFamily="18" charset="0"/>
              </a:rPr>
              <a:t>Filicophytes</a:t>
            </a:r>
            <a:r>
              <a:rPr lang="fr-FR" sz="1800" dirty="0">
                <a:latin typeface="Times New Roman" panose="02020603050405020304" pitchFamily="18" charset="0"/>
                <a:cs typeface="Times New Roman" panose="02020603050405020304" pitchFamily="18" charset="0"/>
              </a:rPr>
              <a:t> (fougère)</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Les Lycophytes (ptéridophytes)</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Les </a:t>
            </a:r>
            <a:r>
              <a:rPr lang="fr-FR" sz="1800" dirty="0" err="1">
                <a:latin typeface="Times New Roman" panose="02020603050405020304" pitchFamily="18" charset="0"/>
                <a:cs typeface="Times New Roman" panose="02020603050405020304" pitchFamily="18" charset="0"/>
              </a:rPr>
              <a:t>Sphénophytes</a:t>
            </a:r>
            <a:r>
              <a:rPr lang="fr-FR" sz="1800" dirty="0">
                <a:latin typeface="Times New Roman" panose="02020603050405020304" pitchFamily="18" charset="0"/>
                <a:cs typeface="Times New Roman" panose="02020603050405020304" pitchFamily="18" charset="0"/>
              </a:rPr>
              <a:t> (prêle)</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Les </a:t>
            </a:r>
            <a:r>
              <a:rPr lang="fr-FR" sz="1800" dirty="0" err="1">
                <a:latin typeface="Times New Roman" panose="02020603050405020304" pitchFamily="18" charset="0"/>
                <a:cs typeface="Times New Roman" panose="02020603050405020304" pitchFamily="18" charset="0"/>
              </a:rPr>
              <a:t>Psilophyte</a:t>
            </a:r>
            <a:endParaRPr lang="fr-FR" sz="1800" dirty="0">
              <a:latin typeface="Times New Roman" panose="02020603050405020304" pitchFamily="18"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A3DB2691-7222-4BFE-B976-C28EB957BDB1}"/>
              </a:ext>
            </a:extLst>
          </p:cNvPr>
          <p:cNvPicPr>
            <a:picLocks noChangeAspect="1"/>
          </p:cNvPicPr>
          <p:nvPr/>
        </p:nvPicPr>
        <p:blipFill>
          <a:blip r:embed="rId2"/>
          <a:stretch>
            <a:fillRect/>
          </a:stretch>
        </p:blipFill>
        <p:spPr>
          <a:xfrm>
            <a:off x="773430" y="3607117"/>
            <a:ext cx="10130790" cy="2295525"/>
          </a:xfrm>
          <a:prstGeom prst="rect">
            <a:avLst/>
          </a:prstGeom>
        </p:spPr>
      </p:pic>
      <p:sp>
        <p:nvSpPr>
          <p:cNvPr id="6" name="Rectangle 5">
            <a:extLst>
              <a:ext uri="{FF2B5EF4-FFF2-40B4-BE49-F238E27FC236}">
                <a16:creationId xmlns:a16="http://schemas.microsoft.com/office/drawing/2014/main" id="{B689481E-8392-4913-8660-C50105ACE917}"/>
              </a:ext>
            </a:extLst>
          </p:cNvPr>
          <p:cNvSpPr/>
          <p:nvPr/>
        </p:nvSpPr>
        <p:spPr>
          <a:xfrm>
            <a:off x="3815919" y="5946576"/>
            <a:ext cx="4128053"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Position systématique des Ptéridophytes</a:t>
            </a:r>
          </a:p>
        </p:txBody>
      </p:sp>
    </p:spTree>
    <p:extLst>
      <p:ext uri="{BB962C8B-B14F-4D97-AF65-F5344CB8AC3E}">
        <p14:creationId xmlns:p14="http://schemas.microsoft.com/office/powerpoint/2010/main" val="229751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802A235-240D-4EFA-B0FB-1F1824793A71}"/>
              </a:ext>
            </a:extLst>
          </p:cNvPr>
          <p:cNvPicPr>
            <a:picLocks noGrp="1" noChangeAspect="1"/>
          </p:cNvPicPr>
          <p:nvPr>
            <p:ph idx="1"/>
          </p:nvPr>
        </p:nvPicPr>
        <p:blipFill>
          <a:blip r:embed="rId2"/>
          <a:stretch>
            <a:fillRect/>
          </a:stretch>
        </p:blipFill>
        <p:spPr>
          <a:xfrm>
            <a:off x="1085849" y="582930"/>
            <a:ext cx="9692640" cy="5376863"/>
          </a:xfrm>
          <a:prstGeom prst="rect">
            <a:avLst/>
          </a:prstGeom>
        </p:spPr>
      </p:pic>
      <p:sp>
        <p:nvSpPr>
          <p:cNvPr id="5" name="Rectangle 4">
            <a:extLst>
              <a:ext uri="{FF2B5EF4-FFF2-40B4-BE49-F238E27FC236}">
                <a16:creationId xmlns:a16="http://schemas.microsoft.com/office/drawing/2014/main" id="{EBBF195B-CFDF-4A87-884B-2BBD98AF32F8}"/>
              </a:ext>
            </a:extLst>
          </p:cNvPr>
          <p:cNvSpPr/>
          <p:nvPr/>
        </p:nvSpPr>
        <p:spPr>
          <a:xfrm>
            <a:off x="4380655" y="6176963"/>
            <a:ext cx="3554371" cy="446276"/>
          </a:xfrm>
          <a:prstGeom prst="rect">
            <a:avLst/>
          </a:prstGeom>
        </p:spPr>
        <p:txBody>
          <a:bodyPr wrap="none">
            <a:spAutoFit/>
          </a:bodyPr>
          <a:lstStyle/>
          <a:p>
            <a:pPr>
              <a:lnSpc>
                <a:spcPct val="115000"/>
              </a:lnSpc>
              <a:spcAft>
                <a:spcPts val="1000"/>
              </a:spcAft>
            </a:pPr>
            <a:r>
              <a:rPr lang="fr-FR" sz="2000" b="1" dirty="0">
                <a:latin typeface="Times New Roman" panose="02020603050405020304" pitchFamily="18" charset="0"/>
                <a:ea typeface="Calibri" panose="020F0502020204030204" pitchFamily="34" charset="0"/>
                <a:cs typeface="Times New Roman" panose="02020603050405020304" pitchFamily="18" charset="0"/>
              </a:rPr>
              <a:t>Aspect générale d’une fougère </a:t>
            </a:r>
          </a:p>
        </p:txBody>
      </p:sp>
    </p:spTree>
    <p:extLst>
      <p:ext uri="{BB962C8B-B14F-4D97-AF65-F5344CB8AC3E}">
        <p14:creationId xmlns:p14="http://schemas.microsoft.com/office/powerpoint/2010/main" val="231087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047270-7634-4026-9A42-9DF6C5FAD60C}"/>
              </a:ext>
            </a:extLst>
          </p:cNvPr>
          <p:cNvSpPr>
            <a:spLocks noGrp="1"/>
          </p:cNvSpPr>
          <p:nvPr>
            <p:ph idx="1"/>
          </p:nvPr>
        </p:nvSpPr>
        <p:spPr>
          <a:xfrm>
            <a:off x="838200" y="217170"/>
            <a:ext cx="10683240" cy="6423660"/>
          </a:xfrm>
        </p:spPr>
        <p:txBody>
          <a:bodyPr>
            <a:noAutofit/>
          </a:bodyPr>
          <a:lstStyle/>
          <a:p>
            <a:pPr marL="0" indent="0">
              <a:buNone/>
            </a:pPr>
            <a:r>
              <a:rPr lang="fr-FR" sz="1800" b="1" dirty="0" err="1">
                <a:latin typeface="Times New Roman" panose="02020603050405020304" pitchFamily="18" charset="0"/>
                <a:cs typeface="Times New Roman" panose="02020603050405020304" pitchFamily="18" charset="0"/>
              </a:rPr>
              <a:t>II.Caractères</a:t>
            </a:r>
            <a:r>
              <a:rPr lang="fr-FR" sz="1800" b="1" dirty="0">
                <a:latin typeface="Times New Roman" panose="02020603050405020304" pitchFamily="18" charset="0"/>
                <a:cs typeface="Times New Roman" panose="02020603050405020304" pitchFamily="18" charset="0"/>
              </a:rPr>
              <a:t> morphologiques</a:t>
            </a:r>
          </a:p>
          <a:p>
            <a:pPr marL="0" indent="0">
              <a:lnSpc>
                <a:spcPct val="150000"/>
              </a:lnSpc>
              <a:buNone/>
            </a:pPr>
            <a:r>
              <a:rPr lang="fr-FR" sz="1800" b="1" dirty="0">
                <a:latin typeface="Times New Roman" panose="02020603050405020304" pitchFamily="18" charset="0"/>
                <a:cs typeface="Times New Roman" panose="02020603050405020304" pitchFamily="18" charset="0"/>
              </a:rPr>
              <a:t>II.1</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Appareil végétatif</a:t>
            </a:r>
          </a:p>
          <a:p>
            <a:pPr marL="0" indent="0">
              <a:lnSpc>
                <a:spcPct val="150000"/>
              </a:lnSpc>
              <a:buNone/>
            </a:pPr>
            <a:r>
              <a:rPr lang="fr-FR" sz="1800" dirty="0">
                <a:latin typeface="Times New Roman" panose="02020603050405020304" pitchFamily="18" charset="0"/>
                <a:cs typeface="Times New Roman" panose="02020603050405020304" pitchFamily="18" charset="0"/>
              </a:rPr>
              <a:t>Les ptéridophytes sont généralement de petites plantes, vivaces par une tige souterraine horizontale ou rhizome.</a:t>
            </a:r>
          </a:p>
          <a:p>
            <a:pPr marL="0" indent="0">
              <a:lnSpc>
                <a:spcPct val="150000"/>
              </a:lnSpc>
              <a:buNone/>
            </a:pPr>
            <a:r>
              <a:rPr lang="fr-FR" sz="1800" dirty="0">
                <a:latin typeface="Times New Roman" panose="02020603050405020304" pitchFamily="18" charset="0"/>
                <a:cs typeface="Times New Roman" panose="02020603050405020304" pitchFamily="18" charset="0"/>
              </a:rPr>
              <a:t>L’appareil végétatif est constitué :</a:t>
            </a:r>
          </a:p>
          <a:p>
            <a:pPr>
              <a:lnSpc>
                <a:spcPct val="150000"/>
              </a:lnSpc>
              <a:buFont typeface="Wingdings" panose="05000000000000000000" pitchFamily="2" charset="2"/>
              <a:buChar char="§"/>
            </a:pPr>
            <a:r>
              <a:rPr lang="fr-FR" sz="1800" b="1" dirty="0">
                <a:latin typeface="Times New Roman" panose="02020603050405020304" pitchFamily="18" charset="0"/>
                <a:cs typeface="Times New Roman" panose="02020603050405020304" pitchFamily="18" charset="0"/>
              </a:rPr>
              <a:t>d’un rhizome </a:t>
            </a:r>
            <a:r>
              <a:rPr lang="fr-FR" sz="1800" dirty="0">
                <a:latin typeface="Times New Roman" panose="02020603050405020304" pitchFamily="18" charset="0"/>
                <a:cs typeface="Times New Roman" panose="02020603050405020304" pitchFamily="18" charset="0"/>
              </a:rPr>
              <a:t>: large tige souterraine à croissance horizontale, riche en réserves et ramifiée </a:t>
            </a:r>
          </a:p>
          <a:p>
            <a:pPr>
              <a:lnSpc>
                <a:spcPct val="150000"/>
              </a:lnSpc>
              <a:buFont typeface="Wingdings" panose="05000000000000000000" pitchFamily="2" charset="2"/>
              <a:buChar char="§"/>
            </a:pPr>
            <a:r>
              <a:rPr lang="fr-FR" sz="1800" b="1" dirty="0">
                <a:latin typeface="Times New Roman" panose="02020603050405020304" pitchFamily="18" charset="0"/>
                <a:cs typeface="Times New Roman" panose="02020603050405020304" pitchFamily="18" charset="0"/>
              </a:rPr>
              <a:t>de racines adventives, </a:t>
            </a:r>
            <a:r>
              <a:rPr lang="fr-FR" sz="1800" dirty="0">
                <a:latin typeface="Times New Roman" panose="02020603050405020304" pitchFamily="18" charset="0"/>
                <a:cs typeface="Times New Roman" panose="02020603050405020304" pitchFamily="18" charset="0"/>
              </a:rPr>
              <a:t>tout le long du rhizome ; a partir du rhizome se détachent des axes dressés, ramifiés de façon dichotomique : c’est la division en deux des tiges c’est le cas de :</a:t>
            </a: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Les Sélaginelles, Lycopodes </a:t>
            </a:r>
            <a:r>
              <a:rPr lang="fr-FR" sz="1800" dirty="0">
                <a:latin typeface="Times New Roman" panose="02020603050405020304" pitchFamily="18" charset="0"/>
                <a:cs typeface="Times New Roman" panose="02020603050405020304" pitchFamily="18" charset="0"/>
              </a:rPr>
              <a:t>:a partir du rhizome se détachent des axes dressés, ramifiés de façon dichotomique : c’est la division en deux des tiges </a:t>
            </a: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les Prêles: </a:t>
            </a:r>
            <a:r>
              <a:rPr lang="fr-FR" sz="1800" dirty="0">
                <a:latin typeface="Times New Roman" panose="02020603050405020304" pitchFamily="18" charset="0"/>
                <a:cs typeface="Times New Roman" panose="02020603050405020304" pitchFamily="18" charset="0"/>
              </a:rPr>
              <a:t>les feuilles sont de taille réduite (microphylles) et pourvues d’une seule nervure ou verticillée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les Fougères </a:t>
            </a:r>
            <a:r>
              <a:rPr lang="fr-FR" sz="1800" dirty="0">
                <a:latin typeface="Times New Roman" panose="02020603050405020304" pitchFamily="18" charset="0"/>
                <a:cs typeface="Times New Roman" panose="02020603050405020304" pitchFamily="18" charset="0"/>
              </a:rPr>
              <a:t>:de grandes feuilles (</a:t>
            </a:r>
            <a:r>
              <a:rPr lang="fr-FR" sz="1800" dirty="0" err="1">
                <a:latin typeface="Times New Roman" panose="02020603050405020304" pitchFamily="18" charset="0"/>
                <a:cs typeface="Times New Roman" panose="02020603050405020304" pitchFamily="18" charset="0"/>
              </a:rPr>
              <a:t>mégaphylles</a:t>
            </a:r>
            <a:r>
              <a:rPr lang="fr-FR" sz="1800" dirty="0">
                <a:latin typeface="Times New Roman" panose="02020603050405020304" pitchFamily="18" charset="0"/>
                <a:cs typeface="Times New Roman" panose="02020603050405020304" pitchFamily="18" charset="0"/>
              </a:rPr>
              <a:t> ou frondes) </a:t>
            </a: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Les </a:t>
            </a:r>
            <a:r>
              <a:rPr lang="fr-FR" sz="1800" b="1" dirty="0" err="1">
                <a:latin typeface="Times New Roman" panose="02020603050405020304" pitchFamily="18" charset="0"/>
                <a:cs typeface="Times New Roman" panose="02020603050405020304" pitchFamily="18" charset="0"/>
              </a:rPr>
              <a:t>Psilophyte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n’ont pas de racines ni feuilles mais possèdent des formations ligneuses .</a:t>
            </a:r>
          </a:p>
        </p:txBody>
      </p:sp>
    </p:spTree>
    <p:extLst>
      <p:ext uri="{BB962C8B-B14F-4D97-AF65-F5344CB8AC3E}">
        <p14:creationId xmlns:p14="http://schemas.microsoft.com/office/powerpoint/2010/main" val="70645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4F0D8E1-C347-4CA7-B333-31108B70FF56}"/>
              </a:ext>
            </a:extLst>
          </p:cNvPr>
          <p:cNvPicPr>
            <a:picLocks noGrp="1" noChangeAspect="1"/>
          </p:cNvPicPr>
          <p:nvPr>
            <p:ph idx="1"/>
          </p:nvPr>
        </p:nvPicPr>
        <p:blipFill>
          <a:blip r:embed="rId2"/>
          <a:stretch>
            <a:fillRect/>
          </a:stretch>
        </p:blipFill>
        <p:spPr>
          <a:xfrm>
            <a:off x="466647" y="755926"/>
            <a:ext cx="2962353" cy="5279113"/>
          </a:xfrm>
          <a:prstGeom prst="rect">
            <a:avLst/>
          </a:prstGeom>
        </p:spPr>
      </p:pic>
      <p:pic>
        <p:nvPicPr>
          <p:cNvPr id="5" name="Image 4">
            <a:extLst>
              <a:ext uri="{FF2B5EF4-FFF2-40B4-BE49-F238E27FC236}">
                <a16:creationId xmlns:a16="http://schemas.microsoft.com/office/drawing/2014/main" id="{AD763D4B-7C7E-4E0A-8941-979693595740}"/>
              </a:ext>
            </a:extLst>
          </p:cNvPr>
          <p:cNvPicPr>
            <a:picLocks noChangeAspect="1"/>
          </p:cNvPicPr>
          <p:nvPr/>
        </p:nvPicPr>
        <p:blipFill>
          <a:blip r:embed="rId3"/>
          <a:stretch>
            <a:fillRect/>
          </a:stretch>
        </p:blipFill>
        <p:spPr>
          <a:xfrm>
            <a:off x="6546834" y="755924"/>
            <a:ext cx="2657102" cy="5279113"/>
          </a:xfrm>
          <a:prstGeom prst="rect">
            <a:avLst/>
          </a:prstGeom>
        </p:spPr>
      </p:pic>
      <p:pic>
        <p:nvPicPr>
          <p:cNvPr id="6" name="Image 5">
            <a:extLst>
              <a:ext uri="{FF2B5EF4-FFF2-40B4-BE49-F238E27FC236}">
                <a16:creationId xmlns:a16="http://schemas.microsoft.com/office/drawing/2014/main" id="{6FC65D18-6125-423E-9C0E-7E7A8AC8FC92}"/>
              </a:ext>
            </a:extLst>
          </p:cNvPr>
          <p:cNvPicPr>
            <a:picLocks noChangeAspect="1"/>
          </p:cNvPicPr>
          <p:nvPr/>
        </p:nvPicPr>
        <p:blipFill>
          <a:blip r:embed="rId4"/>
          <a:stretch>
            <a:fillRect/>
          </a:stretch>
        </p:blipFill>
        <p:spPr>
          <a:xfrm>
            <a:off x="3513566" y="755924"/>
            <a:ext cx="2962353" cy="5279113"/>
          </a:xfrm>
          <a:prstGeom prst="rect">
            <a:avLst/>
          </a:prstGeom>
        </p:spPr>
      </p:pic>
      <p:pic>
        <p:nvPicPr>
          <p:cNvPr id="7" name="Image 6">
            <a:extLst>
              <a:ext uri="{FF2B5EF4-FFF2-40B4-BE49-F238E27FC236}">
                <a16:creationId xmlns:a16="http://schemas.microsoft.com/office/drawing/2014/main" id="{339E6BB2-5A03-4032-98A0-F7F8970DD077}"/>
              </a:ext>
            </a:extLst>
          </p:cNvPr>
          <p:cNvPicPr>
            <a:picLocks noChangeAspect="1"/>
          </p:cNvPicPr>
          <p:nvPr/>
        </p:nvPicPr>
        <p:blipFill>
          <a:blip r:embed="rId5"/>
          <a:stretch>
            <a:fillRect/>
          </a:stretch>
        </p:blipFill>
        <p:spPr>
          <a:xfrm>
            <a:off x="9274850" y="755925"/>
            <a:ext cx="2666929" cy="5279112"/>
          </a:xfrm>
          <a:prstGeom prst="rect">
            <a:avLst/>
          </a:prstGeom>
        </p:spPr>
      </p:pic>
      <p:sp>
        <p:nvSpPr>
          <p:cNvPr id="8" name="Rectangle 7">
            <a:extLst>
              <a:ext uri="{FF2B5EF4-FFF2-40B4-BE49-F238E27FC236}">
                <a16:creationId xmlns:a16="http://schemas.microsoft.com/office/drawing/2014/main" id="{EB4C0A3A-E9C1-46FF-AE57-53F3F451DCA8}"/>
              </a:ext>
            </a:extLst>
          </p:cNvPr>
          <p:cNvSpPr/>
          <p:nvPr/>
        </p:nvSpPr>
        <p:spPr>
          <a:xfrm>
            <a:off x="860998" y="6102074"/>
            <a:ext cx="1326004"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Sélaginelles</a:t>
            </a:r>
            <a:endParaRPr lang="fr-FR" dirty="0"/>
          </a:p>
        </p:txBody>
      </p:sp>
      <p:sp>
        <p:nvSpPr>
          <p:cNvPr id="9" name="Rectangle 8">
            <a:extLst>
              <a:ext uri="{FF2B5EF4-FFF2-40B4-BE49-F238E27FC236}">
                <a16:creationId xmlns:a16="http://schemas.microsoft.com/office/drawing/2014/main" id="{83AE4877-9E5C-4FC5-B8FB-DBB232571D1E}"/>
              </a:ext>
            </a:extLst>
          </p:cNvPr>
          <p:cNvSpPr/>
          <p:nvPr/>
        </p:nvSpPr>
        <p:spPr>
          <a:xfrm>
            <a:off x="4572192" y="6102074"/>
            <a:ext cx="845103"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 Prêles</a:t>
            </a:r>
            <a:endParaRPr lang="fr-FR" dirty="0"/>
          </a:p>
        </p:txBody>
      </p:sp>
      <p:sp>
        <p:nvSpPr>
          <p:cNvPr id="10" name="Rectangle 9">
            <a:extLst>
              <a:ext uri="{FF2B5EF4-FFF2-40B4-BE49-F238E27FC236}">
                <a16:creationId xmlns:a16="http://schemas.microsoft.com/office/drawing/2014/main" id="{0D60CAD5-1F50-4DEA-9165-47B90FE3AE09}"/>
              </a:ext>
            </a:extLst>
          </p:cNvPr>
          <p:cNvSpPr/>
          <p:nvPr/>
        </p:nvSpPr>
        <p:spPr>
          <a:xfrm>
            <a:off x="7263395" y="6102074"/>
            <a:ext cx="107818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Fougères</a:t>
            </a:r>
            <a:endParaRPr lang="fr-FR" dirty="0"/>
          </a:p>
        </p:txBody>
      </p:sp>
      <p:sp>
        <p:nvSpPr>
          <p:cNvPr id="11" name="Rectangle 10">
            <a:extLst>
              <a:ext uri="{FF2B5EF4-FFF2-40B4-BE49-F238E27FC236}">
                <a16:creationId xmlns:a16="http://schemas.microsoft.com/office/drawing/2014/main" id="{3FD763EA-7F7F-4E13-AB02-D74DCFFFFF33}"/>
              </a:ext>
            </a:extLst>
          </p:cNvPr>
          <p:cNvSpPr/>
          <p:nvPr/>
        </p:nvSpPr>
        <p:spPr>
          <a:xfrm>
            <a:off x="9919342" y="6102074"/>
            <a:ext cx="1268296"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Psilophyte</a:t>
            </a:r>
            <a:endParaRPr lang="fr-FR" dirty="0"/>
          </a:p>
        </p:txBody>
      </p:sp>
    </p:spTree>
    <p:extLst>
      <p:ext uri="{BB962C8B-B14F-4D97-AF65-F5344CB8AC3E}">
        <p14:creationId xmlns:p14="http://schemas.microsoft.com/office/powerpoint/2010/main" val="151526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551995-1B74-452F-B7FA-A8816CAA1403}"/>
              </a:ext>
            </a:extLst>
          </p:cNvPr>
          <p:cNvSpPr>
            <a:spLocks noGrp="1"/>
          </p:cNvSpPr>
          <p:nvPr>
            <p:ph idx="1"/>
          </p:nvPr>
        </p:nvSpPr>
        <p:spPr>
          <a:xfrm>
            <a:off x="838200" y="265748"/>
            <a:ext cx="10515600" cy="6466522"/>
          </a:xfrm>
        </p:spPr>
        <p:txBody>
          <a:bodyPr>
            <a:normAutofit/>
          </a:bodyPr>
          <a:lstStyle/>
          <a:p>
            <a:pPr marL="0" indent="0">
              <a:lnSpc>
                <a:spcPct val="150000"/>
              </a:lnSpc>
              <a:buNone/>
            </a:pPr>
            <a:r>
              <a:rPr lang="fr-FR" sz="2200" b="1" dirty="0">
                <a:latin typeface="Times New Roman" panose="02020603050405020304" pitchFamily="18" charset="0"/>
                <a:cs typeface="Times New Roman" panose="02020603050405020304" pitchFamily="18" charset="0"/>
              </a:rPr>
              <a:t>II.2. Appareil reproducteur (Prothalle ou gamétophytes : mâle et femelle</a:t>
            </a:r>
            <a:r>
              <a:rPr lang="fr-FR" sz="1800" b="1" dirty="0">
                <a:latin typeface="Times New Roman" panose="02020603050405020304" pitchFamily="18" charset="0"/>
                <a:cs typeface="Times New Roman" panose="02020603050405020304" pitchFamily="18" charset="0"/>
              </a:rPr>
              <a:t>)</a:t>
            </a:r>
          </a:p>
          <a:p>
            <a:pPr marL="0" indent="0">
              <a:lnSpc>
                <a:spcPct val="150000"/>
              </a:lnSpc>
              <a:buNone/>
            </a:pPr>
            <a:r>
              <a:rPr lang="fr-FR" sz="1900" dirty="0">
                <a:latin typeface="Times New Roman" panose="02020603050405020304" pitchFamily="18" charset="0"/>
                <a:cs typeface="Times New Roman" panose="02020603050405020304" pitchFamily="18" charset="0"/>
              </a:rPr>
              <a:t>Les ptéridophytes se caractérisent par une génération gamétophytique très courte. Elle porte le nom de </a:t>
            </a:r>
            <a:r>
              <a:rPr lang="fr-FR" sz="1900" b="1" dirty="0">
                <a:latin typeface="Times New Roman" panose="02020603050405020304" pitchFamily="18" charset="0"/>
                <a:cs typeface="Times New Roman" panose="02020603050405020304" pitchFamily="18" charset="0"/>
              </a:rPr>
              <a:t>Prothalle.</a:t>
            </a:r>
          </a:p>
          <a:p>
            <a:pPr marL="0" indent="0">
              <a:lnSpc>
                <a:spcPct val="150000"/>
              </a:lnSpc>
              <a:buNone/>
            </a:pPr>
            <a:r>
              <a:rPr lang="fr-FR" sz="1900" dirty="0">
                <a:latin typeface="Times New Roman" panose="02020603050405020304" pitchFamily="18" charset="0"/>
                <a:cs typeface="Times New Roman" panose="02020603050405020304" pitchFamily="18" charset="0"/>
              </a:rPr>
              <a:t>Les spores germent, dès qu'elles ont atteint le sol et forment des </a:t>
            </a:r>
            <a:r>
              <a:rPr lang="fr-FR" sz="1900" b="1" dirty="0">
                <a:latin typeface="Times New Roman" panose="02020603050405020304" pitchFamily="18" charset="0"/>
                <a:cs typeface="Times New Roman" panose="02020603050405020304" pitchFamily="18" charset="0"/>
              </a:rPr>
              <a:t>prothalles discrets, éphémères </a:t>
            </a:r>
            <a:r>
              <a:rPr lang="fr-FR" sz="1900" dirty="0">
                <a:latin typeface="Times New Roman" panose="02020603050405020304" pitchFamily="18" charset="0"/>
                <a:cs typeface="Times New Roman" panose="02020603050405020304" pitchFamily="18" charset="0"/>
              </a:rPr>
              <a:t>et aériens. Ils sont composés de lobes laciniés qui leur confèrent une forme très irrégulière. Ces prothalles ont l’aspect d’une lame cordiforme de quelques millimètres de long chez les fougères </a:t>
            </a:r>
            <a:r>
              <a:rPr lang="fr-FR" sz="1900" b="1" dirty="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ou de minuscules tubercules chez les lycopodiales. Les prothalles sont munis de rhizoïdes, mais dépourvus d’organes (feuilles, tiges et racines) et de tissus conducteurs. Les prothalles Au bout d'un mois environ, les gamétanges naissent d'une cellule superficielle qui grossit et se développe vers l'intérieur en se cloisonnant.</a:t>
            </a:r>
          </a:p>
        </p:txBody>
      </p:sp>
      <p:pic>
        <p:nvPicPr>
          <p:cNvPr id="4" name="Image 3">
            <a:extLst>
              <a:ext uri="{FF2B5EF4-FFF2-40B4-BE49-F238E27FC236}">
                <a16:creationId xmlns:a16="http://schemas.microsoft.com/office/drawing/2014/main" id="{C136149D-84A9-45F6-946B-032CFDB62176}"/>
              </a:ext>
            </a:extLst>
          </p:cNvPr>
          <p:cNvPicPr>
            <a:picLocks noChangeAspect="1"/>
          </p:cNvPicPr>
          <p:nvPr/>
        </p:nvPicPr>
        <p:blipFill>
          <a:blip r:embed="rId2"/>
          <a:stretch>
            <a:fillRect/>
          </a:stretch>
        </p:blipFill>
        <p:spPr>
          <a:xfrm>
            <a:off x="1156337" y="4647723"/>
            <a:ext cx="4467223" cy="1944529"/>
          </a:xfrm>
          <a:prstGeom prst="rect">
            <a:avLst/>
          </a:prstGeom>
        </p:spPr>
      </p:pic>
      <p:pic>
        <p:nvPicPr>
          <p:cNvPr id="5" name="Image 4">
            <a:extLst>
              <a:ext uri="{FF2B5EF4-FFF2-40B4-BE49-F238E27FC236}">
                <a16:creationId xmlns:a16="http://schemas.microsoft.com/office/drawing/2014/main" id="{43145E07-1996-4DC9-9352-BA7EBB52231E}"/>
              </a:ext>
            </a:extLst>
          </p:cNvPr>
          <p:cNvPicPr>
            <a:picLocks noChangeAspect="1"/>
          </p:cNvPicPr>
          <p:nvPr/>
        </p:nvPicPr>
        <p:blipFill>
          <a:blip r:embed="rId3"/>
          <a:stretch>
            <a:fillRect/>
          </a:stretch>
        </p:blipFill>
        <p:spPr>
          <a:xfrm>
            <a:off x="6275071" y="4526280"/>
            <a:ext cx="5078729" cy="2065972"/>
          </a:xfrm>
          <a:prstGeom prst="rect">
            <a:avLst/>
          </a:prstGeom>
        </p:spPr>
      </p:pic>
    </p:spTree>
    <p:extLst>
      <p:ext uri="{BB962C8B-B14F-4D97-AF65-F5344CB8AC3E}">
        <p14:creationId xmlns:p14="http://schemas.microsoft.com/office/powerpoint/2010/main" val="134042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4CD69E-F87F-434E-A3B9-3AB80732787A}"/>
              </a:ext>
            </a:extLst>
          </p:cNvPr>
          <p:cNvSpPr>
            <a:spLocks noGrp="1"/>
          </p:cNvSpPr>
          <p:nvPr>
            <p:ph idx="1"/>
          </p:nvPr>
        </p:nvSpPr>
        <p:spPr>
          <a:xfrm>
            <a:off x="838200" y="365761"/>
            <a:ext cx="6842760" cy="3543300"/>
          </a:xfrm>
        </p:spPr>
        <p:txBody>
          <a:bodyPr>
            <a:normAutofit fontScale="92500" lnSpcReduction="20000"/>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Sur la face inférieure du prothalle apparaissent les gamétanges mâles et femelles . Il s’agit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des </a:t>
            </a:r>
            <a:r>
              <a:rPr lang="fr-FR" sz="1800" b="1" dirty="0">
                <a:latin typeface="Times New Roman" panose="02020603050405020304" pitchFamily="18" charset="0"/>
                <a:cs typeface="Times New Roman" panose="02020603050405020304" pitchFamily="18" charset="0"/>
              </a:rPr>
              <a:t>anthéridies: </a:t>
            </a:r>
            <a:r>
              <a:rPr lang="fr-FR" sz="1800" dirty="0">
                <a:latin typeface="Times New Roman" panose="02020603050405020304" pitchFamily="18" charset="0"/>
                <a:cs typeface="Times New Roman" panose="02020603050405020304" pitchFamily="18" charset="0"/>
              </a:rPr>
              <a:t>qui sont de petites sphères disposées à la périphérie du prothalle, elles possèdent une paroi pluricellulaire qui en se déchirant à maturité libère Des spermatozoïdes flagellés hélicoïdaux qui seront capables de nager dans l'eau</a:t>
            </a:r>
            <a:r>
              <a:rPr lang="fr-FR" sz="1800" dirty="0"/>
              <a:t>. </a:t>
            </a:r>
            <a:endParaRPr lang="fr-FR" sz="1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des </a:t>
            </a:r>
            <a:r>
              <a:rPr lang="fr-FR" sz="1800" b="1" dirty="0">
                <a:latin typeface="Times New Roman" panose="02020603050405020304" pitchFamily="18" charset="0"/>
                <a:cs typeface="Times New Roman" panose="02020603050405020304" pitchFamily="18" charset="0"/>
              </a:rPr>
              <a:t>archégones :</a:t>
            </a:r>
            <a:r>
              <a:rPr lang="fr-FR" sz="1800" dirty="0">
                <a:latin typeface="Times New Roman" panose="02020603050405020304" pitchFamily="18" charset="0"/>
                <a:cs typeface="Times New Roman" panose="02020603050405020304" pitchFamily="18" charset="0"/>
              </a:rPr>
              <a:t>dont l’organisation est sensiblement identique à celle décrite chez la mousse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Cependant le ventre qui contient l’oosphère est intégré au tissu </a:t>
            </a:r>
            <a:r>
              <a:rPr lang="fr-FR" sz="1800" dirty="0" err="1">
                <a:latin typeface="Times New Roman" panose="02020603050405020304" pitchFamily="18" charset="0"/>
                <a:cs typeface="Times New Roman" panose="02020603050405020304" pitchFamily="18" charset="0"/>
              </a:rPr>
              <a:t>prothallien</a:t>
            </a:r>
            <a:r>
              <a:rPr lang="fr-FR" sz="1800" dirty="0">
                <a:latin typeface="Times New Roman" panose="02020603050405020304" pitchFamily="18" charset="0"/>
                <a:cs typeface="Times New Roman" panose="02020603050405020304" pitchFamily="18" charset="0"/>
              </a:rPr>
              <a:t>. De même le col est plus court</a:t>
            </a:r>
          </a:p>
        </p:txBody>
      </p:sp>
      <p:pic>
        <p:nvPicPr>
          <p:cNvPr id="4" name="Image 3">
            <a:extLst>
              <a:ext uri="{FF2B5EF4-FFF2-40B4-BE49-F238E27FC236}">
                <a16:creationId xmlns:a16="http://schemas.microsoft.com/office/drawing/2014/main" id="{A716C64E-063A-441B-95D8-0913A82984A0}"/>
              </a:ext>
            </a:extLst>
          </p:cNvPr>
          <p:cNvPicPr>
            <a:picLocks noChangeAspect="1"/>
          </p:cNvPicPr>
          <p:nvPr/>
        </p:nvPicPr>
        <p:blipFill>
          <a:blip r:embed="rId2"/>
          <a:stretch>
            <a:fillRect/>
          </a:stretch>
        </p:blipFill>
        <p:spPr>
          <a:xfrm>
            <a:off x="7898130" y="537210"/>
            <a:ext cx="3931920" cy="5349240"/>
          </a:xfrm>
          <a:prstGeom prst="rect">
            <a:avLst/>
          </a:prstGeom>
        </p:spPr>
      </p:pic>
      <p:pic>
        <p:nvPicPr>
          <p:cNvPr id="5" name="Image 4">
            <a:extLst>
              <a:ext uri="{FF2B5EF4-FFF2-40B4-BE49-F238E27FC236}">
                <a16:creationId xmlns:a16="http://schemas.microsoft.com/office/drawing/2014/main" id="{9BFDCF52-881D-4E20-8A4F-E5AD6FCE0EBA}"/>
              </a:ext>
            </a:extLst>
          </p:cNvPr>
          <p:cNvPicPr>
            <a:picLocks noChangeAspect="1"/>
          </p:cNvPicPr>
          <p:nvPr/>
        </p:nvPicPr>
        <p:blipFill>
          <a:blip r:embed="rId3"/>
          <a:stretch>
            <a:fillRect/>
          </a:stretch>
        </p:blipFill>
        <p:spPr>
          <a:xfrm>
            <a:off x="969645" y="3909061"/>
            <a:ext cx="6819900" cy="2411730"/>
          </a:xfrm>
          <a:prstGeom prst="rect">
            <a:avLst/>
          </a:prstGeom>
        </p:spPr>
      </p:pic>
    </p:spTree>
    <p:extLst>
      <p:ext uri="{BB962C8B-B14F-4D97-AF65-F5344CB8AC3E}">
        <p14:creationId xmlns:p14="http://schemas.microsoft.com/office/powerpoint/2010/main" val="34721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7BF2002-E4B8-4178-BDA4-07E9F9DA1223}"/>
              </a:ext>
            </a:extLst>
          </p:cNvPr>
          <p:cNvSpPr>
            <a:spLocks noGrp="1"/>
          </p:cNvSpPr>
          <p:nvPr>
            <p:ph idx="1"/>
          </p:nvPr>
        </p:nvSpPr>
        <p:spPr>
          <a:xfrm>
            <a:off x="727710" y="148590"/>
            <a:ext cx="7136130" cy="644652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II.3. Le sporophyte</a:t>
            </a:r>
          </a:p>
          <a:p>
            <a:pPr marL="0" indent="0">
              <a:lnSpc>
                <a:spcPct val="150000"/>
              </a:lnSpc>
              <a:buNone/>
            </a:pPr>
            <a:r>
              <a:rPr lang="fr-FR" sz="1800" dirty="0">
                <a:latin typeface="Times New Roman" panose="02020603050405020304" pitchFamily="18" charset="0"/>
                <a:cs typeface="Times New Roman" panose="02020603050405020304" pitchFamily="18" charset="0"/>
              </a:rPr>
              <a:t>Le sporophyte chez les ptéridophytes correspond à la plante feuillée , les sporanges se différencient au niveau des feuilles du sporophyte. Ils sont regroupés en sores à la face inférieure des feuilles chez les fougères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ou disposés à l'aisselle des microphylles, elle même regroupées en épis à l'extrémité des tiges chez les prêles et les sélaginelles. Les </a:t>
            </a:r>
            <a:r>
              <a:rPr lang="fr-FR" sz="1800" b="1" dirty="0">
                <a:latin typeface="Times New Roman" panose="02020603050405020304" pitchFamily="18" charset="0"/>
                <a:cs typeface="Times New Roman" panose="02020603050405020304" pitchFamily="18" charset="0"/>
              </a:rPr>
              <a:t>sores </a:t>
            </a:r>
            <a:r>
              <a:rPr lang="fr-FR" sz="1800" dirty="0">
                <a:latin typeface="Times New Roman" panose="02020603050405020304" pitchFamily="18" charset="0"/>
                <a:cs typeface="Times New Roman" panose="02020603050405020304" pitchFamily="18" charset="0"/>
              </a:rPr>
              <a:t>sont protégés par une lame très mince, l'indusie (certaines espèces en sont dépourvues).</a:t>
            </a:r>
          </a:p>
        </p:txBody>
      </p:sp>
      <p:pic>
        <p:nvPicPr>
          <p:cNvPr id="4" name="Espace réservé du contenu 3">
            <a:extLst>
              <a:ext uri="{FF2B5EF4-FFF2-40B4-BE49-F238E27FC236}">
                <a16:creationId xmlns:a16="http://schemas.microsoft.com/office/drawing/2014/main" id="{39227932-EA0D-4E4C-A574-0961026053E2}"/>
              </a:ext>
            </a:extLst>
          </p:cNvPr>
          <p:cNvPicPr>
            <a:picLocks noChangeAspect="1"/>
          </p:cNvPicPr>
          <p:nvPr/>
        </p:nvPicPr>
        <p:blipFill>
          <a:blip r:embed="rId2"/>
          <a:stretch>
            <a:fillRect/>
          </a:stretch>
        </p:blipFill>
        <p:spPr>
          <a:xfrm>
            <a:off x="727710" y="3680460"/>
            <a:ext cx="10325100" cy="2697480"/>
          </a:xfrm>
          <a:prstGeom prst="rect">
            <a:avLst/>
          </a:prstGeom>
        </p:spPr>
      </p:pic>
      <p:pic>
        <p:nvPicPr>
          <p:cNvPr id="5" name="Image 4">
            <a:extLst>
              <a:ext uri="{FF2B5EF4-FFF2-40B4-BE49-F238E27FC236}">
                <a16:creationId xmlns:a16="http://schemas.microsoft.com/office/drawing/2014/main" id="{8BCA681C-83DE-4EA7-ACC6-7C33F03ED138}"/>
              </a:ext>
            </a:extLst>
          </p:cNvPr>
          <p:cNvPicPr>
            <a:picLocks noChangeAspect="1"/>
          </p:cNvPicPr>
          <p:nvPr/>
        </p:nvPicPr>
        <p:blipFill>
          <a:blip r:embed="rId3"/>
          <a:stretch>
            <a:fillRect/>
          </a:stretch>
        </p:blipFill>
        <p:spPr>
          <a:xfrm>
            <a:off x="7705725" y="480060"/>
            <a:ext cx="3347085" cy="2548889"/>
          </a:xfrm>
          <a:prstGeom prst="rect">
            <a:avLst/>
          </a:prstGeom>
        </p:spPr>
      </p:pic>
    </p:spTree>
    <p:extLst>
      <p:ext uri="{BB962C8B-B14F-4D97-AF65-F5344CB8AC3E}">
        <p14:creationId xmlns:p14="http://schemas.microsoft.com/office/powerpoint/2010/main" val="23488279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1217</Words>
  <Application>Microsoft Office PowerPoint</Application>
  <PresentationFormat>Grand écran</PresentationFormat>
  <Paragraphs>51</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27</cp:revision>
  <dcterms:created xsi:type="dcterms:W3CDTF">2024-03-01T05:19:55Z</dcterms:created>
  <dcterms:modified xsi:type="dcterms:W3CDTF">2024-04-06T06:49:56Z</dcterms:modified>
</cp:coreProperties>
</file>