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727" r:id="rId1"/>
  </p:sldMasterIdLst>
  <p:notesMasterIdLst>
    <p:notesMasterId r:id="rId24"/>
  </p:notesMasterIdLst>
  <p:sldIdLst>
    <p:sldId id="256" r:id="rId2"/>
    <p:sldId id="267" r:id="rId3"/>
    <p:sldId id="328" r:id="rId4"/>
    <p:sldId id="329" r:id="rId5"/>
    <p:sldId id="324" r:id="rId6"/>
    <p:sldId id="327" r:id="rId7"/>
    <p:sldId id="325" r:id="rId8"/>
    <p:sldId id="282" r:id="rId9"/>
    <p:sldId id="332" r:id="rId10"/>
    <p:sldId id="330" r:id="rId11"/>
    <p:sldId id="259" r:id="rId12"/>
    <p:sldId id="315" r:id="rId13"/>
    <p:sldId id="314" r:id="rId14"/>
    <p:sldId id="316" r:id="rId15"/>
    <p:sldId id="317" r:id="rId16"/>
    <p:sldId id="318" r:id="rId17"/>
    <p:sldId id="319" r:id="rId18"/>
    <p:sldId id="320" r:id="rId19"/>
    <p:sldId id="321" r:id="rId20"/>
    <p:sldId id="322" r:id="rId21"/>
    <p:sldId id="278"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27" autoAdjust="0"/>
    <p:restoredTop sz="82765" autoAdjust="0"/>
  </p:normalViewPr>
  <p:slideViewPr>
    <p:cSldViewPr snapToGrid="0">
      <p:cViewPr varScale="1">
        <p:scale>
          <a:sx n="61" d="100"/>
          <a:sy n="61" d="100"/>
        </p:scale>
        <p:origin x="10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1/7/2024</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8</a:t>
            </a:fld>
            <a:endParaRPr lang="en-US"/>
          </a:p>
        </p:txBody>
      </p:sp>
    </p:spTree>
    <p:extLst>
      <p:ext uri="{BB962C8B-B14F-4D97-AF65-F5344CB8AC3E}">
        <p14:creationId xmlns:p14="http://schemas.microsoft.com/office/powerpoint/2010/main" val="2664590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21</a:t>
            </a:fld>
            <a:endParaRPr lang="en-US"/>
          </a:p>
        </p:txBody>
      </p:sp>
    </p:spTree>
    <p:extLst>
      <p:ext uri="{BB962C8B-B14F-4D97-AF65-F5344CB8AC3E}">
        <p14:creationId xmlns:p14="http://schemas.microsoft.com/office/powerpoint/2010/main" val="1990230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2696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5097792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38075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523939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22957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7977915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58094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03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7393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4989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27332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1218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1082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957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55987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5406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6E9DEC-419B-4CC5-A080-3B06BD5A8291}" type="datetimeFigureOut">
              <a:rPr lang="en-US" smtClean="0"/>
              <a:t>1/7/2024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15711669"/>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onstantcontact.com/blog/7-ps-of-market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0" y="2175641"/>
            <a:ext cx="6258909" cy="4177862"/>
          </a:xfrm>
          <a:ln/>
        </p:spPr>
        <p:style>
          <a:lnRef idx="2">
            <a:schemeClr val="accent1"/>
          </a:lnRef>
          <a:fillRef idx="1">
            <a:schemeClr val="lt1"/>
          </a:fillRef>
          <a:effectRef idx="0">
            <a:schemeClr val="accent1"/>
          </a:effectRef>
          <a:fontRef idx="minor">
            <a:schemeClr val="dk1"/>
          </a:fontRef>
        </p:style>
        <p:txBody>
          <a:bodyPr>
            <a:noAutofit/>
          </a:bodyPr>
          <a:lstStyle/>
          <a:p>
            <a:pPr algn="ctr" rtl="1"/>
            <a:r>
              <a:rPr lang="ar-DZ" sz="4400" b="1" dirty="0" smtClean="0"/>
              <a:t/>
            </a:r>
            <a:br>
              <a:rPr lang="ar-DZ" sz="4400" b="1" dirty="0" smtClean="0"/>
            </a:br>
            <a:r>
              <a:rPr lang="ar-DZ" sz="4400" b="1" dirty="0"/>
              <a:t/>
            </a:r>
            <a:br>
              <a:rPr lang="ar-DZ" sz="4400" b="1" dirty="0"/>
            </a:br>
            <a:r>
              <a:rPr lang="ar-DZ" sz="4400" b="1" dirty="0" smtClean="0"/>
              <a:t/>
            </a:r>
            <a:br>
              <a:rPr lang="ar-DZ" sz="4400" b="1" dirty="0" smtClean="0"/>
            </a:br>
            <a:r>
              <a:rPr lang="ar-DZ" sz="4400" b="1" dirty="0"/>
              <a:t/>
            </a:r>
            <a:br>
              <a:rPr lang="ar-DZ" sz="4400" b="1" dirty="0"/>
            </a:br>
            <a:r>
              <a:rPr lang="ar-DZ" sz="4400" b="1" dirty="0" smtClean="0"/>
              <a:t/>
            </a:r>
            <a:br>
              <a:rPr lang="ar-DZ" sz="4400" b="1" dirty="0" smtClean="0"/>
            </a:br>
            <a:r>
              <a:rPr lang="ar-DZ" sz="4400" b="1" dirty="0"/>
              <a:t/>
            </a:r>
            <a:br>
              <a:rPr lang="ar-DZ" sz="4400" b="1" dirty="0"/>
            </a:br>
            <a:r>
              <a:rPr lang="ar-DZ" sz="4400" b="1" dirty="0" smtClean="0"/>
              <a:t>العناصر الإضافية للمزيج التسويقي </a:t>
            </a:r>
            <a:r>
              <a:rPr lang="fr-FR" sz="4400" b="1" dirty="0" smtClean="0"/>
              <a:t>«3p’s »</a:t>
            </a:r>
            <a:r>
              <a:rPr lang="ar-DZ" sz="4400" b="1" dirty="0" smtClean="0"/>
              <a:t> و</a:t>
            </a:r>
            <a:r>
              <a:rPr lang="ar-DZ" sz="4400" b="1" dirty="0"/>
              <a:t>المزيج التسويقي رباعي العناصر المعدل </a:t>
            </a:r>
            <a:r>
              <a:rPr lang="ar-DZ" sz="4400" b="1" dirty="0" smtClean="0"/>
              <a:t>4</a:t>
            </a:r>
            <a:r>
              <a:rPr lang="en-US" sz="4400" b="1" dirty="0" smtClean="0"/>
              <a:t>Cs </a:t>
            </a:r>
            <a:r>
              <a:rPr lang="ar-DZ" sz="4400" b="1" dirty="0" smtClean="0"/>
              <a:t>الحديث</a:t>
            </a:r>
            <a:r>
              <a:rPr lang="ar-DZ" sz="4400" b="1" dirty="0"/>
              <a:t/>
            </a:r>
            <a:br>
              <a:rPr lang="ar-DZ" sz="4400" b="1" dirty="0"/>
            </a:br>
            <a:endParaRPr lang="en-US" sz="4400" b="1" dirty="0"/>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08:</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أساسيات التسويق</a:t>
            </a:r>
          </a:p>
          <a:p>
            <a:pPr algn="ctr" rtl="1"/>
            <a:r>
              <a:rPr lang="ar-DZ" sz="3200" b="1" dirty="0" smtClean="0">
                <a:solidFill>
                  <a:schemeClr val="bg1"/>
                </a:solidFill>
              </a:rPr>
              <a:t>مستوى سنة </a:t>
            </a:r>
            <a:r>
              <a:rPr lang="ar-DZ" sz="3200" b="1" smtClean="0">
                <a:solidFill>
                  <a:schemeClr val="bg1"/>
                </a:solidFill>
              </a:rPr>
              <a:t>أولى اللوجستيك والنقل الدولي</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en-US"/>
          </a:p>
        </p:txBody>
      </p:sp>
      <p:pic>
        <p:nvPicPr>
          <p:cNvPr id="4" name="Image 3"/>
          <p:cNvPicPr>
            <a:picLocks noChangeAspect="1"/>
          </p:cNvPicPr>
          <p:nvPr/>
        </p:nvPicPr>
        <p:blipFill>
          <a:blip r:embed="rId2"/>
          <a:stretch>
            <a:fillRect/>
          </a:stretch>
        </p:blipFill>
        <p:spPr>
          <a:xfrm>
            <a:off x="476253" y="1905000"/>
            <a:ext cx="11595887" cy="4350436"/>
          </a:xfrm>
          <a:prstGeom prst="rect">
            <a:avLst/>
          </a:prstGeom>
        </p:spPr>
      </p:pic>
      <p:sp>
        <p:nvSpPr>
          <p:cNvPr id="5" name="Titre 1"/>
          <p:cNvSpPr>
            <a:spLocks noGrp="1"/>
          </p:cNvSpPr>
          <p:nvPr>
            <p:ph type="title"/>
          </p:nvPr>
        </p:nvSpPr>
        <p:spPr>
          <a:xfrm>
            <a:off x="1993836" y="508496"/>
            <a:ext cx="8911687" cy="1280890"/>
          </a:xfrm>
        </p:spPr>
        <p:style>
          <a:lnRef idx="3">
            <a:schemeClr val="lt1"/>
          </a:lnRef>
          <a:fillRef idx="1">
            <a:schemeClr val="accent1"/>
          </a:fillRef>
          <a:effectRef idx="1">
            <a:schemeClr val="accent1"/>
          </a:effectRef>
          <a:fontRef idx="minor">
            <a:schemeClr val="lt1"/>
          </a:fontRef>
        </p:style>
        <p:txBody>
          <a:bodyPr/>
          <a:lstStyle/>
          <a:p>
            <a:pPr algn="ctr" rtl="1" fontAlgn="auto"/>
            <a:r>
              <a:rPr lang="ar-DZ" b="1" dirty="0"/>
              <a:t>نموذج </a:t>
            </a:r>
            <a:r>
              <a:rPr lang="fr-FR" b="1" dirty="0" smtClean="0"/>
              <a:t>4 </a:t>
            </a:r>
            <a:r>
              <a:rPr lang="en-US" b="1" dirty="0" smtClean="0"/>
              <a:t>C's </a:t>
            </a:r>
            <a:r>
              <a:rPr lang="ar-DZ" b="1" dirty="0"/>
              <a:t>المطور </a:t>
            </a:r>
            <a:r>
              <a:rPr lang="ar-DZ" b="1" dirty="0" smtClean="0"/>
              <a:t>(الحديث)</a:t>
            </a:r>
            <a:endParaRPr lang="ar-DZ" b="1" dirty="0"/>
          </a:p>
        </p:txBody>
      </p:sp>
    </p:spTree>
    <p:extLst>
      <p:ext uri="{BB962C8B-B14F-4D97-AF65-F5344CB8AC3E}">
        <p14:creationId xmlns:p14="http://schemas.microsoft.com/office/powerpoint/2010/main" val="9050509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71512" y="1182414"/>
            <a:ext cx="11240814" cy="5517931"/>
          </a:xfrm>
        </p:spPr>
        <p:style>
          <a:lnRef idx="2">
            <a:schemeClr val="accent1"/>
          </a:lnRef>
          <a:fillRef idx="1">
            <a:schemeClr val="lt1"/>
          </a:fillRef>
          <a:effectRef idx="0">
            <a:schemeClr val="accent1"/>
          </a:effectRef>
          <a:fontRef idx="minor">
            <a:schemeClr val="dk1"/>
          </a:fontRef>
        </p:style>
        <p:txBody>
          <a:bodyPr>
            <a:noAutofit/>
          </a:bodyPr>
          <a:lstStyle/>
          <a:p>
            <a:pPr algn="r" rtl="1"/>
            <a:r>
              <a:rPr lang="ar-DZ" sz="2400" b="1" u="sng" dirty="0"/>
              <a:t>ملائمة توافر </a:t>
            </a:r>
            <a:r>
              <a:rPr lang="ar-DZ" sz="2400" b="1" u="sng" dirty="0" smtClean="0"/>
              <a:t>المنتج</a:t>
            </a:r>
          </a:p>
          <a:p>
            <a:pPr marL="0" indent="0" algn="r" rtl="1" fontAlgn="auto">
              <a:buNone/>
            </a:pPr>
            <a:r>
              <a:rPr lang="fr-FR" sz="2400" dirty="0" smtClean="0"/>
              <a:t>	</a:t>
            </a:r>
            <a:r>
              <a:rPr lang="ar-DZ" sz="2400" dirty="0" smtClean="0"/>
              <a:t>حيث يجب أن تكون المنتجات متاحة بسهولة للمستهلكين، ويتمثل دور المسوق في التأكد بوضع عدة نقاط توزيع مرئية بحيث يكون المنتج أو الخدمة متاحة بسهولة لمن يريدها.</a:t>
            </a:r>
          </a:p>
          <a:p>
            <a:pPr algn="r" rtl="1" fontAlgn="auto"/>
            <a:r>
              <a:rPr lang="ar-DZ" sz="2400" b="1" u="sng" dirty="0" smtClean="0"/>
              <a:t>التكلفة</a:t>
            </a:r>
            <a:endParaRPr lang="ar-DZ" sz="2400" b="1" u="sng" dirty="0"/>
          </a:p>
          <a:p>
            <a:pPr marL="0" indent="0" algn="r" rtl="1" fontAlgn="auto">
              <a:buNone/>
            </a:pPr>
            <a:r>
              <a:rPr lang="ar-DZ" sz="2400" dirty="0" smtClean="0"/>
              <a:t>	هي </a:t>
            </a:r>
            <a:r>
              <a:rPr lang="ar-DZ" sz="2400" dirty="0"/>
              <a:t>الحاجة إلى التفكير في إمكانيات المبيعات المختلفة من خلال تقدير التكاليف التي يمكن للعميل </a:t>
            </a:r>
            <a:r>
              <a:rPr lang="ar-DZ" sz="2400" dirty="0" smtClean="0"/>
              <a:t>"س" تحملها </a:t>
            </a:r>
            <a:r>
              <a:rPr lang="ar-DZ" sz="2400" dirty="0"/>
              <a:t>والتكاليف التي لا يستطيع العميل "ص" تحملها.</a:t>
            </a:r>
          </a:p>
          <a:p>
            <a:pPr algn="r" rtl="1" fontAlgn="auto"/>
            <a:r>
              <a:rPr lang="ar-DZ" sz="2400" b="1" u="sng" dirty="0"/>
              <a:t>العميل أو المستهلك</a:t>
            </a:r>
          </a:p>
          <a:p>
            <a:pPr marL="0" indent="0" algn="r" rtl="1" fontAlgn="auto">
              <a:buNone/>
            </a:pPr>
            <a:r>
              <a:rPr lang="ar-DZ" sz="2400" dirty="0" smtClean="0"/>
              <a:t>	يجب </a:t>
            </a:r>
            <a:r>
              <a:rPr lang="ar-DZ" sz="2400" dirty="0"/>
              <a:t>على المسوقين والباحثين في مجال الأعمال دراسة احتياجات المستهلكين ورغباتهم بعناية، حيث يجب على الشركات بيع المنتجات التي تلبي طلب المستهلك فقط.</a:t>
            </a:r>
          </a:p>
          <a:p>
            <a:pPr algn="r" rtl="1" fontAlgn="auto"/>
            <a:r>
              <a:rPr lang="ar-DZ" sz="2400" b="1" u="sng" dirty="0"/>
              <a:t>الاتصال</a:t>
            </a:r>
          </a:p>
          <a:p>
            <a:pPr marL="0" indent="0" algn="r" rtl="1" fontAlgn="auto">
              <a:buNone/>
            </a:pPr>
            <a:r>
              <a:rPr lang="ar-DZ" sz="2400" dirty="0" smtClean="0"/>
              <a:t>	عملية </a:t>
            </a:r>
            <a:r>
              <a:rPr lang="ar-DZ" sz="2400" dirty="0"/>
              <a:t>التواصل هنا لا يقصد بها عمليات الترويج بقدر ما يقصد بها ايصال رسالة الخدمة والقيمة التي يقدمها المنتج وما يترتب عليها من بناء الثقة والمصداقية مع العميل بحيث تتم هذه العملية من خلال القنوات التواصلية.</a:t>
            </a:r>
          </a:p>
          <a:p>
            <a:pPr marL="0" indent="0" algn="r" rtl="1">
              <a:buNone/>
            </a:pPr>
            <a:r>
              <a:rPr lang="ar-DZ" sz="2400" dirty="0"/>
              <a:t/>
            </a:r>
            <a:br>
              <a:rPr lang="ar-DZ" sz="2400" dirty="0"/>
            </a:br>
            <a:endParaRPr lang="en-US" b="1" dirty="0">
              <a:solidFill>
                <a:schemeClr val="tx1"/>
              </a:solidFill>
            </a:endParaRPr>
          </a:p>
        </p:txBody>
      </p:sp>
      <p:sp>
        <p:nvSpPr>
          <p:cNvPr id="4" name="Rectangle 3"/>
          <p:cNvSpPr/>
          <p:nvPr/>
        </p:nvSpPr>
        <p:spPr>
          <a:xfrm>
            <a:off x="10567384" y="-81346"/>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sp>
        <p:nvSpPr>
          <p:cNvPr id="5" name="Flèche vers le bas 4"/>
          <p:cNvSpPr/>
          <p:nvPr/>
        </p:nvSpPr>
        <p:spPr>
          <a:xfrm>
            <a:off x="4454781" y="882869"/>
            <a:ext cx="2822028" cy="2141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ZoneTexte 1"/>
          <p:cNvSpPr txBox="1"/>
          <p:nvPr/>
        </p:nvSpPr>
        <p:spPr>
          <a:xfrm>
            <a:off x="2255491" y="262566"/>
            <a:ext cx="7220607" cy="584775"/>
          </a:xfrm>
          <a:prstGeom prst="rect">
            <a:avLst/>
          </a:prstGeom>
          <a:noFill/>
        </p:spPr>
        <p:txBody>
          <a:bodyPr wrap="square" rtlCol="0">
            <a:spAutoFit/>
          </a:bodyPr>
          <a:lstStyle/>
          <a:p>
            <a:pPr algn="ctr" rtl="1"/>
            <a:r>
              <a:rPr lang="ar-DZ" sz="3200" b="1" dirty="0" smtClean="0"/>
              <a:t>عناصر المزيج التسويقي المطور </a:t>
            </a:r>
            <a:r>
              <a:rPr lang="fr-FR" sz="3200" b="1" dirty="0" smtClean="0"/>
              <a:t>4C’s</a:t>
            </a:r>
            <a:endParaRPr lang="en-US" sz="3200" b="1" dirty="0"/>
          </a:p>
        </p:txBody>
      </p:sp>
    </p:spTree>
    <p:extLst>
      <p:ext uri="{BB962C8B-B14F-4D97-AF65-F5344CB8AC3E}">
        <p14:creationId xmlns:p14="http://schemas.microsoft.com/office/powerpoint/2010/main" val="3687103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blogger.googleusercontent.com/img/b/R29vZ2xl/AVvXsEjZzGVfa5H8i-laj2EfnWhxIMKU8Xl4fznG8Z_HHAFJ8rOk6ddsVPDvOMbZwufq7kEy-Hq1WRglgEmEPSvb-UpfsaNZcGo1qJn7XfgqcMCjnwzBXBu1-sqBKhTH9unX6gAj-gdovfgf8ArLmcC2ARK1TwXAF2w3XNPJU7m8Bv5IreFRGTwzgCwAKKZBQA/w640-h480/4C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547" y="366411"/>
            <a:ext cx="8042494" cy="6031871"/>
          </a:xfrm>
          <a:prstGeom prst="rect">
            <a:avLst/>
          </a:prstGeom>
          <a:extLst/>
        </p:spPr>
        <p:style>
          <a:lnRef idx="2">
            <a:schemeClr val="dk1">
              <a:shade val="50000"/>
            </a:schemeClr>
          </a:lnRef>
          <a:fillRef idx="1">
            <a:schemeClr val="dk1"/>
          </a:fillRef>
          <a:effectRef idx="0">
            <a:schemeClr val="dk1"/>
          </a:effectRef>
          <a:fontRef idx="minor">
            <a:schemeClr val="lt1"/>
          </a:fontRef>
        </p:style>
      </p:pic>
    </p:spTree>
    <p:extLst>
      <p:ext uri="{BB962C8B-B14F-4D97-AF65-F5344CB8AC3E}">
        <p14:creationId xmlns:p14="http://schemas.microsoft.com/office/powerpoint/2010/main" val="1159812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3528971849"/>
              </p:ext>
            </p:extLst>
          </p:nvPr>
        </p:nvGraphicFramePr>
        <p:xfrm>
          <a:off x="1511367" y="1291721"/>
          <a:ext cx="9387488" cy="4368100"/>
        </p:xfrm>
        <a:graphic>
          <a:graphicData uri="http://schemas.openxmlformats.org/drawingml/2006/table">
            <a:tbl>
              <a:tblPr firstRow="1" bandRow="1">
                <a:tableStyleId>{7E9639D4-E3E2-4D34-9284-5A2195B3D0D7}</a:tableStyleId>
              </a:tblPr>
              <a:tblGrid>
                <a:gridCol w="7002012"/>
                <a:gridCol w="2385476"/>
              </a:tblGrid>
              <a:tr h="386294">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788980">
                <a:tc>
                  <a:txBody>
                    <a:bodyPr/>
                    <a:lstStyle/>
                    <a:p>
                      <a:pPr algn="just" rtl="1"/>
                      <a:r>
                        <a:rPr lang="ar-DZ" sz="2000" dirty="0">
                          <a:effectLst/>
                        </a:rPr>
                        <a:t/>
                      </a:r>
                      <a:br>
                        <a:rPr lang="ar-DZ" sz="2000" dirty="0">
                          <a:effectLst/>
                        </a:rPr>
                      </a:br>
                      <a:r>
                        <a:rPr lang="ar-DZ" sz="2400" dirty="0">
                          <a:effectLst/>
                        </a:rPr>
                        <a:t>نموذج 4</a:t>
                      </a:r>
                      <a:r>
                        <a:rPr lang="en-US" sz="2400" dirty="0">
                          <a:effectLst/>
                        </a:rPr>
                        <a:t>C، </a:t>
                      </a:r>
                      <a:r>
                        <a:rPr lang="ar-DZ" sz="2400" dirty="0">
                          <a:effectLst/>
                        </a:rPr>
                        <a:t>المعروف أيضًا باسم المزيج التسويقي </a:t>
                      </a:r>
                      <a:r>
                        <a:rPr lang="en-US" sz="2400" dirty="0" smtClean="0">
                          <a:effectLst/>
                        </a:rPr>
                        <a:t>Cs</a:t>
                      </a:r>
                      <a:r>
                        <a:rPr lang="ar-DZ" sz="2400" dirty="0" smtClean="0">
                          <a:effectLst/>
                        </a:rPr>
                        <a:t>4</a:t>
                      </a:r>
                      <a:r>
                        <a:rPr lang="en-US" sz="2400" dirty="0" smtClean="0">
                          <a:effectLst/>
                        </a:rPr>
                        <a:t>، </a:t>
                      </a:r>
                      <a:r>
                        <a:rPr lang="ar-DZ" sz="2400" dirty="0">
                          <a:effectLst/>
                        </a:rPr>
                        <a:t>هو إطار عمل معاصر يستخدم في التسويق لتلبية الاحتياجات المتطورة للمستهلكين في العصر الرقمي. إنه يوسع نموذج </a:t>
                      </a:r>
                      <a:r>
                        <a:rPr lang="en-US" sz="2400" dirty="0" smtClean="0">
                          <a:effectLst/>
                        </a:rPr>
                        <a:t>Ps </a:t>
                      </a:r>
                      <a:r>
                        <a:rPr lang="ar-DZ" sz="2400" dirty="0" smtClean="0">
                          <a:effectLst/>
                        </a:rPr>
                        <a:t>4 التقليدي </a:t>
                      </a:r>
                      <a:r>
                        <a:rPr lang="ar-DZ" sz="2400" dirty="0">
                          <a:effectLst/>
                        </a:rPr>
                        <a:t>(المنتج والسعر والمكان والترويج) من خلال التركيز على قيمة العميل والتكلفة والراحة والتواصل. يعترف نموذج </a:t>
                      </a:r>
                      <a:r>
                        <a:rPr lang="en-US" sz="2400" dirty="0" smtClean="0">
                          <a:effectLst/>
                        </a:rPr>
                        <a:t>Cs</a:t>
                      </a:r>
                      <a:r>
                        <a:rPr lang="ar-DZ" sz="2400" dirty="0" smtClean="0">
                          <a:effectLst/>
                        </a:rPr>
                        <a:t>4 بالدور </a:t>
                      </a:r>
                      <a:r>
                        <a:rPr lang="ar-DZ" sz="2400" dirty="0" smtClean="0">
                          <a:effectLst/>
                        </a:rPr>
                        <a:t>المركزي</a:t>
                      </a:r>
                      <a:r>
                        <a:rPr lang="fr-FR" sz="2400" baseline="0" dirty="0" smtClean="0">
                          <a:effectLst/>
                        </a:rPr>
                        <a:t> </a:t>
                      </a:r>
                      <a:r>
                        <a:rPr lang="ar-DZ" sz="2400" dirty="0" smtClean="0">
                          <a:effectLst/>
                        </a:rPr>
                        <a:t>للتركيز على </a:t>
                      </a:r>
                      <a:r>
                        <a:rPr lang="ar-DZ" sz="2400" dirty="0">
                          <a:effectLst/>
                        </a:rPr>
                        <a:t>العملاء ويهدف إلى مواءمة استراتيجيات التسويق مع وجهة نظر العميل. فهو يوفر نهجا شاملا لفهم وتلبية احتياجات العملاء في سوق رقمية وعالية التنافسية. يعد فهم نموذج 4</a:t>
                      </a:r>
                      <a:r>
                        <a:rPr lang="en-US" sz="2400" dirty="0">
                          <a:effectLst/>
                        </a:rPr>
                        <a:t>C </a:t>
                      </a:r>
                      <a:r>
                        <a:rPr lang="ar-DZ" sz="2400" dirty="0">
                          <a:effectLst/>
                        </a:rPr>
                        <a:t>وتطبيقه أمرًا ضروريًا للشركات لتبقى ملائمة وناجحة في المشهد التسويقي الحديث.</a:t>
                      </a:r>
                    </a:p>
                  </a:txBody>
                  <a:tcPr anchor="ctr"/>
                </a:tc>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endParaRPr lang="ar-DZ" sz="1800" dirty="0" smtClean="0">
                        <a:effectLst/>
                      </a:endParaRPr>
                    </a:p>
                    <a:p>
                      <a:pPr marL="0" marR="0" indent="0" algn="ctr" defTabSz="457200" rtl="1" eaLnBrk="1" fontAlgn="auto" latinLnBrk="0" hangingPunct="1">
                        <a:lnSpc>
                          <a:spcPct val="100000"/>
                        </a:lnSpc>
                        <a:spcBef>
                          <a:spcPts val="0"/>
                        </a:spcBef>
                        <a:spcAft>
                          <a:spcPts val="0"/>
                        </a:spcAft>
                        <a:buClrTx/>
                        <a:buSzTx/>
                        <a:buFontTx/>
                        <a:buNone/>
                        <a:tabLst/>
                        <a:defRPr/>
                      </a:pPr>
                      <a:endParaRPr lang="ar-DZ" sz="1800" dirty="0" smtClean="0">
                        <a:effectLst/>
                      </a:endParaRPr>
                    </a:p>
                    <a:p>
                      <a:pPr marL="0" marR="0" indent="0" algn="ctr" defTabSz="457200" rtl="1" eaLnBrk="1" fontAlgn="auto" latinLnBrk="0" hangingPunct="1">
                        <a:lnSpc>
                          <a:spcPct val="100000"/>
                        </a:lnSpc>
                        <a:spcBef>
                          <a:spcPts val="0"/>
                        </a:spcBef>
                        <a:spcAft>
                          <a:spcPts val="0"/>
                        </a:spcAft>
                        <a:buClrTx/>
                        <a:buSzTx/>
                        <a:buFontTx/>
                        <a:buNone/>
                        <a:tabLst/>
                        <a:defRPr/>
                      </a:pPr>
                      <a:endParaRPr lang="ar-DZ" sz="1800" dirty="0" smtClean="0">
                        <a:effectLst/>
                      </a:endParaRPr>
                    </a:p>
                    <a:p>
                      <a:pPr marL="0" marR="0" indent="0" algn="ctr" defTabSz="457200" rtl="1" eaLnBrk="1" fontAlgn="auto" latinLnBrk="0" hangingPunct="1">
                        <a:lnSpc>
                          <a:spcPct val="100000"/>
                        </a:lnSpc>
                        <a:spcBef>
                          <a:spcPts val="0"/>
                        </a:spcBef>
                        <a:spcAft>
                          <a:spcPts val="0"/>
                        </a:spcAft>
                        <a:buClrTx/>
                        <a:buSzTx/>
                        <a:buFontTx/>
                        <a:buNone/>
                        <a:tabLst/>
                        <a:defRPr/>
                      </a:pPr>
                      <a:endParaRPr lang="ar-DZ" sz="1800" dirty="0" smtClean="0">
                        <a:effectLst/>
                      </a:endParaRPr>
                    </a:p>
                    <a:p>
                      <a:pPr marL="0" marR="0" indent="0" algn="ctr" defTabSz="457200" rtl="1" eaLnBrk="1" fontAlgn="auto" latinLnBrk="0" hangingPunct="1">
                        <a:lnSpc>
                          <a:spcPct val="100000"/>
                        </a:lnSpc>
                        <a:spcBef>
                          <a:spcPts val="0"/>
                        </a:spcBef>
                        <a:spcAft>
                          <a:spcPts val="0"/>
                        </a:spcAft>
                        <a:buClrTx/>
                        <a:buSzTx/>
                        <a:buFontTx/>
                        <a:buNone/>
                        <a:tabLst/>
                        <a:defRPr/>
                      </a:pPr>
                      <a:endParaRPr lang="ar-DZ" sz="1800" dirty="0" smtClean="0">
                        <a:effectLst/>
                      </a:endParaRPr>
                    </a:p>
                    <a:p>
                      <a:pPr marL="0" marR="0" indent="0" algn="ctr" defTabSz="457200" rtl="1" eaLnBrk="1" fontAlgn="auto" latinLnBrk="0" hangingPunct="1">
                        <a:lnSpc>
                          <a:spcPct val="100000"/>
                        </a:lnSpc>
                        <a:spcBef>
                          <a:spcPts val="0"/>
                        </a:spcBef>
                        <a:spcAft>
                          <a:spcPts val="0"/>
                        </a:spcAft>
                        <a:buClrTx/>
                        <a:buSzTx/>
                        <a:buFontTx/>
                        <a:buNone/>
                        <a:tabLst/>
                        <a:defRPr/>
                      </a:pPr>
                      <a:r>
                        <a:rPr lang="ar-DZ" sz="3200" b="1" dirty="0" smtClean="0">
                          <a:effectLst/>
                        </a:rPr>
                        <a:t>تعريف</a:t>
                      </a:r>
                      <a:endParaRPr lang="ar-DZ" sz="1800" dirty="0" smtClean="0">
                        <a:effectLst/>
                      </a:endParaRPr>
                    </a:p>
                    <a:p>
                      <a:pPr algn="ctr" rtl="1"/>
                      <a:endParaRPr lang="en-US" dirty="0"/>
                    </a:p>
                  </a:txBody>
                  <a:tcPr/>
                </a:tc>
              </a:tr>
            </a:tbl>
          </a:graphicData>
        </a:graphic>
      </p:graphicFrame>
    </p:spTree>
    <p:extLst>
      <p:ext uri="{BB962C8B-B14F-4D97-AF65-F5344CB8AC3E}">
        <p14:creationId xmlns:p14="http://schemas.microsoft.com/office/powerpoint/2010/main" val="26932010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519265521"/>
              </p:ext>
            </p:extLst>
          </p:nvPr>
        </p:nvGraphicFramePr>
        <p:xfrm>
          <a:off x="1905504" y="1213945"/>
          <a:ext cx="8851462" cy="4389139"/>
        </p:xfrm>
        <a:graphic>
          <a:graphicData uri="http://schemas.openxmlformats.org/drawingml/2006/table">
            <a:tbl>
              <a:tblPr firstRow="1" bandRow="1">
                <a:tableStyleId>{7E9639D4-E3E2-4D34-9284-5A2195B3D0D7}</a:tableStyleId>
              </a:tblPr>
              <a:tblGrid>
                <a:gridCol w="6481751"/>
                <a:gridCol w="2369711"/>
              </a:tblGrid>
              <a:tr h="386294">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810019">
                <a:tc>
                  <a:txBody>
                    <a:bodyPr/>
                    <a:lstStyle/>
                    <a:p>
                      <a:pPr algn="just" rtl="1"/>
                      <a:r>
                        <a:rPr lang="ar-DZ" sz="2400" b="0" i="0" kern="1200" dirty="0" smtClean="0">
                          <a:solidFill>
                            <a:schemeClr val="dk1"/>
                          </a:solidFill>
                          <a:effectLst/>
                          <a:latin typeface="+mn-lt"/>
                          <a:ea typeface="+mn-ea"/>
                          <a:cs typeface="+mn-cs"/>
                        </a:rPr>
                        <a:t>- </a:t>
                      </a:r>
                      <a:r>
                        <a:rPr lang="ar-DZ" sz="2400" b="1" i="0" kern="1200" dirty="0" smtClean="0">
                          <a:solidFill>
                            <a:schemeClr val="dk1"/>
                          </a:solidFill>
                          <a:effectLst/>
                          <a:latin typeface="+mn-lt"/>
                          <a:ea typeface="+mn-ea"/>
                          <a:cs typeface="+mn-cs"/>
                        </a:rPr>
                        <a:t>قيمة العملاء</a:t>
                      </a:r>
                      <a:r>
                        <a:rPr lang="ar-DZ" sz="2400" b="0" i="0" kern="1200" dirty="0" smtClean="0">
                          <a:solidFill>
                            <a:schemeClr val="dk1"/>
                          </a:solidFill>
                          <a:effectLst/>
                          <a:latin typeface="+mn-lt"/>
                          <a:ea typeface="+mn-ea"/>
                          <a:cs typeface="+mn-cs"/>
                        </a:rPr>
                        <a:t>: يؤكد النموذج على أهمية خلق قيمة للعملاء من خلال المنتجات أو الخدمات. </a:t>
                      </a:r>
                    </a:p>
                    <a:p>
                      <a:pPr algn="just" rtl="1"/>
                      <a:r>
                        <a:rPr lang="ar-DZ" sz="2400" b="0" i="0" kern="1200" dirty="0" smtClean="0">
                          <a:solidFill>
                            <a:schemeClr val="dk1"/>
                          </a:solidFill>
                          <a:effectLst/>
                          <a:latin typeface="+mn-lt"/>
                          <a:ea typeface="+mn-ea"/>
                          <a:cs typeface="+mn-cs"/>
                        </a:rPr>
                        <a:t>- </a:t>
                      </a:r>
                      <a:r>
                        <a:rPr lang="ar-DZ" sz="2400" b="1" i="0" kern="1200" dirty="0" smtClean="0">
                          <a:solidFill>
                            <a:schemeClr val="dk1"/>
                          </a:solidFill>
                          <a:effectLst/>
                          <a:latin typeface="+mn-lt"/>
                          <a:ea typeface="+mn-ea"/>
                          <a:cs typeface="+mn-cs"/>
                        </a:rPr>
                        <a:t>التكلفة على العميل</a:t>
                      </a:r>
                      <a:r>
                        <a:rPr lang="ar-DZ" sz="2400" b="0" i="0" kern="1200" dirty="0" smtClean="0">
                          <a:solidFill>
                            <a:schemeClr val="dk1"/>
                          </a:solidFill>
                          <a:effectLst/>
                          <a:latin typeface="+mn-lt"/>
                          <a:ea typeface="+mn-ea"/>
                          <a:cs typeface="+mn-cs"/>
                        </a:rPr>
                        <a:t>: تمتد اعتبارات التكلفة إلى ما هو أبعد من السعر لتشمل عوامل مثل الوقت والجهد.</a:t>
                      </a:r>
                    </a:p>
                    <a:p>
                      <a:pPr algn="just" rtl="1"/>
                      <a:r>
                        <a:rPr lang="ar-DZ" sz="2400" b="0" i="0" kern="1200" dirty="0" smtClean="0">
                          <a:solidFill>
                            <a:schemeClr val="dk1"/>
                          </a:solidFill>
                          <a:effectLst/>
                          <a:latin typeface="+mn-lt"/>
                          <a:ea typeface="+mn-ea"/>
                          <a:cs typeface="+mn-cs"/>
                        </a:rPr>
                        <a:t> - </a:t>
                      </a:r>
                      <a:r>
                        <a:rPr lang="ar-DZ" sz="2400" b="1" i="0" kern="1200" dirty="0" smtClean="0">
                          <a:solidFill>
                            <a:schemeClr val="dk1"/>
                          </a:solidFill>
                          <a:effectLst/>
                          <a:latin typeface="+mn-lt"/>
                          <a:ea typeface="+mn-ea"/>
                          <a:cs typeface="+mn-cs"/>
                        </a:rPr>
                        <a:t>وسائل الراحة</a:t>
                      </a:r>
                      <a:r>
                        <a:rPr lang="ar-DZ" sz="2400" b="0" i="0" kern="1200" dirty="0" smtClean="0">
                          <a:solidFill>
                            <a:schemeClr val="dk1"/>
                          </a:solidFill>
                          <a:effectLst/>
                          <a:latin typeface="+mn-lt"/>
                          <a:ea typeface="+mn-ea"/>
                          <a:cs typeface="+mn-cs"/>
                        </a:rPr>
                        <a:t>: تعتبر سهولة الوصول إلى المنتجات أو الخدمات واستخدامها مفهومًا بالغ الأهمية. </a:t>
                      </a:r>
                    </a:p>
                    <a:p>
                      <a:pPr algn="just" rtl="1"/>
                      <a:r>
                        <a:rPr lang="ar-DZ" sz="2400" b="0" i="0" kern="1200" dirty="0" smtClean="0">
                          <a:solidFill>
                            <a:schemeClr val="dk1"/>
                          </a:solidFill>
                          <a:effectLst/>
                          <a:latin typeface="+mn-lt"/>
                          <a:ea typeface="+mn-ea"/>
                          <a:cs typeface="+mn-cs"/>
                        </a:rPr>
                        <a:t>-</a:t>
                      </a:r>
                      <a:r>
                        <a:rPr lang="en-US" sz="2400" b="0" i="0" kern="1200" dirty="0" smtClean="0">
                          <a:solidFill>
                            <a:schemeClr val="dk1"/>
                          </a:solidFill>
                          <a:effectLst/>
                          <a:latin typeface="+mn-lt"/>
                          <a:ea typeface="+mn-ea"/>
                          <a:cs typeface="+mn-cs"/>
                        </a:rPr>
                        <a:t> </a:t>
                      </a:r>
                      <a:r>
                        <a:rPr lang="ar-DZ" sz="2400" b="0" i="0" kern="1200" dirty="0" smtClean="0">
                          <a:solidFill>
                            <a:schemeClr val="dk1"/>
                          </a:solidFill>
                          <a:effectLst/>
                          <a:latin typeface="+mn-lt"/>
                          <a:ea typeface="+mn-ea"/>
                          <a:cs typeface="+mn-cs"/>
                        </a:rPr>
                        <a:t>يلعب </a:t>
                      </a:r>
                      <a:r>
                        <a:rPr lang="ar-DZ" sz="2400" b="1" i="0" kern="1200" dirty="0" smtClean="0">
                          <a:solidFill>
                            <a:schemeClr val="dk1"/>
                          </a:solidFill>
                          <a:effectLst/>
                          <a:latin typeface="+mn-lt"/>
                          <a:ea typeface="+mn-ea"/>
                          <a:cs typeface="+mn-cs"/>
                        </a:rPr>
                        <a:t>التواصل</a:t>
                      </a:r>
                      <a:r>
                        <a:rPr lang="ar-DZ" sz="2400" b="0" i="0" kern="1200" dirty="0" smtClean="0">
                          <a:solidFill>
                            <a:schemeClr val="dk1"/>
                          </a:solidFill>
                          <a:effectLst/>
                          <a:latin typeface="+mn-lt"/>
                          <a:ea typeface="+mn-ea"/>
                          <a:cs typeface="+mn-cs"/>
                        </a:rPr>
                        <a:t> الفعال والمشاركة مع العملاء دورًا مركزيًا في النموذج. </a:t>
                      </a:r>
                    </a:p>
                    <a:p>
                      <a:pPr algn="just" rtl="1"/>
                      <a:r>
                        <a:rPr lang="ar-DZ" sz="2400" b="0" i="0" kern="1200" dirty="0" smtClean="0">
                          <a:solidFill>
                            <a:schemeClr val="dk1"/>
                          </a:solidFill>
                          <a:effectLst/>
                          <a:latin typeface="+mn-lt"/>
                          <a:ea typeface="+mn-ea"/>
                          <a:cs typeface="+mn-cs"/>
                        </a:rPr>
                        <a:t>- </a:t>
                      </a:r>
                      <a:r>
                        <a:rPr lang="ar-DZ" sz="2400" b="1" i="0" kern="1200" dirty="0" smtClean="0">
                          <a:solidFill>
                            <a:schemeClr val="dk1"/>
                          </a:solidFill>
                          <a:effectLst/>
                          <a:latin typeface="+mn-lt"/>
                          <a:ea typeface="+mn-ea"/>
                          <a:cs typeface="+mn-cs"/>
                        </a:rPr>
                        <a:t>التركيز على العملاء</a:t>
                      </a:r>
                      <a:r>
                        <a:rPr lang="ar-DZ" sz="2400" b="0" i="0" kern="1200" dirty="0" smtClean="0">
                          <a:solidFill>
                            <a:schemeClr val="dk1"/>
                          </a:solidFill>
                          <a:effectLst/>
                          <a:latin typeface="+mn-lt"/>
                          <a:ea typeface="+mn-ea"/>
                          <a:cs typeface="+mn-cs"/>
                        </a:rPr>
                        <a:t>: يعتمد الإطار بأكمله على نهج يركز على العملاء.</a:t>
                      </a:r>
                      <a:endParaRPr lang="en-US" sz="2400" dirty="0"/>
                    </a:p>
                  </a:txBody>
                  <a:tcPr anchor="ctr"/>
                </a:tc>
                <a:tc>
                  <a:txBody>
                    <a:bodyPr/>
                    <a:lstStyle/>
                    <a:p>
                      <a:pPr algn="r" rtl="1"/>
                      <a:endParaRPr lang="ar-DZ" sz="1800" b="1" i="0" kern="1200" dirty="0" smtClean="0">
                        <a:solidFill>
                          <a:schemeClr val="tx1"/>
                        </a:solidFill>
                        <a:effectLst/>
                        <a:latin typeface="+mn-lt"/>
                        <a:ea typeface="+mn-ea"/>
                        <a:cs typeface="+mn-cs"/>
                      </a:endParaRPr>
                    </a:p>
                    <a:p>
                      <a:pPr algn="r" rtl="1"/>
                      <a:endParaRPr lang="ar-DZ" sz="1800" b="1" i="0" kern="1200" dirty="0" smtClean="0">
                        <a:solidFill>
                          <a:schemeClr val="tx1"/>
                        </a:solidFill>
                        <a:effectLst/>
                        <a:latin typeface="+mn-lt"/>
                        <a:ea typeface="+mn-ea"/>
                        <a:cs typeface="+mn-cs"/>
                      </a:endParaRPr>
                    </a:p>
                    <a:p>
                      <a:pPr algn="r" rtl="1"/>
                      <a:endParaRPr lang="ar-DZ" sz="1800" b="1" i="0" kern="1200" dirty="0" smtClean="0">
                        <a:solidFill>
                          <a:schemeClr val="tx1"/>
                        </a:solidFill>
                        <a:effectLst/>
                        <a:latin typeface="+mn-lt"/>
                        <a:ea typeface="+mn-ea"/>
                        <a:cs typeface="+mn-cs"/>
                      </a:endParaRPr>
                    </a:p>
                    <a:p>
                      <a:pPr algn="r" rtl="1"/>
                      <a:endParaRPr lang="ar-DZ" sz="1800" b="1" i="0" kern="1200" dirty="0" smtClean="0">
                        <a:solidFill>
                          <a:schemeClr val="tx1"/>
                        </a:solidFill>
                        <a:effectLst/>
                        <a:latin typeface="+mn-lt"/>
                        <a:ea typeface="+mn-ea"/>
                        <a:cs typeface="+mn-cs"/>
                      </a:endParaRPr>
                    </a:p>
                    <a:p>
                      <a:pPr algn="r" rtl="1"/>
                      <a:r>
                        <a:rPr lang="ar-DZ" sz="2800" b="1" i="0" kern="1200" dirty="0" smtClean="0">
                          <a:solidFill>
                            <a:schemeClr val="tx1"/>
                          </a:solidFill>
                          <a:effectLst/>
                          <a:latin typeface="+mn-lt"/>
                          <a:ea typeface="+mn-ea"/>
                          <a:cs typeface="+mn-cs"/>
                        </a:rPr>
                        <a:t>المفاهيم الرئيسية</a:t>
                      </a:r>
                      <a:endParaRPr lang="en-US" sz="2800" dirty="0"/>
                    </a:p>
                  </a:txBody>
                  <a:tcPr/>
                </a:tc>
              </a:tr>
            </a:tbl>
          </a:graphicData>
        </a:graphic>
      </p:graphicFrame>
    </p:spTree>
    <p:extLst>
      <p:ext uri="{BB962C8B-B14F-4D97-AF65-F5344CB8AC3E}">
        <p14:creationId xmlns:p14="http://schemas.microsoft.com/office/powerpoint/2010/main" val="42666697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84821535"/>
              </p:ext>
            </p:extLst>
          </p:nvPr>
        </p:nvGraphicFramePr>
        <p:xfrm>
          <a:off x="1403131" y="1094638"/>
          <a:ext cx="9608206" cy="8321059"/>
        </p:xfrm>
        <a:graphic>
          <a:graphicData uri="http://schemas.openxmlformats.org/drawingml/2006/table">
            <a:tbl>
              <a:tblPr firstRow="1" bandRow="1">
                <a:tableStyleId>{7E9639D4-E3E2-4D34-9284-5A2195B3D0D7}</a:tableStyleId>
              </a:tblPr>
              <a:tblGrid>
                <a:gridCol w="7551683"/>
                <a:gridCol w="2056523"/>
              </a:tblGrid>
              <a:tr h="386294">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810019">
                <a:tc>
                  <a:txBody>
                    <a:bodyPr/>
                    <a:lstStyle/>
                    <a:p>
                      <a:pPr algn="just" rtl="1"/>
                      <a:r>
                        <a:rPr lang="ar-DZ" sz="2800" dirty="0" smtClean="0">
                          <a:effectLst/>
                        </a:rPr>
                        <a:t>-</a:t>
                      </a:r>
                      <a:r>
                        <a:rPr lang="ar-DZ" sz="2800" dirty="0">
                          <a:effectLst/>
                        </a:rPr>
                        <a:t> </a:t>
                      </a:r>
                      <a:r>
                        <a:rPr lang="ar-DZ" sz="2800" b="1" dirty="0" smtClean="0">
                          <a:effectLst/>
                        </a:rPr>
                        <a:t>التركيز </a:t>
                      </a:r>
                      <a:r>
                        <a:rPr lang="ar-DZ" sz="2800" b="1" dirty="0">
                          <a:effectLst/>
                        </a:rPr>
                        <a:t>على العميل</a:t>
                      </a:r>
                      <a:r>
                        <a:rPr lang="ar-DZ" sz="2800" dirty="0">
                          <a:effectLst/>
                        </a:rPr>
                        <a:t>: نموذج </a:t>
                      </a:r>
                      <a:r>
                        <a:rPr lang="en-US" sz="2800" dirty="0" smtClean="0">
                          <a:effectLst/>
                        </a:rPr>
                        <a:t>Cs</a:t>
                      </a:r>
                      <a:r>
                        <a:rPr lang="ar-DZ" sz="2800" dirty="0" smtClean="0">
                          <a:effectLst/>
                        </a:rPr>
                        <a:t>4 يتمحور </a:t>
                      </a:r>
                      <a:r>
                        <a:rPr lang="ar-DZ" sz="2800" dirty="0">
                          <a:effectLst/>
                        </a:rPr>
                        <a:t>حول العميل بطبيعته، مع التركيز بشكل أساسي على تلبية احتياجات العملاء</a:t>
                      </a:r>
                      <a:r>
                        <a:rPr lang="ar-DZ" sz="2800" dirty="0" smtClean="0">
                          <a:effectLst/>
                        </a:rPr>
                        <a:t>.</a:t>
                      </a:r>
                    </a:p>
                    <a:p>
                      <a:pPr algn="just" rtl="1"/>
                      <a:r>
                        <a:rPr lang="ar-DZ" sz="2800" dirty="0" smtClean="0">
                          <a:effectLst/>
                        </a:rPr>
                        <a:t> </a:t>
                      </a:r>
                      <a:r>
                        <a:rPr lang="ar-DZ" sz="2800" dirty="0">
                          <a:effectLst/>
                        </a:rPr>
                        <a:t>- </a:t>
                      </a:r>
                      <a:r>
                        <a:rPr lang="ar-DZ" sz="2800" b="1" dirty="0">
                          <a:effectLst/>
                        </a:rPr>
                        <a:t>التركيز الرقمي</a:t>
                      </a:r>
                      <a:r>
                        <a:rPr lang="ar-DZ" sz="2800" dirty="0">
                          <a:effectLst/>
                        </a:rPr>
                        <a:t>: إنه مناسب تمامًا للعصر الرقمي، حيث تعد التفاعلات والراحة عبر الإنترنت أمرًا بالغ الأهمية</a:t>
                      </a:r>
                      <a:r>
                        <a:rPr lang="ar-DZ" sz="2800" dirty="0" smtClean="0">
                          <a:effectLst/>
                        </a:rPr>
                        <a:t>.</a:t>
                      </a:r>
                    </a:p>
                    <a:p>
                      <a:pPr algn="just" rtl="1"/>
                      <a:r>
                        <a:rPr lang="ar-DZ" sz="2800" dirty="0" smtClean="0">
                          <a:effectLst/>
                        </a:rPr>
                        <a:t> </a:t>
                      </a:r>
                      <a:r>
                        <a:rPr lang="ar-DZ" sz="2800" dirty="0">
                          <a:effectLst/>
                        </a:rPr>
                        <a:t>- </a:t>
                      </a:r>
                      <a:r>
                        <a:rPr lang="ar-DZ" sz="2800" b="1" dirty="0">
                          <a:effectLst/>
                        </a:rPr>
                        <a:t>قيمة مدفوعة</a:t>
                      </a:r>
                      <a:r>
                        <a:rPr lang="ar-DZ" sz="2800" dirty="0">
                          <a:effectLst/>
                        </a:rPr>
                        <a:t>: يؤكد النموذج على خلق وتقديم القيمة للعملاء كخاصية أساسية</a:t>
                      </a:r>
                      <a:r>
                        <a:rPr lang="ar-DZ" sz="2800" dirty="0" smtClean="0">
                          <a:effectLst/>
                        </a:rPr>
                        <a:t>.</a:t>
                      </a:r>
                    </a:p>
                    <a:p>
                      <a:pPr algn="just" rtl="1"/>
                      <a:r>
                        <a:rPr lang="ar-DZ" sz="2800" dirty="0" smtClean="0">
                          <a:effectLst/>
                        </a:rPr>
                        <a:t> </a:t>
                      </a:r>
                      <a:r>
                        <a:rPr lang="ar-DZ" sz="2800" dirty="0">
                          <a:effectLst/>
                        </a:rPr>
                        <a:t>- </a:t>
                      </a:r>
                      <a:r>
                        <a:rPr lang="ar-DZ" sz="2800" b="1" dirty="0">
                          <a:effectLst/>
                        </a:rPr>
                        <a:t>تتمحور حول الاتصالات</a:t>
                      </a:r>
                      <a:r>
                        <a:rPr lang="ar-DZ" sz="2800" dirty="0">
                          <a:effectLst/>
                        </a:rPr>
                        <a:t>: التواصل الفعال أمر أساسي لبناء العلاقات مع العملاء والحفاظ عليها. </a:t>
                      </a:r>
                      <a:endParaRPr lang="ar-DZ" sz="2800" dirty="0" smtClean="0">
                        <a:effectLst/>
                      </a:endParaRPr>
                    </a:p>
                    <a:p>
                      <a:pPr algn="just" rtl="1"/>
                      <a:r>
                        <a:rPr lang="ar-DZ" sz="2800" dirty="0" smtClean="0">
                          <a:effectLst/>
                        </a:rPr>
                        <a:t>-</a:t>
                      </a:r>
                      <a:r>
                        <a:rPr lang="ar-DZ" sz="2800" dirty="0">
                          <a:effectLst/>
                        </a:rPr>
                        <a:t> </a:t>
                      </a:r>
                      <a:r>
                        <a:rPr lang="ar-DZ" sz="2800" b="1" dirty="0">
                          <a:effectLst/>
                        </a:rPr>
                        <a:t>نهج شمولي</a:t>
                      </a:r>
                      <a:r>
                        <a:rPr lang="ar-DZ" sz="2800" dirty="0">
                          <a:effectLst/>
                        </a:rPr>
                        <a:t>: يأخذ نظرة شاملة للتسويق تتجاوز المنتج والسعر.</a:t>
                      </a:r>
                    </a:p>
                  </a:txBody>
                  <a:tcPr anchor="ctr"/>
                </a:tc>
                <a:tc>
                  <a:txBody>
                    <a:bodyPr/>
                    <a:lstStyle/>
                    <a:p>
                      <a:pPr algn="ctr" rtl="1"/>
                      <a:endParaRPr lang="ar-DZ" sz="2800" b="1" dirty="0" smtClean="0"/>
                    </a:p>
                    <a:p>
                      <a:pPr algn="ctr" rtl="1"/>
                      <a:endParaRPr lang="ar-DZ" sz="2800" b="1" dirty="0" smtClean="0"/>
                    </a:p>
                    <a:p>
                      <a:pPr algn="ctr" rtl="1"/>
                      <a:endParaRPr lang="ar-DZ" sz="2800" b="1" dirty="0" smtClean="0"/>
                    </a:p>
                    <a:p>
                      <a:pPr algn="ctr" rtl="1"/>
                      <a:r>
                        <a:rPr lang="ar-DZ" sz="2800" b="1" dirty="0" smtClean="0"/>
                        <a:t>الخصائص</a:t>
                      </a:r>
                      <a:endParaRPr lang="en-US" sz="2800" b="1" dirty="0"/>
                    </a:p>
                  </a:txBody>
                  <a:tcPr/>
                </a:tc>
              </a:tr>
              <a:tr h="3810019">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0350706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4288359479"/>
              </p:ext>
            </p:extLst>
          </p:nvPr>
        </p:nvGraphicFramePr>
        <p:xfrm>
          <a:off x="1655379" y="1094638"/>
          <a:ext cx="8851462" cy="4389139"/>
        </p:xfrm>
        <a:graphic>
          <a:graphicData uri="http://schemas.openxmlformats.org/drawingml/2006/table">
            <a:tbl>
              <a:tblPr firstRow="1" bandRow="1">
                <a:tableStyleId>{7E9639D4-E3E2-4D34-9284-5A2195B3D0D7}</a:tableStyleId>
              </a:tblPr>
              <a:tblGrid>
                <a:gridCol w="6921063"/>
                <a:gridCol w="1930399"/>
              </a:tblGrid>
              <a:tr h="386294">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810019">
                <a:tc>
                  <a:txBody>
                    <a:bodyPr/>
                    <a:lstStyle/>
                    <a:p>
                      <a:pPr algn="just" rtl="1"/>
                      <a:r>
                        <a:rPr lang="ar-DZ" sz="2400" b="0" i="0" kern="1200" dirty="0" smtClean="0">
                          <a:solidFill>
                            <a:schemeClr val="tx1"/>
                          </a:solidFill>
                          <a:effectLst/>
                          <a:latin typeface="+mn-lt"/>
                          <a:ea typeface="+mn-ea"/>
                          <a:cs typeface="+mn-cs"/>
                        </a:rPr>
                        <a:t>-</a:t>
                      </a:r>
                      <a:r>
                        <a:rPr lang="ar-DZ" sz="2400" b="1" i="0" kern="1200" dirty="0" smtClean="0">
                          <a:solidFill>
                            <a:schemeClr val="tx1"/>
                          </a:solidFill>
                          <a:effectLst/>
                          <a:latin typeface="+mn-lt"/>
                          <a:ea typeface="+mn-ea"/>
                          <a:cs typeface="+mn-cs"/>
                        </a:rPr>
                        <a:t>تعزيز تجربة العملاء</a:t>
                      </a:r>
                      <a:r>
                        <a:rPr lang="ar-DZ" sz="2400" b="0" i="0" kern="1200" dirty="0" smtClean="0">
                          <a:solidFill>
                            <a:schemeClr val="tx1"/>
                          </a:solidFill>
                          <a:effectLst/>
                          <a:latin typeface="+mn-lt"/>
                          <a:ea typeface="+mn-ea"/>
                          <a:cs typeface="+mn-cs"/>
                        </a:rPr>
                        <a:t>: يعطي النموذج الأولوية لاحتياجات العملاء، مما يؤدي إلى تحسين تجربة العملاء بشكل عام.</a:t>
                      </a:r>
                    </a:p>
                    <a:p>
                      <a:pPr algn="just" rtl="1"/>
                      <a:r>
                        <a:rPr lang="ar-DZ" sz="2400" b="0" i="0" kern="1200" dirty="0" smtClean="0">
                          <a:solidFill>
                            <a:schemeClr val="tx1"/>
                          </a:solidFill>
                          <a:effectLst/>
                          <a:latin typeface="+mn-lt"/>
                          <a:ea typeface="+mn-ea"/>
                          <a:cs typeface="+mn-cs"/>
                        </a:rPr>
                        <a:t> - </a:t>
                      </a:r>
                      <a:r>
                        <a:rPr lang="ar-DZ" sz="2400" b="1" i="0" kern="1200" dirty="0" smtClean="0">
                          <a:solidFill>
                            <a:schemeClr val="tx1"/>
                          </a:solidFill>
                          <a:effectLst/>
                          <a:latin typeface="+mn-lt"/>
                          <a:ea typeface="+mn-ea"/>
                          <a:cs typeface="+mn-cs"/>
                        </a:rPr>
                        <a:t>ميزة تنافسية</a:t>
                      </a:r>
                      <a:r>
                        <a:rPr lang="ar-DZ" sz="2400" b="0" i="0" kern="1200" dirty="0" smtClean="0">
                          <a:solidFill>
                            <a:schemeClr val="tx1"/>
                          </a:solidFill>
                          <a:effectLst/>
                          <a:latin typeface="+mn-lt"/>
                          <a:ea typeface="+mn-ea"/>
                          <a:cs typeface="+mn-cs"/>
                        </a:rPr>
                        <a:t>: تكتسب الشركات التي تطبق نموذج 4</a:t>
                      </a:r>
                      <a:r>
                        <a:rPr lang="en-US" sz="2400" b="0" i="0" kern="1200" dirty="0" smtClean="0">
                          <a:solidFill>
                            <a:schemeClr val="tx1"/>
                          </a:solidFill>
                          <a:effectLst/>
                          <a:latin typeface="+mn-lt"/>
                          <a:ea typeface="+mn-ea"/>
                          <a:cs typeface="+mn-cs"/>
                        </a:rPr>
                        <a:t>C </a:t>
                      </a:r>
                      <a:r>
                        <a:rPr lang="ar-DZ" sz="2400" b="0" i="0" kern="1200" dirty="0" smtClean="0">
                          <a:solidFill>
                            <a:schemeClr val="tx1"/>
                          </a:solidFill>
                          <a:effectLst/>
                          <a:latin typeface="+mn-lt"/>
                          <a:ea typeface="+mn-ea"/>
                          <a:cs typeface="+mn-cs"/>
                        </a:rPr>
                        <a:t>بشكل فعال ميزة تنافسية من خلال التوافق مع تفضيلات العملاء.</a:t>
                      </a:r>
                    </a:p>
                    <a:p>
                      <a:pPr algn="just" rtl="1"/>
                      <a:r>
                        <a:rPr lang="ar-DZ" sz="2400" b="0" i="0" kern="1200" dirty="0" smtClean="0">
                          <a:solidFill>
                            <a:schemeClr val="tx1"/>
                          </a:solidFill>
                          <a:effectLst/>
                          <a:latin typeface="+mn-lt"/>
                          <a:ea typeface="+mn-ea"/>
                          <a:cs typeface="+mn-cs"/>
                        </a:rPr>
                        <a:t> - </a:t>
                      </a:r>
                      <a:r>
                        <a:rPr lang="ar-DZ" sz="2400" b="1" i="0" kern="1200" dirty="0" smtClean="0">
                          <a:solidFill>
                            <a:schemeClr val="tx1"/>
                          </a:solidFill>
                          <a:effectLst/>
                          <a:latin typeface="+mn-lt"/>
                          <a:ea typeface="+mn-ea"/>
                          <a:cs typeface="+mn-cs"/>
                        </a:rPr>
                        <a:t>التحول الرقمي</a:t>
                      </a:r>
                      <a:r>
                        <a:rPr lang="ar-DZ" sz="2400" b="0" i="0" kern="1200" dirty="0" smtClean="0">
                          <a:solidFill>
                            <a:schemeClr val="tx1"/>
                          </a:solidFill>
                          <a:effectLst/>
                          <a:latin typeface="+mn-lt"/>
                          <a:ea typeface="+mn-ea"/>
                          <a:cs typeface="+mn-cs"/>
                        </a:rPr>
                        <a:t>: يشجع المؤسسات على تبني التقنيات الرقمية للتواصل والراحة. </a:t>
                      </a:r>
                    </a:p>
                    <a:p>
                      <a:pPr algn="just" rtl="1"/>
                      <a:r>
                        <a:rPr lang="ar-DZ" sz="2400" b="0" i="0" kern="1200" dirty="0" smtClean="0">
                          <a:solidFill>
                            <a:schemeClr val="tx1"/>
                          </a:solidFill>
                          <a:effectLst/>
                          <a:latin typeface="+mn-lt"/>
                          <a:ea typeface="+mn-ea"/>
                          <a:cs typeface="+mn-cs"/>
                        </a:rPr>
                        <a:t>- </a:t>
                      </a:r>
                      <a:r>
                        <a:rPr lang="ar-DZ" sz="2400" b="1" i="0" kern="1200" dirty="0" smtClean="0">
                          <a:solidFill>
                            <a:schemeClr val="tx1"/>
                          </a:solidFill>
                          <a:effectLst/>
                          <a:latin typeface="+mn-lt"/>
                          <a:ea typeface="+mn-ea"/>
                          <a:cs typeface="+mn-cs"/>
                        </a:rPr>
                        <a:t>خلق القيمة</a:t>
                      </a:r>
                      <a:r>
                        <a:rPr lang="ar-DZ" sz="2400" b="0" i="0" kern="1200" dirty="0" smtClean="0">
                          <a:solidFill>
                            <a:schemeClr val="tx1"/>
                          </a:solidFill>
                          <a:effectLst/>
                          <a:latin typeface="+mn-lt"/>
                          <a:ea typeface="+mn-ea"/>
                          <a:cs typeface="+mn-cs"/>
                        </a:rPr>
                        <a:t>: التركيز على خلق القيمة يعزز الولاء للعلامة التجارية والاحتفاظ بالعملاء. </a:t>
                      </a:r>
                    </a:p>
                    <a:p>
                      <a:pPr algn="just" rtl="1"/>
                      <a:r>
                        <a:rPr lang="ar-DZ" sz="2400" b="0" i="0" kern="1200" dirty="0" smtClean="0">
                          <a:solidFill>
                            <a:schemeClr val="tx1"/>
                          </a:solidFill>
                          <a:effectLst/>
                          <a:latin typeface="+mn-lt"/>
                          <a:ea typeface="+mn-ea"/>
                          <a:cs typeface="+mn-cs"/>
                        </a:rPr>
                        <a:t>- </a:t>
                      </a:r>
                      <a:r>
                        <a:rPr lang="ar-DZ" sz="2400" b="1" i="0" kern="1200" dirty="0" smtClean="0">
                          <a:solidFill>
                            <a:schemeClr val="tx1"/>
                          </a:solidFill>
                          <a:effectLst/>
                          <a:latin typeface="+mn-lt"/>
                          <a:ea typeface="+mn-ea"/>
                          <a:cs typeface="+mn-cs"/>
                        </a:rPr>
                        <a:t>استجابة السوق</a:t>
                      </a:r>
                      <a:r>
                        <a:rPr lang="ar-DZ" sz="2400" b="0" i="0" kern="1200" dirty="0" smtClean="0">
                          <a:solidFill>
                            <a:schemeClr val="tx1"/>
                          </a:solidFill>
                          <a:effectLst/>
                          <a:latin typeface="+mn-lt"/>
                          <a:ea typeface="+mn-ea"/>
                          <a:cs typeface="+mn-cs"/>
                        </a:rPr>
                        <a:t>: يمكن للشركات الاستجابة بشكل أكثر فعالية لديناميكيات السوق المتغيرة من خلال فهم سلوك العملاء.</a:t>
                      </a:r>
                      <a:endParaRPr lang="ar-DZ" sz="2800" dirty="0">
                        <a:effectLst/>
                      </a:endParaRPr>
                    </a:p>
                  </a:txBody>
                  <a:tcPr anchor="ctr"/>
                </a:tc>
                <a:tc>
                  <a:txBody>
                    <a:bodyPr/>
                    <a:lstStyle/>
                    <a:p>
                      <a:pPr algn="ctr" rtl="1"/>
                      <a:endParaRPr lang="ar-DZ" b="1" dirty="0" smtClean="0"/>
                    </a:p>
                    <a:p>
                      <a:pPr algn="ctr" rtl="1"/>
                      <a:endParaRPr lang="ar-DZ" b="1" dirty="0" smtClean="0"/>
                    </a:p>
                    <a:p>
                      <a:pPr algn="ctr" rtl="1"/>
                      <a:endParaRPr lang="ar-DZ" b="1" dirty="0" smtClean="0"/>
                    </a:p>
                    <a:p>
                      <a:pPr algn="ctr" rtl="1"/>
                      <a:endParaRPr lang="ar-DZ" b="1" dirty="0" smtClean="0"/>
                    </a:p>
                    <a:p>
                      <a:pPr algn="ctr" rtl="1"/>
                      <a:endParaRPr lang="ar-DZ" b="1" dirty="0" smtClean="0"/>
                    </a:p>
                    <a:p>
                      <a:pPr algn="ctr" rtl="1"/>
                      <a:endParaRPr lang="ar-DZ" b="1" dirty="0" smtClean="0"/>
                    </a:p>
                    <a:p>
                      <a:pPr marL="0" marR="0" indent="0" algn="ctr" defTabSz="457200" rtl="1" eaLnBrk="1" fontAlgn="auto" latinLnBrk="0" hangingPunct="1">
                        <a:lnSpc>
                          <a:spcPct val="100000"/>
                        </a:lnSpc>
                        <a:spcBef>
                          <a:spcPts val="0"/>
                        </a:spcBef>
                        <a:spcAft>
                          <a:spcPts val="0"/>
                        </a:spcAft>
                        <a:buClrTx/>
                        <a:buSzTx/>
                        <a:buFontTx/>
                        <a:buNone/>
                        <a:tabLst/>
                        <a:defRPr/>
                      </a:pPr>
                      <a:r>
                        <a:rPr lang="ar-DZ" sz="3200" b="1" dirty="0" smtClean="0"/>
                        <a:t>الاثار</a:t>
                      </a:r>
                      <a:r>
                        <a:rPr lang="ar-DZ" sz="3200" b="1" baseline="0" dirty="0" smtClean="0"/>
                        <a:t> </a:t>
                      </a:r>
                      <a:endParaRPr lang="en-US" sz="3200" b="1" dirty="0" smtClean="0"/>
                    </a:p>
                    <a:p>
                      <a:pPr algn="ctr" rtl="1"/>
                      <a:endParaRPr lang="en-US" b="1" dirty="0"/>
                    </a:p>
                  </a:txBody>
                  <a:tcPr/>
                </a:tc>
              </a:tr>
            </a:tbl>
          </a:graphicData>
        </a:graphic>
      </p:graphicFrame>
    </p:spTree>
    <p:extLst>
      <p:ext uri="{BB962C8B-B14F-4D97-AF65-F5344CB8AC3E}">
        <p14:creationId xmlns:p14="http://schemas.microsoft.com/office/powerpoint/2010/main" val="8635729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3517569469"/>
              </p:ext>
            </p:extLst>
          </p:nvPr>
        </p:nvGraphicFramePr>
        <p:xfrm>
          <a:off x="1718440" y="1094638"/>
          <a:ext cx="8851462" cy="8214924"/>
        </p:xfrm>
        <a:graphic>
          <a:graphicData uri="http://schemas.openxmlformats.org/drawingml/2006/table">
            <a:tbl>
              <a:tblPr firstRow="1" bandRow="1">
                <a:tableStyleId>{7E9639D4-E3E2-4D34-9284-5A2195B3D0D7}</a:tableStyleId>
              </a:tblPr>
              <a:tblGrid>
                <a:gridCol w="6858001"/>
                <a:gridCol w="1993461"/>
              </a:tblGrid>
              <a:tr h="594886">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810019">
                <a:tc>
                  <a:txBody>
                    <a:bodyPr/>
                    <a:lstStyle/>
                    <a:p>
                      <a:pPr algn="r" rtl="1"/>
                      <a:r>
                        <a:rPr lang="ar-DZ" sz="2400" dirty="0">
                          <a:effectLst/>
                        </a:rPr>
                        <a:t>- </a:t>
                      </a:r>
                      <a:r>
                        <a:rPr lang="ar-DZ" sz="2400" b="1" dirty="0">
                          <a:effectLst/>
                        </a:rPr>
                        <a:t>التركيز على العملاء</a:t>
                      </a:r>
                      <a:r>
                        <a:rPr lang="ar-DZ" sz="2400" dirty="0">
                          <a:effectLst/>
                        </a:rPr>
                        <a:t>: النموذج يضع العميل في مركز الجهود التسويقية مما يعزز رضا العملاء. </a:t>
                      </a:r>
                      <a:endParaRPr lang="ar-DZ" sz="2400" dirty="0" smtClean="0">
                        <a:effectLst/>
                      </a:endParaRPr>
                    </a:p>
                    <a:p>
                      <a:pPr algn="r" rtl="1"/>
                      <a:r>
                        <a:rPr lang="ar-DZ" sz="2400" dirty="0" smtClean="0">
                          <a:effectLst/>
                        </a:rPr>
                        <a:t>-</a:t>
                      </a:r>
                      <a:r>
                        <a:rPr lang="ar-DZ" sz="2400" dirty="0">
                          <a:effectLst/>
                        </a:rPr>
                        <a:t> </a:t>
                      </a:r>
                      <a:r>
                        <a:rPr lang="ar-DZ" sz="2400" b="1" dirty="0">
                          <a:effectLst/>
                        </a:rPr>
                        <a:t>الملاءمة</a:t>
                      </a:r>
                      <a:r>
                        <a:rPr lang="ar-DZ" sz="2400" dirty="0">
                          <a:effectLst/>
                        </a:rPr>
                        <a:t>: تظل ذات صلة بالعصر الرقمي، حيث تعد تفضيلات العملاء والتفاعلات عبر الإنترنت أمرًا حيويًا. </a:t>
                      </a:r>
                      <a:endParaRPr lang="ar-DZ" sz="2400" dirty="0" smtClean="0">
                        <a:effectLst/>
                      </a:endParaRPr>
                    </a:p>
                    <a:p>
                      <a:pPr algn="r" rtl="1"/>
                      <a:r>
                        <a:rPr lang="ar-DZ" sz="2400" dirty="0" smtClean="0">
                          <a:effectLst/>
                        </a:rPr>
                        <a:t>-</a:t>
                      </a:r>
                      <a:r>
                        <a:rPr lang="ar-DZ" sz="2400" dirty="0">
                          <a:effectLst/>
                        </a:rPr>
                        <a:t> </a:t>
                      </a:r>
                      <a:r>
                        <a:rPr lang="ar-DZ" sz="2400" b="1" dirty="0">
                          <a:effectLst/>
                        </a:rPr>
                        <a:t>تحسين الاتصال</a:t>
                      </a:r>
                      <a:r>
                        <a:rPr lang="ar-DZ" sz="2400" dirty="0">
                          <a:effectLst/>
                        </a:rPr>
                        <a:t>: التواصل الفعال مع العملاء يبني علاقات أقوى</a:t>
                      </a:r>
                      <a:r>
                        <a:rPr lang="ar-DZ" sz="2400" dirty="0" smtClean="0">
                          <a:effectLst/>
                        </a:rPr>
                        <a:t>.</a:t>
                      </a:r>
                    </a:p>
                    <a:p>
                      <a:pPr algn="r" rtl="1"/>
                      <a:r>
                        <a:rPr lang="ar-DZ" sz="2400" dirty="0" smtClean="0">
                          <a:effectLst/>
                        </a:rPr>
                        <a:t> </a:t>
                      </a:r>
                      <a:r>
                        <a:rPr lang="ar-DZ" sz="2400" dirty="0">
                          <a:effectLst/>
                        </a:rPr>
                        <a:t>- </a:t>
                      </a:r>
                      <a:r>
                        <a:rPr lang="ar-DZ" sz="2400" b="1" dirty="0">
                          <a:effectLst/>
                        </a:rPr>
                        <a:t>قيمة مستدامة</a:t>
                      </a:r>
                      <a:r>
                        <a:rPr lang="ar-DZ" sz="2400" dirty="0">
                          <a:effectLst/>
                        </a:rPr>
                        <a:t>: التركيز على خلق القيمة يساهم في الاستدامة على المدى الطويل. </a:t>
                      </a:r>
                      <a:endParaRPr lang="ar-DZ" sz="2400" dirty="0" smtClean="0">
                        <a:effectLst/>
                      </a:endParaRPr>
                    </a:p>
                    <a:p>
                      <a:pPr algn="r" rtl="1"/>
                      <a:r>
                        <a:rPr lang="ar-DZ" sz="2400" dirty="0" smtClean="0">
                          <a:effectLst/>
                        </a:rPr>
                        <a:t>-</a:t>
                      </a:r>
                      <a:r>
                        <a:rPr lang="ar-DZ" sz="2400" dirty="0">
                          <a:effectLst/>
                        </a:rPr>
                        <a:t> </a:t>
                      </a:r>
                      <a:r>
                        <a:rPr lang="ar-DZ" sz="2400" b="1" dirty="0">
                          <a:effectLst/>
                        </a:rPr>
                        <a:t>تكيف</a:t>
                      </a:r>
                      <a:r>
                        <a:rPr lang="ar-DZ" sz="2400" dirty="0">
                          <a:effectLst/>
                        </a:rPr>
                        <a:t>: يمكن لنموذج </a:t>
                      </a:r>
                      <a:r>
                        <a:rPr lang="en-US" sz="2400" dirty="0" smtClean="0">
                          <a:effectLst/>
                        </a:rPr>
                        <a:t>Cs</a:t>
                      </a:r>
                      <a:r>
                        <a:rPr lang="ar-DZ" sz="2400" dirty="0" smtClean="0">
                          <a:effectLst/>
                        </a:rPr>
                        <a:t>4 التكيف </a:t>
                      </a:r>
                      <a:r>
                        <a:rPr lang="ar-DZ" sz="2400" dirty="0">
                          <a:effectLst/>
                        </a:rPr>
                        <a:t>مع ظروف السوق المتغيرة وسلوك المستهلك.</a:t>
                      </a:r>
                    </a:p>
                  </a:txBody>
                  <a:tcPr anchor="ctr"/>
                </a:tc>
                <a:tc>
                  <a:txBody>
                    <a:bodyPr/>
                    <a:lstStyle/>
                    <a:p>
                      <a:pPr algn="ctr"/>
                      <a:endParaRPr lang="ar-DZ" sz="3600" b="1" dirty="0" smtClean="0"/>
                    </a:p>
                    <a:p>
                      <a:pPr algn="ctr"/>
                      <a:endParaRPr lang="ar-DZ" sz="3600" b="1" dirty="0" smtClean="0"/>
                    </a:p>
                    <a:p>
                      <a:pPr algn="ctr"/>
                      <a:r>
                        <a:rPr lang="ar-DZ" sz="3600" b="1" dirty="0" smtClean="0"/>
                        <a:t>المزايا </a:t>
                      </a:r>
                    </a:p>
                    <a:p>
                      <a:pPr algn="ctr"/>
                      <a:endParaRPr lang="en-US" b="1" dirty="0"/>
                    </a:p>
                  </a:txBody>
                  <a:tcPr/>
                </a:tc>
              </a:tr>
              <a:tr h="3810019">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5741861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2831685736"/>
              </p:ext>
            </p:extLst>
          </p:nvPr>
        </p:nvGraphicFramePr>
        <p:xfrm>
          <a:off x="2096813" y="1939159"/>
          <a:ext cx="8851462" cy="4389139"/>
        </p:xfrm>
        <a:graphic>
          <a:graphicData uri="http://schemas.openxmlformats.org/drawingml/2006/table">
            <a:tbl>
              <a:tblPr firstRow="1" bandRow="1">
                <a:tableStyleId>{7E9639D4-E3E2-4D34-9284-5A2195B3D0D7}</a:tableStyleId>
              </a:tblPr>
              <a:tblGrid>
                <a:gridCol w="6069724"/>
                <a:gridCol w="2781738"/>
              </a:tblGrid>
              <a:tr h="386294">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810019">
                <a:tc>
                  <a:txBody>
                    <a:bodyPr/>
                    <a:lstStyle/>
                    <a:p>
                      <a:pPr algn="just" rtl="1"/>
                      <a:r>
                        <a:rPr lang="ar-DZ" sz="2400" b="0" i="0" kern="1200" dirty="0" smtClean="0">
                          <a:solidFill>
                            <a:schemeClr val="tx1"/>
                          </a:solidFill>
                          <a:effectLst/>
                          <a:latin typeface="+mn-lt"/>
                          <a:ea typeface="+mn-ea"/>
                          <a:cs typeface="+mn-cs"/>
                        </a:rPr>
                        <a:t> </a:t>
                      </a:r>
                      <a:r>
                        <a:rPr lang="ar-DZ" sz="2400" b="1" i="0" kern="1200" dirty="0" smtClean="0">
                          <a:solidFill>
                            <a:schemeClr val="tx1"/>
                          </a:solidFill>
                          <a:effectLst/>
                          <a:latin typeface="+mn-lt"/>
                          <a:ea typeface="+mn-ea"/>
                          <a:cs typeface="+mn-cs"/>
                        </a:rPr>
                        <a:t>تعقيد</a:t>
                      </a:r>
                      <a:r>
                        <a:rPr lang="ar-DZ" sz="2400" b="0" i="0" kern="1200" dirty="0" smtClean="0">
                          <a:solidFill>
                            <a:schemeClr val="tx1"/>
                          </a:solidFill>
                          <a:effectLst/>
                          <a:latin typeface="+mn-lt"/>
                          <a:ea typeface="+mn-ea"/>
                          <a:cs typeface="+mn-cs"/>
                        </a:rPr>
                        <a:t>: قد تجد بعض الشركات أن النموذج أكثر تعقيدًا من النماذج الأربعة التقليدية. </a:t>
                      </a:r>
                    </a:p>
                    <a:p>
                      <a:pPr algn="just" rtl="1"/>
                      <a:r>
                        <a:rPr lang="ar-DZ" sz="2400" b="0" i="0" kern="1200" dirty="0" smtClean="0">
                          <a:solidFill>
                            <a:schemeClr val="tx1"/>
                          </a:solidFill>
                          <a:effectLst/>
                          <a:latin typeface="+mn-lt"/>
                          <a:ea typeface="+mn-ea"/>
                          <a:cs typeface="+mn-cs"/>
                        </a:rPr>
                        <a:t>- </a:t>
                      </a:r>
                      <a:r>
                        <a:rPr lang="ar-DZ" sz="2400" b="1" i="0" kern="1200" dirty="0" smtClean="0">
                          <a:solidFill>
                            <a:schemeClr val="tx1"/>
                          </a:solidFill>
                          <a:effectLst/>
                          <a:latin typeface="+mn-lt"/>
                          <a:ea typeface="+mn-ea"/>
                          <a:cs typeface="+mn-cs"/>
                        </a:rPr>
                        <a:t>موارد كثيفة</a:t>
                      </a:r>
                      <a:r>
                        <a:rPr lang="ar-DZ" sz="2400" b="0" i="0" kern="1200" dirty="0" smtClean="0">
                          <a:solidFill>
                            <a:schemeClr val="tx1"/>
                          </a:solidFill>
                          <a:effectLst/>
                          <a:latin typeface="+mn-lt"/>
                          <a:ea typeface="+mn-ea"/>
                          <a:cs typeface="+mn-cs"/>
                        </a:rPr>
                        <a:t>: قد يتطلب تنفيذ نموذج 4</a:t>
                      </a:r>
                      <a:r>
                        <a:rPr lang="en-US" sz="2400" b="0" i="0" kern="1200" dirty="0" smtClean="0">
                          <a:solidFill>
                            <a:schemeClr val="tx1"/>
                          </a:solidFill>
                          <a:effectLst/>
                          <a:latin typeface="+mn-lt"/>
                          <a:ea typeface="+mn-ea"/>
                          <a:cs typeface="+mn-cs"/>
                        </a:rPr>
                        <a:t>C </a:t>
                      </a:r>
                      <a:r>
                        <a:rPr lang="ar-DZ" sz="2400" b="0" i="0" kern="1200" dirty="0" smtClean="0">
                          <a:solidFill>
                            <a:schemeClr val="tx1"/>
                          </a:solidFill>
                          <a:effectLst/>
                          <a:latin typeface="+mn-lt"/>
                          <a:ea typeface="+mn-ea"/>
                          <a:cs typeface="+mn-cs"/>
                        </a:rPr>
                        <a:t>موارد إضافية للتواصل والراحة. </a:t>
                      </a:r>
                    </a:p>
                    <a:p>
                      <a:pPr algn="just" rtl="1"/>
                      <a:r>
                        <a:rPr lang="ar-DZ" sz="2400" b="0" i="0" kern="1200" dirty="0" smtClean="0">
                          <a:solidFill>
                            <a:schemeClr val="tx1"/>
                          </a:solidFill>
                          <a:effectLst/>
                          <a:latin typeface="+mn-lt"/>
                          <a:ea typeface="+mn-ea"/>
                          <a:cs typeface="+mn-cs"/>
                        </a:rPr>
                        <a:t>- </a:t>
                      </a:r>
                      <a:r>
                        <a:rPr lang="ar-DZ" sz="2400" b="1" i="0" kern="1200" dirty="0" smtClean="0">
                          <a:solidFill>
                            <a:schemeClr val="tx1"/>
                          </a:solidFill>
                          <a:effectLst/>
                          <a:latin typeface="+mn-lt"/>
                          <a:ea typeface="+mn-ea"/>
                          <a:cs typeface="+mn-cs"/>
                        </a:rPr>
                        <a:t>التبعية الرقمية</a:t>
                      </a:r>
                      <a:r>
                        <a:rPr lang="ar-DZ" sz="2400" b="0" i="0" kern="1200" dirty="0" smtClean="0">
                          <a:solidFill>
                            <a:schemeClr val="tx1"/>
                          </a:solidFill>
                          <a:effectLst/>
                          <a:latin typeface="+mn-lt"/>
                          <a:ea typeface="+mn-ea"/>
                          <a:cs typeface="+mn-cs"/>
                        </a:rPr>
                        <a:t>: تعتمد بشكل كبير على القنوات الرقمية، والتي قد لا تكون مناسبة لجميع الشركات أو الأسواق.</a:t>
                      </a:r>
                    </a:p>
                    <a:p>
                      <a:pPr algn="just" rtl="1"/>
                      <a:r>
                        <a:rPr lang="ar-DZ" sz="2400" b="0" i="0" kern="1200" dirty="0" smtClean="0">
                          <a:solidFill>
                            <a:schemeClr val="tx1"/>
                          </a:solidFill>
                          <a:effectLst/>
                          <a:latin typeface="+mn-lt"/>
                          <a:ea typeface="+mn-ea"/>
                          <a:cs typeface="+mn-cs"/>
                        </a:rPr>
                        <a:t> - </a:t>
                      </a:r>
                      <a:r>
                        <a:rPr lang="ar-DZ" sz="2400" b="1" i="0" kern="1200" dirty="0" smtClean="0">
                          <a:solidFill>
                            <a:schemeClr val="tx1"/>
                          </a:solidFill>
                          <a:effectLst/>
                          <a:latin typeface="+mn-lt"/>
                          <a:ea typeface="+mn-ea"/>
                          <a:cs typeface="+mn-cs"/>
                        </a:rPr>
                        <a:t>فهم العملاء</a:t>
                      </a:r>
                      <a:r>
                        <a:rPr lang="ar-DZ" sz="2400" b="0" i="0" kern="1200" dirty="0" smtClean="0">
                          <a:solidFill>
                            <a:schemeClr val="tx1"/>
                          </a:solidFill>
                          <a:effectLst/>
                          <a:latin typeface="+mn-lt"/>
                          <a:ea typeface="+mn-ea"/>
                          <a:cs typeface="+mn-cs"/>
                        </a:rPr>
                        <a:t>: يتطلب التنفيذ الفعال فهمًا عميقًا لسلوك العملاء وتفضيلاتهم. </a:t>
                      </a:r>
                    </a:p>
                    <a:p>
                      <a:pPr algn="just" rtl="1"/>
                      <a:r>
                        <a:rPr lang="ar-DZ" sz="2400" b="0" i="0" kern="1200" dirty="0" smtClean="0">
                          <a:solidFill>
                            <a:schemeClr val="tx1"/>
                          </a:solidFill>
                          <a:effectLst/>
                          <a:latin typeface="+mn-lt"/>
                          <a:ea typeface="+mn-ea"/>
                          <a:cs typeface="+mn-cs"/>
                        </a:rPr>
                        <a:t>- </a:t>
                      </a:r>
                      <a:r>
                        <a:rPr lang="ar-DZ" sz="2400" b="1" i="0" kern="1200" dirty="0" smtClean="0">
                          <a:solidFill>
                            <a:schemeClr val="tx1"/>
                          </a:solidFill>
                          <a:effectLst/>
                          <a:latin typeface="+mn-lt"/>
                          <a:ea typeface="+mn-ea"/>
                          <a:cs typeface="+mn-cs"/>
                        </a:rPr>
                        <a:t>تحديات القياس</a:t>
                      </a:r>
                      <a:r>
                        <a:rPr lang="ar-DZ" sz="2400" b="0" i="0" kern="1200" dirty="0" smtClean="0">
                          <a:solidFill>
                            <a:schemeClr val="tx1"/>
                          </a:solidFill>
                          <a:effectLst/>
                          <a:latin typeface="+mn-lt"/>
                          <a:ea typeface="+mn-ea"/>
                          <a:cs typeface="+mn-cs"/>
                        </a:rPr>
                        <a:t>: قد يكون قياس قيمة العميل وراحته أمرًا صعبًا.</a:t>
                      </a:r>
                      <a:endParaRPr lang="ar-DZ" sz="2800" dirty="0">
                        <a:effectLst/>
                      </a:endParaRPr>
                    </a:p>
                  </a:txBody>
                  <a:tcPr anchor="ctr"/>
                </a:tc>
                <a:tc>
                  <a:txBody>
                    <a:bodyPr/>
                    <a:lstStyle/>
                    <a:p>
                      <a:pPr algn="ctr"/>
                      <a:r>
                        <a:rPr lang="ar-DZ" sz="3200" b="1" dirty="0" smtClean="0">
                          <a:effectLst/>
                        </a:rPr>
                        <a:t>العيوب</a:t>
                      </a:r>
                      <a:endParaRPr lang="ar-DZ" sz="3200" b="1" dirty="0">
                        <a:effectLst/>
                      </a:endParaRPr>
                    </a:p>
                  </a:txBody>
                  <a:tcPr anchor="ctr"/>
                </a:tc>
              </a:tr>
            </a:tbl>
          </a:graphicData>
        </a:graphic>
      </p:graphicFrame>
      <p:sp>
        <p:nvSpPr>
          <p:cNvPr id="3" name="Titre 2"/>
          <p:cNvSpPr>
            <a:spLocks noGrp="1"/>
          </p:cNvSpPr>
          <p:nvPr>
            <p:ph type="title"/>
          </p:nvPr>
        </p:nvSpPr>
        <p:spPr/>
        <p:txBody>
          <a:bodyPr/>
          <a:lstStyle/>
          <a:p>
            <a:endParaRPr lang="en-US"/>
          </a:p>
        </p:txBody>
      </p:sp>
    </p:spTree>
    <p:extLst>
      <p:ext uri="{BB962C8B-B14F-4D97-AF65-F5344CB8AC3E}">
        <p14:creationId xmlns:p14="http://schemas.microsoft.com/office/powerpoint/2010/main" val="8075816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67980629"/>
              </p:ext>
            </p:extLst>
          </p:nvPr>
        </p:nvGraphicFramePr>
        <p:xfrm>
          <a:off x="1529255" y="1582531"/>
          <a:ext cx="9513613" cy="7447913"/>
        </p:xfrm>
        <a:graphic>
          <a:graphicData uri="http://schemas.openxmlformats.org/drawingml/2006/table">
            <a:tbl>
              <a:tblPr firstRow="1" bandRow="1">
                <a:tableStyleId>{7E9639D4-E3E2-4D34-9284-5A2195B3D0D7}</a:tableStyleId>
              </a:tblPr>
              <a:tblGrid>
                <a:gridCol w="7387972"/>
                <a:gridCol w="2125641"/>
              </a:tblGrid>
              <a:tr h="366155">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4459866">
                <a:tc>
                  <a:txBody>
                    <a:bodyPr/>
                    <a:lstStyle/>
                    <a:p>
                      <a:pPr algn="just" rtl="1"/>
                      <a:r>
                        <a:rPr lang="ar-DZ" sz="2400" dirty="0">
                          <a:effectLst/>
                        </a:rPr>
                        <a:t>- </a:t>
                      </a:r>
                      <a:r>
                        <a:rPr lang="ar-DZ" sz="2400" b="1" dirty="0">
                          <a:effectLst/>
                        </a:rPr>
                        <a:t>تطوير المنتج</a:t>
                      </a:r>
                      <a:r>
                        <a:rPr lang="ar-DZ" sz="2400" dirty="0">
                          <a:effectLst/>
                        </a:rPr>
                        <a:t>: تستخدم الشركات النموذج لتطوير المنتجات التي تتوافق مع احتياجات العملاء وتفضيلاتهم</a:t>
                      </a:r>
                      <a:r>
                        <a:rPr lang="ar-DZ" sz="2400" dirty="0" smtClean="0">
                          <a:effectLst/>
                        </a:rPr>
                        <a:t>.</a:t>
                      </a:r>
                    </a:p>
                    <a:p>
                      <a:pPr algn="just" rtl="1"/>
                      <a:r>
                        <a:rPr lang="ar-DZ" sz="2400" dirty="0" smtClean="0">
                          <a:effectLst/>
                        </a:rPr>
                        <a:t> </a:t>
                      </a:r>
                      <a:r>
                        <a:rPr lang="ar-DZ" sz="2400" dirty="0">
                          <a:effectLst/>
                        </a:rPr>
                        <a:t>- </a:t>
                      </a:r>
                      <a:r>
                        <a:rPr lang="ar-DZ" sz="2400" b="1" dirty="0">
                          <a:effectLst/>
                        </a:rPr>
                        <a:t>استراتيجيات التسعير</a:t>
                      </a:r>
                      <a:r>
                        <a:rPr lang="ar-DZ" sz="2400" dirty="0">
                          <a:effectLst/>
                        </a:rPr>
                        <a:t>: لا تأخذ قرارات التسعير في الاعتبار التكلفة المالية فحسب، بل تأخذ أيضًا في الاعتبار الراحة والقيمة المقدمة</a:t>
                      </a:r>
                      <a:r>
                        <a:rPr lang="ar-DZ" sz="2400" dirty="0" smtClean="0">
                          <a:effectLst/>
                        </a:rPr>
                        <a:t>.</a:t>
                      </a:r>
                    </a:p>
                    <a:p>
                      <a:pPr algn="just" rtl="1"/>
                      <a:r>
                        <a:rPr lang="ar-DZ" sz="2400" dirty="0" smtClean="0">
                          <a:effectLst/>
                        </a:rPr>
                        <a:t> </a:t>
                      </a:r>
                      <a:r>
                        <a:rPr lang="ar-DZ" sz="2400" dirty="0">
                          <a:effectLst/>
                        </a:rPr>
                        <a:t>- </a:t>
                      </a:r>
                      <a:r>
                        <a:rPr lang="ar-DZ" sz="2400" b="1" dirty="0">
                          <a:effectLst/>
                        </a:rPr>
                        <a:t>قنوات التوزيع</a:t>
                      </a:r>
                      <a:r>
                        <a:rPr lang="ar-DZ" sz="2400" dirty="0">
                          <a:effectLst/>
                        </a:rPr>
                        <a:t>: القرارات المتعلقة بمكان وكيفية توفر المنتجات أو الخدمات تتأثر بالملاءمة. </a:t>
                      </a:r>
                      <a:endParaRPr lang="ar-DZ" sz="2400" dirty="0" smtClean="0">
                        <a:effectLst/>
                      </a:endParaRPr>
                    </a:p>
                    <a:p>
                      <a:pPr algn="just" rtl="1"/>
                      <a:r>
                        <a:rPr lang="ar-DZ" sz="2400" dirty="0" smtClean="0">
                          <a:effectLst/>
                        </a:rPr>
                        <a:t>-</a:t>
                      </a:r>
                      <a:r>
                        <a:rPr lang="ar-DZ" sz="2400" dirty="0">
                          <a:effectLst/>
                        </a:rPr>
                        <a:t> </a:t>
                      </a:r>
                      <a:r>
                        <a:rPr lang="ar-DZ" sz="2400" b="1" dirty="0">
                          <a:effectLst/>
                        </a:rPr>
                        <a:t>الترويج والتواصل</a:t>
                      </a:r>
                      <a:r>
                        <a:rPr lang="ar-DZ" sz="2400" dirty="0">
                          <a:effectLst/>
                        </a:rPr>
                        <a:t>: تهدف استراتيجيات الاتصال إلى إشراك العملاء بشكل فعال وتقديم عروض القيمة. </a:t>
                      </a:r>
                      <a:endParaRPr lang="ar-DZ" sz="2400" dirty="0" smtClean="0">
                        <a:effectLst/>
                      </a:endParaRPr>
                    </a:p>
                    <a:p>
                      <a:pPr algn="just" rtl="1"/>
                      <a:r>
                        <a:rPr lang="ar-DZ" sz="2400" dirty="0" smtClean="0">
                          <a:effectLst/>
                        </a:rPr>
                        <a:t>-</a:t>
                      </a:r>
                      <a:r>
                        <a:rPr lang="ar-DZ" sz="2400" dirty="0">
                          <a:effectLst/>
                        </a:rPr>
                        <a:t> </a:t>
                      </a:r>
                      <a:r>
                        <a:rPr lang="ar-DZ" sz="2400" b="1" dirty="0">
                          <a:effectLst/>
                        </a:rPr>
                        <a:t>ادارة العلاقات مع الزبائن</a:t>
                      </a:r>
                      <a:r>
                        <a:rPr lang="ar-DZ" sz="2400" dirty="0">
                          <a:effectLst/>
                        </a:rPr>
                        <a:t>: إنه يوجه الجهود لبناء علاقات قوية مع العملاء والحفاظ عليها.</a:t>
                      </a:r>
                    </a:p>
                  </a:txBody>
                  <a:tcPr anchor="ctr"/>
                </a:tc>
                <a:tc>
                  <a:txBody>
                    <a:bodyPr/>
                    <a:lstStyle/>
                    <a:p>
                      <a:pPr algn="ctr"/>
                      <a:r>
                        <a:rPr lang="ar-DZ" sz="2800" b="1" dirty="0" smtClean="0">
                          <a:effectLst/>
                        </a:rPr>
                        <a:t>التطبيقات</a:t>
                      </a:r>
                      <a:endParaRPr lang="ar-DZ" sz="2800" b="1" dirty="0">
                        <a:effectLst/>
                      </a:endParaRPr>
                    </a:p>
                  </a:txBody>
                  <a:tcPr anchor="ctr"/>
                </a:tc>
              </a:tr>
              <a:tr h="2408927">
                <a:tc>
                  <a:txBody>
                    <a:bodyPr/>
                    <a:lstStyle/>
                    <a:p>
                      <a:endParaRPr lang="en-US" dirty="0"/>
                    </a:p>
                  </a:txBody>
                  <a:tcPr/>
                </a:tc>
                <a:tc>
                  <a:txBody>
                    <a:bodyPr/>
                    <a:lstStyle/>
                    <a:p>
                      <a:pPr algn="ctr"/>
                      <a:endParaRPr lang="ar-DZ" sz="3200" dirty="0">
                        <a:effectLst/>
                      </a:endParaRPr>
                    </a:p>
                  </a:txBody>
                  <a:tcPr anchor="ctr"/>
                </a:tc>
              </a:tr>
            </a:tbl>
          </a:graphicData>
        </a:graphic>
      </p:graphicFrame>
    </p:spTree>
    <p:extLst>
      <p:ext uri="{BB962C8B-B14F-4D97-AF65-F5344CB8AC3E}">
        <p14:creationId xmlns:p14="http://schemas.microsoft.com/office/powerpoint/2010/main" val="16359858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9658" y="487632"/>
            <a:ext cx="8911687" cy="1280890"/>
          </a:xfrm>
        </p:spPr>
        <p:txBody>
          <a:bodyPr>
            <a:normAutofit/>
          </a:bodyPr>
          <a:lstStyle/>
          <a:p>
            <a:pPr algn="ctr"/>
            <a:r>
              <a:rPr lang="ar-SA" sz="4400" b="1" dirty="0" smtClean="0"/>
              <a:t>مقدم</a:t>
            </a:r>
            <a:r>
              <a:rPr lang="ar-DZ" sz="4400" b="1" dirty="0" smtClean="0"/>
              <a:t>ـــــــ</a:t>
            </a:r>
            <a:r>
              <a:rPr lang="ar-SA" sz="4400" b="1" dirty="0" smtClean="0"/>
              <a:t>ة</a:t>
            </a:r>
            <a:endParaRPr lang="en-US" sz="4400" dirty="0"/>
          </a:p>
        </p:txBody>
      </p:sp>
      <p:sp>
        <p:nvSpPr>
          <p:cNvPr id="3" name="Espace réservé du contenu 2"/>
          <p:cNvSpPr>
            <a:spLocks noGrp="1"/>
          </p:cNvSpPr>
          <p:nvPr>
            <p:ph idx="1"/>
          </p:nvPr>
        </p:nvSpPr>
        <p:spPr>
          <a:xfrm>
            <a:off x="742474" y="1293696"/>
            <a:ext cx="9980885" cy="5219469"/>
          </a:xfrm>
          <a:solidFill>
            <a:schemeClr val="bg1">
              <a:lumMod val="95000"/>
            </a:schemeClr>
          </a:solidFill>
          <a:ln>
            <a:solidFill>
              <a:schemeClr val="accent1">
                <a:lumMod val="40000"/>
                <a:lumOff val="60000"/>
              </a:schemeClr>
            </a:solidFill>
          </a:ln>
        </p:spPr>
        <p:style>
          <a:lnRef idx="1">
            <a:schemeClr val="accent2"/>
          </a:lnRef>
          <a:fillRef idx="3">
            <a:schemeClr val="accent2"/>
          </a:fillRef>
          <a:effectRef idx="2">
            <a:schemeClr val="accent2"/>
          </a:effectRef>
          <a:fontRef idx="minor">
            <a:schemeClr val="lt1"/>
          </a:fontRef>
        </p:style>
        <p:txBody>
          <a:bodyPr>
            <a:noAutofit/>
          </a:bodyPr>
          <a:lstStyle/>
          <a:p>
            <a:pPr marL="0" indent="0" algn="r" rtl="1">
              <a:buNone/>
            </a:pPr>
            <a:r>
              <a:rPr lang="ar-DZ" sz="2400" dirty="0">
                <a:solidFill>
                  <a:schemeClr val="tx1"/>
                </a:solidFill>
              </a:rPr>
              <a:t>قد تعرض المزيج التسويقي </a:t>
            </a:r>
            <a:r>
              <a:rPr lang="ar-DZ" sz="2400" dirty="0" smtClean="0">
                <a:solidFill>
                  <a:schemeClr val="tx1"/>
                </a:solidFill>
              </a:rPr>
              <a:t>التقليدي </a:t>
            </a:r>
            <a:r>
              <a:rPr lang="ar-DZ" sz="2400" dirty="0">
                <a:solidFill>
                  <a:schemeClr val="tx1"/>
                </a:solidFill>
              </a:rPr>
              <a:t>إلى </a:t>
            </a:r>
            <a:r>
              <a:rPr lang="ar-DZ" sz="2400" dirty="0" smtClean="0">
                <a:solidFill>
                  <a:schemeClr val="tx1"/>
                </a:solidFill>
              </a:rPr>
              <a:t>انتقادات </a:t>
            </a:r>
            <a:r>
              <a:rPr lang="ar-DZ" sz="2400" dirty="0">
                <a:solidFill>
                  <a:schemeClr val="tx1"/>
                </a:solidFill>
              </a:rPr>
              <a:t>شديدة من كثير من الباحثين خاصة في مجال التسويق الخدمي، حيث أجمع </a:t>
            </a:r>
            <a:r>
              <a:rPr lang="ar-DZ" sz="2400" dirty="0" smtClean="0">
                <a:solidFill>
                  <a:schemeClr val="tx1"/>
                </a:solidFill>
              </a:rPr>
              <a:t>هؤلاء على أن هذا </a:t>
            </a:r>
            <a:r>
              <a:rPr lang="ar-DZ" sz="2400" dirty="0">
                <a:solidFill>
                  <a:schemeClr val="tx1"/>
                </a:solidFill>
              </a:rPr>
              <a:t>المزيج التسويقي غير شامل لجميع القطاعات، وذلك لعدة </a:t>
            </a:r>
            <a:r>
              <a:rPr lang="ar-DZ" sz="2400" dirty="0" smtClean="0">
                <a:solidFill>
                  <a:schemeClr val="tx1"/>
                </a:solidFill>
              </a:rPr>
              <a:t>اعتبارات أبرزها: </a:t>
            </a:r>
          </a:p>
          <a:p>
            <a:pPr algn="r" rtl="1">
              <a:buFont typeface="Wingdings" panose="05000000000000000000" pitchFamily="2" charset="2"/>
              <a:buChar char="ü"/>
            </a:pPr>
            <a:r>
              <a:rPr lang="ar-DZ" sz="2400" dirty="0" smtClean="0">
                <a:solidFill>
                  <a:schemeClr val="tx1"/>
                </a:solidFill>
              </a:rPr>
              <a:t>أن هذا </a:t>
            </a:r>
            <a:r>
              <a:rPr lang="ar-DZ" sz="2400" dirty="0">
                <a:solidFill>
                  <a:schemeClr val="tx1"/>
                </a:solidFill>
              </a:rPr>
              <a:t>المزيج التسويقي قد تم تطويره </a:t>
            </a:r>
            <a:r>
              <a:rPr lang="ar-DZ" sz="2400" dirty="0" smtClean="0">
                <a:solidFill>
                  <a:schemeClr val="tx1"/>
                </a:solidFill>
              </a:rPr>
              <a:t>أصلا </a:t>
            </a:r>
            <a:r>
              <a:rPr lang="ar-DZ" sz="2400" dirty="0">
                <a:solidFill>
                  <a:schemeClr val="tx1"/>
                </a:solidFill>
              </a:rPr>
              <a:t>لمشركات الصناعية. </a:t>
            </a:r>
            <a:endParaRPr lang="ar-DZ" sz="2400" dirty="0" smtClean="0">
              <a:solidFill>
                <a:schemeClr val="tx1"/>
              </a:solidFill>
            </a:endParaRPr>
          </a:p>
          <a:p>
            <a:pPr algn="r" rtl="1">
              <a:buFont typeface="Wingdings" panose="05000000000000000000" pitchFamily="2" charset="2"/>
              <a:buChar char="ü"/>
            </a:pPr>
            <a:r>
              <a:rPr lang="ar-DZ" sz="2400" dirty="0" smtClean="0">
                <a:solidFill>
                  <a:schemeClr val="tx1"/>
                </a:solidFill>
              </a:rPr>
              <a:t> </a:t>
            </a:r>
            <a:r>
              <a:rPr lang="ar-DZ" sz="2400" dirty="0">
                <a:solidFill>
                  <a:schemeClr val="tx1"/>
                </a:solidFill>
              </a:rPr>
              <a:t>ممارسي النشاط التسويقي الخدماتي يجدون المزيج </a:t>
            </a:r>
            <a:r>
              <a:rPr lang="ar-DZ" sz="2400" dirty="0" smtClean="0">
                <a:solidFill>
                  <a:schemeClr val="tx1"/>
                </a:solidFill>
              </a:rPr>
              <a:t>التسويقي التقليدي لا يلبي احتياجاتهم. </a:t>
            </a:r>
          </a:p>
          <a:p>
            <a:pPr algn="r" rtl="1">
              <a:buFont typeface="Wingdings" panose="05000000000000000000" pitchFamily="2" charset="2"/>
              <a:buChar char="ü"/>
            </a:pPr>
            <a:r>
              <a:rPr lang="ar-DZ" sz="2400" dirty="0" smtClean="0">
                <a:solidFill>
                  <a:schemeClr val="tx1"/>
                </a:solidFill>
              </a:rPr>
              <a:t>أن </a:t>
            </a:r>
            <a:r>
              <a:rPr lang="ar-DZ" sz="2400" dirty="0">
                <a:solidFill>
                  <a:schemeClr val="tx1"/>
                </a:solidFill>
              </a:rPr>
              <a:t>أبعاد المزيج التسويقي </a:t>
            </a:r>
            <a:r>
              <a:rPr lang="ar-DZ" sz="2400" dirty="0" smtClean="0">
                <a:solidFill>
                  <a:schemeClr val="tx1"/>
                </a:solidFill>
              </a:rPr>
              <a:t>التقليدي </a:t>
            </a:r>
            <a:r>
              <a:rPr lang="ar-DZ" sz="2400" dirty="0">
                <a:solidFill>
                  <a:schemeClr val="tx1"/>
                </a:solidFill>
              </a:rPr>
              <a:t>ضيقة بحيث </a:t>
            </a:r>
            <a:r>
              <a:rPr lang="ar-DZ" sz="2400" dirty="0" smtClean="0">
                <a:solidFill>
                  <a:schemeClr val="tx1"/>
                </a:solidFill>
              </a:rPr>
              <a:t>لا تصلح </a:t>
            </a:r>
            <a:r>
              <a:rPr lang="ar-DZ" sz="2400" dirty="0">
                <a:solidFill>
                  <a:schemeClr val="tx1"/>
                </a:solidFill>
              </a:rPr>
              <a:t>تماما في تسويق الخدمات</a:t>
            </a:r>
            <a:r>
              <a:rPr lang="ar-DZ" sz="2400" dirty="0" smtClean="0">
                <a:solidFill>
                  <a:schemeClr val="tx1"/>
                </a:solidFill>
              </a:rPr>
              <a:t>.</a:t>
            </a:r>
          </a:p>
          <a:p>
            <a:pPr marL="0" indent="0" algn="r" rtl="1">
              <a:buNone/>
            </a:pPr>
            <a:r>
              <a:rPr lang="ar-DZ" sz="2400" dirty="0">
                <a:solidFill>
                  <a:schemeClr val="tx1"/>
                </a:solidFill>
              </a:rPr>
              <a:t>وبناء </a:t>
            </a:r>
            <a:r>
              <a:rPr lang="ar-DZ" sz="2400" dirty="0" smtClean="0">
                <a:solidFill>
                  <a:schemeClr val="tx1"/>
                </a:solidFill>
              </a:rPr>
              <a:t>على </a:t>
            </a:r>
            <a:r>
              <a:rPr lang="ar-DZ" sz="2400" dirty="0">
                <a:solidFill>
                  <a:schemeClr val="tx1"/>
                </a:solidFill>
              </a:rPr>
              <a:t>ما سبق فقد توالت </a:t>
            </a:r>
            <a:r>
              <a:rPr lang="ar-DZ" sz="2400" dirty="0" smtClean="0">
                <a:solidFill>
                  <a:schemeClr val="tx1"/>
                </a:solidFill>
              </a:rPr>
              <a:t>اجتهادات </a:t>
            </a:r>
            <a:r>
              <a:rPr lang="ar-DZ" sz="2400" dirty="0">
                <a:solidFill>
                  <a:schemeClr val="tx1"/>
                </a:solidFill>
              </a:rPr>
              <a:t>الباحثين في استحداث عناصر جديدة </a:t>
            </a:r>
            <a:r>
              <a:rPr lang="ar-DZ" sz="2400" dirty="0" smtClean="0">
                <a:solidFill>
                  <a:schemeClr val="tx1"/>
                </a:solidFill>
              </a:rPr>
              <a:t>للمزيج </a:t>
            </a:r>
            <a:r>
              <a:rPr lang="ar-DZ" sz="2400" dirty="0">
                <a:solidFill>
                  <a:schemeClr val="tx1"/>
                </a:solidFill>
              </a:rPr>
              <a:t>التسويقي تأخذ بعين </a:t>
            </a:r>
            <a:r>
              <a:rPr lang="ar-DZ" sz="2400" dirty="0" smtClean="0">
                <a:solidFill>
                  <a:schemeClr val="tx1"/>
                </a:solidFill>
              </a:rPr>
              <a:t>الاعتبار </a:t>
            </a:r>
            <a:r>
              <a:rPr lang="ar-DZ" sz="2400" dirty="0">
                <a:solidFill>
                  <a:schemeClr val="tx1"/>
                </a:solidFill>
              </a:rPr>
              <a:t>خصائص القطاع الخدمي </a:t>
            </a:r>
            <a:r>
              <a:rPr lang="ar-DZ" sz="2400" dirty="0" smtClean="0">
                <a:solidFill>
                  <a:schemeClr val="tx1"/>
                </a:solidFill>
              </a:rPr>
              <a:t>، حيث </a:t>
            </a:r>
            <a:r>
              <a:rPr lang="ar-DZ" sz="2400" dirty="0">
                <a:solidFill>
                  <a:schemeClr val="tx1"/>
                </a:solidFill>
              </a:rPr>
              <a:t>أن </a:t>
            </a:r>
            <a:r>
              <a:rPr lang="ar-DZ" sz="2400" dirty="0" smtClean="0">
                <a:solidFill>
                  <a:schemeClr val="tx1"/>
                </a:solidFill>
              </a:rPr>
              <a:t>أغلب </a:t>
            </a:r>
            <a:r>
              <a:rPr lang="ar-DZ" sz="2400" dirty="0">
                <a:solidFill>
                  <a:schemeClr val="tx1"/>
                </a:solidFill>
              </a:rPr>
              <a:t>الباحثين </a:t>
            </a:r>
            <a:r>
              <a:rPr lang="ar-DZ" sz="2400" dirty="0" smtClean="0">
                <a:solidFill>
                  <a:schemeClr val="tx1"/>
                </a:solidFill>
              </a:rPr>
              <a:t>اتفقوا على </a:t>
            </a:r>
            <a:r>
              <a:rPr lang="ar-DZ" sz="2400" dirty="0">
                <a:solidFill>
                  <a:schemeClr val="tx1"/>
                </a:solidFill>
              </a:rPr>
              <a:t>إضافة </a:t>
            </a:r>
            <a:r>
              <a:rPr lang="ar-DZ" sz="2400" dirty="0" smtClean="0">
                <a:solidFill>
                  <a:schemeClr val="tx1"/>
                </a:solidFill>
              </a:rPr>
              <a:t>ثلاثة </a:t>
            </a:r>
            <a:r>
              <a:rPr lang="ar-DZ" sz="2400" dirty="0">
                <a:solidFill>
                  <a:schemeClr val="tx1"/>
                </a:solidFill>
              </a:rPr>
              <a:t>عناصر أخرى </a:t>
            </a:r>
            <a:r>
              <a:rPr lang="ar-DZ" sz="2400" dirty="0" smtClean="0">
                <a:solidFill>
                  <a:schemeClr val="tx1"/>
                </a:solidFill>
              </a:rPr>
              <a:t>للمزيج </a:t>
            </a:r>
            <a:r>
              <a:rPr lang="ar-DZ" sz="2400" dirty="0">
                <a:solidFill>
                  <a:schemeClr val="tx1"/>
                </a:solidFill>
              </a:rPr>
              <a:t>التسويقي في القطاع </a:t>
            </a:r>
            <a:r>
              <a:rPr lang="ar-DZ" sz="2400" dirty="0" smtClean="0">
                <a:solidFill>
                  <a:schemeClr val="tx1"/>
                </a:solidFill>
              </a:rPr>
              <a:t>الخدمي وهي: الأفراد/ الدليل المادي/ العمليات</a:t>
            </a:r>
          </a:p>
          <a:p>
            <a:pPr marL="0" indent="0" algn="r" rtl="1">
              <a:buNone/>
            </a:pPr>
            <a:r>
              <a:rPr lang="ar-DZ" sz="2400" dirty="0" smtClean="0">
                <a:solidFill>
                  <a:schemeClr val="tx1"/>
                </a:solidFill>
              </a:rPr>
              <a:t>في هذه المحاضرة سيتم التعرف على العناصر الإضافية  للمزيج التسويقي و المعدل</a:t>
            </a:r>
          </a:p>
          <a:p>
            <a:pPr marL="0" indent="0" algn="r" rtl="1">
              <a:buNone/>
            </a:pPr>
            <a:endParaRPr lang="fr-FR" sz="24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spTree>
    <p:extLst>
      <p:ext uri="{BB962C8B-B14F-4D97-AF65-F5344CB8AC3E}">
        <p14:creationId xmlns:p14="http://schemas.microsoft.com/office/powerpoint/2010/main" val="1538191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par>
                          <p:cTn id="11" fill="hold">
                            <p:stCondLst>
                              <p:cond delay="750"/>
                            </p:stCondLst>
                            <p:childTnLst>
                              <p:par>
                                <p:cTn id="12" presetID="1" presetClass="entr" presetSubtype="0" fill="hold"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par>
                          <p:cTn id="14" fill="hold">
                            <p:stCondLst>
                              <p:cond delay="750"/>
                            </p:stCondLst>
                            <p:childTnLst>
                              <p:par>
                                <p:cTn id="15" presetID="1" presetClass="entr" presetSubtype="0"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par>
                          <p:cTn id="17" fill="hold">
                            <p:stCondLst>
                              <p:cond delay="750"/>
                            </p:stCondLst>
                            <p:childTnLst>
                              <p:par>
                                <p:cTn id="18" presetID="1" presetClass="entr" presetSubtype="0" fill="hold"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par>
                          <p:cTn id="20" fill="hold">
                            <p:stCondLst>
                              <p:cond delay="750"/>
                            </p:stCondLst>
                            <p:childTnLst>
                              <p:par>
                                <p:cTn id="21" presetID="1"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par>
                          <p:cTn id="23" fill="hold">
                            <p:stCondLst>
                              <p:cond delay="750"/>
                            </p:stCondLst>
                            <p:childTnLst>
                              <p:par>
                                <p:cTn id="24" presetID="1" presetClass="entr" presetSubtype="0" fill="hold" nodeType="after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1" presetClass="emph" presetSubtype="0" fill="hold" grpId="0" nodeType="clickEffect">
                                  <p:stCondLst>
                                    <p:cond delay="0"/>
                                  </p:stCondLst>
                                  <p:iterate type="lt">
                                    <p:tmPct val="0"/>
                                  </p:iterate>
                                  <p:childTnLst>
                                    <p:animClr clrSpc="hsl" dir="cw">
                                      <p:cBhvr override="childStyle">
                                        <p:cTn id="29" dur="500" fill="hold"/>
                                        <p:tgtEl>
                                          <p:spTgt spid="2"/>
                                        </p:tgtEl>
                                        <p:attrNameLst>
                                          <p:attrName>style.color</p:attrName>
                                        </p:attrNameLst>
                                      </p:cBhvr>
                                      <p:by>
                                        <p:hsl h="7200000" s="0" l="0"/>
                                      </p:by>
                                    </p:animClr>
                                    <p:animClr clrSpc="hsl" dir="cw">
                                      <p:cBhvr>
                                        <p:cTn id="30" dur="500" fill="hold"/>
                                        <p:tgtEl>
                                          <p:spTgt spid="2"/>
                                        </p:tgtEl>
                                        <p:attrNameLst>
                                          <p:attrName>fillcolor</p:attrName>
                                        </p:attrNameLst>
                                      </p:cBhvr>
                                      <p:by>
                                        <p:hsl h="7200000" s="0" l="0"/>
                                      </p:by>
                                    </p:animClr>
                                    <p:animClr clrSpc="hsl" dir="cw">
                                      <p:cBhvr>
                                        <p:cTn id="31" dur="500" fill="hold"/>
                                        <p:tgtEl>
                                          <p:spTgt spid="2"/>
                                        </p:tgtEl>
                                        <p:attrNameLst>
                                          <p:attrName>stroke.color</p:attrName>
                                        </p:attrNameLst>
                                      </p:cBhvr>
                                      <p:by>
                                        <p:hsl h="7200000" s="0" l="0"/>
                                      </p:by>
                                    </p:animClr>
                                    <p:set>
                                      <p:cBhvr>
                                        <p:cTn id="32" dur="500" fill="hold"/>
                                        <p:tgtEl>
                                          <p:spTgt spid="2"/>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45" presetClass="entr" presetSubtype="0" fill="hold" grpId="1" nodeType="clickEffect">
                                  <p:stCondLst>
                                    <p:cond delay="0"/>
                                  </p:stCondLst>
                                  <p:iterate type="lt">
                                    <p:tmPct val="0"/>
                                  </p:iterate>
                                  <p:childTnLst>
                                    <p:set>
                                      <p:cBhvr>
                                        <p:cTn id="36" dur="1" fill="hold">
                                          <p:stCondLst>
                                            <p:cond delay="0"/>
                                          </p:stCondLst>
                                        </p:cTn>
                                        <p:tgtEl>
                                          <p:spTgt spid="2"/>
                                        </p:tgtEl>
                                        <p:attrNameLst>
                                          <p:attrName>style.visibility</p:attrName>
                                        </p:attrNameLst>
                                      </p:cBhvr>
                                      <p:to>
                                        <p:strVal val="visible"/>
                                      </p:to>
                                    </p:set>
                                    <p:animEffect transition="in" filter="fade">
                                      <p:cBhvr>
                                        <p:cTn id="37" dur="2000"/>
                                        <p:tgtEl>
                                          <p:spTgt spid="2"/>
                                        </p:tgtEl>
                                      </p:cBhvr>
                                    </p:animEffect>
                                    <p:anim calcmode="lin" valueType="num">
                                      <p:cBhvr>
                                        <p:cTn id="38" dur="2000" fill="hold"/>
                                        <p:tgtEl>
                                          <p:spTgt spid="2"/>
                                        </p:tgtEl>
                                        <p:attrNameLst>
                                          <p:attrName>ppt_w</p:attrName>
                                        </p:attrNameLst>
                                      </p:cBhvr>
                                      <p:tavLst>
                                        <p:tav tm="0" fmla="#ppt_w*sin(2.5*pi*$)">
                                          <p:val>
                                            <p:fltVal val="0"/>
                                          </p:val>
                                        </p:tav>
                                        <p:tav tm="100000">
                                          <p:val>
                                            <p:fltVal val="1"/>
                                          </p:val>
                                        </p:tav>
                                      </p:tavLst>
                                    </p:anim>
                                    <p:anim calcmode="lin" valueType="num">
                                      <p:cBhvr>
                                        <p:cTn id="3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34" presetClass="emph" presetSubtype="0" fill="hold" grpId="2" nodeType="clickEffect">
                                  <p:stCondLst>
                                    <p:cond delay="0"/>
                                  </p:stCondLst>
                                  <p:iterate type="lt">
                                    <p:tmPct val="10000"/>
                                  </p:iterate>
                                  <p:childTnLst>
                                    <p:animMotion origin="layout" path="M -1.66667E-6 -1.85185E-6 L -1.66667E-6 -0.07222 " pathEditMode="relative" rAng="0" ptsTypes="AA">
                                      <p:cBhvr>
                                        <p:cTn id="43" dur="250" accel="50000" decel="50000" autoRev="1" fill="hold">
                                          <p:stCondLst>
                                            <p:cond delay="0"/>
                                          </p:stCondLst>
                                        </p:cTn>
                                        <p:tgtEl>
                                          <p:spTgt spid="2"/>
                                        </p:tgtEl>
                                        <p:attrNameLst>
                                          <p:attrName>ppt_x</p:attrName>
                                          <p:attrName>ppt_y</p:attrName>
                                        </p:attrNameLst>
                                      </p:cBhvr>
                                      <p:rCtr x="0" y="-3611"/>
                                    </p:animMotion>
                                    <p:animRot by="1500000">
                                      <p:cBhvr>
                                        <p:cTn id="44" dur="125" fill="hold">
                                          <p:stCondLst>
                                            <p:cond delay="0"/>
                                          </p:stCondLst>
                                        </p:cTn>
                                        <p:tgtEl>
                                          <p:spTgt spid="2"/>
                                        </p:tgtEl>
                                        <p:attrNameLst>
                                          <p:attrName>r</p:attrName>
                                        </p:attrNameLst>
                                      </p:cBhvr>
                                    </p:animRot>
                                    <p:animRot by="-1500000">
                                      <p:cBhvr>
                                        <p:cTn id="45" dur="125" fill="hold">
                                          <p:stCondLst>
                                            <p:cond delay="125"/>
                                          </p:stCondLst>
                                        </p:cTn>
                                        <p:tgtEl>
                                          <p:spTgt spid="2"/>
                                        </p:tgtEl>
                                        <p:attrNameLst>
                                          <p:attrName>r</p:attrName>
                                        </p:attrNameLst>
                                      </p:cBhvr>
                                    </p:animRot>
                                    <p:animRot by="-1500000">
                                      <p:cBhvr>
                                        <p:cTn id="46" dur="125" fill="hold">
                                          <p:stCondLst>
                                            <p:cond delay="250"/>
                                          </p:stCondLst>
                                        </p:cTn>
                                        <p:tgtEl>
                                          <p:spTgt spid="2"/>
                                        </p:tgtEl>
                                        <p:attrNameLst>
                                          <p:attrName>r</p:attrName>
                                        </p:attrNameLst>
                                      </p:cBhvr>
                                    </p:animRot>
                                    <p:animRot by="1500000">
                                      <p:cBhvr>
                                        <p:cTn id="47"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597560836"/>
              </p:ext>
            </p:extLst>
          </p:nvPr>
        </p:nvGraphicFramePr>
        <p:xfrm>
          <a:off x="740980" y="1219924"/>
          <a:ext cx="10680262" cy="5425440"/>
        </p:xfrm>
        <a:graphic>
          <a:graphicData uri="http://schemas.openxmlformats.org/drawingml/2006/table">
            <a:tbl>
              <a:tblPr firstRow="1" bandRow="1">
                <a:tableStyleId>{7E9639D4-E3E2-4D34-9284-5A2195B3D0D7}</a:tableStyleId>
              </a:tblPr>
              <a:tblGrid>
                <a:gridCol w="8790346"/>
                <a:gridCol w="1889916"/>
              </a:tblGrid>
              <a:tr h="386294">
                <a:tc>
                  <a:txBody>
                    <a:bodyPr/>
                    <a:lstStyle/>
                    <a:p>
                      <a:pPr algn="ctr"/>
                      <a:r>
                        <a:rPr lang="ar-DZ" sz="3200" kern="1200" dirty="0" smtClean="0">
                          <a:effectLst/>
                        </a:rPr>
                        <a:t>تفسير</a:t>
                      </a:r>
                      <a:endParaRPr lang="en-US" dirty="0"/>
                    </a:p>
                  </a:txBody>
                  <a:tcPr/>
                </a:tc>
                <a:tc>
                  <a:txBody>
                    <a:bodyPr/>
                    <a:lstStyle/>
                    <a:p>
                      <a:pPr algn="ctr"/>
                      <a:r>
                        <a:rPr lang="ar-DZ" sz="3200" b="1" dirty="0">
                          <a:effectLst/>
                        </a:rPr>
                        <a:t>الجانب</a:t>
                      </a:r>
                    </a:p>
                  </a:txBody>
                  <a:tcPr anchor="ctr"/>
                </a:tc>
              </a:tr>
              <a:tr h="3810019">
                <a:tc>
                  <a:txBody>
                    <a:bodyPr/>
                    <a:lstStyle/>
                    <a:p>
                      <a:pPr algn="just" rtl="1"/>
                      <a:r>
                        <a:rPr lang="ar-DZ" sz="2400" dirty="0">
                          <a:effectLst/>
                        </a:rPr>
                        <a:t>- </a:t>
                      </a:r>
                      <a:r>
                        <a:rPr lang="ar-DZ" sz="2400" b="1" dirty="0">
                          <a:effectLst/>
                        </a:rPr>
                        <a:t>منصة التجارة الإلكترونية</a:t>
                      </a:r>
                      <a:r>
                        <a:rPr lang="ar-DZ" sz="2400" dirty="0">
                          <a:effectLst/>
                        </a:rPr>
                        <a:t>: يطبق بائع التجزئة عبر الإنترنت نموذج </a:t>
                      </a:r>
                      <a:r>
                        <a:rPr lang="en-US" sz="2400" dirty="0" smtClean="0">
                          <a:effectLst/>
                        </a:rPr>
                        <a:t>Cs</a:t>
                      </a:r>
                      <a:r>
                        <a:rPr lang="ar-DZ" sz="2400" dirty="0" smtClean="0">
                          <a:effectLst/>
                        </a:rPr>
                        <a:t>4</a:t>
                      </a:r>
                      <a:r>
                        <a:rPr lang="en-US" sz="2400" dirty="0" smtClean="0">
                          <a:effectLst/>
                        </a:rPr>
                        <a:t> </a:t>
                      </a:r>
                      <a:r>
                        <a:rPr lang="ar-DZ" sz="2400" dirty="0">
                          <a:effectLst/>
                        </a:rPr>
                        <a:t>من خلال تقديم موقع ويب سهل الاستخدام وأسعار تنافسية وتوصيات مخصصة للمنتجات ودعم فعال للعملاء. </a:t>
                      </a:r>
                      <a:endParaRPr lang="ar-DZ" sz="2400" dirty="0" smtClean="0">
                        <a:effectLst/>
                      </a:endParaRPr>
                    </a:p>
                    <a:p>
                      <a:pPr algn="just" rtl="1"/>
                      <a:r>
                        <a:rPr lang="ar-DZ" sz="2400" dirty="0" smtClean="0">
                          <a:effectLst/>
                        </a:rPr>
                        <a:t>-</a:t>
                      </a:r>
                      <a:r>
                        <a:rPr lang="ar-DZ" sz="2400" dirty="0">
                          <a:effectLst/>
                        </a:rPr>
                        <a:t> </a:t>
                      </a:r>
                      <a:r>
                        <a:rPr lang="ar-DZ" sz="2400" b="1" dirty="0">
                          <a:effectLst/>
                        </a:rPr>
                        <a:t>خدمة الاشتراك</a:t>
                      </a:r>
                      <a:r>
                        <a:rPr lang="ar-DZ" sz="2400" dirty="0">
                          <a:effectLst/>
                        </a:rPr>
                        <a:t>: تؤكد خدمة البث على قيمة العميل من خلال توفير مكتبة محتوى واسعة، وإمكانية الوصول بسهولة إلى أجهزة متعددة، واتصال واضح حول الإصدارات الجديدة. </a:t>
                      </a:r>
                      <a:endParaRPr lang="ar-DZ" sz="2400" dirty="0" smtClean="0">
                        <a:effectLst/>
                      </a:endParaRPr>
                    </a:p>
                    <a:p>
                      <a:pPr algn="just" rtl="1"/>
                      <a:r>
                        <a:rPr lang="ar-DZ" sz="2400" dirty="0" smtClean="0">
                          <a:effectLst/>
                        </a:rPr>
                        <a:t>-</a:t>
                      </a:r>
                      <a:r>
                        <a:rPr lang="ar-DZ" sz="2400" dirty="0">
                          <a:effectLst/>
                        </a:rPr>
                        <a:t> </a:t>
                      </a:r>
                      <a:r>
                        <a:rPr lang="ar-DZ" sz="2400" b="1" dirty="0">
                          <a:effectLst/>
                        </a:rPr>
                        <a:t>موبايل التطبيق</a:t>
                      </a:r>
                      <a:r>
                        <a:rPr lang="ar-DZ" sz="2400" dirty="0">
                          <a:effectLst/>
                        </a:rPr>
                        <a:t>: يركز تطبيق مشاركة الرحلات على الراحة من خلال الحجز السهل والتسعير الشفاف والتواصل السريع مع السائقين</a:t>
                      </a:r>
                      <a:r>
                        <a:rPr lang="ar-DZ" sz="2400" dirty="0" smtClean="0">
                          <a:effectLst/>
                        </a:rPr>
                        <a:t>.</a:t>
                      </a:r>
                    </a:p>
                    <a:p>
                      <a:pPr algn="just" rtl="1"/>
                      <a:r>
                        <a:rPr lang="ar-DZ" sz="2400" dirty="0" smtClean="0">
                          <a:effectLst/>
                        </a:rPr>
                        <a:t> </a:t>
                      </a:r>
                      <a:r>
                        <a:rPr lang="ar-DZ" sz="2400" dirty="0">
                          <a:effectLst/>
                        </a:rPr>
                        <a:t>- </a:t>
                      </a:r>
                      <a:r>
                        <a:rPr lang="ar-DZ" sz="2400" b="1" dirty="0">
                          <a:effectLst/>
                        </a:rPr>
                        <a:t>سلسلة مطاعم</a:t>
                      </a:r>
                      <a:r>
                        <a:rPr lang="ar-DZ" sz="2400" dirty="0">
                          <a:effectLst/>
                        </a:rPr>
                        <a:t>: تعطي سلسلة المطاعم الأولوية لتجربة العملاء من خلال تقديم خيارات قائمة متنوعة وأسعار معقولة ومواقع مناسبة واتصالات تسويقية فعالة</a:t>
                      </a:r>
                      <a:r>
                        <a:rPr lang="ar-DZ" sz="2400" dirty="0" smtClean="0">
                          <a:effectLst/>
                        </a:rPr>
                        <a:t>.</a:t>
                      </a:r>
                    </a:p>
                    <a:p>
                      <a:pPr algn="just" rtl="1"/>
                      <a:r>
                        <a:rPr lang="ar-DZ" sz="2400" dirty="0" smtClean="0">
                          <a:effectLst/>
                        </a:rPr>
                        <a:t> </a:t>
                      </a:r>
                      <a:r>
                        <a:rPr lang="ar-DZ" sz="2400" dirty="0">
                          <a:effectLst/>
                        </a:rPr>
                        <a:t>- </a:t>
                      </a:r>
                      <a:r>
                        <a:rPr lang="ar-DZ" sz="2400" b="1" dirty="0">
                          <a:effectLst/>
                        </a:rPr>
                        <a:t>مقدم الخدمة الطبية</a:t>
                      </a:r>
                      <a:r>
                        <a:rPr lang="ar-DZ" sz="2400" dirty="0">
                          <a:effectLst/>
                        </a:rPr>
                        <a:t>: يقوم مقدم الرعاية الصحية بتعزيز تجربة المريض من خلال تقديم خيارات التطبيب عن بعد، والأسعار الشفافة، والجدولة المريحة، والتواصل المفيد حول الخدمات الصحية.</a:t>
                      </a:r>
                    </a:p>
                  </a:txBody>
                  <a:tcPr anchor="ctr"/>
                </a:tc>
                <a:tc>
                  <a:txBody>
                    <a:bodyPr/>
                    <a:lstStyle/>
                    <a:p>
                      <a:pPr algn="ctr" rtl="1"/>
                      <a:r>
                        <a:rPr lang="ar-DZ" sz="2800" b="1" dirty="0" smtClean="0">
                          <a:effectLst/>
                        </a:rPr>
                        <a:t>حالات الاستخدام</a:t>
                      </a:r>
                      <a:endParaRPr lang="ar-DZ" sz="2800" dirty="0">
                        <a:effectLst/>
                      </a:endParaRPr>
                    </a:p>
                  </a:txBody>
                  <a:tcPr anchor="ctr"/>
                </a:tc>
              </a:tr>
            </a:tbl>
          </a:graphicData>
        </a:graphic>
      </p:graphicFrame>
    </p:spTree>
    <p:extLst>
      <p:ext uri="{BB962C8B-B14F-4D97-AF65-F5344CB8AC3E}">
        <p14:creationId xmlns:p14="http://schemas.microsoft.com/office/powerpoint/2010/main" val="2482097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sp>
        <p:nvSpPr>
          <p:cNvPr id="3" name="Pensées 2"/>
          <p:cNvSpPr/>
          <p:nvPr/>
        </p:nvSpPr>
        <p:spPr>
          <a:xfrm>
            <a:off x="1166648" y="1293696"/>
            <a:ext cx="7993118" cy="4571076"/>
          </a:xfrm>
          <a:prstGeom prst="cloud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a:solidFill>
                  <a:schemeClr val="tx1"/>
                </a:solidFill>
              </a:rPr>
              <a:t>وسواء كنت ترغب في اعتماد نموذج 4</a:t>
            </a:r>
            <a:r>
              <a:rPr lang="en-US" sz="2400" dirty="0">
                <a:solidFill>
                  <a:schemeClr val="tx1"/>
                </a:solidFill>
              </a:rPr>
              <a:t>Ps </a:t>
            </a:r>
            <a:r>
              <a:rPr lang="ar-DZ" sz="2400" dirty="0">
                <a:solidFill>
                  <a:schemeClr val="tx1"/>
                </a:solidFill>
              </a:rPr>
              <a:t>أو 7</a:t>
            </a:r>
            <a:r>
              <a:rPr lang="en-US" sz="2400" dirty="0">
                <a:solidFill>
                  <a:schemeClr val="tx1"/>
                </a:solidFill>
              </a:rPr>
              <a:t>Ps </a:t>
            </a:r>
            <a:r>
              <a:rPr lang="ar-DZ" sz="2400" dirty="0">
                <a:solidFill>
                  <a:schemeClr val="tx1"/>
                </a:solidFill>
              </a:rPr>
              <a:t>أو 4</a:t>
            </a:r>
            <a:r>
              <a:rPr lang="en-US" sz="2400" dirty="0">
                <a:solidFill>
                  <a:schemeClr val="tx1"/>
                </a:solidFill>
              </a:rPr>
              <a:t>Cs، </a:t>
            </a:r>
            <a:r>
              <a:rPr lang="ar-DZ" sz="2400" dirty="0">
                <a:solidFill>
                  <a:schemeClr val="tx1"/>
                </a:solidFill>
              </a:rPr>
              <a:t>تظل </a:t>
            </a:r>
            <a:r>
              <a:rPr lang="ar-DZ" sz="2400" dirty="0" smtClean="0">
                <a:solidFill>
                  <a:schemeClr val="tx1"/>
                </a:solidFill>
              </a:rPr>
              <a:t>خطة </a:t>
            </a:r>
            <a:r>
              <a:rPr lang="ar-DZ" sz="2400" dirty="0">
                <a:solidFill>
                  <a:schemeClr val="tx1"/>
                </a:solidFill>
              </a:rPr>
              <a:t>المزيج التسويقي المعتمدة دوراً حيوياً هدفها خلق التوازن المطلوب بين الأرباح ورضا العملاء والتعريف بالعلامة التجارية وتوفير المنتج. فهم عناصر مزيج التسويق وتنفيذها على الوجه الصحيح هي من سيحدد في النهاية نجاح أو فشل العملية التسويقية برمتها.</a:t>
            </a:r>
          </a:p>
        </p:txBody>
      </p:sp>
    </p:spTree>
    <p:extLst>
      <p:ext uri="{BB962C8B-B14F-4D97-AF65-F5344CB8AC3E}">
        <p14:creationId xmlns:p14="http://schemas.microsoft.com/office/powerpoint/2010/main" val="348368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mc:AlternateContent xmlns:mc="http://schemas.openxmlformats.org/markup-compatibility/2006" xmlns:p14="http://schemas.microsoft.com/office/powerpoint/2010/main">
    <mc:Choice Requires="p14">
      <p:transition spd="slow" p14:dur="20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98180" y="2377291"/>
            <a:ext cx="9896529" cy="4006222"/>
          </a:xfrm>
        </p:spPr>
        <p:txBody>
          <a:bodyPr>
            <a:normAutofit fontScale="92500" lnSpcReduction="10000"/>
          </a:bodyPr>
          <a:lstStyle/>
          <a:p>
            <a:pPr algn="ctr" rtl="1" fontAlgn="auto">
              <a:lnSpc>
                <a:spcPct val="120000"/>
              </a:lnSpc>
            </a:pPr>
            <a:r>
              <a:rPr lang="ar-DZ" sz="2400" dirty="0" smtClean="0">
                <a:solidFill>
                  <a:schemeClr val="tx1"/>
                </a:solidFill>
              </a:rPr>
              <a:t>بعد التعرف على ابرز انواع المزيج التسويقي الرباعي في المحاضرات السابقة، يجدر الإشارة الى باقي العناصر الإضافية للمزيج التسويقي الخدمي، والتطور والتجديد الحاصل في </a:t>
            </a:r>
            <a:r>
              <a:rPr lang="ar-DZ" sz="2400" dirty="0" err="1" smtClean="0">
                <a:solidFill>
                  <a:schemeClr val="tx1"/>
                </a:solidFill>
              </a:rPr>
              <a:t>عناصرهذا</a:t>
            </a:r>
            <a:r>
              <a:rPr lang="ar-DZ" sz="2400" dirty="0" smtClean="0">
                <a:solidFill>
                  <a:schemeClr val="tx1"/>
                </a:solidFill>
              </a:rPr>
              <a:t> المزيج، والذي يعتبر بمثابة دليل عملي ومخطط لتبني الخطط الاستراتيجية التسويقية. لذا ينبغي النظر والتمعن في دورة حياة المنتج أو الخدمة بطريقة دقيقة تمكن أصحاب الأعمال من اتخاذ الإجراءات المناسبة وفي الوقت المناسب لتحقيق الأهداف المرجوة، والغرض من هذه الإجراءات هي:</a:t>
            </a:r>
          </a:p>
          <a:p>
            <a:pPr algn="ctr" rtl="1" fontAlgn="auto">
              <a:lnSpc>
                <a:spcPct val="120000"/>
              </a:lnSpc>
            </a:pPr>
            <a:r>
              <a:rPr lang="ar-DZ" sz="2400" b="1" dirty="0" smtClean="0">
                <a:solidFill>
                  <a:schemeClr val="tx1"/>
                </a:solidFill>
              </a:rPr>
              <a:t>تشخيص وتصحيح وإصلاح نقاط الضعف في أي من مكونات هذا الخليط.</a:t>
            </a:r>
          </a:p>
          <a:p>
            <a:pPr algn="ctr" rtl="1" fontAlgn="auto">
              <a:lnSpc>
                <a:spcPct val="120000"/>
              </a:lnSpc>
            </a:pPr>
            <a:r>
              <a:rPr lang="ar-DZ" sz="2400" b="1" dirty="0" smtClean="0">
                <a:solidFill>
                  <a:schemeClr val="tx1"/>
                </a:solidFill>
              </a:rPr>
              <a:t>مواجهة المنافسة التي تندرج تحت المنتج الترويجي.</a:t>
            </a:r>
          </a:p>
          <a:p>
            <a:pPr algn="ctr" rtl="1" fontAlgn="auto">
              <a:lnSpc>
                <a:spcPct val="120000"/>
              </a:lnSpc>
            </a:pPr>
            <a:r>
              <a:rPr lang="ar-DZ" sz="2400" b="1" dirty="0" smtClean="0">
                <a:solidFill>
                  <a:schemeClr val="tx1"/>
                </a:solidFill>
              </a:rPr>
              <a:t>تحسين الربحية من خلال تحسين نسب الأداء بين الإدارات المختلفة التي تساهم في ترويج الإنتاج والمبيعات.</a:t>
            </a:r>
          </a:p>
          <a:p>
            <a:endParaRPr lang="en-US" b="1" dirty="0"/>
          </a:p>
        </p:txBody>
      </p:sp>
      <p:sp>
        <p:nvSpPr>
          <p:cNvPr id="4" name="Flèche vers le bas 3"/>
          <p:cNvSpPr/>
          <p:nvPr/>
        </p:nvSpPr>
        <p:spPr>
          <a:xfrm>
            <a:off x="2712612" y="1505885"/>
            <a:ext cx="6274676" cy="8040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re 1"/>
          <p:cNvSpPr>
            <a:spLocks noGrp="1"/>
          </p:cNvSpPr>
          <p:nvPr>
            <p:ph type="title"/>
          </p:nvPr>
        </p:nvSpPr>
        <p:spPr>
          <a:xfrm>
            <a:off x="2084108" y="357583"/>
            <a:ext cx="7878527" cy="1080938"/>
          </a:xfrm>
        </p:spPr>
        <p:style>
          <a:lnRef idx="2">
            <a:schemeClr val="accent1"/>
          </a:lnRef>
          <a:fillRef idx="1">
            <a:schemeClr val="lt1"/>
          </a:fillRef>
          <a:effectRef idx="0">
            <a:schemeClr val="accent1"/>
          </a:effectRef>
          <a:fontRef idx="minor">
            <a:schemeClr val="dk1"/>
          </a:fontRef>
        </p:style>
        <p:txBody>
          <a:bodyPr>
            <a:noAutofit/>
          </a:bodyPr>
          <a:lstStyle/>
          <a:p>
            <a:pPr algn="ctr" rtl="1" fontAlgn="auto"/>
            <a:r>
              <a:rPr lang="ar-DZ" sz="3200" b="1" dirty="0"/>
              <a:t>ماهي عناصر المزيج التسويقي </a:t>
            </a:r>
            <a:r>
              <a:rPr lang="fr-FR" sz="3200" b="1" dirty="0" smtClean="0"/>
              <a:t> 3 </a:t>
            </a:r>
            <a:r>
              <a:rPr lang="fr-FR" sz="3200" b="1" dirty="0" err="1" smtClean="0"/>
              <a:t>p’s</a:t>
            </a:r>
            <a:r>
              <a:rPr lang="fr-FR" sz="3200" b="1" dirty="0" smtClean="0"/>
              <a:t> </a:t>
            </a:r>
            <a:r>
              <a:rPr lang="ar-DZ" sz="3200" b="1" dirty="0" smtClean="0"/>
              <a:t>و </a:t>
            </a:r>
            <a:r>
              <a:rPr lang="en-US" sz="3200" b="1" dirty="0" smtClean="0"/>
              <a:t>C's</a:t>
            </a:r>
            <a:r>
              <a:rPr lang="ar-DZ" sz="3200" b="1" dirty="0" smtClean="0"/>
              <a:t>4؟</a:t>
            </a:r>
            <a:endParaRPr lang="en-US" sz="3200" b="1" dirty="0"/>
          </a:p>
        </p:txBody>
      </p:sp>
    </p:spTree>
    <p:extLst>
      <p:ext uri="{BB962C8B-B14F-4D97-AF65-F5344CB8AC3E}">
        <p14:creationId xmlns:p14="http://schemas.microsoft.com/office/powerpoint/2010/main" val="384733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30772" y="434924"/>
            <a:ext cx="8911687" cy="128089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a:lstStyle/>
          <a:p>
            <a:pPr algn="ctr" rtl="1"/>
            <a:r>
              <a:rPr lang="ar-DZ" b="1" dirty="0"/>
              <a:t>عناصر المزيج التسويقي </a:t>
            </a:r>
            <a:r>
              <a:rPr lang="fr-FR" b="1" dirty="0"/>
              <a:t> 3 </a:t>
            </a:r>
            <a:r>
              <a:rPr lang="fr-FR" b="1" dirty="0" err="1"/>
              <a:t>p’s</a:t>
            </a:r>
            <a:endParaRPr lang="en-US" b="1" dirty="0"/>
          </a:p>
        </p:txBody>
      </p:sp>
      <p:sp>
        <p:nvSpPr>
          <p:cNvPr id="4" name="Espace réservé du contenu 2"/>
          <p:cNvSpPr txBox="1">
            <a:spLocks/>
          </p:cNvSpPr>
          <p:nvPr/>
        </p:nvSpPr>
        <p:spPr>
          <a:xfrm>
            <a:off x="524970" y="2433912"/>
            <a:ext cx="10672099" cy="4051834"/>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9pPr>
          </a:lstStyle>
          <a:p>
            <a:pPr algn="ctr" rtl="1"/>
            <a:r>
              <a:rPr lang="ar-DZ" sz="3200" dirty="0" smtClean="0"/>
              <a:t>المزيج التسويقي المكون من سبعة عناصر الذي ظهر في </a:t>
            </a:r>
            <a:r>
              <a:rPr lang="ar-DZ" sz="3200" dirty="0" smtClean="0">
                <a:solidFill>
                  <a:schemeClr val="tx1"/>
                </a:solidFill>
                <a:hlinkClick r:id="rId2"/>
              </a:rPr>
              <a:t>التسعينيات</a:t>
            </a:r>
            <a:r>
              <a:rPr lang="ar-DZ" sz="3200" dirty="0" smtClean="0">
                <a:solidFill>
                  <a:schemeClr val="tx1"/>
                </a:solidFill>
              </a:rPr>
              <a:t> </a:t>
            </a:r>
            <a:r>
              <a:rPr lang="ar-DZ" sz="3200" dirty="0" smtClean="0"/>
              <a:t>من القرن الماضي ، والمختصر </a:t>
            </a:r>
            <a:r>
              <a:rPr lang="fr-FR" sz="3200" dirty="0" smtClean="0"/>
              <a:t>7p’s</a:t>
            </a:r>
            <a:r>
              <a:rPr lang="ar-DZ" sz="3200" dirty="0" smtClean="0"/>
              <a:t>يعتبر امتدادًا لمزيج العناصر الأربعة السابقة كأساس لاستراتيجيات التسويق. والعناصر الإضافية هي لغرض الدعاية أو التسويق لأي نوع من الخدمات.</a:t>
            </a:r>
          </a:p>
          <a:p>
            <a:pPr algn="ctr" rtl="1"/>
            <a:r>
              <a:rPr lang="ar-DZ" sz="3200" dirty="0" smtClean="0"/>
              <a:t>يحتوي هذا المزيج على العناصر الإضافية التالية: الناس والعمليات وأخيراً العوامل البيئية.</a:t>
            </a:r>
            <a:endParaRPr lang="ar-DZ" sz="3200" dirty="0"/>
          </a:p>
        </p:txBody>
      </p:sp>
    </p:spTree>
    <p:extLst>
      <p:ext uri="{BB962C8B-B14F-4D97-AF65-F5344CB8AC3E}">
        <p14:creationId xmlns:p14="http://schemas.microsoft.com/office/powerpoint/2010/main" val="11820796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67712" y="356096"/>
            <a:ext cx="8911687" cy="1280890"/>
          </a:xfrm>
        </p:spPr>
        <p:style>
          <a:lnRef idx="0">
            <a:schemeClr val="accent2"/>
          </a:lnRef>
          <a:fillRef idx="3">
            <a:schemeClr val="accent2"/>
          </a:fillRef>
          <a:effectRef idx="3">
            <a:schemeClr val="accent2"/>
          </a:effectRef>
          <a:fontRef idx="minor">
            <a:schemeClr val="lt1"/>
          </a:fontRef>
        </p:style>
        <p:txBody>
          <a:bodyPr/>
          <a:lstStyle/>
          <a:p>
            <a:pPr algn="ctr" rtl="1"/>
            <a:r>
              <a:rPr lang="ar-DZ" b="1" dirty="0" smtClean="0"/>
              <a:t>عنصر </a:t>
            </a:r>
            <a:r>
              <a:rPr lang="ar-DZ" b="1" dirty="0"/>
              <a:t>العملية </a:t>
            </a:r>
            <a:r>
              <a:rPr lang="en-US" b="1" dirty="0"/>
              <a:t>Process</a:t>
            </a:r>
            <a:br>
              <a:rPr lang="en-US" b="1" dirty="0"/>
            </a:br>
            <a:endParaRPr lang="en-US" b="1" dirty="0"/>
          </a:p>
        </p:txBody>
      </p:sp>
      <p:sp>
        <p:nvSpPr>
          <p:cNvPr id="3" name="Espace réservé du contenu 2"/>
          <p:cNvSpPr>
            <a:spLocks noGrp="1"/>
          </p:cNvSpPr>
          <p:nvPr>
            <p:ph idx="1"/>
          </p:nvPr>
        </p:nvSpPr>
        <p:spPr>
          <a:xfrm>
            <a:off x="1229710" y="1975945"/>
            <a:ext cx="9549689" cy="3777622"/>
          </a:xfrm>
        </p:spPr>
        <p:style>
          <a:lnRef idx="2">
            <a:schemeClr val="accent1"/>
          </a:lnRef>
          <a:fillRef idx="1">
            <a:schemeClr val="lt1"/>
          </a:fillRef>
          <a:effectRef idx="0">
            <a:schemeClr val="accent1"/>
          </a:effectRef>
          <a:fontRef idx="minor">
            <a:schemeClr val="dk1"/>
          </a:fontRef>
        </p:style>
        <p:txBody>
          <a:bodyPr>
            <a:normAutofit/>
          </a:bodyPr>
          <a:lstStyle/>
          <a:p>
            <a:pPr algn="just" rtl="1"/>
            <a:r>
              <a:rPr lang="ar-SA" sz="2400" dirty="0"/>
              <a:t>يقصد بالعمليات كافة الأنشطة والأساليب التي يتم بها الوصول إلى المواصفات أو الخصائص التي يرغب العميل بها في الخدمة، فهذه العمليات هي الأخرى ليا جودتها التي قد ترضي العميل أو لا ترضيه حيث يبدو واضحا إذ أنه لا يكف أن يقتنع العميل بمستوى الخدمة التي يتلقاها في النهاية بل يجب أن يقتنع أيضا بالأسلوب الذي تؤدي به هذه </a:t>
            </a:r>
            <a:r>
              <a:rPr lang="ar-SA" sz="2400" dirty="0" smtClean="0"/>
              <a:t>الخدمة</a:t>
            </a:r>
            <a:endParaRPr lang="ar-DZ" sz="2400" dirty="0" smtClean="0"/>
          </a:p>
          <a:p>
            <a:pPr algn="r" rtl="1" fontAlgn="auto"/>
            <a:r>
              <a:rPr lang="ar-DZ" sz="2400" dirty="0"/>
              <a:t>تشير هذه المرحلة إلى مجموعة الإجراءات والآليات والترتيبات التي يتم من خلالها تقديم الخدمات للمستهلكين.</a:t>
            </a:r>
          </a:p>
          <a:p>
            <a:pPr algn="r" rtl="1" fontAlgn="auto"/>
            <a:r>
              <a:rPr lang="ar-DZ" sz="2400" dirty="0"/>
              <a:t>ويتم هنا تحليل المتطلبات ويتم مراقبة كل خطوة تمر بها الخدمة لضمان وصول الخدمة إلى العميل بالطريقة الصحيحة. كما يتم تطوير الحلول لكسر الاختناقات التي قد تنشأ في عملية التسليم.</a:t>
            </a:r>
          </a:p>
          <a:p>
            <a:pPr algn="just" rtl="1"/>
            <a:endParaRPr lang="en-US" sz="2400" dirty="0"/>
          </a:p>
        </p:txBody>
      </p:sp>
    </p:spTree>
    <p:extLst>
      <p:ext uri="{BB962C8B-B14F-4D97-AF65-F5344CB8AC3E}">
        <p14:creationId xmlns:p14="http://schemas.microsoft.com/office/powerpoint/2010/main" val="41017694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83477" y="0"/>
            <a:ext cx="8911687" cy="652897"/>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ctr" rtl="1"/>
            <a:r>
              <a:rPr lang="ar-DZ" b="1" dirty="0" smtClean="0"/>
              <a:t>عنصر </a:t>
            </a:r>
            <a:r>
              <a:rPr lang="ar-DZ" b="1" dirty="0"/>
              <a:t>الناس </a:t>
            </a:r>
            <a:r>
              <a:rPr lang="en-US" b="1" dirty="0"/>
              <a:t>People</a:t>
            </a:r>
            <a:br>
              <a:rPr lang="en-US" b="1" dirty="0"/>
            </a:br>
            <a:endParaRPr lang="en-US" b="1" dirty="0"/>
          </a:p>
        </p:txBody>
      </p:sp>
      <p:sp>
        <p:nvSpPr>
          <p:cNvPr id="4" name="Rectangle 3"/>
          <p:cNvSpPr/>
          <p:nvPr/>
        </p:nvSpPr>
        <p:spPr>
          <a:xfrm>
            <a:off x="488730" y="857851"/>
            <a:ext cx="11256579" cy="1901111"/>
          </a:xfrm>
          <a:prstGeom prst="rect">
            <a:avLst/>
          </a:prstGeom>
          <a:solidFill>
            <a:schemeClr val="bg1">
              <a:lumMod val="9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rtl="1" fontAlgn="auto"/>
            <a:r>
              <a:rPr lang="ar-DZ" sz="2000" dirty="0"/>
              <a:t>يمثل هذا العنصر مجموعة الأشخاص العاملين في المنظومة بالإضافة إلى مجموعة التفاعلات التي تحدث بين العملاء.</a:t>
            </a:r>
          </a:p>
          <a:p>
            <a:pPr algn="ctr" rtl="1" fontAlgn="auto"/>
            <a:r>
              <a:rPr lang="ar-DZ" sz="2000" dirty="0"/>
              <a:t>وتتضمن هذه الفئة الاختلافات بين الموظفين والجمهور من حيث مدى جودة أداء الموظفين </a:t>
            </a:r>
            <a:r>
              <a:rPr lang="ar-DZ" sz="2000" dirty="0" smtClean="0"/>
              <a:t>لمهامهم، </a:t>
            </a:r>
            <a:r>
              <a:rPr lang="ar-DZ" sz="2000" dirty="0"/>
              <a:t>وكيف يظهرون للعملاء ، وكيف يشعر العملاء حيالهم. كما تتضمن أيضًا التفاعلات التي تحدث</a:t>
            </a:r>
            <a:r>
              <a:rPr lang="ar-DZ" sz="2400" dirty="0" smtClean="0"/>
              <a:t>.</a:t>
            </a:r>
          </a:p>
          <a:p>
            <a:pPr algn="ctr" rtl="1" fontAlgn="auto"/>
            <a:r>
              <a:rPr lang="ar-DZ" sz="2000" b="1" u="sng" dirty="0" smtClean="0"/>
              <a:t>يشمل عنصر الأفراد في قطاع الخدمات كل من </a:t>
            </a:r>
            <a:r>
              <a:rPr lang="ar-DZ" sz="2000" b="1" dirty="0" smtClean="0"/>
              <a:t>:  - العاملين لدى المنظمات الخدماتية</a:t>
            </a:r>
          </a:p>
          <a:p>
            <a:pPr algn="ctr" rtl="1" fontAlgn="auto"/>
            <a:r>
              <a:rPr lang="ar-DZ" sz="2000" b="1" dirty="0" smtClean="0"/>
              <a:t>                                -الزبائن </a:t>
            </a:r>
            <a:r>
              <a:rPr lang="ar-DZ" sz="2000" b="1" dirty="0" err="1" smtClean="0"/>
              <a:t>المستفبدين</a:t>
            </a:r>
            <a:r>
              <a:rPr lang="ar-DZ" sz="2000" b="1" dirty="0" smtClean="0"/>
              <a:t> من الخدمة</a:t>
            </a:r>
          </a:p>
          <a:p>
            <a:pPr algn="ctr" rtl="1" fontAlgn="auto"/>
            <a:r>
              <a:rPr lang="ar-DZ" sz="2000" b="1" dirty="0" smtClean="0"/>
              <a:t>                                          - الزبائن الـمتواجدين أثناء تقديم الخدمة</a:t>
            </a:r>
          </a:p>
        </p:txBody>
      </p:sp>
      <p:sp>
        <p:nvSpPr>
          <p:cNvPr id="5" name="Rectangle 4"/>
          <p:cNvSpPr/>
          <p:nvPr/>
        </p:nvSpPr>
        <p:spPr>
          <a:xfrm>
            <a:off x="709446" y="2963916"/>
            <a:ext cx="10673255" cy="13400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lnSpc>
                <a:spcPct val="160000"/>
              </a:lnSpc>
            </a:pPr>
            <a:r>
              <a:rPr lang="ar-SA" b="1" dirty="0">
                <a:solidFill>
                  <a:schemeClr val="tx1"/>
                </a:solidFill>
              </a:rPr>
              <a:t>إن إنتاج وتقديم الخدمات من طرف المؤسسات الخدمية يتطلب تواجد مجموعة من الموظفين الملائمين أو  الأفراد، ويعرفون بأنهم المتفاعلون مع المزيج التسويقي أي الوسطاء ما بين المؤسسة والعملاء ولهم القدرة على التأثير على العميل لتقبل الخدمة. كما تعمل معظم المؤسسات الخدمية على كسب ميزة تنافسية عن طريق تجديد موظفين أكفاء والعمل على تحفيزهم وتدريبهم لأداء الخدمات الضرورية وبكفاءة عالية</a:t>
            </a:r>
            <a:r>
              <a:rPr lang="en-US" b="1" dirty="0">
                <a:solidFill>
                  <a:schemeClr val="tx1"/>
                </a:solidFill>
              </a:rPr>
              <a:t>.</a:t>
            </a:r>
          </a:p>
        </p:txBody>
      </p:sp>
      <p:sp>
        <p:nvSpPr>
          <p:cNvPr id="6" name="Rectangle 5"/>
          <p:cNvSpPr/>
          <p:nvPr/>
        </p:nvSpPr>
        <p:spPr>
          <a:xfrm>
            <a:off x="709446" y="4508938"/>
            <a:ext cx="10704786" cy="203375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60000"/>
              </a:lnSpc>
            </a:pPr>
            <a:r>
              <a:rPr lang="ar-DZ" b="1" dirty="0">
                <a:ln w="0"/>
                <a:solidFill>
                  <a:schemeClr val="tx1"/>
                </a:solidFill>
                <a:effectLst>
                  <a:outerShdw blurRad="38100" dist="19050" dir="2700000" algn="tl" rotWithShape="0">
                    <a:schemeClr val="dk1">
                      <a:alpha val="40000"/>
                    </a:schemeClr>
                  </a:outerShdw>
                </a:effectLst>
              </a:rPr>
              <a:t>حيث العنصر البشري من الركائز الأساسية للارتقاء بالأداء الخدمة حسب معايير الجودة، فينبغي تطوير إمكانيات العاملين وقدراتهم لاستيعاب التطورات في مجال الخدمات بما يحقق تحسين مستوى تقديم الخدمة وتحقيق أفضل استخدام للموارد البشرية في المنظمات الخدمية، كذا سرعة الاستجابة في تقديم الخدمات والمنتجات للاستجابة لرغبات وتوقعات الزبائن المتغيرة والمتجددة لإيجاد قيمة جديدة ومضافة، من خلال السعي نحو التغير وتحسين المتطلبات الأساسية للسلع والخدمات، ويساهم الفرد المبتكر في تحسين جودة الخدمة وبالتالي إيجاد نوع من التأييد الذي يؤدي إلى إبراز المؤسسة كمصدر لبناء القدرات التنافسية عن طريق جودة الخدمات المقدمة . </a:t>
            </a:r>
            <a:endParaRPr lang="en-US"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30583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83477" y="293034"/>
            <a:ext cx="8911687" cy="936676"/>
          </a:xfrm>
        </p:spPr>
        <p:style>
          <a:lnRef idx="0">
            <a:schemeClr val="accent2"/>
          </a:lnRef>
          <a:fillRef idx="3">
            <a:schemeClr val="accent2"/>
          </a:fillRef>
          <a:effectRef idx="3">
            <a:schemeClr val="accent2"/>
          </a:effectRef>
          <a:fontRef idx="minor">
            <a:schemeClr val="lt1"/>
          </a:fontRef>
        </p:style>
        <p:txBody>
          <a:bodyPr/>
          <a:lstStyle/>
          <a:p>
            <a:pPr algn="ctr" rtl="1" fontAlgn="auto"/>
            <a:r>
              <a:rPr lang="ar-DZ" b="1" dirty="0"/>
              <a:t>العوامل البيئية </a:t>
            </a:r>
            <a:r>
              <a:rPr lang="en-US" b="1" dirty="0"/>
              <a:t>Physical environment</a:t>
            </a:r>
          </a:p>
        </p:txBody>
      </p:sp>
      <p:sp>
        <p:nvSpPr>
          <p:cNvPr id="3" name="Espace réservé du contenu 2"/>
          <p:cNvSpPr>
            <a:spLocks noGrp="1"/>
          </p:cNvSpPr>
          <p:nvPr>
            <p:ph idx="1"/>
          </p:nvPr>
        </p:nvSpPr>
        <p:spPr>
          <a:xfrm>
            <a:off x="1327697" y="1614593"/>
            <a:ext cx="9467467" cy="3588027"/>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ar-SA" sz="2000" b="1" dirty="0"/>
              <a:t>يعرف الدليل المادي على أنه البيئة المادية للمؤسسة والمحيطة بالعاملين والعملاء أثناء إنتاج وتسليم الخدمة مضافا إليها أية عناصر مادية ملموسة تستخدم للاتصال ودعم الخدمة</a:t>
            </a:r>
            <a:r>
              <a:rPr lang="en-US" sz="2000" b="1" dirty="0" smtClean="0"/>
              <a:t>.</a:t>
            </a:r>
            <a:r>
              <a:rPr lang="ar-DZ" sz="2000" b="1" dirty="0">
                <a:solidFill>
                  <a:schemeClr val="tx1"/>
                </a:solidFill>
              </a:rPr>
              <a:t> والمقصود هنا هو العوامل البيئية بشكل عام التي تتم من خلالها تقديم السلعة أو الخدمة للعميل، بمعنى آخر المساحة التي يتفاعل فيها العملاء وموظفو الخدمة.</a:t>
            </a:r>
          </a:p>
          <a:p>
            <a:pPr marL="0" indent="0" algn="just" rtl="1">
              <a:buNone/>
            </a:pPr>
            <a:endParaRPr lang="en-US" sz="2000" b="1" dirty="0"/>
          </a:p>
          <a:p>
            <a:pPr algn="just" rtl="1"/>
            <a:r>
              <a:rPr lang="ar-SA" sz="2000" b="1" dirty="0"/>
              <a:t>وعلى هذا الأساس مكونات الدليل المادي المتوفرة سوف تؤثر في عملية إصدار الحكم من قبل العملاء حول المؤسسة المعنية. ويتضمن الدليل المادي عناصر مثل البيئة المادية</a:t>
            </a:r>
            <a:r>
              <a:rPr lang="en-US" sz="2000" b="1" dirty="0"/>
              <a:t> )</a:t>
            </a:r>
            <a:r>
              <a:rPr lang="ar-SA" sz="2000" b="1" dirty="0"/>
              <a:t>الأثاث، اللون، الديكور، الضوضاء</a:t>
            </a:r>
            <a:r>
              <a:rPr lang="en-US" sz="2000" b="1" dirty="0"/>
              <a:t>(... </a:t>
            </a:r>
            <a:r>
              <a:rPr lang="ar-SA" sz="2000" b="1" dirty="0"/>
              <a:t>، والمعدات التي تسهل عملية تقديم الخدمة مثل</a:t>
            </a:r>
            <a:r>
              <a:rPr lang="en-US" sz="2000" b="1" dirty="0"/>
              <a:t> )</a:t>
            </a:r>
            <a:r>
              <a:rPr lang="ar-SA" sz="2000" b="1" dirty="0"/>
              <a:t>الآلات المتطورة</a:t>
            </a:r>
            <a:r>
              <a:rPr lang="en-US" sz="2000" b="1" dirty="0"/>
              <a:t>...( </a:t>
            </a:r>
            <a:r>
              <a:rPr lang="ar-SA" sz="2000" b="1" dirty="0"/>
              <a:t>وأشياء ملموسة أخرى مثل حسابات العملاء</a:t>
            </a:r>
            <a:endParaRPr lang="en-US" sz="2000" b="1" dirty="0"/>
          </a:p>
        </p:txBody>
      </p:sp>
    </p:spTree>
    <p:extLst>
      <p:ext uri="{BB962C8B-B14F-4D97-AF65-F5344CB8AC3E}">
        <p14:creationId xmlns:p14="http://schemas.microsoft.com/office/powerpoint/2010/main" val="36380197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2645" y="118735"/>
            <a:ext cx="7901858" cy="874975"/>
          </a:xfrm>
        </p:spPr>
        <p:style>
          <a:lnRef idx="3">
            <a:schemeClr val="lt1"/>
          </a:lnRef>
          <a:fillRef idx="1">
            <a:schemeClr val="accent1"/>
          </a:fillRef>
          <a:effectRef idx="1">
            <a:schemeClr val="accent1"/>
          </a:effectRef>
          <a:fontRef idx="minor">
            <a:schemeClr val="lt1"/>
          </a:fontRef>
        </p:style>
        <p:txBody>
          <a:bodyPr/>
          <a:lstStyle/>
          <a:p>
            <a:pPr algn="ctr" rtl="1" fontAlgn="auto"/>
            <a:r>
              <a:rPr lang="ar-DZ" b="1" dirty="0"/>
              <a:t>نموذج </a:t>
            </a:r>
            <a:r>
              <a:rPr lang="fr-FR" b="1" dirty="0" smtClean="0"/>
              <a:t>4 </a:t>
            </a:r>
            <a:r>
              <a:rPr lang="en-US" b="1" dirty="0" smtClean="0"/>
              <a:t>C's </a:t>
            </a:r>
            <a:r>
              <a:rPr lang="ar-DZ" b="1" dirty="0"/>
              <a:t>المطور </a:t>
            </a:r>
            <a:r>
              <a:rPr lang="ar-DZ" b="1" dirty="0" smtClean="0"/>
              <a:t>(الحديث)</a:t>
            </a:r>
            <a:endParaRPr lang="ar-DZ" b="1" dirty="0"/>
          </a:p>
        </p:txBody>
      </p:sp>
      <p:sp>
        <p:nvSpPr>
          <p:cNvPr id="4" name="Rectangle 3"/>
          <p:cNvSpPr/>
          <p:nvPr/>
        </p:nvSpPr>
        <p:spPr>
          <a:xfrm>
            <a:off x="10269345" y="118735"/>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08:</a:t>
            </a:r>
            <a:endParaRPr lang="en-US" sz="2400" b="1" dirty="0">
              <a:solidFill>
                <a:schemeClr val="bg1"/>
              </a:solidFill>
            </a:endParaRPr>
          </a:p>
        </p:txBody>
      </p:sp>
      <p:pic>
        <p:nvPicPr>
          <p:cNvPr id="1026" name="Picture 2" descr="لا يوجد نص متاح لهذه الصورة"/>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2645" y="1518949"/>
            <a:ext cx="7294099" cy="4102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89768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9353" y="1765738"/>
            <a:ext cx="10405240" cy="5092262"/>
          </a:xfrm>
        </p:spPr>
        <p:txBody>
          <a:bodyPr>
            <a:normAutofit/>
          </a:bodyPr>
          <a:lstStyle/>
          <a:p>
            <a:pPr algn="r" rtl="1"/>
            <a:r>
              <a:rPr lang="ar-DZ" sz="2400" dirty="0" smtClean="0">
                <a:solidFill>
                  <a:schemeClr val="tx1"/>
                </a:solidFill>
              </a:rPr>
              <a:t>هو نموذج </a:t>
            </a:r>
            <a:r>
              <a:rPr lang="ar-DZ" sz="2400" dirty="0">
                <a:solidFill>
                  <a:schemeClr val="tx1"/>
                </a:solidFill>
              </a:rPr>
              <a:t>تم تطوير </a:t>
            </a:r>
            <a:r>
              <a:rPr lang="ar-DZ" sz="2400" dirty="0" smtClean="0">
                <a:solidFill>
                  <a:schemeClr val="tx1"/>
                </a:solidFill>
              </a:rPr>
              <a:t>بواسطة</a:t>
            </a:r>
            <a:r>
              <a:rPr lang="fr-FR" sz="2400" dirty="0" smtClean="0">
                <a:solidFill>
                  <a:schemeClr val="tx1"/>
                </a:solidFill>
              </a:rPr>
              <a:t> (Robert </a:t>
            </a:r>
            <a:r>
              <a:rPr lang="fr-FR" sz="2400" dirty="0" err="1" smtClean="0">
                <a:solidFill>
                  <a:schemeClr val="tx1"/>
                </a:solidFill>
              </a:rPr>
              <a:t>lauterborn</a:t>
            </a:r>
            <a:r>
              <a:rPr lang="fr-FR" sz="2400" dirty="0" smtClean="0">
                <a:solidFill>
                  <a:schemeClr val="tx1"/>
                </a:solidFill>
              </a:rPr>
              <a:t>) </a:t>
            </a:r>
            <a:r>
              <a:rPr lang="ar-DZ" sz="2400" dirty="0" smtClean="0">
                <a:solidFill>
                  <a:schemeClr val="tx1"/>
                </a:solidFill>
              </a:rPr>
              <a:t> في </a:t>
            </a:r>
            <a:r>
              <a:rPr lang="ar-DZ" sz="2400" dirty="0">
                <a:solidFill>
                  <a:schemeClr val="tx1"/>
                </a:solidFill>
              </a:rPr>
              <a:t>عام 1990، وهو يعتبر تعديل لنموذج  </a:t>
            </a:r>
            <a:r>
              <a:rPr lang="ar-DZ" sz="2400" dirty="0" smtClean="0">
                <a:solidFill>
                  <a:schemeClr val="tx1"/>
                </a:solidFill>
              </a:rPr>
              <a:t>4</a:t>
            </a:r>
            <a:r>
              <a:rPr lang="en-US" sz="2400" dirty="0" smtClean="0">
                <a:solidFill>
                  <a:schemeClr val="tx1"/>
                </a:solidFill>
              </a:rPr>
              <a:t>P’s </a:t>
            </a:r>
            <a:r>
              <a:rPr lang="ar-DZ" sz="2400" dirty="0">
                <a:solidFill>
                  <a:schemeClr val="tx1"/>
                </a:solidFill>
              </a:rPr>
              <a:t>ويشكل امتداد </a:t>
            </a:r>
            <a:r>
              <a:rPr lang="ar-DZ" sz="2400" dirty="0" smtClean="0">
                <a:solidFill>
                  <a:schemeClr val="tx1"/>
                </a:solidFill>
              </a:rPr>
              <a:t>له.  اذ حول النموذج التسويقي التركيز على المنتجين الى التركيز على المستهلكين، و أصيح يعتبر خطة أولية أفضل للشركات الصغير التي تسوق منتجاتها  لمجموعات متخصصة  من المستهلكين، حيث يحول  النموذج التسويقي المطور  </a:t>
            </a:r>
            <a:r>
              <a:rPr lang="ar-DZ" sz="2400" dirty="0" err="1" smtClean="0">
                <a:solidFill>
                  <a:schemeClr val="tx1"/>
                </a:solidFill>
              </a:rPr>
              <a:t>اتحاه</a:t>
            </a:r>
            <a:r>
              <a:rPr lang="ar-DZ" sz="2400" dirty="0" smtClean="0">
                <a:solidFill>
                  <a:schemeClr val="tx1"/>
                </a:solidFill>
              </a:rPr>
              <a:t> العمل نحو التسويق المتخصص  الذي بعمل ضمن نطاق فردي ضيق</a:t>
            </a:r>
            <a:r>
              <a:rPr lang="fr-FR" sz="2400" dirty="0" smtClean="0">
                <a:solidFill>
                  <a:schemeClr val="tx1"/>
                </a:solidFill>
              </a:rPr>
              <a:t>(Niche marketing)</a:t>
            </a:r>
            <a:r>
              <a:rPr lang="ar-DZ" sz="2400" dirty="0" smtClean="0">
                <a:solidFill>
                  <a:schemeClr val="tx1"/>
                </a:solidFill>
              </a:rPr>
              <a:t> ويتطلب جهدا أكبر لفهم العميل أكثر و احتياجاته الحقيقة بدل التسويق الجماهيري </a:t>
            </a:r>
            <a:r>
              <a:rPr lang="fr-FR" sz="2400" dirty="0" smtClean="0">
                <a:solidFill>
                  <a:schemeClr val="tx1"/>
                </a:solidFill>
              </a:rPr>
              <a:t>(Mass marketing)</a:t>
            </a:r>
            <a:endParaRPr lang="ar-DZ" sz="2400" dirty="0">
              <a:solidFill>
                <a:schemeClr val="tx1"/>
              </a:solidFill>
            </a:endParaRPr>
          </a:p>
          <a:p>
            <a:pPr algn="ctr" rtl="1">
              <a:buFont typeface="Wingdings" panose="05000000000000000000" pitchFamily="2" charset="2"/>
              <a:buChar char="v"/>
            </a:pPr>
            <a:r>
              <a:rPr lang="ar-DZ" sz="2400" b="1" u="sng" dirty="0">
                <a:solidFill>
                  <a:schemeClr val="tx1"/>
                </a:solidFill>
              </a:rPr>
              <a:t>حيث يتكون هذا المزيج من</a:t>
            </a:r>
            <a:r>
              <a:rPr lang="ar-DZ" sz="2400" b="1" u="sng" dirty="0" smtClean="0">
                <a:solidFill>
                  <a:schemeClr val="tx1"/>
                </a:solidFill>
              </a:rPr>
              <a:t>:</a:t>
            </a:r>
            <a:endParaRPr lang="fr-FR" sz="2400" b="1" u="sng" dirty="0" smtClean="0">
              <a:solidFill>
                <a:schemeClr val="tx1"/>
              </a:solidFill>
            </a:endParaRPr>
          </a:p>
          <a:p>
            <a:pPr algn="ctr" rtl="1"/>
            <a:r>
              <a:rPr lang="ar-DZ" sz="2400" b="1" dirty="0" smtClean="0">
                <a:solidFill>
                  <a:schemeClr val="tx1"/>
                </a:solidFill>
              </a:rPr>
              <a:t>حاجات ورغبات الزبون </a:t>
            </a:r>
            <a:r>
              <a:rPr lang="fr-FR" sz="2400" b="1" dirty="0" smtClean="0">
                <a:solidFill>
                  <a:schemeClr val="tx1"/>
                </a:solidFill>
              </a:rPr>
              <a:t>consumer </a:t>
            </a:r>
            <a:r>
              <a:rPr lang="fr-FR" sz="2400" b="1" dirty="0" err="1" smtClean="0">
                <a:solidFill>
                  <a:schemeClr val="tx1"/>
                </a:solidFill>
              </a:rPr>
              <a:t>needs</a:t>
            </a:r>
            <a:r>
              <a:rPr lang="fr-FR" sz="2400" b="1" dirty="0" smtClean="0">
                <a:solidFill>
                  <a:schemeClr val="tx1"/>
                </a:solidFill>
              </a:rPr>
              <a:t> and </a:t>
            </a:r>
            <a:r>
              <a:rPr lang="fr-FR" sz="2400" b="1" dirty="0" err="1" smtClean="0">
                <a:solidFill>
                  <a:schemeClr val="tx1"/>
                </a:solidFill>
              </a:rPr>
              <a:t>wants</a:t>
            </a:r>
            <a:endParaRPr lang="ar-DZ" sz="2400" b="1" dirty="0">
              <a:solidFill>
                <a:schemeClr val="tx1"/>
              </a:solidFill>
            </a:endParaRPr>
          </a:p>
          <a:p>
            <a:pPr algn="ctr" rtl="1"/>
            <a:r>
              <a:rPr lang="ar-DZ" sz="2400" b="1" dirty="0" smtClean="0">
                <a:solidFill>
                  <a:schemeClr val="tx1"/>
                </a:solidFill>
              </a:rPr>
              <a:t>التكلفة </a:t>
            </a:r>
            <a:r>
              <a:rPr lang="en-US" sz="2400" b="1" dirty="0" smtClean="0">
                <a:solidFill>
                  <a:schemeClr val="tx1"/>
                </a:solidFill>
              </a:rPr>
              <a:t>Cost   </a:t>
            </a:r>
            <a:endParaRPr lang="fr-FR" sz="2400" b="1" dirty="0" smtClean="0">
              <a:solidFill>
                <a:schemeClr val="tx1"/>
              </a:solidFill>
            </a:endParaRPr>
          </a:p>
          <a:p>
            <a:pPr algn="ctr" rtl="1"/>
            <a:r>
              <a:rPr lang="ar-DZ" sz="2400" b="1" dirty="0" smtClean="0">
                <a:solidFill>
                  <a:schemeClr val="tx1"/>
                </a:solidFill>
              </a:rPr>
              <a:t> </a:t>
            </a:r>
            <a:r>
              <a:rPr lang="ar-DZ" sz="2400" b="1" dirty="0">
                <a:solidFill>
                  <a:schemeClr val="tx1"/>
                </a:solidFill>
              </a:rPr>
              <a:t>سهولة الحصول على المنتج </a:t>
            </a:r>
            <a:r>
              <a:rPr lang="en-US" sz="2400" b="1" dirty="0">
                <a:solidFill>
                  <a:schemeClr val="tx1"/>
                </a:solidFill>
              </a:rPr>
              <a:t>Convenience to buy</a:t>
            </a:r>
          </a:p>
          <a:p>
            <a:pPr algn="ctr" rtl="1"/>
            <a:r>
              <a:rPr lang="ar-DZ" sz="2400" b="1" dirty="0" smtClean="0">
                <a:solidFill>
                  <a:schemeClr val="tx1"/>
                </a:solidFill>
              </a:rPr>
              <a:t>التواصل </a:t>
            </a:r>
            <a:r>
              <a:rPr lang="en-US" sz="2400" b="1" dirty="0" smtClean="0">
                <a:solidFill>
                  <a:schemeClr val="tx1"/>
                </a:solidFill>
              </a:rPr>
              <a:t>Communication</a:t>
            </a:r>
          </a:p>
          <a:p>
            <a:pPr algn="ctr" rtl="1"/>
            <a:endParaRPr lang="ar-DZ" sz="2000" dirty="0"/>
          </a:p>
          <a:p>
            <a:pPr algn="r" rtl="1"/>
            <a:endParaRPr lang="en-US" dirty="0">
              <a:solidFill>
                <a:schemeClr val="tx1"/>
              </a:solidFill>
            </a:endParaRPr>
          </a:p>
        </p:txBody>
      </p:sp>
      <p:sp>
        <p:nvSpPr>
          <p:cNvPr id="4" name="Titre 1"/>
          <p:cNvSpPr>
            <a:spLocks noGrp="1"/>
          </p:cNvSpPr>
          <p:nvPr>
            <p:ph type="title"/>
          </p:nvPr>
        </p:nvSpPr>
        <p:spPr>
          <a:xfrm>
            <a:off x="1785170" y="340331"/>
            <a:ext cx="8911687" cy="1280890"/>
          </a:xfrm>
        </p:spPr>
        <p:style>
          <a:lnRef idx="3">
            <a:schemeClr val="lt1"/>
          </a:lnRef>
          <a:fillRef idx="1">
            <a:schemeClr val="accent1"/>
          </a:fillRef>
          <a:effectRef idx="1">
            <a:schemeClr val="accent1"/>
          </a:effectRef>
          <a:fontRef idx="minor">
            <a:schemeClr val="lt1"/>
          </a:fontRef>
        </p:style>
        <p:txBody>
          <a:bodyPr/>
          <a:lstStyle/>
          <a:p>
            <a:pPr algn="ctr" rtl="1" fontAlgn="auto"/>
            <a:r>
              <a:rPr lang="ar-DZ" b="1" dirty="0"/>
              <a:t>نموذج </a:t>
            </a:r>
            <a:r>
              <a:rPr lang="fr-FR" b="1" dirty="0" smtClean="0"/>
              <a:t>4 </a:t>
            </a:r>
            <a:r>
              <a:rPr lang="en-US" b="1" dirty="0" smtClean="0"/>
              <a:t>C's </a:t>
            </a:r>
            <a:r>
              <a:rPr lang="ar-DZ" b="1" dirty="0"/>
              <a:t>المطور </a:t>
            </a:r>
            <a:r>
              <a:rPr lang="ar-DZ" b="1" dirty="0" smtClean="0"/>
              <a:t>(الحديث)</a:t>
            </a:r>
            <a:endParaRPr lang="ar-DZ" b="1" dirty="0"/>
          </a:p>
        </p:txBody>
      </p:sp>
    </p:spTree>
    <p:extLst>
      <p:ext uri="{BB962C8B-B14F-4D97-AF65-F5344CB8AC3E}">
        <p14:creationId xmlns:p14="http://schemas.microsoft.com/office/powerpoint/2010/main" val="1433623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14263</TotalTime>
  <Words>983</Words>
  <Application>Microsoft Office PowerPoint</Application>
  <PresentationFormat>Grand écran</PresentationFormat>
  <Paragraphs>150</Paragraphs>
  <Slides>22</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Arial</vt:lpstr>
      <vt:lpstr>Calibri</vt:lpstr>
      <vt:lpstr>Calibri Light</vt:lpstr>
      <vt:lpstr>Times New Roman</vt:lpstr>
      <vt:lpstr>Wingdings</vt:lpstr>
      <vt:lpstr>Wingdings 3</vt:lpstr>
      <vt:lpstr>Brin</vt:lpstr>
      <vt:lpstr>      العناصر الإضافية للمزيج التسويقي «3p’s » والمزيج التسويقي رباعي العناصر المعدل 4Cs الحديث </vt:lpstr>
      <vt:lpstr>مقدمـــــــة</vt:lpstr>
      <vt:lpstr>ماهي عناصر المزيج التسويقي  3 p’s و C's4؟</vt:lpstr>
      <vt:lpstr>عناصر المزيج التسويقي  3 p’s</vt:lpstr>
      <vt:lpstr>عنصر العملية Process </vt:lpstr>
      <vt:lpstr>عنصر الناس People </vt:lpstr>
      <vt:lpstr>العوامل البيئية Physical environment</vt:lpstr>
      <vt:lpstr>نموذج 4 C's المطور (الحديث)</vt:lpstr>
      <vt:lpstr>نموذج 4 C's المطور (الحديث)</vt:lpstr>
      <vt:lpstr>نموذج 4 C's المطور (الحديث)</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199</cp:revision>
  <dcterms:created xsi:type="dcterms:W3CDTF">2022-09-20T18:14:57Z</dcterms:created>
  <dcterms:modified xsi:type="dcterms:W3CDTF">2024-01-07T21:22:10Z</dcterms:modified>
</cp:coreProperties>
</file>