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3" r:id="rId15"/>
    <p:sldId id="270" r:id="rId16"/>
    <p:sldId id="274" r:id="rId17"/>
    <p:sldId id="271" r:id="rId18"/>
    <p:sldId id="272"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9BC6EB-2423-4D70-BB99-E8C9EF2C0F5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A6B6A3D-D285-4FAE-AD42-3CEBFB5D7B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AD256A6-C919-4D7B-A3EB-47FD06499CF3}"/>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A5FBD2E6-2FEC-4261-A0D6-918664D9125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A6278FD-330C-4434-9BE6-3DF372F3738D}"/>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144061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F63881-E965-446C-862C-F7FE3AE0CCA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D5948D0-C740-4B1B-8404-8D944FC5303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0783073-0D33-4F25-B4FB-C606C494C1A4}"/>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1D383408-4143-4234-8025-BA01C9BF26C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A73E2B3-0A4F-4748-B077-FFC217955E5D}"/>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2884583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E4032E1-A5D4-4FD6-98D9-4DD750760B0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D0038F2-9970-4BBF-9565-3A9E374383D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713B7EB-A4A8-4B24-931C-74612AB748BA}"/>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3478DCF3-62FA-46F4-A451-87F7F04F908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14195BB-1367-45CB-ADEE-08B9043A4179}"/>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884539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5C6EEA-50B0-4DA7-9587-FCC79577738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4BA70CE-A1AD-41EE-A4A4-84AF6C998E7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D12B0E-9F42-4AB7-967C-C8AFB8BD2417}"/>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4D1CC050-95D8-4252-8B73-BABE50DF847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8AC3244-6D2E-40A6-85E4-79D4E68D0B50}"/>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2153682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67353A-E8FB-4990-BFAE-3F1044651B6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215C58F7-6677-4080-8CF8-6BAA73F7AE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1A5CCFC-0830-4671-AD75-677269BA4B4E}"/>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2AFED0C9-12D8-4534-AE4B-0CB2077A5C3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5AABEAF-AAC8-450B-BFA9-CBF883EEDE4F}"/>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96964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C187E9-466E-48F8-AB1F-CF9B974F145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8A47EED-24E1-4A54-8B22-92F3B6ECEB1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53B480E-1DCD-490C-AE01-D07F15255C7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B28EF11-C27C-429E-8CCB-FA155CB10C7C}"/>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6" name="Espace réservé du pied de page 5">
            <a:extLst>
              <a:ext uri="{FF2B5EF4-FFF2-40B4-BE49-F238E27FC236}">
                <a16:creationId xmlns:a16="http://schemas.microsoft.com/office/drawing/2014/main" id="{A606CAD4-57F7-4FD2-8034-F1A8D1703E8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1A0BE2A-CC2A-4C8A-9476-7755DCEB5403}"/>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3498160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AD0F73-B35B-4A41-B640-D6638B63933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4791E7C-18F1-4725-88AE-0D732B9DD9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912A6FA-DC40-4DF8-8A38-C21A217C005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68D6034-82BF-4941-A9EA-E93D9C350D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1D05714-35CE-46CA-AB74-224C472832F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91E8166B-2732-444F-93E2-2D1F6A97798E}"/>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8" name="Espace réservé du pied de page 7">
            <a:extLst>
              <a:ext uri="{FF2B5EF4-FFF2-40B4-BE49-F238E27FC236}">
                <a16:creationId xmlns:a16="http://schemas.microsoft.com/office/drawing/2014/main" id="{4BE02E43-C72C-4926-A192-4E01867E22A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E8D17F3-91BD-43EF-A66F-5A58111EA5A2}"/>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406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E823EB-FFF6-46E3-9562-3CD59CBE9B3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3CE1BAB-CCEE-4D33-9F73-A523A035EE36}"/>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4" name="Espace réservé du pied de page 3">
            <a:extLst>
              <a:ext uri="{FF2B5EF4-FFF2-40B4-BE49-F238E27FC236}">
                <a16:creationId xmlns:a16="http://schemas.microsoft.com/office/drawing/2014/main" id="{2233EF80-57B3-4F0E-A38E-F554A69D8D8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BE189AE-AFE1-4B18-850D-376E89F48C44}"/>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1004602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24445E4-D4EE-42F8-ACA9-D84F1C41EB3B}"/>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3" name="Espace réservé du pied de page 2">
            <a:extLst>
              <a:ext uri="{FF2B5EF4-FFF2-40B4-BE49-F238E27FC236}">
                <a16:creationId xmlns:a16="http://schemas.microsoft.com/office/drawing/2014/main" id="{0BCE8019-C2AF-4669-B95D-8D4362B9580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69FD5E1-CBB6-4B32-9AE9-83AAFE0F9634}"/>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249270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C13130-9A25-4910-A695-B7E579ED1C1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EC821A7-F683-4994-85E8-E2D38C4321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79E3A5-AFA5-484B-B8BD-1EBE16FE56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2CFE54C-156C-411F-B92B-39CD5749DACA}"/>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6" name="Espace réservé du pied de page 5">
            <a:extLst>
              <a:ext uri="{FF2B5EF4-FFF2-40B4-BE49-F238E27FC236}">
                <a16:creationId xmlns:a16="http://schemas.microsoft.com/office/drawing/2014/main" id="{94F7C20C-18EE-4425-BB50-433EC882087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72D51A4-1018-490F-B69D-B32323BE0C60}"/>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3190905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E001DA-F4C6-4298-8D07-7C634B17F8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493508E-6F98-40C2-A6CE-1C68740DFD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3658553-5E23-47C7-A1DC-2D5DDFD151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B6E09DA-E25B-46E1-A069-B16E9B1E5CBF}"/>
              </a:ext>
            </a:extLst>
          </p:cNvPr>
          <p:cNvSpPr>
            <a:spLocks noGrp="1"/>
          </p:cNvSpPr>
          <p:nvPr>
            <p:ph type="dt" sz="half" idx="10"/>
          </p:nvPr>
        </p:nvSpPr>
        <p:spPr/>
        <p:txBody>
          <a:bodyPr/>
          <a:lstStyle/>
          <a:p>
            <a:fld id="{57EF1C5C-A830-4D2D-A668-A21AD1AAD216}" type="datetimeFigureOut">
              <a:rPr lang="fr-FR" smtClean="0"/>
              <a:t>28/12/2023</a:t>
            </a:fld>
            <a:endParaRPr lang="fr-FR"/>
          </a:p>
        </p:txBody>
      </p:sp>
      <p:sp>
        <p:nvSpPr>
          <p:cNvPr id="6" name="Espace réservé du pied de page 5">
            <a:extLst>
              <a:ext uri="{FF2B5EF4-FFF2-40B4-BE49-F238E27FC236}">
                <a16:creationId xmlns:a16="http://schemas.microsoft.com/office/drawing/2014/main" id="{FF3D20A4-D85C-42CD-99A2-10564363DDD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F70F903-97B7-4425-BA10-88E7F1883A9C}"/>
              </a:ext>
            </a:extLst>
          </p:cNvPr>
          <p:cNvSpPr>
            <a:spLocks noGrp="1"/>
          </p:cNvSpPr>
          <p:nvPr>
            <p:ph type="sldNum" sz="quarter" idx="12"/>
          </p:nvPr>
        </p:nvSpPr>
        <p:spPr/>
        <p:txBody>
          <a:bodyPr/>
          <a:lstStyle/>
          <a:p>
            <a:fld id="{9BA5A68B-CDCF-467F-B32A-D7D479A40177}" type="slidenum">
              <a:rPr lang="fr-FR" smtClean="0"/>
              <a:t>‹N°›</a:t>
            </a:fld>
            <a:endParaRPr lang="fr-FR"/>
          </a:p>
        </p:txBody>
      </p:sp>
    </p:spTree>
    <p:extLst>
      <p:ext uri="{BB962C8B-B14F-4D97-AF65-F5344CB8AC3E}">
        <p14:creationId xmlns:p14="http://schemas.microsoft.com/office/powerpoint/2010/main" val="3791721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9602593-832E-4E83-A06C-0297425376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ADCA36E-80EC-49B2-B06D-7A512E6640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19653E8-2A33-493C-8FE3-32F1AA6260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EF1C5C-A830-4D2D-A668-A21AD1AAD216}" type="datetimeFigureOut">
              <a:rPr lang="fr-FR" smtClean="0"/>
              <a:t>28/12/2023</a:t>
            </a:fld>
            <a:endParaRPr lang="fr-FR"/>
          </a:p>
        </p:txBody>
      </p:sp>
      <p:sp>
        <p:nvSpPr>
          <p:cNvPr id="5" name="Espace réservé du pied de page 4">
            <a:extLst>
              <a:ext uri="{FF2B5EF4-FFF2-40B4-BE49-F238E27FC236}">
                <a16:creationId xmlns:a16="http://schemas.microsoft.com/office/drawing/2014/main" id="{9B427E11-6D05-4935-93E3-6DBB17EF29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9398697-9C4D-4087-AB71-C9501A3357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A5A68B-CDCF-467F-B32A-D7D479A40177}" type="slidenum">
              <a:rPr lang="fr-FR" smtClean="0"/>
              <a:t>‹N°›</a:t>
            </a:fld>
            <a:endParaRPr lang="fr-FR"/>
          </a:p>
        </p:txBody>
      </p:sp>
    </p:spTree>
    <p:extLst>
      <p:ext uri="{BB962C8B-B14F-4D97-AF65-F5344CB8AC3E}">
        <p14:creationId xmlns:p14="http://schemas.microsoft.com/office/powerpoint/2010/main" val="1197700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9B30CA-9104-419B-B3A5-69C7D574E8E1}"/>
              </a:ext>
            </a:extLst>
          </p:cNvPr>
          <p:cNvSpPr>
            <a:spLocks noGrp="1"/>
          </p:cNvSpPr>
          <p:nvPr>
            <p:ph type="ctrTitle"/>
          </p:nvPr>
        </p:nvSpPr>
        <p:spPr/>
        <p:txBody>
          <a:bodyPr/>
          <a:lstStyle/>
          <a:p>
            <a:r>
              <a:rPr lang="ar-DZ" b="1" dirty="0">
                <a:solidFill>
                  <a:srgbClr val="FF0000"/>
                </a:solidFill>
              </a:rPr>
              <a:t>سوق الكربون</a:t>
            </a:r>
            <a:endParaRPr lang="fr-FR" b="1" dirty="0">
              <a:solidFill>
                <a:srgbClr val="FF0000"/>
              </a:solidFill>
            </a:endParaRPr>
          </a:p>
        </p:txBody>
      </p:sp>
    </p:spTree>
    <p:extLst>
      <p:ext uri="{BB962C8B-B14F-4D97-AF65-F5344CB8AC3E}">
        <p14:creationId xmlns:p14="http://schemas.microsoft.com/office/powerpoint/2010/main" val="2271511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9E27687-0481-4CCF-ADA1-76DF3711A46D}"/>
              </a:ext>
            </a:extLst>
          </p:cNvPr>
          <p:cNvSpPr>
            <a:spLocks noGrp="1"/>
          </p:cNvSpPr>
          <p:nvPr>
            <p:ph idx="1"/>
          </p:nvPr>
        </p:nvSpPr>
        <p:spPr>
          <a:xfrm>
            <a:off x="0" y="351692"/>
            <a:ext cx="12192000" cy="6506308"/>
          </a:xfrm>
        </p:spPr>
        <p:txBody>
          <a:bodyPr>
            <a:normAutofit/>
          </a:bodyPr>
          <a:lstStyle/>
          <a:p>
            <a:pPr marL="0" indent="0" algn="r" rtl="1">
              <a:buNone/>
            </a:pPr>
            <a:r>
              <a:rPr lang="ar-DZ" sz="3600" dirty="0"/>
              <a:t>الفرق بين تسعير الكربون وأسواق الكربون</a:t>
            </a:r>
          </a:p>
          <a:p>
            <a:pPr algn="r" rtl="1"/>
            <a:r>
              <a:rPr lang="ar-DZ" sz="3600" dirty="0"/>
              <a:t>تسعير الكربون هو مفهوم عام يشير إلى فرض ضريبة أو سعر على انبعاثات غازات الاحتباس الحراري. أسواق الكربون هي نظام محدد لتسعير الكربون حيث يمكن للشركات شراء وبيع حصص الانبعاثات.</a:t>
            </a:r>
          </a:p>
          <a:p>
            <a:pPr algn="r" rtl="1"/>
            <a:r>
              <a:rPr lang="ar-DZ" sz="3600" dirty="0"/>
              <a:t>في نظام تسعير الكربون، تحدد الحكومة السعر أو الضريبة على انبعاثات غازات الاحتباس الحراري. تختار الشركات بعد ذلك كيفية الامتثال لهذا السعر. يمكنهم على سبيل المثال الحد من انبعاثاتهم، أو شراء حصص انبعاثات من الشركات الأخرى، أو دفع الغرامات للحكومة.</a:t>
            </a:r>
          </a:p>
          <a:p>
            <a:pPr algn="r" rtl="1"/>
            <a:r>
              <a:rPr lang="ar-DZ" sz="3600" dirty="0"/>
              <a:t>في سوق الكربون، تحدد الحكومة سقفًا لانبعاثات غازات الاحتباس الحراري. تمنح الشركات حصصًا تسمح لها بإصدار عدد معين من أطنان ثاني أكسيد الكربون. إذا أصدرت شركة أكثر من حصتها، فيجب عليها شراء حصص إضافية من السوق.</a:t>
            </a:r>
          </a:p>
          <a:p>
            <a:pPr algn="r" rtl="1"/>
            <a:endParaRPr lang="fr-FR" sz="3600" dirty="0"/>
          </a:p>
        </p:txBody>
      </p:sp>
    </p:spTree>
    <p:extLst>
      <p:ext uri="{BB962C8B-B14F-4D97-AF65-F5344CB8AC3E}">
        <p14:creationId xmlns:p14="http://schemas.microsoft.com/office/powerpoint/2010/main" val="1523451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225E5B-28A7-4EB7-92F0-4EA2D29FDF74}"/>
              </a:ext>
            </a:extLst>
          </p:cNvPr>
          <p:cNvSpPr>
            <a:spLocks noGrp="1"/>
          </p:cNvSpPr>
          <p:nvPr>
            <p:ph type="title"/>
          </p:nvPr>
        </p:nvSpPr>
        <p:spPr>
          <a:xfrm>
            <a:off x="725659" y="18255"/>
            <a:ext cx="10515600" cy="910213"/>
          </a:xfrm>
        </p:spPr>
        <p:txBody>
          <a:bodyPr/>
          <a:lstStyle/>
          <a:p>
            <a:pPr algn="ctr"/>
            <a:r>
              <a:rPr lang="ar-DZ" b="1" dirty="0">
                <a:solidFill>
                  <a:srgbClr val="FF0000"/>
                </a:solidFill>
              </a:rPr>
              <a:t>5: تنظيم سوق الكربون </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F14960D2-E6EC-4AE7-98E4-9747BA88C4EF}"/>
              </a:ext>
            </a:extLst>
          </p:cNvPr>
          <p:cNvSpPr>
            <a:spLocks noGrp="1"/>
          </p:cNvSpPr>
          <p:nvPr>
            <p:ph idx="1"/>
          </p:nvPr>
        </p:nvSpPr>
        <p:spPr>
          <a:xfrm>
            <a:off x="0" y="928468"/>
            <a:ext cx="12192000" cy="5767754"/>
          </a:xfrm>
        </p:spPr>
        <p:txBody>
          <a:bodyPr>
            <a:normAutofit lnSpcReduction="10000"/>
          </a:bodyPr>
          <a:lstStyle/>
          <a:p>
            <a:pPr marL="0" indent="0" algn="r" rtl="1">
              <a:buNone/>
            </a:pPr>
            <a:r>
              <a:rPr lang="ar-DZ" dirty="0"/>
              <a:t>منظمات تنظيم سوق الكربون هي منظمات مسؤولة عن الإشراف والتنظيم على أسواق الكربون. وهي مكلفة بضمان أن تعمل الأسواق بكفاءة ونزاهة، وأن تساهم في تحقيق أهداف الحد من الانبعاثات، فهي تلعب دورًا مهمًا في ضمان أن تكون أسواق الكربون فعالة وعادلة.</a:t>
            </a:r>
          </a:p>
          <a:p>
            <a:pPr algn="r" rtl="1"/>
            <a:r>
              <a:rPr lang="ar-DZ" dirty="0"/>
              <a:t>هناك نوعان رئيسيان من منظمات تنظيم سوق الكربون:</a:t>
            </a:r>
          </a:p>
          <a:p>
            <a:pPr algn="r" rtl="1"/>
            <a:r>
              <a:rPr lang="ar-DZ" dirty="0"/>
              <a:t>المنظمات الوطنية مسؤولة عن تنظيم أسواق الكربون على المستوى الوطني. وتشمل هذه الوزارات البيئية، ووكالات الطاقة، وسلطات تنظيم الأسواق. </a:t>
            </a:r>
          </a:p>
          <a:p>
            <a:pPr algn="r" rtl="1"/>
            <a:r>
              <a:rPr lang="ar-DZ" dirty="0"/>
              <a:t>المنظمات الدولية مسؤولة عن تنظيم أسواق الكربون على المستوى الدولي. وتشمل هذه المنظمات مثل اتفاقية الأمم المتحدة الإطارية بشأن تغير المناخ ومنظمة التجارة العالمية</a:t>
            </a:r>
            <a:endParaRPr lang="fr-FR" dirty="0"/>
          </a:p>
          <a:p>
            <a:pPr marL="0" indent="0" algn="r" rtl="1">
              <a:buNone/>
            </a:pPr>
            <a:r>
              <a:rPr lang="ar-DZ" dirty="0"/>
              <a:t>قد تشمل مسؤوليات منظمات تنظيم سوق الكربون ما يلي:</a:t>
            </a:r>
          </a:p>
          <a:p>
            <a:pPr algn="r" rtl="1"/>
            <a:r>
              <a:rPr lang="ar-DZ" dirty="0"/>
              <a:t>تحديد القواعد واللوائح المطبقة على أسواق الكربون</a:t>
            </a:r>
          </a:p>
          <a:p>
            <a:pPr algn="r" rtl="1"/>
            <a:r>
              <a:rPr lang="ar-DZ" dirty="0"/>
              <a:t>مراقبة أنشطة المشاركين في السوق</a:t>
            </a:r>
          </a:p>
          <a:p>
            <a:pPr algn="r" rtl="1"/>
            <a:r>
              <a:rPr lang="ar-DZ" dirty="0"/>
              <a:t>تطبيق القواعد واللوائح</a:t>
            </a:r>
          </a:p>
          <a:p>
            <a:pPr algn="r" rtl="1"/>
            <a:r>
              <a:rPr lang="ar-DZ" dirty="0"/>
              <a:t>حل النزاعات بين المشاركين في السوق</a:t>
            </a:r>
          </a:p>
        </p:txBody>
      </p:sp>
    </p:spTree>
    <p:extLst>
      <p:ext uri="{BB962C8B-B14F-4D97-AF65-F5344CB8AC3E}">
        <p14:creationId xmlns:p14="http://schemas.microsoft.com/office/powerpoint/2010/main" val="4015568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9EE149F-7268-49B8-9251-C940A1041A10}"/>
              </a:ext>
            </a:extLst>
          </p:cNvPr>
          <p:cNvSpPr>
            <a:spLocks noGrp="1"/>
          </p:cNvSpPr>
          <p:nvPr>
            <p:ph idx="1"/>
          </p:nvPr>
        </p:nvSpPr>
        <p:spPr>
          <a:xfrm>
            <a:off x="0" y="618978"/>
            <a:ext cx="11873132" cy="5992837"/>
          </a:xfrm>
        </p:spPr>
        <p:txBody>
          <a:bodyPr>
            <a:normAutofit/>
          </a:bodyPr>
          <a:lstStyle/>
          <a:p>
            <a:pPr algn="r" rtl="1"/>
            <a:r>
              <a:rPr lang="ar-DZ" sz="3600" dirty="0"/>
              <a:t>بعض الأمثلة على منظمات تنظيم سوق الكربون</a:t>
            </a:r>
          </a:p>
          <a:p>
            <a:pPr algn="r" rtl="1"/>
            <a:r>
              <a:rPr lang="ar-DZ" sz="3600" dirty="0"/>
              <a:t>في الولايات المتحدة، تشرف وكالة حماية البيئة (</a:t>
            </a:r>
            <a:r>
              <a:rPr lang="fr-FR" sz="3600" dirty="0"/>
              <a:t>EPA</a:t>
            </a:r>
            <a:r>
              <a:rPr lang="ar-DZ" sz="3600" dirty="0"/>
              <a:t>) </a:t>
            </a:r>
            <a:r>
              <a:rPr lang="fr-FR" sz="3600" b="1" dirty="0" err="1"/>
              <a:t>Environmental</a:t>
            </a:r>
            <a:r>
              <a:rPr lang="fr-FR" sz="3600" b="1" dirty="0"/>
              <a:t> Protection Agency</a:t>
            </a:r>
            <a:r>
              <a:rPr lang="fr-FR" sz="3600" dirty="0"/>
              <a:t> </a:t>
            </a:r>
            <a:r>
              <a:rPr lang="ar-DZ" sz="3600" dirty="0"/>
              <a:t>على نظام تداول الحصص للانبعاثات الأمريكي.</a:t>
            </a:r>
          </a:p>
          <a:p>
            <a:pPr algn="r" rtl="1"/>
            <a:r>
              <a:rPr lang="ar-DZ" sz="3600" dirty="0"/>
              <a:t>في الاتحاد الأوروبي، تشرف المفوضية الأوروبية على نظام تداول الحصص للانبعاثات الأوروبي.</a:t>
            </a:r>
          </a:p>
          <a:p>
            <a:pPr algn="r" rtl="1"/>
            <a:r>
              <a:rPr lang="ar-DZ" sz="3600" dirty="0"/>
              <a:t>في الصين، تشرف الهيئة الوطنية لإدارة الانبعاثات (</a:t>
            </a:r>
            <a:r>
              <a:rPr lang="fr-FR" sz="3600" dirty="0"/>
              <a:t>SEPA </a:t>
            </a:r>
            <a:r>
              <a:rPr lang="ar-DZ" sz="3600" dirty="0"/>
              <a:t>)  </a:t>
            </a:r>
          </a:p>
          <a:p>
            <a:pPr marL="0" indent="0" algn="r" rtl="1">
              <a:buNone/>
            </a:pPr>
            <a:r>
              <a:rPr lang="fr-FR" sz="3600" dirty="0"/>
              <a:t>Scottish </a:t>
            </a:r>
            <a:r>
              <a:rPr lang="fr-FR" sz="3600" dirty="0" err="1"/>
              <a:t>Environment</a:t>
            </a:r>
            <a:r>
              <a:rPr lang="fr-FR" sz="3600" dirty="0"/>
              <a:t> Protection Agency</a:t>
            </a:r>
            <a:r>
              <a:rPr lang="ar-DZ" sz="3600" dirty="0"/>
              <a:t>على نظام تداول الحصص للانبعاثات الصيني.</a:t>
            </a:r>
          </a:p>
          <a:p>
            <a:pPr algn="r" rtl="1"/>
            <a:endParaRPr lang="fr-FR" sz="3600" dirty="0"/>
          </a:p>
        </p:txBody>
      </p:sp>
    </p:spTree>
    <p:extLst>
      <p:ext uri="{BB962C8B-B14F-4D97-AF65-F5344CB8AC3E}">
        <p14:creationId xmlns:p14="http://schemas.microsoft.com/office/powerpoint/2010/main" val="2502516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33EB3B-D05A-4EAC-A1A2-C884B3642979}"/>
              </a:ext>
            </a:extLst>
          </p:cNvPr>
          <p:cNvSpPr>
            <a:spLocks noGrp="1"/>
          </p:cNvSpPr>
          <p:nvPr>
            <p:ph type="title"/>
          </p:nvPr>
        </p:nvSpPr>
        <p:spPr>
          <a:xfrm>
            <a:off x="838200" y="1"/>
            <a:ext cx="10515600" cy="914400"/>
          </a:xfrm>
        </p:spPr>
        <p:txBody>
          <a:bodyPr/>
          <a:lstStyle/>
          <a:p>
            <a:pPr algn="ctr" rtl="1"/>
            <a:r>
              <a:rPr lang="ar-DZ" b="1" dirty="0">
                <a:solidFill>
                  <a:srgbClr val="FF0000"/>
                </a:solidFill>
              </a:rPr>
              <a:t>5: تنظيم سوق الكربون في الجزائر </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C70FAD3D-731A-4F53-8AC7-C3D0B7CAC906}"/>
              </a:ext>
            </a:extLst>
          </p:cNvPr>
          <p:cNvSpPr>
            <a:spLocks noGrp="1"/>
          </p:cNvSpPr>
          <p:nvPr>
            <p:ph idx="1"/>
          </p:nvPr>
        </p:nvSpPr>
        <p:spPr>
          <a:xfrm>
            <a:off x="0" y="1308294"/>
            <a:ext cx="12192000" cy="5549705"/>
          </a:xfrm>
        </p:spPr>
        <p:txBody>
          <a:bodyPr>
            <a:normAutofit lnSpcReduction="10000"/>
          </a:bodyPr>
          <a:lstStyle/>
          <a:p>
            <a:pPr algn="r" rtl="1"/>
            <a:r>
              <a:rPr lang="ar-DZ" sz="3200" dirty="0"/>
              <a:t>الجزائر بلد نامٍ لديه إمكانات كبيرة لخفض انبعاثات، اتخذت الحكومة الجزائرية تدابير لتعزيز الانتقال إلى اقتصاد منخفض الكربون، بما في ذلك التصديق على اتفاقية باريس بشأن تغير المناخ وتطوير استراتيجية وطنية للتنمية المستدامة.</a:t>
            </a:r>
          </a:p>
          <a:p>
            <a:pPr algn="r" rtl="1"/>
            <a:r>
              <a:rPr lang="ar-DZ" sz="3200" dirty="0"/>
              <a:t>إحدى التدابير المهمة لتعزيز خفض انبعاثات غازات الاحتباس الحراري في الجزائر هي إنشاء سوق للكربون. يتيح للشركات أن تكون مسؤولة عن انبعاثاتها وتخفيضها بأقل تكلفة فعالة.</a:t>
            </a:r>
          </a:p>
          <a:p>
            <a:pPr algn="r" rtl="1"/>
            <a:r>
              <a:rPr lang="ar-DZ" sz="3200" dirty="0"/>
              <a:t>لا تزال تنظيم سوق الكربون في الجزائر قيد التطوير. ومع ذلك، أنشأت الحكومة الجزائرية عددًا من المبادئ التوجيهية لتنظيم السوق، بما في ذلك ما يلي:</a:t>
            </a:r>
          </a:p>
          <a:p>
            <a:pPr algn="r" rtl="1"/>
            <a:r>
              <a:rPr lang="ar-DZ" sz="3200" dirty="0"/>
              <a:t>يجب أن يكون السوق شفافًا ومتاحًا لجميع المشاركين.</a:t>
            </a:r>
          </a:p>
          <a:p>
            <a:pPr algn="r" rtl="1"/>
            <a:r>
              <a:rPr lang="ar-DZ" sz="3200" dirty="0"/>
              <a:t>يجب أن تكون قواعد السوق عادلة وغير تمييزية.</a:t>
            </a:r>
          </a:p>
          <a:p>
            <a:pPr algn="r" rtl="1"/>
            <a:r>
              <a:rPr lang="ar-DZ" sz="3200" dirty="0"/>
              <a:t>يجب أن يكون السوق فعالًا ويساهم في تحقيق أهداف خفض انبعاثات غازات الاحتباس الحراري </a:t>
            </a:r>
            <a:r>
              <a:rPr lang="fr-FR" sz="3200" dirty="0"/>
              <a:t>.</a:t>
            </a:r>
          </a:p>
        </p:txBody>
      </p:sp>
    </p:spTree>
    <p:extLst>
      <p:ext uri="{BB962C8B-B14F-4D97-AF65-F5344CB8AC3E}">
        <p14:creationId xmlns:p14="http://schemas.microsoft.com/office/powerpoint/2010/main" val="3617520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C4A9DC3-49AC-4950-A40F-44C6B3E6745A}"/>
              </a:ext>
            </a:extLst>
          </p:cNvPr>
          <p:cNvSpPr>
            <a:spLocks noGrp="1"/>
          </p:cNvSpPr>
          <p:nvPr>
            <p:ph idx="1"/>
          </p:nvPr>
        </p:nvSpPr>
        <p:spPr/>
        <p:txBody>
          <a:bodyPr/>
          <a:lstStyle/>
          <a:p>
            <a:pPr algn="r" rtl="1"/>
            <a:r>
              <a:rPr lang="ar-DZ" dirty="0"/>
              <a:t>أنشأت الحكومة الجزائرية أيضًا وكالة وطنية مسؤولة عن تنظيم سوق الكربون. تتمثل مهمة هذه الوكالة في تحديد القواعد واللوائح المطبقة على السوق، ومراقبة أنشطة المشاركين في السوق، وحل النزاعات بين المشاركين في السوق.</a:t>
            </a:r>
          </a:p>
          <a:p>
            <a:pPr algn="r" rtl="1"/>
            <a:r>
              <a:rPr lang="ar-DZ" dirty="0"/>
              <a:t>يعد إنشاء سوق للكربون في الجزائر خطوة مهمة لتعزيز الانتقال إلى اقتصاد منخفض الكربون. تنظيم السوق أمر أساسي لضمان أن يكون السوق فعالًا وعادلًا ويساهم في تحقيق أهداف خفض انبعاثات غازات الاحتباس الحراري </a:t>
            </a:r>
            <a:endParaRPr lang="fr-FR" dirty="0"/>
          </a:p>
          <a:p>
            <a:pPr algn="r" rtl="1"/>
            <a:endParaRPr lang="fr-FR" dirty="0"/>
          </a:p>
        </p:txBody>
      </p:sp>
    </p:spTree>
    <p:extLst>
      <p:ext uri="{BB962C8B-B14F-4D97-AF65-F5344CB8AC3E}">
        <p14:creationId xmlns:p14="http://schemas.microsoft.com/office/powerpoint/2010/main" val="1936992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C94A151-F012-419E-82E4-31FA51FADF38}"/>
              </a:ext>
            </a:extLst>
          </p:cNvPr>
          <p:cNvSpPr>
            <a:spLocks noGrp="1"/>
          </p:cNvSpPr>
          <p:nvPr>
            <p:ph idx="1"/>
          </p:nvPr>
        </p:nvSpPr>
        <p:spPr>
          <a:xfrm>
            <a:off x="1" y="0"/>
            <a:ext cx="12192000" cy="6858000"/>
          </a:xfrm>
        </p:spPr>
        <p:txBody>
          <a:bodyPr>
            <a:normAutofit/>
          </a:bodyPr>
          <a:lstStyle/>
          <a:p>
            <a:pPr marL="0" indent="0" algn="r" rtl="1">
              <a:buNone/>
            </a:pPr>
            <a:r>
              <a:rPr lang="ar-DZ" sz="3600" b="1" dirty="0">
                <a:solidFill>
                  <a:srgbClr val="FF0000"/>
                </a:solidFill>
              </a:rPr>
              <a:t>تحديات تنظيم سوق الكربون في الجزائر</a:t>
            </a:r>
          </a:p>
          <a:p>
            <a:pPr algn="r" rtl="1"/>
            <a:r>
              <a:rPr lang="ar-DZ" sz="3600" dirty="0"/>
              <a:t>يواجه تنظيم سوق الكربون في الجزائر عددًا من التحديات. أحد التحديات الرئيسية هو نقص البيانات عن انبعاثات غازات الاحتباس الحراري من المهم أن يكون لديك بيانات موثوقة عن انبعاثات غازات الاحتباس الحراري</a:t>
            </a:r>
            <a:r>
              <a:rPr lang="fr-FR" sz="3600" dirty="0"/>
              <a:t> </a:t>
            </a:r>
            <a:r>
              <a:rPr lang="ar-DZ" sz="3600" dirty="0"/>
              <a:t>لتصميم قواعد وأنظمة فعالة.</a:t>
            </a:r>
          </a:p>
          <a:p>
            <a:pPr algn="r" rtl="1"/>
            <a:r>
              <a:rPr lang="ar-DZ" sz="3600" dirty="0"/>
              <a:t>نقص القدرة المؤسسية. وكالة وطنية مسؤولة عن تنظيم سوق الكربون هي وكالة جديدة وتحتاج إلى وقت لتطوير قدرتها على الإشراف وتنظيم السوق.</a:t>
            </a:r>
          </a:p>
          <a:p>
            <a:pPr algn="r" rtl="1"/>
            <a:r>
              <a:rPr lang="ar-DZ" sz="3600" dirty="0"/>
              <a:t>هناك قدر من الشكوك بشأن فعالية أسواق الكربون. يعتقد بعض الخبراء أن أسواق الكربون ليست فعالة بما يكفي لخفض انبعاثات غازات الاحتباس الحراري </a:t>
            </a:r>
          </a:p>
          <a:p>
            <a:pPr marL="0" indent="0" algn="r" rtl="1">
              <a:buNone/>
            </a:pPr>
            <a:r>
              <a:rPr lang="ar-DZ" sz="3600" dirty="0"/>
              <a:t>على الرغم من هذه التحديات، فإن الحكومة الجزائرية مصممة على إنشاء سوق للكربون فعال وعادل. تنظيم السوق أمر أساسي لضمان أن يساهم السوق في تحقيق أهداف خفض انبعاثات غازات الاحتباس الحراري</a:t>
            </a:r>
            <a:r>
              <a:rPr lang="fr-FR" sz="3600" dirty="0"/>
              <a:t> </a:t>
            </a:r>
            <a:r>
              <a:rPr lang="ar-DZ" sz="3600" dirty="0"/>
              <a:t>في الجزائر.</a:t>
            </a:r>
          </a:p>
        </p:txBody>
      </p:sp>
    </p:spTree>
    <p:extLst>
      <p:ext uri="{BB962C8B-B14F-4D97-AF65-F5344CB8AC3E}">
        <p14:creationId xmlns:p14="http://schemas.microsoft.com/office/powerpoint/2010/main" val="3223998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F89A925-A2CD-453E-93C6-F0E7BFB1F1C5}"/>
              </a:ext>
            </a:extLst>
          </p:cNvPr>
          <p:cNvSpPr>
            <a:spLocks noGrp="1"/>
          </p:cNvSpPr>
          <p:nvPr>
            <p:ph idx="1"/>
          </p:nvPr>
        </p:nvSpPr>
        <p:spPr>
          <a:xfrm>
            <a:off x="196947" y="1825625"/>
            <a:ext cx="11648049" cy="4351338"/>
          </a:xfrm>
        </p:spPr>
        <p:txBody>
          <a:bodyPr>
            <a:normAutofit/>
          </a:bodyPr>
          <a:lstStyle/>
          <a:p>
            <a:pPr marL="0" indent="0" algn="r" rtl="1">
              <a:buNone/>
            </a:pPr>
            <a:r>
              <a:rPr lang="ar-DZ" sz="3600" b="1" dirty="0">
                <a:solidFill>
                  <a:srgbClr val="FF0000"/>
                </a:solidFill>
              </a:rPr>
              <a:t>بعض التوصيات لتنظيم سوق الكربون في الجزائر</a:t>
            </a:r>
            <a:r>
              <a:rPr lang="ar-DZ" sz="3600" dirty="0"/>
              <a:t>: فيما يلي بعض التوصيات لتنظيم سوق الكربون في الجزائر:</a:t>
            </a:r>
          </a:p>
          <a:p>
            <a:pPr algn="r" rtl="1"/>
            <a:r>
              <a:rPr lang="ar-DZ" sz="3600" dirty="0"/>
              <a:t>تعزيز جمع البيانات عن انبعاثات غازات الاحتباس الحراري </a:t>
            </a:r>
            <a:endParaRPr lang="fr-FR" sz="3600" dirty="0"/>
          </a:p>
          <a:p>
            <a:pPr algn="r" rtl="1"/>
            <a:r>
              <a:rPr lang="ar-DZ" sz="3600" dirty="0"/>
              <a:t>بناء قدرات الوكالة الوطنية المسؤولة عن تنظيم سوق الكربون.</a:t>
            </a:r>
          </a:p>
          <a:p>
            <a:pPr algn="r" rtl="1"/>
            <a:r>
              <a:rPr lang="ar-DZ" sz="3600" dirty="0"/>
              <a:t>إجراء مزيد من البحث حول فعالية أسواق الكربون.</a:t>
            </a:r>
          </a:p>
          <a:p>
            <a:endParaRPr lang="fr-FR" sz="3600" dirty="0"/>
          </a:p>
        </p:txBody>
      </p:sp>
    </p:spTree>
    <p:extLst>
      <p:ext uri="{BB962C8B-B14F-4D97-AF65-F5344CB8AC3E}">
        <p14:creationId xmlns:p14="http://schemas.microsoft.com/office/powerpoint/2010/main" val="3658209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DF6872D-6C38-4037-8E12-AD0EAF5D36EE}"/>
              </a:ext>
            </a:extLst>
          </p:cNvPr>
          <p:cNvSpPr>
            <a:spLocks noGrp="1"/>
          </p:cNvSpPr>
          <p:nvPr>
            <p:ph idx="1"/>
          </p:nvPr>
        </p:nvSpPr>
        <p:spPr>
          <a:xfrm>
            <a:off x="0" y="0"/>
            <a:ext cx="12192000" cy="6858000"/>
          </a:xfrm>
        </p:spPr>
        <p:txBody>
          <a:bodyPr>
            <a:normAutofit/>
          </a:bodyPr>
          <a:lstStyle/>
          <a:p>
            <a:pPr marL="0" indent="0" algn="r" rtl="1">
              <a:buNone/>
            </a:pPr>
            <a:r>
              <a:rPr lang="ar-SA" sz="3600" dirty="0"/>
              <a:t>مثال على كيفية عمل سوق الكربون</a:t>
            </a:r>
            <a:endParaRPr lang="fr-FR" sz="3600" dirty="0"/>
          </a:p>
          <a:p>
            <a:pPr algn="r" rtl="1"/>
            <a:r>
              <a:rPr lang="ar-SA" sz="3600" dirty="0"/>
              <a:t>لنفترض أن حكومةً تمنح شركةً 100 رخصة انبعاثات. يجب على الشركة استخدام هذه الرخص لتغطية انبعاثاتها من غازات الاحتباس الحراري. إذا أصدرت الشركة 110 طنًا من غازات الاحتباس الحراري، فسيتعين عليها شراء 10 رخص انبعاثات إضافية في سوق الكربون.</a:t>
            </a:r>
            <a:endParaRPr lang="fr-FR" sz="3600" dirty="0"/>
          </a:p>
          <a:p>
            <a:pPr algn="r" rtl="1"/>
            <a:r>
              <a:rPr lang="ar-SA" sz="3600" dirty="0"/>
              <a:t>لنفترض أن سعر رخصة انبعاث واحدة هو 100 يورو. لذلك، سيتعين على الشركة دفع 1000 يورو لتغطية انبعاثاتها الإضافية.</a:t>
            </a:r>
            <a:endParaRPr lang="fr-FR" sz="3600" dirty="0"/>
          </a:p>
          <a:p>
            <a:pPr algn="r" rtl="1"/>
            <a:r>
              <a:rPr lang="ar-SA" sz="3600" dirty="0"/>
              <a:t>في هذا المثال، شجعت سوق الكربون الشركة على خفض انبعاثاتها من غازات الاحتباس الحراري. إذا تمكنت الشركة من خفض انبعاثاتها بمقدار 10 طن، كان بإمكانها تجنب الاضطرار إلى شراء رخص انبعاثات إضافية ودفع 1000 يورو.</a:t>
            </a:r>
            <a:endParaRPr lang="fr-FR" sz="3600" dirty="0"/>
          </a:p>
          <a:p>
            <a:pPr marL="0" indent="0" algn="r" rtl="1">
              <a:buNone/>
            </a:pPr>
            <a:endParaRPr lang="fr-FR" sz="3600" dirty="0"/>
          </a:p>
        </p:txBody>
      </p:sp>
    </p:spTree>
    <p:extLst>
      <p:ext uri="{BB962C8B-B14F-4D97-AF65-F5344CB8AC3E}">
        <p14:creationId xmlns:p14="http://schemas.microsoft.com/office/powerpoint/2010/main" val="3859453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3F7E193-48D8-4B55-AA73-5061D5EA232C}"/>
              </a:ext>
            </a:extLst>
          </p:cNvPr>
          <p:cNvSpPr>
            <a:spLocks noGrp="1"/>
          </p:cNvSpPr>
          <p:nvPr>
            <p:ph idx="1"/>
          </p:nvPr>
        </p:nvSpPr>
        <p:spPr>
          <a:xfrm>
            <a:off x="0" y="168812"/>
            <a:ext cx="12192000" cy="6689188"/>
          </a:xfrm>
        </p:spPr>
        <p:txBody>
          <a:bodyPr>
            <a:normAutofit/>
          </a:bodyPr>
          <a:lstStyle/>
          <a:p>
            <a:pPr algn="r" rtl="1"/>
            <a:r>
              <a:rPr lang="ar-DZ" sz="4000" dirty="0"/>
              <a:t>مثال2:</a:t>
            </a:r>
          </a:p>
          <a:p>
            <a:pPr algn="r" rtl="1"/>
            <a:r>
              <a:rPr lang="ar-SA" sz="4000" dirty="0"/>
              <a:t>لنفترض أن حكومةً تمنح شركةً 100 رخصة انبعاثات. تمكنت الشركة من خفض انبعاثاتها من غازات الاحتباس الحراري بمقدار 10 طن.</a:t>
            </a:r>
            <a:endParaRPr lang="fr-FR" sz="4000" dirty="0"/>
          </a:p>
          <a:p>
            <a:pPr algn="r" rtl="1"/>
            <a:r>
              <a:rPr lang="ar-SA" sz="4000" dirty="0"/>
              <a:t>بدلاً من استخدام هذه الرخص، يمكن للشركة بيعها في سوق الكربون. إذا كان سعر رخصة انبعاث واحدة هو 100 يورو، يمكن للشركة جني 1000 يورو من بيع رخص انبعاثاتها.</a:t>
            </a:r>
            <a:endParaRPr lang="fr-FR" sz="4000" dirty="0"/>
          </a:p>
          <a:p>
            <a:pPr algn="r" rtl="1"/>
            <a:r>
              <a:rPr lang="ar-SA" sz="4000" dirty="0"/>
              <a:t>في هذا المثال، شجعت سوق الكربون الشركة على خفض انبعاثاتها من غازات الاحتباس الحراري. تمكنت الشركة من جني المال من خلال خفض انبعاثاتها.</a:t>
            </a:r>
            <a:endParaRPr lang="fr-FR" sz="4000" dirty="0"/>
          </a:p>
          <a:p>
            <a:pPr marL="0" indent="0" algn="r" rtl="1">
              <a:buNone/>
            </a:pPr>
            <a:endParaRPr lang="fr-FR" sz="4000" dirty="0"/>
          </a:p>
        </p:txBody>
      </p:sp>
    </p:spTree>
    <p:extLst>
      <p:ext uri="{BB962C8B-B14F-4D97-AF65-F5344CB8AC3E}">
        <p14:creationId xmlns:p14="http://schemas.microsoft.com/office/powerpoint/2010/main" val="3288876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F2A41CF-B5D7-4E4D-90DF-A944A0CF099F}"/>
              </a:ext>
            </a:extLst>
          </p:cNvPr>
          <p:cNvSpPr>
            <a:spLocks noGrp="1"/>
          </p:cNvSpPr>
          <p:nvPr>
            <p:ph idx="1"/>
          </p:nvPr>
        </p:nvSpPr>
        <p:spPr>
          <a:xfrm>
            <a:off x="140677" y="182880"/>
            <a:ext cx="11929403" cy="6675120"/>
          </a:xfrm>
        </p:spPr>
        <p:txBody>
          <a:bodyPr>
            <a:normAutofit/>
          </a:bodyPr>
          <a:lstStyle/>
          <a:p>
            <a:pPr marL="0" indent="0" algn="ctr" rtl="1">
              <a:buNone/>
            </a:pPr>
            <a:r>
              <a:rPr lang="ar-DZ" sz="4800" b="1" dirty="0">
                <a:solidFill>
                  <a:srgbClr val="FF0000"/>
                </a:solidFill>
              </a:rPr>
              <a:t>1: تعريف سوق الكربون </a:t>
            </a:r>
          </a:p>
          <a:p>
            <a:pPr algn="r" rtl="1">
              <a:buFont typeface="Wingdings" panose="05000000000000000000" pitchFamily="2" charset="2"/>
              <a:buChar char="q"/>
            </a:pPr>
            <a:r>
              <a:rPr lang="ar-DZ" sz="3600" dirty="0"/>
              <a:t>الكربون هو عنصر كيميائي موجود في العديد من الغازات والمركبات</a:t>
            </a:r>
            <a:r>
              <a:rPr lang="en-US" sz="3600" dirty="0"/>
              <a:t> </a:t>
            </a:r>
            <a:r>
              <a:rPr lang="ar-DZ" sz="3600" dirty="0"/>
              <a:t>يستخدم مصطلح "الكربون" أحيانًا كاختصار لثاني أكسيد الكربون أو الغازات الدفيئة بشكل عام، ويمكن استخدامه أيضًا للتعبير عن ثاني أكسيد الكربون من حيث كمية الكربون في انبعاثات ثاني أكسيد الكربون.</a:t>
            </a:r>
          </a:p>
          <a:p>
            <a:pPr marL="0" indent="0" algn="r" rtl="1">
              <a:buNone/>
            </a:pPr>
            <a:endParaRPr lang="ar-DZ" sz="3600" dirty="0"/>
          </a:p>
          <a:p>
            <a:pPr algn="r" rtl="1">
              <a:buFont typeface="Wingdings" panose="05000000000000000000" pitchFamily="2" charset="2"/>
              <a:buChar char="q"/>
            </a:pPr>
            <a:r>
              <a:rPr lang="ar-DZ" sz="3600" dirty="0"/>
              <a:t>مكافئ ثاني أكسيد الكربون </a:t>
            </a:r>
            <a:r>
              <a:rPr lang="fr-FR" sz="3600" dirty="0"/>
              <a:t>CO2e </a:t>
            </a:r>
            <a:r>
              <a:rPr lang="ar-DZ" sz="3600" dirty="0"/>
              <a:t> هو وحدة قياس تستخدم لتنسيق انبعاثات العديد من غازات الدفيئة المختلفة بناءً على قدرتها على الاحتباس الحراري في حساب الغازات الدفيئة، يعتبر ثاني أكسيد الكربون أكثر دقة من ثاني أكسيد الكربون وحده لأنه يغطي القدرة على إحداث الاحترار العالمي لجميع الغازات الدفيئة التي تحبس الحرارة وتدفئ الغلاف الجوي لكوكبنا</a:t>
            </a:r>
          </a:p>
          <a:p>
            <a:pPr marL="0" indent="0" algn="r" rtl="1">
              <a:buNone/>
            </a:pPr>
            <a:endParaRPr lang="ar-DZ" sz="3600" dirty="0"/>
          </a:p>
          <a:p>
            <a:pPr marL="0" indent="0" algn="r" rtl="1">
              <a:buNone/>
            </a:pPr>
            <a:endParaRPr lang="ar-DZ" sz="3600" dirty="0"/>
          </a:p>
          <a:p>
            <a:pPr marL="0" indent="0" algn="r" rtl="1">
              <a:buNone/>
            </a:pPr>
            <a:endParaRPr lang="en-US" sz="3600" dirty="0"/>
          </a:p>
        </p:txBody>
      </p:sp>
    </p:spTree>
    <p:extLst>
      <p:ext uri="{BB962C8B-B14F-4D97-AF65-F5344CB8AC3E}">
        <p14:creationId xmlns:p14="http://schemas.microsoft.com/office/powerpoint/2010/main" val="3895590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F9A34E7-76F7-4388-A166-8A2145252CF5}"/>
              </a:ext>
            </a:extLst>
          </p:cNvPr>
          <p:cNvSpPr>
            <a:spLocks noGrp="1"/>
          </p:cNvSpPr>
          <p:nvPr>
            <p:ph idx="1"/>
          </p:nvPr>
        </p:nvSpPr>
        <p:spPr/>
        <p:txBody>
          <a:bodyPr>
            <a:normAutofit/>
          </a:bodyPr>
          <a:lstStyle/>
          <a:p>
            <a:pPr marL="0" indent="0" algn="r" rtl="1">
              <a:buNone/>
            </a:pPr>
            <a:r>
              <a:rPr lang="ar-DZ" sz="3600" dirty="0"/>
              <a:t>سواق الكربون هي أنظمة تداول يتم فيها بيع وشراء اعتمادات الكربون. اعتمادات الكربون هي شهادات تمثل طنًا واحدًا من ثاني أكسيد الكربون المكافئ </a:t>
            </a:r>
            <a:r>
              <a:rPr lang="fr-FR" sz="3600" dirty="0"/>
              <a:t>CO2e </a:t>
            </a:r>
            <a:r>
              <a:rPr lang="ar-DZ" sz="3600" dirty="0"/>
              <a:t>المنبعث أو المُحَدَّد.</a:t>
            </a:r>
            <a:endParaRPr lang="en-US" sz="3600" dirty="0"/>
          </a:p>
          <a:p>
            <a:pPr marL="0" indent="0" algn="r" rtl="1">
              <a:buNone/>
            </a:pPr>
            <a:r>
              <a:rPr lang="ar-DZ" sz="3600" dirty="0"/>
              <a:t>أسواق الكربون هي أداة سياسة عامة تهدف إلى الحد من انبعاثات غازات الاحتباس الحراري تعمل على مبدأ "الملوث يدفع"، مما يعني أن الشركات التي تصدر غازات الاحتباس الحراري يجب أن تدفع مقابل انبعاثاتها.</a:t>
            </a:r>
            <a:endParaRPr lang="fr-FR" sz="3600" dirty="0"/>
          </a:p>
          <a:p>
            <a:pPr algn="r" rtl="1"/>
            <a:endParaRPr lang="fr-FR" sz="3600" dirty="0"/>
          </a:p>
        </p:txBody>
      </p:sp>
    </p:spTree>
    <p:extLst>
      <p:ext uri="{BB962C8B-B14F-4D97-AF65-F5344CB8AC3E}">
        <p14:creationId xmlns:p14="http://schemas.microsoft.com/office/powerpoint/2010/main" val="55170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0050E5-C5F4-4EE8-A0F3-E55908B01A06}"/>
              </a:ext>
            </a:extLst>
          </p:cNvPr>
          <p:cNvSpPr>
            <a:spLocks noGrp="1"/>
          </p:cNvSpPr>
          <p:nvPr>
            <p:ph type="title"/>
          </p:nvPr>
        </p:nvSpPr>
        <p:spPr/>
        <p:txBody>
          <a:bodyPr/>
          <a:lstStyle/>
          <a:p>
            <a:pPr algn="ctr"/>
            <a:r>
              <a:rPr lang="ar-DZ" b="1" dirty="0">
                <a:solidFill>
                  <a:srgbClr val="FF0000"/>
                </a:solidFill>
              </a:rPr>
              <a:t>2: أنواع أسواق الكربون </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4957DBAF-9A31-47CE-806F-7E86727FF199}"/>
              </a:ext>
            </a:extLst>
          </p:cNvPr>
          <p:cNvSpPr>
            <a:spLocks noGrp="1"/>
          </p:cNvSpPr>
          <p:nvPr>
            <p:ph idx="1"/>
          </p:nvPr>
        </p:nvSpPr>
        <p:spPr/>
        <p:txBody>
          <a:bodyPr/>
          <a:lstStyle/>
          <a:p>
            <a:pPr marL="0" indent="0" algn="r" rtl="1">
              <a:buNone/>
            </a:pPr>
            <a:r>
              <a:rPr lang="ar-DZ" dirty="0"/>
              <a:t>هناك نوعان رئيسيان من أسواق الكربون:</a:t>
            </a:r>
          </a:p>
          <a:p>
            <a:pPr algn="r" rtl="1"/>
            <a:r>
              <a:rPr lang="ar-DZ" b="1" dirty="0">
                <a:solidFill>
                  <a:srgbClr val="FF0000"/>
                </a:solidFill>
              </a:rPr>
              <a:t>أنظمة تداول الحصص للانبعاثات </a:t>
            </a:r>
            <a:r>
              <a:rPr lang="ar-DZ" dirty="0"/>
              <a:t>:</a:t>
            </a:r>
            <a:r>
              <a:rPr lang="fr-FR" dirty="0"/>
              <a:t>(SEQE)</a:t>
            </a:r>
            <a:r>
              <a:rPr lang="ar-DZ" dirty="0"/>
              <a:t> </a:t>
            </a:r>
            <a:r>
              <a:rPr lang="fr-FR" dirty="0"/>
              <a:t>systèmes d'échange de quotas d'émissions </a:t>
            </a:r>
            <a:r>
              <a:rPr lang="ar-DZ" dirty="0"/>
              <a:t>  تحدد الحكومات سقفًا لانبعاثات غازات الاحتباس الحراري وتمنح الحصص للشركات. يجب على الشركات التي تصدر أكثر من غازات الاحتباس الحراري من حصصها شراء حصص إضافية من السوق. </a:t>
            </a:r>
            <a:endParaRPr lang="fr-FR" dirty="0"/>
          </a:p>
          <a:p>
            <a:pPr algn="r" rtl="1"/>
            <a:r>
              <a:rPr lang="ar-DZ" b="1" dirty="0">
                <a:solidFill>
                  <a:srgbClr val="FF0000"/>
                </a:solidFill>
              </a:rPr>
              <a:t>أسواق الكربون الطوعية </a:t>
            </a:r>
            <a:r>
              <a:rPr lang="ar-DZ" dirty="0"/>
              <a:t>: يمكن للشركات شراء اعتمادات الكربون من السوق، حتى لو لم تكن خاضعة لالتزامات الانبعاثات. يمكن توليد هذه </a:t>
            </a:r>
            <a:r>
              <a:rPr lang="ar-DZ" dirty="0" err="1"/>
              <a:t>الائتمانات</a:t>
            </a:r>
            <a:r>
              <a:rPr lang="ar-DZ" dirty="0"/>
              <a:t> من خلال مشاريع الحد من الانبعاثات، مثل زراعة الأشجار أو تركيب معدات موفرة للطاقة. </a:t>
            </a:r>
          </a:p>
          <a:p>
            <a:pPr algn="r" rtl="1"/>
            <a:endParaRPr lang="fr-FR" dirty="0"/>
          </a:p>
        </p:txBody>
      </p:sp>
    </p:spTree>
    <p:extLst>
      <p:ext uri="{BB962C8B-B14F-4D97-AF65-F5344CB8AC3E}">
        <p14:creationId xmlns:p14="http://schemas.microsoft.com/office/powerpoint/2010/main" val="2469763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C1871BB-9526-47B4-BCC9-8E19DDB53246}"/>
              </a:ext>
            </a:extLst>
          </p:cNvPr>
          <p:cNvSpPr>
            <a:spLocks noGrp="1"/>
          </p:cNvSpPr>
          <p:nvPr>
            <p:ph idx="1"/>
          </p:nvPr>
        </p:nvSpPr>
        <p:spPr>
          <a:xfrm>
            <a:off x="393895" y="436098"/>
            <a:ext cx="11226019" cy="6246056"/>
          </a:xfrm>
        </p:spPr>
        <p:txBody>
          <a:bodyPr>
            <a:normAutofit/>
          </a:bodyPr>
          <a:lstStyle/>
          <a:p>
            <a:pPr marL="0" indent="0" algn="r" rtl="1">
              <a:buNone/>
            </a:pPr>
            <a:r>
              <a:rPr lang="ar-DZ" sz="3200" dirty="0"/>
              <a:t>لأسواق الكربون العديد من المزايا المحتملة:</a:t>
            </a:r>
          </a:p>
          <a:p>
            <a:pPr algn="r" rtl="1"/>
            <a:r>
              <a:rPr lang="ar-DZ" sz="3200" dirty="0"/>
              <a:t>يمكن أن تساعد في الحد من انبعاثات غازات الاحتباس الحراري بطريقة فعالة وكفاءة.</a:t>
            </a:r>
          </a:p>
          <a:p>
            <a:pPr algn="r" rtl="1"/>
            <a:r>
              <a:rPr lang="ar-DZ" sz="3200" dirty="0"/>
              <a:t>يمكن أن تحفز الابتكار والاستثمار في التكنولوجيا النظيفة.</a:t>
            </a:r>
          </a:p>
          <a:p>
            <a:pPr algn="r" rtl="1"/>
            <a:r>
              <a:rPr lang="ar-DZ" sz="3200" dirty="0"/>
              <a:t>يمكن أن تولد عائدات يمكن استخدامها لتمويل مشاريع مكافحة تغير المناخ.</a:t>
            </a:r>
          </a:p>
          <a:p>
            <a:pPr algn="r" rtl="1"/>
            <a:r>
              <a:rPr lang="ar-SA" dirty="0"/>
              <a:t>يمكن أن تساعد في خلق فرص العمل في قطاعات الطاقة المتجددة والكفاءة في استخدام الطاقة</a:t>
            </a:r>
            <a:r>
              <a:rPr lang="fr-FR" dirty="0"/>
              <a:t>.</a:t>
            </a:r>
          </a:p>
          <a:p>
            <a:pPr marL="0" indent="0" algn="r" rtl="1">
              <a:buNone/>
            </a:pPr>
            <a:endParaRPr lang="ar-DZ" sz="3200" dirty="0"/>
          </a:p>
          <a:p>
            <a:pPr marL="0" indent="0" algn="r" rtl="1">
              <a:buNone/>
            </a:pPr>
            <a:r>
              <a:rPr lang="ar-DZ" sz="3200" dirty="0"/>
              <a:t>ومع ذلك، فإن أسواق الكربون لها أيضًا بعض القيود:</a:t>
            </a:r>
          </a:p>
          <a:p>
            <a:pPr algn="r" rtl="1"/>
            <a:r>
              <a:rPr lang="ar-DZ" sz="3200" dirty="0"/>
              <a:t>يمكن أن تكون معقدة ومكلفة التنفيذ.</a:t>
            </a:r>
          </a:p>
          <a:p>
            <a:pPr algn="r" rtl="1"/>
            <a:r>
              <a:rPr lang="ar-DZ" sz="3200" dirty="0"/>
              <a:t>يمكن أن تكون عرضة لتلاعب السوق.</a:t>
            </a:r>
          </a:p>
          <a:p>
            <a:pPr lvl="0" algn="r" rtl="1"/>
            <a:r>
              <a:rPr lang="ar-SA" dirty="0"/>
              <a:t>قد لا تكون فعالة في خفض انبعاثات غازات الاحتباس الحراري في البلدان النامية</a:t>
            </a:r>
            <a:r>
              <a:rPr lang="fr-FR" dirty="0"/>
              <a:t>.</a:t>
            </a:r>
          </a:p>
          <a:p>
            <a:pPr algn="r" rtl="1"/>
            <a:endParaRPr lang="fr-FR" sz="3200" dirty="0"/>
          </a:p>
        </p:txBody>
      </p:sp>
    </p:spTree>
    <p:extLst>
      <p:ext uri="{BB962C8B-B14F-4D97-AF65-F5344CB8AC3E}">
        <p14:creationId xmlns:p14="http://schemas.microsoft.com/office/powerpoint/2010/main" val="3887360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02B83D-4F1E-4928-823D-072A4731B9B7}"/>
              </a:ext>
            </a:extLst>
          </p:cNvPr>
          <p:cNvSpPr>
            <a:spLocks noGrp="1"/>
          </p:cNvSpPr>
          <p:nvPr>
            <p:ph type="title"/>
          </p:nvPr>
        </p:nvSpPr>
        <p:spPr>
          <a:xfrm>
            <a:off x="838200" y="24935"/>
            <a:ext cx="10515600" cy="1325563"/>
          </a:xfrm>
        </p:spPr>
        <p:txBody>
          <a:bodyPr/>
          <a:lstStyle/>
          <a:p>
            <a:pPr algn="ctr"/>
            <a:r>
              <a:rPr lang="ar-DZ" b="1" dirty="0">
                <a:solidFill>
                  <a:srgbClr val="FF0000"/>
                </a:solidFill>
              </a:rPr>
              <a:t>3: العوامل المؤثرة في أسواق الكربون</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7073DF75-4774-4549-AC09-FB81F78C18AD}"/>
              </a:ext>
            </a:extLst>
          </p:cNvPr>
          <p:cNvSpPr>
            <a:spLocks noGrp="1"/>
          </p:cNvSpPr>
          <p:nvPr>
            <p:ph idx="1"/>
          </p:nvPr>
        </p:nvSpPr>
        <p:spPr>
          <a:xfrm>
            <a:off x="0" y="1350498"/>
            <a:ext cx="12192000" cy="5507501"/>
          </a:xfrm>
        </p:spPr>
        <p:txBody>
          <a:bodyPr>
            <a:normAutofit fontScale="92500" lnSpcReduction="10000"/>
          </a:bodyPr>
          <a:lstStyle/>
          <a:p>
            <a:pPr marL="0" indent="0" algn="r" rtl="1">
              <a:buNone/>
            </a:pPr>
            <a:r>
              <a:rPr lang="ar-DZ" sz="3200" dirty="0"/>
              <a:t>العوامل التي تؤثر على أسواق الكربون عديدة ومعقدة. من أهم هذه العوامل ما يلي:</a:t>
            </a:r>
          </a:p>
          <a:p>
            <a:pPr algn="r" rtl="1"/>
            <a:r>
              <a:rPr lang="ar-DZ" sz="3200" b="1" dirty="0">
                <a:solidFill>
                  <a:srgbClr val="FF0000"/>
                </a:solidFill>
              </a:rPr>
              <a:t>سياسات الحكومات: </a:t>
            </a:r>
            <a:r>
              <a:rPr lang="ar-DZ" sz="3200" dirty="0"/>
              <a:t>تؤثر السياسات الحكومية، مثل أهداف الحد من الانبعاثات، وقواعد التنفيذ، وأسعار الكربون، بشكل كبير على أسواق الكربون. على سبيل المثال، إذا زادت حكومة أهدافها للحد من الانبعاثات، فقد يؤدي ذلك إلى زيادة الطلب على اعتمادات الكربون، وبالتالي إلى ارتفاع أسعار الكربون. </a:t>
            </a:r>
          </a:p>
          <a:p>
            <a:pPr algn="r" rtl="1"/>
            <a:r>
              <a:rPr lang="ar-DZ" sz="3200" b="1" dirty="0">
                <a:solidFill>
                  <a:srgbClr val="FF0000"/>
                </a:solidFill>
              </a:rPr>
              <a:t>طلب اعتمادات الكربون: </a:t>
            </a:r>
            <a:r>
              <a:rPr lang="ar-DZ" sz="3200" dirty="0"/>
              <a:t>يتأثر طلب اعتمادات الكربون بعدد من العوامل، بما في ذلك النمو الاقتصادي، وأسعار الطاقة، والتقدم التكنولوجي. على سبيل المثال، إذا زاد النمو الاقتصادي، فقد يؤدي ذلك إلى زيادة الطلب على اعتمادات الكربون، حيث ستزيد الشركات من أنشطتها وبالتالي انبعاثاتها. </a:t>
            </a:r>
          </a:p>
          <a:p>
            <a:pPr algn="r" rtl="1"/>
            <a:r>
              <a:rPr lang="ar-DZ" sz="3200" b="1" dirty="0">
                <a:solidFill>
                  <a:srgbClr val="FF0000"/>
                </a:solidFill>
              </a:rPr>
              <a:t>عرض اعتمادات الكربون</a:t>
            </a:r>
            <a:r>
              <a:rPr lang="ar-DZ" sz="3200" dirty="0"/>
              <a:t>: يتأثر عرض اعتمادات الكربون بعدد من العوامل، بما في ذلك مشاريع الحد من الانبعاثات، والحصص المخصصة للانبعاثات، وأسعار الكربون. على سبيل المثال، إذا تم تنفيذ مشروع لخفض الانبعاثات، فقد يؤدي ذلك إلى زيادة عرض اعتمادات الكربون، وبالتالي إلى انخفاض أسعار الكربون. </a:t>
            </a:r>
          </a:p>
          <a:p>
            <a:pPr algn="r" rtl="1"/>
            <a:endParaRPr lang="fr-FR" sz="3200" dirty="0"/>
          </a:p>
        </p:txBody>
      </p:sp>
    </p:spTree>
    <p:extLst>
      <p:ext uri="{BB962C8B-B14F-4D97-AF65-F5344CB8AC3E}">
        <p14:creationId xmlns:p14="http://schemas.microsoft.com/office/powerpoint/2010/main" val="2584008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B9D7246-FA6F-47C0-B6B2-7C62B49D2AA7}"/>
              </a:ext>
            </a:extLst>
          </p:cNvPr>
          <p:cNvSpPr>
            <a:spLocks noGrp="1"/>
          </p:cNvSpPr>
          <p:nvPr>
            <p:ph idx="1"/>
          </p:nvPr>
        </p:nvSpPr>
        <p:spPr>
          <a:xfrm>
            <a:off x="0" y="323557"/>
            <a:ext cx="12192000" cy="6414868"/>
          </a:xfrm>
        </p:spPr>
        <p:txBody>
          <a:bodyPr>
            <a:normAutofit/>
          </a:bodyPr>
          <a:lstStyle/>
          <a:p>
            <a:pPr algn="r" rtl="1"/>
            <a:r>
              <a:rPr lang="ar-DZ" sz="3200" b="1" dirty="0">
                <a:solidFill>
                  <a:srgbClr val="FF0000"/>
                </a:solidFill>
              </a:rPr>
              <a:t>الظروف </a:t>
            </a:r>
            <a:r>
              <a:rPr lang="ar-DZ" sz="3200" b="1" dirty="0" err="1">
                <a:solidFill>
                  <a:srgbClr val="FF0000"/>
                </a:solidFill>
              </a:rPr>
              <a:t>الماكرواقتصادية</a:t>
            </a:r>
            <a:r>
              <a:rPr lang="ar-DZ" sz="3200" dirty="0"/>
              <a:t>: يمكن أن يكون للظروف </a:t>
            </a:r>
            <a:r>
              <a:rPr lang="ar-DZ" sz="3200" dirty="0" err="1"/>
              <a:t>الماكرواقتصادية</a:t>
            </a:r>
            <a:r>
              <a:rPr lang="ar-DZ" sz="3200" dirty="0"/>
              <a:t>، مثل أسعار الفائدة والتضخم، أيضًا تأثير على أسواق الكربون. على سبيل المثال، إذا ارتفعت أسعار الفائدة، فقد يؤدي ذلك إلى انخفاض الاستثمار، مما قد يؤدي إلى انخفاض الطلب على اعتمادات الكربون.</a:t>
            </a:r>
          </a:p>
          <a:p>
            <a:pPr algn="r" rtl="1"/>
            <a:r>
              <a:rPr lang="ar-DZ" sz="3200" b="1" dirty="0">
                <a:solidFill>
                  <a:srgbClr val="FF0000"/>
                </a:solidFill>
              </a:rPr>
              <a:t>العوامل الطبيعية: </a:t>
            </a:r>
            <a:r>
              <a:rPr lang="ar-DZ" sz="3200" dirty="0"/>
              <a:t>يمكن أن يكون للعوامل الطبيعية، مثل الظروف الجوية والأحداث الطبيعية، أيضًا تأثير على أسواق الكربون. على سبيل المثال، إذا حدثت جفاف، فقد يؤدي ذلك إلى زيادة الطلب على اعتمادات الكربون، حيث ستحتاج الشركات إلى المزيد من الطاقة لإنتاج الكهرباء. </a:t>
            </a:r>
          </a:p>
          <a:p>
            <a:pPr algn="r" rtl="1"/>
            <a:r>
              <a:rPr lang="ar-DZ" sz="3200" dirty="0"/>
              <a:t>بالإضافة إلى هذه العوامل، يمكن أن تتأثر أسواق الكربون أيضًا بعوامل مثل المضاربة، وعمليات التلاعب في السوق، والتغيرات التكنولوجية.</a:t>
            </a:r>
          </a:p>
          <a:p>
            <a:pPr marL="0" indent="0" algn="r" rtl="1">
              <a:buNone/>
            </a:pPr>
            <a:endParaRPr lang="fr-FR" sz="3200" dirty="0"/>
          </a:p>
        </p:txBody>
      </p:sp>
    </p:spTree>
    <p:extLst>
      <p:ext uri="{BB962C8B-B14F-4D97-AF65-F5344CB8AC3E}">
        <p14:creationId xmlns:p14="http://schemas.microsoft.com/office/powerpoint/2010/main" val="2255658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8CC3E6-6838-4528-88B4-9FD3E5D4EC94}"/>
              </a:ext>
            </a:extLst>
          </p:cNvPr>
          <p:cNvSpPr>
            <a:spLocks noGrp="1"/>
          </p:cNvSpPr>
          <p:nvPr>
            <p:ph type="title"/>
          </p:nvPr>
        </p:nvSpPr>
        <p:spPr/>
        <p:txBody>
          <a:bodyPr/>
          <a:lstStyle/>
          <a:p>
            <a:pPr algn="ctr"/>
            <a:r>
              <a:rPr lang="ar-DZ" b="1" dirty="0">
                <a:solidFill>
                  <a:srgbClr val="FF0000"/>
                </a:solidFill>
              </a:rPr>
              <a:t>4: تسعير الكربون </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829DBBA5-01FF-421B-8459-109B03CCAAEF}"/>
              </a:ext>
            </a:extLst>
          </p:cNvPr>
          <p:cNvSpPr>
            <a:spLocks noGrp="1"/>
          </p:cNvSpPr>
          <p:nvPr>
            <p:ph idx="1"/>
          </p:nvPr>
        </p:nvSpPr>
        <p:spPr/>
        <p:txBody>
          <a:bodyPr>
            <a:normAutofit/>
          </a:bodyPr>
          <a:lstStyle/>
          <a:p>
            <a:pPr marL="0" indent="0" algn="r" rtl="1">
              <a:buNone/>
            </a:pPr>
            <a:r>
              <a:rPr lang="ar-DZ" sz="3200" dirty="0"/>
              <a:t>تسعير الكربون هو سياسة عامة تهدف إلى الحد من انبعاثات غازات الاحتباس الحراري عن طريق فرض ضريبة على الشركات والأفراد الذين يصدرون غازات الاحتباس الحراري.</a:t>
            </a:r>
          </a:p>
          <a:p>
            <a:pPr marL="0" indent="0" algn="r" rtl="1">
              <a:buNone/>
            </a:pPr>
            <a:r>
              <a:rPr lang="ar-DZ" sz="3200" dirty="0"/>
              <a:t>مبدأ تسعير الكربون بسيط: إذا كان على الشركات والأفراد دفع ثمن انبعاثات غازات الاحتباس الحراري، فسوف يكونون مُحَفَّزين على تقليل انبعاثاتهم. يمكن القيام بذلك باستخدام مصادر طاقة أكثر نظافة، أو تحسين الكفاءة </a:t>
            </a:r>
            <a:r>
              <a:rPr lang="ar-DZ" sz="3200" dirty="0" err="1"/>
              <a:t>الطاقوية</a:t>
            </a:r>
            <a:r>
              <a:rPr lang="fr-FR" sz="3200" dirty="0"/>
              <a:t>، </a:t>
            </a:r>
            <a:r>
              <a:rPr lang="ar-DZ" sz="3200" dirty="0"/>
              <a:t>أو تغيير السلوك.</a:t>
            </a:r>
          </a:p>
          <a:p>
            <a:pPr marL="0" indent="0" algn="r" rtl="1">
              <a:buNone/>
            </a:pPr>
            <a:endParaRPr lang="fr-FR" sz="3200" dirty="0"/>
          </a:p>
        </p:txBody>
      </p:sp>
    </p:spTree>
    <p:extLst>
      <p:ext uri="{BB962C8B-B14F-4D97-AF65-F5344CB8AC3E}">
        <p14:creationId xmlns:p14="http://schemas.microsoft.com/office/powerpoint/2010/main" val="4120857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747D262-1148-426A-A0BC-6644D1AC0BE8}"/>
              </a:ext>
            </a:extLst>
          </p:cNvPr>
          <p:cNvSpPr>
            <a:spLocks noGrp="1"/>
          </p:cNvSpPr>
          <p:nvPr>
            <p:ph idx="1"/>
          </p:nvPr>
        </p:nvSpPr>
        <p:spPr/>
        <p:txBody>
          <a:bodyPr/>
          <a:lstStyle/>
          <a:p>
            <a:pPr marL="0" indent="0" algn="r" rtl="1">
              <a:buNone/>
            </a:pPr>
            <a:r>
              <a:rPr lang="ar-DZ" dirty="0"/>
              <a:t>هناك نوعان رئيسيان من تسعير الكربون:</a:t>
            </a:r>
          </a:p>
          <a:p>
            <a:pPr algn="r" rtl="1"/>
            <a:r>
              <a:rPr lang="ar-DZ" b="1" dirty="0">
                <a:solidFill>
                  <a:srgbClr val="FF0000"/>
                </a:solidFill>
              </a:rPr>
              <a:t>ضريبة الكربون: </a:t>
            </a:r>
            <a:r>
              <a:rPr lang="ar-DZ" dirty="0"/>
              <a:t>تفرض الحكومة ضريبة على كل طن من غازات الاحتباس الحراري المنبعثة.</a:t>
            </a:r>
          </a:p>
          <a:p>
            <a:pPr algn="r" rtl="1"/>
            <a:r>
              <a:rPr lang="ar-DZ" dirty="0"/>
              <a:t> </a:t>
            </a:r>
            <a:r>
              <a:rPr lang="ar-DZ" b="1" dirty="0">
                <a:solidFill>
                  <a:srgbClr val="FF0000"/>
                </a:solidFill>
              </a:rPr>
              <a:t>سوق الكربون</a:t>
            </a:r>
            <a:r>
              <a:rPr lang="ar-DZ" dirty="0"/>
              <a:t>: يتم إنشاء سوق حيث يمكن للشركات شراء وبيع حصص الانبعاثات. يجب على الشركات التي تصدر أكثر من غازات الاحتباس الحراري من حصصها شراء حصص إضافية من السوق. </a:t>
            </a:r>
          </a:p>
          <a:p>
            <a:pPr algn="r" rtl="1"/>
            <a:endParaRPr lang="fr-FR" dirty="0"/>
          </a:p>
        </p:txBody>
      </p:sp>
    </p:spTree>
    <p:extLst>
      <p:ext uri="{BB962C8B-B14F-4D97-AF65-F5344CB8AC3E}">
        <p14:creationId xmlns:p14="http://schemas.microsoft.com/office/powerpoint/2010/main" val="31589315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1684</Words>
  <Application>Microsoft Office PowerPoint</Application>
  <PresentationFormat>Grand écran</PresentationFormat>
  <Paragraphs>81</Paragraphs>
  <Slides>18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18</vt:i4>
      </vt:variant>
    </vt:vector>
  </HeadingPairs>
  <TitlesOfParts>
    <vt:vector size="23" baseType="lpstr">
      <vt:lpstr>Arial</vt:lpstr>
      <vt:lpstr>Calibri</vt:lpstr>
      <vt:lpstr>Calibri Light</vt:lpstr>
      <vt:lpstr>Wingdings</vt:lpstr>
      <vt:lpstr>Thème Office</vt:lpstr>
      <vt:lpstr>سوق الكربون</vt:lpstr>
      <vt:lpstr>Présentation PowerPoint</vt:lpstr>
      <vt:lpstr>Présentation PowerPoint</vt:lpstr>
      <vt:lpstr>2: أنواع أسواق الكربون </vt:lpstr>
      <vt:lpstr>Présentation PowerPoint</vt:lpstr>
      <vt:lpstr>3: العوامل المؤثرة في أسواق الكربون</vt:lpstr>
      <vt:lpstr>Présentation PowerPoint</vt:lpstr>
      <vt:lpstr>4: تسعير الكربون </vt:lpstr>
      <vt:lpstr>Présentation PowerPoint</vt:lpstr>
      <vt:lpstr>Présentation PowerPoint</vt:lpstr>
      <vt:lpstr>5: تنظيم سوق الكربون </vt:lpstr>
      <vt:lpstr>Présentation PowerPoint</vt:lpstr>
      <vt:lpstr>5: تنظيم سوق الكربون في الجزائر </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dc:creator>
  <cp:lastModifiedBy>MICRO</cp:lastModifiedBy>
  <cp:revision>9</cp:revision>
  <dcterms:created xsi:type="dcterms:W3CDTF">2023-12-17T11:31:12Z</dcterms:created>
  <dcterms:modified xsi:type="dcterms:W3CDTF">2023-12-28T22:07:25Z</dcterms:modified>
</cp:coreProperties>
</file>