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sldIdLst>
    <p:sldId id="256" r:id="rId2"/>
    <p:sldId id="267" r:id="rId3"/>
    <p:sldId id="257" r:id="rId4"/>
    <p:sldId id="258" r:id="rId5"/>
    <p:sldId id="259" r:id="rId6"/>
    <p:sldId id="268" r:id="rId7"/>
    <p:sldId id="274" r:id="rId8"/>
    <p:sldId id="260" r:id="rId9"/>
    <p:sldId id="269" r:id="rId10"/>
    <p:sldId id="270" r:id="rId11"/>
    <p:sldId id="271" r:id="rId12"/>
    <p:sldId id="261" r:id="rId13"/>
    <p:sldId id="273" r:id="rId14"/>
    <p:sldId id="272"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2" autoAdjust="0"/>
    <p:restoredTop sz="94660"/>
  </p:normalViewPr>
  <p:slideViewPr>
    <p:cSldViewPr snapToGrid="0">
      <p:cViewPr varScale="1">
        <p:scale>
          <a:sx n="70" d="100"/>
          <a:sy n="70" d="100"/>
        </p:scale>
        <p:origin x="52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63A02D-A062-4267-8799-DFDE27DB0FC0}" type="datetimeFigureOut">
              <a:rPr lang="en-US" smtClean="0"/>
              <a:t>10/22/2022</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B695C-2913-4EFB-B4F6-F847522FD8ED}" type="slidenum">
              <a:rPr lang="en-US" smtClean="0"/>
              <a:t>‹N°›</a:t>
            </a:fld>
            <a:endParaRPr lang="en-US"/>
          </a:p>
        </p:txBody>
      </p:sp>
    </p:spTree>
    <p:extLst>
      <p:ext uri="{BB962C8B-B14F-4D97-AF65-F5344CB8AC3E}">
        <p14:creationId xmlns:p14="http://schemas.microsoft.com/office/powerpoint/2010/main" val="889735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C1B695C-2913-4EFB-B4F6-F847522FD8ED}" type="slidenum">
              <a:rPr lang="en-US" smtClean="0"/>
              <a:t>6</a:t>
            </a:fld>
            <a:endParaRPr lang="en-US"/>
          </a:p>
        </p:txBody>
      </p:sp>
    </p:spTree>
    <p:extLst>
      <p:ext uri="{BB962C8B-B14F-4D97-AF65-F5344CB8AC3E}">
        <p14:creationId xmlns:p14="http://schemas.microsoft.com/office/powerpoint/2010/main" val="1801160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C1B695C-2913-4EFB-B4F6-F847522FD8ED}" type="slidenum">
              <a:rPr lang="en-US" smtClean="0"/>
              <a:t>8</a:t>
            </a:fld>
            <a:endParaRPr lang="en-US"/>
          </a:p>
        </p:txBody>
      </p:sp>
    </p:spTree>
    <p:extLst>
      <p:ext uri="{BB962C8B-B14F-4D97-AF65-F5344CB8AC3E}">
        <p14:creationId xmlns:p14="http://schemas.microsoft.com/office/powerpoint/2010/main" val="2254653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C1B695C-2913-4EFB-B4F6-F847522FD8ED}" type="slidenum">
              <a:rPr lang="en-US" smtClean="0"/>
              <a:t>9</a:t>
            </a:fld>
            <a:endParaRPr lang="en-US"/>
          </a:p>
        </p:txBody>
      </p:sp>
    </p:spTree>
    <p:extLst>
      <p:ext uri="{BB962C8B-B14F-4D97-AF65-F5344CB8AC3E}">
        <p14:creationId xmlns:p14="http://schemas.microsoft.com/office/powerpoint/2010/main" val="31731520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C1B695C-2913-4EFB-B4F6-F847522FD8ED}" type="slidenum">
              <a:rPr lang="en-US" smtClean="0"/>
              <a:t>10</a:t>
            </a:fld>
            <a:endParaRPr lang="en-US"/>
          </a:p>
        </p:txBody>
      </p:sp>
    </p:spTree>
    <p:extLst>
      <p:ext uri="{BB962C8B-B14F-4D97-AF65-F5344CB8AC3E}">
        <p14:creationId xmlns:p14="http://schemas.microsoft.com/office/powerpoint/2010/main" val="31257676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C1B695C-2913-4EFB-B4F6-F847522FD8ED}" type="slidenum">
              <a:rPr lang="en-US" smtClean="0"/>
              <a:t>11</a:t>
            </a:fld>
            <a:endParaRPr lang="en-US"/>
          </a:p>
        </p:txBody>
      </p:sp>
    </p:spTree>
    <p:extLst>
      <p:ext uri="{BB962C8B-B14F-4D97-AF65-F5344CB8AC3E}">
        <p14:creationId xmlns:p14="http://schemas.microsoft.com/office/powerpoint/2010/main" val="4683568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fr-FR" smtClean="0"/>
              <a:t>Modifiez le style du titre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46C117F-5CCF-4837-BE5F-2B92066CAFAF}"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4EB90BD-B6CE-46B7-997F-7313B992CCDC}"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fr-FR" smtClean="0"/>
              <a:t>Modifiez le style du titre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CDB9D11F-B188-461D-B23F-39381795C052}"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2E6D8D9-55A2-4063-B0F3-121F44549695}"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D4B24536-994D-4021-A283-9F449C0DB509}" type="datetimeFigureOut">
              <a:rPr lang="en-US" dirty="0"/>
              <a:t>10/22/2022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3CBBBB78-C96F-47B7-AB17-D852CA960AC9}" type="datetimeFigureOut">
              <a:rPr lang="en-US" dirty="0"/>
              <a:t>10/22/2022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10/22/2022</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fr-FR" smtClean="0"/>
              <a:t>Modifiez le style du titre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dirty="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80322" y="3030008"/>
            <a:ext cx="4698355"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594123" y="3030008"/>
            <a:ext cx="4700059"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10/22/2022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10/22/2022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10/22/2022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10/22/2022</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0322" y="2347343"/>
            <a:ext cx="8144134" cy="1373070"/>
          </a:xfrm>
        </p:spPr>
        <p:txBody>
          <a:bodyPr/>
          <a:lstStyle/>
          <a:p>
            <a:pPr algn="ctr"/>
            <a:r>
              <a:rPr lang="ar-DZ" b="1" dirty="0" smtClean="0"/>
              <a:t>مفـــــهوم النظــــام</a:t>
            </a:r>
            <a:endParaRPr lang="en-US" b="1" dirty="0"/>
          </a:p>
        </p:txBody>
      </p:sp>
      <p:sp>
        <p:nvSpPr>
          <p:cNvPr id="3" name="Sous-titre 2"/>
          <p:cNvSpPr>
            <a:spLocks noGrp="1"/>
          </p:cNvSpPr>
          <p:nvPr>
            <p:ph type="subTitle" idx="1"/>
          </p:nvPr>
        </p:nvSpPr>
        <p:spPr>
          <a:xfrm>
            <a:off x="680322" y="4291008"/>
            <a:ext cx="8144134" cy="2457522"/>
          </a:xfrm>
        </p:spPr>
        <p:txBody>
          <a:bodyPr>
            <a:normAutofit fontScale="92500" lnSpcReduction="20000"/>
          </a:bodyPr>
          <a:lstStyle/>
          <a:p>
            <a:pPr rtl="1"/>
            <a:r>
              <a:rPr lang="ar-DZ" sz="2800" b="1" u="sng" dirty="0" smtClean="0"/>
              <a:t>عناصر المحاضرة: </a:t>
            </a:r>
          </a:p>
          <a:p>
            <a:pPr marL="457200" indent="-457200" rtl="1">
              <a:buFontTx/>
              <a:buChar char="-"/>
            </a:pPr>
            <a:r>
              <a:rPr lang="ar-SA" sz="2800" b="1" dirty="0" smtClean="0"/>
              <a:t>تعريف النظام</a:t>
            </a:r>
            <a:endParaRPr lang="ar-DZ" sz="2800" b="1" dirty="0" smtClean="0"/>
          </a:p>
          <a:p>
            <a:pPr marL="457200" indent="-457200" rtl="1">
              <a:buFontTx/>
              <a:buChar char="-"/>
            </a:pPr>
            <a:r>
              <a:rPr lang="ar-DZ" sz="2800" b="1" dirty="0" smtClean="0"/>
              <a:t>خصائص النظام</a:t>
            </a:r>
          </a:p>
          <a:p>
            <a:pPr marL="457200" indent="-457200" rtl="1">
              <a:buFontTx/>
              <a:buChar char="-"/>
            </a:pPr>
            <a:r>
              <a:rPr lang="ar-SA" sz="2800" b="1" dirty="0"/>
              <a:t>مكونات </a:t>
            </a:r>
            <a:r>
              <a:rPr lang="ar-SA" sz="2800" b="1" dirty="0" smtClean="0"/>
              <a:t>النظام</a:t>
            </a:r>
            <a:endParaRPr lang="ar-DZ" sz="2800" b="1" dirty="0" smtClean="0"/>
          </a:p>
          <a:p>
            <a:pPr marL="457200" indent="-457200" rtl="1">
              <a:buFontTx/>
              <a:buChar char="-"/>
            </a:pPr>
            <a:r>
              <a:rPr lang="ar-SA" sz="2800" b="1" dirty="0"/>
              <a:t>أنواع </a:t>
            </a:r>
            <a:r>
              <a:rPr lang="ar-SA" sz="2800" b="1" dirty="0" smtClean="0"/>
              <a:t>النظام</a:t>
            </a:r>
            <a:endParaRPr lang="ar-DZ" sz="2800" b="1" dirty="0" smtClean="0"/>
          </a:p>
          <a:p>
            <a:pPr marL="457200" indent="-457200" rtl="1">
              <a:buFontTx/>
              <a:buChar char="-"/>
            </a:pPr>
            <a:r>
              <a:rPr lang="ar-DZ" sz="2800" b="1" dirty="0" smtClean="0"/>
              <a:t>العوامل المؤثرة في النظام</a:t>
            </a:r>
            <a:endParaRPr lang="en-US" sz="3200" b="1" dirty="0"/>
          </a:p>
        </p:txBody>
      </p:sp>
      <p:sp>
        <p:nvSpPr>
          <p:cNvPr id="4" name="Rectangle 3"/>
          <p:cNvSpPr/>
          <p:nvPr/>
        </p:nvSpPr>
        <p:spPr>
          <a:xfrm>
            <a:off x="9221275" y="2733709"/>
            <a:ext cx="2653048"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chemeClr val="bg1"/>
                </a:solidFill>
              </a:rPr>
              <a:t>محاضرة رقم 01:</a:t>
            </a:r>
            <a:endParaRPr lang="en-US" sz="3200" b="1" dirty="0">
              <a:solidFill>
                <a:schemeClr val="bg1"/>
              </a:solidFill>
            </a:endParaRPr>
          </a:p>
        </p:txBody>
      </p:sp>
      <p:sp>
        <p:nvSpPr>
          <p:cNvPr id="5" name="Rectangle à coins arrondis 4"/>
          <p:cNvSpPr/>
          <p:nvPr/>
        </p:nvSpPr>
        <p:spPr>
          <a:xfrm>
            <a:off x="167425" y="154546"/>
            <a:ext cx="11706898" cy="15241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b="1" u="sng" dirty="0" smtClean="0">
                <a:solidFill>
                  <a:schemeClr val="bg1"/>
                </a:solidFill>
                <a:effectLst>
                  <a:outerShdw blurRad="38100" dist="38100" dir="2700000" algn="tl">
                    <a:srgbClr val="000000">
                      <a:alpha val="43137"/>
                    </a:srgbClr>
                  </a:outerShdw>
                </a:effectLst>
              </a:rPr>
              <a:t>مقياس</a:t>
            </a:r>
            <a:r>
              <a:rPr lang="ar-DZ" sz="4000" b="1" dirty="0">
                <a:solidFill>
                  <a:schemeClr val="bg1"/>
                </a:solidFill>
                <a:effectLst>
                  <a:outerShdw blurRad="38100" dist="38100" dir="2700000" algn="tl">
                    <a:srgbClr val="000000">
                      <a:alpha val="43137"/>
                    </a:srgbClr>
                  </a:outerShdw>
                </a:effectLst>
              </a:rPr>
              <a:t>:</a:t>
            </a:r>
            <a:r>
              <a:rPr lang="ar-DZ" sz="4000" b="1" dirty="0" smtClean="0">
                <a:solidFill>
                  <a:schemeClr val="bg1"/>
                </a:solidFill>
                <a:effectLst>
                  <a:outerShdw blurRad="38100" dist="38100" dir="2700000" algn="tl">
                    <a:srgbClr val="000000">
                      <a:alpha val="43137"/>
                    </a:srgbClr>
                  </a:outerShdw>
                </a:effectLst>
              </a:rPr>
              <a:t> </a:t>
            </a:r>
            <a:r>
              <a:rPr lang="ar-DZ" sz="4000" b="1" u="sng" dirty="0" smtClean="0">
                <a:solidFill>
                  <a:schemeClr val="bg1"/>
                </a:solidFill>
                <a:effectLst>
                  <a:outerShdw blurRad="38100" dist="38100" dir="2700000" algn="tl">
                    <a:srgbClr val="000000">
                      <a:alpha val="43137"/>
                    </a:srgbClr>
                  </a:outerShdw>
                </a:effectLst>
              </a:rPr>
              <a:t>نظــــام المعلـومات التسويـــــقية </a:t>
            </a:r>
          </a:p>
          <a:p>
            <a:pPr algn="ctr" rtl="1"/>
            <a:r>
              <a:rPr lang="ar-DZ" sz="3200" b="1" dirty="0" smtClean="0">
                <a:solidFill>
                  <a:schemeClr val="bg1"/>
                </a:solidFill>
              </a:rPr>
              <a:t>مستوى سنة ثالثة تسويق</a:t>
            </a:r>
            <a:endParaRPr lang="en-US" sz="3200" b="1" dirty="0">
              <a:solidFill>
                <a:schemeClr val="bg1"/>
              </a:solidFill>
            </a:endParaRPr>
          </a:p>
        </p:txBody>
      </p:sp>
    </p:spTree>
    <p:extLst>
      <p:ext uri="{BB962C8B-B14F-4D97-AF65-F5344CB8AC3E}">
        <p14:creationId xmlns:p14="http://schemas.microsoft.com/office/powerpoint/2010/main" val="41423738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500"/>
                                        <p:tgtEl>
                                          <p:spTgt spid="2"/>
                                        </p:tgtEl>
                                      </p:cBhvr>
                                    </p:animEffect>
                                    <p:anim calcmode="lin" valueType="num">
                                      <p:cBhvr>
                                        <p:cTn id="8" dur="1500" fill="hold"/>
                                        <p:tgtEl>
                                          <p:spTgt spid="2"/>
                                        </p:tgtEl>
                                        <p:attrNameLst>
                                          <p:attrName>ppt_x</p:attrName>
                                        </p:attrNameLst>
                                      </p:cBhvr>
                                      <p:tavLst>
                                        <p:tav tm="0">
                                          <p:val>
                                            <p:strVal val="#ppt_x"/>
                                          </p:val>
                                        </p:tav>
                                        <p:tav tm="100000">
                                          <p:val>
                                            <p:strVal val="#ppt_x"/>
                                          </p:val>
                                        </p:tav>
                                      </p:tavLst>
                                    </p:anim>
                                    <p:anim calcmode="lin" valueType="num">
                                      <p:cBhvr>
                                        <p:cTn id="9" dur="1500" fill="hold"/>
                                        <p:tgtEl>
                                          <p:spTgt spid="2"/>
                                        </p:tgtEl>
                                        <p:attrNameLst>
                                          <p:attrName>ppt_y</p:attrName>
                                        </p:attrNameLst>
                                      </p:cBhvr>
                                      <p:tavLst>
                                        <p:tav tm="0">
                                          <p:val>
                                            <p:strVal val="#ppt_y+.1"/>
                                          </p:val>
                                        </p:tav>
                                        <p:tav tm="100000">
                                          <p:val>
                                            <p:strVal val="#ppt_y"/>
                                          </p:val>
                                        </p:tav>
                                      </p:tavLst>
                                    </p:anim>
                                  </p:childTnLst>
                                </p:cTn>
                              </p:par>
                              <p:par>
                                <p:cTn id="10" presetID="16" presetClass="entr" presetSubtype="21" fill="hold" grpId="0" nodeType="withEffect">
                                  <p:stCondLst>
                                    <p:cond delay="25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2" presetClass="entr" presetSubtype="4" fill="hold" grpId="0" nodeType="withEffect">
                                  <p:stCondLst>
                                    <p:cond delay="25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250" fill="hold"/>
                                        <p:tgtEl>
                                          <p:spTgt spid="5"/>
                                        </p:tgtEl>
                                        <p:attrNameLst>
                                          <p:attrName>ppt_x</p:attrName>
                                        </p:attrNameLst>
                                      </p:cBhvr>
                                      <p:tavLst>
                                        <p:tav tm="0">
                                          <p:val>
                                            <p:strVal val="#ppt_x"/>
                                          </p:val>
                                        </p:tav>
                                        <p:tav tm="100000">
                                          <p:val>
                                            <p:strVal val="#ppt_x"/>
                                          </p:val>
                                        </p:tav>
                                      </p:tavLst>
                                    </p:anim>
                                    <p:anim calcmode="lin" valueType="num">
                                      <p:cBhvr additive="base">
                                        <p:cTn id="16" dur="250" fill="hold"/>
                                        <p:tgtEl>
                                          <p:spTgt spid="5"/>
                                        </p:tgtEl>
                                        <p:attrNameLst>
                                          <p:attrName>ppt_y</p:attrName>
                                        </p:attrNameLst>
                                      </p:cBhvr>
                                      <p:tavLst>
                                        <p:tav tm="0">
                                          <p:val>
                                            <p:strVal val="1+#ppt_h/2"/>
                                          </p:val>
                                        </p:tav>
                                        <p:tav tm="100000">
                                          <p:val>
                                            <p:strVal val="#ppt_y"/>
                                          </p:val>
                                        </p:tav>
                                      </p:tavLst>
                                    </p:anim>
                                  </p:childTnLst>
                                </p:cTn>
                              </p:par>
                            </p:childTnLst>
                          </p:cTn>
                        </p:par>
                        <p:par>
                          <p:cTn id="17" fill="hold">
                            <p:stCondLst>
                              <p:cond delay="1750"/>
                            </p:stCondLst>
                            <p:childTnLst>
                              <p:par>
                                <p:cTn id="18" presetID="1" presetClass="entr" presetSubtype="0" fill="hold" grpId="0" nodeType="afterEffect">
                                  <p:stCondLst>
                                    <p:cond delay="500"/>
                                  </p:stCondLst>
                                  <p:childTnLst>
                                    <p:set>
                                      <p:cBhvr>
                                        <p:cTn id="19" dur="1" fill="hold">
                                          <p:stCondLst>
                                            <p:cond delay="0"/>
                                          </p:stCondLst>
                                        </p:cTn>
                                        <p:tgtEl>
                                          <p:spTgt spid="3">
                                            <p:txEl>
                                              <p:pRg st="0" end="0"/>
                                            </p:txEl>
                                          </p:spTgt>
                                        </p:tgtEl>
                                        <p:attrNameLst>
                                          <p:attrName>style.visibility</p:attrName>
                                        </p:attrNameLst>
                                      </p:cBhvr>
                                      <p:to>
                                        <p:strVal val="visible"/>
                                      </p:to>
                                    </p:set>
                                  </p:childTnLst>
                                </p:cTn>
                              </p:par>
                            </p:childTnLst>
                          </p:cTn>
                        </p:par>
                        <p:par>
                          <p:cTn id="20" fill="hold">
                            <p:stCondLst>
                              <p:cond delay="2250"/>
                            </p:stCondLst>
                            <p:childTnLst>
                              <p:par>
                                <p:cTn id="21" presetID="16" presetClass="entr" presetSubtype="21" fill="hold" grpId="0" nodeType="afterEffect">
                                  <p:stCondLst>
                                    <p:cond delay="25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barn(inVertical)">
                                      <p:cBhvr>
                                        <p:cTn id="23" dur="500"/>
                                        <p:tgtEl>
                                          <p:spTgt spid="3">
                                            <p:txEl>
                                              <p:pRg st="1" end="1"/>
                                            </p:txEl>
                                          </p:spTgt>
                                        </p:tgtEl>
                                      </p:cBhvr>
                                    </p:animEffect>
                                  </p:childTnLst>
                                </p:cTn>
                              </p:par>
                            </p:childTnLst>
                          </p:cTn>
                        </p:par>
                        <p:par>
                          <p:cTn id="24" fill="hold">
                            <p:stCondLst>
                              <p:cond delay="3000"/>
                            </p:stCondLst>
                            <p:childTnLst>
                              <p:par>
                                <p:cTn id="25" presetID="16" presetClass="entr" presetSubtype="21" fill="hold" grpId="0" nodeType="afterEffect">
                                  <p:stCondLst>
                                    <p:cond delay="25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barn(inVertical)">
                                      <p:cBhvr>
                                        <p:cTn id="27" dur="500"/>
                                        <p:tgtEl>
                                          <p:spTgt spid="3">
                                            <p:txEl>
                                              <p:pRg st="2" end="2"/>
                                            </p:txEl>
                                          </p:spTgt>
                                        </p:tgtEl>
                                      </p:cBhvr>
                                    </p:animEffect>
                                  </p:childTnLst>
                                </p:cTn>
                              </p:par>
                            </p:childTnLst>
                          </p:cTn>
                        </p:par>
                        <p:par>
                          <p:cTn id="28" fill="hold">
                            <p:stCondLst>
                              <p:cond delay="3750"/>
                            </p:stCondLst>
                            <p:childTnLst>
                              <p:par>
                                <p:cTn id="29" presetID="16" presetClass="entr" presetSubtype="21" fill="hold" grpId="0" nodeType="afterEffect">
                                  <p:stCondLst>
                                    <p:cond delay="25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barn(inVertical)">
                                      <p:cBhvr>
                                        <p:cTn id="31" dur="500"/>
                                        <p:tgtEl>
                                          <p:spTgt spid="3">
                                            <p:txEl>
                                              <p:pRg st="3" end="3"/>
                                            </p:txEl>
                                          </p:spTgt>
                                        </p:tgtEl>
                                      </p:cBhvr>
                                    </p:animEffect>
                                  </p:childTnLst>
                                </p:cTn>
                              </p:par>
                            </p:childTnLst>
                          </p:cTn>
                        </p:par>
                        <p:par>
                          <p:cTn id="32" fill="hold">
                            <p:stCondLst>
                              <p:cond delay="4500"/>
                            </p:stCondLst>
                            <p:childTnLst>
                              <p:par>
                                <p:cTn id="33" presetID="16" presetClass="entr" presetSubtype="21" fill="hold" grpId="0" nodeType="afterEffect">
                                  <p:stCondLst>
                                    <p:cond delay="25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barn(inVertical)">
                                      <p:cBhvr>
                                        <p:cTn id="35" dur="500"/>
                                        <p:tgtEl>
                                          <p:spTgt spid="3">
                                            <p:txEl>
                                              <p:pRg st="4" end="4"/>
                                            </p:txEl>
                                          </p:spTgt>
                                        </p:tgtEl>
                                      </p:cBhvr>
                                    </p:animEffect>
                                  </p:childTnLst>
                                </p:cTn>
                              </p:par>
                            </p:childTnLst>
                          </p:cTn>
                        </p:par>
                        <p:par>
                          <p:cTn id="36" fill="hold">
                            <p:stCondLst>
                              <p:cond delay="5250"/>
                            </p:stCondLst>
                            <p:childTnLst>
                              <p:par>
                                <p:cTn id="37" presetID="16" presetClass="entr" presetSubtype="21" fill="hold" grpId="0" nodeType="afterEffect">
                                  <p:stCondLst>
                                    <p:cond delay="25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barn(inVertical)">
                                      <p:cBhvr>
                                        <p:cTn id="3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SA" b="1" dirty="0"/>
              <a:t>مكونات </a:t>
            </a:r>
            <a:r>
              <a:rPr lang="ar-SA" b="1" dirty="0" smtClean="0"/>
              <a:t>النظام</a:t>
            </a:r>
            <a:r>
              <a:rPr lang="ar-DZ" b="1" dirty="0" smtClean="0"/>
              <a:t>: </a:t>
            </a:r>
            <a:r>
              <a:rPr lang="ar-DZ" b="1" u="sng" dirty="0" smtClean="0">
                <a:effectLst>
                  <a:outerShdw blurRad="38100" dist="38100" dir="2700000" algn="tl">
                    <a:srgbClr val="000000">
                      <a:alpha val="43137"/>
                    </a:srgbClr>
                  </a:outerShdw>
                </a:effectLst>
              </a:rPr>
              <a:t>المخرجات</a:t>
            </a:r>
            <a:endParaRPr lang="en-US" u="sng" dirty="0">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p:txBody>
          <a:bodyPr/>
          <a:lstStyle/>
          <a:p>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
        <p:nvSpPr>
          <p:cNvPr id="13" name="Rectangle 12"/>
          <p:cNvSpPr/>
          <p:nvPr/>
        </p:nvSpPr>
        <p:spPr>
          <a:xfrm>
            <a:off x="680321" y="2325749"/>
            <a:ext cx="9613861" cy="1086191"/>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r>
              <a:rPr lang="ar-SA" sz="2000" b="1" dirty="0"/>
              <a:t>وهي الناتج النهائي من النظام الذي يذهب للبيئة المحيطة أو لنظم أخرى وقد تكون في صورة منتج نهائي أو خدمة تقدم للمستهلك أو معلومة تستخدم في اتخاذ القرارات أو تستخدم كبيانات أو معطيات لنظام آخر. وهي ثلاثة أنواع:</a:t>
            </a:r>
            <a:endParaRPr lang="en-US" sz="2000" b="1" dirty="0"/>
          </a:p>
        </p:txBody>
      </p:sp>
      <p:sp>
        <p:nvSpPr>
          <p:cNvPr id="14" name="Double flèche verticale 13"/>
          <p:cNvSpPr/>
          <p:nvPr/>
        </p:nvSpPr>
        <p:spPr>
          <a:xfrm>
            <a:off x="4600146" y="3423064"/>
            <a:ext cx="1774209" cy="1105468"/>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à coins arrondis 14"/>
          <p:cNvSpPr/>
          <p:nvPr/>
        </p:nvSpPr>
        <p:spPr>
          <a:xfrm>
            <a:off x="791571" y="3593954"/>
            <a:ext cx="3604106" cy="763688"/>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ar-SA" b="1" u="sng" dirty="0">
                <a:solidFill>
                  <a:schemeClr val="bg1"/>
                </a:solidFill>
              </a:rPr>
              <a:t>المخرجات التي يتم استهلاكها داخل نفس النظام</a:t>
            </a:r>
            <a:endParaRPr lang="en-US" b="1" dirty="0">
              <a:solidFill>
                <a:schemeClr val="bg1"/>
              </a:solidFill>
            </a:endParaRPr>
          </a:p>
        </p:txBody>
      </p:sp>
      <p:sp>
        <p:nvSpPr>
          <p:cNvPr id="16" name="Rectangle à coins arrondis 15"/>
          <p:cNvSpPr/>
          <p:nvPr/>
        </p:nvSpPr>
        <p:spPr>
          <a:xfrm>
            <a:off x="3572480" y="4590255"/>
            <a:ext cx="3829540" cy="763688"/>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ar-SA" b="1" u="sng" dirty="0">
                <a:solidFill>
                  <a:schemeClr val="bg1"/>
                </a:solidFill>
              </a:rPr>
              <a:t>المخرجات التي لا يتم استهلاكها داخل النظام أو بواسطة أنظمة أخرى</a:t>
            </a:r>
            <a:endParaRPr lang="en-US" b="1" dirty="0">
              <a:solidFill>
                <a:schemeClr val="bg1"/>
              </a:solidFill>
            </a:endParaRPr>
          </a:p>
        </p:txBody>
      </p:sp>
      <p:sp>
        <p:nvSpPr>
          <p:cNvPr id="17" name="Rectangle à coins arrondis 16"/>
          <p:cNvSpPr/>
          <p:nvPr/>
        </p:nvSpPr>
        <p:spPr>
          <a:xfrm>
            <a:off x="6578825" y="3521679"/>
            <a:ext cx="3575109" cy="763688"/>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ar-SA" b="1" u="sng" dirty="0">
                <a:solidFill>
                  <a:schemeClr val="bg1"/>
                </a:solidFill>
              </a:rPr>
              <a:t>المخرجات التي يتم استهلاكها مباشرة بواسطة أنظمة أخرى</a:t>
            </a:r>
            <a:endParaRPr lang="en-US" b="1" dirty="0">
              <a:solidFill>
                <a:schemeClr val="bg1"/>
              </a:solidFill>
            </a:endParaRPr>
          </a:p>
        </p:txBody>
      </p:sp>
    </p:spTree>
    <p:extLst>
      <p:ext uri="{BB962C8B-B14F-4D97-AF65-F5344CB8AC3E}">
        <p14:creationId xmlns:p14="http://schemas.microsoft.com/office/powerpoint/2010/main" val="1798762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SA" b="1" dirty="0"/>
              <a:t>مكونات </a:t>
            </a:r>
            <a:r>
              <a:rPr lang="ar-SA" b="1" dirty="0" smtClean="0"/>
              <a:t>النظام</a:t>
            </a:r>
            <a:r>
              <a:rPr lang="ar-DZ" b="1" dirty="0" smtClean="0"/>
              <a:t>: </a:t>
            </a:r>
            <a:r>
              <a:rPr lang="ar-DZ" b="1" u="sng" dirty="0" smtClean="0"/>
              <a:t>التغذية العكسية</a:t>
            </a:r>
            <a:endParaRPr lang="en-US" u="sng" dirty="0"/>
          </a:p>
        </p:txBody>
      </p:sp>
      <p:sp>
        <p:nvSpPr>
          <p:cNvPr id="3" name="Espace réservé du contenu 2"/>
          <p:cNvSpPr>
            <a:spLocks noGrp="1"/>
          </p:cNvSpPr>
          <p:nvPr>
            <p:ph idx="1"/>
          </p:nvPr>
        </p:nvSpPr>
        <p:spPr/>
        <p:txBody>
          <a:bodyPr/>
          <a:lstStyle/>
          <a:p>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
        <p:nvSpPr>
          <p:cNvPr id="13" name="Rectangle 12"/>
          <p:cNvSpPr/>
          <p:nvPr/>
        </p:nvSpPr>
        <p:spPr>
          <a:xfrm>
            <a:off x="2033517" y="3264921"/>
            <a:ext cx="6642371" cy="267126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r>
              <a:rPr lang="ar-SA" sz="2400" b="1" dirty="0"/>
              <a:t>وتعتبر من </a:t>
            </a:r>
            <a:r>
              <a:rPr lang="ar-SA" sz="2400" b="1" dirty="0">
                <a:solidFill>
                  <a:srgbClr val="FF0000"/>
                </a:solidFill>
              </a:rPr>
              <a:t>مدخلات النظام </a:t>
            </a:r>
            <a:r>
              <a:rPr lang="ar-SA" sz="2400" b="1" dirty="0"/>
              <a:t>حيث تمثل المعلومات (ردود الأفعال) </a:t>
            </a:r>
            <a:r>
              <a:rPr lang="ar-SA" sz="2400" b="1" dirty="0">
                <a:solidFill>
                  <a:srgbClr val="FF0000"/>
                </a:solidFill>
              </a:rPr>
              <a:t>سلبية</a:t>
            </a:r>
            <a:r>
              <a:rPr lang="ar-SA" sz="2400" b="1" dirty="0"/>
              <a:t> وعليه البحث عن أسباب ذلك أو </a:t>
            </a:r>
            <a:r>
              <a:rPr lang="ar-SA" sz="2400" b="1" dirty="0">
                <a:solidFill>
                  <a:srgbClr val="FF0000"/>
                </a:solidFill>
              </a:rPr>
              <a:t>ايجابية</a:t>
            </a:r>
            <a:r>
              <a:rPr lang="ar-SA" sz="2400" b="1" dirty="0"/>
              <a:t> ومن ثم تدعيم وتطوير النظام مراجعة خطط المنظمة حتى تتمكن من تحقيق أهدافها</a:t>
            </a:r>
            <a:r>
              <a:rPr lang="fr-FR" sz="2400" b="1" dirty="0"/>
              <a:t>.</a:t>
            </a:r>
            <a:r>
              <a:rPr lang="ar-SA" sz="2400" b="1" dirty="0"/>
              <a:t> </a:t>
            </a:r>
            <a:endParaRPr lang="en-US" sz="2400" b="1" dirty="0"/>
          </a:p>
        </p:txBody>
      </p:sp>
      <p:sp>
        <p:nvSpPr>
          <p:cNvPr id="6" name="Rectangle avec flèche vers le bas 5"/>
          <p:cNvSpPr/>
          <p:nvPr/>
        </p:nvSpPr>
        <p:spPr>
          <a:xfrm>
            <a:off x="3651626" y="2027236"/>
            <a:ext cx="3671247" cy="928048"/>
          </a:xfrm>
          <a:prstGeom prst="downArrowCallou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7519265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2" presetClass="entr" presetSubtype="4" fill="hold" grpId="0" nodeType="afterEffect">
                                  <p:stCondLst>
                                    <p:cond delay="25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250" fill="hold"/>
                                        <p:tgtEl>
                                          <p:spTgt spid="6"/>
                                        </p:tgtEl>
                                        <p:attrNameLst>
                                          <p:attrName>ppt_x</p:attrName>
                                        </p:attrNameLst>
                                      </p:cBhvr>
                                      <p:tavLst>
                                        <p:tav tm="0">
                                          <p:val>
                                            <p:strVal val="#ppt_x"/>
                                          </p:val>
                                        </p:tav>
                                        <p:tav tm="100000">
                                          <p:val>
                                            <p:strVal val="#ppt_x"/>
                                          </p:val>
                                        </p:tav>
                                      </p:tavLst>
                                    </p:anim>
                                    <p:anim calcmode="lin" valueType="num">
                                      <p:cBhvr additive="base">
                                        <p:cTn id="12" dur="25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5700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rtl="1"/>
            <a:r>
              <a:rPr lang="ar-DZ" sz="4000" b="1" dirty="0" smtClean="0"/>
              <a:t>أنواع النظام</a:t>
            </a:r>
            <a:br>
              <a:rPr lang="ar-DZ" sz="4000" b="1" dirty="0" smtClean="0"/>
            </a:br>
            <a:endParaRPr lang="en-US" sz="4000" b="1" dirty="0"/>
          </a:p>
        </p:txBody>
      </p:sp>
      <p:sp>
        <p:nvSpPr>
          <p:cNvPr id="4" name="Rectangle 3"/>
          <p:cNvSpPr/>
          <p:nvPr/>
        </p:nvSpPr>
        <p:spPr>
          <a:xfrm>
            <a:off x="571139" y="1293697"/>
            <a:ext cx="9613860" cy="400110"/>
          </a:xfrm>
          <a:prstGeom prst="rect">
            <a:avLst/>
          </a:prstGeom>
        </p:spPr>
        <p:txBody>
          <a:bodyPr wrap="square">
            <a:spAutoFit/>
          </a:bodyPr>
          <a:lstStyle/>
          <a:p>
            <a:pPr algn="r" rtl="1"/>
            <a:r>
              <a:rPr lang="ar-SA" sz="2000" b="1" dirty="0"/>
              <a:t>ليس هناك اتفاق بين الباحثين بشأن أنواع النظم و ذلك لتباين أنواع النظم التي تناولها الباحثون و التي تتمثل في</a:t>
            </a:r>
            <a:r>
              <a:rPr lang="fr-FR" sz="2000" b="1" dirty="0"/>
              <a:t>:</a:t>
            </a:r>
            <a:endParaRPr lang="en-US" sz="2000" b="1" dirty="0"/>
          </a:p>
        </p:txBody>
      </p:sp>
      <p:graphicFrame>
        <p:nvGraphicFramePr>
          <p:cNvPr id="9" name="Espace réservé du contenu 8"/>
          <p:cNvGraphicFramePr>
            <a:graphicFrameLocks noGrp="1"/>
          </p:cNvGraphicFramePr>
          <p:nvPr>
            <p:ph idx="1"/>
            <p:extLst>
              <p:ext uri="{D42A27DB-BD31-4B8C-83A1-F6EECF244321}">
                <p14:modId xmlns:p14="http://schemas.microsoft.com/office/powerpoint/2010/main" val="507082711"/>
              </p:ext>
            </p:extLst>
          </p:nvPr>
        </p:nvGraphicFramePr>
        <p:xfrm>
          <a:off x="-2" y="2011681"/>
          <a:ext cx="12093264" cy="5242560"/>
        </p:xfrm>
        <a:graphic>
          <a:graphicData uri="http://schemas.openxmlformats.org/drawingml/2006/table">
            <a:tbl>
              <a:tblPr firstRow="1" bandRow="1">
                <a:tableStyleId>{5C22544A-7EE6-4342-B048-85BDC9FD1C3A}</a:tableStyleId>
              </a:tblPr>
              <a:tblGrid>
                <a:gridCol w="3343703"/>
                <a:gridCol w="2797792"/>
                <a:gridCol w="2451911"/>
                <a:gridCol w="1499940"/>
                <a:gridCol w="1999918"/>
              </a:tblGrid>
              <a:tr h="1126349">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2400" b="1" kern="1200" dirty="0" smtClean="0">
                          <a:solidFill>
                            <a:schemeClr val="bg1"/>
                          </a:solidFill>
                          <a:effectLst/>
                          <a:latin typeface="+mn-lt"/>
                          <a:ea typeface="+mn-ea"/>
                          <a:cs typeface="+mn-cs"/>
                        </a:rPr>
                        <a:t>النظم المفتوحة والمغلقة</a:t>
                      </a:r>
                      <a:r>
                        <a:rPr lang="ar-DZ" sz="2400" b="1" kern="1200" dirty="0" smtClean="0">
                          <a:solidFill>
                            <a:schemeClr val="bg1"/>
                          </a:solidFill>
                          <a:effectLst/>
                          <a:latin typeface="+mn-lt"/>
                          <a:ea typeface="+mn-ea"/>
                          <a:cs typeface="+mn-cs"/>
                        </a:rPr>
                        <a:t> و</a:t>
                      </a:r>
                      <a:r>
                        <a:rPr lang="ar-DZ" sz="2400" b="1" kern="1200" dirty="0" smtClean="0">
                          <a:solidFill>
                            <a:schemeClr val="dk1"/>
                          </a:solidFill>
                          <a:effectLst/>
                          <a:latin typeface="+mn-lt"/>
                          <a:ea typeface="+mn-ea"/>
                          <a:cs typeface="+mn-cs"/>
                        </a:rPr>
                        <a:t>نظام الشبه مغلقة</a:t>
                      </a:r>
                      <a:endParaRPr lang="en-US" sz="2400" b="1" dirty="0" smtClean="0">
                        <a:solidFill>
                          <a:srgbClr val="FF0000"/>
                        </a:solidFill>
                      </a:endParaRPr>
                    </a:p>
                    <a:p>
                      <a:pPr algn="ctr"/>
                      <a:endParaRPr lang="en-US" sz="2400" dirty="0">
                        <a:solidFill>
                          <a:schemeClr val="bg1"/>
                        </a:solidFill>
                      </a:endParaRPr>
                    </a:p>
                  </a:txBody>
                  <a:tcPr/>
                </a:tc>
                <a:tc>
                  <a:txBody>
                    <a:bodyPr/>
                    <a:lstStyle/>
                    <a:p>
                      <a:pPr algn="ctr"/>
                      <a:r>
                        <a:rPr lang="ar-SA" sz="2400" b="1" kern="1200" dirty="0" smtClean="0">
                          <a:solidFill>
                            <a:schemeClr val="bg1"/>
                          </a:solidFill>
                          <a:effectLst/>
                          <a:latin typeface="+mn-lt"/>
                          <a:ea typeface="+mn-ea"/>
                          <a:cs typeface="+mn-cs"/>
                        </a:rPr>
                        <a:t>النظم الطبيعية و المصطنعة</a:t>
                      </a:r>
                      <a:endParaRPr lang="en-US" sz="2400" dirty="0">
                        <a:solidFill>
                          <a:schemeClr val="bg1"/>
                        </a:solidFill>
                      </a:endParaRPr>
                    </a:p>
                  </a:txBody>
                  <a:tcPr/>
                </a:tc>
                <a:tc>
                  <a:txBody>
                    <a:bodyPr/>
                    <a:lstStyle/>
                    <a:p>
                      <a:pPr algn="ctr"/>
                      <a:r>
                        <a:rPr lang="ar-SA" sz="2400" b="1" kern="1200" dirty="0" smtClean="0">
                          <a:solidFill>
                            <a:schemeClr val="bg1"/>
                          </a:solidFill>
                          <a:effectLst/>
                          <a:latin typeface="+mn-lt"/>
                          <a:ea typeface="+mn-ea"/>
                          <a:cs typeface="+mn-cs"/>
                        </a:rPr>
                        <a:t>النظم الدائمة و المؤقتة</a:t>
                      </a:r>
                      <a:endParaRPr lang="en-US" sz="2400" dirty="0">
                        <a:solidFill>
                          <a:schemeClr val="bg1"/>
                        </a:solidFill>
                      </a:endParaRPr>
                    </a:p>
                  </a:txBody>
                  <a:tcPr/>
                </a:tc>
                <a:tc>
                  <a:txBody>
                    <a:bodyPr/>
                    <a:lstStyle/>
                    <a:p>
                      <a:pPr algn="ctr"/>
                      <a:r>
                        <a:rPr lang="ar-SA" sz="2400" b="1" kern="1200" dirty="0" smtClean="0">
                          <a:solidFill>
                            <a:schemeClr val="bg1"/>
                          </a:solidFill>
                          <a:effectLst/>
                          <a:latin typeface="+mn-lt"/>
                          <a:ea typeface="+mn-ea"/>
                          <a:cs typeface="+mn-cs"/>
                        </a:rPr>
                        <a:t>النظم المتغيرة و المستقرة</a:t>
                      </a:r>
                      <a:endParaRPr lang="en-US" sz="2400" dirty="0">
                        <a:solidFill>
                          <a:schemeClr val="bg1"/>
                        </a:solidFill>
                      </a:endParaRPr>
                    </a:p>
                  </a:txBody>
                  <a:tcPr/>
                </a:tc>
                <a:tc>
                  <a:txBody>
                    <a:bodyPr/>
                    <a:lstStyle/>
                    <a:p>
                      <a:pPr algn="ctr"/>
                      <a:r>
                        <a:rPr lang="ar-SA" sz="2400" b="1" kern="1200" dirty="0" smtClean="0">
                          <a:solidFill>
                            <a:schemeClr val="bg1"/>
                          </a:solidFill>
                          <a:effectLst/>
                          <a:latin typeface="+mn-lt"/>
                          <a:ea typeface="+mn-ea"/>
                          <a:cs typeface="+mn-cs"/>
                        </a:rPr>
                        <a:t>النظم البسيطة و المعقدة</a:t>
                      </a:r>
                      <a:endParaRPr lang="en-US" sz="2400" dirty="0">
                        <a:solidFill>
                          <a:schemeClr val="bg1"/>
                        </a:solidFill>
                      </a:endParaRPr>
                    </a:p>
                  </a:txBody>
                  <a:tcPr/>
                </a:tc>
              </a:tr>
              <a:tr h="3552330">
                <a:tc>
                  <a:txBody>
                    <a:bodyPr/>
                    <a:lstStyle/>
                    <a:p>
                      <a:pPr algn="ctr" rtl="1"/>
                      <a:r>
                        <a:rPr lang="ar-DZ" sz="2000" b="0" kern="1200" dirty="0" smtClean="0">
                          <a:solidFill>
                            <a:schemeClr val="dk1"/>
                          </a:solidFill>
                          <a:effectLst/>
                          <a:latin typeface="+mn-lt"/>
                          <a:ea typeface="+mn-ea"/>
                          <a:cs typeface="+mn-cs"/>
                        </a:rPr>
                        <a:t>فالنظام </a:t>
                      </a:r>
                      <a:r>
                        <a:rPr lang="ar-DZ" sz="2000" b="1" kern="1200" dirty="0" smtClean="0">
                          <a:solidFill>
                            <a:schemeClr val="dk1"/>
                          </a:solidFill>
                          <a:effectLst/>
                          <a:latin typeface="+mn-lt"/>
                          <a:ea typeface="+mn-ea"/>
                          <a:cs typeface="+mn-cs"/>
                        </a:rPr>
                        <a:t>المفتوح</a:t>
                      </a:r>
                      <a:r>
                        <a:rPr lang="ar-DZ" sz="2000" b="0" kern="1200" dirty="0" smtClean="0">
                          <a:solidFill>
                            <a:schemeClr val="dk1"/>
                          </a:solidFill>
                          <a:effectLst/>
                          <a:latin typeface="+mn-lt"/>
                          <a:ea typeface="+mn-ea"/>
                          <a:cs typeface="+mn-cs"/>
                        </a:rPr>
                        <a:t> </a:t>
                      </a:r>
                      <a:r>
                        <a:rPr lang="ar-SA" sz="2000" b="0" kern="1200" dirty="0" smtClean="0">
                          <a:solidFill>
                            <a:schemeClr val="dk1"/>
                          </a:solidFill>
                          <a:effectLst/>
                          <a:latin typeface="+mn-lt"/>
                          <a:ea typeface="+mn-ea"/>
                          <a:cs typeface="+mn-cs"/>
                        </a:rPr>
                        <a:t>هو ذلك النظام الذي دائما تتفاعل أجزاؤه مع العناصر الأخرى خارج حدود النظام لا يمكن اعتبار المؤسسة نظام مغلق.</a:t>
                      </a:r>
                      <a:r>
                        <a:rPr lang="ar-DZ" sz="2000" dirty="0" smtClean="0"/>
                        <a:t/>
                      </a:r>
                      <a:br>
                        <a:rPr lang="ar-DZ" sz="2000" dirty="0" smtClean="0"/>
                      </a:br>
                      <a:r>
                        <a:rPr lang="ar-SA" sz="2000" b="0" kern="1200" dirty="0" smtClean="0">
                          <a:solidFill>
                            <a:schemeClr val="dk1"/>
                          </a:solidFill>
                          <a:effectLst/>
                          <a:latin typeface="+mn-lt"/>
                          <a:ea typeface="+mn-ea"/>
                          <a:cs typeface="+mn-cs"/>
                        </a:rPr>
                        <a:t> أما النظام </a:t>
                      </a:r>
                      <a:r>
                        <a:rPr lang="ar-SA" sz="2000" b="1" kern="1200" dirty="0" smtClean="0">
                          <a:solidFill>
                            <a:schemeClr val="dk1"/>
                          </a:solidFill>
                          <a:effectLst/>
                          <a:latin typeface="+mn-lt"/>
                          <a:ea typeface="+mn-ea"/>
                          <a:cs typeface="+mn-cs"/>
                        </a:rPr>
                        <a:t>المغلق</a:t>
                      </a:r>
                      <a:r>
                        <a:rPr lang="ar-SA" sz="2000" b="0" kern="1200" dirty="0" smtClean="0">
                          <a:solidFill>
                            <a:schemeClr val="dk1"/>
                          </a:solidFill>
                          <a:effectLst/>
                          <a:latin typeface="+mn-lt"/>
                          <a:ea typeface="+mn-ea"/>
                          <a:cs typeface="+mn-cs"/>
                        </a:rPr>
                        <a:t> هو ذلك النظام الذي </a:t>
                      </a:r>
                      <a:r>
                        <a:rPr lang="ar-DZ" sz="2000" b="0" kern="1200" dirty="0" smtClean="0">
                          <a:solidFill>
                            <a:schemeClr val="dk1"/>
                          </a:solidFill>
                          <a:effectLst/>
                          <a:latin typeface="+mn-lt"/>
                          <a:ea typeface="+mn-ea"/>
                          <a:cs typeface="+mn-cs"/>
                        </a:rPr>
                        <a:t>لا </a:t>
                      </a:r>
                      <a:r>
                        <a:rPr lang="ar-SA" sz="2000" b="0" kern="1200" dirty="0" smtClean="0">
                          <a:solidFill>
                            <a:schemeClr val="dk1"/>
                          </a:solidFill>
                          <a:effectLst/>
                          <a:latin typeface="+mn-lt"/>
                          <a:ea typeface="+mn-ea"/>
                          <a:cs typeface="+mn-cs"/>
                        </a:rPr>
                        <a:t>يتفاعل مع البيئة المحيطة به، فهو مغلق على نفسه</a:t>
                      </a:r>
                      <a:r>
                        <a:rPr lang="ar-DZ" sz="2000" b="0" kern="1200" baseline="0" dirty="0" smtClean="0">
                          <a:solidFill>
                            <a:schemeClr val="dk1"/>
                          </a:solidFill>
                          <a:effectLst/>
                          <a:latin typeface="+mn-lt"/>
                          <a:ea typeface="+mn-ea"/>
                          <a:cs typeface="+mn-cs"/>
                        </a:rPr>
                        <a:t>. </a:t>
                      </a:r>
                      <a:r>
                        <a:rPr lang="ar-DZ" sz="2000" b="1" kern="1200" dirty="0" smtClean="0">
                          <a:solidFill>
                            <a:schemeClr val="dk1"/>
                          </a:solidFill>
                          <a:effectLst/>
                          <a:latin typeface="+mn-lt"/>
                          <a:ea typeface="+mn-ea"/>
                          <a:cs typeface="+mn-cs"/>
                        </a:rPr>
                        <a:t>والنظام الشبه</a:t>
                      </a:r>
                      <a:r>
                        <a:rPr lang="ar-DZ" sz="2000" b="1" kern="1200" baseline="0" dirty="0" smtClean="0">
                          <a:solidFill>
                            <a:schemeClr val="dk1"/>
                          </a:solidFill>
                          <a:effectLst/>
                          <a:latin typeface="+mn-lt"/>
                          <a:ea typeface="+mn-ea"/>
                          <a:cs typeface="+mn-cs"/>
                        </a:rPr>
                        <a:t> المغلق: </a:t>
                      </a:r>
                      <a:r>
                        <a:rPr lang="ar-DZ" sz="1800" b="1" i="0" kern="1200" dirty="0" smtClean="0">
                          <a:solidFill>
                            <a:schemeClr val="dk1"/>
                          </a:solidFill>
                          <a:effectLst/>
                          <a:latin typeface="+mn-lt"/>
                          <a:ea typeface="+mn-ea"/>
                          <a:cs typeface="+mn-cs"/>
                        </a:rPr>
                        <a:t>وهو النظام الذي لا يتفاعل مع بيئته جزئيا أو نسبيا</a:t>
                      </a:r>
                      <a:r>
                        <a:rPr lang="ar-DZ" sz="2000" dirty="0" smtClean="0"/>
                        <a:t> </a:t>
                      </a:r>
                      <a:br>
                        <a:rPr lang="ar-DZ" sz="2000" dirty="0" smtClean="0"/>
                      </a:br>
                      <a:endParaRPr lang="en-US" sz="2000" b="1" dirty="0">
                        <a:solidFill>
                          <a:srgbClr val="FF0000"/>
                        </a:solidFill>
                      </a:endParaRPr>
                    </a:p>
                  </a:txBody>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SA" sz="2000" b="0" kern="1200" dirty="0" smtClean="0">
                          <a:solidFill>
                            <a:schemeClr val="dk1"/>
                          </a:solidFill>
                          <a:effectLst/>
                          <a:latin typeface="+mn-lt"/>
                          <a:ea typeface="+mn-ea"/>
                          <a:cs typeface="+mn-cs"/>
                        </a:rPr>
                        <a:t>تمثل النظم </a:t>
                      </a:r>
                      <a:r>
                        <a:rPr lang="ar-SA" sz="2000" b="1" kern="1200" dirty="0" smtClean="0">
                          <a:solidFill>
                            <a:schemeClr val="dk1"/>
                          </a:solidFill>
                          <a:effectLst/>
                          <a:latin typeface="+mn-lt"/>
                          <a:ea typeface="+mn-ea"/>
                          <a:cs typeface="+mn-cs"/>
                        </a:rPr>
                        <a:t>الطبيعية</a:t>
                      </a:r>
                      <a:r>
                        <a:rPr lang="ar-SA" sz="2000" b="0" kern="1200" dirty="0" smtClean="0">
                          <a:solidFill>
                            <a:schemeClr val="dk1"/>
                          </a:solidFill>
                          <a:effectLst/>
                          <a:latin typeface="+mn-lt"/>
                          <a:ea typeface="+mn-ea"/>
                          <a:cs typeface="+mn-cs"/>
                        </a:rPr>
                        <a:t> تلك النظم التي لا دخل للإنسان فيها بل هي إبداع الخالق كالنظام الشمسي أما النظم </a:t>
                      </a:r>
                      <a:r>
                        <a:rPr lang="ar-SA" sz="2000" b="1" kern="1200" dirty="0" smtClean="0">
                          <a:solidFill>
                            <a:schemeClr val="dk1"/>
                          </a:solidFill>
                          <a:effectLst/>
                          <a:latin typeface="+mn-lt"/>
                          <a:ea typeface="+mn-ea"/>
                          <a:cs typeface="+mn-cs"/>
                        </a:rPr>
                        <a:t>المصطنعة</a:t>
                      </a:r>
                      <a:r>
                        <a:rPr lang="ar-SA" sz="2000" b="0" kern="1200" dirty="0" smtClean="0">
                          <a:solidFill>
                            <a:schemeClr val="dk1"/>
                          </a:solidFill>
                          <a:effectLst/>
                          <a:latin typeface="+mn-lt"/>
                          <a:ea typeface="+mn-ea"/>
                          <a:cs typeface="+mn-cs"/>
                        </a:rPr>
                        <a:t> فهي تلك النظم التي يقوم الإنسان بصنعها و التأثير في تكوينها لإشباع حاجياته كالمؤسسة. </a:t>
                      </a:r>
                      <a:endParaRPr lang="en-US" sz="2000" b="0" kern="1200" dirty="0" smtClean="0">
                        <a:solidFill>
                          <a:schemeClr val="dk1"/>
                        </a:solidFill>
                        <a:effectLst/>
                        <a:latin typeface="+mn-lt"/>
                        <a:ea typeface="+mn-ea"/>
                        <a:cs typeface="+mn-cs"/>
                      </a:endParaRPr>
                    </a:p>
                    <a:p>
                      <a:pPr algn="ctr" rtl="1"/>
                      <a:endParaRPr lang="en-US" sz="2000" b="0" dirty="0"/>
                    </a:p>
                  </a:txBody>
                  <a:tcPr/>
                </a:tc>
                <a:tc>
                  <a:txBody>
                    <a:bodyPr/>
                    <a:lstStyle/>
                    <a:p>
                      <a:pPr algn="ctr" rtl="1"/>
                      <a:r>
                        <a:rPr lang="ar-SA" sz="2000" b="0" kern="1200" dirty="0" smtClean="0">
                          <a:solidFill>
                            <a:schemeClr val="dk1"/>
                          </a:solidFill>
                          <a:effectLst/>
                          <a:latin typeface="+mn-lt"/>
                          <a:ea typeface="+mn-ea"/>
                          <a:cs typeface="+mn-cs"/>
                        </a:rPr>
                        <a:t>تتمثل النظم </a:t>
                      </a:r>
                      <a:r>
                        <a:rPr lang="ar-SA" sz="2000" b="1" kern="1200" dirty="0" smtClean="0">
                          <a:solidFill>
                            <a:schemeClr val="dk1"/>
                          </a:solidFill>
                          <a:effectLst/>
                          <a:latin typeface="+mn-lt"/>
                          <a:ea typeface="+mn-ea"/>
                          <a:cs typeface="+mn-cs"/>
                        </a:rPr>
                        <a:t>الدائمة</a:t>
                      </a:r>
                      <a:r>
                        <a:rPr lang="ar-SA" sz="2000" b="0" kern="1200" dirty="0" smtClean="0">
                          <a:solidFill>
                            <a:schemeClr val="dk1"/>
                          </a:solidFill>
                          <a:effectLst/>
                          <a:latin typeface="+mn-lt"/>
                          <a:ea typeface="+mn-ea"/>
                          <a:cs typeface="+mn-cs"/>
                        </a:rPr>
                        <a:t> في النظم </a:t>
                      </a:r>
                      <a:r>
                        <a:rPr lang="ar-DZ" sz="2000" b="0" kern="1200" dirty="0" smtClean="0">
                          <a:solidFill>
                            <a:schemeClr val="dk1"/>
                          </a:solidFill>
                          <a:effectLst/>
                          <a:latin typeface="+mn-lt"/>
                          <a:ea typeface="+mn-ea"/>
                          <a:cs typeface="+mn-cs"/>
                        </a:rPr>
                        <a:t>ا</a:t>
                      </a:r>
                      <a:r>
                        <a:rPr lang="ar-SA" sz="2000" b="0" kern="1200" dirty="0" smtClean="0">
                          <a:solidFill>
                            <a:schemeClr val="dk1"/>
                          </a:solidFill>
                          <a:effectLst/>
                          <a:latin typeface="+mn-lt"/>
                          <a:ea typeface="+mn-ea"/>
                          <a:cs typeface="+mn-cs"/>
                        </a:rPr>
                        <a:t>لتي تستمر لفترة طويلة دون أن تفقد أي شيء من طبيعتها، في حين نجد أن النظم </a:t>
                      </a:r>
                      <a:r>
                        <a:rPr lang="ar-SA" sz="2000" b="1" kern="1200" dirty="0" smtClean="0">
                          <a:solidFill>
                            <a:schemeClr val="dk1"/>
                          </a:solidFill>
                          <a:effectLst/>
                          <a:latin typeface="+mn-lt"/>
                          <a:ea typeface="+mn-ea"/>
                          <a:cs typeface="+mn-cs"/>
                        </a:rPr>
                        <a:t>المؤقتة</a:t>
                      </a:r>
                      <a:r>
                        <a:rPr lang="ar-SA" sz="2000" b="0" kern="1200" dirty="0" smtClean="0">
                          <a:solidFill>
                            <a:schemeClr val="dk1"/>
                          </a:solidFill>
                          <a:effectLst/>
                          <a:latin typeface="+mn-lt"/>
                          <a:ea typeface="+mn-ea"/>
                          <a:cs typeface="+mn-cs"/>
                        </a:rPr>
                        <a:t> هي نظم توجد لفترة قصيرة أي توجد لغرض معين ثم تختفي</a:t>
                      </a:r>
                      <a:endParaRPr lang="en-US" sz="2000" b="0" dirty="0"/>
                    </a:p>
                  </a:txBody>
                  <a:tcPr/>
                </a:tc>
                <a:tc>
                  <a:txBody>
                    <a:bodyPr/>
                    <a:lstStyle/>
                    <a:p>
                      <a:pPr algn="ctr" rtl="1"/>
                      <a:r>
                        <a:rPr lang="ar-SA" sz="2000" b="0" kern="1200" dirty="0" smtClean="0">
                          <a:solidFill>
                            <a:schemeClr val="dk1"/>
                          </a:solidFill>
                          <a:effectLst/>
                          <a:latin typeface="+mn-lt"/>
                          <a:ea typeface="+mn-ea"/>
                          <a:cs typeface="+mn-cs"/>
                        </a:rPr>
                        <a:t>تتمثل النظم </a:t>
                      </a:r>
                      <a:r>
                        <a:rPr lang="ar-DZ" sz="2000" b="1" kern="1200" dirty="0" smtClean="0">
                          <a:solidFill>
                            <a:schemeClr val="dk1"/>
                          </a:solidFill>
                          <a:effectLst/>
                          <a:latin typeface="+mn-lt"/>
                          <a:ea typeface="+mn-ea"/>
                          <a:cs typeface="+mn-cs"/>
                        </a:rPr>
                        <a:t>المتغيرة </a:t>
                      </a:r>
                      <a:r>
                        <a:rPr lang="ar-SA" sz="2000" b="0" kern="1200" dirty="0" smtClean="0">
                          <a:solidFill>
                            <a:schemeClr val="dk1"/>
                          </a:solidFill>
                          <a:effectLst/>
                          <a:latin typeface="+mn-lt"/>
                          <a:ea typeface="+mn-ea"/>
                          <a:cs typeface="+mn-cs"/>
                        </a:rPr>
                        <a:t>هي التي تتغير باستمرار أما </a:t>
                      </a:r>
                      <a:r>
                        <a:rPr lang="ar-SA" sz="2000" b="1" kern="1200" dirty="0" smtClean="0">
                          <a:solidFill>
                            <a:schemeClr val="dk1"/>
                          </a:solidFill>
                          <a:effectLst/>
                          <a:latin typeface="+mn-lt"/>
                          <a:ea typeface="+mn-ea"/>
                          <a:cs typeface="+mn-cs"/>
                        </a:rPr>
                        <a:t>المستقرة</a:t>
                      </a:r>
                      <a:r>
                        <a:rPr lang="ar-SA" sz="2000" b="0" kern="1200" dirty="0" smtClean="0">
                          <a:solidFill>
                            <a:schemeClr val="dk1"/>
                          </a:solidFill>
                          <a:effectLst/>
                          <a:latin typeface="+mn-lt"/>
                          <a:ea typeface="+mn-ea"/>
                          <a:cs typeface="+mn-cs"/>
                        </a:rPr>
                        <a:t> فهي تتميز بالثبات ولا تتغير إلا نادرا.</a:t>
                      </a:r>
                      <a:endParaRPr lang="en-US" sz="2000" b="0" dirty="0"/>
                    </a:p>
                  </a:txBody>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SA" sz="2000" b="0" kern="1200" dirty="0" smtClean="0">
                          <a:solidFill>
                            <a:schemeClr val="dk1"/>
                          </a:solidFill>
                          <a:effectLst/>
                          <a:latin typeface="+mn-lt"/>
                          <a:ea typeface="+mn-ea"/>
                          <a:cs typeface="+mn-cs"/>
                        </a:rPr>
                        <a:t>فالنظم </a:t>
                      </a:r>
                      <a:r>
                        <a:rPr lang="ar-SA" sz="2000" b="1" kern="1200" dirty="0" smtClean="0">
                          <a:solidFill>
                            <a:schemeClr val="bg1"/>
                          </a:solidFill>
                          <a:effectLst/>
                          <a:latin typeface="+mn-lt"/>
                          <a:ea typeface="+mn-ea"/>
                          <a:cs typeface="+mn-cs"/>
                        </a:rPr>
                        <a:t>البسيطة</a:t>
                      </a:r>
                      <a:r>
                        <a:rPr lang="ar-SA" sz="2000" b="0" kern="1200" dirty="0" smtClean="0">
                          <a:solidFill>
                            <a:schemeClr val="dk1"/>
                          </a:solidFill>
                          <a:effectLst/>
                          <a:latin typeface="+mn-lt"/>
                          <a:ea typeface="+mn-ea"/>
                          <a:cs typeface="+mn-cs"/>
                        </a:rPr>
                        <a:t> هي النظم ذات المكونات المحدودة والعلاقات المباشرة البسيطة بحيث يمكن فهمها والتحكم فيها بسهولة، بينما النظم </a:t>
                      </a:r>
                      <a:r>
                        <a:rPr lang="ar-SA" sz="2000" b="1" kern="1200" dirty="0" smtClean="0">
                          <a:solidFill>
                            <a:schemeClr val="dk1"/>
                          </a:solidFill>
                          <a:effectLst/>
                          <a:latin typeface="+mn-lt"/>
                          <a:ea typeface="+mn-ea"/>
                          <a:cs typeface="+mn-cs"/>
                        </a:rPr>
                        <a:t>المعقدة</a:t>
                      </a:r>
                      <a:r>
                        <a:rPr lang="ar-SA" sz="2000" b="0" kern="1200" dirty="0" smtClean="0">
                          <a:solidFill>
                            <a:schemeClr val="dk1"/>
                          </a:solidFill>
                          <a:effectLst/>
                          <a:latin typeface="+mn-lt"/>
                          <a:ea typeface="+mn-ea"/>
                          <a:cs typeface="+mn-cs"/>
                        </a:rPr>
                        <a:t> فهي ذات مكونات متعددة والتي ترتبط عناصرها بعلاقات متشابكة وصعب التحكم فيها.</a:t>
                      </a:r>
                      <a:endParaRPr lang="en-US" sz="2000" b="0" kern="1200" dirty="0" smtClean="0">
                        <a:solidFill>
                          <a:schemeClr val="dk1"/>
                        </a:solidFill>
                        <a:effectLst/>
                        <a:latin typeface="+mn-lt"/>
                        <a:ea typeface="+mn-ea"/>
                        <a:cs typeface="+mn-cs"/>
                      </a:endParaRPr>
                    </a:p>
                    <a:p>
                      <a:pPr algn="ctr" rtl="1"/>
                      <a:endParaRPr lang="en-US" sz="2000" b="0" dirty="0"/>
                    </a:p>
                  </a:txBody>
                  <a:tcPr/>
                </a:tc>
              </a:tr>
            </a:tbl>
          </a:graphicData>
        </a:graphic>
      </p:graphicFrame>
      <p:sp>
        <p:nvSpPr>
          <p:cNvPr id="10" name="Rectangle 9"/>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Tree>
    <p:extLst>
      <p:ext uri="{BB962C8B-B14F-4D97-AF65-F5344CB8AC3E}">
        <p14:creationId xmlns:p14="http://schemas.microsoft.com/office/powerpoint/2010/main" val="4681837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Rectangle 86"/>
          <p:cNvSpPr/>
          <p:nvPr/>
        </p:nvSpPr>
        <p:spPr>
          <a:xfrm>
            <a:off x="1105469" y="1401280"/>
            <a:ext cx="8723541" cy="464371"/>
          </a:xfrm>
          <a:prstGeom prst="rect">
            <a:avLst/>
          </a:prstGeom>
          <a:gradFill>
            <a:gsLst>
              <a:gs pos="0">
                <a:schemeClr val="accent5">
                  <a:lumMod val="60000"/>
                  <a:lumOff val="40000"/>
                  <a:alpha val="76000"/>
                </a:schemeClr>
              </a:gs>
              <a:gs pos="100000">
                <a:schemeClr val="bg1">
                  <a:lumMod val="85000"/>
                  <a:shade val="67500"/>
                  <a:satMod val="115000"/>
                  <a:alpha val="0"/>
                </a:schemeClr>
              </a:gs>
              <a:gs pos="100000">
                <a:schemeClr val="bg1">
                  <a:lumMod val="85000"/>
                  <a:shade val="100000"/>
                  <a:satMod val="1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b="1" dirty="0" smtClean="0"/>
              <a:t>تتعدد العوامل التي تؤثر في فعالية وكفاءة النظام في تحقيق أهدافه، وقد تم حصر هذه العوامل في مجموعتين:</a:t>
            </a:r>
            <a:endParaRPr lang="fr-FR" b="1" dirty="0">
              <a:latin typeface="Simplified Arabic" pitchFamily="18" charset="-78"/>
              <a:cs typeface="Simplified Arabic" pitchFamily="18" charset="-78"/>
            </a:endParaRPr>
          </a:p>
        </p:txBody>
      </p:sp>
      <p:sp>
        <p:nvSpPr>
          <p:cNvPr id="49" name="ZoneTexte 48"/>
          <p:cNvSpPr txBox="1"/>
          <p:nvPr/>
        </p:nvSpPr>
        <p:spPr>
          <a:xfrm>
            <a:off x="3667109" y="2143116"/>
            <a:ext cx="184731" cy="369332"/>
          </a:xfrm>
          <a:prstGeom prst="rect">
            <a:avLst/>
          </a:prstGeom>
          <a:noFill/>
        </p:spPr>
        <p:txBody>
          <a:bodyPr wrap="none" rtlCol="0">
            <a:spAutoFit/>
          </a:bodyPr>
          <a:lstStyle/>
          <a:p>
            <a:endParaRPr lang="fr-FR" dirty="0"/>
          </a:p>
        </p:txBody>
      </p:sp>
      <p:sp>
        <p:nvSpPr>
          <p:cNvPr id="56" name="ZoneTexte 55"/>
          <p:cNvSpPr txBox="1"/>
          <p:nvPr/>
        </p:nvSpPr>
        <p:spPr>
          <a:xfrm>
            <a:off x="3238481" y="1428736"/>
            <a:ext cx="45719" cy="369332"/>
          </a:xfrm>
          <a:prstGeom prst="rect">
            <a:avLst/>
          </a:prstGeom>
          <a:noFill/>
        </p:spPr>
        <p:txBody>
          <a:bodyPr wrap="square" rtlCol="0">
            <a:spAutoFit/>
          </a:bodyPr>
          <a:lstStyle/>
          <a:p>
            <a:endParaRPr lang="fr-FR" dirty="0"/>
          </a:p>
        </p:txBody>
      </p:sp>
      <p:grpSp>
        <p:nvGrpSpPr>
          <p:cNvPr id="43" name="Groupe 42"/>
          <p:cNvGrpSpPr/>
          <p:nvPr/>
        </p:nvGrpSpPr>
        <p:grpSpPr>
          <a:xfrm>
            <a:off x="1737361" y="2343681"/>
            <a:ext cx="8275026" cy="645756"/>
            <a:chOff x="1714480" y="2643182"/>
            <a:chExt cx="6000792" cy="928694"/>
          </a:xfrm>
          <a:solidFill>
            <a:srgbClr val="FFC000"/>
          </a:solidFill>
        </p:grpSpPr>
        <p:grpSp>
          <p:nvGrpSpPr>
            <p:cNvPr id="44" name="Groupe 43"/>
            <p:cNvGrpSpPr/>
            <p:nvPr/>
          </p:nvGrpSpPr>
          <p:grpSpPr>
            <a:xfrm>
              <a:off x="1714480" y="2643182"/>
              <a:ext cx="6000792" cy="928694"/>
              <a:chOff x="1785918" y="2742330"/>
              <a:chExt cx="6286544" cy="928694"/>
            </a:xfrm>
            <a:grpFill/>
          </p:grpSpPr>
          <p:sp>
            <p:nvSpPr>
              <p:cNvPr id="51" name="Organigramme : Données stockées 50"/>
              <p:cNvSpPr/>
              <p:nvPr/>
            </p:nvSpPr>
            <p:spPr>
              <a:xfrm>
                <a:off x="1785918" y="2742330"/>
                <a:ext cx="5786478" cy="928694"/>
              </a:xfrm>
              <a:prstGeom prst="flowChartOnlineStorage">
                <a:avLst/>
              </a:prstGeom>
              <a:grpFill/>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62" name="Organigramme : Connecteur 61"/>
              <p:cNvSpPr/>
              <p:nvPr/>
            </p:nvSpPr>
            <p:spPr>
              <a:xfrm>
                <a:off x="6929454" y="2786058"/>
                <a:ext cx="1143008" cy="857256"/>
              </a:xfrm>
              <a:prstGeom prst="flowChartConnector">
                <a:avLst/>
              </a:prstGeom>
              <a:grpFill/>
            </p:spPr>
            <p:style>
              <a:lnRef idx="1">
                <a:schemeClr val="accent6"/>
              </a:lnRef>
              <a:fillRef idx="3">
                <a:schemeClr val="accent6"/>
              </a:fillRef>
              <a:effectRef idx="2">
                <a:schemeClr val="accent6"/>
              </a:effectRef>
              <a:fontRef idx="minor">
                <a:schemeClr val="lt1"/>
              </a:fontRef>
            </p:style>
            <p:txBody>
              <a:bodyPr rtlCol="0" anchor="ctr"/>
              <a:lstStyle/>
              <a:p>
                <a:pPr algn="ctr"/>
                <a:endParaRPr lang="fr-FR"/>
              </a:p>
            </p:txBody>
          </p:sp>
        </p:grpSp>
        <p:sp>
          <p:nvSpPr>
            <p:cNvPr id="47" name="ZoneTexte 46"/>
            <p:cNvSpPr txBox="1"/>
            <p:nvPr/>
          </p:nvSpPr>
          <p:spPr>
            <a:xfrm>
              <a:off x="6968570" y="2772292"/>
              <a:ext cx="424609" cy="752469"/>
            </a:xfrm>
            <a:prstGeom prst="rect">
              <a:avLst/>
            </a:prstGeom>
            <a:grpFill/>
          </p:spPr>
          <p:txBody>
            <a:bodyPr wrap="square" rtlCol="0">
              <a:spAutoFit/>
            </a:bodyPr>
            <a:lstStyle/>
            <a:p>
              <a:r>
                <a:rPr lang="fr-FR" sz="2800" b="1" dirty="0">
                  <a:solidFill>
                    <a:schemeClr val="bg1"/>
                  </a:solidFill>
                </a:rPr>
                <a:t>1</a:t>
              </a:r>
            </a:p>
          </p:txBody>
        </p:sp>
        <p:sp>
          <p:nvSpPr>
            <p:cNvPr id="50" name="ZoneTexte 49"/>
            <p:cNvSpPr txBox="1"/>
            <p:nvPr/>
          </p:nvSpPr>
          <p:spPr>
            <a:xfrm>
              <a:off x="2143108" y="2928934"/>
              <a:ext cx="4214842" cy="575418"/>
            </a:xfrm>
            <a:prstGeom prst="rect">
              <a:avLst/>
            </a:prstGeom>
            <a:grpFill/>
          </p:spPr>
          <p:txBody>
            <a:bodyPr wrap="square" rtlCol="0">
              <a:spAutoFit/>
            </a:bodyPr>
            <a:lstStyle/>
            <a:p>
              <a:pPr algn="ctr" rtl="1"/>
              <a:r>
                <a:rPr lang="ar-DZ" sz="2000" b="1" dirty="0" smtClean="0">
                  <a:solidFill>
                    <a:schemeClr val="bg1"/>
                  </a:solidFill>
                </a:rPr>
                <a:t>عــــــــوامل خارجية</a:t>
              </a:r>
              <a:endParaRPr lang="fr-FR" sz="2000" b="1" dirty="0">
                <a:solidFill>
                  <a:schemeClr val="bg1"/>
                </a:solidFill>
                <a:latin typeface="Simplified Arabic" pitchFamily="18" charset="-78"/>
                <a:cs typeface="Simplified Arabic" pitchFamily="18" charset="-78"/>
              </a:endParaRPr>
            </a:p>
          </p:txBody>
        </p:sp>
      </p:grpSp>
      <p:grpSp>
        <p:nvGrpSpPr>
          <p:cNvPr id="45" name="Groupe 44"/>
          <p:cNvGrpSpPr/>
          <p:nvPr/>
        </p:nvGrpSpPr>
        <p:grpSpPr>
          <a:xfrm>
            <a:off x="1435351" y="4616042"/>
            <a:ext cx="8393659" cy="684346"/>
            <a:chOff x="1714480" y="2643182"/>
            <a:chExt cx="6000792" cy="928694"/>
          </a:xfrm>
          <a:solidFill>
            <a:srgbClr val="FFC000"/>
          </a:solidFill>
        </p:grpSpPr>
        <p:grpSp>
          <p:nvGrpSpPr>
            <p:cNvPr id="46" name="Groupe 45"/>
            <p:cNvGrpSpPr/>
            <p:nvPr/>
          </p:nvGrpSpPr>
          <p:grpSpPr>
            <a:xfrm>
              <a:off x="1714480" y="2643182"/>
              <a:ext cx="6000792" cy="928694"/>
              <a:chOff x="1785918" y="2742330"/>
              <a:chExt cx="6286544" cy="928694"/>
            </a:xfrm>
            <a:grpFill/>
          </p:grpSpPr>
          <p:sp>
            <p:nvSpPr>
              <p:cNvPr id="53" name="Organigramme : Données stockées 52"/>
              <p:cNvSpPr/>
              <p:nvPr/>
            </p:nvSpPr>
            <p:spPr>
              <a:xfrm>
                <a:off x="1785918" y="2742330"/>
                <a:ext cx="5786478" cy="928694"/>
              </a:xfrm>
              <a:prstGeom prst="flowChartOnlineStorage">
                <a:avLst/>
              </a:prstGeom>
              <a:grpFill/>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54" name="Organigramme : Connecteur 53"/>
              <p:cNvSpPr/>
              <p:nvPr/>
            </p:nvSpPr>
            <p:spPr>
              <a:xfrm>
                <a:off x="6929454" y="2786058"/>
                <a:ext cx="1143008" cy="857256"/>
              </a:xfrm>
              <a:prstGeom prst="flowChartConnector">
                <a:avLst/>
              </a:prstGeom>
              <a:grpFill/>
            </p:spPr>
            <p:style>
              <a:lnRef idx="1">
                <a:schemeClr val="accent6"/>
              </a:lnRef>
              <a:fillRef idx="3">
                <a:schemeClr val="accent6"/>
              </a:fillRef>
              <a:effectRef idx="2">
                <a:schemeClr val="accent6"/>
              </a:effectRef>
              <a:fontRef idx="minor">
                <a:schemeClr val="lt1"/>
              </a:fontRef>
            </p:style>
            <p:txBody>
              <a:bodyPr rtlCol="0" anchor="ctr"/>
              <a:lstStyle/>
              <a:p>
                <a:pPr algn="ctr"/>
                <a:endParaRPr lang="fr-FR"/>
              </a:p>
            </p:txBody>
          </p:sp>
        </p:grpSp>
        <p:sp>
          <p:nvSpPr>
            <p:cNvPr id="48" name="ZoneTexte 47"/>
            <p:cNvSpPr txBox="1"/>
            <p:nvPr/>
          </p:nvSpPr>
          <p:spPr>
            <a:xfrm>
              <a:off x="7053444" y="2834129"/>
              <a:ext cx="308483" cy="710037"/>
            </a:xfrm>
            <a:prstGeom prst="rect">
              <a:avLst/>
            </a:prstGeom>
            <a:grpFill/>
          </p:spPr>
          <p:txBody>
            <a:bodyPr wrap="square" rtlCol="0">
              <a:spAutoFit/>
            </a:bodyPr>
            <a:lstStyle/>
            <a:p>
              <a:r>
                <a:rPr lang="ar-DZ" sz="2800" b="1" dirty="0">
                  <a:solidFill>
                    <a:schemeClr val="bg1"/>
                  </a:solidFill>
                </a:rPr>
                <a:t>2</a:t>
              </a:r>
              <a:endParaRPr lang="fr-FR" sz="2800" b="1" dirty="0">
                <a:solidFill>
                  <a:schemeClr val="bg1"/>
                </a:solidFill>
              </a:endParaRPr>
            </a:p>
          </p:txBody>
        </p:sp>
        <p:sp>
          <p:nvSpPr>
            <p:cNvPr id="52" name="ZoneTexte 51"/>
            <p:cNvSpPr txBox="1"/>
            <p:nvPr/>
          </p:nvSpPr>
          <p:spPr>
            <a:xfrm>
              <a:off x="2143108" y="2928934"/>
              <a:ext cx="4214842" cy="542971"/>
            </a:xfrm>
            <a:prstGeom prst="rect">
              <a:avLst/>
            </a:prstGeom>
            <a:grpFill/>
          </p:spPr>
          <p:txBody>
            <a:bodyPr wrap="square" rtlCol="0">
              <a:spAutoFit/>
            </a:bodyPr>
            <a:lstStyle/>
            <a:p>
              <a:pPr algn="ctr"/>
              <a:r>
                <a:rPr lang="ar-DZ" sz="2000" b="1" dirty="0" smtClean="0">
                  <a:solidFill>
                    <a:schemeClr val="bg1"/>
                  </a:solidFill>
                </a:rPr>
                <a:t>عـــــــــــوامل داخلية</a:t>
              </a:r>
              <a:endParaRPr lang="fr-FR" sz="2000" b="1" dirty="0">
                <a:solidFill>
                  <a:schemeClr val="bg1"/>
                </a:solidFill>
                <a:latin typeface="Simplified Arabic" pitchFamily="18" charset="-78"/>
                <a:cs typeface="Simplified Arabic" pitchFamily="18" charset="-78"/>
              </a:endParaRPr>
            </a:p>
          </p:txBody>
        </p:sp>
      </p:grpSp>
      <p:sp>
        <p:nvSpPr>
          <p:cNvPr id="6" name="Flèche vers le bas 5"/>
          <p:cNvSpPr/>
          <p:nvPr/>
        </p:nvSpPr>
        <p:spPr>
          <a:xfrm>
            <a:off x="4865528" y="1997551"/>
            <a:ext cx="865628" cy="245847"/>
          </a:xfrm>
          <a:prstGeom prst="down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US"/>
          </a:p>
        </p:txBody>
      </p:sp>
      <p:sp>
        <p:nvSpPr>
          <p:cNvPr id="59" name="Rectangle 58"/>
          <p:cNvSpPr/>
          <p:nvPr/>
        </p:nvSpPr>
        <p:spPr>
          <a:xfrm>
            <a:off x="7359063" y="3253236"/>
            <a:ext cx="1563184" cy="87543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bg1"/>
                </a:solidFill>
              </a:rPr>
              <a:t>تشريعات حكومية</a:t>
            </a:r>
            <a:endParaRPr lang="en-US" b="1" dirty="0">
              <a:solidFill>
                <a:schemeClr val="bg1"/>
              </a:solidFill>
            </a:endParaRPr>
          </a:p>
        </p:txBody>
      </p:sp>
      <p:sp>
        <p:nvSpPr>
          <p:cNvPr id="60" name="Rectangle 59"/>
          <p:cNvSpPr/>
          <p:nvPr/>
        </p:nvSpPr>
        <p:spPr>
          <a:xfrm>
            <a:off x="4149238" y="3378508"/>
            <a:ext cx="2793029" cy="86451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bg1"/>
                </a:solidFill>
              </a:rPr>
              <a:t>المتعاملون مع الوحدة الاقتصادية</a:t>
            </a:r>
            <a:endParaRPr lang="en-US" b="1" dirty="0">
              <a:solidFill>
                <a:schemeClr val="bg1"/>
              </a:solidFill>
            </a:endParaRPr>
          </a:p>
        </p:txBody>
      </p:sp>
      <p:sp>
        <p:nvSpPr>
          <p:cNvPr id="61" name="Rectangle 60"/>
          <p:cNvSpPr/>
          <p:nvPr/>
        </p:nvSpPr>
        <p:spPr>
          <a:xfrm>
            <a:off x="1936528" y="3236554"/>
            <a:ext cx="2004312" cy="85542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bg1"/>
                </a:solidFill>
              </a:rPr>
              <a:t>تكنولوجيا المعلومات</a:t>
            </a:r>
            <a:endParaRPr lang="en-US" b="1" dirty="0">
              <a:solidFill>
                <a:schemeClr val="bg1"/>
              </a:solidFill>
            </a:endParaRPr>
          </a:p>
        </p:txBody>
      </p:sp>
      <p:cxnSp>
        <p:nvCxnSpPr>
          <p:cNvPr id="5" name="Connecteur droit avec flèche 4"/>
          <p:cNvCxnSpPr>
            <a:stCxn id="51" idx="2"/>
            <a:endCxn id="61" idx="0"/>
          </p:cNvCxnSpPr>
          <p:nvPr/>
        </p:nvCxnSpPr>
        <p:spPr>
          <a:xfrm flipH="1">
            <a:off x="2938684" y="2989437"/>
            <a:ext cx="2607070" cy="24711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5" name="Connecteur droit avec flèche 54"/>
          <p:cNvCxnSpPr>
            <a:stCxn id="51" idx="2"/>
            <a:endCxn id="60" idx="0"/>
          </p:cNvCxnSpPr>
          <p:nvPr/>
        </p:nvCxnSpPr>
        <p:spPr>
          <a:xfrm flipH="1">
            <a:off x="5545753" y="2989437"/>
            <a:ext cx="1" cy="38907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7" name="Connecteur droit avec flèche 56"/>
          <p:cNvCxnSpPr/>
          <p:nvPr/>
        </p:nvCxnSpPr>
        <p:spPr>
          <a:xfrm>
            <a:off x="5467239" y="2989437"/>
            <a:ext cx="2594901" cy="26379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5" name="Rectangle 14"/>
          <p:cNvSpPr/>
          <p:nvPr/>
        </p:nvSpPr>
        <p:spPr>
          <a:xfrm>
            <a:off x="3505343" y="760875"/>
            <a:ext cx="3419526" cy="523220"/>
          </a:xfrm>
          <a:prstGeom prst="rect">
            <a:avLst/>
          </a:prstGeom>
        </p:spPr>
        <p:txBody>
          <a:bodyPr wrap="none">
            <a:spAutoFit/>
          </a:bodyPr>
          <a:lstStyle/>
          <a:p>
            <a:r>
              <a:rPr lang="ar-DZ" sz="2800" b="1" dirty="0" smtClean="0"/>
              <a:t> العوامل </a:t>
            </a:r>
            <a:r>
              <a:rPr lang="ar-DZ" sz="2800" b="1" dirty="0"/>
              <a:t>المؤثرة على النظام</a:t>
            </a:r>
            <a:endParaRPr lang="en-US" sz="2800" dirty="0"/>
          </a:p>
        </p:txBody>
      </p:sp>
      <p:sp>
        <p:nvSpPr>
          <p:cNvPr id="64" name="Rectangle 63"/>
          <p:cNvSpPr/>
          <p:nvPr/>
        </p:nvSpPr>
        <p:spPr>
          <a:xfrm>
            <a:off x="2938684" y="5824456"/>
            <a:ext cx="2004312" cy="85542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bg1"/>
                </a:solidFill>
              </a:rPr>
              <a:t>التنظيم </a:t>
            </a:r>
            <a:endParaRPr lang="en-US" b="1" dirty="0">
              <a:solidFill>
                <a:schemeClr val="bg1"/>
              </a:solidFill>
            </a:endParaRPr>
          </a:p>
        </p:txBody>
      </p:sp>
      <p:sp>
        <p:nvSpPr>
          <p:cNvPr id="65" name="Rectangle 64"/>
          <p:cNvSpPr/>
          <p:nvPr/>
        </p:nvSpPr>
        <p:spPr>
          <a:xfrm>
            <a:off x="7166656" y="5799079"/>
            <a:ext cx="1563184" cy="87543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bg1"/>
                </a:solidFill>
              </a:rPr>
              <a:t>دعم وتأييد الإدارة العليا</a:t>
            </a:r>
            <a:endParaRPr lang="en-US" b="1" dirty="0">
              <a:solidFill>
                <a:schemeClr val="bg1"/>
              </a:solidFill>
            </a:endParaRPr>
          </a:p>
        </p:txBody>
      </p:sp>
      <p:sp>
        <p:nvSpPr>
          <p:cNvPr id="66" name="Rectangle 65"/>
          <p:cNvSpPr/>
          <p:nvPr/>
        </p:nvSpPr>
        <p:spPr>
          <a:xfrm>
            <a:off x="5213445" y="5809996"/>
            <a:ext cx="1735328" cy="86451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bg1"/>
                </a:solidFill>
              </a:rPr>
              <a:t>المسؤولون عن النظام </a:t>
            </a:r>
            <a:endParaRPr lang="en-US" b="1" dirty="0">
              <a:solidFill>
                <a:schemeClr val="bg1"/>
              </a:solidFill>
            </a:endParaRPr>
          </a:p>
        </p:txBody>
      </p:sp>
      <p:sp>
        <p:nvSpPr>
          <p:cNvPr id="67" name="Rectangle 66"/>
          <p:cNvSpPr/>
          <p:nvPr/>
        </p:nvSpPr>
        <p:spPr>
          <a:xfrm>
            <a:off x="799148" y="5824456"/>
            <a:ext cx="2004312" cy="85542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bg1"/>
                </a:solidFill>
              </a:rPr>
              <a:t>المجالات السلوكية للعاملين</a:t>
            </a:r>
            <a:endParaRPr lang="en-US" b="1" dirty="0">
              <a:solidFill>
                <a:schemeClr val="bg1"/>
              </a:solidFill>
            </a:endParaRPr>
          </a:p>
        </p:txBody>
      </p:sp>
      <p:cxnSp>
        <p:nvCxnSpPr>
          <p:cNvPr id="70" name="Connecteur droit avec flèche 69"/>
          <p:cNvCxnSpPr>
            <a:endCxn id="64" idx="0"/>
          </p:cNvCxnSpPr>
          <p:nvPr/>
        </p:nvCxnSpPr>
        <p:spPr>
          <a:xfrm flipH="1">
            <a:off x="3940840" y="5292771"/>
            <a:ext cx="1024014" cy="53168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1" name="Connecteur droit avec flèche 70"/>
          <p:cNvCxnSpPr>
            <a:endCxn id="66" idx="0"/>
          </p:cNvCxnSpPr>
          <p:nvPr/>
        </p:nvCxnSpPr>
        <p:spPr>
          <a:xfrm>
            <a:off x="4942996" y="5325765"/>
            <a:ext cx="1138113" cy="48423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4" name="Connecteur droit avec flèche 73"/>
          <p:cNvCxnSpPr>
            <a:endCxn id="65" idx="0"/>
          </p:cNvCxnSpPr>
          <p:nvPr/>
        </p:nvCxnSpPr>
        <p:spPr>
          <a:xfrm>
            <a:off x="4942996" y="5325765"/>
            <a:ext cx="3005252" cy="47331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81" name="Connecteur droit avec flèche 80"/>
          <p:cNvCxnSpPr/>
          <p:nvPr/>
        </p:nvCxnSpPr>
        <p:spPr>
          <a:xfrm flipH="1">
            <a:off x="1810511" y="5306587"/>
            <a:ext cx="3157454" cy="54448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88" name="Rectangle 87"/>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Tree>
    <p:extLst>
      <p:ext uri="{BB962C8B-B14F-4D97-AF65-F5344CB8AC3E}">
        <p14:creationId xmlns:p14="http://schemas.microsoft.com/office/powerpoint/2010/main" val="13015286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87"/>
                                        </p:tgtEl>
                                        <p:attrNameLst>
                                          <p:attrName>style.visibility</p:attrName>
                                        </p:attrNameLst>
                                      </p:cBhvr>
                                      <p:to>
                                        <p:strVal val="visible"/>
                                      </p:to>
                                    </p:set>
                                    <p:animEffect transition="in" filter="fade">
                                      <p:cBhvr>
                                        <p:cTn id="7" dur="1000"/>
                                        <p:tgtEl>
                                          <p:spTgt spid="87"/>
                                        </p:tgtEl>
                                      </p:cBhvr>
                                    </p:animEffect>
                                    <p:anim calcmode="lin" valueType="num">
                                      <p:cBhvr>
                                        <p:cTn id="8" dur="1000" fill="hold"/>
                                        <p:tgtEl>
                                          <p:spTgt spid="87"/>
                                        </p:tgtEl>
                                        <p:attrNameLst>
                                          <p:attrName>ppt_x</p:attrName>
                                        </p:attrNameLst>
                                      </p:cBhvr>
                                      <p:tavLst>
                                        <p:tav tm="0">
                                          <p:val>
                                            <p:strVal val="#ppt_x"/>
                                          </p:val>
                                        </p:tav>
                                        <p:tav tm="100000">
                                          <p:val>
                                            <p:strVal val="#ppt_x"/>
                                          </p:val>
                                        </p:tav>
                                      </p:tavLst>
                                    </p:anim>
                                    <p:anim calcmode="lin" valueType="num">
                                      <p:cBhvr>
                                        <p:cTn id="9" dur="1000" fill="hold"/>
                                        <p:tgtEl>
                                          <p:spTgt spid="87"/>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8" presetClass="entr" presetSubtype="16" fill="hold" nodeType="afterEffect">
                                  <p:stCondLst>
                                    <p:cond delay="0"/>
                                  </p:stCondLst>
                                  <p:childTnLst>
                                    <p:set>
                                      <p:cBhvr>
                                        <p:cTn id="12" dur="1" fill="hold">
                                          <p:stCondLst>
                                            <p:cond delay="0"/>
                                          </p:stCondLst>
                                        </p:cTn>
                                        <p:tgtEl>
                                          <p:spTgt spid="43"/>
                                        </p:tgtEl>
                                        <p:attrNameLst>
                                          <p:attrName>style.visibility</p:attrName>
                                        </p:attrNameLst>
                                      </p:cBhvr>
                                      <p:to>
                                        <p:strVal val="visible"/>
                                      </p:to>
                                    </p:set>
                                    <p:animEffect transition="in" filter="diamond(in)">
                                      <p:cBhvr>
                                        <p:cTn id="13" dur="2000"/>
                                        <p:tgtEl>
                                          <p:spTgt spid="43"/>
                                        </p:tgtEl>
                                      </p:cBhvr>
                                    </p:animEffect>
                                  </p:childTnLst>
                                </p:cTn>
                              </p:par>
                            </p:childTnLst>
                          </p:cTn>
                        </p:par>
                        <p:par>
                          <p:cTn id="14" fill="hold">
                            <p:stCondLst>
                              <p:cond delay="3000"/>
                            </p:stCondLst>
                            <p:childTnLst>
                              <p:par>
                                <p:cTn id="15" presetID="8" presetClass="entr" presetSubtype="16" fill="hold" nodeType="afterEffect">
                                  <p:stCondLst>
                                    <p:cond delay="250"/>
                                  </p:stCondLst>
                                  <p:childTnLst>
                                    <p:set>
                                      <p:cBhvr>
                                        <p:cTn id="16" dur="1" fill="hold">
                                          <p:stCondLst>
                                            <p:cond delay="0"/>
                                          </p:stCondLst>
                                        </p:cTn>
                                        <p:tgtEl>
                                          <p:spTgt spid="45"/>
                                        </p:tgtEl>
                                        <p:attrNameLst>
                                          <p:attrName>style.visibility</p:attrName>
                                        </p:attrNameLst>
                                      </p:cBhvr>
                                      <p:to>
                                        <p:strVal val="visible"/>
                                      </p:to>
                                    </p:set>
                                    <p:animEffect transition="in" filter="diamond(in)">
                                      <p:cBhvr>
                                        <p:cTn id="17" dur="2000"/>
                                        <p:tgtEl>
                                          <p:spTgt spid="45"/>
                                        </p:tgtEl>
                                      </p:cBhvr>
                                    </p:animEffect>
                                  </p:childTnLst>
                                </p:cTn>
                              </p:par>
                              <p:par>
                                <p:cTn id="18" presetID="42" presetClass="entr" presetSubtype="0" fill="hold" grpId="0" nodeType="withEffect">
                                  <p:stCondLst>
                                    <p:cond delay="25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1000"/>
                                        <p:tgtEl>
                                          <p:spTgt spid="6"/>
                                        </p:tgtEl>
                                      </p:cBhvr>
                                    </p:animEffect>
                                    <p:anim calcmode="lin" valueType="num">
                                      <p:cBhvr>
                                        <p:cTn id="21" dur="1000" fill="hold"/>
                                        <p:tgtEl>
                                          <p:spTgt spid="6"/>
                                        </p:tgtEl>
                                        <p:attrNameLst>
                                          <p:attrName>ppt_x</p:attrName>
                                        </p:attrNameLst>
                                      </p:cBhvr>
                                      <p:tavLst>
                                        <p:tav tm="0">
                                          <p:val>
                                            <p:strVal val="#ppt_x"/>
                                          </p:val>
                                        </p:tav>
                                        <p:tav tm="100000">
                                          <p:val>
                                            <p:strVal val="#ppt_x"/>
                                          </p:val>
                                        </p:tav>
                                      </p:tavLst>
                                    </p:anim>
                                    <p:anim calcmode="lin" valueType="num">
                                      <p:cBhvr>
                                        <p:cTn id="22" dur="1000" fill="hold"/>
                                        <p:tgtEl>
                                          <p:spTgt spid="6"/>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250"/>
                                  </p:stCondLst>
                                  <p:childTnLst>
                                    <p:set>
                                      <p:cBhvr>
                                        <p:cTn id="24" dur="1" fill="hold">
                                          <p:stCondLst>
                                            <p:cond delay="0"/>
                                          </p:stCondLst>
                                        </p:cTn>
                                        <p:tgtEl>
                                          <p:spTgt spid="59"/>
                                        </p:tgtEl>
                                        <p:attrNameLst>
                                          <p:attrName>style.visibility</p:attrName>
                                        </p:attrNameLst>
                                      </p:cBhvr>
                                      <p:to>
                                        <p:strVal val="visible"/>
                                      </p:to>
                                    </p:set>
                                    <p:animEffect transition="in" filter="fade">
                                      <p:cBhvr>
                                        <p:cTn id="25" dur="1000"/>
                                        <p:tgtEl>
                                          <p:spTgt spid="59"/>
                                        </p:tgtEl>
                                      </p:cBhvr>
                                    </p:animEffect>
                                    <p:anim calcmode="lin" valueType="num">
                                      <p:cBhvr>
                                        <p:cTn id="26" dur="1000" fill="hold"/>
                                        <p:tgtEl>
                                          <p:spTgt spid="59"/>
                                        </p:tgtEl>
                                        <p:attrNameLst>
                                          <p:attrName>ppt_x</p:attrName>
                                        </p:attrNameLst>
                                      </p:cBhvr>
                                      <p:tavLst>
                                        <p:tav tm="0">
                                          <p:val>
                                            <p:strVal val="#ppt_x"/>
                                          </p:val>
                                        </p:tav>
                                        <p:tav tm="100000">
                                          <p:val>
                                            <p:strVal val="#ppt_x"/>
                                          </p:val>
                                        </p:tav>
                                      </p:tavLst>
                                    </p:anim>
                                    <p:anim calcmode="lin" valueType="num">
                                      <p:cBhvr>
                                        <p:cTn id="27" dur="1000" fill="hold"/>
                                        <p:tgtEl>
                                          <p:spTgt spid="59"/>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250"/>
                                  </p:stCondLst>
                                  <p:childTnLst>
                                    <p:set>
                                      <p:cBhvr>
                                        <p:cTn id="29" dur="1" fill="hold">
                                          <p:stCondLst>
                                            <p:cond delay="0"/>
                                          </p:stCondLst>
                                        </p:cTn>
                                        <p:tgtEl>
                                          <p:spTgt spid="60"/>
                                        </p:tgtEl>
                                        <p:attrNameLst>
                                          <p:attrName>style.visibility</p:attrName>
                                        </p:attrNameLst>
                                      </p:cBhvr>
                                      <p:to>
                                        <p:strVal val="visible"/>
                                      </p:to>
                                    </p:set>
                                    <p:animEffect transition="in" filter="fade">
                                      <p:cBhvr>
                                        <p:cTn id="30" dur="1000"/>
                                        <p:tgtEl>
                                          <p:spTgt spid="60"/>
                                        </p:tgtEl>
                                      </p:cBhvr>
                                    </p:animEffect>
                                    <p:anim calcmode="lin" valueType="num">
                                      <p:cBhvr>
                                        <p:cTn id="31" dur="1000" fill="hold"/>
                                        <p:tgtEl>
                                          <p:spTgt spid="60"/>
                                        </p:tgtEl>
                                        <p:attrNameLst>
                                          <p:attrName>ppt_x</p:attrName>
                                        </p:attrNameLst>
                                      </p:cBhvr>
                                      <p:tavLst>
                                        <p:tav tm="0">
                                          <p:val>
                                            <p:strVal val="#ppt_x"/>
                                          </p:val>
                                        </p:tav>
                                        <p:tav tm="100000">
                                          <p:val>
                                            <p:strVal val="#ppt_x"/>
                                          </p:val>
                                        </p:tav>
                                      </p:tavLst>
                                    </p:anim>
                                    <p:anim calcmode="lin" valueType="num">
                                      <p:cBhvr>
                                        <p:cTn id="32" dur="1000" fill="hold"/>
                                        <p:tgtEl>
                                          <p:spTgt spid="60"/>
                                        </p:tgtEl>
                                        <p:attrNameLst>
                                          <p:attrName>ppt_y</p:attrName>
                                        </p:attrNameLst>
                                      </p:cBhvr>
                                      <p:tavLst>
                                        <p:tav tm="0">
                                          <p:val>
                                            <p:strVal val="#ppt_y+.1"/>
                                          </p:val>
                                        </p:tav>
                                        <p:tav tm="100000">
                                          <p:val>
                                            <p:strVal val="#ppt_y"/>
                                          </p:val>
                                        </p:tav>
                                      </p:tavLst>
                                    </p:anim>
                                  </p:childTnLst>
                                </p:cTn>
                              </p:par>
                              <p:par>
                                <p:cTn id="33" presetID="42" presetClass="entr" presetSubtype="0" fill="hold" grpId="0" nodeType="withEffect">
                                  <p:stCondLst>
                                    <p:cond delay="250"/>
                                  </p:stCondLst>
                                  <p:childTnLst>
                                    <p:set>
                                      <p:cBhvr>
                                        <p:cTn id="34" dur="1" fill="hold">
                                          <p:stCondLst>
                                            <p:cond delay="0"/>
                                          </p:stCondLst>
                                        </p:cTn>
                                        <p:tgtEl>
                                          <p:spTgt spid="61"/>
                                        </p:tgtEl>
                                        <p:attrNameLst>
                                          <p:attrName>style.visibility</p:attrName>
                                        </p:attrNameLst>
                                      </p:cBhvr>
                                      <p:to>
                                        <p:strVal val="visible"/>
                                      </p:to>
                                    </p:set>
                                    <p:animEffect transition="in" filter="fade">
                                      <p:cBhvr>
                                        <p:cTn id="35" dur="1000"/>
                                        <p:tgtEl>
                                          <p:spTgt spid="61"/>
                                        </p:tgtEl>
                                      </p:cBhvr>
                                    </p:animEffect>
                                    <p:anim calcmode="lin" valueType="num">
                                      <p:cBhvr>
                                        <p:cTn id="36" dur="1000" fill="hold"/>
                                        <p:tgtEl>
                                          <p:spTgt spid="61"/>
                                        </p:tgtEl>
                                        <p:attrNameLst>
                                          <p:attrName>ppt_x</p:attrName>
                                        </p:attrNameLst>
                                      </p:cBhvr>
                                      <p:tavLst>
                                        <p:tav tm="0">
                                          <p:val>
                                            <p:strVal val="#ppt_x"/>
                                          </p:val>
                                        </p:tav>
                                        <p:tav tm="100000">
                                          <p:val>
                                            <p:strVal val="#ppt_x"/>
                                          </p:val>
                                        </p:tav>
                                      </p:tavLst>
                                    </p:anim>
                                    <p:anim calcmode="lin" valueType="num">
                                      <p:cBhvr>
                                        <p:cTn id="37" dur="1000" fill="hold"/>
                                        <p:tgtEl>
                                          <p:spTgt spid="61"/>
                                        </p:tgtEl>
                                        <p:attrNameLst>
                                          <p:attrName>ppt_y</p:attrName>
                                        </p:attrNameLst>
                                      </p:cBhvr>
                                      <p:tavLst>
                                        <p:tav tm="0">
                                          <p:val>
                                            <p:strVal val="#ppt_y+.1"/>
                                          </p:val>
                                        </p:tav>
                                        <p:tav tm="100000">
                                          <p:val>
                                            <p:strVal val="#ppt_y"/>
                                          </p:val>
                                        </p:tav>
                                      </p:tavLst>
                                    </p:anim>
                                  </p:childTnLst>
                                </p:cTn>
                              </p:par>
                            </p:childTnLst>
                          </p:cTn>
                        </p:par>
                        <p:par>
                          <p:cTn id="38" fill="hold">
                            <p:stCondLst>
                              <p:cond delay="5250"/>
                            </p:stCondLst>
                            <p:childTnLst>
                              <p:par>
                                <p:cTn id="39" presetID="1" presetClass="entr" presetSubtype="0" fill="hold" nodeType="afterEffect">
                                  <p:stCondLst>
                                    <p:cond delay="0"/>
                                  </p:stCondLst>
                                  <p:childTnLst>
                                    <p:set>
                                      <p:cBhvr>
                                        <p:cTn id="40" dur="1" fill="hold">
                                          <p:stCondLst>
                                            <p:cond delay="249"/>
                                          </p:stCondLst>
                                        </p:cTn>
                                        <p:tgtEl>
                                          <p:spTgt spid="57"/>
                                        </p:tgtEl>
                                        <p:attrNameLst>
                                          <p:attrName>style.visibility</p:attrName>
                                        </p:attrNameLst>
                                      </p:cBhvr>
                                      <p:to>
                                        <p:strVal val="visible"/>
                                      </p:to>
                                    </p:set>
                                  </p:childTnLst>
                                </p:cTn>
                              </p:par>
                            </p:childTnLst>
                          </p:cTn>
                        </p:par>
                        <p:par>
                          <p:cTn id="41" fill="hold">
                            <p:stCondLst>
                              <p:cond delay="5500"/>
                            </p:stCondLst>
                            <p:childTnLst>
                              <p:par>
                                <p:cTn id="42" presetID="1" presetClass="entr" presetSubtype="0" fill="hold" nodeType="afterEffect">
                                  <p:stCondLst>
                                    <p:cond delay="0"/>
                                  </p:stCondLst>
                                  <p:childTnLst>
                                    <p:set>
                                      <p:cBhvr>
                                        <p:cTn id="43" dur="1" fill="hold">
                                          <p:stCondLst>
                                            <p:cond delay="249"/>
                                          </p:stCondLst>
                                        </p:cTn>
                                        <p:tgtEl>
                                          <p:spTgt spid="55"/>
                                        </p:tgtEl>
                                        <p:attrNameLst>
                                          <p:attrName>style.visibility</p:attrName>
                                        </p:attrNameLst>
                                      </p:cBhvr>
                                      <p:to>
                                        <p:strVal val="visible"/>
                                      </p:to>
                                    </p:set>
                                  </p:childTnLst>
                                </p:cTn>
                              </p:par>
                            </p:childTnLst>
                          </p:cTn>
                        </p:par>
                        <p:par>
                          <p:cTn id="44" fill="hold">
                            <p:stCondLst>
                              <p:cond delay="5750"/>
                            </p:stCondLst>
                            <p:childTnLst>
                              <p:par>
                                <p:cTn id="45" presetID="1" presetClass="entr" presetSubtype="0" fill="hold" nodeType="afterEffect">
                                  <p:stCondLst>
                                    <p:cond delay="0"/>
                                  </p:stCondLst>
                                  <p:childTnLst>
                                    <p:set>
                                      <p:cBhvr>
                                        <p:cTn id="46" dur="1" fill="hold">
                                          <p:stCondLst>
                                            <p:cond delay="249"/>
                                          </p:stCondLst>
                                        </p:cTn>
                                        <p:tgtEl>
                                          <p:spTgt spid="5"/>
                                        </p:tgtEl>
                                        <p:attrNameLst>
                                          <p:attrName>style.visibility</p:attrName>
                                        </p:attrNameLst>
                                      </p:cBhvr>
                                      <p:to>
                                        <p:strVal val="visible"/>
                                      </p:to>
                                    </p:set>
                                  </p:childTnLst>
                                </p:cTn>
                              </p:par>
                              <p:par>
                                <p:cTn id="47" presetID="42" presetClass="entr" presetSubtype="0" fill="hold" grpId="0" nodeType="withEffect">
                                  <p:stCondLst>
                                    <p:cond delay="250"/>
                                  </p:stCondLst>
                                  <p:childTnLst>
                                    <p:set>
                                      <p:cBhvr>
                                        <p:cTn id="48" dur="1" fill="hold">
                                          <p:stCondLst>
                                            <p:cond delay="0"/>
                                          </p:stCondLst>
                                        </p:cTn>
                                        <p:tgtEl>
                                          <p:spTgt spid="64"/>
                                        </p:tgtEl>
                                        <p:attrNameLst>
                                          <p:attrName>style.visibility</p:attrName>
                                        </p:attrNameLst>
                                      </p:cBhvr>
                                      <p:to>
                                        <p:strVal val="visible"/>
                                      </p:to>
                                    </p:set>
                                    <p:animEffect transition="in" filter="fade">
                                      <p:cBhvr>
                                        <p:cTn id="49" dur="1000"/>
                                        <p:tgtEl>
                                          <p:spTgt spid="64"/>
                                        </p:tgtEl>
                                      </p:cBhvr>
                                    </p:animEffect>
                                    <p:anim calcmode="lin" valueType="num">
                                      <p:cBhvr>
                                        <p:cTn id="50" dur="1000" fill="hold"/>
                                        <p:tgtEl>
                                          <p:spTgt spid="64"/>
                                        </p:tgtEl>
                                        <p:attrNameLst>
                                          <p:attrName>ppt_x</p:attrName>
                                        </p:attrNameLst>
                                      </p:cBhvr>
                                      <p:tavLst>
                                        <p:tav tm="0">
                                          <p:val>
                                            <p:strVal val="#ppt_x"/>
                                          </p:val>
                                        </p:tav>
                                        <p:tav tm="100000">
                                          <p:val>
                                            <p:strVal val="#ppt_x"/>
                                          </p:val>
                                        </p:tav>
                                      </p:tavLst>
                                    </p:anim>
                                    <p:anim calcmode="lin" valueType="num">
                                      <p:cBhvr>
                                        <p:cTn id="51" dur="1000" fill="hold"/>
                                        <p:tgtEl>
                                          <p:spTgt spid="64"/>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250"/>
                                  </p:stCondLst>
                                  <p:childTnLst>
                                    <p:set>
                                      <p:cBhvr>
                                        <p:cTn id="53" dur="1" fill="hold">
                                          <p:stCondLst>
                                            <p:cond delay="0"/>
                                          </p:stCondLst>
                                        </p:cTn>
                                        <p:tgtEl>
                                          <p:spTgt spid="65"/>
                                        </p:tgtEl>
                                        <p:attrNameLst>
                                          <p:attrName>style.visibility</p:attrName>
                                        </p:attrNameLst>
                                      </p:cBhvr>
                                      <p:to>
                                        <p:strVal val="visible"/>
                                      </p:to>
                                    </p:set>
                                    <p:animEffect transition="in" filter="fade">
                                      <p:cBhvr>
                                        <p:cTn id="54" dur="1000"/>
                                        <p:tgtEl>
                                          <p:spTgt spid="65"/>
                                        </p:tgtEl>
                                      </p:cBhvr>
                                    </p:animEffect>
                                    <p:anim calcmode="lin" valueType="num">
                                      <p:cBhvr>
                                        <p:cTn id="55" dur="1000" fill="hold"/>
                                        <p:tgtEl>
                                          <p:spTgt spid="65"/>
                                        </p:tgtEl>
                                        <p:attrNameLst>
                                          <p:attrName>ppt_x</p:attrName>
                                        </p:attrNameLst>
                                      </p:cBhvr>
                                      <p:tavLst>
                                        <p:tav tm="0">
                                          <p:val>
                                            <p:strVal val="#ppt_x"/>
                                          </p:val>
                                        </p:tav>
                                        <p:tav tm="100000">
                                          <p:val>
                                            <p:strVal val="#ppt_x"/>
                                          </p:val>
                                        </p:tav>
                                      </p:tavLst>
                                    </p:anim>
                                    <p:anim calcmode="lin" valueType="num">
                                      <p:cBhvr>
                                        <p:cTn id="56" dur="1000" fill="hold"/>
                                        <p:tgtEl>
                                          <p:spTgt spid="65"/>
                                        </p:tgtEl>
                                        <p:attrNameLst>
                                          <p:attrName>ppt_y</p:attrName>
                                        </p:attrNameLst>
                                      </p:cBhvr>
                                      <p:tavLst>
                                        <p:tav tm="0">
                                          <p:val>
                                            <p:strVal val="#ppt_y+.1"/>
                                          </p:val>
                                        </p:tav>
                                        <p:tav tm="100000">
                                          <p:val>
                                            <p:strVal val="#ppt_y"/>
                                          </p:val>
                                        </p:tav>
                                      </p:tavLst>
                                    </p:anim>
                                  </p:childTnLst>
                                </p:cTn>
                              </p:par>
                              <p:par>
                                <p:cTn id="57" presetID="42" presetClass="entr" presetSubtype="0" fill="hold" grpId="0" nodeType="withEffect">
                                  <p:stCondLst>
                                    <p:cond delay="250"/>
                                  </p:stCondLst>
                                  <p:childTnLst>
                                    <p:set>
                                      <p:cBhvr>
                                        <p:cTn id="58" dur="1" fill="hold">
                                          <p:stCondLst>
                                            <p:cond delay="0"/>
                                          </p:stCondLst>
                                        </p:cTn>
                                        <p:tgtEl>
                                          <p:spTgt spid="66"/>
                                        </p:tgtEl>
                                        <p:attrNameLst>
                                          <p:attrName>style.visibility</p:attrName>
                                        </p:attrNameLst>
                                      </p:cBhvr>
                                      <p:to>
                                        <p:strVal val="visible"/>
                                      </p:to>
                                    </p:set>
                                    <p:animEffect transition="in" filter="fade">
                                      <p:cBhvr>
                                        <p:cTn id="59" dur="1000"/>
                                        <p:tgtEl>
                                          <p:spTgt spid="66"/>
                                        </p:tgtEl>
                                      </p:cBhvr>
                                    </p:animEffect>
                                    <p:anim calcmode="lin" valueType="num">
                                      <p:cBhvr>
                                        <p:cTn id="60" dur="1000" fill="hold"/>
                                        <p:tgtEl>
                                          <p:spTgt spid="66"/>
                                        </p:tgtEl>
                                        <p:attrNameLst>
                                          <p:attrName>ppt_x</p:attrName>
                                        </p:attrNameLst>
                                      </p:cBhvr>
                                      <p:tavLst>
                                        <p:tav tm="0">
                                          <p:val>
                                            <p:strVal val="#ppt_x"/>
                                          </p:val>
                                        </p:tav>
                                        <p:tav tm="100000">
                                          <p:val>
                                            <p:strVal val="#ppt_x"/>
                                          </p:val>
                                        </p:tav>
                                      </p:tavLst>
                                    </p:anim>
                                    <p:anim calcmode="lin" valueType="num">
                                      <p:cBhvr>
                                        <p:cTn id="61" dur="1000" fill="hold"/>
                                        <p:tgtEl>
                                          <p:spTgt spid="66"/>
                                        </p:tgtEl>
                                        <p:attrNameLst>
                                          <p:attrName>ppt_y</p:attrName>
                                        </p:attrNameLst>
                                      </p:cBhvr>
                                      <p:tavLst>
                                        <p:tav tm="0">
                                          <p:val>
                                            <p:strVal val="#ppt_y+.1"/>
                                          </p:val>
                                        </p:tav>
                                        <p:tav tm="100000">
                                          <p:val>
                                            <p:strVal val="#ppt_y"/>
                                          </p:val>
                                        </p:tav>
                                      </p:tavLst>
                                    </p:anim>
                                  </p:childTnLst>
                                </p:cTn>
                              </p:par>
                              <p:par>
                                <p:cTn id="62" presetID="42" presetClass="entr" presetSubtype="0" fill="hold" grpId="0" nodeType="withEffect">
                                  <p:stCondLst>
                                    <p:cond delay="250"/>
                                  </p:stCondLst>
                                  <p:childTnLst>
                                    <p:set>
                                      <p:cBhvr>
                                        <p:cTn id="63" dur="1" fill="hold">
                                          <p:stCondLst>
                                            <p:cond delay="0"/>
                                          </p:stCondLst>
                                        </p:cTn>
                                        <p:tgtEl>
                                          <p:spTgt spid="67"/>
                                        </p:tgtEl>
                                        <p:attrNameLst>
                                          <p:attrName>style.visibility</p:attrName>
                                        </p:attrNameLst>
                                      </p:cBhvr>
                                      <p:to>
                                        <p:strVal val="visible"/>
                                      </p:to>
                                    </p:set>
                                    <p:animEffect transition="in" filter="fade">
                                      <p:cBhvr>
                                        <p:cTn id="64" dur="1000"/>
                                        <p:tgtEl>
                                          <p:spTgt spid="67"/>
                                        </p:tgtEl>
                                      </p:cBhvr>
                                    </p:animEffect>
                                    <p:anim calcmode="lin" valueType="num">
                                      <p:cBhvr>
                                        <p:cTn id="65" dur="1000" fill="hold"/>
                                        <p:tgtEl>
                                          <p:spTgt spid="67"/>
                                        </p:tgtEl>
                                        <p:attrNameLst>
                                          <p:attrName>ppt_x</p:attrName>
                                        </p:attrNameLst>
                                      </p:cBhvr>
                                      <p:tavLst>
                                        <p:tav tm="0">
                                          <p:val>
                                            <p:strVal val="#ppt_x"/>
                                          </p:val>
                                        </p:tav>
                                        <p:tav tm="100000">
                                          <p:val>
                                            <p:strVal val="#ppt_x"/>
                                          </p:val>
                                        </p:tav>
                                      </p:tavLst>
                                    </p:anim>
                                    <p:anim calcmode="lin" valueType="num">
                                      <p:cBhvr>
                                        <p:cTn id="66" dur="1000" fill="hold"/>
                                        <p:tgtEl>
                                          <p:spTgt spid="67"/>
                                        </p:tgtEl>
                                        <p:attrNameLst>
                                          <p:attrName>ppt_y</p:attrName>
                                        </p:attrNameLst>
                                      </p:cBhvr>
                                      <p:tavLst>
                                        <p:tav tm="0">
                                          <p:val>
                                            <p:strVal val="#ppt_y+.1"/>
                                          </p:val>
                                        </p:tav>
                                        <p:tav tm="100000">
                                          <p:val>
                                            <p:strVal val="#ppt_y"/>
                                          </p:val>
                                        </p:tav>
                                      </p:tavLst>
                                    </p:anim>
                                  </p:childTnLst>
                                </p:cTn>
                              </p:par>
                            </p:childTnLst>
                          </p:cTn>
                        </p:par>
                        <p:par>
                          <p:cTn id="67" fill="hold">
                            <p:stCondLst>
                              <p:cond delay="7000"/>
                            </p:stCondLst>
                            <p:childTnLst>
                              <p:par>
                                <p:cTn id="68" presetID="42" presetClass="entr" presetSubtype="0" fill="hold" nodeType="afterEffect">
                                  <p:stCondLst>
                                    <p:cond delay="250"/>
                                  </p:stCondLst>
                                  <p:childTnLst>
                                    <p:set>
                                      <p:cBhvr>
                                        <p:cTn id="69" dur="1" fill="hold">
                                          <p:stCondLst>
                                            <p:cond delay="0"/>
                                          </p:stCondLst>
                                        </p:cTn>
                                        <p:tgtEl>
                                          <p:spTgt spid="74"/>
                                        </p:tgtEl>
                                        <p:attrNameLst>
                                          <p:attrName>style.visibility</p:attrName>
                                        </p:attrNameLst>
                                      </p:cBhvr>
                                      <p:to>
                                        <p:strVal val="visible"/>
                                      </p:to>
                                    </p:set>
                                    <p:animEffect transition="in" filter="fade">
                                      <p:cBhvr>
                                        <p:cTn id="70" dur="750"/>
                                        <p:tgtEl>
                                          <p:spTgt spid="74"/>
                                        </p:tgtEl>
                                      </p:cBhvr>
                                    </p:animEffect>
                                    <p:anim calcmode="lin" valueType="num">
                                      <p:cBhvr>
                                        <p:cTn id="71" dur="750" fill="hold"/>
                                        <p:tgtEl>
                                          <p:spTgt spid="74"/>
                                        </p:tgtEl>
                                        <p:attrNameLst>
                                          <p:attrName>ppt_x</p:attrName>
                                        </p:attrNameLst>
                                      </p:cBhvr>
                                      <p:tavLst>
                                        <p:tav tm="0">
                                          <p:val>
                                            <p:strVal val="#ppt_x"/>
                                          </p:val>
                                        </p:tav>
                                        <p:tav tm="100000">
                                          <p:val>
                                            <p:strVal val="#ppt_x"/>
                                          </p:val>
                                        </p:tav>
                                      </p:tavLst>
                                    </p:anim>
                                    <p:anim calcmode="lin" valueType="num">
                                      <p:cBhvr>
                                        <p:cTn id="72" dur="750" fill="hold"/>
                                        <p:tgtEl>
                                          <p:spTgt spid="74"/>
                                        </p:tgtEl>
                                        <p:attrNameLst>
                                          <p:attrName>ppt_y</p:attrName>
                                        </p:attrNameLst>
                                      </p:cBhvr>
                                      <p:tavLst>
                                        <p:tav tm="0">
                                          <p:val>
                                            <p:strVal val="#ppt_y+.1"/>
                                          </p:val>
                                        </p:tav>
                                        <p:tav tm="100000">
                                          <p:val>
                                            <p:strVal val="#ppt_y"/>
                                          </p:val>
                                        </p:tav>
                                      </p:tavLst>
                                    </p:anim>
                                  </p:childTnLst>
                                </p:cTn>
                              </p:par>
                            </p:childTnLst>
                          </p:cTn>
                        </p:par>
                        <p:par>
                          <p:cTn id="73" fill="hold">
                            <p:stCondLst>
                              <p:cond delay="8000"/>
                            </p:stCondLst>
                            <p:childTnLst>
                              <p:par>
                                <p:cTn id="74" presetID="42" presetClass="entr" presetSubtype="0" fill="hold" nodeType="afterEffect">
                                  <p:stCondLst>
                                    <p:cond delay="250"/>
                                  </p:stCondLst>
                                  <p:childTnLst>
                                    <p:set>
                                      <p:cBhvr>
                                        <p:cTn id="75" dur="1" fill="hold">
                                          <p:stCondLst>
                                            <p:cond delay="0"/>
                                          </p:stCondLst>
                                        </p:cTn>
                                        <p:tgtEl>
                                          <p:spTgt spid="71"/>
                                        </p:tgtEl>
                                        <p:attrNameLst>
                                          <p:attrName>style.visibility</p:attrName>
                                        </p:attrNameLst>
                                      </p:cBhvr>
                                      <p:to>
                                        <p:strVal val="visible"/>
                                      </p:to>
                                    </p:set>
                                    <p:animEffect transition="in" filter="fade">
                                      <p:cBhvr>
                                        <p:cTn id="76" dur="750"/>
                                        <p:tgtEl>
                                          <p:spTgt spid="71"/>
                                        </p:tgtEl>
                                      </p:cBhvr>
                                    </p:animEffect>
                                    <p:anim calcmode="lin" valueType="num">
                                      <p:cBhvr>
                                        <p:cTn id="77" dur="750" fill="hold"/>
                                        <p:tgtEl>
                                          <p:spTgt spid="71"/>
                                        </p:tgtEl>
                                        <p:attrNameLst>
                                          <p:attrName>ppt_x</p:attrName>
                                        </p:attrNameLst>
                                      </p:cBhvr>
                                      <p:tavLst>
                                        <p:tav tm="0">
                                          <p:val>
                                            <p:strVal val="#ppt_x"/>
                                          </p:val>
                                        </p:tav>
                                        <p:tav tm="100000">
                                          <p:val>
                                            <p:strVal val="#ppt_x"/>
                                          </p:val>
                                        </p:tav>
                                      </p:tavLst>
                                    </p:anim>
                                    <p:anim calcmode="lin" valueType="num">
                                      <p:cBhvr>
                                        <p:cTn id="78" dur="750" fill="hold"/>
                                        <p:tgtEl>
                                          <p:spTgt spid="71"/>
                                        </p:tgtEl>
                                        <p:attrNameLst>
                                          <p:attrName>ppt_y</p:attrName>
                                        </p:attrNameLst>
                                      </p:cBhvr>
                                      <p:tavLst>
                                        <p:tav tm="0">
                                          <p:val>
                                            <p:strVal val="#ppt_y+.1"/>
                                          </p:val>
                                        </p:tav>
                                        <p:tav tm="100000">
                                          <p:val>
                                            <p:strVal val="#ppt_y"/>
                                          </p:val>
                                        </p:tav>
                                      </p:tavLst>
                                    </p:anim>
                                  </p:childTnLst>
                                </p:cTn>
                              </p:par>
                            </p:childTnLst>
                          </p:cTn>
                        </p:par>
                        <p:par>
                          <p:cTn id="79" fill="hold">
                            <p:stCondLst>
                              <p:cond delay="9000"/>
                            </p:stCondLst>
                            <p:childTnLst>
                              <p:par>
                                <p:cTn id="80" presetID="42" presetClass="entr" presetSubtype="0" fill="hold" nodeType="afterEffect">
                                  <p:stCondLst>
                                    <p:cond delay="250"/>
                                  </p:stCondLst>
                                  <p:childTnLst>
                                    <p:set>
                                      <p:cBhvr>
                                        <p:cTn id="81" dur="1" fill="hold">
                                          <p:stCondLst>
                                            <p:cond delay="0"/>
                                          </p:stCondLst>
                                        </p:cTn>
                                        <p:tgtEl>
                                          <p:spTgt spid="70"/>
                                        </p:tgtEl>
                                        <p:attrNameLst>
                                          <p:attrName>style.visibility</p:attrName>
                                        </p:attrNameLst>
                                      </p:cBhvr>
                                      <p:to>
                                        <p:strVal val="visible"/>
                                      </p:to>
                                    </p:set>
                                    <p:animEffect transition="in" filter="fade">
                                      <p:cBhvr>
                                        <p:cTn id="82" dur="750"/>
                                        <p:tgtEl>
                                          <p:spTgt spid="70"/>
                                        </p:tgtEl>
                                      </p:cBhvr>
                                    </p:animEffect>
                                    <p:anim calcmode="lin" valueType="num">
                                      <p:cBhvr>
                                        <p:cTn id="83" dur="750" fill="hold"/>
                                        <p:tgtEl>
                                          <p:spTgt spid="70"/>
                                        </p:tgtEl>
                                        <p:attrNameLst>
                                          <p:attrName>ppt_x</p:attrName>
                                        </p:attrNameLst>
                                      </p:cBhvr>
                                      <p:tavLst>
                                        <p:tav tm="0">
                                          <p:val>
                                            <p:strVal val="#ppt_x"/>
                                          </p:val>
                                        </p:tav>
                                        <p:tav tm="100000">
                                          <p:val>
                                            <p:strVal val="#ppt_x"/>
                                          </p:val>
                                        </p:tav>
                                      </p:tavLst>
                                    </p:anim>
                                    <p:anim calcmode="lin" valueType="num">
                                      <p:cBhvr>
                                        <p:cTn id="84" dur="750" fill="hold"/>
                                        <p:tgtEl>
                                          <p:spTgt spid="70"/>
                                        </p:tgtEl>
                                        <p:attrNameLst>
                                          <p:attrName>ppt_y</p:attrName>
                                        </p:attrNameLst>
                                      </p:cBhvr>
                                      <p:tavLst>
                                        <p:tav tm="0">
                                          <p:val>
                                            <p:strVal val="#ppt_y+.1"/>
                                          </p:val>
                                        </p:tav>
                                        <p:tav tm="100000">
                                          <p:val>
                                            <p:strVal val="#ppt_y"/>
                                          </p:val>
                                        </p:tav>
                                      </p:tavLst>
                                    </p:anim>
                                  </p:childTnLst>
                                </p:cTn>
                              </p:par>
                            </p:childTnLst>
                          </p:cTn>
                        </p:par>
                        <p:par>
                          <p:cTn id="85" fill="hold">
                            <p:stCondLst>
                              <p:cond delay="10000"/>
                            </p:stCondLst>
                            <p:childTnLst>
                              <p:par>
                                <p:cTn id="86" presetID="42" presetClass="entr" presetSubtype="0" fill="hold" nodeType="afterEffect">
                                  <p:stCondLst>
                                    <p:cond delay="250"/>
                                  </p:stCondLst>
                                  <p:childTnLst>
                                    <p:set>
                                      <p:cBhvr>
                                        <p:cTn id="87" dur="1" fill="hold">
                                          <p:stCondLst>
                                            <p:cond delay="0"/>
                                          </p:stCondLst>
                                        </p:cTn>
                                        <p:tgtEl>
                                          <p:spTgt spid="81"/>
                                        </p:tgtEl>
                                        <p:attrNameLst>
                                          <p:attrName>style.visibility</p:attrName>
                                        </p:attrNameLst>
                                      </p:cBhvr>
                                      <p:to>
                                        <p:strVal val="visible"/>
                                      </p:to>
                                    </p:set>
                                    <p:animEffect transition="in" filter="fade">
                                      <p:cBhvr>
                                        <p:cTn id="88" dur="750"/>
                                        <p:tgtEl>
                                          <p:spTgt spid="81"/>
                                        </p:tgtEl>
                                      </p:cBhvr>
                                    </p:animEffect>
                                    <p:anim calcmode="lin" valueType="num">
                                      <p:cBhvr>
                                        <p:cTn id="89" dur="750" fill="hold"/>
                                        <p:tgtEl>
                                          <p:spTgt spid="81"/>
                                        </p:tgtEl>
                                        <p:attrNameLst>
                                          <p:attrName>ppt_x</p:attrName>
                                        </p:attrNameLst>
                                      </p:cBhvr>
                                      <p:tavLst>
                                        <p:tav tm="0">
                                          <p:val>
                                            <p:strVal val="#ppt_x"/>
                                          </p:val>
                                        </p:tav>
                                        <p:tav tm="100000">
                                          <p:val>
                                            <p:strVal val="#ppt_x"/>
                                          </p:val>
                                        </p:tav>
                                      </p:tavLst>
                                    </p:anim>
                                    <p:anim calcmode="lin" valueType="num">
                                      <p:cBhvr>
                                        <p:cTn id="90" dur="750" fill="hold"/>
                                        <p:tgtEl>
                                          <p:spTgt spid="81"/>
                                        </p:tgtEl>
                                        <p:attrNameLst>
                                          <p:attrName>ppt_y</p:attrName>
                                        </p:attrNameLst>
                                      </p:cBhvr>
                                      <p:tavLst>
                                        <p:tav tm="0">
                                          <p:val>
                                            <p:strVal val="#ppt_y+.1"/>
                                          </p:val>
                                        </p:tav>
                                        <p:tav tm="100000">
                                          <p:val>
                                            <p:strVal val="#ppt_y"/>
                                          </p:val>
                                        </p:tav>
                                      </p:tavLst>
                                    </p:anim>
                                  </p:childTnLst>
                                </p:cTn>
                              </p:par>
                              <p:par>
                                <p:cTn id="91" presetID="16" presetClass="entr" presetSubtype="21" fill="hold" grpId="0" nodeType="withEffect">
                                  <p:stCondLst>
                                    <p:cond delay="250"/>
                                  </p:stCondLst>
                                  <p:childTnLst>
                                    <p:set>
                                      <p:cBhvr>
                                        <p:cTn id="92" dur="1" fill="hold">
                                          <p:stCondLst>
                                            <p:cond delay="0"/>
                                          </p:stCondLst>
                                        </p:cTn>
                                        <p:tgtEl>
                                          <p:spTgt spid="88"/>
                                        </p:tgtEl>
                                        <p:attrNameLst>
                                          <p:attrName>style.visibility</p:attrName>
                                        </p:attrNameLst>
                                      </p:cBhvr>
                                      <p:to>
                                        <p:strVal val="visible"/>
                                      </p:to>
                                    </p:set>
                                    <p:animEffect transition="in" filter="barn(inVertical)">
                                      <p:cBhvr>
                                        <p:cTn id="93" dur="500"/>
                                        <p:tgtEl>
                                          <p:spTgt spid="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 grpId="0" animBg="1"/>
      <p:bldP spid="6" grpId="0" animBg="1"/>
      <p:bldP spid="59" grpId="0" animBg="1"/>
      <p:bldP spid="60" grpId="0" animBg="1"/>
      <p:bldP spid="61" grpId="0" animBg="1"/>
      <p:bldP spid="64" grpId="0" animBg="1"/>
      <p:bldP spid="65" grpId="0" animBg="1"/>
      <p:bldP spid="66" grpId="0" animBg="1"/>
      <p:bldP spid="67" grpId="0" animBg="1"/>
      <p:bldP spid="8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1524000" y="3643315"/>
            <a:ext cx="9144000" cy="1553777"/>
          </a:xfrm>
          <a:prstGeom prst="rect">
            <a:avLst/>
          </a:prstGeom>
          <a:gradFill>
            <a:gsLst>
              <a:gs pos="35000">
                <a:schemeClr val="bg1">
                  <a:lumMod val="65000"/>
                </a:schemeClr>
              </a:gs>
              <a:gs pos="100000">
                <a:schemeClr val="bg1">
                  <a:lumMod val="85000"/>
                  <a:shade val="67500"/>
                  <a:satMod val="115000"/>
                  <a:alpha val="0"/>
                </a:schemeClr>
              </a:gs>
              <a:gs pos="100000">
                <a:schemeClr val="bg1">
                  <a:lumMod val="85000"/>
                  <a:shade val="100000"/>
                  <a:satMod val="1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pic>
        <p:nvPicPr>
          <p:cNvPr id="1027" name="Picture 3"/>
          <p:cNvPicPr>
            <a:picLocks noChangeAspect="1" noChangeArrowheads="1"/>
          </p:cNvPicPr>
          <p:nvPr/>
        </p:nvPicPr>
        <p:blipFill>
          <a:blip r:embed="rId2" cstate="print">
            <a:clrChange>
              <a:clrFrom>
                <a:srgbClr val="FFFFFF"/>
              </a:clrFrom>
              <a:clrTo>
                <a:srgbClr val="FFFFFF">
                  <a:alpha val="0"/>
                </a:srgbClr>
              </a:clrTo>
            </a:clrChange>
            <a:extLst/>
          </a:blip>
          <a:stretch>
            <a:fillRect/>
          </a:stretch>
        </p:blipFill>
        <p:spPr bwMode="auto">
          <a:xfrm>
            <a:off x="2634018" y="953671"/>
            <a:ext cx="2574800" cy="3408811"/>
          </a:xfrm>
          <a:prstGeom prst="rect">
            <a:avLst/>
          </a:prstGeom>
          <a:noFill/>
          <a:ln>
            <a:noFill/>
          </a:ln>
          <a:effectLst>
            <a:reflection blurRad="6350" stA="50000" endA="300" endPos="90000" dir="5400000" sy="-100000" algn="bl" rotWithShape="0"/>
          </a:effectLst>
        </p:spPr>
      </p:pic>
      <p:sp>
        <p:nvSpPr>
          <p:cNvPr id="20" name="Carré corné 19"/>
          <p:cNvSpPr/>
          <p:nvPr/>
        </p:nvSpPr>
        <p:spPr>
          <a:xfrm rot="1648294">
            <a:off x="5996111" y="2109775"/>
            <a:ext cx="3132192" cy="2428892"/>
          </a:xfrm>
          <a:prstGeom prst="foldedCorner">
            <a:avLst>
              <a:gd name="adj" fmla="val 28039"/>
            </a:avLst>
          </a:prstGeom>
          <a:solidFill>
            <a:schemeClr val="bg1">
              <a:lumMod val="95000"/>
              <a:alpha val="0"/>
            </a:schemeClr>
          </a:solidFill>
          <a:ln>
            <a:noFill/>
          </a:ln>
          <a:effectLst/>
          <a:scene3d>
            <a:camera prst="isometricTopUp">
              <a:rot lat="19800000" lon="18600000" rev="4800000"/>
            </a:camera>
            <a:lightRig rig="balanced" dir="t">
              <a:rot lat="0" lon="0" rev="6000000"/>
            </a:lightRig>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شكرا على حسن </a:t>
            </a:r>
            <a:r>
              <a:rPr lang="ar-DZ" sz="4500" b="1" cap="all" dirty="0" err="1">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الاصغاء</a:t>
            </a: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 والمتابعة</a:t>
            </a:r>
            <a:endParaRPr lang="fr-FR"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1928677691"/>
      </p:ext>
    </p:extLst>
  </p:cSld>
  <p:clrMapOvr>
    <a:masterClrMapping/>
  </p:clrMapOvr>
  <mc:AlternateContent xmlns:mc="http://schemas.openxmlformats.org/markup-compatibility/2006" xmlns:p14="http://schemas.microsoft.com/office/powerpoint/2010/main">
    <mc:Choice Requires="p14">
      <p:transition spd="slow" p14:dur="20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par>
                          <p:cTn id="7" fill="hold">
                            <p:stCondLst>
                              <p:cond delay="0"/>
                            </p:stCondLst>
                            <p:childTnLst>
                              <p:par>
                                <p:cTn id="8" presetID="27" presetClass="entr" presetSubtype="0" fill="hold" nodeType="afterEffect">
                                  <p:stCondLst>
                                    <p:cond delay="0"/>
                                  </p:stCondLst>
                                  <p:iterate type="lt">
                                    <p:tmPct val="50000"/>
                                  </p:iterate>
                                  <p:childTnLst>
                                    <p:set>
                                      <p:cBhvr>
                                        <p:cTn id="9" dur="1" fill="hold">
                                          <p:stCondLst>
                                            <p:cond delay="0"/>
                                          </p:stCondLst>
                                        </p:cTn>
                                        <p:tgtEl>
                                          <p:spTgt spid="20">
                                            <p:txEl>
                                              <p:pRg st="0" end="0"/>
                                            </p:txEl>
                                          </p:spTgt>
                                        </p:tgtEl>
                                        <p:attrNameLst>
                                          <p:attrName>style.visibility</p:attrName>
                                        </p:attrNameLst>
                                      </p:cBhvr>
                                      <p:to>
                                        <p:strVal val="visible"/>
                                      </p:to>
                                    </p:set>
                                    <p:anim calcmode="discrete" valueType="clr">
                                      <p:cBhvr override="childStyle">
                                        <p:cTn id="10" dur="500"/>
                                        <p:tgtEl>
                                          <p:spTgt spid="20">
                                            <p:txEl>
                                              <p:pRg st="0" end="0"/>
                                            </p:txEl>
                                          </p:spTgt>
                                        </p:tgtEl>
                                        <p:attrNameLst>
                                          <p:attrName>style.color</p:attrName>
                                        </p:attrNameLst>
                                      </p:cBhvr>
                                      <p:tavLst>
                                        <p:tav tm="0">
                                          <p:val>
                                            <p:clrVal>
                                              <a:schemeClr val="accent2"/>
                                            </p:clrVal>
                                          </p:val>
                                        </p:tav>
                                        <p:tav tm="50000">
                                          <p:val>
                                            <p:clrVal>
                                              <a:srgbClr val="EEEE20"/>
                                            </p:clrVal>
                                          </p:val>
                                        </p:tav>
                                      </p:tavLst>
                                    </p:anim>
                                    <p:anim calcmode="discrete" valueType="clr">
                                      <p:cBhvr>
                                        <p:cTn id="11" dur="500"/>
                                        <p:tgtEl>
                                          <p:spTgt spid="20">
                                            <p:txEl>
                                              <p:pRg st="0" end="0"/>
                                            </p:txEl>
                                          </p:spTgt>
                                        </p:tgtEl>
                                        <p:attrNameLst>
                                          <p:attrName>fillcolor</p:attrName>
                                        </p:attrNameLst>
                                      </p:cBhvr>
                                      <p:tavLst>
                                        <p:tav tm="0">
                                          <p:val>
                                            <p:clrVal>
                                              <a:schemeClr val="accent2"/>
                                            </p:clrVal>
                                          </p:val>
                                        </p:tav>
                                        <p:tav tm="50000">
                                          <p:val>
                                            <p:clrVal>
                                              <a:schemeClr val="hlink"/>
                                            </p:clrVal>
                                          </p:val>
                                        </p:tav>
                                      </p:tavLst>
                                    </p:anim>
                                    <p:set>
                                      <p:cBhvr>
                                        <p:cTn id="12" dur="500"/>
                                        <p:tgtEl>
                                          <p:spTgt spid="20">
                                            <p:txEl>
                                              <p:pRg st="0" end="0"/>
                                            </p:txEl>
                                          </p:spTgt>
                                        </p:tgtEl>
                                        <p:attrNameLst>
                                          <p:attrName>fill.type</p:attrName>
                                        </p:attrNameLst>
                                      </p:cBhvr>
                                      <p:to>
                                        <p:strVal val="solid"/>
                                      </p:to>
                                    </p:set>
                                  </p:childTnLst>
                                </p:cTn>
                              </p:par>
                              <p:par>
                                <p:cTn id="13" presetID="0" presetClass="path" presetSubtype="0" accel="50000" decel="50000" fill="hold" nodeType="withEffect">
                                  <p:stCondLst>
                                    <p:cond delay="0"/>
                                  </p:stCondLst>
                                  <p:childTnLst>
                                    <p:animMotion origin="layout" path="M 0.23451 -0.17569 C 0.23295 -0.1713 0.23086 -0.16227 0.23399 -0.15694 C 0.23803 -0.15324 0.26446 -0.15208 0.2655 -0.15231 C 0.26576 -0.14792 0.26628 -0.14259 0.26355 -0.13935 C 0.26146 -0.13681 0.25521 -0.13796 0.25157 -0.13588 C 0.24961 -0.13565 0.24779 -0.13426 0.24584 -0.13333 C 0.24375 -0.12778 0.24011 -0.12431 0.23855 -0.11898 C 0.23868 -0.11644 0.23946 -0.11412 0.2405 -0.11227 C 0.2431 -0.10926 0.25157 -0.10556 0.25196 -0.10579 C 0.25013 -0.09722 0.24375 -0.07731 0.25743 -0.07407 C 0.25573 -0.07245 0.25417 -0.07083 0.25196 -0.07083 C 0.24727 -0.06944 0.23855 -0.07245 0.23633 -0.06921 C 0.22188 -0.04537 0.24115 -0.04722 0.25404 -0.04699 C 0.26928 -0.04213 0.25508 -0.03287 0.24792 -0.02731 C 0.24961 -0.01343 0.26003 5.55112E-17 0.24597 0.01065 C 0.24584 0.0125 0.24467 0.01551 0.24388 0.01713 C 0.24284 0.02083 0.23998 0.02639 0.24271 0.02639 C 0.2405 0.03194 0.23959 0.03727 0.24271 0.0412 C 0.2431 0.04352 0.24649 0.0419 0.24792 0.04329 C 0.24909 0.04514 0.24792 0.04769 0.24779 0.05046 " pathEditMode="relative" rAng="0" ptsTypes="AAAAAAAAAAAAAAAAAAAA">
                                      <p:cBhvr>
                                        <p:cTn id="14" dur="500" fill="hold"/>
                                        <p:tgtEl>
                                          <p:spTgt spid="1027"/>
                                        </p:tgtEl>
                                        <p:attrNameLst>
                                          <p:attrName>ppt_x</p:attrName>
                                          <p:attrName>ppt_y</p:attrName>
                                        </p:attrNameLst>
                                      </p:cBhvr>
                                      <p:rCtr x="1380" y="11296"/>
                                    </p:animMotion>
                                  </p:childTnLst>
                                </p:cTn>
                              </p:par>
                              <p:par>
                                <p:cTn id="15" presetID="0" presetClass="path" presetSubtype="0" accel="50000" decel="50000" fill="hold" nodeType="withEffect">
                                  <p:stCondLst>
                                    <p:cond delay="0"/>
                                  </p:stCondLst>
                                  <p:childTnLst>
                                    <p:animMotion origin="layout" path="M 0.18112 -0.14306 C 0.18386 -0.13356 0.1879 -0.11898 0.19805 -0.11759 C 0.20378 -0.11667 0.20938 -0.11644 0.21511 -0.1162 C 0.21732 -0.11204 0.21967 -0.10926 0.22253 -0.10602 C 0.22227 -0.09352 0.22566 -0.08009 0.22136 -0.06898 C 0.21941 -0.06412 0.21198 -0.06968 0.20782 -0.06759 C 0.20417 -0.06551 0.2043 -0.05903 0.203 -0.05463 C 0.20196 -0.05185 0.20053 -0.04583 0.20053 -0.0456 C 0.20209 -0.04028 0.203 -0.03773 0.20782 -0.03588 C 0.20873 -0.03449 0.20899 -0.03264 0.21029 -0.03171 C 0.21133 -0.03056 0.21368 -0.03171 0.21394 -0.03032 C 0.21498 -0.0213 0.21576 -0.00764 0.20782 -0.00463 C 0.20612 0.00139 0.20482 0.00347 0.20782 0.01134 C 0.20834 0.01273 0.21094 0.01134 0.21146 0.01273 C 0.21237 0.01481 0.21146 0.01736 0.21146 0.01991 " pathEditMode="relative" rAng="0" ptsTypes="AAAAAAAAAAAAAAA">
                                      <p:cBhvr>
                                        <p:cTn id="16" dur="500" fill="hold"/>
                                        <p:tgtEl>
                                          <p:spTgt spid="1027"/>
                                        </p:tgtEl>
                                        <p:attrNameLst>
                                          <p:attrName>ppt_x</p:attrName>
                                          <p:attrName>ppt_y</p:attrName>
                                        </p:attrNameLst>
                                      </p:cBhvr>
                                      <p:rCtr x="2109" y="8148"/>
                                    </p:animMotion>
                                  </p:childTnLst>
                                </p:cTn>
                              </p:par>
                              <p:par>
                                <p:cTn id="17" presetID="0" presetClass="path" presetSubtype="0" accel="50000" decel="50000" fill="hold" nodeType="withEffect">
                                  <p:stCondLst>
                                    <p:cond delay="0"/>
                                  </p:stCondLst>
                                  <p:childTnLst>
                                    <p:animMotion origin="layout" path="M 0.14597 -0.16227 C 0.15951 -0.15741 0.15782 -0.14954 0.15027 -0.13079 C 0.14987 -0.12338 0.14948 -0.1162 0.14948 -0.10949 C 0.14987 -0.10741 0.15196 -0.10787 0.1543 -0.10718 C 0.16667 -0.10023 0.15691 -0.10579 0.16498 -0.10093 C 0.16928 -0.0919 0.17123 -0.08819 0.1642 -0.07801 C 0.16094 -0.07338 0.14935 -0.07384 0.14948 -0.07361 C 0.15 -0.07037 0.14935 -0.06551 0.15326 -0.0625 C 0.15625 -0.05995 0.16263 -0.05787 0.16263 -0.05764 C 0.16902 -0.05139 0.17149 -0.04745 0.16589 -0.03634 C 0.16498 -0.0338 0.15638 -0.03218 0.1543 -0.03009 C 0.15521 -0.02685 0.15482 -0.02662 0.15625 -0.02315 C 0.1599 -0.01782 0.17136 -0.01528 0.17527 -0.01366 C 0.17852 -0.00486 0.1793 -0.00532 0.175 0.00625 C 0.17383 0.01019 0.16602 0.00949 0.16498 0.00671 C 0.16316 0.00833 0.1573 0.01181 0.15704 0.01204 C 0.15508 0.01435 0.14545 0.025 0.15326 0.03009 C 0.16003 0.0338 0.16797 0.03241 0.1754 0.03171 C 0.1681 0.05764 0.1698 0.06343 0.15092 0.06065 " pathEditMode="relative" rAng="360000" ptsTypes="AAAAAAAAAAAAAAAAAAA">
                                      <p:cBhvr>
                                        <p:cTn id="18" dur="500" fill="hold"/>
                                        <p:tgtEl>
                                          <p:spTgt spid="1027"/>
                                        </p:tgtEl>
                                        <p:attrNameLst>
                                          <p:attrName>ppt_x</p:attrName>
                                          <p:attrName>ppt_y</p:attrName>
                                        </p:attrNameLst>
                                      </p:cBhvr>
                                      <p:rCtr x="1393" y="11366"/>
                                    </p:animMotion>
                                  </p:childTnLst>
                                </p:cTn>
                              </p:par>
                            </p:childTnLst>
                          </p:cTn>
                        </p:par>
                        <p:par>
                          <p:cTn id="19" fill="hold">
                            <p:stCondLst>
                              <p:cond delay="6750"/>
                            </p:stCondLst>
                            <p:childTnLst>
                              <p:par>
                                <p:cTn id="20" presetID="0" presetClass="path" presetSubtype="0" accel="50000" decel="50000" fill="hold" nodeType="afterEffect">
                                  <p:stCondLst>
                                    <p:cond delay="0"/>
                                  </p:stCondLst>
                                  <p:childTnLst>
                                    <p:animMotion origin="layout" path="M 0.153 0.10579 C 0.10144 0.10579 0.04961 0.10579 -0.00195 0.10579 " pathEditMode="relative" rAng="0" ptsTypes="AA">
                                      <p:cBhvr>
                                        <p:cTn id="21" dur="500" fill="hold"/>
                                        <p:tgtEl>
                                          <p:spTgt spid="1027"/>
                                        </p:tgtEl>
                                        <p:attrNameLst>
                                          <p:attrName>ppt_x</p:attrName>
                                          <p:attrName>ppt_y</p:attrName>
                                        </p:attrNameLst>
                                      </p:cBhvr>
                                      <p:rCtr x="-7747"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SA" sz="4400" b="1" dirty="0" smtClean="0"/>
              <a:t>مقدم</a:t>
            </a:r>
            <a:r>
              <a:rPr lang="ar-DZ" sz="4400" b="1" dirty="0" smtClean="0"/>
              <a:t>ـــــــ</a:t>
            </a:r>
            <a:r>
              <a:rPr lang="ar-SA" sz="4400" b="1" dirty="0" smtClean="0"/>
              <a:t>ة</a:t>
            </a:r>
            <a:endParaRPr lang="en-US" sz="4400" dirty="0"/>
          </a:p>
        </p:txBody>
      </p:sp>
      <p:sp>
        <p:nvSpPr>
          <p:cNvPr id="3" name="Espace réservé du contenu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92500"/>
          </a:bodyPr>
          <a:lstStyle/>
          <a:p>
            <a:pPr marL="0" indent="0" algn="ctr" rtl="1">
              <a:lnSpc>
                <a:spcPct val="150000"/>
              </a:lnSpc>
              <a:buNone/>
            </a:pPr>
            <a:r>
              <a:rPr lang="ar-SA" b="1" dirty="0" smtClean="0"/>
              <a:t> </a:t>
            </a:r>
            <a:r>
              <a:rPr lang="ar-DZ" b="1" dirty="0" smtClean="0"/>
              <a:t>	</a:t>
            </a:r>
            <a:r>
              <a:rPr lang="ar-SA" b="1" dirty="0" smtClean="0"/>
              <a:t>باعتبار </a:t>
            </a:r>
            <a:r>
              <a:rPr lang="ar-SA" b="1" dirty="0"/>
              <a:t>المؤسسة تعمل في </a:t>
            </a:r>
            <a:r>
              <a:rPr lang="ar-SA" b="1" u="sng" dirty="0"/>
              <a:t>محيط خارجي </a:t>
            </a:r>
            <a:r>
              <a:rPr lang="ar-SA" b="1" dirty="0"/>
              <a:t>تتأثر به و تؤثر </a:t>
            </a:r>
            <a:r>
              <a:rPr lang="ar-SA" b="1" dirty="0" smtClean="0"/>
              <a:t>فيه</a:t>
            </a:r>
            <a:r>
              <a:rPr lang="ar-DZ" b="1" dirty="0" smtClean="0"/>
              <a:t>،</a:t>
            </a:r>
            <a:r>
              <a:rPr lang="ar-SA" b="1" dirty="0" smtClean="0"/>
              <a:t> </a:t>
            </a:r>
            <a:r>
              <a:rPr lang="ar-SA" b="1" dirty="0"/>
              <a:t>و هي </a:t>
            </a:r>
            <a:r>
              <a:rPr lang="ar-SA" b="1" u="sng" dirty="0"/>
              <a:t>كنظام مفتوح </a:t>
            </a:r>
            <a:r>
              <a:rPr lang="ar-SA" b="1" dirty="0"/>
              <a:t>يجب عليها معرفة ما يحيط </a:t>
            </a:r>
            <a:r>
              <a:rPr lang="ar-SA" b="1" dirty="0" err="1"/>
              <a:t>ﺑﻬا</a:t>
            </a:r>
            <a:r>
              <a:rPr lang="ar-SA" b="1" dirty="0"/>
              <a:t> كي تكون على دراية وقادرة على مواجهة كل </a:t>
            </a:r>
            <a:r>
              <a:rPr lang="ar-SA" b="1" u="sng" dirty="0"/>
              <a:t>التغيرات</a:t>
            </a:r>
            <a:r>
              <a:rPr lang="ar-SA" b="1" dirty="0"/>
              <a:t> التي من  </a:t>
            </a:r>
            <a:r>
              <a:rPr lang="ar-SA" b="1" dirty="0" err="1" smtClean="0"/>
              <a:t>شأﻧﻬا</a:t>
            </a:r>
            <a:r>
              <a:rPr lang="ar-SA" b="1" dirty="0" smtClean="0"/>
              <a:t> </a:t>
            </a:r>
            <a:r>
              <a:rPr lang="ar-SA" b="1" dirty="0"/>
              <a:t>تحدث </a:t>
            </a:r>
            <a:r>
              <a:rPr lang="ar-SA" b="1" dirty="0" smtClean="0"/>
              <a:t>اختلالات </a:t>
            </a:r>
            <a:r>
              <a:rPr lang="ar-SA" b="1" dirty="0"/>
              <a:t>بما يعطل مهامها و يقضي بزوالها من جراء  عدم اكتسابها </a:t>
            </a:r>
            <a:r>
              <a:rPr lang="ar-SA" b="1" u="sng" dirty="0"/>
              <a:t>لموقع تنافسي </a:t>
            </a:r>
            <a:r>
              <a:rPr lang="ar-SA" b="1" dirty="0"/>
              <a:t>على الرغم من أن النظم وجدت قبل وجود الإنسان ذاته  إلا أن استخدام هذا المفهوم لم يعرف في مجلات العلم إلا منذ</a:t>
            </a:r>
            <a:r>
              <a:rPr lang="fr-FR" b="1" dirty="0"/>
              <a:t> 1929</a:t>
            </a:r>
            <a:r>
              <a:rPr lang="ar-SA" b="1" dirty="0"/>
              <a:t>و لقد كان أول استخدام لهذا المفهوم في مجال العلوم الطبيعية وبصفة خاصة علم </a:t>
            </a:r>
            <a:r>
              <a:rPr lang="ar-SA" b="1" dirty="0" smtClean="0"/>
              <a:t>الأحياء، </a:t>
            </a:r>
            <a:r>
              <a:rPr lang="ar-SA" b="1" dirty="0"/>
              <a:t>ثم انتقل إلى مجال العلوم الاجتماعية ليصبح مدخلا لدراسة العديد من الظواهر الاجتماعية.</a:t>
            </a:r>
            <a:endParaRPr lang="en-US" b="1"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Tree>
    <p:extLst>
      <p:ext uri="{BB962C8B-B14F-4D97-AF65-F5344CB8AC3E}">
        <p14:creationId xmlns:p14="http://schemas.microsoft.com/office/powerpoint/2010/main" val="15381918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1" presetClass="emph" presetSubtype="0" fill="hold" grpId="0" nodeType="clickEffect">
                                  <p:stCondLst>
                                    <p:cond delay="0"/>
                                  </p:stCondLst>
                                  <p:iterate type="lt">
                                    <p:tmPct val="0"/>
                                  </p:iterate>
                                  <p:childTnLst>
                                    <p:animClr clrSpc="hsl" dir="cw">
                                      <p:cBhvr override="childStyle">
                                        <p:cTn id="14" dur="500" fill="hold"/>
                                        <p:tgtEl>
                                          <p:spTgt spid="2"/>
                                        </p:tgtEl>
                                        <p:attrNameLst>
                                          <p:attrName>style.color</p:attrName>
                                        </p:attrNameLst>
                                      </p:cBhvr>
                                      <p:by>
                                        <p:hsl h="7200000" s="0" l="0"/>
                                      </p:by>
                                    </p:animClr>
                                    <p:animClr clrSpc="hsl" dir="cw">
                                      <p:cBhvr>
                                        <p:cTn id="15" dur="500" fill="hold"/>
                                        <p:tgtEl>
                                          <p:spTgt spid="2"/>
                                        </p:tgtEl>
                                        <p:attrNameLst>
                                          <p:attrName>fillcolor</p:attrName>
                                        </p:attrNameLst>
                                      </p:cBhvr>
                                      <p:by>
                                        <p:hsl h="7200000" s="0" l="0"/>
                                      </p:by>
                                    </p:animClr>
                                    <p:animClr clrSpc="hsl" dir="cw">
                                      <p:cBhvr>
                                        <p:cTn id="16" dur="500" fill="hold"/>
                                        <p:tgtEl>
                                          <p:spTgt spid="2"/>
                                        </p:tgtEl>
                                        <p:attrNameLst>
                                          <p:attrName>stroke.color</p:attrName>
                                        </p:attrNameLst>
                                      </p:cBhvr>
                                      <p:by>
                                        <p:hsl h="7200000" s="0" l="0"/>
                                      </p:by>
                                    </p:animClr>
                                    <p:set>
                                      <p:cBhvr>
                                        <p:cTn id="17" dur="500" fill="hold"/>
                                        <p:tgtEl>
                                          <p:spTgt spid="2"/>
                                        </p:tgtEl>
                                        <p:attrNameLst>
                                          <p:attrName>fill.type</p:attrName>
                                        </p:attrNameLst>
                                      </p:cBhvr>
                                      <p:to>
                                        <p:strVal val="solid"/>
                                      </p:to>
                                    </p:set>
                                  </p:childTnLst>
                                </p:cTn>
                              </p:par>
                            </p:childTnLst>
                          </p:cTn>
                        </p:par>
                      </p:childTnLst>
                    </p:cTn>
                  </p:par>
                  <p:par>
                    <p:cTn id="18" fill="hold">
                      <p:stCondLst>
                        <p:cond delay="indefinite"/>
                      </p:stCondLst>
                      <p:childTnLst>
                        <p:par>
                          <p:cTn id="19" fill="hold">
                            <p:stCondLst>
                              <p:cond delay="0"/>
                            </p:stCondLst>
                            <p:childTnLst>
                              <p:par>
                                <p:cTn id="20" presetID="45" presetClass="entr" presetSubtype="0" fill="hold" grpId="1" nodeType="clickEffect">
                                  <p:stCondLst>
                                    <p:cond delay="0"/>
                                  </p:stCondLst>
                                  <p:iterate type="lt">
                                    <p:tmPct val="0"/>
                                  </p:iterate>
                                  <p:childTnLst>
                                    <p:set>
                                      <p:cBhvr>
                                        <p:cTn id="21" dur="1" fill="hold">
                                          <p:stCondLst>
                                            <p:cond delay="0"/>
                                          </p:stCondLst>
                                        </p:cTn>
                                        <p:tgtEl>
                                          <p:spTgt spid="2"/>
                                        </p:tgtEl>
                                        <p:attrNameLst>
                                          <p:attrName>style.visibility</p:attrName>
                                        </p:attrNameLst>
                                      </p:cBhvr>
                                      <p:to>
                                        <p:strVal val="visible"/>
                                      </p:to>
                                    </p:set>
                                    <p:animEffect transition="in" filter="fade">
                                      <p:cBhvr>
                                        <p:cTn id="22" dur="2000"/>
                                        <p:tgtEl>
                                          <p:spTgt spid="2"/>
                                        </p:tgtEl>
                                      </p:cBhvr>
                                    </p:animEffect>
                                    <p:anim calcmode="lin" valueType="num">
                                      <p:cBhvr>
                                        <p:cTn id="23" dur="2000" fill="hold"/>
                                        <p:tgtEl>
                                          <p:spTgt spid="2"/>
                                        </p:tgtEl>
                                        <p:attrNameLst>
                                          <p:attrName>ppt_w</p:attrName>
                                        </p:attrNameLst>
                                      </p:cBhvr>
                                      <p:tavLst>
                                        <p:tav tm="0" fmla="#ppt_w*sin(2.5*pi*$)">
                                          <p:val>
                                            <p:fltVal val="0"/>
                                          </p:val>
                                        </p:tav>
                                        <p:tav tm="100000">
                                          <p:val>
                                            <p:fltVal val="1"/>
                                          </p:val>
                                        </p:tav>
                                      </p:tavLst>
                                    </p:anim>
                                    <p:anim calcmode="lin" valueType="num">
                                      <p:cBhvr>
                                        <p:cTn id="24"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34" presetClass="emph" presetSubtype="0" fill="hold" grpId="2" nodeType="clickEffect">
                                  <p:stCondLst>
                                    <p:cond delay="0"/>
                                  </p:stCondLst>
                                  <p:iterate type="lt">
                                    <p:tmPct val="10000"/>
                                  </p:iterate>
                                  <p:childTnLst>
                                    <p:animMotion origin="layout" path="M 0.0 0.0 L 0.0 -0.07213" pathEditMode="relative" ptsTypes="">
                                      <p:cBhvr>
                                        <p:cTn id="28" dur="250" accel="50000" decel="50000" autoRev="1" fill="hold">
                                          <p:stCondLst>
                                            <p:cond delay="0"/>
                                          </p:stCondLst>
                                        </p:cTn>
                                        <p:tgtEl>
                                          <p:spTgt spid="2"/>
                                        </p:tgtEl>
                                        <p:attrNameLst>
                                          <p:attrName>ppt_x</p:attrName>
                                          <p:attrName>ppt_y</p:attrName>
                                        </p:attrNameLst>
                                      </p:cBhvr>
                                    </p:animMotion>
                                    <p:animRot by="1500000">
                                      <p:cBhvr>
                                        <p:cTn id="29" dur="125" fill="hold">
                                          <p:stCondLst>
                                            <p:cond delay="0"/>
                                          </p:stCondLst>
                                        </p:cTn>
                                        <p:tgtEl>
                                          <p:spTgt spid="2"/>
                                        </p:tgtEl>
                                        <p:attrNameLst>
                                          <p:attrName>r</p:attrName>
                                        </p:attrNameLst>
                                      </p:cBhvr>
                                    </p:animRot>
                                    <p:animRot by="-1500000">
                                      <p:cBhvr>
                                        <p:cTn id="30" dur="125" fill="hold">
                                          <p:stCondLst>
                                            <p:cond delay="125"/>
                                          </p:stCondLst>
                                        </p:cTn>
                                        <p:tgtEl>
                                          <p:spTgt spid="2"/>
                                        </p:tgtEl>
                                        <p:attrNameLst>
                                          <p:attrName>r</p:attrName>
                                        </p:attrNameLst>
                                      </p:cBhvr>
                                    </p:animRot>
                                    <p:animRot by="-1500000">
                                      <p:cBhvr>
                                        <p:cTn id="31" dur="125" fill="hold">
                                          <p:stCondLst>
                                            <p:cond delay="250"/>
                                          </p:stCondLst>
                                        </p:cTn>
                                        <p:tgtEl>
                                          <p:spTgt spid="2"/>
                                        </p:tgtEl>
                                        <p:attrNameLst>
                                          <p:attrName>r</p:attrName>
                                        </p:attrNameLst>
                                      </p:cBhvr>
                                    </p:animRot>
                                    <p:animRot by="1500000">
                                      <p:cBhvr>
                                        <p:cTn id="32" dur="125" fill="hold">
                                          <p:stCondLst>
                                            <p:cond delay="375"/>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0320" y="702059"/>
            <a:ext cx="9613861" cy="1080938"/>
          </a:xfrm>
        </p:spPr>
        <p:txBody>
          <a:bodyPr>
            <a:noAutofit/>
          </a:bodyPr>
          <a:lstStyle/>
          <a:p>
            <a:pPr algn="ctr" rtl="1"/>
            <a:r>
              <a:rPr lang="ar-DZ" sz="4000" b="1" dirty="0"/>
              <a:t>تعريف النظام</a:t>
            </a:r>
            <a:endParaRPr lang="en-US" sz="1800" dirty="0"/>
          </a:p>
        </p:txBody>
      </p:sp>
      <p:sp>
        <p:nvSpPr>
          <p:cNvPr id="3" name="Espace réservé du contenu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marL="0" indent="0" algn="ctr" rtl="1">
              <a:buNone/>
            </a:pPr>
            <a:r>
              <a:rPr lang="ar-SA" b="1" dirty="0" smtClean="0">
                <a:cs typeface="+mj-cs"/>
              </a:rPr>
              <a:t>شاع </a:t>
            </a:r>
            <a:r>
              <a:rPr lang="ar-SA" b="1" dirty="0">
                <a:cs typeface="+mj-cs"/>
              </a:rPr>
              <a:t>مصطلح النظام وتعددت تعاريفه، رغم أن معناه بقي ثابتا فهناك من عرفه بأنه </a:t>
            </a:r>
            <a:r>
              <a:rPr lang="ar-SA" b="1" u="sng" dirty="0">
                <a:cs typeface="+mj-cs"/>
              </a:rPr>
              <a:t>مجموعة من العناصر المترابطة والمتكاملة لتحقيق هدف مشترك.</a:t>
            </a:r>
            <a:r>
              <a:rPr lang="ar-DZ" b="1" dirty="0">
                <a:cs typeface="+mj-cs"/>
              </a:rPr>
              <a:t/>
            </a:r>
            <a:br>
              <a:rPr lang="ar-DZ" b="1" dirty="0">
                <a:cs typeface="+mj-cs"/>
              </a:rPr>
            </a:br>
            <a:endParaRPr lang="ar-DZ" b="1" dirty="0" smtClean="0">
              <a:solidFill>
                <a:srgbClr val="FF0000"/>
              </a:solidFill>
              <a:cs typeface="+mj-cs"/>
            </a:endParaRPr>
          </a:p>
          <a:p>
            <a:pPr algn="r" rtl="1"/>
            <a:r>
              <a:rPr lang="ar-DZ" b="1" dirty="0" smtClean="0">
                <a:solidFill>
                  <a:srgbClr val="FF0000"/>
                </a:solidFill>
                <a:cs typeface="+mj-cs"/>
              </a:rPr>
              <a:t>يمكن تعريف </a:t>
            </a:r>
            <a:r>
              <a:rPr lang="ar-SA" b="1" dirty="0" smtClean="0">
                <a:solidFill>
                  <a:srgbClr val="FF0000"/>
                </a:solidFill>
                <a:cs typeface="+mj-cs"/>
              </a:rPr>
              <a:t>النظام </a:t>
            </a:r>
            <a:r>
              <a:rPr lang="ar-SA" b="1" dirty="0">
                <a:solidFill>
                  <a:srgbClr val="FF0000"/>
                </a:solidFill>
                <a:cs typeface="+mj-cs"/>
              </a:rPr>
              <a:t>على </a:t>
            </a:r>
            <a:r>
              <a:rPr lang="ar-SA" b="1" dirty="0" smtClean="0">
                <a:solidFill>
                  <a:srgbClr val="FF0000"/>
                </a:solidFill>
                <a:cs typeface="+mj-cs"/>
              </a:rPr>
              <a:t>أنه</a:t>
            </a:r>
            <a:r>
              <a:rPr lang="ar-DZ" b="1" dirty="0" smtClean="0">
                <a:solidFill>
                  <a:srgbClr val="FF0000"/>
                </a:solidFill>
                <a:cs typeface="+mj-cs"/>
              </a:rPr>
              <a:t>:</a:t>
            </a:r>
          </a:p>
          <a:p>
            <a:pPr marL="0" indent="0" algn="ctr" rtl="1">
              <a:buNone/>
            </a:pPr>
            <a:r>
              <a:rPr lang="ar-DZ" dirty="0" smtClean="0">
                <a:cs typeface="+mj-cs"/>
              </a:rPr>
              <a:t>«</a:t>
            </a:r>
            <a:r>
              <a:rPr lang="ar-SA" dirty="0" smtClean="0">
                <a:cs typeface="+mj-cs"/>
              </a:rPr>
              <a:t>مجموعة </a:t>
            </a:r>
            <a:r>
              <a:rPr lang="ar-SA" dirty="0">
                <a:cs typeface="+mj-cs"/>
              </a:rPr>
              <a:t>من </a:t>
            </a:r>
            <a:r>
              <a:rPr lang="ar-SA" b="1" dirty="0">
                <a:cs typeface="+mj-cs"/>
              </a:rPr>
              <a:t>الأجزاء المترابطة </a:t>
            </a:r>
            <a:r>
              <a:rPr lang="ar-SA" dirty="0">
                <a:cs typeface="+mj-cs"/>
              </a:rPr>
              <a:t>التي </a:t>
            </a:r>
            <a:r>
              <a:rPr lang="ar-SA" u="sng" dirty="0">
                <a:cs typeface="+mj-cs"/>
              </a:rPr>
              <a:t>تتفاعل </a:t>
            </a:r>
            <a:r>
              <a:rPr lang="ar-DZ" u="sng" dirty="0" smtClean="0">
                <a:cs typeface="+mj-cs"/>
              </a:rPr>
              <a:t>و</a:t>
            </a:r>
            <a:r>
              <a:rPr lang="ar-SA" u="sng" dirty="0" smtClean="0"/>
              <a:t>تتكامل</a:t>
            </a:r>
            <a:r>
              <a:rPr lang="ar-SA" dirty="0" smtClean="0"/>
              <a:t> </a:t>
            </a:r>
            <a:r>
              <a:rPr lang="ar-SA" dirty="0" smtClean="0">
                <a:cs typeface="+mj-cs"/>
              </a:rPr>
              <a:t>مع </a:t>
            </a:r>
            <a:r>
              <a:rPr lang="ar-SA" dirty="0">
                <a:cs typeface="+mj-cs"/>
              </a:rPr>
              <a:t>بعضها </a:t>
            </a:r>
            <a:r>
              <a:rPr lang="ar-SA" dirty="0" smtClean="0">
                <a:cs typeface="+mj-cs"/>
              </a:rPr>
              <a:t>البعض</a:t>
            </a:r>
            <a:r>
              <a:rPr lang="ar-DZ" dirty="0" smtClean="0">
                <a:cs typeface="+mj-cs"/>
              </a:rPr>
              <a:t> </a:t>
            </a:r>
            <a:r>
              <a:rPr lang="ar-SA" dirty="0" smtClean="0"/>
              <a:t>وتحكمها</a:t>
            </a:r>
            <a:r>
              <a:rPr lang="ar-SA" u="sng" dirty="0" smtClean="0"/>
              <a:t> </a:t>
            </a:r>
            <a:r>
              <a:rPr lang="ar-SA" u="sng" dirty="0"/>
              <a:t>علاقات </a:t>
            </a:r>
            <a:r>
              <a:rPr lang="ar-SA" u="sng" dirty="0" smtClean="0">
                <a:cs typeface="+mj-cs"/>
              </a:rPr>
              <a:t> </a:t>
            </a:r>
            <a:r>
              <a:rPr lang="ar-SA" dirty="0">
                <a:cs typeface="+mj-cs"/>
              </a:rPr>
              <a:t>لتحقيق </a:t>
            </a:r>
            <a:r>
              <a:rPr lang="ar-SA" b="1" dirty="0">
                <a:cs typeface="+mj-cs"/>
              </a:rPr>
              <a:t>هدف ما </a:t>
            </a:r>
            <a:r>
              <a:rPr lang="ar-SA" dirty="0">
                <a:cs typeface="+mj-cs"/>
              </a:rPr>
              <a:t>عن طريق قبول </a:t>
            </a:r>
            <a:r>
              <a:rPr lang="ar-SA" b="1" dirty="0">
                <a:cs typeface="+mj-cs"/>
              </a:rPr>
              <a:t>مدخلات</a:t>
            </a:r>
            <a:r>
              <a:rPr lang="ar-SA" dirty="0">
                <a:cs typeface="+mj-cs"/>
              </a:rPr>
              <a:t> </a:t>
            </a:r>
            <a:r>
              <a:rPr lang="ar-SA" dirty="0" smtClean="0">
                <a:cs typeface="+mj-cs"/>
              </a:rPr>
              <a:t>وإنتاج </a:t>
            </a:r>
            <a:r>
              <a:rPr lang="ar-SA" b="1" dirty="0">
                <a:cs typeface="+mj-cs"/>
              </a:rPr>
              <a:t>مخرجات</a:t>
            </a:r>
            <a:r>
              <a:rPr lang="ar-SA" dirty="0">
                <a:cs typeface="+mj-cs"/>
              </a:rPr>
              <a:t> من خلال </a:t>
            </a:r>
            <a:r>
              <a:rPr lang="ar-SA" u="sng" dirty="0">
                <a:cs typeface="+mj-cs"/>
              </a:rPr>
              <a:t>إجراء تحويلي </a:t>
            </a:r>
            <a:r>
              <a:rPr lang="ar-SA" dirty="0">
                <a:cs typeface="+mj-cs"/>
              </a:rPr>
              <a:t>منظم كما أن </a:t>
            </a:r>
            <a:r>
              <a:rPr lang="ar-SA" dirty="0" smtClean="0">
                <a:cs typeface="+mj-cs"/>
              </a:rPr>
              <a:t>هذ</a:t>
            </a:r>
            <a:r>
              <a:rPr lang="ar-DZ" dirty="0" smtClean="0">
                <a:cs typeface="+mj-cs"/>
              </a:rPr>
              <a:t>ه</a:t>
            </a:r>
            <a:r>
              <a:rPr lang="ar-SA" dirty="0" smtClean="0">
                <a:cs typeface="+mj-cs"/>
              </a:rPr>
              <a:t> </a:t>
            </a:r>
            <a:r>
              <a:rPr lang="ar-SA" dirty="0">
                <a:cs typeface="+mj-cs"/>
              </a:rPr>
              <a:t>الأجزاء تكون بحالة </a:t>
            </a:r>
            <a:r>
              <a:rPr lang="ar-SA" b="1" dirty="0">
                <a:cs typeface="+mj-cs"/>
              </a:rPr>
              <a:t>تفاعل مع </a:t>
            </a:r>
            <a:r>
              <a:rPr lang="ar-SA" b="1" dirty="0" smtClean="0">
                <a:cs typeface="+mj-cs"/>
              </a:rPr>
              <a:t>بيئتها</a:t>
            </a:r>
            <a:r>
              <a:rPr lang="ar-DZ" b="1" dirty="0" smtClean="0">
                <a:cs typeface="+mj-cs"/>
              </a:rPr>
              <a:t>»</a:t>
            </a:r>
            <a:r>
              <a:rPr lang="ar-SA" b="1" dirty="0" smtClean="0">
                <a:cs typeface="+mj-cs"/>
              </a:rPr>
              <a:t>.</a:t>
            </a:r>
            <a:endParaRPr lang="en-US" b="1" dirty="0">
              <a:cs typeface="+mj-cs"/>
            </a:endParaRPr>
          </a:p>
          <a:p>
            <a:pPr marL="0" indent="0" algn="r" rtl="1">
              <a:buNone/>
            </a:pPr>
            <a:endParaRPr lang="en-US" b="1" dirty="0">
              <a:cs typeface="+mj-cs"/>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Tree>
    <p:extLst>
      <p:ext uri="{BB962C8B-B14F-4D97-AF65-F5344CB8AC3E}">
        <p14:creationId xmlns:p14="http://schemas.microsoft.com/office/powerpoint/2010/main" val="1394098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0" presetClass="entr" presetSubtype="0" fill="hold" grpId="0" nodeType="withEffect">
                                  <p:stCondLst>
                                    <p:cond delay="25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ar-SA" sz="2400" b="1" dirty="0"/>
              <a:t>فمن خلال التعاريف السابقة الذكر يتضح أن النظام لا بد ان تتوفر </a:t>
            </a:r>
            <a:r>
              <a:rPr lang="ar-SA" sz="2400" b="1" dirty="0" smtClean="0"/>
              <a:t>فيه</a:t>
            </a:r>
            <a:r>
              <a:rPr lang="ar-DZ" sz="2400" b="1" dirty="0" smtClean="0"/>
              <a:t/>
            </a:r>
            <a:br>
              <a:rPr lang="ar-DZ" sz="2400" b="1" dirty="0" smtClean="0"/>
            </a:br>
            <a:r>
              <a:rPr lang="ar-SA" sz="2400" b="1" dirty="0" smtClean="0"/>
              <a:t> </a:t>
            </a:r>
            <a:r>
              <a:rPr lang="ar-SA" sz="2400" b="1" u="sng" dirty="0"/>
              <a:t>خمسة عناصر </a:t>
            </a:r>
            <a:r>
              <a:rPr lang="ar-DZ" sz="2400" b="1" u="sng" dirty="0" smtClean="0"/>
              <a:t> (خصائص النظام ) </a:t>
            </a:r>
            <a:r>
              <a:rPr lang="ar-SA" sz="2400" b="1" u="sng" dirty="0" smtClean="0"/>
              <a:t>أساسية</a:t>
            </a:r>
            <a:r>
              <a:rPr lang="ar-SA" sz="2400" b="1" dirty="0"/>
              <a:t>:</a:t>
            </a:r>
            <a:r>
              <a:rPr lang="en-US" sz="2400" b="1" dirty="0"/>
              <a:t/>
            </a:r>
            <a:br>
              <a:rPr lang="en-US" sz="2400" b="1" dirty="0"/>
            </a:br>
            <a:endParaRPr lang="en-US" sz="2400" b="1" dirty="0"/>
          </a:p>
        </p:txBody>
      </p:sp>
      <p:sp>
        <p:nvSpPr>
          <p:cNvPr id="3" name="Espace réservé du contenu 2"/>
          <p:cNvSpPr>
            <a:spLocks noGrp="1"/>
          </p:cNvSpPr>
          <p:nvPr>
            <p:ph idx="1"/>
          </p:nvPr>
        </p:nvSpPr>
        <p:spPr>
          <a:xfrm>
            <a:off x="0" y="2179320"/>
            <a:ext cx="10469879" cy="4404360"/>
          </a:xfrm>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pPr algn="r" rtl="1"/>
            <a:r>
              <a:rPr lang="ar-SA" b="1" dirty="0"/>
              <a:t>مجموعة </a:t>
            </a:r>
            <a:r>
              <a:rPr lang="ar-SA" b="1" dirty="0" smtClean="0"/>
              <a:t>عناصر</a:t>
            </a:r>
            <a:r>
              <a:rPr lang="ar-DZ" b="1" dirty="0" smtClean="0"/>
              <a:t>: </a:t>
            </a:r>
            <a:r>
              <a:rPr lang="ar-SA" dirty="0" smtClean="0"/>
              <a:t>بمعنى </a:t>
            </a:r>
            <a:r>
              <a:rPr lang="ar-SA" dirty="0"/>
              <a:t>أي نظام يجب ان يتكون من جزأين فاكثر، وقد تكون هذه العناصر مادية أو معنوية كالأشخاص والأقسام والأجهزة </a:t>
            </a:r>
            <a:endParaRPr lang="fr-FR" b="1" dirty="0" smtClean="0"/>
          </a:p>
          <a:p>
            <a:pPr lvl="0" algn="r" rtl="1"/>
            <a:r>
              <a:rPr lang="ar-SA" b="1" dirty="0"/>
              <a:t>عناصر متكاملة</a:t>
            </a:r>
            <a:r>
              <a:rPr lang="ar-SA" dirty="0"/>
              <a:t>: </a:t>
            </a:r>
            <a:r>
              <a:rPr lang="ar-DZ" b="1" dirty="0" smtClean="0"/>
              <a:t>: </a:t>
            </a:r>
            <a:r>
              <a:rPr lang="ar-SA" dirty="0"/>
              <a:t>يجب ان تكون هناك </a:t>
            </a:r>
            <a:r>
              <a:rPr lang="ar-SA" u="sng" dirty="0"/>
              <a:t>علاقة منطقية </a:t>
            </a:r>
            <a:r>
              <a:rPr lang="ar-SA" dirty="0"/>
              <a:t>بين أجزاء النظام، وهذا يعني ان النظام ليس عبارة عن أجزاء مستقلة تعمل بمفردها بل أجزاء تعمل مع بعضها كوحدة واحدة</a:t>
            </a:r>
            <a:r>
              <a:rPr lang="fr-FR" dirty="0" smtClean="0"/>
              <a:t>.</a:t>
            </a:r>
            <a:endParaRPr lang="fr-FR" b="1" dirty="0" smtClean="0"/>
          </a:p>
          <a:p>
            <a:pPr lvl="0" algn="r" rtl="1"/>
            <a:r>
              <a:rPr lang="ar-SA" b="1" dirty="0"/>
              <a:t>غرض مشترك لتحقيق الهدف </a:t>
            </a:r>
            <a:r>
              <a:rPr lang="ar-DZ" b="1" dirty="0" smtClean="0"/>
              <a:t>: </a:t>
            </a:r>
            <a:r>
              <a:rPr lang="ar-SA" dirty="0" smtClean="0"/>
              <a:t>يصمم </a:t>
            </a:r>
            <a:r>
              <a:rPr lang="ar-SA" dirty="0"/>
              <a:t>النظام لتحقيق هدف معين أو عدة أهداف من جراء تكامل كل العناصر لتحقيق الهدف من النظام بدلا من العمل على تحقيق أهداف منفصلة خاصة بكل عنصر منه و طالما أن النظام يشكل لأداء وظيفة معينة فصفة النظام تنتفي عن أي </a:t>
            </a:r>
            <a:r>
              <a:rPr lang="ar-SA" dirty="0" err="1"/>
              <a:t>شيئ</a:t>
            </a:r>
            <a:r>
              <a:rPr lang="ar-SA" dirty="0"/>
              <a:t> بلا هدف</a:t>
            </a:r>
            <a:r>
              <a:rPr lang="fr-FR" dirty="0"/>
              <a:t>.</a:t>
            </a:r>
            <a:endParaRPr lang="en-US" dirty="0"/>
          </a:p>
          <a:p>
            <a:pPr algn="r" rtl="1"/>
            <a:r>
              <a:rPr lang="ar-SA" b="1" dirty="0"/>
              <a:t>لكل نظم مجموعة من الوظائف </a:t>
            </a:r>
            <a:r>
              <a:rPr lang="fr-FR" b="1" dirty="0" smtClean="0"/>
              <a:t>:</a:t>
            </a:r>
            <a:r>
              <a:rPr lang="ar-DZ" b="1" dirty="0" smtClean="0"/>
              <a:t> </a:t>
            </a:r>
            <a:r>
              <a:rPr lang="ar-SA" dirty="0" smtClean="0"/>
              <a:t>و </a:t>
            </a:r>
            <a:r>
              <a:rPr lang="ar-SA" dirty="0"/>
              <a:t>هي تجميع المدخلات ، التشغيل</a:t>
            </a:r>
            <a:r>
              <a:rPr lang="fr-FR" dirty="0"/>
              <a:t> , </a:t>
            </a:r>
            <a:r>
              <a:rPr lang="ar-SA" dirty="0"/>
              <a:t>توزيع المخرجات حيث أن المدخلات تمثل الوقود اللازم والقوة الدافعة لتشغيل النظام، بينما التشغيل أو المعالجة يتم بواسطتها تحويل المدخلات إلى مخرجات، أما المخرجات فتمثل الناتج النهائي من النظام و الذي يذهب إلى البيئة المحيطة أو إلى النظم الأخرى التي تحتاجها</a:t>
            </a:r>
            <a:r>
              <a:rPr lang="fr-FR" dirty="0"/>
              <a:t>.</a:t>
            </a:r>
            <a:endParaRPr lang="en-US" dirty="0"/>
          </a:p>
          <a:p>
            <a:pPr lvl="0" algn="r" rtl="1"/>
            <a:r>
              <a:rPr lang="ar-SA" b="1" dirty="0"/>
              <a:t>التغذية العكسية و </a:t>
            </a:r>
            <a:r>
              <a:rPr lang="ar-SA" b="1" dirty="0" smtClean="0"/>
              <a:t>الرقابة</a:t>
            </a:r>
            <a:r>
              <a:rPr lang="ar-DZ" b="1" dirty="0" smtClean="0"/>
              <a:t>: </a:t>
            </a:r>
            <a:r>
              <a:rPr lang="ar-SA" dirty="0"/>
              <a:t>الهدف من هاتين المرحلتين هو التحكم في المكونات الأخرى للنظام إذ التغذية العكسية تتضمن المعطيات المتعلقة بمردودية النظام</a:t>
            </a:r>
            <a:r>
              <a:rPr lang="fr-FR" dirty="0"/>
              <a:t>. </a:t>
            </a:r>
            <a:r>
              <a:rPr lang="ar-SA" dirty="0"/>
              <a:t>أما الرقابة تقتضي متابعة و تقييم التغذية العكسية من أجل التأكد إذا ما كان النظام لم يحد عن الأهداف المسطرة</a:t>
            </a:r>
            <a:r>
              <a:rPr lang="fr-FR" dirty="0" smtClean="0"/>
              <a:t>.</a:t>
            </a: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Tree>
    <p:extLst>
      <p:ext uri="{BB962C8B-B14F-4D97-AF65-F5344CB8AC3E}">
        <p14:creationId xmlns:p14="http://schemas.microsoft.com/office/powerpoint/2010/main" val="139747764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2" presetClass="entr" presetSubtype="4" fill="hold" nodeType="afterEffect">
                                  <p:stCondLst>
                                    <p:cond delay="25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3" fill="hold">
                            <p:stCondLst>
                              <p:cond delay="1500"/>
                            </p:stCondLst>
                            <p:childTnLst>
                              <p:par>
                                <p:cTn id="14" presetID="2" presetClass="entr" presetSubtype="4" fill="hold" nodeType="afterEffect">
                                  <p:stCondLst>
                                    <p:cond delay="25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250"/>
                            </p:stCondLst>
                            <p:childTnLst>
                              <p:par>
                                <p:cTn id="19" presetID="2" presetClass="entr" presetSubtype="4" fill="hold" nodeType="afterEffect">
                                  <p:stCondLst>
                                    <p:cond delay="25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23" fill="hold">
                            <p:stCondLst>
                              <p:cond delay="3000"/>
                            </p:stCondLst>
                            <p:childTnLst>
                              <p:par>
                                <p:cTn id="24" presetID="2" presetClass="entr" presetSubtype="4" fill="hold" nodeType="afterEffect">
                                  <p:stCondLst>
                                    <p:cond delay="25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8" fill="hold">
                            <p:stCondLst>
                              <p:cond delay="3750"/>
                            </p:stCondLst>
                            <p:childTnLst>
                              <p:par>
                                <p:cTn id="29" presetID="42" presetClass="entr" presetSubtype="0" fill="hold"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SA" b="1" u="sng" dirty="0"/>
              <a:t>من خلال هذه العناصر نستنتج بأن:</a:t>
            </a:r>
            <a:r>
              <a:rPr lang="en-US" b="1" u="sng" dirty="0"/>
              <a:t/>
            </a:r>
            <a:br>
              <a:rPr lang="en-US" b="1" u="sng" dirty="0"/>
            </a:br>
            <a:endParaRPr lang="en-US" dirty="0"/>
          </a:p>
        </p:txBody>
      </p:sp>
      <p:sp>
        <p:nvSpPr>
          <p:cNvPr id="3" name="Espace réservé du contenu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lstStyle/>
          <a:p>
            <a:pPr lvl="0" algn="r" rtl="1"/>
            <a:r>
              <a:rPr lang="ar-SA" b="1" dirty="0" smtClean="0"/>
              <a:t>أي </a:t>
            </a:r>
            <a:r>
              <a:rPr lang="ar-SA" b="1" dirty="0"/>
              <a:t>نظام يتكون مجموعة من </a:t>
            </a:r>
            <a:r>
              <a:rPr lang="ar-SA" b="1" u="sng" dirty="0"/>
              <a:t>الأجزاء</a:t>
            </a:r>
            <a:r>
              <a:rPr lang="ar-SA" b="1" dirty="0"/>
              <a:t> في علاقات </a:t>
            </a:r>
            <a:r>
              <a:rPr lang="ar-SA" b="1" u="sng" dirty="0"/>
              <a:t>متبادلة</a:t>
            </a:r>
            <a:endParaRPr lang="en-US" b="1" u="sng" dirty="0"/>
          </a:p>
          <a:p>
            <a:pPr lvl="0" algn="r" rtl="1"/>
            <a:r>
              <a:rPr lang="ar-SA" b="1" dirty="0"/>
              <a:t>لكل نظام عناصر </a:t>
            </a:r>
            <a:r>
              <a:rPr lang="ar-SA" b="1" u="sng" dirty="0"/>
              <a:t>تميزه</a:t>
            </a:r>
            <a:r>
              <a:rPr lang="ar-SA" b="1" dirty="0"/>
              <a:t> عن الأنظمة الأخرى</a:t>
            </a:r>
            <a:endParaRPr lang="en-US" b="1" dirty="0"/>
          </a:p>
          <a:p>
            <a:pPr lvl="0" algn="r" rtl="1"/>
            <a:r>
              <a:rPr lang="ar-SA" b="1" dirty="0"/>
              <a:t>لكل نظام </a:t>
            </a:r>
            <a:r>
              <a:rPr lang="ar-SA" b="1" u="sng" dirty="0"/>
              <a:t>علاقات</a:t>
            </a:r>
            <a:r>
              <a:rPr lang="ar-SA" b="1" dirty="0"/>
              <a:t> بين أجزائه تعمل لتحقيق </a:t>
            </a:r>
            <a:r>
              <a:rPr lang="ar-SA" b="1" u="sng" dirty="0">
                <a:solidFill>
                  <a:schemeClr val="bg1"/>
                </a:solidFill>
              </a:rPr>
              <a:t>هدف</a:t>
            </a:r>
            <a:r>
              <a:rPr lang="ar-SA" b="1" dirty="0"/>
              <a:t> </a:t>
            </a:r>
            <a:r>
              <a:rPr lang="ar-SA" b="1" u="sng" dirty="0"/>
              <a:t>مشترك</a:t>
            </a:r>
            <a:r>
              <a:rPr lang="ar-SA" b="1" dirty="0"/>
              <a:t> قد يكون في شكل سلعة ملموسة أو إتاحة معلومة</a:t>
            </a:r>
            <a:endParaRPr lang="en-US" b="1" dirty="0"/>
          </a:p>
          <a:p>
            <a:pPr lvl="0" algn="r" rtl="1"/>
            <a:r>
              <a:rPr lang="ar-SA" b="1" dirty="0"/>
              <a:t>إن مدخلات أي نظام ما هي إلا مخرجات </a:t>
            </a:r>
            <a:r>
              <a:rPr lang="ar-SA" b="1" u="sng" dirty="0"/>
              <a:t>نظام آخر.</a:t>
            </a:r>
            <a:endParaRPr lang="en-US" b="1" u="sng" dirty="0"/>
          </a:p>
          <a:p>
            <a:pPr marL="0" indent="0" algn="r" rtl="1">
              <a:buNone/>
            </a:pPr>
            <a:endParaRPr lang="en-US" dirty="0"/>
          </a:p>
        </p:txBody>
      </p:sp>
      <p:sp>
        <p:nvSpPr>
          <p:cNvPr id="4" name="Rectangle 3"/>
          <p:cNvSpPr/>
          <p:nvPr/>
        </p:nvSpPr>
        <p:spPr>
          <a:xfrm>
            <a:off x="10812884"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Tree>
    <p:extLst>
      <p:ext uri="{BB962C8B-B14F-4D97-AF65-F5344CB8AC3E}">
        <p14:creationId xmlns:p14="http://schemas.microsoft.com/office/powerpoint/2010/main" val="368710315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b="1" dirty="0"/>
              <a:t>مكونات </a:t>
            </a:r>
            <a:r>
              <a:rPr lang="ar-SA" b="1" dirty="0" err="1" smtClean="0"/>
              <a:t>النظ</a:t>
            </a:r>
            <a:r>
              <a:rPr lang="ar-DZ" b="1" dirty="0" smtClean="0"/>
              <a:t>ـــــــ</a:t>
            </a:r>
            <a:r>
              <a:rPr lang="ar-SA" b="1" dirty="0" smtClean="0"/>
              <a:t>ام</a:t>
            </a:r>
            <a:endParaRPr lang="en-US" dirty="0"/>
          </a:p>
        </p:txBody>
      </p:sp>
      <p:sp>
        <p:nvSpPr>
          <p:cNvPr id="3" name="Espace réservé du contenu 2"/>
          <p:cNvSpPr>
            <a:spLocks noGrp="1"/>
          </p:cNvSpPr>
          <p:nvPr>
            <p:ph idx="1"/>
          </p:nvPr>
        </p:nvSpPr>
        <p:spPr/>
        <p:txBody>
          <a:bodyPr/>
          <a:lstStyle/>
          <a:p>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
        <p:nvSpPr>
          <p:cNvPr id="5" name="Flèche vers le bas 4"/>
          <p:cNvSpPr/>
          <p:nvPr/>
        </p:nvSpPr>
        <p:spPr>
          <a:xfrm>
            <a:off x="8929405" y="1926512"/>
            <a:ext cx="682388" cy="6960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lèche vers le bas 5"/>
          <p:cNvSpPr/>
          <p:nvPr/>
        </p:nvSpPr>
        <p:spPr>
          <a:xfrm>
            <a:off x="1263033" y="1964649"/>
            <a:ext cx="682388" cy="6960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èche vers le bas 6"/>
          <p:cNvSpPr/>
          <p:nvPr/>
        </p:nvSpPr>
        <p:spPr>
          <a:xfrm>
            <a:off x="3907598" y="1988855"/>
            <a:ext cx="682388" cy="6960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lèche vers le bas 7"/>
          <p:cNvSpPr/>
          <p:nvPr/>
        </p:nvSpPr>
        <p:spPr>
          <a:xfrm>
            <a:off x="6284840" y="1960832"/>
            <a:ext cx="682388" cy="6960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Ellipse 8"/>
          <p:cNvSpPr/>
          <p:nvPr/>
        </p:nvSpPr>
        <p:spPr>
          <a:xfrm>
            <a:off x="8188658" y="2783994"/>
            <a:ext cx="2105524" cy="184259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r>
              <a:rPr lang="ar-DZ" sz="2800" b="1" dirty="0" smtClean="0">
                <a:solidFill>
                  <a:schemeClr val="bg1"/>
                </a:solidFill>
              </a:rPr>
              <a:t>المدخلات</a:t>
            </a:r>
            <a:endParaRPr lang="en-US" sz="2800" b="1" dirty="0">
              <a:solidFill>
                <a:schemeClr val="bg1"/>
              </a:solidFill>
            </a:endParaRPr>
          </a:p>
        </p:txBody>
      </p:sp>
      <p:sp>
        <p:nvSpPr>
          <p:cNvPr id="10" name="Ellipse 9"/>
          <p:cNvSpPr/>
          <p:nvPr/>
        </p:nvSpPr>
        <p:spPr>
          <a:xfrm>
            <a:off x="5784574" y="2908222"/>
            <a:ext cx="1967353" cy="1718369"/>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DZ" sz="2800" b="1" dirty="0" smtClean="0">
                <a:solidFill>
                  <a:schemeClr val="bg1"/>
                </a:solidFill>
              </a:rPr>
              <a:t>المعالجة</a:t>
            </a:r>
          </a:p>
          <a:p>
            <a:pPr algn="ctr" rtl="1"/>
            <a:r>
              <a:rPr lang="ar-DZ" sz="2000" dirty="0" smtClean="0">
                <a:solidFill>
                  <a:schemeClr val="bg1"/>
                </a:solidFill>
              </a:rPr>
              <a:t>(التشغيل/ العمليات التحويلية)</a:t>
            </a:r>
            <a:endParaRPr lang="en-US" sz="2000" dirty="0">
              <a:solidFill>
                <a:schemeClr val="bg1"/>
              </a:solidFill>
            </a:endParaRPr>
          </a:p>
        </p:txBody>
      </p:sp>
      <p:sp>
        <p:nvSpPr>
          <p:cNvPr id="12" name="Ellipse 11"/>
          <p:cNvSpPr/>
          <p:nvPr/>
        </p:nvSpPr>
        <p:spPr>
          <a:xfrm>
            <a:off x="664801" y="2783994"/>
            <a:ext cx="2225830" cy="1965428"/>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800" b="1" dirty="0" smtClean="0">
                <a:solidFill>
                  <a:schemeClr val="bg1"/>
                </a:solidFill>
              </a:rPr>
              <a:t>التغذية العكسية</a:t>
            </a:r>
            <a:endParaRPr lang="en-US" sz="2800" b="1" dirty="0">
              <a:solidFill>
                <a:schemeClr val="bg1"/>
              </a:solidFill>
            </a:endParaRPr>
          </a:p>
        </p:txBody>
      </p:sp>
      <p:sp>
        <p:nvSpPr>
          <p:cNvPr id="20" name="Ellipse 19"/>
          <p:cNvSpPr/>
          <p:nvPr/>
        </p:nvSpPr>
        <p:spPr>
          <a:xfrm>
            <a:off x="3149741" y="2783994"/>
            <a:ext cx="2198102" cy="1965428"/>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rtl="1"/>
            <a:r>
              <a:rPr lang="ar-DZ" sz="2800" b="1" dirty="0" smtClean="0">
                <a:solidFill>
                  <a:schemeClr val="bg1"/>
                </a:solidFill>
              </a:rPr>
              <a:t>المخرجات</a:t>
            </a:r>
            <a:endParaRPr lang="en-US" sz="2800" b="1" dirty="0">
              <a:solidFill>
                <a:schemeClr val="bg1"/>
              </a:solidFill>
            </a:endParaRPr>
          </a:p>
        </p:txBody>
      </p:sp>
    </p:spTree>
    <p:extLst>
      <p:ext uri="{BB962C8B-B14F-4D97-AF65-F5344CB8AC3E}">
        <p14:creationId xmlns:p14="http://schemas.microsoft.com/office/powerpoint/2010/main" val="7115160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2" presetClass="entr" presetSubtype="4" fill="hold" grpId="0" nodeType="afterEffect">
                                  <p:stCondLst>
                                    <p:cond delay="25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par>
                          <p:cTn id="13" fill="hold">
                            <p:stCondLst>
                              <p:cond delay="1500"/>
                            </p:stCondLst>
                            <p:childTnLst>
                              <p:par>
                                <p:cTn id="14" presetID="2" presetClass="entr" presetSubtype="4" fill="hold" grpId="0" nodeType="afterEffect">
                                  <p:stCondLst>
                                    <p:cond delay="250"/>
                                  </p:stCondLst>
                                  <p:childTnLst>
                                    <p:set>
                                      <p:cBhvr>
                                        <p:cTn id="15" dur="1" fill="hold">
                                          <p:stCondLst>
                                            <p:cond delay="0"/>
                                          </p:stCondLst>
                                        </p:cTn>
                                        <p:tgtEl>
                                          <p:spTgt spid="8"/>
                                        </p:tgtEl>
                                        <p:attrNameLst>
                                          <p:attrName>style.visibility</p:attrName>
                                        </p:attrNameLst>
                                      </p:cBhvr>
                                      <p:to>
                                        <p:strVal val="visible"/>
                                      </p:to>
                                    </p:set>
                                    <p:anim calcmode="lin" valueType="num">
                                      <p:cBhvr additive="base">
                                        <p:cTn id="16" dur="500" fill="hold"/>
                                        <p:tgtEl>
                                          <p:spTgt spid="8"/>
                                        </p:tgtEl>
                                        <p:attrNameLst>
                                          <p:attrName>ppt_x</p:attrName>
                                        </p:attrNameLst>
                                      </p:cBhvr>
                                      <p:tavLst>
                                        <p:tav tm="0">
                                          <p:val>
                                            <p:strVal val="#ppt_x"/>
                                          </p:val>
                                        </p:tav>
                                        <p:tav tm="100000">
                                          <p:val>
                                            <p:strVal val="#ppt_x"/>
                                          </p:val>
                                        </p:tav>
                                      </p:tavLst>
                                    </p:anim>
                                    <p:anim calcmode="lin" valueType="num">
                                      <p:cBhvr additive="base">
                                        <p:cTn id="17" dur="500" fill="hold"/>
                                        <p:tgtEl>
                                          <p:spTgt spid="8"/>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nodePh="1">
                                  <p:stCondLst>
                                    <p:cond delay="250"/>
                                  </p:stCondLst>
                                  <p:endCondLst>
                                    <p:cond evt="begin" delay="0">
                                      <p:tn val="18"/>
                                    </p:cond>
                                  </p:endCondLst>
                                  <p:childTnLst>
                                    <p:set>
                                      <p:cBhvr>
                                        <p:cTn id="19" dur="1" fill="hold">
                                          <p:stCondLst>
                                            <p:cond delay="0"/>
                                          </p:stCondLst>
                                        </p:cTn>
                                        <p:tgtEl>
                                          <p:spTgt spid="3">
                                            <p:txEl>
                                              <p:pRg st="0" end="0"/>
                                            </p:txEl>
                                          </p:spTgt>
                                        </p:tgtEl>
                                        <p:attrNameLst>
                                          <p:attrName>style.visibility</p:attrName>
                                        </p:attrNameLst>
                                      </p:cBhvr>
                                      <p:to>
                                        <p:strVal val="visible"/>
                                      </p:to>
                                    </p:set>
                                    <p:anim calcmode="lin" valueType="num">
                                      <p:cBhvr additive="base">
                                        <p:cTn id="20"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22" fill="hold">
                            <p:stCondLst>
                              <p:cond delay="2250"/>
                            </p:stCondLst>
                            <p:childTnLst>
                              <p:par>
                                <p:cTn id="23" presetID="2" presetClass="entr" presetSubtype="4" fill="hold" grpId="0" nodeType="afterEffect">
                                  <p:stCondLst>
                                    <p:cond delay="25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par>
                          <p:cTn id="27" fill="hold">
                            <p:stCondLst>
                              <p:cond delay="3000"/>
                            </p:stCondLst>
                            <p:childTnLst>
                              <p:par>
                                <p:cTn id="28" presetID="2" presetClass="entr" presetSubtype="4" fill="hold" grpId="0" nodeType="afterEffect">
                                  <p:stCondLst>
                                    <p:cond delay="250"/>
                                  </p:stCondLst>
                                  <p:childTnLst>
                                    <p:set>
                                      <p:cBhvr>
                                        <p:cTn id="29" dur="1" fill="hold">
                                          <p:stCondLst>
                                            <p:cond delay="0"/>
                                          </p:stCondLst>
                                        </p:cTn>
                                        <p:tgtEl>
                                          <p:spTgt spid="6"/>
                                        </p:tgtEl>
                                        <p:attrNameLst>
                                          <p:attrName>style.visibility</p:attrName>
                                        </p:attrNameLst>
                                      </p:cBhvr>
                                      <p:to>
                                        <p:strVal val="visible"/>
                                      </p:to>
                                    </p:set>
                                    <p:anim calcmode="lin" valueType="num">
                                      <p:cBhvr additive="base">
                                        <p:cTn id="30" dur="500" fill="hold"/>
                                        <p:tgtEl>
                                          <p:spTgt spid="6"/>
                                        </p:tgtEl>
                                        <p:attrNameLst>
                                          <p:attrName>ppt_x</p:attrName>
                                        </p:attrNameLst>
                                      </p:cBhvr>
                                      <p:tavLst>
                                        <p:tav tm="0">
                                          <p:val>
                                            <p:strVal val="#ppt_x"/>
                                          </p:val>
                                        </p:tav>
                                        <p:tav tm="100000">
                                          <p:val>
                                            <p:strVal val="#ppt_x"/>
                                          </p:val>
                                        </p:tav>
                                      </p:tavLst>
                                    </p:anim>
                                    <p:anim calcmode="lin" valueType="num">
                                      <p:cBhvr additive="base">
                                        <p:cTn id="31" dur="500" fill="hold"/>
                                        <p:tgtEl>
                                          <p:spTgt spid="6"/>
                                        </p:tgtEl>
                                        <p:attrNameLst>
                                          <p:attrName>ppt_y</p:attrName>
                                        </p:attrNameLst>
                                      </p:cBhvr>
                                      <p:tavLst>
                                        <p:tav tm="0">
                                          <p:val>
                                            <p:strVal val="1+#ppt_h/2"/>
                                          </p:val>
                                        </p:tav>
                                        <p:tav tm="100000">
                                          <p:val>
                                            <p:strVal val="#ppt_y"/>
                                          </p:val>
                                        </p:tav>
                                      </p:tavLst>
                                    </p:anim>
                                  </p:childTnLst>
                                </p:cTn>
                              </p:par>
                            </p:childTnLst>
                          </p:cTn>
                        </p:par>
                        <p:par>
                          <p:cTn id="32" fill="hold">
                            <p:stCondLst>
                              <p:cond delay="3750"/>
                            </p:stCondLst>
                            <p:childTnLst>
                              <p:par>
                                <p:cTn id="33" presetID="16" presetClass="entr" presetSubtype="21" fill="hold" grpId="0" nodeType="afterEffect">
                                  <p:stCondLst>
                                    <p:cond delay="250"/>
                                  </p:stCondLst>
                                  <p:iterate type="lt">
                                    <p:tmPct val="0"/>
                                  </p:iterate>
                                  <p:childTnLst>
                                    <p:set>
                                      <p:cBhvr>
                                        <p:cTn id="34" dur="1" fill="hold">
                                          <p:stCondLst>
                                            <p:cond delay="0"/>
                                          </p:stCondLst>
                                        </p:cTn>
                                        <p:tgtEl>
                                          <p:spTgt spid="9"/>
                                        </p:tgtEl>
                                        <p:attrNameLst>
                                          <p:attrName>style.visibility</p:attrName>
                                        </p:attrNameLst>
                                      </p:cBhvr>
                                      <p:to>
                                        <p:strVal val="visible"/>
                                      </p:to>
                                    </p:set>
                                    <p:animEffect transition="in" filter="barn(inVertical)">
                                      <p:cBhvr>
                                        <p:cTn id="35" dur="500"/>
                                        <p:tgtEl>
                                          <p:spTgt spid="9"/>
                                        </p:tgtEl>
                                      </p:cBhvr>
                                    </p:animEffect>
                                  </p:childTnLst>
                                </p:cTn>
                              </p:par>
                            </p:childTnLst>
                          </p:cTn>
                        </p:par>
                        <p:par>
                          <p:cTn id="36" fill="hold">
                            <p:stCondLst>
                              <p:cond delay="4500"/>
                            </p:stCondLst>
                            <p:childTnLst>
                              <p:par>
                                <p:cTn id="37" presetID="16" presetClass="entr" presetSubtype="21" fill="hold" grpId="0" nodeType="afterEffect">
                                  <p:stCondLst>
                                    <p:cond delay="250"/>
                                  </p:stCondLst>
                                  <p:iterate type="lt">
                                    <p:tmPct val="0"/>
                                  </p:iterate>
                                  <p:childTnLst>
                                    <p:set>
                                      <p:cBhvr>
                                        <p:cTn id="38" dur="1" fill="hold">
                                          <p:stCondLst>
                                            <p:cond delay="0"/>
                                          </p:stCondLst>
                                        </p:cTn>
                                        <p:tgtEl>
                                          <p:spTgt spid="10"/>
                                        </p:tgtEl>
                                        <p:attrNameLst>
                                          <p:attrName>style.visibility</p:attrName>
                                        </p:attrNameLst>
                                      </p:cBhvr>
                                      <p:to>
                                        <p:strVal val="visible"/>
                                      </p:to>
                                    </p:set>
                                    <p:animEffect transition="in" filter="barn(inVertical)">
                                      <p:cBhvr>
                                        <p:cTn id="39" dur="500"/>
                                        <p:tgtEl>
                                          <p:spTgt spid="10"/>
                                        </p:tgtEl>
                                      </p:cBhvr>
                                    </p:animEffect>
                                  </p:childTnLst>
                                </p:cTn>
                              </p:par>
                            </p:childTnLst>
                          </p:cTn>
                        </p:par>
                        <p:par>
                          <p:cTn id="40" fill="hold">
                            <p:stCondLst>
                              <p:cond delay="5250"/>
                            </p:stCondLst>
                            <p:childTnLst>
                              <p:par>
                                <p:cTn id="41" presetID="16" presetClass="entr" presetSubtype="21" fill="hold" grpId="0" nodeType="afterEffect">
                                  <p:stCondLst>
                                    <p:cond delay="250"/>
                                  </p:stCondLst>
                                  <p:iterate type="lt">
                                    <p:tmPct val="0"/>
                                  </p:iterate>
                                  <p:childTnLst>
                                    <p:set>
                                      <p:cBhvr>
                                        <p:cTn id="42" dur="1" fill="hold">
                                          <p:stCondLst>
                                            <p:cond delay="0"/>
                                          </p:stCondLst>
                                        </p:cTn>
                                        <p:tgtEl>
                                          <p:spTgt spid="20"/>
                                        </p:tgtEl>
                                        <p:attrNameLst>
                                          <p:attrName>style.visibility</p:attrName>
                                        </p:attrNameLst>
                                      </p:cBhvr>
                                      <p:to>
                                        <p:strVal val="visible"/>
                                      </p:to>
                                    </p:set>
                                    <p:animEffect transition="in" filter="barn(inVertical)">
                                      <p:cBhvr>
                                        <p:cTn id="43" dur="500"/>
                                        <p:tgtEl>
                                          <p:spTgt spid="20"/>
                                        </p:tgtEl>
                                      </p:cBhvr>
                                    </p:animEffect>
                                  </p:childTnLst>
                                </p:cTn>
                              </p:par>
                            </p:childTnLst>
                          </p:cTn>
                        </p:par>
                        <p:par>
                          <p:cTn id="44" fill="hold">
                            <p:stCondLst>
                              <p:cond delay="6000"/>
                            </p:stCondLst>
                            <p:childTnLst>
                              <p:par>
                                <p:cTn id="45" presetID="16" presetClass="entr" presetSubtype="21" fill="hold" grpId="0" nodeType="afterEffect">
                                  <p:stCondLst>
                                    <p:cond delay="250"/>
                                  </p:stCondLst>
                                  <p:iterate type="lt">
                                    <p:tmPct val="0"/>
                                  </p:iterate>
                                  <p:childTnLst>
                                    <p:set>
                                      <p:cBhvr>
                                        <p:cTn id="46" dur="1" fill="hold">
                                          <p:stCondLst>
                                            <p:cond delay="0"/>
                                          </p:stCondLst>
                                        </p:cTn>
                                        <p:tgtEl>
                                          <p:spTgt spid="12"/>
                                        </p:tgtEl>
                                        <p:attrNameLst>
                                          <p:attrName>style.visibility</p:attrName>
                                        </p:attrNameLst>
                                      </p:cBhvr>
                                      <p:to>
                                        <p:strVal val="visible"/>
                                      </p:to>
                                    </p:set>
                                    <p:animEffect transition="in" filter="barn(inVertical)">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34" presetClass="emph" presetSubtype="0" fill="hold" grpId="1" nodeType="clickEffect">
                                  <p:stCondLst>
                                    <p:cond delay="0"/>
                                  </p:stCondLst>
                                  <p:iterate type="lt">
                                    <p:tmPct val="10000"/>
                                  </p:iterate>
                                  <p:childTnLst>
                                    <p:animMotion origin="layout" path="M 0.0 0.0 L 0.0 -0.07213" pathEditMode="relative" ptsTypes="">
                                      <p:cBhvr>
                                        <p:cTn id="51" dur="250" accel="50000" decel="50000" autoRev="1" fill="hold">
                                          <p:stCondLst>
                                            <p:cond delay="0"/>
                                          </p:stCondLst>
                                        </p:cTn>
                                        <p:tgtEl>
                                          <p:spTgt spid="9"/>
                                        </p:tgtEl>
                                        <p:attrNameLst>
                                          <p:attrName>ppt_x</p:attrName>
                                          <p:attrName>ppt_y</p:attrName>
                                        </p:attrNameLst>
                                      </p:cBhvr>
                                    </p:animMotion>
                                    <p:animRot by="1500000">
                                      <p:cBhvr>
                                        <p:cTn id="52" dur="125" fill="hold">
                                          <p:stCondLst>
                                            <p:cond delay="0"/>
                                          </p:stCondLst>
                                        </p:cTn>
                                        <p:tgtEl>
                                          <p:spTgt spid="9"/>
                                        </p:tgtEl>
                                        <p:attrNameLst>
                                          <p:attrName>r</p:attrName>
                                        </p:attrNameLst>
                                      </p:cBhvr>
                                    </p:animRot>
                                    <p:animRot by="-1500000">
                                      <p:cBhvr>
                                        <p:cTn id="53" dur="125" fill="hold">
                                          <p:stCondLst>
                                            <p:cond delay="125"/>
                                          </p:stCondLst>
                                        </p:cTn>
                                        <p:tgtEl>
                                          <p:spTgt spid="9"/>
                                        </p:tgtEl>
                                        <p:attrNameLst>
                                          <p:attrName>r</p:attrName>
                                        </p:attrNameLst>
                                      </p:cBhvr>
                                    </p:animRot>
                                    <p:animRot by="-1500000">
                                      <p:cBhvr>
                                        <p:cTn id="54" dur="125" fill="hold">
                                          <p:stCondLst>
                                            <p:cond delay="250"/>
                                          </p:stCondLst>
                                        </p:cTn>
                                        <p:tgtEl>
                                          <p:spTgt spid="9"/>
                                        </p:tgtEl>
                                        <p:attrNameLst>
                                          <p:attrName>r</p:attrName>
                                        </p:attrNameLst>
                                      </p:cBhvr>
                                    </p:animRot>
                                    <p:animRot by="1500000">
                                      <p:cBhvr>
                                        <p:cTn id="55" dur="125" fill="hold">
                                          <p:stCondLst>
                                            <p:cond delay="375"/>
                                          </p:stCondLst>
                                        </p:cTn>
                                        <p:tgtEl>
                                          <p:spTgt spid="9"/>
                                        </p:tgtEl>
                                        <p:attrNameLst>
                                          <p:attrName>r</p:attrName>
                                        </p:attrNameLst>
                                      </p:cBhvr>
                                    </p:animRot>
                                  </p:childTnLst>
                                </p:cTn>
                              </p:par>
                              <p:par>
                                <p:cTn id="56" presetID="34" presetClass="emph" presetSubtype="0" fill="hold" grpId="1" nodeType="withEffect">
                                  <p:stCondLst>
                                    <p:cond delay="0"/>
                                  </p:stCondLst>
                                  <p:iterate type="lt">
                                    <p:tmPct val="10000"/>
                                  </p:iterate>
                                  <p:childTnLst>
                                    <p:animMotion origin="layout" path="M 0.0 0.0 L 0.0 -0.07213" pathEditMode="relative" ptsTypes="">
                                      <p:cBhvr>
                                        <p:cTn id="57" dur="250" accel="50000" decel="50000" autoRev="1" fill="hold">
                                          <p:stCondLst>
                                            <p:cond delay="0"/>
                                          </p:stCondLst>
                                        </p:cTn>
                                        <p:tgtEl>
                                          <p:spTgt spid="10"/>
                                        </p:tgtEl>
                                        <p:attrNameLst>
                                          <p:attrName>ppt_x</p:attrName>
                                          <p:attrName>ppt_y</p:attrName>
                                        </p:attrNameLst>
                                      </p:cBhvr>
                                    </p:animMotion>
                                    <p:animRot by="1500000">
                                      <p:cBhvr>
                                        <p:cTn id="58" dur="125" fill="hold">
                                          <p:stCondLst>
                                            <p:cond delay="0"/>
                                          </p:stCondLst>
                                        </p:cTn>
                                        <p:tgtEl>
                                          <p:spTgt spid="10"/>
                                        </p:tgtEl>
                                        <p:attrNameLst>
                                          <p:attrName>r</p:attrName>
                                        </p:attrNameLst>
                                      </p:cBhvr>
                                    </p:animRot>
                                    <p:animRot by="-1500000">
                                      <p:cBhvr>
                                        <p:cTn id="59" dur="125" fill="hold">
                                          <p:stCondLst>
                                            <p:cond delay="125"/>
                                          </p:stCondLst>
                                        </p:cTn>
                                        <p:tgtEl>
                                          <p:spTgt spid="10"/>
                                        </p:tgtEl>
                                        <p:attrNameLst>
                                          <p:attrName>r</p:attrName>
                                        </p:attrNameLst>
                                      </p:cBhvr>
                                    </p:animRot>
                                    <p:animRot by="-1500000">
                                      <p:cBhvr>
                                        <p:cTn id="60" dur="125" fill="hold">
                                          <p:stCondLst>
                                            <p:cond delay="250"/>
                                          </p:stCondLst>
                                        </p:cTn>
                                        <p:tgtEl>
                                          <p:spTgt spid="10"/>
                                        </p:tgtEl>
                                        <p:attrNameLst>
                                          <p:attrName>r</p:attrName>
                                        </p:attrNameLst>
                                      </p:cBhvr>
                                    </p:animRot>
                                    <p:animRot by="1500000">
                                      <p:cBhvr>
                                        <p:cTn id="61" dur="125" fill="hold">
                                          <p:stCondLst>
                                            <p:cond delay="375"/>
                                          </p:stCondLst>
                                        </p:cTn>
                                        <p:tgtEl>
                                          <p:spTgt spid="10"/>
                                        </p:tgtEl>
                                        <p:attrNameLst>
                                          <p:attrName>r</p:attrName>
                                        </p:attrNameLst>
                                      </p:cBhvr>
                                    </p:animRot>
                                  </p:childTnLst>
                                </p:cTn>
                              </p:par>
                              <p:par>
                                <p:cTn id="62" presetID="34" presetClass="emph" presetSubtype="0" fill="hold" grpId="1" nodeType="withEffect">
                                  <p:stCondLst>
                                    <p:cond delay="0"/>
                                  </p:stCondLst>
                                  <p:iterate type="lt">
                                    <p:tmPct val="10000"/>
                                  </p:iterate>
                                  <p:childTnLst>
                                    <p:animMotion origin="layout" path="M 0.0 0.0 L 0.0 -0.07213" pathEditMode="relative" ptsTypes="">
                                      <p:cBhvr>
                                        <p:cTn id="63" dur="250" accel="50000" decel="50000" autoRev="1" fill="hold">
                                          <p:stCondLst>
                                            <p:cond delay="0"/>
                                          </p:stCondLst>
                                        </p:cTn>
                                        <p:tgtEl>
                                          <p:spTgt spid="20"/>
                                        </p:tgtEl>
                                        <p:attrNameLst>
                                          <p:attrName>ppt_x</p:attrName>
                                          <p:attrName>ppt_y</p:attrName>
                                        </p:attrNameLst>
                                      </p:cBhvr>
                                    </p:animMotion>
                                    <p:animRot by="1500000">
                                      <p:cBhvr>
                                        <p:cTn id="64" dur="125" fill="hold">
                                          <p:stCondLst>
                                            <p:cond delay="0"/>
                                          </p:stCondLst>
                                        </p:cTn>
                                        <p:tgtEl>
                                          <p:spTgt spid="20"/>
                                        </p:tgtEl>
                                        <p:attrNameLst>
                                          <p:attrName>r</p:attrName>
                                        </p:attrNameLst>
                                      </p:cBhvr>
                                    </p:animRot>
                                    <p:animRot by="-1500000">
                                      <p:cBhvr>
                                        <p:cTn id="65" dur="125" fill="hold">
                                          <p:stCondLst>
                                            <p:cond delay="125"/>
                                          </p:stCondLst>
                                        </p:cTn>
                                        <p:tgtEl>
                                          <p:spTgt spid="20"/>
                                        </p:tgtEl>
                                        <p:attrNameLst>
                                          <p:attrName>r</p:attrName>
                                        </p:attrNameLst>
                                      </p:cBhvr>
                                    </p:animRot>
                                    <p:animRot by="-1500000">
                                      <p:cBhvr>
                                        <p:cTn id="66" dur="125" fill="hold">
                                          <p:stCondLst>
                                            <p:cond delay="250"/>
                                          </p:stCondLst>
                                        </p:cTn>
                                        <p:tgtEl>
                                          <p:spTgt spid="20"/>
                                        </p:tgtEl>
                                        <p:attrNameLst>
                                          <p:attrName>r</p:attrName>
                                        </p:attrNameLst>
                                      </p:cBhvr>
                                    </p:animRot>
                                    <p:animRot by="1500000">
                                      <p:cBhvr>
                                        <p:cTn id="67" dur="125" fill="hold">
                                          <p:stCondLst>
                                            <p:cond delay="375"/>
                                          </p:stCondLst>
                                        </p:cTn>
                                        <p:tgtEl>
                                          <p:spTgt spid="20"/>
                                        </p:tgtEl>
                                        <p:attrNameLst>
                                          <p:attrName>r</p:attrName>
                                        </p:attrNameLst>
                                      </p:cBhvr>
                                    </p:animRot>
                                  </p:childTnLst>
                                </p:cTn>
                              </p:par>
                              <p:par>
                                <p:cTn id="68" presetID="34" presetClass="emph" presetSubtype="0" fill="hold" grpId="1" nodeType="withEffect">
                                  <p:stCondLst>
                                    <p:cond delay="0"/>
                                  </p:stCondLst>
                                  <p:iterate type="lt">
                                    <p:tmPct val="10000"/>
                                  </p:iterate>
                                  <p:childTnLst>
                                    <p:animMotion origin="layout" path="M 0.0 0.0 L 0.0 -0.07213" pathEditMode="relative" ptsTypes="">
                                      <p:cBhvr>
                                        <p:cTn id="69" dur="250" accel="50000" decel="50000" autoRev="1" fill="hold">
                                          <p:stCondLst>
                                            <p:cond delay="0"/>
                                          </p:stCondLst>
                                        </p:cTn>
                                        <p:tgtEl>
                                          <p:spTgt spid="12"/>
                                        </p:tgtEl>
                                        <p:attrNameLst>
                                          <p:attrName>ppt_x</p:attrName>
                                          <p:attrName>ppt_y</p:attrName>
                                        </p:attrNameLst>
                                      </p:cBhvr>
                                    </p:animMotion>
                                    <p:animRot by="1500000">
                                      <p:cBhvr>
                                        <p:cTn id="70" dur="125" fill="hold">
                                          <p:stCondLst>
                                            <p:cond delay="0"/>
                                          </p:stCondLst>
                                        </p:cTn>
                                        <p:tgtEl>
                                          <p:spTgt spid="12"/>
                                        </p:tgtEl>
                                        <p:attrNameLst>
                                          <p:attrName>r</p:attrName>
                                        </p:attrNameLst>
                                      </p:cBhvr>
                                    </p:animRot>
                                    <p:animRot by="-1500000">
                                      <p:cBhvr>
                                        <p:cTn id="71" dur="125" fill="hold">
                                          <p:stCondLst>
                                            <p:cond delay="125"/>
                                          </p:stCondLst>
                                        </p:cTn>
                                        <p:tgtEl>
                                          <p:spTgt spid="12"/>
                                        </p:tgtEl>
                                        <p:attrNameLst>
                                          <p:attrName>r</p:attrName>
                                        </p:attrNameLst>
                                      </p:cBhvr>
                                    </p:animRot>
                                    <p:animRot by="-1500000">
                                      <p:cBhvr>
                                        <p:cTn id="72" dur="125" fill="hold">
                                          <p:stCondLst>
                                            <p:cond delay="250"/>
                                          </p:stCondLst>
                                        </p:cTn>
                                        <p:tgtEl>
                                          <p:spTgt spid="12"/>
                                        </p:tgtEl>
                                        <p:attrNameLst>
                                          <p:attrName>r</p:attrName>
                                        </p:attrNameLst>
                                      </p:cBhvr>
                                    </p:animRot>
                                    <p:animRot by="1500000">
                                      <p:cBhvr>
                                        <p:cTn id="73" dur="125" fill="hold">
                                          <p:stCondLst>
                                            <p:cond delay="375"/>
                                          </p:stCondLst>
                                        </p:cTn>
                                        <p:tgtEl>
                                          <p:spTgt spid="1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6" grpId="0" animBg="1"/>
      <p:bldP spid="7" grpId="0" animBg="1"/>
      <p:bldP spid="8" grpId="0" animBg="1"/>
      <p:bldP spid="9" grpId="0" animBg="1"/>
      <p:bldP spid="9" grpId="1" animBg="1"/>
      <p:bldP spid="10" grpId="0" animBg="1"/>
      <p:bldP spid="10" grpId="1" animBg="1"/>
      <p:bldP spid="12" grpId="0" animBg="1"/>
      <p:bldP spid="12" grpId="1" animBg="1"/>
      <p:bldP spid="20" grpId="0" animBg="1"/>
      <p:bldP spid="20"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8393373" y="3207224"/>
            <a:ext cx="3016155" cy="1273223"/>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400" b="1" dirty="0" smtClean="0"/>
              <a:t>مدخلات</a:t>
            </a:r>
            <a:r>
              <a:rPr lang="fr-FR" sz="2400" b="1" dirty="0" smtClean="0"/>
              <a:t> </a:t>
            </a:r>
            <a:r>
              <a:rPr lang="ar-DZ" sz="2400" b="1" dirty="0" smtClean="0"/>
              <a:t> </a:t>
            </a:r>
            <a:r>
              <a:rPr lang="en-GB" sz="2400" b="1" dirty="0" smtClean="0"/>
              <a:t>input </a:t>
            </a:r>
            <a:r>
              <a:rPr lang="ar-DZ" sz="2400" b="1" dirty="0" smtClean="0"/>
              <a:t>            </a:t>
            </a:r>
            <a:r>
              <a:rPr lang="ar-DZ" sz="2000" b="1" dirty="0" smtClean="0"/>
              <a:t>( </a:t>
            </a:r>
            <a:r>
              <a:rPr lang="ar-DZ" sz="2000" b="1" dirty="0"/>
              <a:t>بيانات، مواد خام، رأس مال، موارد </a:t>
            </a:r>
            <a:r>
              <a:rPr lang="ar-DZ" sz="2000" b="1" dirty="0" err="1" smtClean="0"/>
              <a:t>بشرية..الخ</a:t>
            </a:r>
            <a:r>
              <a:rPr lang="ar-DZ" sz="2000" b="1" dirty="0" smtClean="0"/>
              <a:t>)</a:t>
            </a:r>
            <a:endParaRPr lang="en-US" sz="2000" b="1" dirty="0"/>
          </a:p>
        </p:txBody>
      </p:sp>
      <p:sp>
        <p:nvSpPr>
          <p:cNvPr id="3" name="Rectangle à coins arrondis 2"/>
          <p:cNvSpPr/>
          <p:nvPr/>
        </p:nvSpPr>
        <p:spPr>
          <a:xfrm>
            <a:off x="4301318" y="1066802"/>
            <a:ext cx="3016155" cy="88710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fr-FR" sz="2000" b="1" dirty="0" smtClean="0"/>
              <a:t> </a:t>
            </a:r>
            <a:r>
              <a:rPr lang="ar-DZ" sz="2400" b="1" dirty="0" smtClean="0"/>
              <a:t>التغذية العكسية</a:t>
            </a:r>
            <a:endParaRPr lang="fr-FR" sz="2400" b="1" dirty="0" smtClean="0"/>
          </a:p>
          <a:p>
            <a:pPr algn="ctr" rtl="1"/>
            <a:r>
              <a:rPr lang="ar-DZ" sz="2400" b="1" dirty="0" smtClean="0"/>
              <a:t>  </a:t>
            </a:r>
            <a:r>
              <a:rPr lang="fr-FR" sz="2000" b="1" dirty="0" smtClean="0"/>
              <a:t>feed-back</a:t>
            </a:r>
            <a:endParaRPr lang="en-US" sz="2000" b="1" dirty="0"/>
          </a:p>
        </p:txBody>
      </p:sp>
      <p:sp>
        <p:nvSpPr>
          <p:cNvPr id="4" name="Rectangle à coins arrondis 3"/>
          <p:cNvSpPr/>
          <p:nvPr/>
        </p:nvSpPr>
        <p:spPr>
          <a:xfrm>
            <a:off x="147849" y="3235660"/>
            <a:ext cx="3016155" cy="1438131"/>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800" b="1" dirty="0" smtClean="0"/>
              <a:t>المخرجات </a:t>
            </a:r>
            <a:r>
              <a:rPr lang="en-GB" sz="2400" b="1" dirty="0" smtClean="0"/>
              <a:t>output</a:t>
            </a:r>
            <a:endParaRPr lang="ar-DZ" sz="2400" b="1" dirty="0" smtClean="0"/>
          </a:p>
          <a:p>
            <a:pPr algn="ctr" rtl="1"/>
            <a:r>
              <a:rPr lang="ar-DZ" b="1" dirty="0" smtClean="0"/>
              <a:t>(</a:t>
            </a:r>
            <a:r>
              <a:rPr lang="ar-DZ" b="1" dirty="0"/>
              <a:t>سلع نهائية، معلومات مفيدة، خدمات المطلوبة...الخ ) </a:t>
            </a:r>
            <a:endParaRPr lang="en-US" b="1" dirty="0"/>
          </a:p>
        </p:txBody>
      </p:sp>
      <p:sp>
        <p:nvSpPr>
          <p:cNvPr id="5" name="Rectangle à coins arrondis 4"/>
          <p:cNvSpPr/>
          <p:nvPr/>
        </p:nvSpPr>
        <p:spPr>
          <a:xfrm>
            <a:off x="4346811" y="3125906"/>
            <a:ext cx="3016155" cy="1354542"/>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rtl="1"/>
            <a:r>
              <a:rPr lang="ar-DZ" sz="2800" b="1" dirty="0" smtClean="0">
                <a:solidFill>
                  <a:schemeClr val="bg1"/>
                </a:solidFill>
              </a:rPr>
              <a:t>عمليات التحويلية </a:t>
            </a:r>
          </a:p>
          <a:p>
            <a:pPr algn="ctr" rtl="1"/>
            <a:r>
              <a:rPr lang="fr-FR" sz="2400" b="1" dirty="0" smtClean="0">
                <a:solidFill>
                  <a:schemeClr val="bg1"/>
                </a:solidFill>
              </a:rPr>
              <a:t>Transformations </a:t>
            </a:r>
            <a:r>
              <a:rPr lang="fr-FR" sz="2400" b="1" dirty="0" err="1" smtClean="0">
                <a:solidFill>
                  <a:schemeClr val="bg1"/>
                </a:solidFill>
              </a:rPr>
              <a:t>processes</a:t>
            </a:r>
            <a:endParaRPr lang="ar-DZ" sz="2400" b="1" dirty="0" smtClean="0">
              <a:solidFill>
                <a:schemeClr val="bg1"/>
              </a:solidFill>
            </a:endParaRPr>
          </a:p>
        </p:txBody>
      </p:sp>
      <p:sp>
        <p:nvSpPr>
          <p:cNvPr id="7" name="Organigramme : Extraire 6"/>
          <p:cNvSpPr/>
          <p:nvPr/>
        </p:nvSpPr>
        <p:spPr>
          <a:xfrm>
            <a:off x="4301318" y="5117342"/>
            <a:ext cx="3152631" cy="1588257"/>
          </a:xfrm>
          <a:prstGeom prst="flowChartExtra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b="1" dirty="0" smtClean="0">
                <a:solidFill>
                  <a:schemeClr val="bg1"/>
                </a:solidFill>
              </a:rPr>
              <a:t>الرقابة</a:t>
            </a:r>
          </a:p>
          <a:p>
            <a:pPr algn="ctr" rtl="1"/>
            <a:r>
              <a:rPr lang="fr-FR" sz="2800" b="1" dirty="0" smtClean="0">
                <a:solidFill>
                  <a:schemeClr val="bg1"/>
                </a:solidFill>
              </a:rPr>
              <a:t>control</a:t>
            </a:r>
            <a:endParaRPr lang="en-US" sz="2800" b="1" dirty="0">
              <a:solidFill>
                <a:schemeClr val="bg1"/>
              </a:solidFill>
            </a:endParaRPr>
          </a:p>
        </p:txBody>
      </p:sp>
      <p:sp>
        <p:nvSpPr>
          <p:cNvPr id="9" name="Flèche gauche 8"/>
          <p:cNvSpPr/>
          <p:nvPr/>
        </p:nvSpPr>
        <p:spPr>
          <a:xfrm>
            <a:off x="7444852" y="3525675"/>
            <a:ext cx="866634" cy="307074"/>
          </a:xfrm>
          <a:prstGeom prst="lef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 name="Flèche gauche 9"/>
          <p:cNvSpPr/>
          <p:nvPr/>
        </p:nvSpPr>
        <p:spPr>
          <a:xfrm>
            <a:off x="3276597" y="3497240"/>
            <a:ext cx="866634" cy="307074"/>
          </a:xfrm>
          <a:prstGeom prst="lef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Flèche gauche 11"/>
          <p:cNvSpPr/>
          <p:nvPr/>
        </p:nvSpPr>
        <p:spPr>
          <a:xfrm rot="5400000">
            <a:off x="780194" y="2140995"/>
            <a:ext cx="1751462" cy="272953"/>
          </a:xfrm>
          <a:prstGeom prst="lef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Flèche droite 15"/>
          <p:cNvSpPr/>
          <p:nvPr/>
        </p:nvSpPr>
        <p:spPr>
          <a:xfrm rot="16200000">
            <a:off x="6743293" y="4065337"/>
            <a:ext cx="543918" cy="163828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7" name="Flèche gauche 16"/>
          <p:cNvSpPr/>
          <p:nvPr/>
        </p:nvSpPr>
        <p:spPr>
          <a:xfrm rot="10800000">
            <a:off x="1792401" y="1173707"/>
            <a:ext cx="2350829" cy="381569"/>
          </a:xfrm>
          <a:prstGeom prst="lef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Flèche gauche 17"/>
          <p:cNvSpPr/>
          <p:nvPr/>
        </p:nvSpPr>
        <p:spPr>
          <a:xfrm rot="10800000">
            <a:off x="7449400" y="1319569"/>
            <a:ext cx="2350829" cy="381569"/>
          </a:xfrm>
          <a:prstGeom prst="lef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9" name="Flèche vers le bas 18"/>
          <p:cNvSpPr/>
          <p:nvPr/>
        </p:nvSpPr>
        <p:spPr>
          <a:xfrm>
            <a:off x="9430603" y="1926610"/>
            <a:ext cx="395786" cy="119929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5" name="Rectangle 24"/>
          <p:cNvSpPr/>
          <p:nvPr/>
        </p:nvSpPr>
        <p:spPr>
          <a:xfrm>
            <a:off x="10651630" y="698312"/>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grpSp>
        <p:nvGrpSpPr>
          <p:cNvPr id="26" name="Groupe 8"/>
          <p:cNvGrpSpPr/>
          <p:nvPr/>
        </p:nvGrpSpPr>
        <p:grpSpPr>
          <a:xfrm>
            <a:off x="2353096" y="-42358"/>
            <a:ext cx="7447133" cy="943113"/>
            <a:chOff x="105589" y="-275530"/>
            <a:chExt cx="1901555" cy="1904330"/>
          </a:xfrm>
        </p:grpSpPr>
        <p:pic>
          <p:nvPicPr>
            <p:cNvPr id="27" name="Picture 5"/>
            <p:cNvPicPr>
              <a:picLocks noChangeAspect="1" noChangeArrowheads="1"/>
            </p:cNvPicPr>
            <p:nvPr/>
          </p:nvPicPr>
          <p:blipFill>
            <a:blip r:embed="rId2" cstate="print">
              <a:extLst>
                <a:ext uri="{BEBA8EAE-BF5A-486C-A8C5-ECC9F3942E4B}">
                  <a14:imgProps xmlns:a14="http://schemas.microsoft.com/office/drawing/2010/main">
                    <a14:imgLayer>
                      <a14:imgEffect>
                        <a14:backgroundRemoval t="0" b="100000" l="0" r="100000">
                          <a14:foregroundMark x1="44000" y1="13068" x2="48571" y2="6818"/>
                          <a14:foregroundMark x1="52000" y1="9659" x2="45714" y2="3409"/>
                          <a14:backgroundMark x1="43429" y1="9659" x2="26857" y2="2273"/>
                          <a14:backgroundMark x1="56571" y1="9659" x2="72000" y2="2273"/>
                        </a14:backgroundRemoval>
                      </a14:imgEffect>
                    </a14:imgLayer>
                  </a14:imgProps>
                </a:ext>
                <a:ext uri="{28A0092B-C50C-407E-A947-70E740481C1C}">
                  <a14:useLocalDpi xmlns:a14="http://schemas.microsoft.com/office/drawing/2010/main" val="0"/>
                </a:ext>
              </a:extLst>
            </a:blip>
            <a:srcRect/>
            <a:stretch>
              <a:fillRect/>
            </a:stretch>
          </p:blipFill>
          <p:spPr bwMode="auto">
            <a:xfrm>
              <a:off x="105589" y="-47599"/>
              <a:ext cx="1901555" cy="1676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 name="Picture 2"/>
            <p:cNvPicPr>
              <a:picLocks noChangeAspect="1" noChangeArrowheads="1"/>
            </p:cNvPicPr>
            <p:nvPr/>
          </p:nvPicPr>
          <p:blipFill>
            <a:blip r:embed="rId3" cstate="print">
              <a:extLst>
                <a:ext uri="{BEBA8EAE-BF5A-486C-A8C5-ECC9F3942E4B}">
                  <a14:imgProps xmlns:a14="http://schemas.microsoft.com/office/drawing/2010/main">
                    <a14:imgLayer>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rot="1554017">
              <a:off x="1009142" y="-275530"/>
              <a:ext cx="504825"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29" name="ZoneTexte 28"/>
          <p:cNvSpPr txBox="1"/>
          <p:nvPr/>
        </p:nvSpPr>
        <p:spPr>
          <a:xfrm>
            <a:off x="2583684" y="203578"/>
            <a:ext cx="5563444" cy="523220"/>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DZ" sz="2800" b="1" dirty="0" smtClean="0">
                <a:solidFill>
                  <a:srgbClr val="002060"/>
                </a:solidFill>
              </a:rPr>
              <a:t>شكل يوضح مكونات النظام</a:t>
            </a:r>
            <a:endParaRPr lang="fr-FR" sz="2800" b="1" dirty="0">
              <a:ln w="11430"/>
              <a:solidFill>
                <a:srgbClr val="002060"/>
              </a:solidFill>
              <a:effectLst>
                <a:outerShdw blurRad="50800" dist="39000" dir="5460000" algn="tl">
                  <a:srgbClr val="000000">
                    <a:alpha val="38000"/>
                  </a:srgbClr>
                </a:outerShdw>
              </a:effectLst>
            </a:endParaRPr>
          </a:p>
        </p:txBody>
      </p:sp>
      <p:sp>
        <p:nvSpPr>
          <p:cNvPr id="30" name="Flèche droite 29"/>
          <p:cNvSpPr/>
          <p:nvPr/>
        </p:nvSpPr>
        <p:spPr>
          <a:xfrm rot="5400000">
            <a:off x="4221265" y="4149204"/>
            <a:ext cx="580035" cy="1708247"/>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0697410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25"/>
                                        </p:tgtEl>
                                        <p:attrNameLst>
                                          <p:attrName>style.visibility</p:attrName>
                                        </p:attrNameLst>
                                      </p:cBhvr>
                                      <p:to>
                                        <p:strVal val="visible"/>
                                      </p:to>
                                    </p:set>
                                    <p:animEffect transition="in" filter="barn(inVertical)">
                                      <p:cBhvr>
                                        <p:cTn id="7" dur="500"/>
                                        <p:tgtEl>
                                          <p:spTgt spid="25"/>
                                        </p:tgtEl>
                                      </p:cBhvr>
                                    </p:animEffect>
                                  </p:childTnLst>
                                </p:cTn>
                              </p:par>
                              <p:par>
                                <p:cTn id="8" presetID="27" presetClass="emph" presetSubtype="0" fill="remove" grpId="0" nodeType="withEffect">
                                  <p:stCondLst>
                                    <p:cond delay="250"/>
                                  </p:stCondLst>
                                  <p:childTnLst>
                                    <p:animClr clrSpc="rgb" dir="cw">
                                      <p:cBhvr override="childStyle">
                                        <p:cTn id="9" dur="250" autoRev="1" fill="remove"/>
                                        <p:tgtEl>
                                          <p:spTgt spid="2"/>
                                        </p:tgtEl>
                                        <p:attrNameLst>
                                          <p:attrName>style.color</p:attrName>
                                        </p:attrNameLst>
                                      </p:cBhvr>
                                      <p:to>
                                        <a:schemeClr val="bg1"/>
                                      </p:to>
                                    </p:animClr>
                                    <p:animClr clrSpc="rgb" dir="cw">
                                      <p:cBhvr>
                                        <p:cTn id="10" dur="250" autoRev="1" fill="remove"/>
                                        <p:tgtEl>
                                          <p:spTgt spid="2"/>
                                        </p:tgtEl>
                                        <p:attrNameLst>
                                          <p:attrName>fillcolor</p:attrName>
                                        </p:attrNameLst>
                                      </p:cBhvr>
                                      <p:to>
                                        <a:schemeClr val="bg1"/>
                                      </p:to>
                                    </p:animClr>
                                    <p:set>
                                      <p:cBhvr>
                                        <p:cTn id="11" dur="250" autoRev="1" fill="remove"/>
                                        <p:tgtEl>
                                          <p:spTgt spid="2"/>
                                        </p:tgtEl>
                                        <p:attrNameLst>
                                          <p:attrName>fill.type</p:attrName>
                                        </p:attrNameLst>
                                      </p:cBhvr>
                                      <p:to>
                                        <p:strVal val="solid"/>
                                      </p:to>
                                    </p:set>
                                    <p:set>
                                      <p:cBhvr>
                                        <p:cTn id="12" dur="250" autoRev="1" fill="remove"/>
                                        <p:tgtEl>
                                          <p:spTgt spid="2"/>
                                        </p:tgtEl>
                                        <p:attrNameLst>
                                          <p:attrName>fill.on</p:attrName>
                                        </p:attrNameLst>
                                      </p:cBhvr>
                                      <p:to>
                                        <p:strVal val="true"/>
                                      </p:to>
                                    </p:set>
                                  </p:childTnLst>
                                </p:cTn>
                              </p:par>
                              <p:par>
                                <p:cTn id="13" presetID="27" presetClass="emph" presetSubtype="0" fill="remove" grpId="0" nodeType="withEffect">
                                  <p:stCondLst>
                                    <p:cond delay="250"/>
                                  </p:stCondLst>
                                  <p:childTnLst>
                                    <p:animClr clrSpc="rgb" dir="cw">
                                      <p:cBhvr override="childStyle">
                                        <p:cTn id="14" dur="250" autoRev="1" fill="remove"/>
                                        <p:tgtEl>
                                          <p:spTgt spid="9"/>
                                        </p:tgtEl>
                                        <p:attrNameLst>
                                          <p:attrName>style.color</p:attrName>
                                        </p:attrNameLst>
                                      </p:cBhvr>
                                      <p:to>
                                        <a:schemeClr val="bg1"/>
                                      </p:to>
                                    </p:animClr>
                                    <p:animClr clrSpc="rgb" dir="cw">
                                      <p:cBhvr>
                                        <p:cTn id="15" dur="250" autoRev="1" fill="remove"/>
                                        <p:tgtEl>
                                          <p:spTgt spid="9"/>
                                        </p:tgtEl>
                                        <p:attrNameLst>
                                          <p:attrName>fillcolor</p:attrName>
                                        </p:attrNameLst>
                                      </p:cBhvr>
                                      <p:to>
                                        <a:schemeClr val="bg1"/>
                                      </p:to>
                                    </p:animClr>
                                    <p:set>
                                      <p:cBhvr>
                                        <p:cTn id="16" dur="250" autoRev="1" fill="remove"/>
                                        <p:tgtEl>
                                          <p:spTgt spid="9"/>
                                        </p:tgtEl>
                                        <p:attrNameLst>
                                          <p:attrName>fill.type</p:attrName>
                                        </p:attrNameLst>
                                      </p:cBhvr>
                                      <p:to>
                                        <p:strVal val="solid"/>
                                      </p:to>
                                    </p:set>
                                    <p:set>
                                      <p:cBhvr>
                                        <p:cTn id="17" dur="250" autoRev="1" fill="remove"/>
                                        <p:tgtEl>
                                          <p:spTgt spid="9"/>
                                        </p:tgtEl>
                                        <p:attrNameLst>
                                          <p:attrName>fill.on</p:attrName>
                                        </p:attrNameLst>
                                      </p:cBhvr>
                                      <p:to>
                                        <p:strVal val="true"/>
                                      </p:to>
                                    </p:set>
                                  </p:childTnLst>
                                </p:cTn>
                              </p:par>
                              <p:par>
                                <p:cTn id="18" presetID="27" presetClass="emph" presetSubtype="0" fill="remove" grpId="0" nodeType="withEffect">
                                  <p:stCondLst>
                                    <p:cond delay="250"/>
                                  </p:stCondLst>
                                  <p:childTnLst>
                                    <p:animClr clrSpc="rgb" dir="cw">
                                      <p:cBhvr override="childStyle">
                                        <p:cTn id="19" dur="250" autoRev="1" fill="remove"/>
                                        <p:tgtEl>
                                          <p:spTgt spid="5"/>
                                        </p:tgtEl>
                                        <p:attrNameLst>
                                          <p:attrName>style.color</p:attrName>
                                        </p:attrNameLst>
                                      </p:cBhvr>
                                      <p:to>
                                        <a:schemeClr val="bg1"/>
                                      </p:to>
                                    </p:animClr>
                                    <p:animClr clrSpc="rgb" dir="cw">
                                      <p:cBhvr>
                                        <p:cTn id="20" dur="250" autoRev="1" fill="remove"/>
                                        <p:tgtEl>
                                          <p:spTgt spid="5"/>
                                        </p:tgtEl>
                                        <p:attrNameLst>
                                          <p:attrName>fillcolor</p:attrName>
                                        </p:attrNameLst>
                                      </p:cBhvr>
                                      <p:to>
                                        <a:schemeClr val="bg1"/>
                                      </p:to>
                                    </p:animClr>
                                    <p:set>
                                      <p:cBhvr>
                                        <p:cTn id="21" dur="250" autoRev="1" fill="remove"/>
                                        <p:tgtEl>
                                          <p:spTgt spid="5"/>
                                        </p:tgtEl>
                                        <p:attrNameLst>
                                          <p:attrName>fill.type</p:attrName>
                                        </p:attrNameLst>
                                      </p:cBhvr>
                                      <p:to>
                                        <p:strVal val="solid"/>
                                      </p:to>
                                    </p:set>
                                    <p:set>
                                      <p:cBhvr>
                                        <p:cTn id="22" dur="250" autoRev="1" fill="remove"/>
                                        <p:tgtEl>
                                          <p:spTgt spid="5"/>
                                        </p:tgtEl>
                                        <p:attrNameLst>
                                          <p:attrName>fill.on</p:attrName>
                                        </p:attrNameLst>
                                      </p:cBhvr>
                                      <p:to>
                                        <p:strVal val="true"/>
                                      </p:to>
                                    </p:set>
                                  </p:childTnLst>
                                </p:cTn>
                              </p:par>
                              <p:par>
                                <p:cTn id="23" presetID="27" presetClass="emph" presetSubtype="0" fill="remove" grpId="0" nodeType="withEffect">
                                  <p:stCondLst>
                                    <p:cond delay="250"/>
                                  </p:stCondLst>
                                  <p:childTnLst>
                                    <p:animClr clrSpc="rgb" dir="cw">
                                      <p:cBhvr override="childStyle">
                                        <p:cTn id="24" dur="250" autoRev="1" fill="remove"/>
                                        <p:tgtEl>
                                          <p:spTgt spid="10"/>
                                        </p:tgtEl>
                                        <p:attrNameLst>
                                          <p:attrName>style.color</p:attrName>
                                        </p:attrNameLst>
                                      </p:cBhvr>
                                      <p:to>
                                        <a:schemeClr val="bg1"/>
                                      </p:to>
                                    </p:animClr>
                                    <p:animClr clrSpc="rgb" dir="cw">
                                      <p:cBhvr>
                                        <p:cTn id="25" dur="250" autoRev="1" fill="remove"/>
                                        <p:tgtEl>
                                          <p:spTgt spid="10"/>
                                        </p:tgtEl>
                                        <p:attrNameLst>
                                          <p:attrName>fillcolor</p:attrName>
                                        </p:attrNameLst>
                                      </p:cBhvr>
                                      <p:to>
                                        <a:schemeClr val="bg1"/>
                                      </p:to>
                                    </p:animClr>
                                    <p:set>
                                      <p:cBhvr>
                                        <p:cTn id="26" dur="250" autoRev="1" fill="remove"/>
                                        <p:tgtEl>
                                          <p:spTgt spid="10"/>
                                        </p:tgtEl>
                                        <p:attrNameLst>
                                          <p:attrName>fill.type</p:attrName>
                                        </p:attrNameLst>
                                      </p:cBhvr>
                                      <p:to>
                                        <p:strVal val="solid"/>
                                      </p:to>
                                    </p:set>
                                    <p:set>
                                      <p:cBhvr>
                                        <p:cTn id="27" dur="250" autoRev="1" fill="remove"/>
                                        <p:tgtEl>
                                          <p:spTgt spid="10"/>
                                        </p:tgtEl>
                                        <p:attrNameLst>
                                          <p:attrName>fill.on</p:attrName>
                                        </p:attrNameLst>
                                      </p:cBhvr>
                                      <p:to>
                                        <p:strVal val="true"/>
                                      </p:to>
                                    </p:set>
                                  </p:childTnLst>
                                </p:cTn>
                              </p:par>
                              <p:par>
                                <p:cTn id="28" presetID="27" presetClass="emph" presetSubtype="0" fill="remove" grpId="0" nodeType="withEffect">
                                  <p:stCondLst>
                                    <p:cond delay="250"/>
                                  </p:stCondLst>
                                  <p:childTnLst>
                                    <p:animClr clrSpc="rgb" dir="cw">
                                      <p:cBhvr override="childStyle">
                                        <p:cTn id="29" dur="250" autoRev="1" fill="remove"/>
                                        <p:tgtEl>
                                          <p:spTgt spid="4"/>
                                        </p:tgtEl>
                                        <p:attrNameLst>
                                          <p:attrName>style.color</p:attrName>
                                        </p:attrNameLst>
                                      </p:cBhvr>
                                      <p:to>
                                        <a:schemeClr val="bg1"/>
                                      </p:to>
                                    </p:animClr>
                                    <p:animClr clrSpc="rgb" dir="cw">
                                      <p:cBhvr>
                                        <p:cTn id="30" dur="250" autoRev="1" fill="remove"/>
                                        <p:tgtEl>
                                          <p:spTgt spid="4"/>
                                        </p:tgtEl>
                                        <p:attrNameLst>
                                          <p:attrName>fillcolor</p:attrName>
                                        </p:attrNameLst>
                                      </p:cBhvr>
                                      <p:to>
                                        <a:schemeClr val="bg1"/>
                                      </p:to>
                                    </p:animClr>
                                    <p:set>
                                      <p:cBhvr>
                                        <p:cTn id="31" dur="250" autoRev="1" fill="remove"/>
                                        <p:tgtEl>
                                          <p:spTgt spid="4"/>
                                        </p:tgtEl>
                                        <p:attrNameLst>
                                          <p:attrName>fill.type</p:attrName>
                                        </p:attrNameLst>
                                      </p:cBhvr>
                                      <p:to>
                                        <p:strVal val="solid"/>
                                      </p:to>
                                    </p:set>
                                    <p:set>
                                      <p:cBhvr>
                                        <p:cTn id="32" dur="250" autoRev="1" fill="remove"/>
                                        <p:tgtEl>
                                          <p:spTgt spid="4"/>
                                        </p:tgtEl>
                                        <p:attrNameLst>
                                          <p:attrName>fill.on</p:attrName>
                                        </p:attrNameLst>
                                      </p:cBhvr>
                                      <p:to>
                                        <p:strVal val="true"/>
                                      </p:to>
                                    </p:set>
                                  </p:childTnLst>
                                </p:cTn>
                              </p:par>
                              <p:par>
                                <p:cTn id="33" presetID="27" presetClass="emph" presetSubtype="0" fill="remove" grpId="0" nodeType="withEffect">
                                  <p:stCondLst>
                                    <p:cond delay="250"/>
                                  </p:stCondLst>
                                  <p:childTnLst>
                                    <p:animClr clrSpc="rgb" dir="cw">
                                      <p:cBhvr override="childStyle">
                                        <p:cTn id="34" dur="250" autoRev="1" fill="remove"/>
                                        <p:tgtEl>
                                          <p:spTgt spid="12"/>
                                        </p:tgtEl>
                                        <p:attrNameLst>
                                          <p:attrName>style.color</p:attrName>
                                        </p:attrNameLst>
                                      </p:cBhvr>
                                      <p:to>
                                        <a:schemeClr val="bg1"/>
                                      </p:to>
                                    </p:animClr>
                                    <p:animClr clrSpc="rgb" dir="cw">
                                      <p:cBhvr>
                                        <p:cTn id="35" dur="250" autoRev="1" fill="remove"/>
                                        <p:tgtEl>
                                          <p:spTgt spid="12"/>
                                        </p:tgtEl>
                                        <p:attrNameLst>
                                          <p:attrName>fillcolor</p:attrName>
                                        </p:attrNameLst>
                                      </p:cBhvr>
                                      <p:to>
                                        <a:schemeClr val="bg1"/>
                                      </p:to>
                                    </p:animClr>
                                    <p:set>
                                      <p:cBhvr>
                                        <p:cTn id="36" dur="250" autoRev="1" fill="remove"/>
                                        <p:tgtEl>
                                          <p:spTgt spid="12"/>
                                        </p:tgtEl>
                                        <p:attrNameLst>
                                          <p:attrName>fill.type</p:attrName>
                                        </p:attrNameLst>
                                      </p:cBhvr>
                                      <p:to>
                                        <p:strVal val="solid"/>
                                      </p:to>
                                    </p:set>
                                    <p:set>
                                      <p:cBhvr>
                                        <p:cTn id="37" dur="250" autoRev="1" fill="remove"/>
                                        <p:tgtEl>
                                          <p:spTgt spid="12"/>
                                        </p:tgtEl>
                                        <p:attrNameLst>
                                          <p:attrName>fill.on</p:attrName>
                                        </p:attrNameLst>
                                      </p:cBhvr>
                                      <p:to>
                                        <p:strVal val="true"/>
                                      </p:to>
                                    </p:set>
                                  </p:childTnLst>
                                </p:cTn>
                              </p:par>
                              <p:par>
                                <p:cTn id="38" presetID="27" presetClass="emph" presetSubtype="0" fill="remove" grpId="0" nodeType="withEffect">
                                  <p:stCondLst>
                                    <p:cond delay="250"/>
                                  </p:stCondLst>
                                  <p:childTnLst>
                                    <p:animClr clrSpc="rgb" dir="cw">
                                      <p:cBhvr override="childStyle">
                                        <p:cTn id="39" dur="250" autoRev="1" fill="remove"/>
                                        <p:tgtEl>
                                          <p:spTgt spid="17"/>
                                        </p:tgtEl>
                                        <p:attrNameLst>
                                          <p:attrName>style.color</p:attrName>
                                        </p:attrNameLst>
                                      </p:cBhvr>
                                      <p:to>
                                        <a:schemeClr val="bg1"/>
                                      </p:to>
                                    </p:animClr>
                                    <p:animClr clrSpc="rgb" dir="cw">
                                      <p:cBhvr>
                                        <p:cTn id="40" dur="250" autoRev="1" fill="remove"/>
                                        <p:tgtEl>
                                          <p:spTgt spid="17"/>
                                        </p:tgtEl>
                                        <p:attrNameLst>
                                          <p:attrName>fillcolor</p:attrName>
                                        </p:attrNameLst>
                                      </p:cBhvr>
                                      <p:to>
                                        <a:schemeClr val="bg1"/>
                                      </p:to>
                                    </p:animClr>
                                    <p:set>
                                      <p:cBhvr>
                                        <p:cTn id="41" dur="250" autoRev="1" fill="remove"/>
                                        <p:tgtEl>
                                          <p:spTgt spid="17"/>
                                        </p:tgtEl>
                                        <p:attrNameLst>
                                          <p:attrName>fill.type</p:attrName>
                                        </p:attrNameLst>
                                      </p:cBhvr>
                                      <p:to>
                                        <p:strVal val="solid"/>
                                      </p:to>
                                    </p:set>
                                    <p:set>
                                      <p:cBhvr>
                                        <p:cTn id="42" dur="250" autoRev="1" fill="remove"/>
                                        <p:tgtEl>
                                          <p:spTgt spid="17"/>
                                        </p:tgtEl>
                                        <p:attrNameLst>
                                          <p:attrName>fill.on</p:attrName>
                                        </p:attrNameLst>
                                      </p:cBhvr>
                                      <p:to>
                                        <p:strVal val="true"/>
                                      </p:to>
                                    </p:set>
                                  </p:childTnLst>
                                </p:cTn>
                              </p:par>
                              <p:par>
                                <p:cTn id="43" presetID="27" presetClass="emph" presetSubtype="0" fill="remove" grpId="0" nodeType="withEffect">
                                  <p:stCondLst>
                                    <p:cond delay="250"/>
                                  </p:stCondLst>
                                  <p:childTnLst>
                                    <p:animClr clrSpc="rgb" dir="cw">
                                      <p:cBhvr override="childStyle">
                                        <p:cTn id="44" dur="250" autoRev="1" fill="remove"/>
                                        <p:tgtEl>
                                          <p:spTgt spid="3"/>
                                        </p:tgtEl>
                                        <p:attrNameLst>
                                          <p:attrName>style.color</p:attrName>
                                        </p:attrNameLst>
                                      </p:cBhvr>
                                      <p:to>
                                        <a:schemeClr val="bg1"/>
                                      </p:to>
                                    </p:animClr>
                                    <p:animClr clrSpc="rgb" dir="cw">
                                      <p:cBhvr>
                                        <p:cTn id="45" dur="250" autoRev="1" fill="remove"/>
                                        <p:tgtEl>
                                          <p:spTgt spid="3"/>
                                        </p:tgtEl>
                                        <p:attrNameLst>
                                          <p:attrName>fillcolor</p:attrName>
                                        </p:attrNameLst>
                                      </p:cBhvr>
                                      <p:to>
                                        <a:schemeClr val="bg1"/>
                                      </p:to>
                                    </p:animClr>
                                    <p:set>
                                      <p:cBhvr>
                                        <p:cTn id="46" dur="250" autoRev="1" fill="remove"/>
                                        <p:tgtEl>
                                          <p:spTgt spid="3"/>
                                        </p:tgtEl>
                                        <p:attrNameLst>
                                          <p:attrName>fill.type</p:attrName>
                                        </p:attrNameLst>
                                      </p:cBhvr>
                                      <p:to>
                                        <p:strVal val="solid"/>
                                      </p:to>
                                    </p:set>
                                    <p:set>
                                      <p:cBhvr>
                                        <p:cTn id="47" dur="250" autoRev="1" fill="remove"/>
                                        <p:tgtEl>
                                          <p:spTgt spid="3"/>
                                        </p:tgtEl>
                                        <p:attrNameLst>
                                          <p:attrName>fill.on</p:attrName>
                                        </p:attrNameLst>
                                      </p:cBhvr>
                                      <p:to>
                                        <p:strVal val="true"/>
                                      </p:to>
                                    </p:set>
                                  </p:childTnLst>
                                </p:cTn>
                              </p:par>
                              <p:par>
                                <p:cTn id="48" presetID="27" presetClass="emph" presetSubtype="0" fill="remove" grpId="0" nodeType="withEffect">
                                  <p:stCondLst>
                                    <p:cond delay="250"/>
                                  </p:stCondLst>
                                  <p:childTnLst>
                                    <p:animClr clrSpc="rgb" dir="cw">
                                      <p:cBhvr override="childStyle">
                                        <p:cTn id="49" dur="250" autoRev="1" fill="remove"/>
                                        <p:tgtEl>
                                          <p:spTgt spid="18"/>
                                        </p:tgtEl>
                                        <p:attrNameLst>
                                          <p:attrName>style.color</p:attrName>
                                        </p:attrNameLst>
                                      </p:cBhvr>
                                      <p:to>
                                        <a:schemeClr val="bg1"/>
                                      </p:to>
                                    </p:animClr>
                                    <p:animClr clrSpc="rgb" dir="cw">
                                      <p:cBhvr>
                                        <p:cTn id="50" dur="250" autoRev="1" fill="remove"/>
                                        <p:tgtEl>
                                          <p:spTgt spid="18"/>
                                        </p:tgtEl>
                                        <p:attrNameLst>
                                          <p:attrName>fillcolor</p:attrName>
                                        </p:attrNameLst>
                                      </p:cBhvr>
                                      <p:to>
                                        <a:schemeClr val="bg1"/>
                                      </p:to>
                                    </p:animClr>
                                    <p:set>
                                      <p:cBhvr>
                                        <p:cTn id="51" dur="250" autoRev="1" fill="remove"/>
                                        <p:tgtEl>
                                          <p:spTgt spid="18"/>
                                        </p:tgtEl>
                                        <p:attrNameLst>
                                          <p:attrName>fill.type</p:attrName>
                                        </p:attrNameLst>
                                      </p:cBhvr>
                                      <p:to>
                                        <p:strVal val="solid"/>
                                      </p:to>
                                    </p:set>
                                    <p:set>
                                      <p:cBhvr>
                                        <p:cTn id="52" dur="250" autoRev="1" fill="remove"/>
                                        <p:tgtEl>
                                          <p:spTgt spid="18"/>
                                        </p:tgtEl>
                                        <p:attrNameLst>
                                          <p:attrName>fill.on</p:attrName>
                                        </p:attrNameLst>
                                      </p:cBhvr>
                                      <p:to>
                                        <p:strVal val="true"/>
                                      </p:to>
                                    </p:set>
                                  </p:childTnLst>
                                </p:cTn>
                              </p:par>
                              <p:par>
                                <p:cTn id="53" presetID="27" presetClass="emph" presetSubtype="0" fill="remove" grpId="0" nodeType="withEffect">
                                  <p:stCondLst>
                                    <p:cond delay="250"/>
                                  </p:stCondLst>
                                  <p:childTnLst>
                                    <p:animClr clrSpc="rgb" dir="cw">
                                      <p:cBhvr override="childStyle">
                                        <p:cTn id="54" dur="250" autoRev="1" fill="remove"/>
                                        <p:tgtEl>
                                          <p:spTgt spid="19"/>
                                        </p:tgtEl>
                                        <p:attrNameLst>
                                          <p:attrName>style.color</p:attrName>
                                        </p:attrNameLst>
                                      </p:cBhvr>
                                      <p:to>
                                        <a:schemeClr val="bg1"/>
                                      </p:to>
                                    </p:animClr>
                                    <p:animClr clrSpc="rgb" dir="cw">
                                      <p:cBhvr>
                                        <p:cTn id="55" dur="250" autoRev="1" fill="remove"/>
                                        <p:tgtEl>
                                          <p:spTgt spid="19"/>
                                        </p:tgtEl>
                                        <p:attrNameLst>
                                          <p:attrName>fillcolor</p:attrName>
                                        </p:attrNameLst>
                                      </p:cBhvr>
                                      <p:to>
                                        <a:schemeClr val="bg1"/>
                                      </p:to>
                                    </p:animClr>
                                    <p:set>
                                      <p:cBhvr>
                                        <p:cTn id="56" dur="250" autoRev="1" fill="remove"/>
                                        <p:tgtEl>
                                          <p:spTgt spid="19"/>
                                        </p:tgtEl>
                                        <p:attrNameLst>
                                          <p:attrName>fill.type</p:attrName>
                                        </p:attrNameLst>
                                      </p:cBhvr>
                                      <p:to>
                                        <p:strVal val="solid"/>
                                      </p:to>
                                    </p:set>
                                    <p:set>
                                      <p:cBhvr>
                                        <p:cTn id="57" dur="250" autoRev="1" fill="remove"/>
                                        <p:tgtEl>
                                          <p:spTgt spid="19"/>
                                        </p:tgtEl>
                                        <p:attrNameLst>
                                          <p:attrName>fill.on</p:attrName>
                                        </p:attrNameLst>
                                      </p:cBhvr>
                                      <p:to>
                                        <p:strVal val="true"/>
                                      </p:to>
                                    </p:set>
                                  </p:childTnLst>
                                </p:cTn>
                              </p:par>
                              <p:par>
                                <p:cTn id="58" presetID="27" presetClass="emph" presetSubtype="0" fill="remove" grpId="0" nodeType="withEffect">
                                  <p:stCondLst>
                                    <p:cond delay="250"/>
                                  </p:stCondLst>
                                  <p:childTnLst>
                                    <p:animClr clrSpc="rgb" dir="cw">
                                      <p:cBhvr override="childStyle">
                                        <p:cTn id="59" dur="250" autoRev="1" fill="remove"/>
                                        <p:tgtEl>
                                          <p:spTgt spid="16"/>
                                        </p:tgtEl>
                                        <p:attrNameLst>
                                          <p:attrName>style.color</p:attrName>
                                        </p:attrNameLst>
                                      </p:cBhvr>
                                      <p:to>
                                        <a:schemeClr val="bg1"/>
                                      </p:to>
                                    </p:animClr>
                                    <p:animClr clrSpc="rgb" dir="cw">
                                      <p:cBhvr>
                                        <p:cTn id="60" dur="250" autoRev="1" fill="remove"/>
                                        <p:tgtEl>
                                          <p:spTgt spid="16"/>
                                        </p:tgtEl>
                                        <p:attrNameLst>
                                          <p:attrName>fillcolor</p:attrName>
                                        </p:attrNameLst>
                                      </p:cBhvr>
                                      <p:to>
                                        <a:schemeClr val="bg1"/>
                                      </p:to>
                                    </p:animClr>
                                    <p:set>
                                      <p:cBhvr>
                                        <p:cTn id="61" dur="250" autoRev="1" fill="remove"/>
                                        <p:tgtEl>
                                          <p:spTgt spid="16"/>
                                        </p:tgtEl>
                                        <p:attrNameLst>
                                          <p:attrName>fill.type</p:attrName>
                                        </p:attrNameLst>
                                      </p:cBhvr>
                                      <p:to>
                                        <p:strVal val="solid"/>
                                      </p:to>
                                    </p:set>
                                    <p:set>
                                      <p:cBhvr>
                                        <p:cTn id="62" dur="250" autoRev="1" fill="remove"/>
                                        <p:tgtEl>
                                          <p:spTgt spid="16"/>
                                        </p:tgtEl>
                                        <p:attrNameLst>
                                          <p:attrName>fill.on</p:attrName>
                                        </p:attrNameLst>
                                      </p:cBhvr>
                                      <p:to>
                                        <p:strVal val="true"/>
                                      </p:to>
                                    </p:set>
                                  </p:childTnLst>
                                </p:cTn>
                              </p:par>
                              <p:par>
                                <p:cTn id="63" presetID="27" presetClass="emph" presetSubtype="0" fill="remove" grpId="0" nodeType="withEffect">
                                  <p:stCondLst>
                                    <p:cond delay="250"/>
                                  </p:stCondLst>
                                  <p:childTnLst>
                                    <p:animClr clrSpc="rgb" dir="cw">
                                      <p:cBhvr override="childStyle">
                                        <p:cTn id="64" dur="250" autoRev="1" fill="remove"/>
                                        <p:tgtEl>
                                          <p:spTgt spid="7"/>
                                        </p:tgtEl>
                                        <p:attrNameLst>
                                          <p:attrName>style.color</p:attrName>
                                        </p:attrNameLst>
                                      </p:cBhvr>
                                      <p:to>
                                        <a:schemeClr val="bg1"/>
                                      </p:to>
                                    </p:animClr>
                                    <p:animClr clrSpc="rgb" dir="cw">
                                      <p:cBhvr>
                                        <p:cTn id="65" dur="250" autoRev="1" fill="remove"/>
                                        <p:tgtEl>
                                          <p:spTgt spid="7"/>
                                        </p:tgtEl>
                                        <p:attrNameLst>
                                          <p:attrName>fillcolor</p:attrName>
                                        </p:attrNameLst>
                                      </p:cBhvr>
                                      <p:to>
                                        <a:schemeClr val="bg1"/>
                                      </p:to>
                                    </p:animClr>
                                    <p:set>
                                      <p:cBhvr>
                                        <p:cTn id="66" dur="250" autoRev="1" fill="remove"/>
                                        <p:tgtEl>
                                          <p:spTgt spid="7"/>
                                        </p:tgtEl>
                                        <p:attrNameLst>
                                          <p:attrName>fill.type</p:attrName>
                                        </p:attrNameLst>
                                      </p:cBhvr>
                                      <p:to>
                                        <p:strVal val="solid"/>
                                      </p:to>
                                    </p:set>
                                    <p:set>
                                      <p:cBhvr>
                                        <p:cTn id="67" dur="250" autoRev="1" fill="remove"/>
                                        <p:tgtEl>
                                          <p:spTgt spid="7"/>
                                        </p:tgtEl>
                                        <p:attrNameLst>
                                          <p:attrName>fill.on</p:attrName>
                                        </p:attrNameLst>
                                      </p:cBhvr>
                                      <p:to>
                                        <p:strVal val="true"/>
                                      </p:to>
                                    </p:set>
                                  </p:childTnLst>
                                </p:cTn>
                              </p:par>
                              <p:par>
                                <p:cTn id="68" presetID="31" presetClass="entr" presetSubtype="0" fill="hold" nodeType="withEffect">
                                  <p:stCondLst>
                                    <p:cond delay="250"/>
                                  </p:stCondLst>
                                  <p:childTnLst>
                                    <p:set>
                                      <p:cBhvr>
                                        <p:cTn id="69" dur="1" fill="hold">
                                          <p:stCondLst>
                                            <p:cond delay="0"/>
                                          </p:stCondLst>
                                        </p:cTn>
                                        <p:tgtEl>
                                          <p:spTgt spid="26"/>
                                        </p:tgtEl>
                                        <p:attrNameLst>
                                          <p:attrName>style.visibility</p:attrName>
                                        </p:attrNameLst>
                                      </p:cBhvr>
                                      <p:to>
                                        <p:strVal val="visible"/>
                                      </p:to>
                                    </p:set>
                                    <p:anim calcmode="lin" valueType="num">
                                      <p:cBhvr>
                                        <p:cTn id="70" dur="1500" fill="hold"/>
                                        <p:tgtEl>
                                          <p:spTgt spid="26"/>
                                        </p:tgtEl>
                                        <p:attrNameLst>
                                          <p:attrName>ppt_w</p:attrName>
                                        </p:attrNameLst>
                                      </p:cBhvr>
                                      <p:tavLst>
                                        <p:tav tm="0">
                                          <p:val>
                                            <p:fltVal val="0"/>
                                          </p:val>
                                        </p:tav>
                                        <p:tav tm="100000">
                                          <p:val>
                                            <p:strVal val="#ppt_w"/>
                                          </p:val>
                                        </p:tav>
                                      </p:tavLst>
                                    </p:anim>
                                    <p:anim calcmode="lin" valueType="num">
                                      <p:cBhvr>
                                        <p:cTn id="71" dur="1500" fill="hold"/>
                                        <p:tgtEl>
                                          <p:spTgt spid="26"/>
                                        </p:tgtEl>
                                        <p:attrNameLst>
                                          <p:attrName>ppt_h</p:attrName>
                                        </p:attrNameLst>
                                      </p:cBhvr>
                                      <p:tavLst>
                                        <p:tav tm="0">
                                          <p:val>
                                            <p:fltVal val="0"/>
                                          </p:val>
                                        </p:tav>
                                        <p:tav tm="100000">
                                          <p:val>
                                            <p:strVal val="#ppt_h"/>
                                          </p:val>
                                        </p:tav>
                                      </p:tavLst>
                                    </p:anim>
                                    <p:anim calcmode="lin" valueType="num">
                                      <p:cBhvr>
                                        <p:cTn id="72" dur="1500" fill="hold"/>
                                        <p:tgtEl>
                                          <p:spTgt spid="26"/>
                                        </p:tgtEl>
                                        <p:attrNameLst>
                                          <p:attrName>style.rotation</p:attrName>
                                        </p:attrNameLst>
                                      </p:cBhvr>
                                      <p:tavLst>
                                        <p:tav tm="0">
                                          <p:val>
                                            <p:fltVal val="90"/>
                                          </p:val>
                                        </p:tav>
                                        <p:tav tm="100000">
                                          <p:val>
                                            <p:fltVal val="0"/>
                                          </p:val>
                                        </p:tav>
                                      </p:tavLst>
                                    </p:anim>
                                    <p:animEffect transition="in" filter="fade">
                                      <p:cBhvr>
                                        <p:cTn id="73" dur="1500"/>
                                        <p:tgtEl>
                                          <p:spTgt spid="26"/>
                                        </p:tgtEl>
                                      </p:cBhvr>
                                    </p:animEffect>
                                  </p:childTnLst>
                                </p:cTn>
                              </p:par>
                              <p:par>
                                <p:cTn id="74" presetID="26" presetClass="emph" presetSubtype="0" repeatCount="indefinite" fill="hold" nodeType="withEffect">
                                  <p:stCondLst>
                                    <p:cond delay="250"/>
                                  </p:stCondLst>
                                  <p:childTnLst>
                                    <p:animEffect transition="out" filter="fade">
                                      <p:cBhvr>
                                        <p:cTn id="75" dur="1500" tmFilter="0, 0; .2, .5; .8, .5; 1, 0"/>
                                        <p:tgtEl>
                                          <p:spTgt spid="26"/>
                                        </p:tgtEl>
                                      </p:cBhvr>
                                    </p:animEffect>
                                    <p:animScale>
                                      <p:cBhvr>
                                        <p:cTn id="76" dur="750" autoRev="1" fill="hold"/>
                                        <p:tgtEl>
                                          <p:spTgt spid="26"/>
                                        </p:tgtEl>
                                      </p:cBhvr>
                                      <p:by x="105000" y="105000"/>
                                    </p:animScale>
                                  </p:childTnLst>
                                </p:cTn>
                              </p:par>
                            </p:childTnLst>
                          </p:cTn>
                        </p:par>
                        <p:par>
                          <p:cTn id="77" fill="hold">
                            <p:stCondLst>
                              <p:cond delay="1750"/>
                            </p:stCondLst>
                            <p:childTnLst>
                              <p:par>
                                <p:cTn id="78" presetID="1" presetClass="entr" presetSubtype="0" fill="hold" grpId="0" nodeType="afterEffect">
                                  <p:stCondLst>
                                    <p:cond delay="500"/>
                                  </p:stCondLst>
                                  <p:childTnLst>
                                    <p:set>
                                      <p:cBhvr>
                                        <p:cTn id="79" dur="1" fill="hold">
                                          <p:stCondLst>
                                            <p:cond delay="9"/>
                                          </p:stCondLst>
                                        </p:cTn>
                                        <p:tgtEl>
                                          <p:spTgt spid="29"/>
                                        </p:tgtEl>
                                        <p:attrNameLst>
                                          <p:attrName>style.visibility</p:attrName>
                                        </p:attrNameLst>
                                      </p:cBhvr>
                                      <p:to>
                                        <p:strVal val="visible"/>
                                      </p:to>
                                    </p:set>
                                  </p:childTnLst>
                                </p:cTn>
                              </p:par>
                              <p:par>
                                <p:cTn id="80" presetID="27" presetClass="emph" presetSubtype="0" fill="remove" grpId="0" nodeType="withEffect">
                                  <p:stCondLst>
                                    <p:cond delay="250"/>
                                  </p:stCondLst>
                                  <p:childTnLst>
                                    <p:animClr clrSpc="rgb" dir="cw">
                                      <p:cBhvr override="childStyle">
                                        <p:cTn id="81" dur="250" autoRev="1" fill="remove"/>
                                        <p:tgtEl>
                                          <p:spTgt spid="30"/>
                                        </p:tgtEl>
                                        <p:attrNameLst>
                                          <p:attrName>style.color</p:attrName>
                                        </p:attrNameLst>
                                      </p:cBhvr>
                                      <p:to>
                                        <a:schemeClr val="bg1"/>
                                      </p:to>
                                    </p:animClr>
                                    <p:animClr clrSpc="rgb" dir="cw">
                                      <p:cBhvr>
                                        <p:cTn id="82" dur="250" autoRev="1" fill="remove"/>
                                        <p:tgtEl>
                                          <p:spTgt spid="30"/>
                                        </p:tgtEl>
                                        <p:attrNameLst>
                                          <p:attrName>fillcolor</p:attrName>
                                        </p:attrNameLst>
                                      </p:cBhvr>
                                      <p:to>
                                        <a:schemeClr val="bg1"/>
                                      </p:to>
                                    </p:animClr>
                                    <p:set>
                                      <p:cBhvr>
                                        <p:cTn id="83" dur="250" autoRev="1" fill="remove"/>
                                        <p:tgtEl>
                                          <p:spTgt spid="30"/>
                                        </p:tgtEl>
                                        <p:attrNameLst>
                                          <p:attrName>fill.type</p:attrName>
                                        </p:attrNameLst>
                                      </p:cBhvr>
                                      <p:to>
                                        <p:strVal val="solid"/>
                                      </p:to>
                                    </p:set>
                                    <p:set>
                                      <p:cBhvr>
                                        <p:cTn id="84" dur="250" autoRev="1" fill="remove"/>
                                        <p:tgtEl>
                                          <p:spTgt spid="30"/>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7" grpId="0" animBg="1"/>
      <p:bldP spid="9" grpId="0" animBg="1"/>
      <p:bldP spid="10" grpId="0" animBg="1"/>
      <p:bldP spid="12" grpId="0" animBg="1"/>
      <p:bldP spid="16" grpId="0" animBg="1"/>
      <p:bldP spid="17" grpId="0" animBg="1"/>
      <p:bldP spid="18" grpId="0" animBg="1"/>
      <p:bldP spid="19" grpId="0" animBg="1"/>
      <p:bldP spid="25" grpId="0" animBg="1"/>
      <p:bldP spid="29" grpId="0"/>
      <p:bldP spid="3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SA" b="1" dirty="0"/>
              <a:t>مكونات </a:t>
            </a:r>
            <a:r>
              <a:rPr lang="ar-SA" b="1" dirty="0" smtClean="0"/>
              <a:t>النظام</a:t>
            </a:r>
            <a:r>
              <a:rPr lang="ar-DZ" b="1" dirty="0" smtClean="0"/>
              <a:t>: </a:t>
            </a:r>
            <a:r>
              <a:rPr lang="ar-DZ" b="1" u="sng" dirty="0" smtClean="0"/>
              <a:t>المدخلات</a:t>
            </a:r>
            <a:endParaRPr lang="en-US" u="sng"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
        <p:nvSpPr>
          <p:cNvPr id="15" name="Rectangle à coins arrondis 14"/>
          <p:cNvSpPr/>
          <p:nvPr/>
        </p:nvSpPr>
        <p:spPr>
          <a:xfrm>
            <a:off x="3215745" y="4215517"/>
            <a:ext cx="1302761" cy="76368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DZ" b="1" dirty="0" smtClean="0">
                <a:solidFill>
                  <a:schemeClr val="bg1"/>
                </a:solidFill>
              </a:rPr>
              <a:t>عشوائية</a:t>
            </a:r>
            <a:endParaRPr lang="en-US" b="1" dirty="0">
              <a:solidFill>
                <a:schemeClr val="bg1"/>
              </a:solidFill>
            </a:endParaRPr>
          </a:p>
        </p:txBody>
      </p:sp>
      <p:sp>
        <p:nvSpPr>
          <p:cNvPr id="16" name="Rectangle à coins arrondis 15"/>
          <p:cNvSpPr/>
          <p:nvPr/>
        </p:nvSpPr>
        <p:spPr>
          <a:xfrm>
            <a:off x="4433749" y="5251866"/>
            <a:ext cx="1877060" cy="76368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DZ" b="1" dirty="0" smtClean="0">
                <a:solidFill>
                  <a:schemeClr val="bg1"/>
                </a:solidFill>
              </a:rPr>
              <a:t>مدخلات </a:t>
            </a:r>
            <a:r>
              <a:rPr lang="ar-SA" b="1" dirty="0">
                <a:solidFill>
                  <a:schemeClr val="bg1"/>
                </a:solidFill>
              </a:rPr>
              <a:t>التغذية العكسية</a:t>
            </a:r>
            <a:endParaRPr lang="en-US" b="1" dirty="0">
              <a:solidFill>
                <a:schemeClr val="bg1"/>
              </a:solidFill>
            </a:endParaRPr>
          </a:p>
        </p:txBody>
      </p:sp>
      <p:sp>
        <p:nvSpPr>
          <p:cNvPr id="17" name="Rectangle à coins arrondis 16"/>
          <p:cNvSpPr/>
          <p:nvPr/>
        </p:nvSpPr>
        <p:spPr>
          <a:xfrm>
            <a:off x="6214790" y="4294295"/>
            <a:ext cx="1302761" cy="76368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DZ" b="1" dirty="0" smtClean="0">
                <a:solidFill>
                  <a:schemeClr val="bg1"/>
                </a:solidFill>
              </a:rPr>
              <a:t>منتظمة</a:t>
            </a:r>
            <a:endParaRPr lang="en-US" b="1" dirty="0">
              <a:solidFill>
                <a:schemeClr val="bg1"/>
              </a:solidFill>
            </a:endParaRPr>
          </a:p>
        </p:txBody>
      </p:sp>
      <p:sp>
        <p:nvSpPr>
          <p:cNvPr id="10" name="Espace réservé du contenu 9"/>
          <p:cNvSpPr>
            <a:spLocks noGrp="1"/>
          </p:cNvSpPr>
          <p:nvPr>
            <p:ph idx="1"/>
          </p:nvPr>
        </p:nvSpPr>
        <p:spPr>
          <a:xfrm>
            <a:off x="1856096" y="2106938"/>
            <a:ext cx="7032367" cy="3049394"/>
          </a:xfrm>
          <a:prstGeom prst="downArrowCallout">
            <a:avLst>
              <a:gd name="adj1" fmla="val 12280"/>
              <a:gd name="adj2" fmla="val 25000"/>
              <a:gd name="adj3" fmla="val 25000"/>
              <a:gd name="adj4" fmla="val 64977"/>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SA" b="1" dirty="0">
                <a:solidFill>
                  <a:schemeClr val="bg1"/>
                </a:solidFill>
              </a:rPr>
              <a:t>تمثل </a:t>
            </a:r>
            <a:r>
              <a:rPr lang="ar-SA" b="1" dirty="0">
                <a:solidFill>
                  <a:srgbClr val="FF0000"/>
                </a:solidFill>
              </a:rPr>
              <a:t>المدخلات</a:t>
            </a:r>
            <a:r>
              <a:rPr lang="ar-SA" b="1" dirty="0">
                <a:solidFill>
                  <a:schemeClr val="bg1"/>
                </a:solidFill>
              </a:rPr>
              <a:t> </a:t>
            </a:r>
            <a:r>
              <a:rPr lang="ar-SA" b="1" dirty="0">
                <a:solidFill>
                  <a:srgbClr val="FF0000"/>
                </a:solidFill>
              </a:rPr>
              <a:t>الموارد</a:t>
            </a:r>
            <a:r>
              <a:rPr lang="ar-SA" b="1" dirty="0">
                <a:solidFill>
                  <a:schemeClr val="bg1"/>
                </a:solidFill>
              </a:rPr>
              <a:t> اللازمة للنظام لكي يتمكن من القيام بالأنشطة المختلفة و اللازمة لتحقيق أهدافه ، قد تكون هذه المدخلات </a:t>
            </a:r>
            <a:r>
              <a:rPr lang="ar-SA" b="1" dirty="0">
                <a:solidFill>
                  <a:srgbClr val="FF0000"/>
                </a:solidFill>
              </a:rPr>
              <a:t>مواد</a:t>
            </a:r>
            <a:r>
              <a:rPr lang="ar-SA" b="1" dirty="0">
                <a:solidFill>
                  <a:schemeClr val="bg1"/>
                </a:solidFill>
              </a:rPr>
              <a:t> </a:t>
            </a:r>
            <a:r>
              <a:rPr lang="ar-SA" b="1" dirty="0">
                <a:solidFill>
                  <a:srgbClr val="FF0000"/>
                </a:solidFill>
              </a:rPr>
              <a:t>أولية</a:t>
            </a:r>
            <a:r>
              <a:rPr lang="ar-SA" b="1" dirty="0">
                <a:solidFill>
                  <a:schemeClr val="bg1"/>
                </a:solidFill>
              </a:rPr>
              <a:t>، </a:t>
            </a:r>
            <a:r>
              <a:rPr lang="ar-SA" b="1" dirty="0">
                <a:solidFill>
                  <a:srgbClr val="FF0000"/>
                </a:solidFill>
              </a:rPr>
              <a:t>عمالة</a:t>
            </a:r>
            <a:r>
              <a:rPr lang="ar-SA" b="1" dirty="0">
                <a:solidFill>
                  <a:schemeClr val="bg1"/>
                </a:solidFill>
              </a:rPr>
              <a:t>، أو </a:t>
            </a:r>
            <a:r>
              <a:rPr lang="ar-SA" b="1" dirty="0">
                <a:solidFill>
                  <a:srgbClr val="FF0000"/>
                </a:solidFill>
              </a:rPr>
              <a:t>رأس المال </a:t>
            </a:r>
            <a:r>
              <a:rPr lang="ar-SA" b="1" dirty="0">
                <a:solidFill>
                  <a:schemeClr val="bg1"/>
                </a:solidFill>
              </a:rPr>
              <a:t>أو </a:t>
            </a:r>
            <a:r>
              <a:rPr lang="ar-SA" b="1" dirty="0">
                <a:solidFill>
                  <a:srgbClr val="FF0000"/>
                </a:solidFill>
              </a:rPr>
              <a:t>المعلومات</a:t>
            </a:r>
            <a:r>
              <a:rPr lang="ar-SA" b="1" dirty="0">
                <a:solidFill>
                  <a:schemeClr val="bg1"/>
                </a:solidFill>
              </a:rPr>
              <a:t> أو أي </a:t>
            </a:r>
            <a:r>
              <a:rPr lang="ar-SA" b="1" dirty="0">
                <a:solidFill>
                  <a:srgbClr val="FF0000"/>
                </a:solidFill>
              </a:rPr>
              <a:t>شيء</a:t>
            </a:r>
            <a:r>
              <a:rPr lang="ar-SA" b="1" dirty="0">
                <a:solidFill>
                  <a:schemeClr val="bg1"/>
                </a:solidFill>
              </a:rPr>
              <a:t> يحصل عليه النظام من </a:t>
            </a:r>
            <a:r>
              <a:rPr lang="ar-SA" b="1" u="sng" dirty="0">
                <a:solidFill>
                  <a:schemeClr val="bg1"/>
                </a:solidFill>
              </a:rPr>
              <a:t>البيئة المحيطة </a:t>
            </a:r>
            <a:r>
              <a:rPr lang="ar-SA" b="1" dirty="0">
                <a:solidFill>
                  <a:schemeClr val="bg1"/>
                </a:solidFill>
              </a:rPr>
              <a:t>أو من </a:t>
            </a:r>
            <a:r>
              <a:rPr lang="ar-SA" b="1" u="sng" dirty="0">
                <a:solidFill>
                  <a:schemeClr val="bg1"/>
                </a:solidFill>
              </a:rPr>
              <a:t>نظم أخرى</a:t>
            </a:r>
            <a:endParaRPr lang="en-US" b="1" u="sng" dirty="0">
              <a:solidFill>
                <a:schemeClr val="bg1"/>
              </a:solidFill>
            </a:endParaRPr>
          </a:p>
        </p:txBody>
      </p:sp>
    </p:spTree>
    <p:extLst>
      <p:ext uri="{BB962C8B-B14F-4D97-AF65-F5344CB8AC3E}">
        <p14:creationId xmlns:p14="http://schemas.microsoft.com/office/powerpoint/2010/main" val="742553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1" presetClass="entr" presetSubtype="0" fill="hold" grpId="0" nodeType="afterEffect">
                                  <p:stCondLst>
                                    <p:cond delay="250"/>
                                  </p:stCondLst>
                                  <p:childTnLst>
                                    <p:set>
                                      <p:cBhvr>
                                        <p:cTn id="10" dur="1" fill="hold">
                                          <p:stCondLst>
                                            <p:cond delay="749"/>
                                          </p:stCondLst>
                                        </p:cTn>
                                        <p:tgtEl>
                                          <p:spTgt spid="17"/>
                                        </p:tgtEl>
                                        <p:attrNameLst>
                                          <p:attrName>style.visibility</p:attrName>
                                        </p:attrNameLst>
                                      </p:cBhvr>
                                      <p:to>
                                        <p:strVal val="visible"/>
                                      </p:to>
                                    </p:set>
                                  </p:childTnLst>
                                </p:cTn>
                              </p:par>
                            </p:childTnLst>
                          </p:cTn>
                        </p:par>
                        <p:par>
                          <p:cTn id="11" fill="hold">
                            <p:stCondLst>
                              <p:cond delay="1750"/>
                            </p:stCondLst>
                            <p:childTnLst>
                              <p:par>
                                <p:cTn id="12" presetID="1" presetClass="entr" presetSubtype="0" fill="hold" grpId="0" nodeType="afterEffect">
                                  <p:stCondLst>
                                    <p:cond delay="250"/>
                                  </p:stCondLst>
                                  <p:childTnLst>
                                    <p:set>
                                      <p:cBhvr>
                                        <p:cTn id="13" dur="1" fill="hold">
                                          <p:stCondLst>
                                            <p:cond delay="749"/>
                                          </p:stCondLst>
                                        </p:cTn>
                                        <p:tgtEl>
                                          <p:spTgt spid="15"/>
                                        </p:tgtEl>
                                        <p:attrNameLst>
                                          <p:attrName>style.visibility</p:attrName>
                                        </p:attrNameLst>
                                      </p:cBhvr>
                                      <p:to>
                                        <p:strVal val="visible"/>
                                      </p:to>
                                    </p:set>
                                  </p:childTnLst>
                                </p:cTn>
                              </p:par>
                            </p:childTnLst>
                          </p:cTn>
                        </p:par>
                        <p:par>
                          <p:cTn id="14" fill="hold">
                            <p:stCondLst>
                              <p:cond delay="2750"/>
                            </p:stCondLst>
                            <p:childTnLst>
                              <p:par>
                                <p:cTn id="15" presetID="1" presetClass="entr" presetSubtype="0" fill="hold" grpId="0" nodeType="afterEffect">
                                  <p:stCondLst>
                                    <p:cond delay="250"/>
                                  </p:stCondLst>
                                  <p:childTnLst>
                                    <p:set>
                                      <p:cBhvr>
                                        <p:cTn id="16" dur="1" fill="hold">
                                          <p:stCondLst>
                                            <p:cond delay="749"/>
                                          </p:stCondLst>
                                        </p:cTn>
                                        <p:tgtEl>
                                          <p:spTgt spid="16"/>
                                        </p:tgtEl>
                                        <p:attrNameLst>
                                          <p:attrName>style.visibility</p:attrName>
                                        </p:attrNameLst>
                                      </p:cBhvr>
                                      <p:to>
                                        <p:strVal val="visible"/>
                                      </p:to>
                                    </p:set>
                                  </p:childTnLst>
                                </p:cTn>
                              </p:par>
                            </p:childTnLst>
                          </p:cTn>
                        </p:par>
                        <p:par>
                          <p:cTn id="17" fill="hold">
                            <p:stCondLst>
                              <p:cond delay="3750"/>
                            </p:stCondLst>
                            <p:childTnLst>
                              <p:par>
                                <p:cTn id="18" presetID="2" presetClass="entr" presetSubtype="4" fill="hold" grpId="0" nodeType="afterEffect">
                                  <p:stCondLst>
                                    <p:cond delay="250"/>
                                  </p:stCondLst>
                                  <p:childTnLst>
                                    <p:set>
                                      <p:cBhvr>
                                        <p:cTn id="19" dur="1" fill="hold">
                                          <p:stCondLst>
                                            <p:cond delay="0"/>
                                          </p:stCondLst>
                                        </p:cTn>
                                        <p:tgtEl>
                                          <p:spTgt spid="10"/>
                                        </p:tgtEl>
                                        <p:attrNameLst>
                                          <p:attrName>style.visibility</p:attrName>
                                        </p:attrNameLst>
                                      </p:cBhvr>
                                      <p:to>
                                        <p:strVal val="visible"/>
                                      </p:to>
                                    </p:set>
                                    <p:anim calcmode="lin" valueType="num">
                                      <p:cBhvr additive="base">
                                        <p:cTn id="20" dur="250" fill="hold"/>
                                        <p:tgtEl>
                                          <p:spTgt spid="10"/>
                                        </p:tgtEl>
                                        <p:attrNameLst>
                                          <p:attrName>ppt_x</p:attrName>
                                        </p:attrNameLst>
                                      </p:cBhvr>
                                      <p:tavLst>
                                        <p:tav tm="0">
                                          <p:val>
                                            <p:strVal val="#ppt_x"/>
                                          </p:val>
                                        </p:tav>
                                        <p:tav tm="100000">
                                          <p:val>
                                            <p:strVal val="#ppt_x"/>
                                          </p:val>
                                        </p:tav>
                                      </p:tavLst>
                                    </p:anim>
                                    <p:anim calcmode="lin" valueType="num">
                                      <p:cBhvr additive="base">
                                        <p:cTn id="21" dur="25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5" grpId="0" animBg="1"/>
      <p:bldP spid="16" grpId="0" animBg="1"/>
      <p:bldP spid="17"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SA" b="1" dirty="0"/>
              <a:t>مكونات </a:t>
            </a:r>
            <a:r>
              <a:rPr lang="ar-SA" b="1" dirty="0" smtClean="0"/>
              <a:t>النظام</a:t>
            </a:r>
            <a:r>
              <a:rPr lang="ar-DZ" b="1" dirty="0" smtClean="0"/>
              <a:t>: </a:t>
            </a:r>
            <a:r>
              <a:rPr lang="ar-DZ" b="1" u="sng" dirty="0" smtClean="0"/>
              <a:t>العمليات</a:t>
            </a:r>
            <a:endParaRPr lang="en-US" u="sng" dirty="0"/>
          </a:p>
        </p:txBody>
      </p:sp>
      <p:sp>
        <p:nvSpPr>
          <p:cNvPr id="3" name="Espace réservé du contenu 2"/>
          <p:cNvSpPr>
            <a:spLocks noGrp="1"/>
          </p:cNvSpPr>
          <p:nvPr>
            <p:ph idx="1"/>
          </p:nvPr>
        </p:nvSpPr>
        <p:spPr>
          <a:xfrm>
            <a:off x="1623049" y="2825087"/>
            <a:ext cx="7728403" cy="2592488"/>
          </a:xfrm>
        </p:spPr>
        <p:txBody>
          <a:bodyPr/>
          <a:lstStyle/>
          <a:p>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
        <p:nvSpPr>
          <p:cNvPr id="13" name="Rectangle 12"/>
          <p:cNvSpPr/>
          <p:nvPr/>
        </p:nvSpPr>
        <p:spPr>
          <a:xfrm>
            <a:off x="1882357" y="3015862"/>
            <a:ext cx="7469095" cy="2210937"/>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r>
              <a:rPr lang="ar-SA" sz="2400" b="1" dirty="0"/>
              <a:t>كذلك تسمى بالعمليات التحويلية، او المعالجة، و هي العمليات التي تقوم </a:t>
            </a:r>
            <a:r>
              <a:rPr lang="ar-SA" sz="2400" b="1" dirty="0">
                <a:solidFill>
                  <a:srgbClr val="FF0000"/>
                </a:solidFill>
              </a:rPr>
              <a:t>بتحويل</a:t>
            </a:r>
            <a:r>
              <a:rPr lang="ar-SA" sz="2400" b="1" dirty="0"/>
              <a:t> مدخلات النظام إلى مخرجات و قد تكون هذه العمليات في شكل </a:t>
            </a:r>
            <a:r>
              <a:rPr lang="ar-SA" sz="2400" b="1" dirty="0">
                <a:solidFill>
                  <a:srgbClr val="FF0000"/>
                </a:solidFill>
              </a:rPr>
              <a:t>آلة</a:t>
            </a:r>
            <a:r>
              <a:rPr lang="ar-SA" sz="2400" b="1" dirty="0"/>
              <a:t>، أو </a:t>
            </a:r>
            <a:r>
              <a:rPr lang="ar-SA" sz="2400" b="1" dirty="0">
                <a:solidFill>
                  <a:srgbClr val="FF0000"/>
                </a:solidFill>
              </a:rPr>
              <a:t>انسان</a:t>
            </a:r>
            <a:r>
              <a:rPr lang="ar-SA" sz="2400" b="1" dirty="0"/>
              <a:t> أو </a:t>
            </a:r>
            <a:r>
              <a:rPr lang="ar-SA" sz="2400" b="1" dirty="0">
                <a:solidFill>
                  <a:srgbClr val="FF0000"/>
                </a:solidFill>
              </a:rPr>
              <a:t>حاسب آلي </a:t>
            </a:r>
            <a:r>
              <a:rPr lang="ar-SA" sz="2400" b="1" dirty="0"/>
              <a:t>أو </a:t>
            </a:r>
            <a:r>
              <a:rPr lang="ar-SA" sz="2400" b="1" dirty="0">
                <a:solidFill>
                  <a:srgbClr val="FF0000"/>
                </a:solidFill>
              </a:rPr>
              <a:t>مهام</a:t>
            </a:r>
            <a:r>
              <a:rPr lang="ar-SA" sz="2400" b="1" dirty="0"/>
              <a:t> تؤدى بواسطة أعضاء المؤسسة.</a:t>
            </a:r>
            <a:endParaRPr lang="en-US" sz="2400" b="1" dirty="0"/>
          </a:p>
        </p:txBody>
      </p:sp>
      <p:sp>
        <p:nvSpPr>
          <p:cNvPr id="6" name="Rectangle avec flèche vers le bas 5"/>
          <p:cNvSpPr/>
          <p:nvPr/>
        </p:nvSpPr>
        <p:spPr>
          <a:xfrm>
            <a:off x="3651626" y="2027236"/>
            <a:ext cx="3671247" cy="928048"/>
          </a:xfrm>
          <a:prstGeom prst="downArrowCallou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392116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16" presetClass="entr" presetSubtype="21" fill="hold" grpId="0" nodeType="afterEffect">
                                  <p:stCondLst>
                                    <p:cond delay="250"/>
                                  </p:stCondLst>
                                  <p:childTnLst>
                                    <p:set>
                                      <p:cBhvr>
                                        <p:cTn id="10" dur="1" fill="hold">
                                          <p:stCondLst>
                                            <p:cond delay="0"/>
                                          </p:stCondLst>
                                        </p:cTn>
                                        <p:tgtEl>
                                          <p:spTgt spid="6"/>
                                        </p:tgtEl>
                                        <p:attrNameLst>
                                          <p:attrName>style.visibility</p:attrName>
                                        </p:attrNameLst>
                                      </p:cBhvr>
                                      <p:to>
                                        <p:strVal val="visible"/>
                                      </p:to>
                                    </p:set>
                                    <p:animEffect transition="in" filter="barn(inVertical)">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3320</TotalTime>
  <Words>890</Words>
  <Application>Microsoft Office PowerPoint</Application>
  <PresentationFormat>Grand écran</PresentationFormat>
  <Paragraphs>100</Paragraphs>
  <Slides>14</Slides>
  <Notes>5</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14</vt:i4>
      </vt:variant>
    </vt:vector>
  </HeadingPairs>
  <TitlesOfParts>
    <vt:vector size="20" baseType="lpstr">
      <vt:lpstr>Arial</vt:lpstr>
      <vt:lpstr>Calibri</vt:lpstr>
      <vt:lpstr>Simplified Arabic</vt:lpstr>
      <vt:lpstr>Times New Roman</vt:lpstr>
      <vt:lpstr>Trebuchet MS</vt:lpstr>
      <vt:lpstr>Berlin</vt:lpstr>
      <vt:lpstr>مفـــــهوم النظــــام</vt:lpstr>
      <vt:lpstr>مقدمـــــــة</vt:lpstr>
      <vt:lpstr>تعريف النظام</vt:lpstr>
      <vt:lpstr>فمن خلال التعاريف السابقة الذكر يتضح أن النظام لا بد ان تتوفر فيه  خمسة عناصر  (خصائص النظام ) أساسية: </vt:lpstr>
      <vt:lpstr>من خلال هذه العناصر نستنتج بأن: </vt:lpstr>
      <vt:lpstr>مكونات النظـــــــام</vt:lpstr>
      <vt:lpstr>Présentation PowerPoint</vt:lpstr>
      <vt:lpstr>مكونات النظام: المدخلات</vt:lpstr>
      <vt:lpstr>مكونات النظام: العمليات</vt:lpstr>
      <vt:lpstr>مكونات النظام: المخرجات</vt:lpstr>
      <vt:lpstr>مكونات النظام: التغذية العكسية</vt:lpstr>
      <vt:lpstr>أنواع النظام </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مفـــــهوم النظــــام</dc:title>
  <dc:creator>PC</dc:creator>
  <cp:lastModifiedBy>PC</cp:lastModifiedBy>
  <cp:revision>67</cp:revision>
  <dcterms:created xsi:type="dcterms:W3CDTF">2022-09-20T18:14:57Z</dcterms:created>
  <dcterms:modified xsi:type="dcterms:W3CDTF">2022-10-22T11:58:34Z</dcterms:modified>
</cp:coreProperties>
</file>